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00" r:id="rId1"/>
  </p:sldMasterIdLst>
  <p:notesMasterIdLst>
    <p:notesMasterId r:id="rId26"/>
  </p:notesMasterIdLst>
  <p:sldIdLst>
    <p:sldId id="257" r:id="rId2"/>
    <p:sldId id="294" r:id="rId3"/>
    <p:sldId id="299" r:id="rId4"/>
    <p:sldId id="29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6" r:id="rId13"/>
    <p:sldId id="297" r:id="rId14"/>
    <p:sldId id="298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2033-85FE-A047-A0A0-3F1F7EDB8643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0747-F88F-2D4C-A748-BED09351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a</a:t>
            </a:r>
            <a:r>
              <a:rPr lang="en-US" baseline="0" dirty="0" smtClean="0"/>
              <a:t> VM is </a:t>
            </a:r>
            <a:r>
              <a:rPr lang="en-US" dirty="0" err="1" smtClean="0"/>
              <a:t>utilising</a:t>
            </a:r>
            <a:r>
              <a:rPr lang="en-US" dirty="0" smtClean="0"/>
              <a:t> (parts of) the real hardware to simulate virtual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the AAF lets you</a:t>
            </a:r>
            <a:r>
              <a:rPr lang="en-US" dirty="0" smtClean="0"/>
              <a:t> access your services using your institutional login details (e.g. the normal university login)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Tutorial</a:t>
            </a:r>
            <a:r>
              <a:rPr lang="en-US" baseline="0" dirty="0" smtClean="0"/>
              <a:t> / Documentation for elaboration of usage models – say one sentence or two to each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0747-F88F-2D4C-A748-BED093511F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BB9C-A5C8-C44A-A628-E00EE2F2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098B-D984-3942-AA82-D2C717B27AA5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1" r:id="rId1"/>
    <p:sldLayoutId id="2147485502" r:id="rId2"/>
    <p:sldLayoutId id="2147485503" r:id="rId3"/>
    <p:sldLayoutId id="2147485504" r:id="rId4"/>
    <p:sldLayoutId id="2147485505" r:id="rId5"/>
    <p:sldLayoutId id="2147485506" r:id="rId6"/>
    <p:sldLayoutId id="2147485507" r:id="rId7"/>
    <p:sldLayoutId id="2147485508" r:id="rId8"/>
    <p:sldLayoutId id="2147485509" r:id="rId9"/>
    <p:sldLayoutId id="2147485510" r:id="rId10"/>
    <p:sldLayoutId id="21474855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Structured in 10 Modules</a:t>
            </a:r>
          </a:p>
          <a:p>
            <a:pPr lvl="1"/>
            <a:r>
              <a:rPr lang="en-US" dirty="0"/>
              <a:t>what cloud computing is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it can benefit your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types of services NeCTAR offers</a:t>
            </a:r>
          </a:p>
          <a:p>
            <a:pPr lvl="0"/>
            <a:r>
              <a:rPr lang="en-US" dirty="0" smtClean="0"/>
              <a:t>Aim at keeping video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Types of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>
                <a:sym typeface="Helvetica"/>
              </a:rPr>
              <a:t>Cloud services can be characterized as different types as well. These are</a:t>
            </a:r>
          </a:p>
          <a:p>
            <a:pPr lvl="0"/>
            <a:r>
              <a:rPr lang="en-US" i="1" dirty="0" smtClean="0">
                <a:sym typeface="Helvetica"/>
              </a:rPr>
              <a:t>Software-as-a-Service (SaaS)</a:t>
            </a:r>
          </a:p>
          <a:p>
            <a:pPr lvl="1"/>
            <a:r>
              <a:rPr lang="en-US" dirty="0"/>
              <a:t>customer subscribes to an application which they then access over the </a:t>
            </a:r>
            <a:r>
              <a:rPr lang="en-US" dirty="0" smtClean="0"/>
              <a:t>Internet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, Google Applications</a:t>
            </a:r>
          </a:p>
          <a:p>
            <a:pPr lvl="0"/>
            <a:r>
              <a:rPr lang="en-US" i="1" dirty="0" smtClean="0">
                <a:sym typeface="Helvetica"/>
              </a:rPr>
              <a:t>Platform-as-a-Service (</a:t>
            </a:r>
            <a:r>
              <a:rPr lang="en-US" i="1" dirty="0" err="1" smtClean="0">
                <a:sym typeface="Helvetica"/>
              </a:rPr>
              <a:t>PaaS</a:t>
            </a:r>
            <a:r>
              <a:rPr lang="en-US" i="1" dirty="0" smtClean="0">
                <a:sym typeface="Helvetica"/>
              </a:rPr>
              <a:t>)</a:t>
            </a:r>
          </a:p>
          <a:p>
            <a:pPr lvl="1"/>
            <a:r>
              <a:rPr lang="en-US" dirty="0"/>
              <a:t>which includes the Development and Deployment platforms mentioned </a:t>
            </a:r>
            <a:r>
              <a:rPr lang="en-US" dirty="0" smtClean="0"/>
              <a:t>earlier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Windows Azure, Google App </a:t>
            </a:r>
            <a:r>
              <a:rPr lang="en-US" dirty="0" smtClean="0"/>
              <a:t>Engine</a:t>
            </a:r>
          </a:p>
          <a:p>
            <a:pPr lvl="1"/>
            <a:endParaRPr lang="en-US" dirty="0"/>
          </a:p>
          <a:p>
            <a:r>
              <a:rPr lang="en-US" dirty="0"/>
              <a:t>Most importantly for this course it the type</a:t>
            </a:r>
          </a:p>
          <a:p>
            <a:pPr lvl="0"/>
            <a:r>
              <a:rPr lang="en-US" i="1" dirty="0" smtClean="0">
                <a:sym typeface="Helvetica"/>
              </a:rPr>
              <a:t>Infrastructure-as-a-Service (IaaS)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which computing resources (like computers and storage) are provided to the consumer.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NeCTAR Research Cloud  is an IaaS service. We will learn much more about this in </a:t>
            </a:r>
            <a:r>
              <a:rPr lang="en-US" dirty="0" smtClean="0"/>
              <a:t>this c.</a:t>
            </a:r>
            <a:endParaRPr lang="en-US" b="1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987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Types of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5340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It is easier to </a:t>
            </a:r>
            <a:r>
              <a:rPr lang="en-US" dirty="0" err="1"/>
              <a:t>recognise</a:t>
            </a:r>
            <a:r>
              <a:rPr lang="en-US" dirty="0"/>
              <a:t> the distinction of these 3 types in a graphic. Two properties </a:t>
            </a:r>
            <a:r>
              <a:rPr lang="en-US" dirty="0" err="1"/>
              <a:t>characterise</a:t>
            </a:r>
            <a:r>
              <a:rPr lang="en-US" dirty="0"/>
              <a:t> the types: </a:t>
            </a:r>
            <a:r>
              <a:rPr lang="en-US" dirty="0" err="1"/>
              <a:t>Constrainedness</a:t>
            </a:r>
            <a:r>
              <a:rPr lang="en-US" dirty="0"/>
              <a:t> and Automation. </a:t>
            </a:r>
          </a:p>
        </p:txBody>
      </p:sp>
      <p:pic>
        <p:nvPicPr>
          <p:cNvPr id="6" name="Picture 5" descr="serviceTypesConstrained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70" y="2703170"/>
            <a:ext cx="4266073" cy="19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200"/>
            <a:ext cx="8229600" cy="4335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left side, there is less </a:t>
            </a:r>
            <a:r>
              <a:rPr lang="en-US" dirty="0" err="1"/>
              <a:t>constrainedness</a:t>
            </a:r>
            <a:r>
              <a:rPr lang="en-US" dirty="0"/>
              <a:t>, that is the amount of control you have about how your services run. But the less contained a service is, the less automation it also provides. So on the left of the graphic we can place the IaaS services in which you have a great amount of control, but have to do a bit more work in setting up your services, as there is less automation. </a:t>
            </a:r>
          </a:p>
        </p:txBody>
      </p:sp>
    </p:spTree>
    <p:extLst>
      <p:ext uri="{BB962C8B-B14F-4D97-AF65-F5344CB8AC3E}">
        <p14:creationId xmlns:p14="http://schemas.microsoft.com/office/powerpoint/2010/main" val="6996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0640"/>
            <a:ext cx="8229600" cy="4153983"/>
          </a:xfrm>
        </p:spPr>
        <p:txBody>
          <a:bodyPr>
            <a:normAutofit/>
          </a:bodyPr>
          <a:lstStyle/>
          <a:p>
            <a:r>
              <a:rPr lang="en-US" dirty="0" smtClean="0"/>
              <a:t>Towards the right side, there is more automation, so SaaS services like Google Docs and </a:t>
            </a:r>
            <a:r>
              <a:rPr lang="en-US" dirty="0" err="1" smtClean="0"/>
              <a:t>Dropbox</a:t>
            </a:r>
            <a:r>
              <a:rPr lang="en-US" dirty="0" smtClean="0"/>
              <a:t> are easy to set up, but you cannot control how they work.</a:t>
            </a:r>
          </a:p>
          <a:p>
            <a:r>
              <a:rPr lang="en-US" dirty="0" smtClean="0"/>
              <a:t>In the middle ground, we can place the development and deployment platforms in the </a:t>
            </a:r>
            <a:r>
              <a:rPr lang="en-US" dirty="0" err="1" smtClean="0"/>
              <a:t>PaaS</a:t>
            </a:r>
            <a:r>
              <a:rPr lang="en-US" dirty="0" smtClean="0"/>
              <a:t>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6560"/>
            <a:ext cx="8229600" cy="4128063"/>
          </a:xfrm>
        </p:spPr>
        <p:txBody>
          <a:bodyPr/>
          <a:lstStyle/>
          <a:p>
            <a:r>
              <a:rPr lang="en-US" dirty="0"/>
              <a:t>As a researcher, you will probably find the IaaS services most useful, while SaaS services are broadly useful for individual work and collaboration, for example setting up a shared </a:t>
            </a:r>
            <a:r>
              <a:rPr lang="en-US" dirty="0" err="1"/>
              <a:t>dropbox</a:t>
            </a:r>
            <a:r>
              <a:rPr lang="en-US" dirty="0"/>
              <a:t> folder with your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117682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4" y="996066"/>
            <a:ext cx="5776430" cy="182828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main technology enabling IaaS services is called </a:t>
            </a:r>
            <a:r>
              <a:rPr lang="en-US" dirty="0" err="1" smtClean="0"/>
              <a:t>Virtualisation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hardware </a:t>
            </a:r>
            <a:r>
              <a:rPr lang="en-US" dirty="0"/>
              <a:t>is “simulated”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We can simulate a whole computer incl. the OS. </a:t>
            </a:r>
            <a:endParaRPr lang="en-US" dirty="0" smtClean="0"/>
          </a:p>
          <a:p>
            <a:pPr lvl="0"/>
            <a:r>
              <a:rPr lang="en-US" dirty="0" smtClean="0"/>
              <a:t>simulated </a:t>
            </a:r>
            <a:r>
              <a:rPr lang="en-US" dirty="0"/>
              <a:t>hardware uses parts of the actual hardware of the more powerful computer. </a:t>
            </a:r>
            <a:r>
              <a:rPr lang="en-US" dirty="0" smtClean="0"/>
              <a:t>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98474" y="3175200"/>
            <a:ext cx="7795658" cy="134302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Several virtual computers can run on one larger, more powerful computer </a:t>
            </a:r>
          </a:p>
          <a:p>
            <a:pPr lvl="0"/>
            <a:r>
              <a:rPr lang="en-US" dirty="0" smtClean="0"/>
              <a:t>cloud computing provider has several… </a:t>
            </a:r>
            <a:endParaRPr lang="en-US" dirty="0" smtClean="0"/>
          </a:p>
          <a:p>
            <a:pPr lvl="0"/>
            <a:r>
              <a:rPr lang="en-US" dirty="0" smtClean="0"/>
              <a:t>… </a:t>
            </a:r>
            <a:r>
              <a:rPr lang="en-US" dirty="0" smtClean="0"/>
              <a:t>provide </a:t>
            </a:r>
            <a:r>
              <a:rPr lang="en-US" dirty="0" smtClean="0"/>
              <a:t>a larger number of little less powerful computers….</a:t>
            </a:r>
          </a:p>
        </p:txBody>
      </p:sp>
      <p:pic>
        <p:nvPicPr>
          <p:cNvPr id="10" name="Picture 9" descr="Virtu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48" y="1385792"/>
            <a:ext cx="1746502" cy="14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We call one such simulated computer…</a:t>
            </a:r>
          </a:p>
          <a:p>
            <a:pPr lvl="0"/>
            <a:r>
              <a:rPr lang="en-US" dirty="0" smtClean="0"/>
              <a:t>Throughout this course…. Instance</a:t>
            </a:r>
          </a:p>
          <a:p>
            <a:pPr lvl="0"/>
            <a:r>
              <a:rPr lang="en-US" dirty="0" smtClean="0"/>
              <a:t>Instance running in the cloud appear to you just as..</a:t>
            </a:r>
          </a:p>
          <a:p>
            <a:pPr lvl="1"/>
            <a:r>
              <a:rPr lang="en-US" dirty="0" smtClean="0"/>
              <a:t>an operating system, network access (a real IP address), and hard disk storage.</a:t>
            </a:r>
          </a:p>
          <a:p>
            <a:pPr lvl="1"/>
            <a:r>
              <a:rPr lang="en-US" dirty="0" smtClean="0"/>
              <a:t>You as a user can’t see that the HW is actually running on top..</a:t>
            </a:r>
          </a:p>
          <a:p>
            <a:r>
              <a:rPr lang="en-US" b="1" dirty="0" smtClean="0">
                <a:sym typeface="Helvetica"/>
              </a:rPr>
              <a:t>Differences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hardware maintenance </a:t>
            </a:r>
            <a:r>
              <a:rPr lang="en-US" dirty="0" smtClean="0">
                <a:sym typeface="Wingdings"/>
              </a:rPr>
              <a:t> cheap and easy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can take a “Snapshot”</a:t>
            </a:r>
          </a:p>
        </p:txBody>
      </p:sp>
    </p:spTree>
    <p:extLst>
      <p:ext uri="{BB962C8B-B14F-4D97-AF65-F5344CB8AC3E}">
        <p14:creationId xmlns:p14="http://schemas.microsoft.com/office/powerpoint/2010/main" val="83546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489472"/>
            <a:ext cx="4127747" cy="224163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b="1" dirty="0" smtClean="0"/>
              <a:t>Hypervisor</a:t>
            </a:r>
            <a:r>
              <a:rPr lang="en-US" dirty="0" smtClean="0"/>
              <a:t> or </a:t>
            </a:r>
            <a:r>
              <a:rPr lang="en-US" i="1" dirty="0" smtClean="0"/>
              <a:t>Virtual Machine Manager</a:t>
            </a:r>
            <a:r>
              <a:rPr lang="en-US" dirty="0" smtClean="0"/>
              <a:t> is the software that manages communications between the physical hardware and and the VMs running on it.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18" y="3873664"/>
            <a:ext cx="8188282" cy="8635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Hypervisor enables the technology — but also brings new vulnerabilities. We will discuss how they are addressed in </a:t>
            </a:r>
            <a:r>
              <a:rPr lang="en-US" i="1" dirty="0"/>
              <a:t>Module 8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Hypervi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65" y="1489471"/>
            <a:ext cx="4060536" cy="23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Common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Common concerns include:</a:t>
            </a:r>
          </a:p>
          <a:p>
            <a:r>
              <a:rPr lang="en-US" dirty="0"/>
              <a:t>possible interruptions of the cloud services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Privacy &amp; Security</a:t>
            </a:r>
          </a:p>
          <a:p>
            <a:r>
              <a:rPr lang="en-US" dirty="0"/>
              <a:t>problems migrating the users resources to the cloud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i="1" dirty="0" smtClean="0">
                <a:sym typeface="Helvetica"/>
              </a:rPr>
              <a:t>Module 8</a:t>
            </a:r>
            <a:r>
              <a:rPr lang="en-US" i="1" dirty="0" smtClean="0"/>
              <a:t> </a:t>
            </a:r>
            <a:r>
              <a:rPr lang="en-US" dirty="0" smtClean="0"/>
              <a:t>will discuss security related information in more detail.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For now, lets just say that not all common concerns are necessarily justified, as users often don’t have sufficient knowledge to assess the actual risks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can provide benefits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- ..aims </a:t>
            </a:r>
            <a:r>
              <a:rPr lang="en-US" dirty="0"/>
              <a:t>at providing the necessary information in order to understand the risks of cloud computing and learning what can be done to mitigate them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8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ym typeface="Helvetica"/>
              </a:rPr>
              <a:t>N</a:t>
            </a:r>
            <a:r>
              <a:rPr lang="en-US" dirty="0" smtClean="0"/>
              <a:t>ational </a:t>
            </a:r>
            <a:r>
              <a:rPr lang="en-US" b="1" dirty="0" err="1" smtClean="0"/>
              <a:t>e</a:t>
            </a:r>
            <a:r>
              <a:rPr lang="en-US" dirty="0" err="1" smtClean="0">
                <a:sym typeface="Helvetica"/>
              </a:rPr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C</a:t>
            </a:r>
            <a:r>
              <a:rPr lang="en-US" dirty="0" smtClean="0"/>
              <a:t>ollaboration </a:t>
            </a:r>
            <a:r>
              <a:rPr lang="en-US" b="1" dirty="0" smtClean="0">
                <a:sym typeface="Helvetica"/>
              </a:rPr>
              <a:t>T</a:t>
            </a:r>
            <a:r>
              <a:rPr lang="en-US" dirty="0" smtClean="0"/>
              <a:t>ools and </a:t>
            </a:r>
            <a:r>
              <a:rPr lang="en-US" b="1" dirty="0" smtClean="0">
                <a:sym typeface="Helvetica"/>
              </a:rPr>
              <a:t>R</a:t>
            </a:r>
            <a:r>
              <a:rPr lang="en-US" dirty="0" smtClean="0"/>
              <a:t>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839"/>
            <a:ext cx="8229600" cy="292278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is an Australian Government project.</a:t>
            </a:r>
          </a:p>
          <a:p>
            <a:r>
              <a:rPr lang="en-US" dirty="0"/>
              <a:t>aiming at making it simple for researchers to access IT resources</a:t>
            </a:r>
            <a:r>
              <a:rPr lang="en-US" dirty="0" smtClean="0"/>
              <a:t>.</a:t>
            </a:r>
          </a:p>
          <a:p>
            <a:r>
              <a:rPr lang="en-US" dirty="0"/>
              <a:t>The NeCTAR project aims to support what we call the “connected researcher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Infrastructure for enhanced research collaboration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9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6160"/>
            <a:ext cx="8229600" cy="3998463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cloud computing?</a:t>
            </a:r>
          </a:p>
          <a:p>
            <a:r>
              <a:rPr lang="en-US" dirty="0" smtClean="0"/>
              <a:t>Origins go back to 50ies. Early forms were..</a:t>
            </a:r>
          </a:p>
          <a:p>
            <a:r>
              <a:rPr lang="en-US" dirty="0" smtClean="0"/>
              <a:t>Today, cloud computing operates on the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Large amounts of processing..</a:t>
            </a:r>
          </a:p>
          <a:p>
            <a:pPr lvl="1"/>
            <a:r>
              <a:rPr lang="en-US" dirty="0" smtClean="0"/>
              <a:t>Accessed from simpler,…</a:t>
            </a:r>
            <a:endParaRPr lang="en-US" dirty="0" smtClean="0"/>
          </a:p>
          <a:p>
            <a:r>
              <a:rPr lang="en-US" dirty="0" smtClean="0"/>
              <a:t>It is not officially clear where the term.</a:t>
            </a: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NeCTAR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NeCTAR is building 3 products:</a:t>
            </a:r>
          </a:p>
          <a:p>
            <a:pPr lvl="1"/>
            <a:r>
              <a:rPr lang="en-US" dirty="0" smtClean="0"/>
              <a:t>Virtual Laboratories</a:t>
            </a:r>
          </a:p>
          <a:p>
            <a:pPr lvl="2"/>
            <a:r>
              <a:rPr lang="en-US" dirty="0"/>
              <a:t>provide online platforms for research activities in several research discipline areas</a:t>
            </a:r>
            <a:endParaRPr lang="en-US" dirty="0" smtClean="0"/>
          </a:p>
          <a:p>
            <a:pPr lvl="1"/>
            <a:r>
              <a:rPr lang="en-US" dirty="0" err="1" smtClean="0"/>
              <a:t>eResearch</a:t>
            </a:r>
            <a:r>
              <a:rPr lang="en-US" dirty="0" smtClean="0"/>
              <a:t> Tools</a:t>
            </a:r>
          </a:p>
          <a:p>
            <a:pPr lvl="2"/>
            <a:r>
              <a:rPr lang="en-US" dirty="0"/>
              <a:t>provide online software tools which are available for common research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two </a:t>
            </a:r>
            <a:r>
              <a:rPr lang="en-US" dirty="0" smtClean="0"/>
              <a:t>.. more </a:t>
            </a:r>
            <a:r>
              <a:rPr lang="en-US" dirty="0"/>
              <a:t>detail in module 2. The rest of this course will focus on </a:t>
            </a:r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p.— </a:t>
            </a:r>
            <a:r>
              <a:rPr lang="en-US" dirty="0"/>
              <a:t>The Australian Research </a:t>
            </a:r>
            <a:r>
              <a:rPr lang="en-US" dirty="0" smtClean="0"/>
              <a:t>Cloud (the IaaS)</a:t>
            </a:r>
          </a:p>
        </p:txBody>
      </p:sp>
    </p:spTree>
    <p:extLst>
      <p:ext uri="{BB962C8B-B14F-4D97-AF65-F5344CB8AC3E}">
        <p14:creationId xmlns:p14="http://schemas.microsoft.com/office/powerpoint/2010/main" val="39249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Research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currently consists </a:t>
            </a:r>
            <a:r>
              <a:rPr lang="en-US" b="1" dirty="0" smtClean="0"/>
              <a:t>of 8 data centers “Nodes” </a:t>
            </a:r>
          </a:p>
          <a:p>
            <a:pPr lvl="0"/>
            <a:r>
              <a:rPr lang="en-US" dirty="0" smtClean="0">
                <a:sym typeface="Helvetica"/>
              </a:rPr>
              <a:t>Across the 8 nodes, </a:t>
            </a:r>
            <a:r>
              <a:rPr lang="en-US" b="1" dirty="0" smtClean="0">
                <a:sym typeface="Helvetica"/>
              </a:rPr>
              <a:t>32.000 processor cores</a:t>
            </a:r>
            <a:r>
              <a:rPr lang="en-US" b="1" dirty="0" smtClean="0"/>
              <a:t> </a:t>
            </a:r>
            <a:r>
              <a:rPr lang="en-US" dirty="0" smtClean="0"/>
              <a:t>distributed across Australia.</a:t>
            </a:r>
          </a:p>
          <a:p>
            <a:r>
              <a:rPr lang="en-US" dirty="0"/>
              <a:t>The Research Cloud deploys one of the significant cloud management software today, called </a:t>
            </a:r>
            <a:r>
              <a:rPr lang="en-US" dirty="0" err="1" smtClean="0"/>
              <a:t>OpenStac</a:t>
            </a:r>
            <a:endParaRPr lang="en-US" dirty="0" smtClean="0"/>
          </a:p>
          <a:p>
            <a:r>
              <a:rPr lang="en-US" b="1" dirty="0" smtClean="0">
                <a:sym typeface="Helvetica"/>
              </a:rPr>
              <a:t>Free</a:t>
            </a:r>
            <a:r>
              <a:rPr lang="en-US" b="1" dirty="0" smtClean="0"/>
              <a:t> </a:t>
            </a:r>
            <a:r>
              <a:rPr lang="en-US" b="1" dirty="0"/>
              <a:t>access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/>
              <a:t>Australian </a:t>
            </a:r>
            <a:r>
              <a:rPr lang="en-US" dirty="0"/>
              <a:t>Access Federation (AAF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2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Benefits for your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Don’t have to worry about </a:t>
            </a:r>
            <a:r>
              <a:rPr lang="en-US" b="1" dirty="0" smtClean="0"/>
              <a:t>costs</a:t>
            </a:r>
            <a:r>
              <a:rPr lang="en-US" dirty="0" smtClean="0"/>
              <a:t> of your IT infrastructure and </a:t>
            </a:r>
            <a:r>
              <a:rPr lang="en-US" b="1" dirty="0" smtClean="0"/>
              <a:t>maintenance</a:t>
            </a:r>
          </a:p>
          <a:p>
            <a:pPr lvl="0"/>
            <a:r>
              <a:rPr lang="en-US" dirty="0" smtClean="0"/>
              <a:t>Being able to share infrastructure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easier </a:t>
            </a:r>
            <a:r>
              <a:rPr lang="en-US" dirty="0" smtClean="0">
                <a:sym typeface="Helvetica"/>
              </a:rPr>
              <a:t>collaboration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Lots of things you can do in the cloud, otherwise harder to achieve:</a:t>
            </a:r>
          </a:p>
          <a:p>
            <a:pPr lvl="1"/>
            <a:r>
              <a:rPr lang="en-US" dirty="0" smtClean="0"/>
              <a:t>Module 3… to illustrate this</a:t>
            </a:r>
          </a:p>
          <a:p>
            <a:pPr lvl="1"/>
            <a:r>
              <a:rPr lang="en-US" dirty="0" smtClean="0"/>
              <a:t>Particularly useful.. </a:t>
            </a:r>
            <a:r>
              <a:rPr lang="en-US" b="1" dirty="0" smtClean="0"/>
              <a:t>Snapshot</a:t>
            </a:r>
            <a:r>
              <a:rPr lang="en-US" dirty="0" smtClean="0"/>
              <a:t>. Reproducible research.</a:t>
            </a:r>
          </a:p>
        </p:txBody>
      </p:sp>
    </p:spTree>
    <p:extLst>
      <p:ext uri="{BB962C8B-B14F-4D97-AF65-F5344CB8AC3E}">
        <p14:creationId xmlns:p14="http://schemas.microsoft.com/office/powerpoint/2010/main" val="28897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489472"/>
            <a:ext cx="7556270" cy="29039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services </a:t>
            </a:r>
            <a:r>
              <a:rPr lang="en-US" dirty="0"/>
              <a:t>and resources which are located and run in a data </a:t>
            </a:r>
            <a:r>
              <a:rPr lang="en-US" dirty="0" err="1"/>
              <a:t>centre</a:t>
            </a:r>
            <a:r>
              <a:rPr lang="en-US" dirty="0"/>
              <a:t> and that you access via the </a:t>
            </a:r>
            <a:r>
              <a:rPr lang="en-US" dirty="0" smtClean="0"/>
              <a:t>network</a:t>
            </a:r>
          </a:p>
          <a:p>
            <a:pPr lvl="0"/>
            <a:r>
              <a:rPr lang="en-US" dirty="0" smtClean="0"/>
              <a:t>Cloud computing fast on its way to becoming a standard technology…. Advantages</a:t>
            </a:r>
          </a:p>
          <a:p>
            <a:pPr lvl="1"/>
            <a:r>
              <a:rPr lang="en-US" dirty="0" smtClean="0"/>
              <a:t>Cost savings</a:t>
            </a:r>
          </a:p>
          <a:p>
            <a:pPr lvl="1"/>
            <a:r>
              <a:rPr lang="en-US" dirty="0" smtClean="0"/>
              <a:t>Easy access</a:t>
            </a:r>
          </a:p>
          <a:p>
            <a:pPr lvl="1"/>
            <a:r>
              <a:rPr lang="en-US" dirty="0" smtClean="0"/>
              <a:t>Enhanced collaboration</a:t>
            </a:r>
          </a:p>
          <a:p>
            <a:pPr lvl="1"/>
            <a:r>
              <a:rPr lang="en-US" dirty="0" smtClean="0"/>
              <a:t>Means to achieve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289232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While there are </a:t>
            </a:r>
            <a:r>
              <a:rPr lang="en-US" dirty="0"/>
              <a:t>l</a:t>
            </a:r>
            <a:r>
              <a:rPr lang="en-US" dirty="0" smtClean="0"/>
              <a:t>ots of concerns</a:t>
            </a:r>
          </a:p>
          <a:p>
            <a:r>
              <a:rPr lang="en-US" dirty="0"/>
              <a:t>many such fears are based on insufficient knowledge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Impossible to avoid risks 100%.... Cloud computing can offer security benefits</a:t>
            </a:r>
          </a:p>
          <a:p>
            <a:r>
              <a:rPr lang="en-US" dirty="0" smtClean="0"/>
              <a:t>Rest course: </a:t>
            </a:r>
          </a:p>
          <a:p>
            <a:pPr lvl="1"/>
            <a:r>
              <a:rPr lang="en-US" dirty="0" smtClean="0"/>
              <a:t>build on knowledge</a:t>
            </a:r>
          </a:p>
          <a:p>
            <a:pPr lvl="1"/>
            <a:r>
              <a:rPr lang="en-US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0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4003"/>
            <a:ext cx="8229600" cy="4250620"/>
          </a:xfrm>
        </p:spPr>
        <p:txBody>
          <a:bodyPr/>
          <a:lstStyle/>
          <a:p>
            <a:r>
              <a:rPr lang="en-US" dirty="0"/>
              <a:t>So, how can we sum up… </a:t>
            </a:r>
          </a:p>
          <a:p>
            <a:pPr lvl="1"/>
            <a:r>
              <a:rPr lang="en-US" dirty="0"/>
              <a:t>storing and accessing data and programs over the Internet instead of on your own computers hardware.</a:t>
            </a:r>
          </a:p>
          <a:p>
            <a:pPr lvl="1"/>
            <a:r>
              <a:rPr lang="en-US" dirty="0"/>
              <a:t>Local computer, which is… used to control your resources from remote and display things on your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The data and compute servers…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120"/>
            <a:ext cx="8229600" cy="39855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why is this good? Is it not better…</a:t>
            </a:r>
          </a:p>
          <a:p>
            <a:pPr lvl="1"/>
            <a:r>
              <a:rPr lang="en-US" dirty="0" smtClean="0"/>
              <a:t>Research software needs lots of </a:t>
            </a:r>
            <a:r>
              <a:rPr lang="en-US" dirty="0" err="1" smtClean="0"/>
              <a:t>c.p</a:t>
            </a:r>
            <a:r>
              <a:rPr lang="en-US" dirty="0" smtClean="0"/>
              <a:t>. and storage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/>
              <a:t>through lengthy process to obtain access</a:t>
            </a:r>
          </a:p>
          <a:p>
            <a:pPr lvl="1"/>
            <a:r>
              <a:rPr lang="en-US" dirty="0" smtClean="0"/>
              <a:t>Maybe wait significant time</a:t>
            </a:r>
          </a:p>
          <a:p>
            <a:pPr lvl="1"/>
            <a:r>
              <a:rPr lang="en-US" dirty="0" smtClean="0"/>
              <a:t>Purchasing infrastructure eat up budget</a:t>
            </a:r>
          </a:p>
          <a:p>
            <a:r>
              <a:rPr lang="en-US" dirty="0" smtClean="0"/>
              <a:t>Here, advantages of cloud come into play…</a:t>
            </a:r>
          </a:p>
          <a:p>
            <a:pPr lvl="1"/>
            <a:r>
              <a:rPr lang="en-US" dirty="0" smtClean="0"/>
              <a:t>Easily scale up : Access several </a:t>
            </a:r>
            <a:br>
              <a:rPr lang="en-US" dirty="0" smtClean="0"/>
            </a:br>
            <a:r>
              <a:rPr lang="en-US" dirty="0" smtClean="0"/>
              <a:t>computers and large amounts </a:t>
            </a:r>
            <a:br>
              <a:rPr lang="en-US" dirty="0" smtClean="0"/>
            </a:br>
            <a:r>
              <a:rPr lang="en-US" dirty="0" smtClean="0"/>
              <a:t>of storage practically in an instant</a:t>
            </a:r>
            <a:endParaRPr lang="en-US" dirty="0"/>
          </a:p>
        </p:txBody>
      </p:sp>
      <p:pic>
        <p:nvPicPr>
          <p:cNvPr id="3" name="Picture 2" descr="CloudServic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14" y="3532163"/>
            <a:ext cx="2739647" cy="13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620442" cy="339447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Model known as “Pay per use”</a:t>
            </a:r>
          </a:p>
          <a:p>
            <a:pPr lvl="0"/>
            <a:r>
              <a:rPr lang="en-US" dirty="0" smtClean="0"/>
              <a:t>Nice thing about NeCTAR.. Free!</a:t>
            </a:r>
          </a:p>
          <a:p>
            <a:pPr lvl="0"/>
            <a:r>
              <a:rPr lang="en-US" dirty="0" smtClean="0"/>
              <a:t>Another advantage: </a:t>
            </a:r>
          </a:p>
          <a:p>
            <a:pPr lvl="1"/>
            <a:r>
              <a:rPr lang="en-US" dirty="0" smtClean="0"/>
              <a:t>resources available over the internet</a:t>
            </a:r>
          </a:p>
          <a:p>
            <a:pPr lvl="1"/>
            <a:r>
              <a:rPr lang="en-US" dirty="0" smtClean="0"/>
              <a:t>Easily grant </a:t>
            </a:r>
            <a:r>
              <a:rPr lang="en-US" b="1" dirty="0" smtClean="0">
                <a:sym typeface="Helvetica"/>
              </a:rPr>
              <a:t>access to collaborators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Save time synchronizing your work.</a:t>
            </a:r>
          </a:p>
          <a:p>
            <a:pPr lvl="1"/>
            <a:r>
              <a:rPr lang="en-US" dirty="0" smtClean="0"/>
              <a:t>might prove more complicated to achieve for infrastructure located on your premises</a:t>
            </a:r>
          </a:p>
          <a:p>
            <a:r>
              <a:rPr lang="en-US" dirty="0" smtClean="0"/>
              <a:t>Of course, the fact that resources are accessible..  Modules 5 and 8</a:t>
            </a:r>
            <a:r>
              <a:rPr lang="en-US" dirty="0" smtClean="0"/>
              <a:t>!</a:t>
            </a:r>
            <a:endParaRPr lang="en-US" dirty="0" smtClean="0"/>
          </a:p>
        </p:txBody>
      </p:sp>
      <p:pic>
        <p:nvPicPr>
          <p:cNvPr id="5" name="Picture 4" descr="CloudServices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2" y="1735713"/>
            <a:ext cx="2223408" cy="14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Five main characteristics:</a:t>
            </a:r>
          </a:p>
          <a:p>
            <a:r>
              <a:rPr lang="en-US" dirty="0" smtClean="0">
                <a:sym typeface="Helvetica"/>
              </a:rPr>
              <a:t>On-demand self-service</a:t>
            </a:r>
          </a:p>
          <a:p>
            <a:pPr lvl="1"/>
            <a:r>
              <a:rPr lang="en-US" dirty="0" smtClean="0"/>
              <a:t>consumers can provision resources like computing power and storage</a:t>
            </a:r>
          </a:p>
          <a:p>
            <a:r>
              <a:rPr lang="en-US" dirty="0" smtClean="0">
                <a:sym typeface="Helvetica"/>
              </a:rPr>
              <a:t>Broad network access</a:t>
            </a:r>
          </a:p>
          <a:p>
            <a:pPr lvl="1"/>
            <a:r>
              <a:rPr lang="en-US" dirty="0" smtClean="0"/>
              <a:t>Allows access of compute and storage services through a variety of devices</a:t>
            </a:r>
          </a:p>
          <a:p>
            <a:r>
              <a:rPr lang="en-US" dirty="0" smtClean="0">
                <a:sym typeface="Helvetica"/>
              </a:rPr>
              <a:t>Resources are “pooled”</a:t>
            </a:r>
          </a:p>
          <a:p>
            <a:pPr lvl="1"/>
            <a:r>
              <a:rPr lang="en-US" dirty="0" smtClean="0"/>
              <a:t>Consumers can choose the data center, but not the specific </a:t>
            </a:r>
            <a:r>
              <a:rPr lang="en-US" dirty="0" err="1" smtClean="0"/>
              <a:t>strg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or comp.</a:t>
            </a:r>
          </a:p>
          <a:p>
            <a:r>
              <a:rPr lang="en-US" dirty="0" smtClean="0">
                <a:sym typeface="Helvetica"/>
              </a:rPr>
              <a:t>The term “elasticity” refers to the resources being scalable.</a:t>
            </a:r>
          </a:p>
          <a:p>
            <a:pPr lvl="1"/>
            <a:r>
              <a:rPr lang="en-US" dirty="0" smtClean="0">
                <a:sym typeface="Helvetica"/>
              </a:rPr>
              <a:t>Request more resources when needed</a:t>
            </a:r>
          </a:p>
          <a:p>
            <a:r>
              <a:rPr lang="en-US" dirty="0" smtClean="0">
                <a:sym typeface="Helvetica"/>
              </a:rPr>
              <a:t>Cloud computing is a “Measured service”</a:t>
            </a:r>
          </a:p>
          <a:p>
            <a:pPr lvl="1"/>
            <a:r>
              <a:rPr lang="en-US" dirty="0" smtClean="0"/>
              <a:t>The amount of resources consumers use can be monitored and metered.</a:t>
            </a:r>
          </a:p>
        </p:txBody>
      </p:sp>
    </p:spTree>
    <p:extLst>
      <p:ext uri="{BB962C8B-B14F-4D97-AF65-F5344CB8AC3E}">
        <p14:creationId xmlns:p14="http://schemas.microsoft.com/office/powerpoint/2010/main" val="39414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With this, cloud computing enables IT infrastructure to be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b="1" dirty="0" smtClean="0"/>
              <a:t>flexible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 resources can be provisioned according to current </a:t>
            </a:r>
            <a:r>
              <a:rPr lang="en-US" dirty="0" err="1" smtClean="0"/>
              <a:t>requirem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Cloud computing is also </a:t>
            </a:r>
            <a:r>
              <a:rPr lang="en-US" b="1" dirty="0" smtClean="0"/>
              <a:t>easy to use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Provision resources quickly and easily, </a:t>
            </a:r>
            <a:r>
              <a:rPr lang="en-US" dirty="0" err="1" smtClean="0"/>
              <a:t>conumer</a:t>
            </a:r>
            <a:r>
              <a:rPr lang="en-US" dirty="0" smtClean="0"/>
              <a:t> does not have to worry about maintenance of infrastructure.</a:t>
            </a:r>
          </a:p>
          <a:p>
            <a:r>
              <a:rPr lang="en-US" dirty="0" smtClean="0"/>
              <a:t>Cloud computing also aims at </a:t>
            </a:r>
            <a:r>
              <a:rPr lang="en-US" b="1" dirty="0" smtClean="0"/>
              <a:t>saving the consumer costs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Which would be required for local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Common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Provision of computing power in form of virtual machines</a:t>
            </a:r>
          </a:p>
          <a:p>
            <a:pPr lvl="0"/>
            <a:r>
              <a:rPr lang="en-US" dirty="0" smtClean="0"/>
              <a:t>Storage</a:t>
            </a:r>
          </a:p>
          <a:p>
            <a:pPr lvl="0"/>
            <a:r>
              <a:rPr lang="en-US" dirty="0" smtClean="0"/>
              <a:t>Database engines</a:t>
            </a:r>
            <a:endParaRPr lang="en-US" dirty="0"/>
          </a:p>
          <a:p>
            <a:pPr lvl="0"/>
            <a:r>
              <a:rPr lang="en-US" dirty="0" smtClean="0"/>
              <a:t>Various software services</a:t>
            </a:r>
          </a:p>
          <a:p>
            <a:pPr lvl="0"/>
            <a:r>
              <a:rPr lang="en-US" dirty="0" smtClean="0"/>
              <a:t>Development &amp; Deployment platforms</a:t>
            </a:r>
          </a:p>
          <a:p>
            <a:pPr lvl="1"/>
            <a:r>
              <a:rPr lang="en-US" dirty="0" smtClean="0"/>
              <a:t>Tools for developers to integrate and deploy their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Example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Cloud services that you have most likely already used include</a:t>
            </a:r>
          </a:p>
          <a:p>
            <a:pPr lvl="1"/>
            <a:r>
              <a:rPr lang="en-US" dirty="0" smtClean="0"/>
              <a:t>Google services, e.g. Google Drive, Google Docs</a:t>
            </a:r>
          </a:p>
          <a:p>
            <a:pPr lvl="1"/>
            <a:r>
              <a:rPr lang="en-US" dirty="0" smtClean="0"/>
              <a:t>Apple </a:t>
            </a:r>
            <a:r>
              <a:rPr lang="en-US" dirty="0" err="1" smtClean="0"/>
              <a:t>iCloud</a:t>
            </a:r>
            <a:endParaRPr lang="en-US" dirty="0" smtClean="0"/>
          </a:p>
          <a:p>
            <a:pPr lvl="1"/>
            <a:r>
              <a:rPr lang="en-US" dirty="0" err="1" smtClean="0"/>
              <a:t>Dropbox</a:t>
            </a:r>
            <a:endParaRPr lang="en-US" dirty="0" smtClean="0"/>
          </a:p>
          <a:p>
            <a:pPr lvl="0"/>
            <a:r>
              <a:rPr lang="en-US" dirty="0" smtClean="0"/>
              <a:t>The </a:t>
            </a:r>
            <a:r>
              <a:rPr lang="en-US" dirty="0" err="1" smtClean="0"/>
              <a:t>Chromebook</a:t>
            </a:r>
            <a:r>
              <a:rPr lang="en-US" dirty="0" smtClean="0"/>
              <a:t> is an example of very heavily cloud-based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1417</Words>
  <Application>Microsoft Macintosh PowerPoint</Application>
  <PresentationFormat>On-screen Show (16:9)</PresentationFormat>
  <Paragraphs>156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Why is this good?</vt:lpstr>
      <vt:lpstr>Cloud Computing</vt:lpstr>
      <vt:lpstr>Cloud Computing</vt:lpstr>
      <vt:lpstr>Common Cloud Services</vt:lpstr>
      <vt:lpstr>Example Cloud Services</vt:lpstr>
      <vt:lpstr>Types of Cloud Services</vt:lpstr>
      <vt:lpstr>Types of Cloud Services</vt:lpstr>
      <vt:lpstr>PowerPoint Presentation</vt:lpstr>
      <vt:lpstr>PowerPoint Presentation</vt:lpstr>
      <vt:lpstr>PowerPoint Presentation</vt:lpstr>
      <vt:lpstr>Virtualization</vt:lpstr>
      <vt:lpstr>Virtual Machine</vt:lpstr>
      <vt:lpstr>Hypervisor</vt:lpstr>
      <vt:lpstr>Common concerns</vt:lpstr>
      <vt:lpstr>National eResearch Collaboration Tools and Resources </vt:lpstr>
      <vt:lpstr>NeCTAR Services</vt:lpstr>
      <vt:lpstr>Research Cloud</vt:lpstr>
      <vt:lpstr>Benefits for your research</vt:lpstr>
      <vt:lpstr>Sum up</vt:lpstr>
      <vt:lpstr>Sum up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60</cp:revision>
  <dcterms:created xsi:type="dcterms:W3CDTF">2015-07-15T10:36:37Z</dcterms:created>
  <dcterms:modified xsi:type="dcterms:W3CDTF">2015-09-04T13:11:07Z</dcterms:modified>
</cp:coreProperties>
</file>