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4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63E78-2116-7641-B77C-2BF3B2F30569}" type="datetimeFigureOut">
              <a:rPr lang="en-US" smtClean="0"/>
              <a:t>05/09/15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7D808-F909-E045-8E41-8E4321A1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PART 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  … the</a:t>
            </a:r>
            <a:r>
              <a:rPr lang="en-US" baseline="0" dirty="0" smtClean="0"/>
              <a:t> case of having big data demands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D808-F909-E045-8E41-8E4321A13B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4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4001-7DF5-034D-A867-ED67D9CF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8 Common </a:t>
            </a:r>
            <a:r>
              <a:rPr lang="en-US" dirty="0" smtClean="0"/>
              <a:t>use cases for the NeCTAR Research Cloud</a:t>
            </a:r>
          </a:p>
          <a:p>
            <a:pPr lvl="0"/>
            <a:r>
              <a:rPr lang="en-US" dirty="0" smtClean="0"/>
              <a:t>and the research outcomes they </a:t>
            </a:r>
            <a:r>
              <a:rPr lang="en-US" dirty="0" smtClean="0"/>
              <a:t>can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Flexibility </a:t>
            </a:r>
            <a:r>
              <a:rPr lang="en-US" dirty="0" smtClean="0"/>
              <a:t>of Remote </a:t>
            </a:r>
            <a:r>
              <a:rPr lang="en-US" dirty="0" smtClean="0"/>
              <a:t>Access is also a very attractive feature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0"/>
            <a:ext cx="7556313" cy="183504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Access </a:t>
            </a:r>
            <a:r>
              <a:rPr lang="en-US" dirty="0" smtClean="0"/>
              <a:t>to large-scale computing resources, data and tools from any platform, and any location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RemoteAccessFromAnywhe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1" y="3426794"/>
            <a:ext cx="2500218" cy="11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1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another use case you may want to develop your own Research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…that </a:t>
            </a:r>
            <a:r>
              <a:rPr lang="en-US" dirty="0" smtClean="0"/>
              <a:t>can be accessed from a variety of devices and from anywhere, from several people simultaneously. </a:t>
            </a:r>
          </a:p>
          <a:p>
            <a:pPr lvl="0"/>
            <a:r>
              <a:rPr lang="en-US" dirty="0" smtClean="0"/>
              <a:t>For example, you want to undertake a field study. Your </a:t>
            </a:r>
            <a:r>
              <a:rPr lang="en-US" dirty="0" smtClean="0"/>
              <a:t>collaborators </a:t>
            </a:r>
            <a:r>
              <a:rPr lang="en-US" dirty="0" smtClean="0"/>
              <a:t>venture out to collect data and upload their results and materials directly to </a:t>
            </a:r>
            <a:r>
              <a:rPr lang="en-US" dirty="0" smtClean="0"/>
              <a:t>the </a:t>
            </a:r>
            <a:r>
              <a:rPr lang="en-US" dirty="0" smtClean="0"/>
              <a:t>Research </a:t>
            </a:r>
            <a:r>
              <a:rPr lang="en-US" dirty="0" smtClean="0"/>
              <a:t>Cloud via your app.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case interesting for researchers: </a:t>
            </a:r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want </a:t>
            </a:r>
            <a:r>
              <a:rPr lang="en-US" dirty="0" smtClean="0"/>
              <a:t>to provide a Snapshot of </a:t>
            </a:r>
            <a:r>
              <a:rPr lang="en-US" dirty="0" smtClean="0"/>
              <a:t>VM including </a:t>
            </a:r>
          </a:p>
          <a:p>
            <a:pPr lvl="1"/>
            <a:r>
              <a:rPr lang="en-US" dirty="0" smtClean="0"/>
              <a:t>all software, 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and </a:t>
            </a:r>
            <a:endParaRPr lang="en-US" dirty="0" smtClean="0"/>
          </a:p>
          <a:p>
            <a:pPr lvl="1"/>
            <a:r>
              <a:rPr lang="en-US" dirty="0" smtClean="0"/>
              <a:t>documentation </a:t>
            </a:r>
          </a:p>
          <a:p>
            <a:pPr lvl="1"/>
            <a:r>
              <a:rPr lang="en-US" dirty="0" smtClean="0"/>
              <a:t>required </a:t>
            </a:r>
            <a:r>
              <a:rPr lang="en-US" dirty="0" smtClean="0"/>
              <a:t>to reproduce the results. </a:t>
            </a:r>
          </a:p>
          <a:p>
            <a:pPr lvl="0"/>
            <a:r>
              <a:rPr lang="en-US" dirty="0" smtClean="0"/>
              <a:t>Cite in paper </a:t>
            </a:r>
            <a:r>
              <a:rPr lang="en-US" dirty="0" smtClean="0">
                <a:sym typeface="Wingdings"/>
              </a:rPr>
              <a:t> other </a:t>
            </a:r>
            <a:r>
              <a:rPr lang="en-US" dirty="0" smtClean="0"/>
              <a:t>researchers</a:t>
            </a:r>
            <a:endParaRPr lang="en-US" dirty="0" smtClean="0"/>
          </a:p>
          <a:p>
            <a:pPr lvl="0"/>
            <a:r>
              <a:rPr lang="en-US" dirty="0" smtClean="0"/>
              <a:t>Module 9 will cover how to create Snapshots.</a:t>
            </a:r>
          </a:p>
        </p:txBody>
      </p:sp>
    </p:spTree>
    <p:extLst>
      <p:ext uri="{BB962C8B-B14F-4D97-AF65-F5344CB8AC3E}">
        <p14:creationId xmlns:p14="http://schemas.microsoft.com/office/powerpoint/2010/main" val="8329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also can be used for Training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Provide a platform for course </a:t>
            </a:r>
            <a:r>
              <a:rPr lang="en-US" dirty="0" smtClean="0"/>
              <a:t>participants to get </a:t>
            </a:r>
            <a:r>
              <a:rPr lang="en-US" dirty="0" smtClean="0"/>
              <a:t>access to materials from anywhere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This can be a website with documentation, or also</a:t>
            </a:r>
            <a:endParaRPr lang="en-US" dirty="0" smtClean="0"/>
          </a:p>
          <a:p>
            <a:pPr lvl="0"/>
            <a:r>
              <a:rPr lang="en-US" dirty="0" smtClean="0"/>
              <a:t>Participants </a:t>
            </a:r>
            <a:r>
              <a:rPr lang="en-US" dirty="0" smtClean="0"/>
              <a:t>can </a:t>
            </a:r>
            <a:r>
              <a:rPr lang="en-US" dirty="0" smtClean="0"/>
              <a:t>use the template VMs to get started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Or simply Create </a:t>
            </a:r>
            <a:r>
              <a:rPr lang="en-US" dirty="0"/>
              <a:t>templates of virtual machines for your </a:t>
            </a:r>
            <a:r>
              <a:rPr lang="en-US" dirty="0" smtClean="0"/>
              <a:t>repeated use to do demonstrations in training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You </a:t>
            </a:r>
            <a:r>
              <a:rPr lang="en-US" dirty="0" smtClean="0"/>
              <a:t>should now have a better idea of what uses </a:t>
            </a:r>
            <a:r>
              <a:rPr lang="en-US" dirty="0" smtClean="0"/>
              <a:t>you can put the Research </a:t>
            </a:r>
            <a:r>
              <a:rPr lang="en-US" dirty="0" smtClean="0"/>
              <a:t>Cloud </a:t>
            </a:r>
            <a:r>
              <a:rPr lang="en-US" dirty="0" smtClean="0"/>
              <a:t>to, and the benefits it provides. </a:t>
            </a:r>
            <a:endParaRPr lang="en-US" dirty="0" smtClean="0"/>
          </a:p>
          <a:p>
            <a:pPr lvl="0"/>
            <a:r>
              <a:rPr lang="en-US" dirty="0" smtClean="0"/>
              <a:t>You may have identified one or a few use cases that apply to your </a:t>
            </a:r>
            <a:r>
              <a:rPr lang="en-US" dirty="0" smtClean="0"/>
              <a:t>own research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There are a lot more use cases, as the Research Cloud offers great flexibility and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3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NeCTAR Research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</a:t>
            </a:r>
            <a:r>
              <a:rPr lang="en-US" dirty="0" smtClean="0"/>
              <a:t>rovides the necessary processing power and storage </a:t>
            </a:r>
            <a:r>
              <a:rPr lang="en-US" dirty="0" smtClean="0"/>
              <a:t>for </a:t>
            </a:r>
            <a:r>
              <a:rPr lang="en-US" dirty="0" smtClean="0"/>
              <a:t>computationally and storage intensive projects.</a:t>
            </a:r>
          </a:p>
          <a:p>
            <a:pPr lvl="0"/>
            <a:r>
              <a:rPr lang="en-US" dirty="0" smtClean="0"/>
              <a:t>Provides </a:t>
            </a:r>
            <a:r>
              <a:rPr lang="en-US" b="1" dirty="0" smtClean="0">
                <a:sym typeface="Helvetica"/>
              </a:rPr>
              <a:t>Infrastructure-as-a-Service (IaaS)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own VM</a:t>
            </a:r>
          </a:p>
          <a:p>
            <a:pPr lvl="1"/>
            <a:r>
              <a:rPr lang="en-US" dirty="0" smtClean="0"/>
              <a:t>Manage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6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use case: Embarrassingly Parallel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u="sng" dirty="0" smtClean="0"/>
              <a:t>Embarrassingly parallel problems (EPP)</a:t>
            </a:r>
          </a:p>
          <a:p>
            <a:pPr lvl="0"/>
            <a:r>
              <a:rPr lang="en-US" dirty="0"/>
              <a:t>C</a:t>
            </a:r>
            <a:r>
              <a:rPr lang="en-US" dirty="0" smtClean="0"/>
              <a:t>haracterized by being</a:t>
            </a:r>
            <a:r>
              <a:rPr lang="en-US" i="1" dirty="0" smtClean="0"/>
              <a:t> trivially parallelizable</a:t>
            </a:r>
            <a:endParaRPr lang="en-US" dirty="0"/>
          </a:p>
          <a:p>
            <a:pPr lvl="1"/>
            <a:r>
              <a:rPr lang="en-US" dirty="0" smtClean="0"/>
              <a:t>no complex methods have to be applied to solve the problem by means of parallel methods.</a:t>
            </a:r>
          </a:p>
          <a:p>
            <a:pPr lvl="0"/>
            <a:r>
              <a:rPr lang="en-US" dirty="0"/>
              <a:t>W</a:t>
            </a:r>
            <a:r>
              <a:rPr lang="en-US" dirty="0" smtClean="0"/>
              <a:t>hen parallel computations are finished, results from all computations are </a:t>
            </a:r>
            <a:r>
              <a:rPr lang="en-US" i="1" dirty="0" smtClean="0"/>
              <a:t>summarized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2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Embarrassingly Parallel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7556313" cy="106120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Example 1: </a:t>
            </a:r>
          </a:p>
          <a:p>
            <a:pPr lvl="0"/>
            <a:r>
              <a:rPr lang="en-US" dirty="0"/>
              <a:t>A</a:t>
            </a:r>
            <a:r>
              <a:rPr lang="en-US" dirty="0" smtClean="0"/>
              <a:t> very large data set can be chopped into pieces which are then dispatched to various computers for processing.</a:t>
            </a:r>
          </a:p>
        </p:txBody>
      </p:sp>
      <p:pic>
        <p:nvPicPr>
          <p:cNvPr id="6" name="Picture 5" descr="E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37" y="2547104"/>
            <a:ext cx="4992046" cy="20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Embarrassingly Parallel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7556313" cy="1001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Example 2: </a:t>
            </a:r>
          </a:p>
          <a:p>
            <a:r>
              <a:rPr lang="en-US" dirty="0"/>
              <a:t>C</a:t>
            </a:r>
            <a:r>
              <a:rPr lang="en-US" dirty="0" smtClean="0"/>
              <a:t>opies of a smaller data set are distributed across computers to perform different computations on it.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EP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6" y="2617546"/>
            <a:ext cx="4409308" cy="19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2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Embarrassingly Parallel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 processing computers don’t have to be super fast</a:t>
            </a:r>
          </a:p>
          <a:p>
            <a:r>
              <a:rPr lang="en-US" dirty="0" smtClean="0"/>
              <a:t>instead the power lies in having a huge number of computers working at solving the problem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43510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common use case: </a:t>
            </a:r>
            <a:r>
              <a:rPr lang="en-US" dirty="0" smtClean="0"/>
              <a:t>Big </a:t>
            </a:r>
            <a:r>
              <a:rPr lang="en-US" dirty="0" smtClean="0"/>
              <a:t>Data Demands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Your research requires large amounts of storage to which you need easy access.</a:t>
            </a:r>
          </a:p>
          <a:p>
            <a:pPr lvl="0"/>
            <a:r>
              <a:rPr lang="en-US" dirty="0" smtClean="0"/>
              <a:t>The application that processes the data needs to be “close to the data” </a:t>
            </a:r>
            <a:endParaRPr lang="en-US" dirty="0"/>
          </a:p>
          <a:p>
            <a:pPr lvl="1"/>
            <a:r>
              <a:rPr lang="en-US" dirty="0" smtClean="0"/>
              <a:t>so it should run on a virtual machine in the same data center.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use case</a:t>
            </a:r>
            <a:r>
              <a:rPr lang="en-US" dirty="0" smtClean="0"/>
              <a:t>: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Set up shared </a:t>
            </a:r>
            <a:r>
              <a:rPr lang="en-US" dirty="0" smtClean="0"/>
              <a:t>access to data to collaborate with other researchers. </a:t>
            </a:r>
          </a:p>
          <a:p>
            <a:pPr lvl="0"/>
            <a:r>
              <a:rPr lang="en-US" dirty="0" smtClean="0"/>
              <a:t>request the amount of storage you require and give collaborators access it.</a:t>
            </a:r>
          </a:p>
          <a:p>
            <a:pPr lvl="0"/>
            <a:r>
              <a:rPr lang="en-US" dirty="0" smtClean="0"/>
              <a:t>The different types of storage available to you are discussed in Module 6.</a:t>
            </a:r>
          </a:p>
        </p:txBody>
      </p:sp>
    </p:spTree>
    <p:extLst>
      <p:ext uri="{BB962C8B-B14F-4D97-AF65-F5344CB8AC3E}">
        <p14:creationId xmlns:p14="http://schemas.microsoft.com/office/powerpoint/2010/main" val="174089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dirty="0" smtClean="0"/>
              <a:t>-Demand </a:t>
            </a:r>
            <a:r>
              <a:rPr lang="en-US" dirty="0" smtClean="0"/>
              <a:t>Computing is another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need compute power only at a certain time (on-demand), e.g. when results for a paper need to be processed quickly.</a:t>
            </a:r>
          </a:p>
          <a:p>
            <a:pPr lvl="1"/>
            <a:r>
              <a:rPr lang="en-US" dirty="0" smtClean="0"/>
              <a:t>You can easily access the required amount of computing power and storage in the cloud, only for the time you need to run your experiments.</a:t>
            </a:r>
          </a:p>
          <a:p>
            <a:pPr lvl="1"/>
            <a:r>
              <a:rPr lang="en-US" dirty="0" smtClean="0"/>
              <a:t>You don’t have to worry about maintenance and re-investment in new, faster computers.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2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205</TotalTime>
  <Words>667</Words>
  <Application>Microsoft Macintosh PowerPoint</Application>
  <PresentationFormat>On-screen Show (16:9)</PresentationFormat>
  <Paragraphs>83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Nectar_Theme1</vt:lpstr>
      <vt:lpstr>Common use cases</vt:lpstr>
      <vt:lpstr>The NeCTAR Research Cloud</vt:lpstr>
      <vt:lpstr>First use case: Embarrassingly Parallel Problems</vt:lpstr>
      <vt:lpstr>Case 1: Embarrassingly Parallel Problems</vt:lpstr>
      <vt:lpstr>Case 1: Embarrassingly Parallel Problems</vt:lpstr>
      <vt:lpstr>Case 1: Embarrassingly Parallel Problems</vt:lpstr>
      <vt:lpstr>Very common use case: Big Data Demands</vt:lpstr>
      <vt:lpstr>Good use case: Data Sharing</vt:lpstr>
      <vt:lpstr>On-Demand Computing is another use case</vt:lpstr>
      <vt:lpstr>Flexibility of Remote Access is also a very attractive feature of cloud computing</vt:lpstr>
      <vt:lpstr>In another use case you may want to develop your own Research App</vt:lpstr>
      <vt:lpstr>A case interesting for researchers: Reproducible Research</vt:lpstr>
      <vt:lpstr>Cloud also can be used for Training purposes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14</cp:revision>
  <dcterms:created xsi:type="dcterms:W3CDTF">2015-07-15T18:41:52Z</dcterms:created>
  <dcterms:modified xsi:type="dcterms:W3CDTF">2015-09-05T12:57:20Z</dcterms:modified>
</cp:coreProperties>
</file>