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31"/>
  </p:notes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90" r:id="rId24"/>
    <p:sldId id="280" r:id="rId25"/>
    <p:sldId id="281" r:id="rId26"/>
    <p:sldId id="282" r:id="rId27"/>
    <p:sldId id="283" r:id="rId28"/>
    <p:sldId id="284" r:id="rId29"/>
    <p:sldId id="287"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256"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094E0-9B72-424A-B113-26EBD5328170}" type="datetimeFigureOut">
              <a:rPr lang="en-US" smtClean="0"/>
              <a:t>06/09/15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EC569-9403-2341-8F79-1760D6FC623C}" type="slidenum">
              <a:rPr lang="en-US" smtClean="0"/>
              <a:t>‹#›</a:t>
            </a:fld>
            <a:endParaRPr lang="en-US"/>
          </a:p>
        </p:txBody>
      </p:sp>
    </p:spTree>
    <p:extLst>
      <p:ext uri="{BB962C8B-B14F-4D97-AF65-F5344CB8AC3E}">
        <p14:creationId xmlns:p14="http://schemas.microsoft.com/office/powerpoint/2010/main" val="10753625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PART1</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a:t>
            </a:fld>
            <a:endParaRPr lang="en-US"/>
          </a:p>
        </p:txBody>
      </p:sp>
    </p:spTree>
    <p:extLst>
      <p:ext uri="{BB962C8B-B14F-4D97-AF65-F5344CB8AC3E}">
        <p14:creationId xmlns:p14="http://schemas.microsoft.com/office/powerpoint/2010/main" val="3775843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7</a:t>
            </a:r>
          </a:p>
          <a:p>
            <a:endParaRPr lang="en-US" dirty="0" smtClean="0"/>
          </a:p>
          <a:p>
            <a:r>
              <a:rPr lang="en-US" dirty="0" smtClean="0"/>
              <a:t>--- make</a:t>
            </a:r>
            <a:r>
              <a:rPr lang="en-US" baseline="0" dirty="0" smtClean="0"/>
              <a:t> sure everything that goes through “this connection” (from plug to plug on drawing) is encrypted.</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15</a:t>
            </a:fld>
            <a:endParaRPr lang="en-US"/>
          </a:p>
        </p:txBody>
      </p:sp>
    </p:spTree>
    <p:extLst>
      <p:ext uri="{BB962C8B-B14F-4D97-AF65-F5344CB8AC3E}">
        <p14:creationId xmlns:p14="http://schemas.microsoft.com/office/powerpoint/2010/main" val="207981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7</a:t>
            </a:r>
          </a:p>
          <a:p>
            <a:endParaRPr lang="en-US" dirty="0" smtClean="0"/>
          </a:p>
          <a:p>
            <a:r>
              <a:rPr lang="en-US" baseline="0" dirty="0" smtClean="0"/>
              <a:t>the </a:t>
            </a:r>
            <a:r>
              <a:rPr lang="en-US" baseline="0" dirty="0" smtClean="0"/>
              <a:t>ssh client (on the local computer) uses the private key (it’s private because it’s not meant to be shared!) to encrypt/decrypt data packages to and from the client application. The public key is on the server and does the same – however the encrypted connection can only be established with both keys (i.e. having only the public key is useless).</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16</a:t>
            </a:fld>
            <a:endParaRPr lang="en-US"/>
          </a:p>
        </p:txBody>
      </p:sp>
    </p:spTree>
    <p:extLst>
      <p:ext uri="{BB962C8B-B14F-4D97-AF65-F5344CB8AC3E}">
        <p14:creationId xmlns:p14="http://schemas.microsoft.com/office/powerpoint/2010/main" val="2629215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7</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17</a:t>
            </a:fld>
            <a:endParaRPr lang="en-US"/>
          </a:p>
        </p:txBody>
      </p:sp>
    </p:spTree>
    <p:extLst>
      <p:ext uri="{BB962C8B-B14F-4D97-AF65-F5344CB8AC3E}">
        <p14:creationId xmlns:p14="http://schemas.microsoft.com/office/powerpoint/2010/main" val="62602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8</a:t>
            </a:r>
          </a:p>
          <a:p>
            <a:endParaRPr lang="en-US" dirty="0" smtClean="0"/>
          </a:p>
          <a:p>
            <a:r>
              <a:rPr lang="en-US" dirty="0" smtClean="0"/>
              <a:t>unencrypted</a:t>
            </a:r>
            <a:r>
              <a:rPr lang="en-US" baseline="0" dirty="0" smtClean="0"/>
              <a:t> </a:t>
            </a:r>
            <a:r>
              <a:rPr lang="en-US" baseline="0" dirty="0" smtClean="0"/>
              <a:t>packages arrive at the application’s usual port. Use graphic on next slide to explain.</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18</a:t>
            </a:fld>
            <a:endParaRPr lang="en-US"/>
          </a:p>
        </p:txBody>
      </p:sp>
    </p:spTree>
    <p:extLst>
      <p:ext uri="{BB962C8B-B14F-4D97-AF65-F5344CB8AC3E}">
        <p14:creationId xmlns:p14="http://schemas.microsoft.com/office/powerpoint/2010/main" val="269268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8</a:t>
            </a:r>
          </a:p>
          <a:p>
            <a:endParaRPr lang="en-US" dirty="0" smtClean="0"/>
          </a:p>
          <a:p>
            <a:r>
              <a:rPr lang="en-US" dirty="0" smtClean="0"/>
              <a:t>The </a:t>
            </a:r>
            <a:r>
              <a:rPr lang="en-US" dirty="0" smtClean="0"/>
              <a:t>data</a:t>
            </a:r>
            <a:r>
              <a:rPr lang="en-US" baseline="0" dirty="0" smtClean="0"/>
              <a:t> packages are forwarded to ssh client/server from the application end points. The applications “think” they are using their designated port, when in fact the connection is deviated via the ssh encryption on port 22. This way we can have lots of applications operating on various ports, but the firewall only needs to have port 22 open, as all connections are deviated via this ssh tunnel.</a:t>
            </a:r>
          </a:p>
          <a:p>
            <a:endParaRPr lang="en-US" baseline="0" dirty="0" smtClean="0"/>
          </a:p>
          <a:p>
            <a:r>
              <a:rPr lang="en-US" baseline="0" dirty="0" smtClean="0"/>
              <a:t>This is a good way to keep your VM safe!</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19</a:t>
            </a:fld>
            <a:endParaRPr lang="en-US"/>
          </a:p>
        </p:txBody>
      </p:sp>
    </p:spTree>
    <p:extLst>
      <p:ext uri="{BB962C8B-B14F-4D97-AF65-F5344CB8AC3E}">
        <p14:creationId xmlns:p14="http://schemas.microsoft.com/office/powerpoint/2010/main" val="35211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9</a:t>
            </a:r>
          </a:p>
          <a:p>
            <a:endParaRPr lang="en-US" dirty="0" smtClean="0"/>
          </a:p>
          <a:p>
            <a:r>
              <a:rPr lang="en-US" dirty="0" smtClean="0"/>
              <a:t>A </a:t>
            </a:r>
            <a:r>
              <a:rPr lang="en-US" baseline="0" dirty="0" smtClean="0"/>
              <a:t>potential risk in general when you upload or download sensitive data via the Internet is that someone grabs your data being transferred via the network and gets access to it. So, all data that you upload or download should be encrypted, so if somebody gets hold of it, it is useless to them without the encryption key.</a:t>
            </a:r>
          </a:p>
          <a:p>
            <a:endParaRPr lang="en-US" baseline="0" dirty="0" smtClean="0"/>
          </a:p>
          <a:p>
            <a:r>
              <a:rPr lang="en-US" baseline="0" dirty="0" smtClean="0"/>
              <a:t>There are secure methods to upload or download data, for example </a:t>
            </a:r>
            <a:r>
              <a:rPr lang="en-US" baseline="0" dirty="0" err="1" smtClean="0"/>
              <a:t>scp</a:t>
            </a:r>
            <a:r>
              <a:rPr lang="en-US" baseline="0" dirty="0" smtClean="0"/>
              <a:t> and software using the </a:t>
            </a:r>
            <a:r>
              <a:rPr lang="en-US" baseline="0" dirty="0" err="1" smtClean="0"/>
              <a:t>sftp</a:t>
            </a:r>
            <a:r>
              <a:rPr lang="en-US" baseline="0" dirty="0" smtClean="0"/>
              <a:t> protocol – we will get back to this in Module 7. </a:t>
            </a:r>
          </a:p>
          <a:p>
            <a:r>
              <a:rPr lang="en-US" baseline="0" dirty="0" smtClean="0"/>
              <a:t>However, not all tools you may use to upload/download data support encryption. </a:t>
            </a:r>
          </a:p>
          <a:p>
            <a:r>
              <a:rPr lang="en-US" baseline="0" dirty="0" smtClean="0"/>
              <a:t>We will see one example in Module 6. </a:t>
            </a:r>
          </a:p>
          <a:p>
            <a:r>
              <a:rPr lang="en-US" baseline="0" dirty="0" smtClean="0"/>
              <a:t>In such cases, you should encrypt the data BEFORE you upload it online – that does not only apply to the NeCTAR RC, but in general to any place on the web to which you upload your sensitive data!</a:t>
            </a:r>
          </a:p>
          <a:p>
            <a:r>
              <a:rPr lang="en-US" baseline="0" dirty="0" smtClean="0"/>
              <a:t>Module 8…</a:t>
            </a:r>
          </a:p>
          <a:p>
            <a:endParaRPr lang="en-US" baseline="0" dirty="0" smtClean="0"/>
          </a:p>
          <a:p>
            <a:r>
              <a:rPr lang="en-US" baseline="0" dirty="0" smtClean="0"/>
              <a:t>However be aware of the before encrypting…</a:t>
            </a:r>
          </a:p>
        </p:txBody>
      </p:sp>
      <p:sp>
        <p:nvSpPr>
          <p:cNvPr id="4" name="Slide Number Placeholder 3"/>
          <p:cNvSpPr>
            <a:spLocks noGrp="1"/>
          </p:cNvSpPr>
          <p:nvPr>
            <p:ph type="sldNum" sz="quarter" idx="10"/>
          </p:nvPr>
        </p:nvSpPr>
        <p:spPr/>
        <p:txBody>
          <a:bodyPr/>
          <a:lstStyle/>
          <a:p>
            <a:fld id="{E22EC569-9403-2341-8F79-1760D6FC623C}" type="slidenum">
              <a:rPr lang="en-US" smtClean="0"/>
              <a:t>24</a:t>
            </a:fld>
            <a:endParaRPr lang="en-US"/>
          </a:p>
        </p:txBody>
      </p:sp>
    </p:spTree>
    <p:extLst>
      <p:ext uri="{BB962C8B-B14F-4D97-AF65-F5344CB8AC3E}">
        <p14:creationId xmlns:p14="http://schemas.microsoft.com/office/powerpoint/2010/main" val="1751751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10</a:t>
            </a:r>
          </a:p>
          <a:p>
            <a:endParaRPr lang="en-US" dirty="0" smtClean="0"/>
          </a:p>
          <a:p>
            <a:r>
              <a:rPr lang="en-US" dirty="0" smtClean="0"/>
              <a:t>Now we have talked about almost all “housekeeping” task</a:t>
            </a:r>
            <a:r>
              <a:rPr lang="en-US" baseline="0" dirty="0" smtClean="0"/>
              <a:t> </a:t>
            </a:r>
            <a:r>
              <a:rPr lang="en-US" dirty="0" smtClean="0"/>
              <a:t>you</a:t>
            </a:r>
            <a:r>
              <a:rPr lang="en-US" baseline="0" dirty="0" smtClean="0"/>
              <a:t> should perform to keep your VM secure – safe one, which is a very important one actually: Cleaning up behind you!</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26</a:t>
            </a:fld>
            <a:endParaRPr lang="en-US"/>
          </a:p>
        </p:txBody>
      </p:sp>
    </p:spTree>
    <p:extLst>
      <p:ext uri="{BB962C8B-B14F-4D97-AF65-F5344CB8AC3E}">
        <p14:creationId xmlns:p14="http://schemas.microsoft.com/office/powerpoint/2010/main" val="620378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10</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27</a:t>
            </a:fld>
            <a:endParaRPr lang="en-US"/>
          </a:p>
        </p:txBody>
      </p:sp>
    </p:spTree>
    <p:extLst>
      <p:ext uri="{BB962C8B-B14F-4D97-AF65-F5344CB8AC3E}">
        <p14:creationId xmlns:p14="http://schemas.microsoft.com/office/powerpoint/2010/main" val="90026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POINT </a:t>
            </a:r>
            <a:r>
              <a:rPr lang="en-US" dirty="0" smtClean="0"/>
              <a:t>OUT:</a:t>
            </a:r>
            <a:r>
              <a:rPr lang="en-US" baseline="0" dirty="0" smtClean="0"/>
              <a:t> </a:t>
            </a:r>
            <a:r>
              <a:rPr lang="en-US" dirty="0" smtClean="0"/>
              <a:t>Please read the information given on the support website.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First read the </a:t>
            </a:r>
            <a:r>
              <a:rPr lang="en-US" b="1" dirty="0" smtClean="0"/>
              <a:t>known issues</a:t>
            </a:r>
            <a:r>
              <a:rPr lang="en-US" dirty="0" smtClean="0"/>
              <a:t> and </a:t>
            </a:r>
            <a:r>
              <a:rPr lang="en-US" b="1" dirty="0" smtClean="0"/>
              <a:t>FAQ</a:t>
            </a:r>
            <a:r>
              <a:rPr lang="en-US" dirty="0" smtClean="0"/>
              <a:t>, and search the </a:t>
            </a:r>
            <a:r>
              <a:rPr lang="en-US" b="1" dirty="0" smtClean="0"/>
              <a:t>support website</a:t>
            </a:r>
            <a:r>
              <a:rPr lang="en-US" dirty="0" smtClean="0"/>
              <a:t> and the </a:t>
            </a:r>
            <a:r>
              <a:rPr lang="en-US" b="1" dirty="0" smtClean="0"/>
              <a:t>community forum</a:t>
            </a:r>
            <a:r>
              <a:rPr lang="en-US" dirty="0" smtClean="0"/>
              <a:t> for a solution.</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28</a:t>
            </a:fld>
            <a:endParaRPr lang="en-US"/>
          </a:p>
        </p:txBody>
      </p:sp>
    </p:spTree>
    <p:extLst>
      <p:ext uri="{BB962C8B-B14F-4D97-AF65-F5344CB8AC3E}">
        <p14:creationId xmlns:p14="http://schemas.microsoft.com/office/powerpoint/2010/main" val="1194418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PART 11</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29</a:t>
            </a:fld>
            <a:endParaRPr lang="en-US"/>
          </a:p>
        </p:txBody>
      </p:sp>
    </p:spTree>
    <p:extLst>
      <p:ext uri="{BB962C8B-B14F-4D97-AF65-F5344CB8AC3E}">
        <p14:creationId xmlns:p14="http://schemas.microsoft.com/office/powerpoint/2010/main" val="156076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2</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a:t>
            </a:fld>
            <a:endParaRPr lang="en-US"/>
          </a:p>
        </p:txBody>
      </p:sp>
    </p:spTree>
    <p:extLst>
      <p:ext uri="{BB962C8B-B14F-4D97-AF65-F5344CB8AC3E}">
        <p14:creationId xmlns:p14="http://schemas.microsoft.com/office/powerpoint/2010/main" val="342394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3</a:t>
            </a:r>
          </a:p>
          <a:p>
            <a:endParaRPr lang="en-US" dirty="0" smtClean="0"/>
          </a:p>
          <a:p>
            <a:pPr marL="0" lvl="0" indent="0">
              <a:buNone/>
            </a:pPr>
            <a:r>
              <a:rPr lang="en-US" i="1" dirty="0" smtClean="0"/>
              <a:t>An instance is a </a:t>
            </a:r>
            <a:r>
              <a:rPr lang="en-US" b="1" i="1" dirty="0" smtClean="0">
                <a:sym typeface="Helvetica"/>
              </a:rPr>
              <a:t>running virtual machine</a:t>
            </a:r>
            <a:r>
              <a:rPr lang="en-US" b="1" i="1" dirty="0" smtClean="0"/>
              <a:t> (VM) </a:t>
            </a:r>
            <a:r>
              <a:rPr lang="en-US" i="1" dirty="0" smtClean="0"/>
              <a:t>on the NeCTAR Research Cloud. Instances running inside the Research Cloud are just like real-life computers, but in a remote location</a:t>
            </a:r>
            <a:r>
              <a:rPr lang="en-US" dirty="0" smtClean="0"/>
              <a:t>. </a:t>
            </a:r>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An </a:t>
            </a:r>
            <a:r>
              <a:rPr lang="en-US" i="1" dirty="0" smtClean="0"/>
              <a:t>Image</a:t>
            </a:r>
            <a:r>
              <a:rPr lang="en-US" dirty="0" smtClean="0"/>
              <a:t> which can be used to launch instances captures the configuration of a computer system, including the Operating System, and stores it in an Image file. </a:t>
            </a:r>
          </a:p>
          <a:p>
            <a:endParaRPr lang="en-US" dirty="0" smtClean="0"/>
          </a:p>
          <a:p>
            <a:r>
              <a:rPr lang="en-US" dirty="0" smtClean="0"/>
              <a:t>Mention that the NeCTAR images can be used as a starting base,</a:t>
            </a:r>
            <a:r>
              <a:rPr lang="en-US" baseline="0" dirty="0" smtClean="0"/>
              <a:t> upon which individual configurations can be made.</a:t>
            </a:r>
            <a:endParaRPr lang="en-US" dirty="0" smtClean="0"/>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6</a:t>
            </a:fld>
            <a:endParaRPr lang="en-US"/>
          </a:p>
        </p:txBody>
      </p:sp>
    </p:spTree>
    <p:extLst>
      <p:ext uri="{BB962C8B-B14F-4D97-AF65-F5344CB8AC3E}">
        <p14:creationId xmlns:p14="http://schemas.microsoft.com/office/powerpoint/2010/main" val="106379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4</a:t>
            </a:r>
          </a:p>
          <a:p>
            <a:r>
              <a:rPr lang="en-US" dirty="0" smtClean="0"/>
              <a:t>So, lets now</a:t>
            </a:r>
            <a:r>
              <a:rPr lang="en-US" baseline="0" dirty="0" smtClean="0"/>
              <a:t> talk about housekeeping.</a:t>
            </a:r>
            <a:endParaRPr lang="en-US" dirty="0" smtClean="0"/>
          </a:p>
          <a:p>
            <a:r>
              <a:rPr lang="en-US" dirty="0" smtClean="0"/>
              <a:t>Once you have got</a:t>
            </a:r>
            <a:r>
              <a:rPr lang="en-US" baseline="0" dirty="0" smtClean="0"/>
              <a:t> your VM up and running, you should take care of keeping it secure. </a:t>
            </a:r>
          </a:p>
          <a:p>
            <a:endParaRPr lang="en-US" baseline="0" dirty="0" smtClean="0"/>
          </a:p>
          <a:p>
            <a:r>
              <a:rPr lang="en-US" baseline="0" dirty="0" smtClean="0"/>
              <a:t>First of all, treat your VM as if it was your real computer – for which you also need to do regular housekeeping in order to keep it secure. </a:t>
            </a:r>
          </a:p>
          <a:p>
            <a:r>
              <a:rPr lang="en-US" baseline="0" dirty="0" smtClean="0"/>
              <a:t>This includes updating the OS, applying the newest security patches, and backing up your data at regular intervals.</a:t>
            </a:r>
          </a:p>
          <a:p>
            <a:endParaRPr lang="en-US" baseline="0" dirty="0" smtClean="0"/>
          </a:p>
          <a:p>
            <a:r>
              <a:rPr lang="en-US" baseline="0" dirty="0" smtClean="0"/>
              <a:t>NeCTAR does not back up…</a:t>
            </a:r>
          </a:p>
        </p:txBody>
      </p:sp>
      <p:sp>
        <p:nvSpPr>
          <p:cNvPr id="4" name="Slide Number Placeholder 3"/>
          <p:cNvSpPr>
            <a:spLocks noGrp="1"/>
          </p:cNvSpPr>
          <p:nvPr>
            <p:ph type="sldNum" sz="quarter" idx="10"/>
          </p:nvPr>
        </p:nvSpPr>
        <p:spPr/>
        <p:txBody>
          <a:bodyPr/>
          <a:lstStyle/>
          <a:p>
            <a:fld id="{E22EC569-9403-2341-8F79-1760D6FC623C}" type="slidenum">
              <a:rPr lang="en-US" smtClean="0"/>
              <a:t>9</a:t>
            </a:fld>
            <a:endParaRPr lang="en-US"/>
          </a:p>
        </p:txBody>
      </p:sp>
    </p:spTree>
    <p:extLst>
      <p:ext uri="{BB962C8B-B14F-4D97-AF65-F5344CB8AC3E}">
        <p14:creationId xmlns:p14="http://schemas.microsoft.com/office/powerpoint/2010/main" val="307991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5</a:t>
            </a:r>
          </a:p>
          <a:p>
            <a:r>
              <a:rPr lang="en-US" dirty="0" smtClean="0"/>
              <a:t>To keep</a:t>
            </a:r>
            <a:r>
              <a:rPr lang="en-US" baseline="0" dirty="0" smtClean="0"/>
              <a:t> your VM safe, you should also choose secure passphrases for accessing it. </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10</a:t>
            </a:fld>
            <a:endParaRPr lang="en-US"/>
          </a:p>
        </p:txBody>
      </p:sp>
    </p:spTree>
    <p:extLst>
      <p:ext uri="{BB962C8B-B14F-4D97-AF65-F5344CB8AC3E}">
        <p14:creationId xmlns:p14="http://schemas.microsoft.com/office/powerpoint/2010/main" val="227809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passwords</a:t>
            </a:r>
            <a:r>
              <a:rPr lang="en-US" baseline="0" dirty="0" smtClean="0"/>
              <a:t> can be cracked by using a large amount of computers required to achieve the task.</a:t>
            </a:r>
            <a:r>
              <a:rPr lang="en-US" dirty="0" smtClean="0"/>
              <a:t> </a:t>
            </a:r>
          </a:p>
          <a:p>
            <a:r>
              <a:rPr lang="en-US" dirty="0" smtClean="0"/>
              <a:t>The</a:t>
            </a:r>
            <a:r>
              <a:rPr lang="en-US" baseline="0" dirty="0" smtClean="0"/>
              <a:t> numbers in the figure show what a dramatic difference secure passphrases do when it comes to time required to crack them.</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11</a:t>
            </a:fld>
            <a:endParaRPr lang="en-US"/>
          </a:p>
        </p:txBody>
      </p:sp>
    </p:spTree>
    <p:extLst>
      <p:ext uri="{BB962C8B-B14F-4D97-AF65-F5344CB8AC3E}">
        <p14:creationId xmlns:p14="http://schemas.microsoft.com/office/powerpoint/2010/main" val="249866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6</a:t>
            </a:r>
          </a:p>
          <a:p>
            <a:endParaRPr lang="en-US" dirty="0" smtClean="0"/>
          </a:p>
          <a:p>
            <a:r>
              <a:rPr lang="en-US" dirty="0" smtClean="0"/>
              <a:t>One</a:t>
            </a:r>
            <a:r>
              <a:rPr lang="en-US" baseline="0" dirty="0" smtClean="0"/>
              <a:t> important measure to keep your VM secure is the use of a firewall to block hacking attempts from outside.</a:t>
            </a:r>
          </a:p>
          <a:p>
            <a:endParaRPr lang="en-US" baseline="0" dirty="0" smtClean="0"/>
          </a:p>
          <a:p>
            <a:r>
              <a:rPr lang="en-US" dirty="0" smtClean="0"/>
              <a:t>The good news is that your VM already comes with a firewall protection in place at</a:t>
            </a:r>
            <a:r>
              <a:rPr lang="en-US" baseline="0" dirty="0" smtClean="0"/>
              <a:t> the very moment you launch it. </a:t>
            </a:r>
          </a:p>
          <a:p>
            <a:endParaRPr lang="en-US" baseline="0" dirty="0" smtClean="0"/>
          </a:p>
          <a:p>
            <a:r>
              <a:rPr lang="en-US" baseline="0" dirty="0" smtClean="0"/>
              <a:t>This firewall by default blocks ALL inbound network traffic to your instance – which also includes you yourself who is trying to connect to the instance!</a:t>
            </a:r>
          </a:p>
          <a:p>
            <a:endParaRPr lang="en-US" baseline="0" dirty="0" smtClean="0"/>
          </a:p>
          <a:p>
            <a:r>
              <a:rPr lang="en-US" baseline="0" dirty="0" smtClean="0"/>
              <a:t>So the first thing you’ll need to do is open up access for yourself, otherwise you won’t be able to connect.</a:t>
            </a:r>
          </a:p>
          <a:p>
            <a:endParaRPr lang="en-US" baseline="0" dirty="0" smtClean="0"/>
          </a:p>
          <a:p>
            <a:r>
              <a:rPr lang="en-US" baseline="0" dirty="0" smtClean="0"/>
              <a:t>The Dashboard allows you to set the firewall rules for the VM – we call these “Security groups”.</a:t>
            </a:r>
          </a:p>
          <a:p>
            <a:r>
              <a:rPr lang="en-US" baseline="0" dirty="0" smtClean="0"/>
              <a:t>A firewall rule opens up “Ports” on a computer’s network interface so that network traffic is allowed to go in.</a:t>
            </a:r>
          </a:p>
          <a:p>
            <a:endParaRPr lang="en-US" baseline="0" dirty="0" smtClean="0"/>
          </a:p>
          <a:p>
            <a:endParaRPr lang="en-US" baseline="0" dirty="0" smtClean="0"/>
          </a:p>
          <a:p>
            <a:endParaRPr lang="en-US" baseline="0" dirty="0" smtClean="0"/>
          </a:p>
          <a:p>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12</a:t>
            </a:fld>
            <a:endParaRPr lang="en-US"/>
          </a:p>
        </p:txBody>
      </p:sp>
    </p:spTree>
    <p:extLst>
      <p:ext uri="{BB962C8B-B14F-4D97-AF65-F5344CB8AC3E}">
        <p14:creationId xmlns:p14="http://schemas.microsoft.com/office/powerpoint/2010/main" val="47184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6</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13</a:t>
            </a:fld>
            <a:endParaRPr lang="en-US"/>
          </a:p>
        </p:txBody>
      </p:sp>
    </p:spTree>
    <p:extLst>
      <p:ext uri="{BB962C8B-B14F-4D97-AF65-F5344CB8AC3E}">
        <p14:creationId xmlns:p14="http://schemas.microsoft.com/office/powerpoint/2010/main" val="159403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6</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14</a:t>
            </a:fld>
            <a:endParaRPr lang="en-US"/>
          </a:p>
        </p:txBody>
      </p:sp>
    </p:spTree>
    <p:extLst>
      <p:ext uri="{BB962C8B-B14F-4D97-AF65-F5344CB8AC3E}">
        <p14:creationId xmlns:p14="http://schemas.microsoft.com/office/powerpoint/2010/main" val="74435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490DA4C9-DDD1-4D47-9D87-ABBBA4BDAB29}"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90DA4C9-DDD1-4D47-9D87-ABBBA4BDAB29}"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upport.nectar.org.a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Research Cloud Lifecycle</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This module provides a high-level overview of the processes involved when using the Research Cloud. </a:t>
            </a:r>
          </a:p>
          <a:p>
            <a:pPr lvl="0"/>
            <a:r>
              <a:rPr lang="en-US" dirty="0" smtClean="0"/>
              <a:t>Topics will include: </a:t>
            </a:r>
          </a:p>
          <a:p>
            <a:pPr lvl="1"/>
            <a:r>
              <a:rPr lang="en-US" dirty="0"/>
              <a:t>H</a:t>
            </a:r>
            <a:r>
              <a:rPr lang="en-US" dirty="0" smtClean="0"/>
              <a:t>ow to get onto the Research Cloud.</a:t>
            </a:r>
          </a:p>
          <a:p>
            <a:pPr lvl="1"/>
            <a:r>
              <a:rPr lang="en-US" dirty="0" smtClean="0"/>
              <a:t>Cover </a:t>
            </a:r>
            <a:r>
              <a:rPr lang="en-US" dirty="0" smtClean="0"/>
              <a:t>all you need to to do to </a:t>
            </a:r>
            <a:r>
              <a:rPr lang="en-US" dirty="0" smtClean="0"/>
              <a:t>keep your VM </a:t>
            </a:r>
            <a:r>
              <a:rPr lang="en-US" dirty="0" smtClean="0"/>
              <a:t>secure – </a:t>
            </a:r>
            <a:endParaRPr lang="en-US" dirty="0" smtClean="0"/>
          </a:p>
          <a:p>
            <a:pPr lvl="2"/>
            <a:r>
              <a:rPr lang="en-US" dirty="0" smtClean="0"/>
              <a:t>Cover </a:t>
            </a:r>
            <a:r>
              <a:rPr lang="en-US" dirty="0" smtClean="0"/>
              <a:t>what you need to know on how to mitigate </a:t>
            </a:r>
            <a:r>
              <a:rPr lang="en-US" dirty="0" smtClean="0"/>
              <a:t>risks</a:t>
            </a:r>
            <a:r>
              <a:rPr lang="en-US" dirty="0" smtClean="0"/>
              <a:t>.</a:t>
            </a:r>
          </a:p>
          <a:p>
            <a:pPr lvl="2"/>
            <a:r>
              <a:rPr lang="en-US" dirty="0" smtClean="0"/>
              <a:t>Refer to this as general housekeeping</a:t>
            </a:r>
            <a:endParaRPr lang="en-US" dirty="0" smtClean="0"/>
          </a:p>
          <a:p>
            <a:pPr lvl="1"/>
            <a:r>
              <a:rPr lang="en-US" dirty="0" smtClean="0"/>
              <a:t>Terminating services without losing anything, and </a:t>
            </a:r>
          </a:p>
          <a:p>
            <a:pPr lvl="1"/>
            <a:r>
              <a:rPr lang="en-US" dirty="0" smtClean="0"/>
              <a:t>how to get support.</a:t>
            </a:r>
          </a:p>
          <a:p>
            <a:endParaRPr lang="en-US" dirty="0"/>
          </a:p>
        </p:txBody>
      </p:sp>
    </p:spTree>
    <p:extLst>
      <p:ext uri="{BB962C8B-B14F-4D97-AF65-F5344CB8AC3E}">
        <p14:creationId xmlns:p14="http://schemas.microsoft.com/office/powerpoint/2010/main" val="3588699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Passphrases</a:t>
            </a:r>
            <a:endParaRPr lang="en-US" dirty="0"/>
          </a:p>
        </p:txBody>
      </p:sp>
      <p:sp>
        <p:nvSpPr>
          <p:cNvPr id="3" name="Content Placeholder 2"/>
          <p:cNvSpPr>
            <a:spLocks noGrp="1"/>
          </p:cNvSpPr>
          <p:nvPr>
            <p:ph idx="1"/>
          </p:nvPr>
        </p:nvSpPr>
        <p:spPr/>
        <p:txBody>
          <a:bodyPr>
            <a:normAutofit fontScale="92500"/>
          </a:bodyPr>
          <a:lstStyle/>
          <a:p>
            <a:pPr lvl="0"/>
            <a:r>
              <a:rPr lang="en-US" dirty="0" smtClean="0"/>
              <a:t>You will need to choose passphrases at several occasions.</a:t>
            </a:r>
          </a:p>
          <a:p>
            <a:pPr lvl="1"/>
            <a:r>
              <a:rPr lang="en-US" dirty="0" smtClean="0"/>
              <a:t>For example, you will have to create </a:t>
            </a:r>
            <a:r>
              <a:rPr lang="en-US" i="1" dirty="0" smtClean="0"/>
              <a:t>keys</a:t>
            </a:r>
            <a:r>
              <a:rPr lang="en-US" dirty="0" smtClean="0"/>
              <a:t> </a:t>
            </a:r>
            <a:r>
              <a:rPr lang="en-US" dirty="0" smtClean="0"/>
              <a:t>encrypt </a:t>
            </a:r>
            <a:r>
              <a:rPr lang="en-US" dirty="0" smtClean="0"/>
              <a:t>the connection to the </a:t>
            </a:r>
            <a:r>
              <a:rPr lang="en-US" dirty="0" smtClean="0"/>
              <a:t>VM</a:t>
            </a:r>
            <a:r>
              <a:rPr lang="en-US" dirty="0" smtClean="0"/>
              <a:t>. -&gt; generated with passphrase</a:t>
            </a:r>
            <a:endParaRPr lang="en-US" dirty="0" smtClean="0"/>
          </a:p>
          <a:p>
            <a:pPr lvl="0"/>
            <a:r>
              <a:rPr lang="en-US" dirty="0" smtClean="0"/>
              <a:t>Always choose secure passphrases! </a:t>
            </a:r>
          </a:p>
          <a:p>
            <a:pPr lvl="1"/>
            <a:r>
              <a:rPr lang="en-US" dirty="0" smtClean="0"/>
              <a:t>Combinations of </a:t>
            </a:r>
            <a:r>
              <a:rPr lang="en-US" dirty="0" smtClean="0"/>
              <a:t>numbers, letters and special characters</a:t>
            </a:r>
            <a:r>
              <a:rPr lang="en-US" dirty="0" smtClean="0"/>
              <a:t>.</a:t>
            </a:r>
            <a:endParaRPr lang="en-US" dirty="0" smtClean="0"/>
          </a:p>
          <a:p>
            <a:pPr lvl="1"/>
            <a:r>
              <a:rPr lang="en-US" dirty="0" smtClean="0"/>
              <a:t>It should be at least 10 characters long, and it should be hard to guess.</a:t>
            </a:r>
          </a:p>
          <a:p>
            <a:pPr lvl="1"/>
            <a:r>
              <a:rPr lang="en-US" dirty="0" smtClean="0"/>
              <a:t>You should be able to remember it, or save it in a secure place!</a:t>
            </a:r>
          </a:p>
          <a:p>
            <a:pPr lvl="1"/>
            <a:r>
              <a:rPr lang="en-US" dirty="0" smtClean="0"/>
              <a:t>You </a:t>
            </a:r>
            <a:r>
              <a:rPr lang="en-US" b="1" dirty="0" smtClean="0"/>
              <a:t>should </a:t>
            </a:r>
            <a:r>
              <a:rPr lang="en-US" b="1" dirty="0" smtClean="0">
                <a:sym typeface="Helvetica"/>
              </a:rPr>
              <a:t>never share your password</a:t>
            </a:r>
            <a:r>
              <a:rPr lang="en-US" dirty="0" smtClean="0"/>
              <a:t> with anyone!</a:t>
            </a:r>
          </a:p>
        </p:txBody>
      </p:sp>
    </p:spTree>
    <p:extLst>
      <p:ext uri="{BB962C8B-B14F-4D97-AF65-F5344CB8AC3E}">
        <p14:creationId xmlns:p14="http://schemas.microsoft.com/office/powerpoint/2010/main" val="31197384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[DONE WITH SLIDES] </a:t>
            </a:r>
            <a:r>
              <a:rPr lang="en-US" dirty="0" smtClean="0"/>
              <a:t>Mitigating risks: Passphrases</a:t>
            </a:r>
            <a:endParaRPr lang="en-US" dirty="0"/>
          </a:p>
        </p:txBody>
      </p:sp>
      <p:pic>
        <p:nvPicPr>
          <p:cNvPr id="7" name="Picture 6" descr="passwordStreng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79" y="1200150"/>
            <a:ext cx="5003423" cy="3205729"/>
          </a:xfrm>
          <a:prstGeom prst="rect">
            <a:avLst/>
          </a:prstGeom>
        </p:spPr>
      </p:pic>
    </p:spTree>
    <p:extLst>
      <p:ext uri="{BB962C8B-B14F-4D97-AF65-F5344CB8AC3E}">
        <p14:creationId xmlns:p14="http://schemas.microsoft.com/office/powerpoint/2010/main" val="15069397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normAutofit/>
          </a:bodyPr>
          <a:lstStyle/>
          <a:p>
            <a:pPr lvl="0"/>
            <a:r>
              <a:rPr lang="en-US" b="1" dirty="0" smtClean="0">
                <a:sym typeface="Helvetica"/>
              </a:rPr>
              <a:t>One important measure…</a:t>
            </a:r>
          </a:p>
          <a:p>
            <a:pPr lvl="0"/>
            <a:r>
              <a:rPr lang="en-US" b="1" dirty="0" smtClean="0">
                <a:sym typeface="Helvetica"/>
              </a:rPr>
              <a:t>Good news: Firewall protection </a:t>
            </a:r>
            <a:r>
              <a:rPr lang="en-US" dirty="0" smtClean="0"/>
              <a:t>already </a:t>
            </a:r>
            <a:r>
              <a:rPr lang="en-US" dirty="0" smtClean="0"/>
              <a:t>in </a:t>
            </a:r>
            <a:r>
              <a:rPr lang="en-US" dirty="0" smtClean="0"/>
              <a:t>place the moment you launch your NeCTAR instance.</a:t>
            </a:r>
          </a:p>
          <a:p>
            <a:r>
              <a:rPr lang="en-US" dirty="0"/>
              <a:t>By default, the firewall allows no </a:t>
            </a:r>
            <a:r>
              <a:rPr lang="en-US" dirty="0" smtClean="0"/>
              <a:t>access</a:t>
            </a:r>
            <a:endParaRPr lang="en-US" dirty="0"/>
          </a:p>
          <a:p>
            <a:r>
              <a:rPr lang="en-US" dirty="0"/>
              <a:t>The Dashboard allows you to set the firewall rules for the VM – we call these “</a:t>
            </a:r>
            <a:r>
              <a:rPr lang="en-US" b="1" dirty="0"/>
              <a:t>Security groups</a:t>
            </a:r>
            <a:r>
              <a:rPr lang="en-US" b="1" dirty="0" smtClean="0"/>
              <a:t>”</a:t>
            </a:r>
            <a:r>
              <a:rPr lang="en-US" dirty="0" smtClean="0"/>
              <a:t> </a:t>
            </a:r>
            <a:endParaRPr lang="en-US" dirty="0"/>
          </a:p>
          <a:p>
            <a:pPr lvl="1"/>
            <a:r>
              <a:rPr lang="en-US" dirty="0" smtClean="0"/>
              <a:t>you </a:t>
            </a:r>
            <a:r>
              <a:rPr lang="en-US" dirty="0" smtClean="0"/>
              <a:t>will have to </a:t>
            </a:r>
            <a:r>
              <a:rPr lang="en-US" b="1" dirty="0" smtClean="0"/>
              <a:t>free up Ports </a:t>
            </a:r>
            <a:r>
              <a:rPr lang="en-US" dirty="0" smtClean="0"/>
              <a:t>to be able to connect.</a:t>
            </a:r>
          </a:p>
          <a:p>
            <a:endParaRPr lang="en-US" dirty="0"/>
          </a:p>
        </p:txBody>
      </p:sp>
    </p:spTree>
    <p:extLst>
      <p:ext uri="{BB962C8B-B14F-4D97-AF65-F5344CB8AC3E}">
        <p14:creationId xmlns:p14="http://schemas.microsoft.com/office/powerpoint/2010/main" val="3527785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a:xfrm>
            <a:off x="498476" y="1485900"/>
            <a:ext cx="3294069" cy="3012595"/>
          </a:xfrm>
        </p:spPr>
        <p:txBody>
          <a:bodyPr>
            <a:normAutofit fontScale="85000" lnSpcReduction="10000"/>
          </a:bodyPr>
          <a:lstStyle/>
          <a:p>
            <a:pPr lvl="0"/>
            <a:r>
              <a:rPr lang="en-US" dirty="0" smtClean="0"/>
              <a:t>Think of a </a:t>
            </a:r>
            <a:r>
              <a:rPr lang="en-US" i="1" dirty="0" smtClean="0"/>
              <a:t>Port</a:t>
            </a:r>
            <a:r>
              <a:rPr lang="en-US" dirty="0" smtClean="0"/>
              <a:t> like a plug: a network connection between two applications is established when two plugs are connected.</a:t>
            </a:r>
          </a:p>
          <a:p>
            <a:pPr lvl="0"/>
            <a:r>
              <a:rPr lang="en-US" dirty="0" smtClean="0"/>
              <a:t>The two applications communicating are the </a:t>
            </a:r>
            <a:r>
              <a:rPr lang="en-US" b="1" dirty="0" smtClean="0"/>
              <a:t>server application</a:t>
            </a:r>
            <a:r>
              <a:rPr lang="en-US" dirty="0" smtClean="0"/>
              <a:t> and the </a:t>
            </a:r>
            <a:r>
              <a:rPr lang="en-US" b="1" dirty="0" smtClean="0"/>
              <a:t>client application</a:t>
            </a:r>
            <a:r>
              <a:rPr lang="en-US" dirty="0" smtClean="0"/>
              <a:t>.</a:t>
            </a:r>
          </a:p>
          <a:p>
            <a:pPr lvl="0"/>
            <a:endParaRPr lang="en-US" dirty="0" smtClean="0"/>
          </a:p>
          <a:p>
            <a:pPr lvl="0"/>
            <a:endParaRPr lang="en-US" dirty="0" smtClean="0"/>
          </a:p>
          <a:p>
            <a:pPr lvl="0"/>
            <a:endParaRPr lang="en-US" dirty="0" smtClean="0"/>
          </a:p>
          <a:p>
            <a:pPr lvl="0"/>
            <a:endParaRPr lang="en-US" dirty="0" smtClean="0"/>
          </a:p>
          <a:p>
            <a:endParaRPr lang="en-US" dirty="0"/>
          </a:p>
        </p:txBody>
      </p:sp>
      <p:pic>
        <p:nvPicPr>
          <p:cNvPr id="6" name="Picture 5" descr="PortCommuni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626" y="1829903"/>
            <a:ext cx="3809724" cy="2218743"/>
          </a:xfrm>
          <a:prstGeom prst="rect">
            <a:avLst/>
          </a:prstGeom>
        </p:spPr>
      </p:pic>
    </p:spTree>
    <p:extLst>
      <p:ext uri="{BB962C8B-B14F-4D97-AF65-F5344CB8AC3E}">
        <p14:creationId xmlns:p14="http://schemas.microsoft.com/office/powerpoint/2010/main" val="39655812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lstStyle/>
          <a:p>
            <a:r>
              <a:rPr lang="en-US" dirty="0"/>
              <a:t>A firewall blocks all ports, unless they are explicitly </a:t>
            </a:r>
            <a:r>
              <a:rPr lang="en-US" dirty="0" smtClean="0"/>
              <a:t>opened.</a:t>
            </a:r>
            <a:endParaRPr lang="en-US" dirty="0"/>
          </a:p>
          <a:p>
            <a:pPr lvl="0"/>
            <a:r>
              <a:rPr lang="en-US" dirty="0" smtClean="0"/>
              <a:t>Each free Port is also a </a:t>
            </a:r>
            <a:r>
              <a:rPr lang="en-US" b="1" dirty="0" smtClean="0">
                <a:sym typeface="Helvetica"/>
              </a:rPr>
              <a:t>potential entry point</a:t>
            </a:r>
            <a:r>
              <a:rPr lang="en-US" dirty="0" smtClean="0"/>
              <a:t> to the instance!</a:t>
            </a:r>
          </a:p>
          <a:p>
            <a:pPr lvl="0"/>
            <a:r>
              <a:rPr lang="en-US" dirty="0" smtClean="0"/>
              <a:t>Connections to a Port are only possible if a server application is “listening” on that Port</a:t>
            </a:r>
          </a:p>
          <a:p>
            <a:pPr lvl="1"/>
            <a:r>
              <a:rPr lang="en-US" dirty="0" smtClean="0"/>
              <a:t>Make sure your server application is secure!</a:t>
            </a:r>
          </a:p>
          <a:p>
            <a:endParaRPr lang="en-US" dirty="0"/>
          </a:p>
        </p:txBody>
      </p:sp>
    </p:spTree>
    <p:extLst>
      <p:ext uri="{BB962C8B-B14F-4D97-AF65-F5344CB8AC3E}">
        <p14:creationId xmlns:p14="http://schemas.microsoft.com/office/powerpoint/2010/main" val="34442394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p:txBody>
          <a:bodyPr/>
          <a:lstStyle/>
          <a:p>
            <a:pPr lvl="0"/>
            <a:r>
              <a:rPr lang="en-US" dirty="0" smtClean="0"/>
              <a:t>Naturally, you would like to the connection between you and the VM to be secure!</a:t>
            </a:r>
          </a:p>
          <a:p>
            <a:pPr lvl="0"/>
            <a:r>
              <a:rPr lang="en-US" dirty="0" smtClean="0"/>
              <a:t>always use an </a:t>
            </a:r>
            <a:r>
              <a:rPr lang="en-US" b="1" dirty="0" smtClean="0">
                <a:sym typeface="Helvetica"/>
              </a:rPr>
              <a:t>encrypted connection</a:t>
            </a:r>
            <a:r>
              <a:rPr lang="en-US" dirty="0" smtClean="0"/>
              <a:t>.</a:t>
            </a:r>
          </a:p>
          <a:p>
            <a:pPr lvl="1"/>
            <a:r>
              <a:rPr lang="en-US" dirty="0" smtClean="0"/>
              <a:t>It is possible to set up insecure connections if you allow this on your firewall rules of your virtual machine—don’t do this!</a:t>
            </a:r>
          </a:p>
          <a:p>
            <a:pPr marL="0" indent="0">
              <a:buNone/>
            </a:pPr>
            <a:endParaRPr lang="en-US" dirty="0"/>
          </a:p>
        </p:txBody>
      </p:sp>
    </p:spTree>
    <p:extLst>
      <p:ext uri="{BB962C8B-B14F-4D97-AF65-F5344CB8AC3E}">
        <p14:creationId xmlns:p14="http://schemas.microsoft.com/office/powerpoint/2010/main" val="29454192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a:xfrm>
            <a:off x="498475" y="1485901"/>
            <a:ext cx="7950961" cy="842608"/>
          </a:xfrm>
        </p:spPr>
        <p:txBody>
          <a:bodyPr>
            <a:normAutofit lnSpcReduction="10000"/>
          </a:bodyPr>
          <a:lstStyle/>
          <a:p>
            <a:pPr lvl="0"/>
            <a:r>
              <a:rPr lang="en-US" b="1" dirty="0" smtClean="0">
                <a:sym typeface="Helvetica"/>
              </a:rPr>
              <a:t>SSH</a:t>
            </a:r>
            <a:r>
              <a:rPr lang="en-US" dirty="0" smtClean="0"/>
              <a:t> (“Secure Shell”) encrypts connections.</a:t>
            </a:r>
          </a:p>
          <a:p>
            <a:pPr lvl="0"/>
            <a:r>
              <a:rPr lang="en-US" dirty="0" smtClean="0"/>
              <a:t>Two </a:t>
            </a:r>
            <a:r>
              <a:rPr lang="en-US" b="1" dirty="0" smtClean="0">
                <a:sym typeface="Helvetica"/>
              </a:rPr>
              <a:t>keys</a:t>
            </a:r>
            <a:r>
              <a:rPr lang="en-US" dirty="0" smtClean="0"/>
              <a:t> are required: The private and the public key.</a:t>
            </a:r>
            <a:endParaRPr lang="en-US" dirty="0"/>
          </a:p>
        </p:txBody>
      </p:sp>
      <p:pic>
        <p:nvPicPr>
          <p:cNvPr id="6" name="Picture 5" descr="SSHKey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44" y="2328509"/>
            <a:ext cx="5178564" cy="2547038"/>
          </a:xfrm>
          <a:prstGeom prst="rect">
            <a:avLst/>
          </a:prstGeom>
        </p:spPr>
      </p:pic>
    </p:spTree>
    <p:extLst>
      <p:ext uri="{BB962C8B-B14F-4D97-AF65-F5344CB8AC3E}">
        <p14:creationId xmlns:p14="http://schemas.microsoft.com/office/powerpoint/2010/main" val="5393708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access</a:t>
            </a:r>
            <a:endParaRPr lang="en-US" dirty="0"/>
          </a:p>
        </p:txBody>
      </p:sp>
      <p:sp>
        <p:nvSpPr>
          <p:cNvPr id="3" name="Content Placeholder 2"/>
          <p:cNvSpPr>
            <a:spLocks noGrp="1"/>
          </p:cNvSpPr>
          <p:nvPr>
            <p:ph idx="1"/>
          </p:nvPr>
        </p:nvSpPr>
        <p:spPr/>
        <p:txBody>
          <a:bodyPr>
            <a:normAutofit/>
          </a:bodyPr>
          <a:lstStyle/>
          <a:p>
            <a:r>
              <a:rPr lang="en-US" dirty="0"/>
              <a:t>In Module 7, we will learn how to establish a secure connection via </a:t>
            </a:r>
            <a:r>
              <a:rPr lang="en-US" b="1" dirty="0">
                <a:sym typeface="Helvetica"/>
              </a:rPr>
              <a:t>SSH</a:t>
            </a:r>
            <a:r>
              <a:rPr lang="en-US" dirty="0" smtClean="0"/>
              <a:t>.</a:t>
            </a:r>
            <a:endParaRPr lang="en-US" dirty="0" smtClean="0"/>
          </a:p>
          <a:p>
            <a:pPr lvl="0"/>
            <a:r>
              <a:rPr lang="en-US" dirty="0" smtClean="0"/>
              <a:t>Many </a:t>
            </a:r>
            <a:r>
              <a:rPr lang="en-US" dirty="0" smtClean="0"/>
              <a:t>applications use ssh to secure a connection.</a:t>
            </a:r>
          </a:p>
          <a:p>
            <a:pPr lvl="0"/>
            <a:r>
              <a:rPr lang="en-US" dirty="0" smtClean="0"/>
              <a:t>A simple client/server application is the </a:t>
            </a:r>
            <a:r>
              <a:rPr lang="en-US" b="1" dirty="0" smtClean="0">
                <a:sym typeface="Helvetica"/>
              </a:rPr>
              <a:t>ssh shell</a:t>
            </a:r>
            <a:r>
              <a:rPr lang="en-US" dirty="0" smtClean="0"/>
              <a:t>, which we will use in Module 7 to communicate with the instance</a:t>
            </a:r>
            <a:r>
              <a:rPr lang="en-US" dirty="0" smtClean="0"/>
              <a:t>.</a:t>
            </a:r>
          </a:p>
          <a:p>
            <a:pPr marL="0" lvl="0" indent="0">
              <a:buNone/>
            </a:pPr>
            <a:endParaRPr lang="en-US" dirty="0" smtClean="0"/>
          </a:p>
        </p:txBody>
      </p:sp>
    </p:spTree>
    <p:extLst>
      <p:ext uri="{BB962C8B-B14F-4D97-AF65-F5344CB8AC3E}">
        <p14:creationId xmlns:p14="http://schemas.microsoft.com/office/powerpoint/2010/main" val="40010737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 Tunneling</a:t>
            </a:r>
            <a:endParaRPr lang="en-US" dirty="0"/>
          </a:p>
        </p:txBody>
      </p:sp>
      <p:sp>
        <p:nvSpPr>
          <p:cNvPr id="3" name="Content Placeholder 2"/>
          <p:cNvSpPr>
            <a:spLocks noGrp="1"/>
          </p:cNvSpPr>
          <p:nvPr>
            <p:ph idx="1"/>
          </p:nvPr>
        </p:nvSpPr>
        <p:spPr/>
        <p:txBody>
          <a:bodyPr>
            <a:normAutofit/>
          </a:bodyPr>
          <a:lstStyle/>
          <a:p>
            <a:pPr lvl="0"/>
            <a:r>
              <a:rPr lang="en-US" dirty="0" smtClean="0"/>
              <a:t>Some applications do not support encryption with ssh</a:t>
            </a:r>
          </a:p>
          <a:p>
            <a:pPr lvl="1"/>
            <a:r>
              <a:rPr lang="en-US" dirty="0" smtClean="0"/>
              <a:t>We can still secure </a:t>
            </a:r>
            <a:r>
              <a:rPr lang="en-US" dirty="0"/>
              <a:t>c</a:t>
            </a:r>
            <a:r>
              <a:rPr lang="en-US" dirty="0" smtClean="0"/>
              <a:t>onnection through the use </a:t>
            </a:r>
            <a:r>
              <a:rPr lang="en-US" b="1" dirty="0" smtClean="0"/>
              <a:t>of </a:t>
            </a:r>
            <a:r>
              <a:rPr lang="en-US" b="1" dirty="0" smtClean="0">
                <a:sym typeface="Helvetica"/>
              </a:rPr>
              <a:t>ssh tunneling</a:t>
            </a:r>
            <a:r>
              <a:rPr lang="en-US" dirty="0" smtClean="0"/>
              <a:t>. </a:t>
            </a:r>
          </a:p>
          <a:p>
            <a:pPr lvl="0"/>
            <a:r>
              <a:rPr lang="en-US" dirty="0" smtClean="0"/>
              <a:t>This technique operates through the </a:t>
            </a:r>
            <a:r>
              <a:rPr lang="en-US" i="1" dirty="0" smtClean="0"/>
              <a:t>ssh client and server</a:t>
            </a:r>
            <a:r>
              <a:rPr lang="en-US" dirty="0" smtClean="0"/>
              <a:t>.</a:t>
            </a:r>
          </a:p>
          <a:p>
            <a:pPr lvl="0"/>
            <a:r>
              <a:rPr lang="en-US" dirty="0" smtClean="0"/>
              <a:t>The application does need to know that encryption is used—this is handled by ssh client and server.</a:t>
            </a:r>
            <a:endParaRPr lang="en-US" dirty="0"/>
          </a:p>
        </p:txBody>
      </p:sp>
    </p:spTree>
    <p:extLst>
      <p:ext uri="{BB962C8B-B14F-4D97-AF65-F5344CB8AC3E}">
        <p14:creationId xmlns:p14="http://schemas.microsoft.com/office/powerpoint/2010/main" val="32100847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SSH Tunneling</a:t>
            </a:r>
            <a:endParaRPr lang="en-US" dirty="0"/>
          </a:p>
        </p:txBody>
      </p:sp>
      <p:pic>
        <p:nvPicPr>
          <p:cNvPr id="4" name="Content Placeholder 3" descr="SSHTunnel.png"/>
          <p:cNvPicPr>
            <a:picLocks noGrp="1" noChangeAspect="1"/>
          </p:cNvPicPr>
          <p:nvPr>
            <p:ph idx="1"/>
          </p:nvPr>
        </p:nvPicPr>
        <p:blipFill>
          <a:blip r:embed="rId3">
            <a:extLst>
              <a:ext uri="{28A0092B-C50C-407E-A947-70E740481C1C}">
                <a14:useLocalDpi xmlns:a14="http://schemas.microsoft.com/office/drawing/2010/main" val="0"/>
              </a:ext>
            </a:extLst>
          </a:blip>
          <a:srcRect l="18" r="18"/>
          <a:stretch>
            <a:fillRect/>
          </a:stretch>
        </p:blipFill>
        <p:spPr>
          <a:xfrm>
            <a:off x="906960" y="1218239"/>
            <a:ext cx="7069651" cy="3376383"/>
          </a:xfrm>
        </p:spPr>
      </p:pic>
    </p:spTree>
    <p:extLst>
      <p:ext uri="{BB962C8B-B14F-4D97-AF65-F5344CB8AC3E}">
        <p14:creationId xmlns:p14="http://schemas.microsoft.com/office/powerpoint/2010/main" val="36581601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Project Trial</a:t>
            </a:r>
            <a:endParaRPr lang="en-US" dirty="0"/>
          </a:p>
        </p:txBody>
      </p:sp>
      <p:sp>
        <p:nvSpPr>
          <p:cNvPr id="3" name="Content Placeholder 2"/>
          <p:cNvSpPr>
            <a:spLocks noGrp="1"/>
          </p:cNvSpPr>
          <p:nvPr>
            <p:ph idx="1"/>
          </p:nvPr>
        </p:nvSpPr>
        <p:spPr/>
        <p:txBody>
          <a:bodyPr>
            <a:normAutofit/>
          </a:bodyPr>
          <a:lstStyle/>
          <a:p>
            <a:pPr lvl="0"/>
            <a:r>
              <a:rPr lang="en-US" dirty="0" smtClean="0"/>
              <a:t>Every researcher has access to a small Project Trial allocation:</a:t>
            </a:r>
          </a:p>
          <a:p>
            <a:pPr lvl="1"/>
            <a:r>
              <a:rPr lang="en-US" dirty="0" smtClean="0"/>
              <a:t>2 instances and 2 cores for 3 months</a:t>
            </a:r>
          </a:p>
          <a:p>
            <a:pPr lvl="0"/>
            <a:r>
              <a:rPr lang="en-US" dirty="0" smtClean="0"/>
              <a:t>To obtain a larger allocation you need to submit an </a:t>
            </a:r>
            <a:r>
              <a:rPr lang="en-US" i="1" dirty="0" smtClean="0"/>
              <a:t>allocation request.</a:t>
            </a:r>
          </a:p>
          <a:p>
            <a:pPr lvl="0"/>
            <a:r>
              <a:rPr lang="en-US" dirty="0" smtClean="0"/>
              <a:t>You can run VMs of various sizes in the Research Cloud, from 1—16 cores, and up to hundreds of VMs. </a:t>
            </a:r>
          </a:p>
          <a:p>
            <a:endParaRPr lang="en-US" dirty="0"/>
          </a:p>
        </p:txBody>
      </p:sp>
    </p:spTree>
    <p:extLst>
      <p:ext uri="{BB962C8B-B14F-4D97-AF65-F5344CB8AC3E}">
        <p14:creationId xmlns:p14="http://schemas.microsoft.com/office/powerpoint/2010/main" val="36051159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[DONE WITH SLIDES] </a:t>
            </a:r>
            <a:r>
              <a:rPr lang="en-US" dirty="0" smtClean="0"/>
              <a:t>Mitigating risks: Limiting access</a:t>
            </a:r>
            <a:endParaRPr lang="en-US" dirty="0"/>
          </a:p>
        </p:txBody>
      </p:sp>
      <p:sp>
        <p:nvSpPr>
          <p:cNvPr id="3" name="Content Placeholder 2"/>
          <p:cNvSpPr>
            <a:spLocks noGrp="1"/>
          </p:cNvSpPr>
          <p:nvPr>
            <p:ph idx="1"/>
          </p:nvPr>
        </p:nvSpPr>
        <p:spPr/>
        <p:txBody>
          <a:bodyPr/>
          <a:lstStyle/>
          <a:p>
            <a:pPr lvl="0"/>
            <a:r>
              <a:rPr lang="en-US" dirty="0" smtClean="0"/>
              <a:t>Only grant access to your virtual machine to people you trust!</a:t>
            </a:r>
          </a:p>
          <a:p>
            <a:r>
              <a:rPr lang="en-US" dirty="0" smtClean="0"/>
              <a:t>Each user of the instance should ideally </a:t>
            </a:r>
          </a:p>
          <a:p>
            <a:pPr lvl="1"/>
            <a:r>
              <a:rPr lang="en-US" dirty="0"/>
              <a:t>H</a:t>
            </a:r>
            <a:r>
              <a:rPr lang="en-US" dirty="0" smtClean="0"/>
              <a:t>ave their own user account and password, and </a:t>
            </a:r>
          </a:p>
          <a:p>
            <a:pPr lvl="1"/>
            <a:r>
              <a:rPr lang="en-US" dirty="0"/>
              <a:t>U</a:t>
            </a:r>
            <a:r>
              <a:rPr lang="en-US" dirty="0" smtClean="0"/>
              <a:t>se their own ssh keys—Module 7 will show how to do this.</a:t>
            </a:r>
          </a:p>
          <a:p>
            <a:endParaRPr lang="en-US" dirty="0"/>
          </a:p>
        </p:txBody>
      </p:sp>
    </p:spTree>
    <p:extLst>
      <p:ext uri="{BB962C8B-B14F-4D97-AF65-F5344CB8AC3E}">
        <p14:creationId xmlns:p14="http://schemas.microsoft.com/office/powerpoint/2010/main" val="23697859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[DONE WITH SLIDES] </a:t>
            </a:r>
            <a:r>
              <a:rPr lang="en-US" dirty="0" smtClean="0"/>
              <a:t>Mitigating risks: Protection Software</a:t>
            </a:r>
            <a:endParaRPr lang="en-US" dirty="0"/>
          </a:p>
        </p:txBody>
      </p:sp>
      <p:sp>
        <p:nvSpPr>
          <p:cNvPr id="3" name="Content Placeholder 2"/>
          <p:cNvSpPr>
            <a:spLocks noGrp="1"/>
          </p:cNvSpPr>
          <p:nvPr>
            <p:ph idx="1"/>
          </p:nvPr>
        </p:nvSpPr>
        <p:spPr/>
        <p:txBody>
          <a:bodyPr/>
          <a:lstStyle/>
          <a:p>
            <a:pPr lvl="0"/>
            <a:r>
              <a:rPr lang="en-US" dirty="0" smtClean="0"/>
              <a:t>Linux, Unix and other Unix-like computer operating systems are generally regarded as very well-protected against computer viruses, but they are not immune.</a:t>
            </a:r>
          </a:p>
          <a:p>
            <a:pPr lvl="0"/>
            <a:r>
              <a:rPr lang="en-US" dirty="0" smtClean="0"/>
              <a:t>Your VM is already protected by a firewall, but you may also want to install an Anti-Virus protection.</a:t>
            </a:r>
          </a:p>
          <a:p>
            <a:endParaRPr lang="en-US" dirty="0"/>
          </a:p>
        </p:txBody>
      </p:sp>
    </p:spTree>
    <p:extLst>
      <p:ext uri="{BB962C8B-B14F-4D97-AF65-F5344CB8AC3E}">
        <p14:creationId xmlns:p14="http://schemas.microsoft.com/office/powerpoint/2010/main" val="28489705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[DONE WITH SLIDES] </a:t>
            </a:r>
            <a:r>
              <a:rPr lang="en-US" dirty="0" smtClean="0"/>
              <a:t>Mitigating risks: Keep things tidy</a:t>
            </a:r>
            <a:endParaRPr lang="en-US" dirty="0"/>
          </a:p>
        </p:txBody>
      </p:sp>
      <p:sp>
        <p:nvSpPr>
          <p:cNvPr id="3" name="Content Placeholder 2"/>
          <p:cNvSpPr>
            <a:spLocks noGrp="1"/>
          </p:cNvSpPr>
          <p:nvPr>
            <p:ph idx="1"/>
          </p:nvPr>
        </p:nvSpPr>
        <p:spPr/>
        <p:txBody>
          <a:bodyPr>
            <a:normAutofit/>
          </a:bodyPr>
          <a:lstStyle/>
          <a:p>
            <a:pPr lvl="0"/>
            <a:r>
              <a:rPr lang="en-US" dirty="0" smtClean="0"/>
              <a:t>Know your virtual machine! You can </a:t>
            </a:r>
            <a:r>
              <a:rPr lang="en-US" dirty="0" err="1" smtClean="0"/>
              <a:t>recognise</a:t>
            </a:r>
            <a:r>
              <a:rPr lang="en-US" dirty="0" smtClean="0"/>
              <a:t> when something abnormal happens.</a:t>
            </a:r>
          </a:p>
          <a:p>
            <a:pPr lvl="0"/>
            <a:r>
              <a:rPr lang="en-US" dirty="0" smtClean="0"/>
              <a:t>Many types of attacks specifically target Web servers: Use separate virtual machines for them.</a:t>
            </a:r>
          </a:p>
        </p:txBody>
      </p:sp>
    </p:spTree>
    <p:extLst>
      <p:ext uri="{BB962C8B-B14F-4D97-AF65-F5344CB8AC3E}">
        <p14:creationId xmlns:p14="http://schemas.microsoft.com/office/powerpoint/2010/main" val="32716522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[DONE WITH SLIDES] </a:t>
            </a:r>
            <a:r>
              <a:rPr lang="en-US" dirty="0" smtClean="0"/>
              <a:t>Keep things tidy</a:t>
            </a:r>
            <a:endParaRPr lang="en-US" dirty="0"/>
          </a:p>
        </p:txBody>
      </p:sp>
      <p:sp>
        <p:nvSpPr>
          <p:cNvPr id="3" name="Content Placeholder 2"/>
          <p:cNvSpPr>
            <a:spLocks noGrp="1"/>
          </p:cNvSpPr>
          <p:nvPr>
            <p:ph idx="1"/>
          </p:nvPr>
        </p:nvSpPr>
        <p:spPr/>
        <p:txBody>
          <a:bodyPr>
            <a:normAutofit/>
          </a:bodyPr>
          <a:lstStyle/>
          <a:p>
            <a:pPr lvl="0"/>
            <a:r>
              <a:rPr lang="en-US" dirty="0" smtClean="0"/>
              <a:t>Purge (erase) residual data from your storage before you shut your instance down or delete the storage. Module 9 will show how you can do this.</a:t>
            </a:r>
          </a:p>
          <a:p>
            <a:pPr lvl="0"/>
            <a:r>
              <a:rPr lang="en-US" dirty="0" smtClean="0"/>
              <a:t>Prevent untidy machines: Don’t re-provision virtual machines constantly, rather keep </a:t>
            </a:r>
            <a:r>
              <a:rPr lang="en-US" dirty="0" err="1" smtClean="0"/>
              <a:t>optimising</a:t>
            </a:r>
            <a:r>
              <a:rPr lang="en-US" dirty="0" smtClean="0"/>
              <a:t> one and then make Snapshots of it (Snapshots will be done in Module 9). </a:t>
            </a:r>
          </a:p>
          <a:p>
            <a:endParaRPr lang="en-US" dirty="0"/>
          </a:p>
        </p:txBody>
      </p:sp>
    </p:spTree>
    <p:extLst>
      <p:ext uri="{BB962C8B-B14F-4D97-AF65-F5344CB8AC3E}">
        <p14:creationId xmlns:p14="http://schemas.microsoft.com/office/powerpoint/2010/main" val="20095806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Data encryption</a:t>
            </a:r>
            <a:endParaRPr lang="en-US" dirty="0"/>
          </a:p>
        </p:txBody>
      </p:sp>
      <p:sp>
        <p:nvSpPr>
          <p:cNvPr id="3" name="Content Placeholder 2"/>
          <p:cNvSpPr>
            <a:spLocks noGrp="1"/>
          </p:cNvSpPr>
          <p:nvPr>
            <p:ph idx="1"/>
          </p:nvPr>
        </p:nvSpPr>
        <p:spPr/>
        <p:txBody>
          <a:bodyPr/>
          <a:lstStyle/>
          <a:p>
            <a:pPr lvl="0"/>
            <a:r>
              <a:rPr lang="en-US" dirty="0" smtClean="0"/>
              <a:t>Encrypt sensitive data before you upload or download it to or from your instance</a:t>
            </a:r>
            <a:endParaRPr lang="en-US" dirty="0"/>
          </a:p>
          <a:p>
            <a:pPr lvl="1"/>
            <a:r>
              <a:rPr lang="en-US" dirty="0" smtClean="0"/>
              <a:t>unless you are already using an encrypted connection to copy files (e.g. </a:t>
            </a:r>
            <a:r>
              <a:rPr lang="en-US" i="1" dirty="0" err="1" smtClean="0"/>
              <a:t>scp</a:t>
            </a:r>
            <a:r>
              <a:rPr lang="en-US" dirty="0" smtClean="0"/>
              <a:t> or </a:t>
            </a:r>
            <a:r>
              <a:rPr lang="en-US" i="1" dirty="0" err="1" smtClean="0"/>
              <a:t>sftp</a:t>
            </a:r>
            <a:r>
              <a:rPr lang="en-US" dirty="0" smtClean="0"/>
              <a:t>).</a:t>
            </a:r>
          </a:p>
          <a:p>
            <a:pPr lvl="0"/>
            <a:r>
              <a:rPr lang="en-US" dirty="0" smtClean="0"/>
              <a:t>Module </a:t>
            </a:r>
            <a:r>
              <a:rPr lang="en-US" dirty="0" smtClean="0"/>
              <a:t>8 will show how you can encrypt your data.</a:t>
            </a:r>
          </a:p>
          <a:p>
            <a:pPr lvl="0"/>
            <a:r>
              <a:rPr lang="en-US" dirty="0"/>
              <a:t>Before encrypting a file, be aware of the risk added: </a:t>
            </a:r>
          </a:p>
          <a:p>
            <a:pPr lvl="1"/>
            <a:r>
              <a:rPr lang="en-US" dirty="0"/>
              <a:t>lose the encryption key or forget the passphrase.. Lose forever</a:t>
            </a:r>
            <a:r>
              <a:rPr lang="en-US" dirty="0" smtClean="0"/>
              <a:t>!</a:t>
            </a:r>
            <a:endParaRPr lang="en-US" dirty="0"/>
          </a:p>
        </p:txBody>
      </p:sp>
    </p:spTree>
    <p:extLst>
      <p:ext uri="{BB962C8B-B14F-4D97-AF65-F5344CB8AC3E}">
        <p14:creationId xmlns:p14="http://schemas.microsoft.com/office/powerpoint/2010/main" val="18381112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B54721"/>
                </a:solidFill>
              </a:rPr>
              <a:t>[DONE WITH SLIDES] </a:t>
            </a:r>
            <a:r>
              <a:rPr lang="en-US" dirty="0" smtClean="0"/>
              <a:t>Mitigating risks: Summary</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In summary, things to watch out for to mitigate risks:</a:t>
            </a:r>
          </a:p>
          <a:p>
            <a:pPr lvl="0"/>
            <a:r>
              <a:rPr lang="en-US" dirty="0" smtClean="0"/>
              <a:t>Use secure passphrases.</a:t>
            </a:r>
          </a:p>
          <a:p>
            <a:pPr lvl="0"/>
            <a:r>
              <a:rPr lang="en-US" dirty="0" smtClean="0"/>
              <a:t>Carefully configure the firewall.</a:t>
            </a:r>
          </a:p>
          <a:p>
            <a:pPr lvl="0"/>
            <a:r>
              <a:rPr lang="en-US" dirty="0" smtClean="0"/>
              <a:t>Always use secure methods of access (e.g. ssh logon terminals or ssh tunneling).</a:t>
            </a:r>
          </a:p>
          <a:p>
            <a:pPr lvl="0"/>
            <a:r>
              <a:rPr lang="en-US" dirty="0" smtClean="0"/>
              <a:t>Limit access only to trusted users.</a:t>
            </a:r>
          </a:p>
          <a:p>
            <a:pPr lvl="0"/>
            <a:r>
              <a:rPr lang="en-US" dirty="0" smtClean="0"/>
              <a:t>Know your virtual machine and keep things tidy.</a:t>
            </a:r>
          </a:p>
          <a:p>
            <a:pPr lvl="0"/>
            <a:r>
              <a:rPr lang="en-US" dirty="0" smtClean="0"/>
              <a:t>Encrypt your data.</a:t>
            </a:r>
          </a:p>
          <a:p>
            <a:endParaRPr lang="en-US" dirty="0"/>
          </a:p>
        </p:txBody>
      </p:sp>
    </p:spTree>
    <p:extLst>
      <p:ext uri="{BB962C8B-B14F-4D97-AF65-F5344CB8AC3E}">
        <p14:creationId xmlns:p14="http://schemas.microsoft.com/office/powerpoint/2010/main" val="33562179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lvl="0"/>
            <a:r>
              <a:rPr lang="en-US" dirty="0" smtClean="0"/>
              <a:t>When you are finished with your work and don’t need the virtual machine any more, you should </a:t>
            </a:r>
            <a:r>
              <a:rPr lang="en-US" i="1" dirty="0" smtClean="0"/>
              <a:t>terminate</a:t>
            </a:r>
            <a:r>
              <a:rPr lang="en-US" dirty="0" smtClean="0"/>
              <a:t> it, so</a:t>
            </a:r>
          </a:p>
          <a:p>
            <a:pPr lvl="1"/>
            <a:r>
              <a:rPr lang="en-US" dirty="0" smtClean="0"/>
              <a:t>It does </a:t>
            </a:r>
            <a:r>
              <a:rPr lang="en-US" dirty="0" smtClean="0"/>
              <a:t>not take up any more of your allocated resources.</a:t>
            </a:r>
          </a:p>
          <a:p>
            <a:pPr lvl="1"/>
            <a:r>
              <a:rPr lang="en-US" dirty="0" smtClean="0"/>
              <a:t>resources become available to other researchers.</a:t>
            </a:r>
          </a:p>
          <a:p>
            <a:pPr lvl="0"/>
            <a:r>
              <a:rPr lang="en-US" dirty="0" smtClean="0"/>
              <a:t>You can easily terminate an instance on the Dashboard.</a:t>
            </a:r>
          </a:p>
          <a:p>
            <a:pPr lvl="0"/>
            <a:r>
              <a:rPr lang="en-US" b="1" dirty="0" smtClean="0">
                <a:sym typeface="Helvetica"/>
              </a:rPr>
              <a:t>Don’t forget:</a:t>
            </a:r>
            <a:r>
              <a:rPr lang="en-US" b="1" dirty="0" smtClean="0"/>
              <a:t> </a:t>
            </a:r>
            <a:r>
              <a:rPr lang="en-US" dirty="0" smtClean="0"/>
              <a:t>back up your instance and data before you terminate it! </a:t>
            </a:r>
            <a:endParaRPr lang="en-US" dirty="0" smtClean="0"/>
          </a:p>
          <a:p>
            <a:pPr lvl="1"/>
            <a:r>
              <a:rPr lang="en-US" dirty="0" smtClean="0"/>
              <a:t>Module </a:t>
            </a:r>
            <a:r>
              <a:rPr lang="en-US" dirty="0" smtClean="0"/>
              <a:t>9 will get into detail with this.</a:t>
            </a:r>
          </a:p>
          <a:p>
            <a:endParaRPr lang="en-US" dirty="0"/>
          </a:p>
        </p:txBody>
      </p:sp>
    </p:spTree>
    <p:extLst>
      <p:ext uri="{BB962C8B-B14F-4D97-AF65-F5344CB8AC3E}">
        <p14:creationId xmlns:p14="http://schemas.microsoft.com/office/powerpoint/2010/main" val="16359817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lvl="0"/>
            <a:r>
              <a:rPr lang="en-US" dirty="0" smtClean="0"/>
              <a:t>If you don’t need your NeCTAR data storage any more, you should </a:t>
            </a:r>
            <a:r>
              <a:rPr lang="en-US" i="1" dirty="0" smtClean="0"/>
              <a:t>delete</a:t>
            </a:r>
            <a:r>
              <a:rPr lang="en-US" dirty="0" smtClean="0"/>
              <a:t> it. Storage is discussed in detail starting from Module 6.</a:t>
            </a:r>
          </a:p>
          <a:p>
            <a:pPr lvl="0"/>
            <a:r>
              <a:rPr lang="en-US" b="1" dirty="0" smtClean="0">
                <a:sym typeface="Helvetica"/>
              </a:rPr>
              <a:t>Don’t forget</a:t>
            </a:r>
            <a:r>
              <a:rPr lang="en-US" dirty="0" smtClean="0"/>
              <a:t>: Before you delete your storage, back up your data and securely erase the drives! </a:t>
            </a:r>
          </a:p>
          <a:p>
            <a:pPr lvl="1"/>
            <a:r>
              <a:rPr lang="en-US" dirty="0" smtClean="0"/>
              <a:t>Module 9 will show how you can do this.</a:t>
            </a:r>
          </a:p>
          <a:p>
            <a:endParaRPr lang="en-US" dirty="0"/>
          </a:p>
        </p:txBody>
      </p:sp>
    </p:spTree>
    <p:extLst>
      <p:ext uri="{BB962C8B-B14F-4D97-AF65-F5344CB8AC3E}">
        <p14:creationId xmlns:p14="http://schemas.microsoft.com/office/powerpoint/2010/main" val="298323439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[SLIDES] </a:t>
            </a:r>
            <a:r>
              <a:rPr lang="en-US" dirty="0" smtClean="0"/>
              <a:t>Getting </a:t>
            </a:r>
            <a:r>
              <a:rPr lang="en-US" dirty="0" smtClean="0"/>
              <a:t>support</a:t>
            </a:r>
            <a:endParaRPr lang="en-US" dirty="0"/>
          </a:p>
        </p:txBody>
      </p:sp>
      <p:sp>
        <p:nvSpPr>
          <p:cNvPr id="3" name="Content Placeholder 2"/>
          <p:cNvSpPr>
            <a:spLocks noGrp="1"/>
          </p:cNvSpPr>
          <p:nvPr>
            <p:ph idx="1"/>
          </p:nvPr>
        </p:nvSpPr>
        <p:spPr/>
        <p:txBody>
          <a:bodyPr>
            <a:normAutofit/>
          </a:bodyPr>
          <a:lstStyle/>
          <a:p>
            <a:pPr lvl="0"/>
            <a:r>
              <a:rPr lang="en-US" dirty="0" smtClean="0"/>
              <a:t>There are several ways to get support:</a:t>
            </a:r>
          </a:p>
          <a:p>
            <a:pPr lvl="0"/>
            <a:r>
              <a:rPr lang="en-US" dirty="0" smtClean="0"/>
              <a:t>For general advise, first contact your local </a:t>
            </a:r>
            <a:r>
              <a:rPr lang="en-US" dirty="0" err="1" smtClean="0"/>
              <a:t>eResearch</a:t>
            </a:r>
            <a:r>
              <a:rPr lang="en-US" dirty="0" smtClean="0"/>
              <a:t> office or IT services.</a:t>
            </a:r>
          </a:p>
          <a:p>
            <a:pPr lvl="0"/>
            <a:r>
              <a:rPr lang="en-US" dirty="0" smtClean="0"/>
              <a:t>The NeCTAR project also offers online user guides and </a:t>
            </a:r>
            <a:r>
              <a:rPr lang="en-US" b="1" dirty="0" smtClean="0"/>
              <a:t>technical support</a:t>
            </a:r>
            <a:r>
              <a:rPr lang="en-US" dirty="0" smtClean="0"/>
              <a:t> through the support site</a:t>
            </a:r>
          </a:p>
          <a:p>
            <a:pPr marL="457200" lvl="1" indent="0">
              <a:buNone/>
            </a:pPr>
            <a:r>
              <a:rPr lang="en-US" sz="3200" dirty="0" smtClean="0">
                <a:hlinkClick r:id="rId3"/>
              </a:rPr>
              <a:t>support.nectar.org.au</a:t>
            </a:r>
            <a:endParaRPr lang="en-US" sz="3200" dirty="0" smtClean="0"/>
          </a:p>
          <a:p>
            <a:endParaRPr lang="en-US" dirty="0"/>
          </a:p>
        </p:txBody>
      </p:sp>
    </p:spTree>
    <p:extLst>
      <p:ext uri="{BB962C8B-B14F-4D97-AF65-F5344CB8AC3E}">
        <p14:creationId xmlns:p14="http://schemas.microsoft.com/office/powerpoint/2010/main" val="13879792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t>
            </a:r>
            <a:r>
              <a:rPr lang="en-US" dirty="0" smtClean="0"/>
              <a:t>note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In this module you have learned about processes to:</a:t>
            </a:r>
          </a:p>
          <a:p>
            <a:pPr lvl="0"/>
            <a:r>
              <a:rPr lang="en-US" dirty="0"/>
              <a:t>G</a:t>
            </a:r>
            <a:r>
              <a:rPr lang="en-US" dirty="0" smtClean="0"/>
              <a:t>et onto the Research Cloud.</a:t>
            </a:r>
          </a:p>
          <a:p>
            <a:pPr lvl="0"/>
            <a:r>
              <a:rPr lang="en-US" dirty="0" smtClean="0"/>
              <a:t>Launch an instance and connect to it.</a:t>
            </a:r>
          </a:p>
          <a:p>
            <a:pPr lvl="0"/>
            <a:r>
              <a:rPr lang="en-US" dirty="0" smtClean="0"/>
              <a:t>Do housekeeping </a:t>
            </a:r>
            <a:r>
              <a:rPr lang="en-US" dirty="0" smtClean="0"/>
              <a:t>in order to </a:t>
            </a:r>
            <a:r>
              <a:rPr lang="en-US" dirty="0" smtClean="0"/>
              <a:t>mitigate risks.</a:t>
            </a:r>
          </a:p>
          <a:p>
            <a:pPr lvl="0"/>
            <a:r>
              <a:rPr lang="en-US" dirty="0" smtClean="0"/>
              <a:t>Clean up after you by terminating VMs and deleting storage.</a:t>
            </a:r>
          </a:p>
          <a:p>
            <a:pPr lvl="0"/>
            <a:r>
              <a:rPr lang="en-US" dirty="0" smtClean="0"/>
              <a:t>Get support</a:t>
            </a:r>
            <a:r>
              <a:rPr lang="en-US" dirty="0" smtClean="0"/>
              <a:t>.</a:t>
            </a:r>
            <a:endParaRPr lang="en-US" dirty="0" smtClean="0"/>
          </a:p>
        </p:txBody>
      </p:sp>
    </p:spTree>
    <p:extLst>
      <p:ext uri="{BB962C8B-B14F-4D97-AF65-F5344CB8AC3E}">
        <p14:creationId xmlns:p14="http://schemas.microsoft.com/office/powerpoint/2010/main" val="2626689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54721"/>
                </a:solidFill>
              </a:rPr>
              <a:t>[DONE WITH SLIDES] </a:t>
            </a:r>
            <a:r>
              <a:rPr lang="en-US" dirty="0" smtClean="0"/>
              <a:t>Connecting</a:t>
            </a:r>
            <a:endParaRPr lang="en-US" dirty="0"/>
          </a:p>
        </p:txBody>
      </p:sp>
      <p:sp>
        <p:nvSpPr>
          <p:cNvPr id="3" name="Content Placeholder 2"/>
          <p:cNvSpPr>
            <a:spLocks noGrp="1"/>
          </p:cNvSpPr>
          <p:nvPr>
            <p:ph idx="1"/>
          </p:nvPr>
        </p:nvSpPr>
        <p:spPr>
          <a:xfrm>
            <a:off x="498475" y="1485901"/>
            <a:ext cx="3064753" cy="3108722"/>
          </a:xfrm>
        </p:spPr>
        <p:txBody>
          <a:bodyPr/>
          <a:lstStyle/>
          <a:p>
            <a:pPr marL="0" lvl="0" indent="0">
              <a:buNone/>
            </a:pPr>
            <a:r>
              <a:rPr lang="en-US" dirty="0" smtClean="0"/>
              <a:t>You can easily get onto the Research Cloud via the web Dashboard. You can use your institutional login to connect.</a:t>
            </a:r>
            <a:endParaRPr lang="en-US" dirty="0"/>
          </a:p>
        </p:txBody>
      </p:sp>
      <p:pic>
        <p:nvPicPr>
          <p:cNvPr id="8" name="Picture 7" descr="DashboardLogi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429" y="1485900"/>
            <a:ext cx="3922609" cy="2708285"/>
          </a:xfrm>
          <a:prstGeom prst="rect">
            <a:avLst/>
          </a:prstGeom>
        </p:spPr>
      </p:pic>
    </p:spTree>
    <p:extLst>
      <p:ext uri="{BB962C8B-B14F-4D97-AF65-F5344CB8AC3E}">
        <p14:creationId xmlns:p14="http://schemas.microsoft.com/office/powerpoint/2010/main" val="2032719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[DONE WITH SLIDES] </a:t>
            </a:r>
            <a:r>
              <a:rPr lang="en-US" dirty="0" smtClean="0"/>
              <a:t>Connecting</a:t>
            </a:r>
            <a:endParaRPr lang="en-US" dirty="0"/>
          </a:p>
        </p:txBody>
      </p:sp>
      <p:pic>
        <p:nvPicPr>
          <p:cNvPr id="4" name="Content Placeholder 3" descr="Dashboard.png"/>
          <p:cNvPicPr>
            <a:picLocks noGrp="1" noChangeAspect="1"/>
          </p:cNvPicPr>
          <p:nvPr>
            <p:ph idx="1"/>
          </p:nvPr>
        </p:nvPicPr>
        <p:blipFill>
          <a:blip r:embed="rId2">
            <a:extLst>
              <a:ext uri="{28A0092B-C50C-407E-A947-70E740481C1C}">
                <a14:useLocalDpi xmlns:a14="http://schemas.microsoft.com/office/drawing/2010/main" val="0"/>
              </a:ext>
            </a:extLst>
          </a:blip>
          <a:srcRect t="9621" b="9621"/>
          <a:stretch>
            <a:fillRect/>
          </a:stretch>
        </p:blipFill>
        <p:spPr>
          <a:xfrm>
            <a:off x="457200" y="1218239"/>
            <a:ext cx="7069651" cy="3376383"/>
          </a:xfrm>
        </p:spPr>
      </p:pic>
    </p:spTree>
    <p:extLst>
      <p:ext uri="{BB962C8B-B14F-4D97-AF65-F5344CB8AC3E}">
        <p14:creationId xmlns:p14="http://schemas.microsoft.com/office/powerpoint/2010/main" val="23968677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[DONE WITH SLIDES] </a:t>
            </a:r>
            <a:r>
              <a:rPr lang="en-US" dirty="0" smtClean="0"/>
              <a:t>Connecting</a:t>
            </a:r>
            <a:endParaRPr lang="en-US" dirty="0"/>
          </a:p>
        </p:txBody>
      </p:sp>
      <p:sp>
        <p:nvSpPr>
          <p:cNvPr id="3" name="Content Placeholder 2"/>
          <p:cNvSpPr>
            <a:spLocks noGrp="1"/>
          </p:cNvSpPr>
          <p:nvPr>
            <p:ph idx="1"/>
          </p:nvPr>
        </p:nvSpPr>
        <p:spPr/>
        <p:txBody>
          <a:bodyPr/>
          <a:lstStyle/>
          <a:p>
            <a:pPr lvl="0"/>
            <a:r>
              <a:rPr lang="en-US" dirty="0" smtClean="0"/>
              <a:t>Once you have logged onto the Dashboard for the first time, your Project Trial will be activated. Project Trials have names like </a:t>
            </a:r>
            <a:r>
              <a:rPr lang="en-US" i="1" dirty="0" smtClean="0"/>
              <a:t>pt-12345</a:t>
            </a:r>
            <a:r>
              <a:rPr lang="en-US" dirty="0" smtClean="0"/>
              <a:t>.</a:t>
            </a:r>
          </a:p>
          <a:p>
            <a:pPr lvl="0"/>
            <a:r>
              <a:rPr lang="en-US" dirty="0" smtClean="0"/>
              <a:t>You may launch virtual machines on the Dashboard.</a:t>
            </a:r>
          </a:p>
          <a:p>
            <a:pPr lvl="0"/>
            <a:r>
              <a:rPr lang="en-US" dirty="0" smtClean="0"/>
              <a:t>You, and anyone else you allow access to the virtual machine, can then log on to it and use it just like a regular server.</a:t>
            </a:r>
          </a:p>
          <a:p>
            <a:pPr lvl="0"/>
            <a:r>
              <a:rPr lang="en-US" dirty="0" smtClean="0"/>
              <a:t>Refer to On-Line documentation for process!!</a:t>
            </a:r>
            <a:endParaRPr lang="en-US" dirty="0"/>
          </a:p>
        </p:txBody>
      </p:sp>
    </p:spTree>
    <p:extLst>
      <p:ext uri="{BB962C8B-B14F-4D97-AF65-F5344CB8AC3E}">
        <p14:creationId xmlns:p14="http://schemas.microsoft.com/office/powerpoint/2010/main" val="42900824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sp>
        <p:nvSpPr>
          <p:cNvPr id="3" name="Content Placeholder 2"/>
          <p:cNvSpPr>
            <a:spLocks noGrp="1"/>
          </p:cNvSpPr>
          <p:nvPr>
            <p:ph idx="1"/>
          </p:nvPr>
        </p:nvSpPr>
        <p:spPr/>
        <p:txBody>
          <a:bodyPr>
            <a:normAutofit/>
          </a:bodyPr>
          <a:lstStyle/>
          <a:p>
            <a:pPr lvl="0">
              <a:buFontTx/>
              <a:buChar char="•"/>
            </a:pPr>
            <a:r>
              <a:rPr lang="en-US" dirty="0" smtClean="0"/>
              <a:t>We </a:t>
            </a:r>
            <a:r>
              <a:rPr lang="en-US" dirty="0" smtClean="0"/>
              <a:t>will refer to a Virtual Machine as an </a:t>
            </a:r>
            <a:r>
              <a:rPr lang="en-US" b="1" dirty="0" smtClean="0">
                <a:sym typeface="Helvetica"/>
              </a:rPr>
              <a:t>Instance</a:t>
            </a:r>
            <a:r>
              <a:rPr lang="en-US" dirty="0">
                <a:sym typeface="Helvetica"/>
              </a:rPr>
              <a:t> </a:t>
            </a:r>
            <a:r>
              <a:rPr lang="en-US" dirty="0" smtClean="0">
                <a:sym typeface="Helvetica"/>
              </a:rPr>
              <a:t>(running virtual machine)</a:t>
            </a:r>
          </a:p>
          <a:p>
            <a:pPr>
              <a:buFontTx/>
              <a:buChar char="•"/>
            </a:pPr>
            <a:r>
              <a:rPr lang="en-US" dirty="0"/>
              <a:t>Instances originate from </a:t>
            </a:r>
            <a:r>
              <a:rPr lang="en-US" b="1" dirty="0">
                <a:sym typeface="Helvetica"/>
              </a:rPr>
              <a:t>Images</a:t>
            </a:r>
            <a:r>
              <a:rPr lang="en-US" dirty="0"/>
              <a:t>. </a:t>
            </a:r>
            <a:endParaRPr lang="en-US" dirty="0" smtClean="0"/>
          </a:p>
          <a:p>
            <a:pPr lvl="1">
              <a:buFontTx/>
              <a:buChar char="•"/>
            </a:pPr>
            <a:r>
              <a:rPr lang="en-US" i="1" dirty="0" smtClean="0"/>
              <a:t>files</a:t>
            </a:r>
            <a:r>
              <a:rPr lang="en-US" dirty="0" smtClean="0"/>
              <a:t> </a:t>
            </a:r>
            <a:r>
              <a:rPr lang="en-US" dirty="0"/>
              <a:t>which capture the configuration of a computer system</a:t>
            </a:r>
            <a:r>
              <a:rPr lang="en-US" dirty="0" smtClean="0"/>
              <a:t>.</a:t>
            </a:r>
          </a:p>
          <a:p>
            <a:pPr lvl="0"/>
            <a:r>
              <a:rPr lang="en-US" dirty="0"/>
              <a:t>To create </a:t>
            </a:r>
            <a:r>
              <a:rPr lang="en-US" dirty="0" smtClean="0"/>
              <a:t>VM, </a:t>
            </a:r>
            <a:r>
              <a:rPr lang="en-US" dirty="0"/>
              <a:t>you will have to select an </a:t>
            </a:r>
            <a:r>
              <a:rPr lang="en-US" i="1" dirty="0"/>
              <a:t>Image</a:t>
            </a:r>
            <a:r>
              <a:rPr lang="en-US" dirty="0"/>
              <a:t>. </a:t>
            </a:r>
          </a:p>
          <a:p>
            <a:pPr lvl="0"/>
            <a:r>
              <a:rPr lang="en-US" dirty="0"/>
              <a:t>NeCTAR has a few </a:t>
            </a:r>
            <a:r>
              <a:rPr lang="en-US" dirty="0">
                <a:sym typeface="Helvetica"/>
              </a:rPr>
              <a:t>pre-configured Images</a:t>
            </a:r>
            <a:r>
              <a:rPr lang="en-US" dirty="0"/>
              <a:t> that </a:t>
            </a:r>
            <a:r>
              <a:rPr lang="en-US" dirty="0" smtClean="0"/>
              <a:t>make </a:t>
            </a:r>
            <a:r>
              <a:rPr lang="en-US" dirty="0"/>
              <a:t>the set-up of a new instance much easier. </a:t>
            </a:r>
            <a:endParaRPr lang="en-US" dirty="0" smtClean="0"/>
          </a:p>
          <a:p>
            <a:pPr lvl="0"/>
            <a:r>
              <a:rPr lang="en-US" dirty="0" smtClean="0"/>
              <a:t>Starting base!</a:t>
            </a:r>
            <a:endParaRPr lang="en-US" dirty="0"/>
          </a:p>
          <a:p>
            <a:pPr>
              <a:buFontTx/>
              <a:buChar char="•"/>
            </a:pPr>
            <a:endParaRPr lang="en-US" dirty="0"/>
          </a:p>
          <a:p>
            <a:pPr lvl="1">
              <a:buFontTx/>
              <a:buChar char="•"/>
            </a:pPr>
            <a:endParaRPr lang="en-US" dirty="0"/>
          </a:p>
          <a:p>
            <a:pPr lvl="0">
              <a:buFontTx/>
              <a:buChar char="•"/>
            </a:pPr>
            <a:endParaRPr lang="en-US" dirty="0" smtClean="0">
              <a:sym typeface="Helvetica"/>
            </a:endParaRPr>
          </a:p>
          <a:p>
            <a:pPr lvl="0">
              <a:buFontTx/>
              <a:buChar char="•"/>
            </a:pPr>
            <a:endParaRPr lang="en-US" dirty="0" smtClean="0"/>
          </a:p>
          <a:p>
            <a:pPr marL="0" lvl="0" indent="0">
              <a:buNone/>
            </a:pPr>
            <a:endParaRPr lang="en-US" dirty="0" smtClean="0"/>
          </a:p>
          <a:p>
            <a:endParaRPr lang="en-US" dirty="0"/>
          </a:p>
        </p:txBody>
      </p:sp>
    </p:spTree>
    <p:extLst>
      <p:ext uri="{BB962C8B-B14F-4D97-AF65-F5344CB8AC3E}">
        <p14:creationId xmlns:p14="http://schemas.microsoft.com/office/powerpoint/2010/main" val="20549885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sp>
        <p:nvSpPr>
          <p:cNvPr id="3" name="Content Placeholder 2"/>
          <p:cNvSpPr>
            <a:spLocks noGrp="1"/>
          </p:cNvSpPr>
          <p:nvPr>
            <p:ph idx="1"/>
          </p:nvPr>
        </p:nvSpPr>
        <p:spPr/>
        <p:txBody>
          <a:bodyPr>
            <a:normAutofit/>
          </a:bodyPr>
          <a:lstStyle/>
          <a:p>
            <a:pPr lvl="0"/>
            <a:r>
              <a:rPr lang="en-US" dirty="0"/>
              <a:t>To suit your purposes, the instance may need some tweaking, configuration changes and installing of software.</a:t>
            </a:r>
          </a:p>
          <a:p>
            <a:pPr lvl="0"/>
            <a:r>
              <a:rPr lang="en-US" dirty="0" smtClean="0"/>
              <a:t>You can create your own image</a:t>
            </a:r>
            <a:endParaRPr lang="en-US" dirty="0"/>
          </a:p>
          <a:p>
            <a:endParaRPr lang="en-US" dirty="0"/>
          </a:p>
        </p:txBody>
      </p:sp>
    </p:spTree>
    <p:extLst>
      <p:ext uri="{BB962C8B-B14F-4D97-AF65-F5344CB8AC3E}">
        <p14:creationId xmlns:p14="http://schemas.microsoft.com/office/powerpoint/2010/main" val="34422401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4721"/>
                </a:solidFill>
              </a:rPr>
              <a:t>[DONE WITH </a:t>
            </a:r>
            <a:r>
              <a:rPr lang="en-US" dirty="0" smtClean="0">
                <a:solidFill>
                  <a:srgbClr val="B54721"/>
                </a:solidFill>
              </a:rPr>
              <a:t>SCREENCASTS] </a:t>
            </a:r>
            <a:r>
              <a:rPr lang="en-US" dirty="0" smtClean="0"/>
              <a:t>Connecting</a:t>
            </a:r>
            <a:endParaRPr lang="en-US" dirty="0"/>
          </a:p>
        </p:txBody>
      </p:sp>
      <p:sp>
        <p:nvSpPr>
          <p:cNvPr id="3" name="Content Placeholder 2"/>
          <p:cNvSpPr>
            <a:spLocks noGrp="1"/>
          </p:cNvSpPr>
          <p:nvPr>
            <p:ph idx="1"/>
          </p:nvPr>
        </p:nvSpPr>
        <p:spPr>
          <a:xfrm>
            <a:off x="498476" y="1485901"/>
            <a:ext cx="3443531" cy="3108722"/>
          </a:xfrm>
        </p:spPr>
        <p:txBody>
          <a:bodyPr>
            <a:normAutofit fontScale="92500" lnSpcReduction="10000"/>
          </a:bodyPr>
          <a:lstStyle/>
          <a:p>
            <a:pPr lvl="0"/>
            <a:r>
              <a:rPr lang="en-US" dirty="0" smtClean="0"/>
              <a:t>Virtual machines can be accessed via </a:t>
            </a:r>
            <a:endParaRPr lang="en-US" dirty="0"/>
          </a:p>
          <a:p>
            <a:pPr lvl="1"/>
            <a:r>
              <a:rPr lang="en-US" dirty="0" smtClean="0"/>
              <a:t>the </a:t>
            </a:r>
            <a:r>
              <a:rPr lang="en-US" b="1" dirty="0" smtClean="0">
                <a:sym typeface="Helvetica"/>
              </a:rPr>
              <a:t>command line terminal </a:t>
            </a:r>
            <a:r>
              <a:rPr lang="en-US" dirty="0" smtClean="0">
                <a:sym typeface="Helvetica"/>
              </a:rPr>
              <a:t>(left)</a:t>
            </a:r>
            <a:r>
              <a:rPr lang="en-US" dirty="0" smtClean="0"/>
              <a:t>, or</a:t>
            </a:r>
          </a:p>
          <a:p>
            <a:pPr lvl="1"/>
            <a:r>
              <a:rPr lang="en-US" dirty="0" smtClean="0"/>
              <a:t>using a </a:t>
            </a:r>
            <a:r>
              <a:rPr lang="en-US" b="1" dirty="0" smtClean="0">
                <a:sym typeface="Helvetica"/>
              </a:rPr>
              <a:t>remote desktop</a:t>
            </a:r>
            <a:r>
              <a:rPr lang="en-US" dirty="0" smtClean="0"/>
              <a:t> (right).</a:t>
            </a:r>
          </a:p>
          <a:p>
            <a:pPr lvl="0"/>
            <a:r>
              <a:rPr lang="en-US" dirty="0" smtClean="0"/>
              <a:t>In Module 7 we will take a closer look at these two methods.</a:t>
            </a:r>
            <a:endParaRPr lang="en-US" dirty="0"/>
          </a:p>
        </p:txBody>
      </p:sp>
      <p:pic>
        <p:nvPicPr>
          <p:cNvPr id="6" name="Picture 5" descr="scrTerminalOnRemote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792" y="1485902"/>
            <a:ext cx="4594008" cy="2456898"/>
          </a:xfrm>
          <a:prstGeom prst="rect">
            <a:avLst/>
          </a:prstGeom>
        </p:spPr>
      </p:pic>
    </p:spTree>
    <p:extLst>
      <p:ext uri="{BB962C8B-B14F-4D97-AF65-F5344CB8AC3E}">
        <p14:creationId xmlns:p14="http://schemas.microsoft.com/office/powerpoint/2010/main" val="37489745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Housekeeping</a:t>
            </a:r>
            <a:endParaRPr lang="en-US" dirty="0"/>
          </a:p>
        </p:txBody>
      </p:sp>
      <p:sp>
        <p:nvSpPr>
          <p:cNvPr id="3" name="Content Placeholder 2"/>
          <p:cNvSpPr>
            <a:spLocks noGrp="1"/>
          </p:cNvSpPr>
          <p:nvPr>
            <p:ph idx="1"/>
          </p:nvPr>
        </p:nvSpPr>
        <p:spPr/>
        <p:txBody>
          <a:bodyPr/>
          <a:lstStyle/>
          <a:p>
            <a:pPr lvl="0"/>
            <a:r>
              <a:rPr lang="en-US" dirty="0" smtClean="0"/>
              <a:t>Treat as real computer – need to do regular house keeping</a:t>
            </a:r>
          </a:p>
          <a:p>
            <a:pPr lvl="1"/>
            <a:r>
              <a:rPr lang="en-US" dirty="0" smtClean="0"/>
              <a:t>Updating OS</a:t>
            </a:r>
          </a:p>
          <a:p>
            <a:pPr lvl="1"/>
            <a:r>
              <a:rPr lang="en-US" dirty="0" smtClean="0"/>
              <a:t>Applying newest security patches</a:t>
            </a:r>
          </a:p>
          <a:p>
            <a:pPr lvl="1"/>
            <a:r>
              <a:rPr lang="en-US" dirty="0" smtClean="0"/>
              <a:t>Backing up your data at regular intervals</a:t>
            </a:r>
          </a:p>
          <a:p>
            <a:r>
              <a:rPr lang="en-US" dirty="0" smtClean="0"/>
              <a:t>NeCTAR does not automatically back up your VMs and Data – see Module 9</a:t>
            </a:r>
            <a:endParaRPr lang="en-US" dirty="0" smtClean="0"/>
          </a:p>
          <a:p>
            <a:pPr lvl="1"/>
            <a:endParaRPr lang="en-US" dirty="0" smtClean="0"/>
          </a:p>
          <a:p>
            <a:endParaRPr lang="en-US" dirty="0"/>
          </a:p>
        </p:txBody>
      </p:sp>
    </p:spTree>
    <p:extLst>
      <p:ext uri="{BB962C8B-B14F-4D97-AF65-F5344CB8AC3E}">
        <p14:creationId xmlns:p14="http://schemas.microsoft.com/office/powerpoint/2010/main" val="2674733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449</TotalTime>
  <Words>2327</Words>
  <Application>Microsoft Macintosh PowerPoint</Application>
  <PresentationFormat>On-screen Show (16:9)</PresentationFormat>
  <Paragraphs>232</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Nectar_Theme1</vt:lpstr>
      <vt:lpstr>The Research Cloud Lifecycle</vt:lpstr>
      <vt:lpstr>NeCTAR Project Trial</vt:lpstr>
      <vt:lpstr>[DONE WITH SLIDES] Connecting</vt:lpstr>
      <vt:lpstr>[DONE WITH SLIDES] Connecting</vt:lpstr>
      <vt:lpstr>[DONE WITH SLIDES] Connecting</vt:lpstr>
      <vt:lpstr>Connecting</vt:lpstr>
      <vt:lpstr>Connecting</vt:lpstr>
      <vt:lpstr>[DONE WITH SCREENCASTS] Connecting</vt:lpstr>
      <vt:lpstr>Housekeeping</vt:lpstr>
      <vt:lpstr>Mitigating risks: Passphrases</vt:lpstr>
      <vt:lpstr>[DONE WITH SLIDES] Mitigating risks: Passphrases</vt:lpstr>
      <vt:lpstr>Mitigating risks: Firewall</vt:lpstr>
      <vt:lpstr>Mitigating risks: Firewall</vt:lpstr>
      <vt:lpstr>Mitigating risks: Firewall</vt:lpstr>
      <vt:lpstr>Mitigating risks: Secure access</vt:lpstr>
      <vt:lpstr>Mitigating risks: Secure access</vt:lpstr>
      <vt:lpstr>Secure access</vt:lpstr>
      <vt:lpstr>SSH Tunneling</vt:lpstr>
      <vt:lpstr>Mitigating risks: SSH Tunneling</vt:lpstr>
      <vt:lpstr>[DONE WITH SLIDES] Mitigating risks: Limiting access</vt:lpstr>
      <vt:lpstr>[DONE WITH SLIDES] Mitigating risks: Protection Software</vt:lpstr>
      <vt:lpstr>[DONE WITH SLIDES] Mitigating risks: Keep things tidy</vt:lpstr>
      <vt:lpstr>[DONE WITH SLIDES] Keep things tidy</vt:lpstr>
      <vt:lpstr>Mitigating risks: Data encryption</vt:lpstr>
      <vt:lpstr>[DONE WITH SLIDES] Mitigating risks: Summary</vt:lpstr>
      <vt:lpstr>Cleaning up</vt:lpstr>
      <vt:lpstr>Cleaning up</vt:lpstr>
      <vt:lpstr>[SLIDES] Getting support</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30</cp:revision>
  <dcterms:created xsi:type="dcterms:W3CDTF">2015-07-15T19:06:19Z</dcterms:created>
  <dcterms:modified xsi:type="dcterms:W3CDTF">2015-09-06T17:09:12Z</dcterms:modified>
</cp:coreProperties>
</file>