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46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63E78-2116-7641-B77C-2BF3B2F30569}" type="datetimeFigureOut">
              <a:rPr lang="en-US" smtClean="0"/>
              <a:t>04/09/15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7D808-F909-E045-8E41-8E4321A13B57}" type="slidenum">
              <a:rPr lang="en-US" smtClean="0"/>
              <a:t>‹#›</a:t>
            </a:fld>
            <a:endParaRPr lang="en-US"/>
          </a:p>
        </p:txBody>
      </p:sp>
    </p:spTree>
    <p:extLst>
      <p:ext uri="{BB962C8B-B14F-4D97-AF65-F5344CB8AC3E}">
        <p14:creationId xmlns:p14="http://schemas.microsoft.com/office/powerpoint/2010/main" val="3762597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Say something about how</a:t>
            </a:r>
            <a:r>
              <a:rPr lang="en-US" baseline="0" dirty="0" smtClean="0"/>
              <a:t> some problems require more than a Desktop PC to be solved. Special infrastructure is required, which the research </a:t>
            </a:r>
            <a:r>
              <a:rPr lang="en-US" baseline="0" dirty="0" err="1" smtClean="0"/>
              <a:t>organisation</a:t>
            </a:r>
            <a:r>
              <a:rPr lang="en-US" baseline="0" dirty="0" smtClean="0"/>
              <a:t> may not be able to provide you with easily. </a:t>
            </a:r>
            <a:endParaRPr lang="en-US" dirty="0"/>
          </a:p>
        </p:txBody>
      </p:sp>
      <p:sp>
        <p:nvSpPr>
          <p:cNvPr id="4" name="Slide Number Placeholder 3"/>
          <p:cNvSpPr>
            <a:spLocks noGrp="1"/>
          </p:cNvSpPr>
          <p:nvPr>
            <p:ph type="sldNum" sz="quarter" idx="10"/>
          </p:nvPr>
        </p:nvSpPr>
        <p:spPr/>
        <p:txBody>
          <a:bodyPr/>
          <a:lstStyle/>
          <a:p>
            <a:fld id="{E367D808-F909-E045-8E41-8E4321A13B57}" type="slidenum">
              <a:rPr lang="en-US" smtClean="0"/>
              <a:t>2</a:t>
            </a:fld>
            <a:endParaRPr lang="en-US"/>
          </a:p>
        </p:txBody>
      </p:sp>
    </p:spTree>
    <p:extLst>
      <p:ext uri="{BB962C8B-B14F-4D97-AF65-F5344CB8AC3E}">
        <p14:creationId xmlns:p14="http://schemas.microsoft.com/office/powerpoint/2010/main" val="1886596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5DBD4001-7DF5-034D-A867-ED67D9CFADC2}"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5DBD4001-7DF5-034D-A867-ED67D9CFADC2}"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5DBD4001-7DF5-034D-A867-ED67D9CFADC2}"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5DBD4001-7DF5-034D-A867-ED67D9CFADC2}"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BD4001-7DF5-034D-A867-ED67D9CFADC2}"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DBD4001-7DF5-034D-A867-ED67D9CFADC2}"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3</a:t>
            </a:r>
          </a:p>
          <a:p>
            <a:r>
              <a:rPr lang="en-US" dirty="0" smtClean="0"/>
              <a:t>Common use cases</a:t>
            </a:r>
            <a:endParaRPr lang="en-US" dirty="0"/>
          </a:p>
        </p:txBody>
      </p:sp>
    </p:spTree>
    <p:extLst>
      <p:ext uri="{BB962C8B-B14F-4D97-AF65-F5344CB8AC3E}">
        <p14:creationId xmlns:p14="http://schemas.microsoft.com/office/powerpoint/2010/main" val="105763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3: On-Demand Computing</a:t>
            </a:r>
            <a:endParaRPr lang="en-US" dirty="0"/>
          </a:p>
        </p:txBody>
      </p:sp>
      <p:sp>
        <p:nvSpPr>
          <p:cNvPr id="3" name="Content Placeholder 2"/>
          <p:cNvSpPr>
            <a:spLocks noGrp="1"/>
          </p:cNvSpPr>
          <p:nvPr>
            <p:ph idx="1"/>
          </p:nvPr>
        </p:nvSpPr>
        <p:spPr/>
        <p:txBody>
          <a:bodyPr/>
          <a:lstStyle/>
          <a:p>
            <a:pPr lvl="0"/>
            <a:r>
              <a:rPr lang="en-US" dirty="0" smtClean="0"/>
              <a:t>You need compute power only at a certain time (on-demand), e.g. when results for a paper need to be processed quickly.</a:t>
            </a:r>
          </a:p>
          <a:p>
            <a:pPr lvl="1"/>
            <a:r>
              <a:rPr lang="en-US" dirty="0" smtClean="0"/>
              <a:t>You can easily access the required amount of computing power and storage in the cloud, only for the time you need to run your experiments.</a:t>
            </a:r>
          </a:p>
          <a:p>
            <a:pPr lvl="1"/>
            <a:r>
              <a:rPr lang="en-US" dirty="0" smtClean="0"/>
              <a:t>You don’t have to worry about maintenance and re-investment in new, faster computers.</a:t>
            </a:r>
          </a:p>
          <a:p>
            <a:endParaRPr lang="en-US" dirty="0"/>
          </a:p>
        </p:txBody>
      </p:sp>
    </p:spTree>
    <p:extLst>
      <p:ext uri="{BB962C8B-B14F-4D97-AF65-F5344CB8AC3E}">
        <p14:creationId xmlns:p14="http://schemas.microsoft.com/office/powerpoint/2010/main" val="141502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4: Remote Access</a:t>
            </a:r>
            <a:endParaRPr lang="en-US" dirty="0"/>
          </a:p>
        </p:txBody>
      </p:sp>
      <p:sp>
        <p:nvSpPr>
          <p:cNvPr id="3" name="Content Placeholder 2"/>
          <p:cNvSpPr>
            <a:spLocks noGrp="1"/>
          </p:cNvSpPr>
          <p:nvPr>
            <p:ph idx="1"/>
          </p:nvPr>
        </p:nvSpPr>
        <p:spPr>
          <a:xfrm>
            <a:off x="498475" y="1485901"/>
            <a:ext cx="7556313" cy="598160"/>
          </a:xfrm>
        </p:spPr>
        <p:txBody>
          <a:bodyPr>
            <a:normAutofit fontScale="85000" lnSpcReduction="20000"/>
          </a:bodyPr>
          <a:lstStyle/>
          <a:p>
            <a:pPr lvl="0"/>
            <a:r>
              <a:rPr lang="en-US" dirty="0" smtClean="0"/>
              <a:t>Access to large-scale computing resources, data and tools from any platform, and any location</a:t>
            </a:r>
          </a:p>
          <a:p>
            <a:pPr lvl="0"/>
            <a:endParaRPr lang="en-US" dirty="0" smtClean="0"/>
          </a:p>
          <a:p>
            <a:pPr lvl="0"/>
            <a:endParaRPr lang="en-US" dirty="0" smtClean="0"/>
          </a:p>
          <a:p>
            <a:pPr lvl="0"/>
            <a:endParaRPr lang="en-US" dirty="0" smtClean="0"/>
          </a:p>
          <a:p>
            <a:endParaRPr lang="en-US" dirty="0"/>
          </a:p>
        </p:txBody>
      </p:sp>
      <p:pic>
        <p:nvPicPr>
          <p:cNvPr id="6" name="Picture 5" descr="RemoteAccessFromAnywhe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60" y="2084060"/>
            <a:ext cx="5374899" cy="2510562"/>
          </a:xfrm>
          <a:prstGeom prst="rect">
            <a:avLst/>
          </a:prstGeom>
        </p:spPr>
      </p:pic>
    </p:spTree>
    <p:extLst>
      <p:ext uri="{BB962C8B-B14F-4D97-AF65-F5344CB8AC3E}">
        <p14:creationId xmlns:p14="http://schemas.microsoft.com/office/powerpoint/2010/main" val="94841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5: Research App</a:t>
            </a:r>
            <a:endParaRPr lang="en-US" dirty="0"/>
          </a:p>
        </p:txBody>
      </p:sp>
      <p:sp>
        <p:nvSpPr>
          <p:cNvPr id="3" name="Content Placeholder 2"/>
          <p:cNvSpPr>
            <a:spLocks noGrp="1"/>
          </p:cNvSpPr>
          <p:nvPr>
            <p:ph idx="1"/>
          </p:nvPr>
        </p:nvSpPr>
        <p:spPr/>
        <p:txBody>
          <a:bodyPr/>
          <a:lstStyle/>
          <a:p>
            <a:pPr lvl="0"/>
            <a:r>
              <a:rPr lang="en-US" dirty="0" smtClean="0"/>
              <a:t>You want to develop your own research app that can be accessed from a variety of devices and from anywhere, from several people simultaneously. </a:t>
            </a:r>
          </a:p>
          <a:p>
            <a:pPr lvl="0"/>
            <a:r>
              <a:rPr lang="en-US" dirty="0" smtClean="0"/>
              <a:t>For example, you want to undertake a field study. Your students and collaborators venture out to collect data and upload their results and materials directly to your app on the Research Cloud.</a:t>
            </a:r>
          </a:p>
          <a:p>
            <a:endParaRPr lang="en-US" dirty="0"/>
          </a:p>
        </p:txBody>
      </p:sp>
    </p:spTree>
    <p:extLst>
      <p:ext uri="{BB962C8B-B14F-4D97-AF65-F5344CB8AC3E}">
        <p14:creationId xmlns:p14="http://schemas.microsoft.com/office/powerpoint/2010/main" val="227821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6: Reproducible Research</a:t>
            </a:r>
            <a:endParaRPr lang="en-US" dirty="0"/>
          </a:p>
        </p:txBody>
      </p:sp>
      <p:sp>
        <p:nvSpPr>
          <p:cNvPr id="3" name="Content Placeholder 2"/>
          <p:cNvSpPr>
            <a:spLocks noGrp="1"/>
          </p:cNvSpPr>
          <p:nvPr>
            <p:ph idx="1"/>
          </p:nvPr>
        </p:nvSpPr>
        <p:spPr/>
        <p:txBody>
          <a:bodyPr/>
          <a:lstStyle/>
          <a:p>
            <a:pPr lvl="0"/>
            <a:r>
              <a:rPr lang="en-US" dirty="0" smtClean="0"/>
              <a:t>You want to provide a Snapshot of your virtual machine including all tools, data and documentation required to reproduce the results. </a:t>
            </a:r>
          </a:p>
          <a:p>
            <a:pPr lvl="0"/>
            <a:r>
              <a:rPr lang="en-US" dirty="0" smtClean="0"/>
              <a:t>You can cite this </a:t>
            </a:r>
            <a:r>
              <a:rPr lang="en-US" dirty="0" smtClean="0"/>
              <a:t>Snapshot </a:t>
            </a:r>
            <a:r>
              <a:rPr lang="en-US" dirty="0" smtClean="0"/>
              <a:t>in a paper, for other researchers to reproduce your results easily.</a:t>
            </a:r>
          </a:p>
          <a:p>
            <a:pPr lvl="0"/>
            <a:r>
              <a:rPr lang="en-US" dirty="0" smtClean="0"/>
              <a:t>Module 9 will cover how to create Snapshots.</a:t>
            </a:r>
          </a:p>
        </p:txBody>
      </p:sp>
    </p:spTree>
    <p:extLst>
      <p:ext uri="{BB962C8B-B14F-4D97-AF65-F5344CB8AC3E}">
        <p14:creationId xmlns:p14="http://schemas.microsoft.com/office/powerpoint/2010/main" val="8329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7: </a:t>
            </a:r>
            <a:r>
              <a:rPr lang="en-US" dirty="0" smtClean="0"/>
              <a:t>Training</a:t>
            </a:r>
            <a:endParaRPr lang="en-US" dirty="0"/>
          </a:p>
        </p:txBody>
      </p:sp>
      <p:sp>
        <p:nvSpPr>
          <p:cNvPr id="3" name="Content Placeholder 2"/>
          <p:cNvSpPr>
            <a:spLocks noGrp="1"/>
          </p:cNvSpPr>
          <p:nvPr>
            <p:ph idx="1"/>
          </p:nvPr>
        </p:nvSpPr>
        <p:spPr/>
        <p:txBody>
          <a:bodyPr/>
          <a:lstStyle/>
          <a:p>
            <a:pPr lvl="0"/>
            <a:r>
              <a:rPr lang="en-US" dirty="0" smtClean="0"/>
              <a:t>Provide a platform for </a:t>
            </a:r>
            <a:r>
              <a:rPr lang="en-US" dirty="0" smtClean="0"/>
              <a:t>cours</a:t>
            </a:r>
            <a:r>
              <a:rPr lang="en-US" dirty="0" smtClean="0"/>
              <a:t>e attendees </a:t>
            </a:r>
            <a:r>
              <a:rPr lang="en-US" dirty="0" smtClean="0"/>
              <a:t>to </a:t>
            </a:r>
            <a:r>
              <a:rPr lang="en-US" dirty="0" smtClean="0"/>
              <a:t>flexibly get access to materials from anywhere.</a:t>
            </a:r>
          </a:p>
          <a:p>
            <a:pPr lvl="0"/>
            <a:r>
              <a:rPr lang="en-US" dirty="0" smtClean="0"/>
              <a:t>No investment in expensive laboratory facilities and staff.</a:t>
            </a:r>
          </a:p>
          <a:p>
            <a:pPr lvl="0"/>
            <a:r>
              <a:rPr lang="en-US" dirty="0" smtClean="0"/>
              <a:t>Create templates of virtual machines for your repeated use in your classes.</a:t>
            </a:r>
          </a:p>
        </p:txBody>
      </p:sp>
    </p:spTree>
    <p:extLst>
      <p:ext uri="{BB962C8B-B14F-4D97-AF65-F5344CB8AC3E}">
        <p14:creationId xmlns:p14="http://schemas.microsoft.com/office/powerpoint/2010/main" val="92870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8: Big Data</a:t>
            </a:r>
            <a:endParaRPr lang="en-US" dirty="0"/>
          </a:p>
        </p:txBody>
      </p:sp>
      <p:sp>
        <p:nvSpPr>
          <p:cNvPr id="3" name="Content Placeholder 2"/>
          <p:cNvSpPr>
            <a:spLocks noGrp="1"/>
          </p:cNvSpPr>
          <p:nvPr>
            <p:ph idx="1"/>
          </p:nvPr>
        </p:nvSpPr>
        <p:spPr/>
        <p:txBody>
          <a:bodyPr/>
          <a:lstStyle/>
          <a:p>
            <a:pPr lvl="0"/>
            <a:r>
              <a:rPr lang="en-US" dirty="0" smtClean="0"/>
              <a:t>Your research requires large amounts of storage to which you need easy access.</a:t>
            </a:r>
          </a:p>
          <a:p>
            <a:pPr lvl="0"/>
            <a:r>
              <a:rPr lang="en-US" dirty="0" smtClean="0"/>
              <a:t>The application that processes the data needs to be “close to the data” — so it should run on a virtual machine in the same data center.</a:t>
            </a:r>
          </a:p>
          <a:p>
            <a:endParaRPr lang="en-US" dirty="0"/>
          </a:p>
        </p:txBody>
      </p:sp>
    </p:spTree>
    <p:extLst>
      <p:ext uri="{BB962C8B-B14F-4D97-AF65-F5344CB8AC3E}">
        <p14:creationId xmlns:p14="http://schemas.microsoft.com/office/powerpoint/2010/main" val="425380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Closing note</a:t>
            </a:r>
            <a:endParaRPr lang="en-US"/>
          </a:p>
        </p:txBody>
      </p:sp>
      <p:sp>
        <p:nvSpPr>
          <p:cNvPr id="3" name="Content Placeholder 2"/>
          <p:cNvSpPr>
            <a:spLocks noGrp="1"/>
          </p:cNvSpPr>
          <p:nvPr>
            <p:ph idx="1"/>
          </p:nvPr>
        </p:nvSpPr>
        <p:spPr/>
        <p:txBody>
          <a:bodyPr/>
          <a:lstStyle/>
          <a:p>
            <a:pPr lvl="0"/>
            <a:r>
              <a:rPr lang="en-US" dirty="0" smtClean="0"/>
              <a:t>You should now have a better idea of what uses and benefits the Research Cloud can have. </a:t>
            </a:r>
          </a:p>
          <a:p>
            <a:pPr lvl="0"/>
            <a:r>
              <a:rPr lang="en-US" dirty="0" smtClean="0"/>
              <a:t>You may have identified one or a few use cases that apply to your research.</a:t>
            </a:r>
          </a:p>
          <a:p>
            <a:pPr lvl="0"/>
            <a:r>
              <a:rPr lang="en-US" dirty="0" smtClean="0"/>
              <a:t>There are a lot more use cases, as the Research Cloud offers great flexibility and scalability.</a:t>
            </a:r>
          </a:p>
          <a:p>
            <a:endParaRPr lang="en-US" dirty="0"/>
          </a:p>
        </p:txBody>
      </p:sp>
    </p:spTree>
    <p:extLst>
      <p:ext uri="{BB962C8B-B14F-4D97-AF65-F5344CB8AC3E}">
        <p14:creationId xmlns:p14="http://schemas.microsoft.com/office/powerpoint/2010/main" val="116333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use cases</a:t>
            </a:r>
            <a:endParaRPr lang="en-US" dirty="0"/>
          </a:p>
        </p:txBody>
      </p:sp>
      <p:sp>
        <p:nvSpPr>
          <p:cNvPr id="3" name="Content Placeholder 2"/>
          <p:cNvSpPr>
            <a:spLocks noGrp="1"/>
          </p:cNvSpPr>
          <p:nvPr>
            <p:ph idx="1"/>
          </p:nvPr>
        </p:nvSpPr>
        <p:spPr/>
        <p:txBody>
          <a:bodyPr/>
          <a:lstStyle/>
          <a:p>
            <a:pPr marL="0" lvl="0" indent="0">
              <a:buNone/>
            </a:pPr>
            <a:r>
              <a:rPr lang="en-US" dirty="0" smtClean="0"/>
              <a:t>“The data tsunami is changing everything in science. Every discipline is now confronted with it—a vast exploration of data that comes from instruments, from online sources, from the web, from social media. Analyzing this data can’t be done on a PC.”    </a:t>
            </a:r>
          </a:p>
          <a:p>
            <a:pPr marL="0" lvl="0" indent="0" algn="r">
              <a:buNone/>
            </a:pPr>
            <a:r>
              <a:rPr lang="en-US" dirty="0" smtClean="0"/>
              <a:t>— Dennis Gannon, director of Cloud Research Strategy for Microsoft Research Connections</a:t>
            </a:r>
          </a:p>
          <a:p>
            <a:endParaRPr lang="en-US" dirty="0"/>
          </a:p>
        </p:txBody>
      </p:sp>
    </p:spTree>
    <p:extLst>
      <p:ext uri="{BB962C8B-B14F-4D97-AF65-F5344CB8AC3E}">
        <p14:creationId xmlns:p14="http://schemas.microsoft.com/office/powerpoint/2010/main" val="269593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use cases</a:t>
            </a:r>
            <a:endParaRPr lang="en-US" dirty="0"/>
          </a:p>
        </p:txBody>
      </p:sp>
      <p:sp>
        <p:nvSpPr>
          <p:cNvPr id="3" name="Content Placeholder 2"/>
          <p:cNvSpPr>
            <a:spLocks noGrp="1"/>
          </p:cNvSpPr>
          <p:nvPr>
            <p:ph idx="1"/>
          </p:nvPr>
        </p:nvSpPr>
        <p:spPr/>
        <p:txBody>
          <a:bodyPr/>
          <a:lstStyle/>
          <a:p>
            <a:pPr marL="0" lvl="0" indent="0">
              <a:buNone/>
            </a:pPr>
            <a:r>
              <a:rPr lang="en-US" dirty="0" smtClean="0"/>
              <a:t>In this module:</a:t>
            </a:r>
          </a:p>
          <a:p>
            <a:pPr lvl="0"/>
            <a:r>
              <a:rPr lang="en-US" dirty="0" smtClean="0"/>
              <a:t>We will discuss 8 fast ways to make the Cloud work for your research. </a:t>
            </a:r>
          </a:p>
          <a:p>
            <a:pPr lvl="0"/>
            <a:r>
              <a:rPr lang="en-US" dirty="0" smtClean="0"/>
              <a:t>Common use cases for the NeCTAR Research Cloud and the research outcomes they can enable will be described.</a:t>
            </a:r>
          </a:p>
          <a:p>
            <a:endParaRPr lang="en-US" dirty="0"/>
          </a:p>
        </p:txBody>
      </p:sp>
    </p:spTree>
    <p:extLst>
      <p:ext uri="{BB962C8B-B14F-4D97-AF65-F5344CB8AC3E}">
        <p14:creationId xmlns:p14="http://schemas.microsoft.com/office/powerpoint/2010/main" val="95182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NeCTAR Research Cloud</a:t>
            </a:r>
            <a:endParaRPr lang="en-US" dirty="0"/>
          </a:p>
        </p:txBody>
      </p:sp>
      <p:sp>
        <p:nvSpPr>
          <p:cNvPr id="3" name="Content Placeholder 2"/>
          <p:cNvSpPr>
            <a:spLocks noGrp="1"/>
          </p:cNvSpPr>
          <p:nvPr>
            <p:ph idx="1"/>
          </p:nvPr>
        </p:nvSpPr>
        <p:spPr/>
        <p:txBody>
          <a:bodyPr>
            <a:normAutofit lnSpcReduction="10000"/>
          </a:bodyPr>
          <a:lstStyle/>
          <a:p>
            <a:pPr lvl="0"/>
            <a:r>
              <a:rPr lang="en-US" dirty="0"/>
              <a:t>P</a:t>
            </a:r>
            <a:r>
              <a:rPr lang="en-US" dirty="0" smtClean="0"/>
              <a:t>rovides </a:t>
            </a:r>
            <a:r>
              <a:rPr lang="en-US" dirty="0" smtClean="0"/>
              <a:t>the necessary processing power and storage that is required for computationally and storage intensive projects.</a:t>
            </a:r>
          </a:p>
          <a:p>
            <a:pPr lvl="0"/>
            <a:r>
              <a:rPr lang="en-US" dirty="0"/>
              <a:t>E</a:t>
            </a:r>
            <a:r>
              <a:rPr lang="en-US" dirty="0" smtClean="0"/>
              <a:t>mpowers </a:t>
            </a:r>
            <a:r>
              <a:rPr lang="en-US" dirty="0" smtClean="0"/>
              <a:t>researchers with new self-service abilities to publish research data, share knowledge and rapidly deploy and access software applications.</a:t>
            </a:r>
          </a:p>
          <a:p>
            <a:pPr lvl="0"/>
            <a:r>
              <a:rPr lang="en-US" dirty="0" smtClean="0"/>
              <a:t>Provides </a:t>
            </a:r>
            <a:r>
              <a:rPr lang="en-US" b="1" dirty="0" smtClean="0">
                <a:sym typeface="Helvetica"/>
              </a:rPr>
              <a:t>Infrastructure-as-a-Service (IaaS)</a:t>
            </a:r>
            <a:r>
              <a:rPr lang="en-US" dirty="0" smtClean="0"/>
              <a:t>: Researchers can run their own virtual machines and manage their storage.</a:t>
            </a:r>
            <a:endParaRPr lang="en-US" dirty="0"/>
          </a:p>
        </p:txBody>
      </p:sp>
    </p:spTree>
    <p:extLst>
      <p:ext uri="{BB962C8B-B14F-4D97-AF65-F5344CB8AC3E}">
        <p14:creationId xmlns:p14="http://schemas.microsoft.com/office/powerpoint/2010/main" val="173396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a:t>
            </a:r>
            <a:r>
              <a:rPr lang="en-US" dirty="0" smtClean="0"/>
              <a:t>Embarrassingly </a:t>
            </a:r>
            <a:r>
              <a:rPr lang="en-US" dirty="0" smtClean="0"/>
              <a:t>Parallel Problems</a:t>
            </a:r>
            <a:endParaRPr lang="en-US" dirty="0"/>
          </a:p>
        </p:txBody>
      </p:sp>
      <p:sp>
        <p:nvSpPr>
          <p:cNvPr id="3" name="Content Placeholder 2"/>
          <p:cNvSpPr>
            <a:spLocks noGrp="1"/>
          </p:cNvSpPr>
          <p:nvPr>
            <p:ph idx="1"/>
          </p:nvPr>
        </p:nvSpPr>
        <p:spPr/>
        <p:txBody>
          <a:bodyPr/>
          <a:lstStyle/>
          <a:p>
            <a:pPr marL="0" lvl="0" indent="0">
              <a:buNone/>
            </a:pPr>
            <a:r>
              <a:rPr lang="en-US" u="sng" dirty="0" smtClean="0"/>
              <a:t>Embarrassingly parallel problems (EPP)</a:t>
            </a:r>
          </a:p>
          <a:p>
            <a:pPr lvl="0"/>
            <a:r>
              <a:rPr lang="en-US" dirty="0"/>
              <a:t>C</a:t>
            </a:r>
            <a:r>
              <a:rPr lang="en-US" dirty="0" smtClean="0"/>
              <a:t>haracterized </a:t>
            </a:r>
            <a:r>
              <a:rPr lang="en-US" dirty="0" smtClean="0"/>
              <a:t>by being</a:t>
            </a:r>
            <a:r>
              <a:rPr lang="en-US" i="1" dirty="0" smtClean="0"/>
              <a:t> trivially parallelizable</a:t>
            </a:r>
            <a:r>
              <a:rPr lang="en-US" dirty="0" smtClean="0"/>
              <a:t>: no complex methods have to be applied to solve the problem by means of parallel methods.</a:t>
            </a:r>
          </a:p>
          <a:p>
            <a:pPr lvl="0"/>
            <a:r>
              <a:rPr lang="en-US" dirty="0"/>
              <a:t>W</a:t>
            </a:r>
            <a:r>
              <a:rPr lang="en-US" dirty="0" smtClean="0"/>
              <a:t>hen </a:t>
            </a:r>
            <a:r>
              <a:rPr lang="en-US" dirty="0" smtClean="0"/>
              <a:t>parallel computations are finished, results from all computations are </a:t>
            </a:r>
            <a:r>
              <a:rPr lang="en-US" i="1" dirty="0" smtClean="0"/>
              <a:t>summarized</a:t>
            </a:r>
            <a:r>
              <a:rPr lang="en-US" dirty="0" smtClean="0"/>
              <a:t>.</a:t>
            </a:r>
          </a:p>
          <a:p>
            <a:endParaRPr lang="en-US" dirty="0"/>
          </a:p>
        </p:txBody>
      </p:sp>
    </p:spTree>
    <p:extLst>
      <p:ext uri="{BB962C8B-B14F-4D97-AF65-F5344CB8AC3E}">
        <p14:creationId xmlns:p14="http://schemas.microsoft.com/office/powerpoint/2010/main" val="373802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a:t>
            </a:r>
            <a:r>
              <a:rPr lang="en-US" dirty="0" smtClean="0"/>
              <a:t>Embarrassingly </a:t>
            </a:r>
            <a:r>
              <a:rPr lang="en-US" dirty="0" smtClean="0"/>
              <a:t>Parallel Problems</a:t>
            </a:r>
            <a:endParaRPr lang="en-US" dirty="0"/>
          </a:p>
        </p:txBody>
      </p:sp>
      <p:sp>
        <p:nvSpPr>
          <p:cNvPr id="3" name="Content Placeholder 2"/>
          <p:cNvSpPr>
            <a:spLocks noGrp="1"/>
          </p:cNvSpPr>
          <p:nvPr>
            <p:ph idx="1"/>
          </p:nvPr>
        </p:nvSpPr>
        <p:spPr>
          <a:xfrm>
            <a:off x="498475" y="1485901"/>
            <a:ext cx="7556313" cy="1061204"/>
          </a:xfrm>
        </p:spPr>
        <p:txBody>
          <a:bodyPr>
            <a:normAutofit fontScale="92500" lnSpcReduction="20000"/>
          </a:bodyPr>
          <a:lstStyle/>
          <a:p>
            <a:pPr marL="0" lvl="0" indent="0">
              <a:buNone/>
            </a:pPr>
            <a:r>
              <a:rPr lang="en-US" dirty="0" smtClean="0"/>
              <a:t>Example 1: </a:t>
            </a:r>
          </a:p>
          <a:p>
            <a:pPr lvl="0"/>
            <a:r>
              <a:rPr lang="en-US" dirty="0"/>
              <a:t>A</a:t>
            </a:r>
            <a:r>
              <a:rPr lang="en-US" dirty="0" smtClean="0"/>
              <a:t> very large data set can be chopped into pieces which are then dispatched to various computers for processing.</a:t>
            </a:r>
          </a:p>
        </p:txBody>
      </p:sp>
      <p:pic>
        <p:nvPicPr>
          <p:cNvPr id="6" name="Picture 5" descr="E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937" y="2547104"/>
            <a:ext cx="4992046" cy="2047519"/>
          </a:xfrm>
          <a:prstGeom prst="rect">
            <a:avLst/>
          </a:prstGeom>
        </p:spPr>
      </p:pic>
    </p:spTree>
    <p:extLst>
      <p:ext uri="{BB962C8B-B14F-4D97-AF65-F5344CB8AC3E}">
        <p14:creationId xmlns:p14="http://schemas.microsoft.com/office/powerpoint/2010/main" val="15354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a:t>
            </a:r>
            <a:r>
              <a:rPr lang="en-US" dirty="0" smtClean="0"/>
              <a:t>Embarrassingly </a:t>
            </a:r>
            <a:r>
              <a:rPr lang="en-US" dirty="0" smtClean="0"/>
              <a:t>Parallel Problems</a:t>
            </a:r>
            <a:endParaRPr lang="en-US" dirty="0"/>
          </a:p>
        </p:txBody>
      </p:sp>
      <p:sp>
        <p:nvSpPr>
          <p:cNvPr id="3" name="Content Placeholder 2"/>
          <p:cNvSpPr>
            <a:spLocks noGrp="1"/>
          </p:cNvSpPr>
          <p:nvPr>
            <p:ph idx="1"/>
          </p:nvPr>
        </p:nvSpPr>
        <p:spPr>
          <a:xfrm>
            <a:off x="498475" y="1485901"/>
            <a:ext cx="7556313" cy="1001504"/>
          </a:xfrm>
        </p:spPr>
        <p:txBody>
          <a:bodyPr>
            <a:normAutofit fontScale="92500" lnSpcReduction="20000"/>
          </a:bodyPr>
          <a:lstStyle/>
          <a:p>
            <a:pPr marL="0" indent="0">
              <a:buNone/>
            </a:pPr>
            <a:r>
              <a:rPr lang="en-US" u="sng" dirty="0" smtClean="0"/>
              <a:t>Example 2: </a:t>
            </a:r>
          </a:p>
          <a:p>
            <a:r>
              <a:rPr lang="en-US" dirty="0"/>
              <a:t>C</a:t>
            </a:r>
            <a:r>
              <a:rPr lang="en-US" dirty="0" smtClean="0"/>
              <a:t>opies of a smaller data set are distributed across computers to perform different computations on it.</a:t>
            </a:r>
          </a:p>
          <a:p>
            <a:pPr lvl="1"/>
            <a:endParaRPr lang="en-US" dirty="0" smtClean="0"/>
          </a:p>
          <a:p>
            <a:pPr lvl="1"/>
            <a:endParaRPr lang="en-US" dirty="0" smtClean="0"/>
          </a:p>
          <a:p>
            <a:pPr lvl="1"/>
            <a:endParaRPr lang="en-US" dirty="0" smtClean="0"/>
          </a:p>
          <a:p>
            <a:endParaRPr lang="en-US" dirty="0"/>
          </a:p>
        </p:txBody>
      </p:sp>
      <p:pic>
        <p:nvPicPr>
          <p:cNvPr id="6" name="Picture 5" descr="EPP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496" y="2617546"/>
            <a:ext cx="4409308" cy="1977077"/>
          </a:xfrm>
          <a:prstGeom prst="rect">
            <a:avLst/>
          </a:prstGeom>
        </p:spPr>
      </p:pic>
    </p:spTree>
    <p:extLst>
      <p:ext uri="{BB962C8B-B14F-4D97-AF65-F5344CB8AC3E}">
        <p14:creationId xmlns:p14="http://schemas.microsoft.com/office/powerpoint/2010/main" val="69042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1: </a:t>
            </a:r>
            <a:r>
              <a:rPr lang="en-US" dirty="0" smtClean="0"/>
              <a:t>Embarrassingly </a:t>
            </a:r>
            <a:r>
              <a:rPr lang="en-US" dirty="0" smtClean="0"/>
              <a:t>Parallel Problems</a:t>
            </a:r>
            <a:endParaRPr lang="en-US" dirty="0"/>
          </a:p>
        </p:txBody>
      </p:sp>
      <p:sp>
        <p:nvSpPr>
          <p:cNvPr id="3" name="Content Placeholder 2"/>
          <p:cNvSpPr>
            <a:spLocks noGrp="1"/>
          </p:cNvSpPr>
          <p:nvPr>
            <p:ph idx="1"/>
          </p:nvPr>
        </p:nvSpPr>
        <p:spPr/>
        <p:txBody>
          <a:bodyPr/>
          <a:lstStyle/>
          <a:p>
            <a:r>
              <a:rPr lang="en-US" dirty="0" smtClean="0"/>
              <a:t>The individual processing computers don’t have to be super fast, but instead the power lies in having a huge number of computers working at solving the problem simultaneously.</a:t>
            </a:r>
          </a:p>
          <a:p>
            <a:r>
              <a:rPr lang="en-US" dirty="0" smtClean="0"/>
              <a:t>Embarrassingly parallel problems will be re-visited in Module 4. </a:t>
            </a:r>
          </a:p>
          <a:p>
            <a:r>
              <a:rPr lang="en-US" dirty="0" smtClean="0"/>
              <a:t>In Module 7, we will discuss how to set up and access a virtual machine.</a:t>
            </a:r>
          </a:p>
          <a:p>
            <a:endParaRPr lang="en-US" dirty="0"/>
          </a:p>
        </p:txBody>
      </p:sp>
    </p:spTree>
    <p:extLst>
      <p:ext uri="{BB962C8B-B14F-4D97-AF65-F5344CB8AC3E}">
        <p14:creationId xmlns:p14="http://schemas.microsoft.com/office/powerpoint/2010/main" val="343510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 Data Sharing</a:t>
            </a:r>
            <a:endParaRPr lang="en-US" dirty="0"/>
          </a:p>
        </p:txBody>
      </p:sp>
      <p:sp>
        <p:nvSpPr>
          <p:cNvPr id="3" name="Content Placeholder 2"/>
          <p:cNvSpPr>
            <a:spLocks noGrp="1"/>
          </p:cNvSpPr>
          <p:nvPr>
            <p:ph idx="1"/>
          </p:nvPr>
        </p:nvSpPr>
        <p:spPr/>
        <p:txBody>
          <a:bodyPr/>
          <a:lstStyle/>
          <a:p>
            <a:pPr lvl="0"/>
            <a:r>
              <a:rPr lang="en-US" dirty="0" smtClean="0"/>
              <a:t>You want shared access to data to collaborate with other researchers. </a:t>
            </a:r>
          </a:p>
          <a:p>
            <a:pPr lvl="0"/>
            <a:r>
              <a:rPr lang="en-US" dirty="0" smtClean="0"/>
              <a:t>You may request the amount of storage you require and give collaborators access to the on-line storage.</a:t>
            </a:r>
          </a:p>
          <a:p>
            <a:pPr lvl="0"/>
            <a:r>
              <a:rPr lang="en-US" dirty="0" smtClean="0"/>
              <a:t>The different types of storage available to you are discussed in Module 6.</a:t>
            </a:r>
          </a:p>
        </p:txBody>
      </p:sp>
    </p:spTree>
    <p:extLst>
      <p:ext uri="{BB962C8B-B14F-4D97-AF65-F5344CB8AC3E}">
        <p14:creationId xmlns:p14="http://schemas.microsoft.com/office/powerpoint/2010/main" val="1740893555"/>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19</TotalTime>
  <Words>805</Words>
  <Application>Microsoft Macintosh PowerPoint</Application>
  <PresentationFormat>On-screen Show (16:9)</PresentationFormat>
  <Paragraphs>62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Nectar_Theme1</vt:lpstr>
      <vt:lpstr>NeCTAR Training</vt:lpstr>
      <vt:lpstr>Common use cases</vt:lpstr>
      <vt:lpstr>Common use cases</vt:lpstr>
      <vt:lpstr>The NeCTAR Research Cloud</vt:lpstr>
      <vt:lpstr>Case 1: Embarrassingly Parallel Problems</vt:lpstr>
      <vt:lpstr>Case 1: Embarrassingly Parallel Problems</vt:lpstr>
      <vt:lpstr>Case 1: Embarrassingly Parallel Problems</vt:lpstr>
      <vt:lpstr>Case 1: Embarrassingly Parallel Problems</vt:lpstr>
      <vt:lpstr>Case 2: Data Sharing</vt:lpstr>
      <vt:lpstr>Case 3: On-Demand Computing</vt:lpstr>
      <vt:lpstr>Case 4: Remote Access</vt:lpstr>
      <vt:lpstr>Case 5: Research App</vt:lpstr>
      <vt:lpstr>Case 6: Reproducible Research</vt:lpstr>
      <vt:lpstr>Case 7: Training</vt:lpstr>
      <vt:lpstr>Case 8: Big Data</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4</cp:revision>
  <dcterms:created xsi:type="dcterms:W3CDTF">2015-07-15T18:41:52Z</dcterms:created>
  <dcterms:modified xsi:type="dcterms:W3CDTF">2015-09-04T13:50:00Z</dcterms:modified>
</cp:coreProperties>
</file>