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90" r:id="rId26"/>
    <p:sldId id="280" r:id="rId27"/>
    <p:sldId id="281" r:id="rId28"/>
    <p:sldId id="282" r:id="rId29"/>
    <p:sldId id="283" r:id="rId30"/>
    <p:sldId id="284" r:id="rId31"/>
    <p:sldId id="291" r:id="rId32"/>
    <p:sldId id="286" r:id="rId33"/>
    <p:sldId id="287" r:id="rId34"/>
    <p:sldId id="288" r:id="rId35"/>
    <p:sldId id="289" r:id="rId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464"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E094E0-9B72-424A-B113-26EBD5328170}" type="datetimeFigureOut">
              <a:rPr lang="en-US" smtClean="0"/>
              <a:t>04/09/15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2EC569-9403-2341-8F79-1760D6FC623C}" type="slidenum">
              <a:rPr lang="en-US" smtClean="0"/>
              <a:t>‹#›</a:t>
            </a:fld>
            <a:endParaRPr lang="en-US"/>
          </a:p>
        </p:txBody>
      </p:sp>
    </p:spTree>
    <p:extLst>
      <p:ext uri="{BB962C8B-B14F-4D97-AF65-F5344CB8AC3E}">
        <p14:creationId xmlns:p14="http://schemas.microsoft.com/office/powerpoint/2010/main" val="107536252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An </a:t>
            </a:r>
            <a:r>
              <a:rPr lang="en-US" i="1" dirty="0" smtClean="0"/>
              <a:t>Image</a:t>
            </a:r>
            <a:r>
              <a:rPr lang="en-US" dirty="0" smtClean="0"/>
              <a:t> which can be used to launch instances captures the configuration of a computer system, including the Operating System, and stores it in an Image file. </a:t>
            </a:r>
          </a:p>
          <a:p>
            <a:endParaRPr lang="en-US" dirty="0" smtClean="0"/>
          </a:p>
          <a:p>
            <a:r>
              <a:rPr lang="en-US" dirty="0" smtClean="0"/>
              <a:t>Mention that the NeCTAR images can be used as a starting base,</a:t>
            </a:r>
            <a:r>
              <a:rPr lang="en-US" baseline="0" dirty="0" smtClean="0"/>
              <a:t> upon which individual configurations can be made.</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8</a:t>
            </a:fld>
            <a:endParaRPr lang="en-US"/>
          </a:p>
        </p:txBody>
      </p:sp>
    </p:spTree>
    <p:extLst>
      <p:ext uri="{BB962C8B-B14F-4D97-AF65-F5344CB8AC3E}">
        <p14:creationId xmlns:p14="http://schemas.microsoft.com/office/powerpoint/2010/main" val="1485620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how passwords</a:t>
            </a:r>
            <a:r>
              <a:rPr lang="en-US" baseline="0" dirty="0" smtClean="0"/>
              <a:t> can be cracked by using a large amount of computers required to achieve the task.</a:t>
            </a:r>
            <a:r>
              <a:rPr lang="en-US" dirty="0" smtClean="0"/>
              <a:t> </a:t>
            </a:r>
          </a:p>
          <a:p>
            <a:r>
              <a:rPr lang="en-US" dirty="0" smtClean="0"/>
              <a:t>The</a:t>
            </a:r>
            <a:r>
              <a:rPr lang="en-US" baseline="0" dirty="0" smtClean="0"/>
              <a:t> numbers in the figure show what a dramatic difference secure passphrases do when it comes to time required to crack them.</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13</a:t>
            </a:fld>
            <a:endParaRPr lang="en-US"/>
          </a:p>
        </p:txBody>
      </p:sp>
    </p:spTree>
    <p:extLst>
      <p:ext uri="{BB962C8B-B14F-4D97-AF65-F5344CB8AC3E}">
        <p14:creationId xmlns:p14="http://schemas.microsoft.com/office/powerpoint/2010/main" val="2498663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with the graphic how</a:t>
            </a:r>
            <a:r>
              <a:rPr lang="en-US" baseline="0" dirty="0" smtClean="0"/>
              <a:t> the ssh client (on the local computer) uses the private key (it’s private because it’s not meant to be shared!) to encrypt/decrypt data packages to and from the client application. The public key is on the server and does the same – however the encrypted connection can only be established with both keys (i.e. having only the public key is useless).</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18</a:t>
            </a:fld>
            <a:endParaRPr lang="en-US"/>
          </a:p>
        </p:txBody>
      </p:sp>
    </p:spTree>
    <p:extLst>
      <p:ext uri="{BB962C8B-B14F-4D97-AF65-F5344CB8AC3E}">
        <p14:creationId xmlns:p14="http://schemas.microsoft.com/office/powerpoint/2010/main" val="2629215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how the unencrypted</a:t>
            </a:r>
            <a:r>
              <a:rPr lang="en-US" baseline="0" dirty="0" smtClean="0"/>
              <a:t> packages arrive at the application’s usual port. Use graphic on next slide to explain.</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20</a:t>
            </a:fld>
            <a:endParaRPr lang="en-US"/>
          </a:p>
        </p:txBody>
      </p:sp>
    </p:spTree>
    <p:extLst>
      <p:ext uri="{BB962C8B-B14F-4D97-AF65-F5344CB8AC3E}">
        <p14:creationId xmlns:p14="http://schemas.microsoft.com/office/powerpoint/2010/main" val="2692681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a:t>
            </a:r>
            <a:r>
              <a:rPr lang="en-US" baseline="0" dirty="0" smtClean="0"/>
              <a:t> packages are forwarded to ssh client/server from the application end points. The applications “think” they are using their designated port, when in fact the connection is deviated via the ssh encryption on port 22. This way we can have lots of applications operating on various ports, but the firewall only needs to have port 22 open, as all connections are deviated via this ssh tunnel.</a:t>
            </a:r>
          </a:p>
          <a:p>
            <a:endParaRPr lang="en-US" baseline="0" dirty="0" smtClean="0"/>
          </a:p>
          <a:p>
            <a:r>
              <a:rPr lang="en-US" baseline="0" dirty="0" smtClean="0"/>
              <a:t>This is a good way to keep your VM safe!</a:t>
            </a:r>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21</a:t>
            </a:fld>
            <a:endParaRPr lang="en-US"/>
          </a:p>
        </p:txBody>
      </p:sp>
    </p:spTree>
    <p:extLst>
      <p:ext uri="{BB962C8B-B14F-4D97-AF65-F5344CB8AC3E}">
        <p14:creationId xmlns:p14="http://schemas.microsoft.com/office/powerpoint/2010/main" val="352114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POINT OUT:</a:t>
            </a:r>
            <a:r>
              <a:rPr lang="en-US" baseline="0" dirty="0" smtClean="0"/>
              <a:t> </a:t>
            </a:r>
            <a:r>
              <a:rPr lang="en-US" dirty="0" smtClean="0"/>
              <a:t>Please read the information given on the support website.</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First read the </a:t>
            </a:r>
            <a:r>
              <a:rPr lang="en-US" b="1" dirty="0" smtClean="0"/>
              <a:t>known issues</a:t>
            </a:r>
            <a:r>
              <a:rPr lang="en-US" dirty="0" smtClean="0"/>
              <a:t> and </a:t>
            </a:r>
            <a:r>
              <a:rPr lang="en-US" b="1" dirty="0" smtClean="0"/>
              <a:t>FAQ</a:t>
            </a:r>
            <a:r>
              <a:rPr lang="en-US" dirty="0" smtClean="0"/>
              <a:t>, and search the </a:t>
            </a:r>
            <a:r>
              <a:rPr lang="en-US" b="1" dirty="0" smtClean="0"/>
              <a:t>support website</a:t>
            </a:r>
            <a:r>
              <a:rPr lang="en-US" dirty="0" smtClean="0"/>
              <a:t> and the </a:t>
            </a:r>
            <a:r>
              <a:rPr lang="en-US" b="1" dirty="0" smtClean="0"/>
              <a:t>community forum</a:t>
            </a:r>
            <a:r>
              <a:rPr lang="en-US" dirty="0" smtClean="0"/>
              <a:t> for a solution.</a:t>
            </a:r>
          </a:p>
          <a:p>
            <a:endParaRPr lang="en-US" dirty="0"/>
          </a:p>
        </p:txBody>
      </p:sp>
      <p:sp>
        <p:nvSpPr>
          <p:cNvPr id="4" name="Slide Number Placeholder 3"/>
          <p:cNvSpPr>
            <a:spLocks noGrp="1"/>
          </p:cNvSpPr>
          <p:nvPr>
            <p:ph type="sldNum" sz="quarter" idx="10"/>
          </p:nvPr>
        </p:nvSpPr>
        <p:spPr/>
        <p:txBody>
          <a:bodyPr/>
          <a:lstStyle/>
          <a:p>
            <a:fld id="{E22EC569-9403-2341-8F79-1760D6FC623C}" type="slidenum">
              <a:rPr lang="en-US" smtClean="0"/>
              <a:t>30</a:t>
            </a:fld>
            <a:endParaRPr lang="en-US"/>
          </a:p>
        </p:txBody>
      </p:sp>
    </p:spTree>
    <p:extLst>
      <p:ext uri="{BB962C8B-B14F-4D97-AF65-F5344CB8AC3E}">
        <p14:creationId xmlns:p14="http://schemas.microsoft.com/office/powerpoint/2010/main" val="1194418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mtClean="0"/>
              <a:t>One note: “Core hours” you request is the amount of hours you estimate your instance will be in existence—the time between you </a:t>
            </a:r>
            <a:r>
              <a:rPr lang="en-US" i="1" smtClean="0"/>
              <a:t>launch</a:t>
            </a:r>
            <a:r>
              <a:rPr lang="en-US" smtClean="0"/>
              <a:t> and </a:t>
            </a:r>
            <a:r>
              <a:rPr lang="en-US" i="1" smtClean="0"/>
              <a:t>terminate</a:t>
            </a:r>
            <a:r>
              <a:rPr lang="en-US" smtClean="0"/>
              <a:t> it.</a:t>
            </a:r>
          </a:p>
        </p:txBody>
      </p:sp>
      <p:sp>
        <p:nvSpPr>
          <p:cNvPr id="4" name="Slide Number Placeholder 3"/>
          <p:cNvSpPr>
            <a:spLocks noGrp="1"/>
          </p:cNvSpPr>
          <p:nvPr>
            <p:ph type="sldNum" sz="quarter" idx="10"/>
          </p:nvPr>
        </p:nvSpPr>
        <p:spPr/>
        <p:txBody>
          <a:bodyPr/>
          <a:lstStyle/>
          <a:p>
            <a:fld id="{E22EC569-9403-2341-8F79-1760D6FC623C}" type="slidenum">
              <a:rPr lang="en-US" smtClean="0"/>
              <a:t>32</a:t>
            </a:fld>
            <a:endParaRPr lang="en-US"/>
          </a:p>
        </p:txBody>
      </p:sp>
    </p:spTree>
    <p:extLst>
      <p:ext uri="{BB962C8B-B14F-4D97-AF65-F5344CB8AC3E}">
        <p14:creationId xmlns:p14="http://schemas.microsoft.com/office/powerpoint/2010/main" val="24067388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8011" y="2320994"/>
            <a:ext cx="7772400" cy="763487"/>
          </a:xfrm>
        </p:spPr>
        <p:txBody>
          <a:bodyPr>
            <a:normAutofit/>
          </a:bodyPr>
          <a:lstStyle>
            <a:lvl1pPr>
              <a:defRPr sz="3200" b="1" cap="all"/>
            </a:lvl1pPr>
          </a:lstStyle>
          <a:p>
            <a:r>
              <a:rPr lang="en-AU" smtClean="0"/>
              <a:t>Click to edit Master title style</a:t>
            </a:r>
            <a:endParaRPr lang="en-US" dirty="0"/>
          </a:p>
        </p:txBody>
      </p:sp>
      <p:sp>
        <p:nvSpPr>
          <p:cNvPr id="3" name="Subtitle 2"/>
          <p:cNvSpPr>
            <a:spLocks noGrp="1"/>
          </p:cNvSpPr>
          <p:nvPr>
            <p:ph type="subTitle" idx="1"/>
          </p:nvPr>
        </p:nvSpPr>
        <p:spPr>
          <a:xfrm>
            <a:off x="1371600" y="3084480"/>
            <a:ext cx="6400800" cy="99207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8" name="TextBox 7"/>
          <p:cNvSpPr txBox="1"/>
          <p:nvPr/>
        </p:nvSpPr>
        <p:spPr>
          <a:xfrm>
            <a:off x="325168" y="4535655"/>
            <a:ext cx="6069291" cy="292388"/>
          </a:xfrm>
          <a:prstGeom prst="rect">
            <a:avLst/>
          </a:prstGeom>
          <a:noFill/>
        </p:spPr>
        <p:txBody>
          <a:bodyPr wrap="square" rtlCol="0">
            <a:spAutoFit/>
          </a:bodyPr>
          <a:lstStyle/>
          <a:p>
            <a:r>
              <a:rPr lang="en-AU" sz="1300" dirty="0" smtClean="0">
                <a:latin typeface="Arial"/>
                <a:cs typeface="Arial"/>
              </a:rPr>
              <a:t>communications@nectar.org.au  </a:t>
            </a:r>
            <a:r>
              <a:rPr lang="en-AU" sz="1300" i="1" dirty="0" smtClean="0">
                <a:latin typeface="Arial"/>
                <a:cs typeface="Arial"/>
              </a:rPr>
              <a:t>|  </a:t>
            </a:r>
            <a:r>
              <a:rPr lang="en-AU" sz="1300" b="1" dirty="0" err="1" smtClean="0">
                <a:solidFill>
                  <a:srgbClr val="F5B71D"/>
                </a:solidFill>
                <a:latin typeface="Arial"/>
                <a:cs typeface="Arial"/>
              </a:rPr>
              <a:t>nectar.org.au</a:t>
            </a:r>
            <a:endParaRPr lang="en-AU" sz="1300" b="1" dirty="0">
              <a:solidFill>
                <a:srgbClr val="F5B71D"/>
              </a:solidFill>
              <a:latin typeface="Arial"/>
              <a:cs typeface="Arial"/>
            </a:endParaRPr>
          </a:p>
        </p:txBody>
      </p:sp>
      <p:pic>
        <p:nvPicPr>
          <p:cNvPr id="9" name="Picture 8"/>
          <p:cNvPicPr>
            <a:picLocks noChangeAspect="1"/>
          </p:cNvPicPr>
          <p:nvPr/>
        </p:nvPicPr>
        <p:blipFill>
          <a:blip r:embed="rId3"/>
          <a:stretch>
            <a:fillRect/>
          </a:stretch>
        </p:blipFill>
        <p:spPr>
          <a:xfrm>
            <a:off x="6649026" y="4076551"/>
            <a:ext cx="743204" cy="830072"/>
          </a:xfrm>
          <a:prstGeom prst="rect">
            <a:avLst/>
          </a:prstGeom>
        </p:spPr>
      </p:pic>
      <p:pic>
        <p:nvPicPr>
          <p:cNvPr id="10" name="Picture 9"/>
          <p:cNvPicPr>
            <a:picLocks noChangeAspect="1"/>
          </p:cNvPicPr>
          <p:nvPr/>
        </p:nvPicPr>
        <p:blipFill>
          <a:blip r:embed="rId4"/>
          <a:stretch>
            <a:fillRect/>
          </a:stretch>
        </p:blipFill>
        <p:spPr>
          <a:xfrm>
            <a:off x="7542819" y="4206546"/>
            <a:ext cx="1170191" cy="561692"/>
          </a:xfrm>
          <a:prstGeom prst="rect">
            <a:avLst/>
          </a:prstGeom>
        </p:spPr>
      </p:pic>
    </p:spTree>
    <p:extLst>
      <p:ext uri="{BB962C8B-B14F-4D97-AF65-F5344CB8AC3E}">
        <p14:creationId xmlns:p14="http://schemas.microsoft.com/office/powerpoint/2010/main" val="422699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60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218239"/>
            <a:ext cx="8229600" cy="3376383"/>
          </a:xfrm>
        </p:spPr>
        <p:txBody>
          <a:bodyPr/>
          <a:lstStyle>
            <a:lvl1pPr marL="342900" indent="-342900">
              <a:buFont typeface="Arial"/>
              <a:buChar char="•"/>
              <a:defRPr b="0" i="0"/>
            </a:lvl1pPr>
            <a:lvl2pPr marL="742950" indent="-285750">
              <a:buFont typeface="Arial"/>
              <a:buChar char="•"/>
              <a:defRPr/>
            </a:lvl2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490DA4C9-DDD1-4D47-9D87-ABBBA4BDAB29}" type="slidenum">
              <a:rPr lang="en-US" smtClean="0"/>
              <a:t>‹#›</a:t>
            </a:fld>
            <a:endParaRPr lang="en-US"/>
          </a:p>
        </p:txBody>
      </p:sp>
    </p:spTree>
    <p:extLst>
      <p:ext uri="{BB962C8B-B14F-4D97-AF65-F5344CB8AC3E}">
        <p14:creationId xmlns:p14="http://schemas.microsoft.com/office/powerpoint/2010/main" val="292181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658879"/>
            <a:ext cx="8229600" cy="2935743"/>
          </a:xfrm>
        </p:spPr>
        <p:txBody>
          <a:bodyPr/>
          <a:lstStyle>
            <a:lvl1pPr marL="342900" indent="-342900">
              <a:buFont typeface="Arial"/>
              <a:buChar char="•"/>
              <a:defRPr b="0" i="0"/>
            </a:lvl1pPr>
            <a:lvl2pPr marL="742950" indent="-285750">
              <a:buFont typeface="Arial"/>
              <a:buChar char="•"/>
              <a:defRPr/>
            </a:lvl2pPr>
            <a:lvl5pPr>
              <a:defRPr sz="1600" baseline="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490DA4C9-DDD1-4D47-9D87-ABBBA4BDAB29}" type="slidenum">
              <a:rPr lang="en-US" smtClean="0"/>
              <a:t>‹#›</a:t>
            </a:fld>
            <a:endParaRPr lang="en-US"/>
          </a:p>
        </p:txBody>
      </p:sp>
      <p:sp>
        <p:nvSpPr>
          <p:cNvPr id="18" name="Text Placeholder 17"/>
          <p:cNvSpPr>
            <a:spLocks noGrp="1"/>
          </p:cNvSpPr>
          <p:nvPr>
            <p:ph type="body" sz="quarter" idx="13" hasCustomPrompt="1"/>
          </p:nvPr>
        </p:nvSpPr>
        <p:spPr>
          <a:xfrm>
            <a:off x="457200" y="1063626"/>
            <a:ext cx="8229600" cy="595313"/>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2400" b="1" baseline="0" smtClean="0">
                <a:solidFill>
                  <a:srgbClr val="F5B71D"/>
                </a:solidFil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AU" sz="2400" b="1" dirty="0" smtClean="0">
                <a:solidFill>
                  <a:srgbClr val="F5B71D"/>
                </a:solidFill>
                <a:latin typeface="+mj-lt"/>
                <a:cs typeface="Arial"/>
              </a:rPr>
              <a:t>Click</a:t>
            </a:r>
            <a:r>
              <a:rPr lang="en-AU" sz="2400" b="1" baseline="0" dirty="0" smtClean="0">
                <a:solidFill>
                  <a:srgbClr val="F5B71D"/>
                </a:solidFill>
                <a:latin typeface="+mj-lt"/>
                <a:cs typeface="Arial"/>
              </a:rPr>
              <a:t> to edit s</a:t>
            </a:r>
            <a:r>
              <a:rPr lang="en-AU" sz="2400" b="1" dirty="0" smtClean="0">
                <a:solidFill>
                  <a:srgbClr val="F5B71D"/>
                </a:solidFill>
                <a:latin typeface="+mj-lt"/>
                <a:cs typeface="Arial"/>
              </a:rPr>
              <a:t>ub heading</a:t>
            </a:r>
          </a:p>
        </p:txBody>
      </p:sp>
    </p:spTree>
    <p:extLst>
      <p:ext uri="{BB962C8B-B14F-4D97-AF65-F5344CB8AC3E}">
        <p14:creationId xmlns:p14="http://schemas.microsoft.com/office/powerpoint/2010/main" val="324275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Slide Number Placeholder 6"/>
          <p:cNvSpPr>
            <a:spLocks noGrp="1"/>
          </p:cNvSpPr>
          <p:nvPr>
            <p:ph type="sldNum" sz="quarter" idx="12"/>
          </p:nvPr>
        </p:nvSpPr>
        <p:spPr/>
        <p:txBody>
          <a:bodyPr/>
          <a:lstStyle/>
          <a:p>
            <a:fld id="{490DA4C9-DDD1-4D47-9D87-ABBBA4BDAB29}" type="slidenum">
              <a:rPr lang="en-US" smtClean="0"/>
              <a:t>‹#›</a:t>
            </a:fld>
            <a:endParaRPr lang="en-US"/>
          </a:p>
        </p:txBody>
      </p:sp>
    </p:spTree>
    <p:extLst>
      <p:ext uri="{BB962C8B-B14F-4D97-AF65-F5344CB8AC3E}">
        <p14:creationId xmlns:p14="http://schemas.microsoft.com/office/powerpoint/2010/main" val="267603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4645028" y="1151335"/>
            <a:ext cx="4041775"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9" name="Slide Number Placeholder 8"/>
          <p:cNvSpPr>
            <a:spLocks noGrp="1"/>
          </p:cNvSpPr>
          <p:nvPr>
            <p:ph type="sldNum" sz="quarter" idx="12"/>
          </p:nvPr>
        </p:nvSpPr>
        <p:spPr/>
        <p:txBody>
          <a:bodyPr/>
          <a:lstStyle/>
          <a:p>
            <a:fld id="{490DA4C9-DDD1-4D47-9D87-ABBBA4BDAB29}" type="slidenum">
              <a:rPr lang="en-US" smtClean="0"/>
              <a:t>‹#›</a:t>
            </a:fld>
            <a:endParaRPr lang="en-US"/>
          </a:p>
        </p:txBody>
      </p:sp>
    </p:spTree>
    <p:extLst>
      <p:ext uri="{BB962C8B-B14F-4D97-AF65-F5344CB8AC3E}">
        <p14:creationId xmlns:p14="http://schemas.microsoft.com/office/powerpoint/2010/main" val="212359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5" name="Slide Number Placeholder 4"/>
          <p:cNvSpPr>
            <a:spLocks noGrp="1"/>
          </p:cNvSpPr>
          <p:nvPr>
            <p:ph type="sldNum" sz="quarter" idx="12"/>
          </p:nvPr>
        </p:nvSpPr>
        <p:spPr/>
        <p:txBody>
          <a:bodyPr/>
          <a:lstStyle/>
          <a:p>
            <a:fld id="{490DA4C9-DDD1-4D47-9D87-ABBBA4BDAB29}" type="slidenum">
              <a:rPr lang="en-US" smtClean="0"/>
              <a:t>‹#›</a:t>
            </a:fld>
            <a:endParaRPr lang="en-US"/>
          </a:p>
        </p:txBody>
      </p:sp>
    </p:spTree>
    <p:extLst>
      <p:ext uri="{BB962C8B-B14F-4D97-AF65-F5344CB8AC3E}">
        <p14:creationId xmlns:p14="http://schemas.microsoft.com/office/powerpoint/2010/main" val="280711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90DA4C9-DDD1-4D47-9D87-ABBBA4BDAB29}" type="slidenum">
              <a:rPr lang="en-US" smtClean="0"/>
              <a:t>‹#›</a:t>
            </a:fld>
            <a:endParaRPr lang="en-US"/>
          </a:p>
        </p:txBody>
      </p:sp>
    </p:spTree>
    <p:extLst>
      <p:ext uri="{BB962C8B-B14F-4D97-AF65-F5344CB8AC3E}">
        <p14:creationId xmlns:p14="http://schemas.microsoft.com/office/powerpoint/2010/main" val="63388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WorkMates">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77218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estionTim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714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90DA4C9-DDD1-4D47-9D87-ABBBA4BDAB29}" type="slidenum">
              <a:rPr lang="en-US" smtClean="0"/>
              <a:t>‹#›</a:t>
            </a:fld>
            <a:endParaRPr lang="en-US"/>
          </a:p>
        </p:txBody>
      </p:sp>
    </p:spTree>
    <p:extLst>
      <p:ext uri="{BB962C8B-B14F-4D97-AF65-F5344CB8AC3E}">
        <p14:creationId xmlns:p14="http://schemas.microsoft.com/office/powerpoint/2010/main" val="331197806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ctr"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upport.nectar.org.au"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NeCTAR Training</a:t>
            </a:r>
            <a:endParaRPr lang="en-US" dirty="0"/>
          </a:p>
        </p:txBody>
      </p:sp>
      <p:sp>
        <p:nvSpPr>
          <p:cNvPr id="3" name="Subtitle 2"/>
          <p:cNvSpPr>
            <a:spLocks noGrp="1"/>
          </p:cNvSpPr>
          <p:nvPr>
            <p:ph type="subTitle" idx="1"/>
          </p:nvPr>
        </p:nvSpPr>
        <p:spPr/>
        <p:txBody>
          <a:bodyPr/>
          <a:lstStyle/>
          <a:p>
            <a:r>
              <a:rPr lang="en-US" dirty="0" smtClean="0"/>
              <a:t>Module 5</a:t>
            </a:r>
          </a:p>
          <a:p>
            <a:r>
              <a:rPr lang="en-US" dirty="0" smtClean="0"/>
              <a:t>The Research Cloud Lifecycle</a:t>
            </a:r>
            <a:endParaRPr lang="en-US" dirty="0"/>
          </a:p>
        </p:txBody>
      </p:sp>
    </p:spTree>
    <p:extLst>
      <p:ext uri="{BB962C8B-B14F-4D97-AF65-F5344CB8AC3E}">
        <p14:creationId xmlns:p14="http://schemas.microsoft.com/office/powerpoint/2010/main" val="3215558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Connecting</a:t>
            </a:r>
            <a:endParaRPr lang="en-US" dirty="0"/>
          </a:p>
        </p:txBody>
      </p:sp>
      <p:sp>
        <p:nvSpPr>
          <p:cNvPr id="3" name="Content Placeholder 2"/>
          <p:cNvSpPr>
            <a:spLocks noGrp="1"/>
          </p:cNvSpPr>
          <p:nvPr>
            <p:ph idx="1"/>
          </p:nvPr>
        </p:nvSpPr>
        <p:spPr>
          <a:xfrm>
            <a:off x="498476" y="1485901"/>
            <a:ext cx="3443531" cy="3108722"/>
          </a:xfrm>
        </p:spPr>
        <p:txBody>
          <a:bodyPr>
            <a:normAutofit fontScale="92500" lnSpcReduction="10000"/>
          </a:bodyPr>
          <a:lstStyle/>
          <a:p>
            <a:pPr lvl="0"/>
            <a:r>
              <a:rPr lang="en-US" dirty="0" smtClean="0"/>
              <a:t>Virtual machines can be accessed via </a:t>
            </a:r>
            <a:endParaRPr lang="en-US" dirty="0"/>
          </a:p>
          <a:p>
            <a:pPr lvl="1"/>
            <a:r>
              <a:rPr lang="en-US" dirty="0" smtClean="0"/>
              <a:t>the </a:t>
            </a:r>
            <a:r>
              <a:rPr lang="en-US" b="1" dirty="0" smtClean="0">
                <a:sym typeface="Helvetica"/>
              </a:rPr>
              <a:t>command line </a:t>
            </a:r>
            <a:r>
              <a:rPr lang="en-US" b="1" dirty="0" smtClean="0">
                <a:sym typeface="Helvetica"/>
              </a:rPr>
              <a:t>terminal </a:t>
            </a:r>
            <a:r>
              <a:rPr lang="en-US" dirty="0" smtClean="0">
                <a:sym typeface="Helvetica"/>
              </a:rPr>
              <a:t>(left)</a:t>
            </a:r>
            <a:r>
              <a:rPr lang="en-US" dirty="0" smtClean="0"/>
              <a:t>, or</a:t>
            </a:r>
          </a:p>
          <a:p>
            <a:pPr lvl="1"/>
            <a:r>
              <a:rPr lang="en-US" dirty="0" smtClean="0"/>
              <a:t>using </a:t>
            </a:r>
            <a:r>
              <a:rPr lang="en-US" dirty="0" smtClean="0"/>
              <a:t>a </a:t>
            </a:r>
            <a:r>
              <a:rPr lang="en-US" b="1" dirty="0" smtClean="0">
                <a:sym typeface="Helvetica"/>
              </a:rPr>
              <a:t>remote </a:t>
            </a:r>
            <a:r>
              <a:rPr lang="en-US" b="1" dirty="0" smtClean="0">
                <a:sym typeface="Helvetica"/>
              </a:rPr>
              <a:t>desktop</a:t>
            </a:r>
            <a:r>
              <a:rPr lang="en-US" dirty="0" smtClean="0"/>
              <a:t> (right).</a:t>
            </a:r>
            <a:endParaRPr lang="en-US" dirty="0" smtClean="0"/>
          </a:p>
          <a:p>
            <a:pPr lvl="0"/>
            <a:r>
              <a:rPr lang="en-US" dirty="0" smtClean="0"/>
              <a:t>In Module 7 we will take a closer look at </a:t>
            </a:r>
            <a:r>
              <a:rPr lang="en-US" dirty="0" smtClean="0"/>
              <a:t>these </a:t>
            </a:r>
            <a:r>
              <a:rPr lang="en-US" dirty="0" smtClean="0"/>
              <a:t>two methods.</a:t>
            </a:r>
            <a:endParaRPr lang="en-US" dirty="0"/>
          </a:p>
        </p:txBody>
      </p:sp>
      <p:pic>
        <p:nvPicPr>
          <p:cNvPr id="6" name="Picture 5" descr="scrTerminalOnRemoteDeskto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792" y="1485902"/>
            <a:ext cx="4594008" cy="2456898"/>
          </a:xfrm>
          <a:prstGeom prst="rect">
            <a:avLst/>
          </a:prstGeom>
        </p:spPr>
      </p:pic>
    </p:spTree>
    <p:extLst>
      <p:ext uri="{BB962C8B-B14F-4D97-AF65-F5344CB8AC3E}">
        <p14:creationId xmlns:p14="http://schemas.microsoft.com/office/powerpoint/2010/main" val="3748974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Housekeeping</a:t>
            </a:r>
            <a:endParaRPr lang="en-US" dirty="0"/>
          </a:p>
        </p:txBody>
      </p:sp>
      <p:sp>
        <p:nvSpPr>
          <p:cNvPr id="3" name="Content Placeholder 2"/>
          <p:cNvSpPr>
            <a:spLocks noGrp="1"/>
          </p:cNvSpPr>
          <p:nvPr>
            <p:ph idx="1"/>
          </p:nvPr>
        </p:nvSpPr>
        <p:spPr/>
        <p:txBody>
          <a:bodyPr/>
          <a:lstStyle/>
          <a:p>
            <a:pPr lvl="0"/>
            <a:r>
              <a:rPr lang="en-US" dirty="0" smtClean="0"/>
              <a:t>Updates</a:t>
            </a:r>
          </a:p>
          <a:p>
            <a:pPr lvl="1"/>
            <a:r>
              <a:rPr lang="en-US" dirty="0" smtClean="0"/>
              <a:t>Always ensure the newest security updates are installed on your virtual </a:t>
            </a:r>
            <a:r>
              <a:rPr lang="en-US" dirty="0" smtClean="0"/>
              <a:t>machine.</a:t>
            </a:r>
            <a:endParaRPr lang="en-US" dirty="0" smtClean="0"/>
          </a:p>
          <a:p>
            <a:pPr lvl="1"/>
            <a:r>
              <a:rPr lang="en-US" dirty="0" smtClean="0"/>
              <a:t>We will discuss how to do this in Module 7.</a:t>
            </a:r>
          </a:p>
          <a:p>
            <a:pPr lvl="0"/>
            <a:r>
              <a:rPr lang="en-US" dirty="0" smtClean="0"/>
              <a:t>Backups</a:t>
            </a:r>
          </a:p>
          <a:p>
            <a:pPr lvl="1"/>
            <a:r>
              <a:rPr lang="en-US" dirty="0" smtClean="0"/>
              <a:t>The NeCTAR cloud does not backup your data or your instance automatically.</a:t>
            </a:r>
          </a:p>
          <a:p>
            <a:pPr lvl="1"/>
            <a:r>
              <a:rPr lang="en-US" dirty="0" smtClean="0"/>
              <a:t>There are tools you may use for making backups, which we will discuss in Module 9.</a:t>
            </a:r>
          </a:p>
          <a:p>
            <a:endParaRPr lang="en-US" dirty="0"/>
          </a:p>
        </p:txBody>
      </p:sp>
    </p:spTree>
    <p:extLst>
      <p:ext uri="{BB962C8B-B14F-4D97-AF65-F5344CB8AC3E}">
        <p14:creationId xmlns:p14="http://schemas.microsoft.com/office/powerpoint/2010/main" val="267473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Passphrases</a:t>
            </a:r>
            <a:endParaRPr lang="en-US" dirty="0"/>
          </a:p>
        </p:txBody>
      </p:sp>
      <p:sp>
        <p:nvSpPr>
          <p:cNvPr id="3" name="Content Placeholder 2"/>
          <p:cNvSpPr>
            <a:spLocks noGrp="1"/>
          </p:cNvSpPr>
          <p:nvPr>
            <p:ph idx="1"/>
          </p:nvPr>
        </p:nvSpPr>
        <p:spPr/>
        <p:txBody>
          <a:bodyPr>
            <a:normAutofit fontScale="92500"/>
          </a:bodyPr>
          <a:lstStyle/>
          <a:p>
            <a:pPr lvl="0"/>
            <a:r>
              <a:rPr lang="en-US" dirty="0" smtClean="0"/>
              <a:t>You will need to choose passphrases at several </a:t>
            </a:r>
            <a:r>
              <a:rPr lang="en-US" dirty="0" smtClean="0"/>
              <a:t>occasions.</a:t>
            </a:r>
          </a:p>
          <a:p>
            <a:pPr lvl="1"/>
            <a:r>
              <a:rPr lang="en-US" dirty="0" smtClean="0"/>
              <a:t>For </a:t>
            </a:r>
            <a:r>
              <a:rPr lang="en-US" dirty="0" smtClean="0"/>
              <a:t>example, you will have to create </a:t>
            </a:r>
            <a:r>
              <a:rPr lang="en-US" i="1" dirty="0" smtClean="0"/>
              <a:t>keys</a:t>
            </a:r>
            <a:r>
              <a:rPr lang="en-US" dirty="0" smtClean="0"/>
              <a:t> which are generated with a password and which encrypt the connection </a:t>
            </a:r>
            <a:r>
              <a:rPr lang="en-US" dirty="0" smtClean="0"/>
              <a:t>to the VM.</a:t>
            </a:r>
            <a:endParaRPr lang="en-US" dirty="0" smtClean="0"/>
          </a:p>
          <a:p>
            <a:pPr lvl="0"/>
            <a:r>
              <a:rPr lang="en-US" dirty="0" smtClean="0"/>
              <a:t>Always choose secure passphrases! </a:t>
            </a:r>
          </a:p>
          <a:p>
            <a:pPr lvl="1"/>
            <a:r>
              <a:rPr lang="en-US" dirty="0" smtClean="0"/>
              <a:t>Combinations of alphanumeric and characters.</a:t>
            </a:r>
          </a:p>
          <a:p>
            <a:pPr lvl="1"/>
            <a:r>
              <a:rPr lang="en-US" dirty="0" smtClean="0"/>
              <a:t>It should be at least 10 characters long, and it should be hard to guess.</a:t>
            </a:r>
          </a:p>
          <a:p>
            <a:pPr lvl="1"/>
            <a:r>
              <a:rPr lang="en-US" dirty="0" smtClean="0"/>
              <a:t>You should be able to remember it, or save it in a secure place!</a:t>
            </a:r>
          </a:p>
          <a:p>
            <a:pPr lvl="1"/>
            <a:r>
              <a:rPr lang="en-US" dirty="0" smtClean="0"/>
              <a:t>You </a:t>
            </a:r>
            <a:r>
              <a:rPr lang="en-US" b="1" dirty="0" smtClean="0"/>
              <a:t>should </a:t>
            </a:r>
            <a:r>
              <a:rPr lang="en-US" b="1" dirty="0" smtClean="0">
                <a:sym typeface="Helvetica"/>
              </a:rPr>
              <a:t>never share your password</a:t>
            </a:r>
            <a:r>
              <a:rPr lang="en-US" dirty="0" smtClean="0"/>
              <a:t> with anyone!</a:t>
            </a:r>
          </a:p>
        </p:txBody>
      </p:sp>
    </p:spTree>
    <p:extLst>
      <p:ext uri="{BB962C8B-B14F-4D97-AF65-F5344CB8AC3E}">
        <p14:creationId xmlns:p14="http://schemas.microsoft.com/office/powerpoint/2010/main" val="3119738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Mitigating risks: Passphrases</a:t>
            </a:r>
            <a:endParaRPr lang="en-US" dirty="0"/>
          </a:p>
        </p:txBody>
      </p:sp>
      <p:pic>
        <p:nvPicPr>
          <p:cNvPr id="7" name="Picture 6" descr="passwordStrengt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79" y="1200150"/>
            <a:ext cx="5003423" cy="3205729"/>
          </a:xfrm>
          <a:prstGeom prst="rect">
            <a:avLst/>
          </a:prstGeom>
        </p:spPr>
      </p:pic>
    </p:spTree>
    <p:extLst>
      <p:ext uri="{BB962C8B-B14F-4D97-AF65-F5344CB8AC3E}">
        <p14:creationId xmlns:p14="http://schemas.microsoft.com/office/powerpoint/2010/main" val="150693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Firewall</a:t>
            </a:r>
            <a:endParaRPr lang="en-US" dirty="0"/>
          </a:p>
        </p:txBody>
      </p:sp>
      <p:sp>
        <p:nvSpPr>
          <p:cNvPr id="3" name="Content Placeholder 2"/>
          <p:cNvSpPr>
            <a:spLocks noGrp="1"/>
          </p:cNvSpPr>
          <p:nvPr>
            <p:ph idx="1"/>
          </p:nvPr>
        </p:nvSpPr>
        <p:spPr/>
        <p:txBody>
          <a:bodyPr>
            <a:normAutofit/>
          </a:bodyPr>
          <a:lstStyle/>
          <a:p>
            <a:pPr lvl="0"/>
            <a:r>
              <a:rPr lang="en-US" b="1" dirty="0" smtClean="0">
                <a:sym typeface="Helvetica"/>
              </a:rPr>
              <a:t>Firewall protection</a:t>
            </a:r>
            <a:r>
              <a:rPr lang="en-US" dirty="0" smtClean="0"/>
              <a:t>: The NeCTAR instances come with a firewall protection already in place.</a:t>
            </a:r>
          </a:p>
          <a:p>
            <a:pPr lvl="0"/>
            <a:r>
              <a:rPr lang="en-US" dirty="0" smtClean="0"/>
              <a:t>When you launch and manage your virtual machine, you will have to specify the </a:t>
            </a:r>
            <a:r>
              <a:rPr lang="en-US" b="1" dirty="0" smtClean="0"/>
              <a:t>firewall rules </a:t>
            </a:r>
            <a:r>
              <a:rPr lang="en-US" dirty="0" smtClean="0"/>
              <a:t>for it.</a:t>
            </a:r>
          </a:p>
          <a:p>
            <a:pPr lvl="0"/>
            <a:r>
              <a:rPr lang="en-US" dirty="0" smtClean="0"/>
              <a:t>You will use the Dashboard to create </a:t>
            </a:r>
            <a:r>
              <a:rPr lang="en-US" b="1" dirty="0" smtClean="0">
                <a:sym typeface="Helvetica"/>
              </a:rPr>
              <a:t>“Security Groups</a:t>
            </a:r>
            <a:r>
              <a:rPr lang="en-US" b="1" dirty="0" smtClean="0">
                <a:sym typeface="Helvetica"/>
              </a:rPr>
              <a:t>”</a:t>
            </a:r>
            <a:r>
              <a:rPr lang="en-US" dirty="0" smtClean="0">
                <a:sym typeface="Helvetica"/>
              </a:rPr>
              <a:t>: </a:t>
            </a:r>
            <a:r>
              <a:rPr lang="en-US" dirty="0" smtClean="0"/>
              <a:t>a </a:t>
            </a:r>
            <a:r>
              <a:rPr lang="en-US" dirty="0" smtClean="0"/>
              <a:t>collection of firewall rules.</a:t>
            </a:r>
          </a:p>
          <a:p>
            <a:pPr lvl="0"/>
            <a:r>
              <a:rPr lang="en-US" dirty="0" smtClean="0"/>
              <a:t>By default, the firewall allows no access, but you will have to </a:t>
            </a:r>
            <a:r>
              <a:rPr lang="en-US" b="1" dirty="0" smtClean="0"/>
              <a:t>free up Ports </a:t>
            </a:r>
            <a:r>
              <a:rPr lang="en-US" dirty="0" smtClean="0"/>
              <a:t>to be able to connect.</a:t>
            </a:r>
          </a:p>
          <a:p>
            <a:endParaRPr lang="en-US" dirty="0"/>
          </a:p>
        </p:txBody>
      </p:sp>
    </p:spTree>
    <p:extLst>
      <p:ext uri="{BB962C8B-B14F-4D97-AF65-F5344CB8AC3E}">
        <p14:creationId xmlns:p14="http://schemas.microsoft.com/office/powerpoint/2010/main" val="3527785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Firewall</a:t>
            </a:r>
            <a:endParaRPr lang="en-US" dirty="0"/>
          </a:p>
        </p:txBody>
      </p:sp>
      <p:sp>
        <p:nvSpPr>
          <p:cNvPr id="3" name="Content Placeholder 2"/>
          <p:cNvSpPr>
            <a:spLocks noGrp="1"/>
          </p:cNvSpPr>
          <p:nvPr>
            <p:ph idx="1"/>
          </p:nvPr>
        </p:nvSpPr>
        <p:spPr>
          <a:xfrm>
            <a:off x="498476" y="1485900"/>
            <a:ext cx="3294069" cy="3012595"/>
          </a:xfrm>
        </p:spPr>
        <p:txBody>
          <a:bodyPr>
            <a:normAutofit fontScale="85000" lnSpcReduction="10000"/>
          </a:bodyPr>
          <a:lstStyle/>
          <a:p>
            <a:pPr lvl="0"/>
            <a:r>
              <a:rPr lang="en-US" dirty="0" smtClean="0"/>
              <a:t>Think of a </a:t>
            </a:r>
            <a:r>
              <a:rPr lang="en-US" i="1" dirty="0" smtClean="0"/>
              <a:t>Port</a:t>
            </a:r>
            <a:r>
              <a:rPr lang="en-US" dirty="0" smtClean="0"/>
              <a:t> like a plug: a network connection between two applications is established when two </a:t>
            </a:r>
            <a:r>
              <a:rPr lang="en-US" dirty="0" smtClean="0"/>
              <a:t>plugs </a:t>
            </a:r>
            <a:r>
              <a:rPr lang="en-US" dirty="0" smtClean="0"/>
              <a:t>are connected.</a:t>
            </a:r>
          </a:p>
          <a:p>
            <a:pPr lvl="0"/>
            <a:r>
              <a:rPr lang="en-US" dirty="0" smtClean="0"/>
              <a:t>The two applications communicating are the </a:t>
            </a:r>
            <a:r>
              <a:rPr lang="en-US" b="1" dirty="0" smtClean="0"/>
              <a:t>server application</a:t>
            </a:r>
            <a:r>
              <a:rPr lang="en-US" dirty="0" smtClean="0"/>
              <a:t> and the </a:t>
            </a:r>
            <a:r>
              <a:rPr lang="en-US" b="1" dirty="0" smtClean="0"/>
              <a:t>client application</a:t>
            </a:r>
            <a:r>
              <a:rPr lang="en-US" dirty="0" smtClean="0"/>
              <a:t>.</a:t>
            </a:r>
          </a:p>
          <a:p>
            <a:pPr lvl="0"/>
            <a:endParaRPr lang="en-US" dirty="0" smtClean="0"/>
          </a:p>
          <a:p>
            <a:pPr lvl="0"/>
            <a:endParaRPr lang="en-US" dirty="0" smtClean="0"/>
          </a:p>
          <a:p>
            <a:pPr lvl="0"/>
            <a:endParaRPr lang="en-US" dirty="0" smtClean="0"/>
          </a:p>
          <a:p>
            <a:pPr lvl="0"/>
            <a:endParaRPr lang="en-US" dirty="0" smtClean="0"/>
          </a:p>
          <a:p>
            <a:endParaRPr lang="en-US" dirty="0"/>
          </a:p>
        </p:txBody>
      </p:sp>
      <p:pic>
        <p:nvPicPr>
          <p:cNvPr id="6" name="Picture 5" descr="PortCommunicatio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5626" y="1829903"/>
            <a:ext cx="3809724" cy="2218743"/>
          </a:xfrm>
          <a:prstGeom prst="rect">
            <a:avLst/>
          </a:prstGeom>
        </p:spPr>
      </p:pic>
    </p:spTree>
    <p:extLst>
      <p:ext uri="{BB962C8B-B14F-4D97-AF65-F5344CB8AC3E}">
        <p14:creationId xmlns:p14="http://schemas.microsoft.com/office/powerpoint/2010/main" val="3965581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Firewall</a:t>
            </a:r>
            <a:endParaRPr lang="en-US" dirty="0"/>
          </a:p>
        </p:txBody>
      </p:sp>
      <p:sp>
        <p:nvSpPr>
          <p:cNvPr id="3" name="Content Placeholder 2"/>
          <p:cNvSpPr>
            <a:spLocks noGrp="1"/>
          </p:cNvSpPr>
          <p:nvPr>
            <p:ph idx="1"/>
          </p:nvPr>
        </p:nvSpPr>
        <p:spPr/>
        <p:txBody>
          <a:bodyPr/>
          <a:lstStyle/>
          <a:p>
            <a:r>
              <a:rPr lang="en-US" dirty="0"/>
              <a:t>A firewall blocks all ports, unless they are explicitly </a:t>
            </a:r>
            <a:r>
              <a:rPr lang="en-US" dirty="0" smtClean="0"/>
              <a:t>opened.</a:t>
            </a:r>
            <a:endParaRPr lang="en-US" dirty="0"/>
          </a:p>
          <a:p>
            <a:pPr lvl="0"/>
            <a:r>
              <a:rPr lang="en-US" dirty="0" smtClean="0"/>
              <a:t>Each </a:t>
            </a:r>
            <a:r>
              <a:rPr lang="en-US" dirty="0" smtClean="0"/>
              <a:t>free Port is also a </a:t>
            </a:r>
            <a:r>
              <a:rPr lang="en-US" b="1" dirty="0" smtClean="0">
                <a:sym typeface="Helvetica"/>
              </a:rPr>
              <a:t>potential entry point</a:t>
            </a:r>
            <a:r>
              <a:rPr lang="en-US" dirty="0" smtClean="0"/>
              <a:t> to the instance</a:t>
            </a:r>
            <a:r>
              <a:rPr lang="en-US" dirty="0" smtClean="0"/>
              <a:t>!</a:t>
            </a:r>
            <a:endParaRPr lang="en-US" dirty="0" smtClean="0"/>
          </a:p>
          <a:p>
            <a:pPr lvl="0"/>
            <a:r>
              <a:rPr lang="en-US" dirty="0" smtClean="0"/>
              <a:t>Connections to a Port are only possible if a server application is “listening” on that Port</a:t>
            </a:r>
          </a:p>
          <a:p>
            <a:pPr lvl="1"/>
            <a:r>
              <a:rPr lang="en-US" dirty="0" smtClean="0"/>
              <a:t>Make sure your server application is secure!</a:t>
            </a:r>
          </a:p>
          <a:p>
            <a:endParaRPr lang="en-US" dirty="0"/>
          </a:p>
        </p:txBody>
      </p:sp>
    </p:spTree>
    <p:extLst>
      <p:ext uri="{BB962C8B-B14F-4D97-AF65-F5344CB8AC3E}">
        <p14:creationId xmlns:p14="http://schemas.microsoft.com/office/powerpoint/2010/main" val="3444239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Secure access</a:t>
            </a:r>
            <a:endParaRPr lang="en-US" dirty="0"/>
          </a:p>
        </p:txBody>
      </p:sp>
      <p:sp>
        <p:nvSpPr>
          <p:cNvPr id="3" name="Content Placeholder 2"/>
          <p:cNvSpPr>
            <a:spLocks noGrp="1"/>
          </p:cNvSpPr>
          <p:nvPr>
            <p:ph idx="1"/>
          </p:nvPr>
        </p:nvSpPr>
        <p:spPr/>
        <p:txBody>
          <a:bodyPr/>
          <a:lstStyle/>
          <a:p>
            <a:pPr lvl="0"/>
            <a:r>
              <a:rPr lang="en-US" dirty="0" smtClean="0"/>
              <a:t>When you connect to your virtual machine, always use an </a:t>
            </a:r>
            <a:r>
              <a:rPr lang="en-US" b="1" dirty="0" smtClean="0">
                <a:sym typeface="Helvetica"/>
              </a:rPr>
              <a:t>encrypted connection</a:t>
            </a:r>
            <a:r>
              <a:rPr lang="en-US" dirty="0" smtClean="0"/>
              <a:t>.</a:t>
            </a:r>
          </a:p>
          <a:p>
            <a:pPr lvl="1"/>
            <a:r>
              <a:rPr lang="en-US" dirty="0" smtClean="0"/>
              <a:t>It is possible to set up insecure connections if you allow this on your firewall rules of your virtual machine—don’t do this!</a:t>
            </a:r>
          </a:p>
          <a:p>
            <a:pPr lvl="0"/>
            <a:r>
              <a:rPr lang="en-US" dirty="0" smtClean="0"/>
              <a:t>In Module 7, we will learn how to establish a secure connection via </a:t>
            </a:r>
            <a:r>
              <a:rPr lang="en-US" b="1" dirty="0" smtClean="0">
                <a:sym typeface="Helvetica"/>
              </a:rPr>
              <a:t>SSH</a:t>
            </a:r>
            <a:r>
              <a:rPr lang="en-US" dirty="0" smtClean="0"/>
              <a:t>.</a:t>
            </a:r>
          </a:p>
          <a:p>
            <a:endParaRPr lang="en-US" dirty="0"/>
          </a:p>
        </p:txBody>
      </p:sp>
    </p:spTree>
    <p:extLst>
      <p:ext uri="{BB962C8B-B14F-4D97-AF65-F5344CB8AC3E}">
        <p14:creationId xmlns:p14="http://schemas.microsoft.com/office/powerpoint/2010/main" val="2945419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Secure access</a:t>
            </a:r>
            <a:endParaRPr lang="en-US" dirty="0"/>
          </a:p>
        </p:txBody>
      </p:sp>
      <p:sp>
        <p:nvSpPr>
          <p:cNvPr id="3" name="Content Placeholder 2"/>
          <p:cNvSpPr>
            <a:spLocks noGrp="1"/>
          </p:cNvSpPr>
          <p:nvPr>
            <p:ph idx="1"/>
          </p:nvPr>
        </p:nvSpPr>
        <p:spPr>
          <a:xfrm>
            <a:off x="498475" y="1485901"/>
            <a:ext cx="7950961" cy="842608"/>
          </a:xfrm>
        </p:spPr>
        <p:txBody>
          <a:bodyPr>
            <a:normAutofit lnSpcReduction="10000"/>
          </a:bodyPr>
          <a:lstStyle/>
          <a:p>
            <a:pPr lvl="0"/>
            <a:r>
              <a:rPr lang="en-US" b="1" dirty="0" smtClean="0">
                <a:sym typeface="Helvetica"/>
              </a:rPr>
              <a:t>SSH</a:t>
            </a:r>
            <a:r>
              <a:rPr lang="en-US" dirty="0" smtClean="0"/>
              <a:t> (“Secure Shell”) encrypts connections.</a:t>
            </a:r>
          </a:p>
          <a:p>
            <a:pPr lvl="0"/>
            <a:r>
              <a:rPr lang="en-US" dirty="0" smtClean="0"/>
              <a:t>Two </a:t>
            </a:r>
            <a:r>
              <a:rPr lang="en-US" b="1" dirty="0" smtClean="0">
                <a:sym typeface="Helvetica"/>
              </a:rPr>
              <a:t>keys</a:t>
            </a:r>
            <a:r>
              <a:rPr lang="en-US" dirty="0" smtClean="0"/>
              <a:t> </a:t>
            </a:r>
            <a:r>
              <a:rPr lang="en-US" dirty="0" smtClean="0"/>
              <a:t>are required: The private </a:t>
            </a:r>
            <a:r>
              <a:rPr lang="en-US" dirty="0" smtClean="0"/>
              <a:t>and the public key.</a:t>
            </a:r>
            <a:endParaRPr lang="en-US" dirty="0"/>
          </a:p>
        </p:txBody>
      </p:sp>
      <p:pic>
        <p:nvPicPr>
          <p:cNvPr id="6" name="Picture 5" descr="SSHKey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944" y="2328509"/>
            <a:ext cx="5178564" cy="2547038"/>
          </a:xfrm>
          <a:prstGeom prst="rect">
            <a:avLst/>
          </a:prstGeom>
        </p:spPr>
      </p:pic>
    </p:spTree>
    <p:extLst>
      <p:ext uri="{BB962C8B-B14F-4D97-AF65-F5344CB8AC3E}">
        <p14:creationId xmlns:p14="http://schemas.microsoft.com/office/powerpoint/2010/main" val="539370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Secure access</a:t>
            </a:r>
            <a:endParaRPr lang="en-US" dirty="0"/>
          </a:p>
        </p:txBody>
      </p:sp>
      <p:sp>
        <p:nvSpPr>
          <p:cNvPr id="3" name="Content Placeholder 2"/>
          <p:cNvSpPr>
            <a:spLocks noGrp="1"/>
          </p:cNvSpPr>
          <p:nvPr>
            <p:ph idx="1"/>
          </p:nvPr>
        </p:nvSpPr>
        <p:spPr/>
        <p:txBody>
          <a:bodyPr>
            <a:normAutofit/>
          </a:bodyPr>
          <a:lstStyle/>
          <a:p>
            <a:pPr lvl="0"/>
            <a:r>
              <a:rPr lang="en-US" dirty="0" smtClean="0"/>
              <a:t>By default, SSH uses Port 22. On the remote machine (the instance), </a:t>
            </a:r>
            <a:r>
              <a:rPr lang="en-US" dirty="0" smtClean="0"/>
              <a:t>a </a:t>
            </a:r>
            <a:r>
              <a:rPr lang="en-US" i="1" dirty="0" smtClean="0"/>
              <a:t>ssh server </a:t>
            </a:r>
            <a:r>
              <a:rPr lang="en-US" dirty="0" smtClean="0"/>
              <a:t>is </a:t>
            </a:r>
            <a:r>
              <a:rPr lang="en-US" dirty="0" smtClean="0"/>
              <a:t>running </a:t>
            </a:r>
            <a:r>
              <a:rPr lang="en-US" dirty="0" smtClean="0"/>
              <a:t>which accepts connections from </a:t>
            </a:r>
            <a:r>
              <a:rPr lang="en-US" i="1" dirty="0" smtClean="0"/>
              <a:t>ssh clients</a:t>
            </a:r>
            <a:r>
              <a:rPr lang="en-US" dirty="0" smtClean="0"/>
              <a:t>. </a:t>
            </a:r>
          </a:p>
          <a:p>
            <a:pPr lvl="0"/>
            <a:r>
              <a:rPr lang="en-US" dirty="0" smtClean="0"/>
              <a:t>Many </a:t>
            </a:r>
            <a:r>
              <a:rPr lang="en-US" dirty="0" smtClean="0"/>
              <a:t>applications use ssh to secure a connection.</a:t>
            </a:r>
          </a:p>
          <a:p>
            <a:pPr lvl="0"/>
            <a:r>
              <a:rPr lang="en-US" dirty="0" smtClean="0"/>
              <a:t>A simple client/server application is the </a:t>
            </a:r>
            <a:r>
              <a:rPr lang="en-US" b="1" dirty="0" smtClean="0">
                <a:sym typeface="Helvetica"/>
              </a:rPr>
              <a:t>ssh shell</a:t>
            </a:r>
            <a:r>
              <a:rPr lang="en-US" dirty="0" smtClean="0"/>
              <a:t>, which we will use in Module 7 to communicate with the instance.</a:t>
            </a:r>
          </a:p>
        </p:txBody>
      </p:sp>
    </p:spTree>
    <p:extLst>
      <p:ext uri="{BB962C8B-B14F-4D97-AF65-F5344CB8AC3E}">
        <p14:creationId xmlns:p14="http://schemas.microsoft.com/office/powerpoint/2010/main" val="400107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Research Cloud Lifecycle</a:t>
            </a:r>
            <a:endParaRPr lang="en-US" dirty="0"/>
          </a:p>
        </p:txBody>
      </p:sp>
      <p:sp>
        <p:nvSpPr>
          <p:cNvPr id="3" name="Content Placeholder 2"/>
          <p:cNvSpPr>
            <a:spLocks noGrp="1"/>
          </p:cNvSpPr>
          <p:nvPr>
            <p:ph idx="1"/>
          </p:nvPr>
        </p:nvSpPr>
        <p:spPr/>
        <p:txBody>
          <a:bodyPr/>
          <a:lstStyle/>
          <a:p>
            <a:pPr lvl="0"/>
            <a:r>
              <a:rPr lang="en-US" dirty="0" smtClean="0"/>
              <a:t>This module provides a high-level overview of the processes involved when using the Research Cloud. </a:t>
            </a:r>
          </a:p>
          <a:p>
            <a:pPr lvl="0"/>
            <a:r>
              <a:rPr lang="en-US" dirty="0" smtClean="0"/>
              <a:t>Topics will include: </a:t>
            </a:r>
          </a:p>
          <a:p>
            <a:pPr lvl="1"/>
            <a:r>
              <a:rPr lang="en-US" dirty="0"/>
              <a:t>H</a:t>
            </a:r>
            <a:r>
              <a:rPr lang="en-US" dirty="0" smtClean="0"/>
              <a:t>ow </a:t>
            </a:r>
            <a:r>
              <a:rPr lang="en-US" dirty="0" smtClean="0"/>
              <a:t>to get onto the Research Cloud.</a:t>
            </a:r>
          </a:p>
          <a:p>
            <a:pPr lvl="1"/>
            <a:r>
              <a:rPr lang="en-US" dirty="0" smtClean="0"/>
              <a:t>Necessary housekeeping (e.g. updates, backups). </a:t>
            </a:r>
          </a:p>
          <a:p>
            <a:pPr lvl="1"/>
            <a:r>
              <a:rPr lang="en-US" dirty="0" smtClean="0"/>
              <a:t>How to keep a VM secure.</a:t>
            </a:r>
          </a:p>
          <a:p>
            <a:pPr lvl="1"/>
            <a:r>
              <a:rPr lang="en-US" dirty="0" smtClean="0"/>
              <a:t>Terminating services without losing anything, and how to get support.</a:t>
            </a:r>
          </a:p>
          <a:p>
            <a:endParaRPr lang="en-US" dirty="0"/>
          </a:p>
        </p:txBody>
      </p:sp>
    </p:spTree>
    <p:extLst>
      <p:ext uri="{BB962C8B-B14F-4D97-AF65-F5344CB8AC3E}">
        <p14:creationId xmlns:p14="http://schemas.microsoft.com/office/powerpoint/2010/main" val="358869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Mitigating risks: SSH Tunneling</a:t>
            </a:r>
            <a:endParaRPr lang="en-US" dirty="0"/>
          </a:p>
        </p:txBody>
      </p:sp>
      <p:sp>
        <p:nvSpPr>
          <p:cNvPr id="3" name="Content Placeholder 2"/>
          <p:cNvSpPr>
            <a:spLocks noGrp="1"/>
          </p:cNvSpPr>
          <p:nvPr>
            <p:ph idx="1"/>
          </p:nvPr>
        </p:nvSpPr>
        <p:spPr/>
        <p:txBody>
          <a:bodyPr>
            <a:normAutofit/>
          </a:bodyPr>
          <a:lstStyle/>
          <a:p>
            <a:pPr lvl="0"/>
            <a:r>
              <a:rPr lang="en-US" dirty="0" smtClean="0"/>
              <a:t>Some applications are not designed for a secure connection. Connection can be secured through the use </a:t>
            </a:r>
            <a:r>
              <a:rPr lang="en-US" b="1" dirty="0" smtClean="0"/>
              <a:t>of </a:t>
            </a:r>
            <a:r>
              <a:rPr lang="en-US" b="1" dirty="0" smtClean="0">
                <a:sym typeface="Helvetica"/>
              </a:rPr>
              <a:t>ssh tunneling</a:t>
            </a:r>
            <a:r>
              <a:rPr lang="en-US" dirty="0" smtClean="0"/>
              <a:t>. </a:t>
            </a:r>
          </a:p>
          <a:p>
            <a:pPr lvl="0"/>
            <a:r>
              <a:rPr lang="en-US" dirty="0" smtClean="0"/>
              <a:t>This technique uses the ssh protocol and operates through the </a:t>
            </a:r>
            <a:r>
              <a:rPr lang="en-US" i="1" dirty="0" smtClean="0"/>
              <a:t>ssh client and </a:t>
            </a:r>
            <a:r>
              <a:rPr lang="en-US" i="1" dirty="0" smtClean="0"/>
              <a:t>server</a:t>
            </a:r>
            <a:r>
              <a:rPr lang="en-US" dirty="0" smtClean="0"/>
              <a:t>.</a:t>
            </a:r>
            <a:endParaRPr lang="en-US" dirty="0" smtClean="0"/>
          </a:p>
          <a:p>
            <a:pPr lvl="0"/>
            <a:r>
              <a:rPr lang="en-US" dirty="0" smtClean="0"/>
              <a:t>The </a:t>
            </a:r>
            <a:r>
              <a:rPr lang="en-US" dirty="0" smtClean="0"/>
              <a:t>application does need to know that encryption is used—this is handled by ssh client and server</a:t>
            </a:r>
            <a:r>
              <a:rPr lang="en-US" dirty="0" smtClean="0"/>
              <a:t>.</a:t>
            </a:r>
            <a:endParaRPr lang="en-US" dirty="0"/>
          </a:p>
        </p:txBody>
      </p:sp>
    </p:spTree>
    <p:extLst>
      <p:ext uri="{BB962C8B-B14F-4D97-AF65-F5344CB8AC3E}">
        <p14:creationId xmlns:p14="http://schemas.microsoft.com/office/powerpoint/2010/main" val="3210084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Mitigating risks: SSH Tunneling</a:t>
            </a:r>
            <a:endParaRPr lang="en-US" dirty="0"/>
          </a:p>
        </p:txBody>
      </p:sp>
      <p:pic>
        <p:nvPicPr>
          <p:cNvPr id="4" name="Content Placeholder 3" descr="SSHTunnel.png"/>
          <p:cNvPicPr>
            <a:picLocks noGrp="1" noChangeAspect="1"/>
          </p:cNvPicPr>
          <p:nvPr>
            <p:ph idx="1"/>
          </p:nvPr>
        </p:nvPicPr>
        <p:blipFill>
          <a:blip r:embed="rId3">
            <a:extLst>
              <a:ext uri="{28A0092B-C50C-407E-A947-70E740481C1C}">
                <a14:useLocalDpi xmlns:a14="http://schemas.microsoft.com/office/drawing/2010/main" val="0"/>
              </a:ext>
            </a:extLst>
          </a:blip>
          <a:srcRect l="18" r="18"/>
          <a:stretch>
            <a:fillRect/>
          </a:stretch>
        </p:blipFill>
        <p:spPr>
          <a:xfrm>
            <a:off x="906960" y="1218239"/>
            <a:ext cx="7069651" cy="3376383"/>
          </a:xfrm>
        </p:spPr>
      </p:pic>
    </p:spTree>
    <p:extLst>
      <p:ext uri="{BB962C8B-B14F-4D97-AF65-F5344CB8AC3E}">
        <p14:creationId xmlns:p14="http://schemas.microsoft.com/office/powerpoint/2010/main" val="3658160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Limiting access</a:t>
            </a:r>
            <a:endParaRPr lang="en-US" dirty="0"/>
          </a:p>
        </p:txBody>
      </p:sp>
      <p:sp>
        <p:nvSpPr>
          <p:cNvPr id="3" name="Content Placeholder 2"/>
          <p:cNvSpPr>
            <a:spLocks noGrp="1"/>
          </p:cNvSpPr>
          <p:nvPr>
            <p:ph idx="1"/>
          </p:nvPr>
        </p:nvSpPr>
        <p:spPr/>
        <p:txBody>
          <a:bodyPr/>
          <a:lstStyle/>
          <a:p>
            <a:pPr lvl="0"/>
            <a:r>
              <a:rPr lang="en-US" dirty="0" smtClean="0"/>
              <a:t>Only grant access to your virtual machine to people you trust!</a:t>
            </a:r>
          </a:p>
          <a:p>
            <a:r>
              <a:rPr lang="en-US" dirty="0" smtClean="0"/>
              <a:t>Each user of the instance should ideally </a:t>
            </a:r>
            <a:endParaRPr lang="en-US" dirty="0" smtClean="0"/>
          </a:p>
          <a:p>
            <a:pPr lvl="1"/>
            <a:r>
              <a:rPr lang="en-US" dirty="0"/>
              <a:t>H</a:t>
            </a:r>
            <a:r>
              <a:rPr lang="en-US" dirty="0" smtClean="0"/>
              <a:t>ave </a:t>
            </a:r>
            <a:r>
              <a:rPr lang="en-US" dirty="0" smtClean="0"/>
              <a:t>their own user account and </a:t>
            </a:r>
            <a:r>
              <a:rPr lang="en-US" dirty="0" smtClean="0"/>
              <a:t>password, </a:t>
            </a:r>
            <a:r>
              <a:rPr lang="en-US" dirty="0" smtClean="0"/>
              <a:t>and </a:t>
            </a:r>
            <a:endParaRPr lang="en-US" dirty="0" smtClean="0"/>
          </a:p>
          <a:p>
            <a:pPr lvl="1"/>
            <a:r>
              <a:rPr lang="en-US" dirty="0"/>
              <a:t>U</a:t>
            </a:r>
            <a:r>
              <a:rPr lang="en-US" dirty="0" smtClean="0"/>
              <a:t>se </a:t>
            </a:r>
            <a:r>
              <a:rPr lang="en-US" dirty="0" smtClean="0"/>
              <a:t>their own ssh keys—Module 7 will show how to do this.</a:t>
            </a:r>
          </a:p>
          <a:p>
            <a:endParaRPr lang="en-US" dirty="0"/>
          </a:p>
        </p:txBody>
      </p:sp>
    </p:spTree>
    <p:extLst>
      <p:ext uri="{BB962C8B-B14F-4D97-AF65-F5344CB8AC3E}">
        <p14:creationId xmlns:p14="http://schemas.microsoft.com/office/powerpoint/2010/main" val="2369785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Protection Software</a:t>
            </a:r>
            <a:endParaRPr lang="en-US" dirty="0"/>
          </a:p>
        </p:txBody>
      </p:sp>
      <p:sp>
        <p:nvSpPr>
          <p:cNvPr id="3" name="Content Placeholder 2"/>
          <p:cNvSpPr>
            <a:spLocks noGrp="1"/>
          </p:cNvSpPr>
          <p:nvPr>
            <p:ph idx="1"/>
          </p:nvPr>
        </p:nvSpPr>
        <p:spPr/>
        <p:txBody>
          <a:bodyPr/>
          <a:lstStyle/>
          <a:p>
            <a:pPr lvl="0"/>
            <a:r>
              <a:rPr lang="en-US" dirty="0" smtClean="0"/>
              <a:t>Linux, Unix and other Unix-like computer operating systems are generally regarded as very well-protected against computer viruses, but they are not immune.</a:t>
            </a:r>
          </a:p>
          <a:p>
            <a:pPr lvl="0"/>
            <a:r>
              <a:rPr lang="en-US" dirty="0" smtClean="0"/>
              <a:t>Your VM is already protected by a firewall, but you may also want to install an </a:t>
            </a:r>
            <a:r>
              <a:rPr lang="en-US" dirty="0" smtClean="0"/>
              <a:t>Anti-Virus </a:t>
            </a:r>
            <a:r>
              <a:rPr lang="en-US" dirty="0" smtClean="0"/>
              <a:t>protection.</a:t>
            </a:r>
          </a:p>
          <a:p>
            <a:endParaRPr lang="en-US" dirty="0"/>
          </a:p>
        </p:txBody>
      </p:sp>
    </p:spTree>
    <p:extLst>
      <p:ext uri="{BB962C8B-B14F-4D97-AF65-F5344CB8AC3E}">
        <p14:creationId xmlns:p14="http://schemas.microsoft.com/office/powerpoint/2010/main" val="2848970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Keep things tidy</a:t>
            </a:r>
            <a:endParaRPr lang="en-US" dirty="0"/>
          </a:p>
        </p:txBody>
      </p:sp>
      <p:sp>
        <p:nvSpPr>
          <p:cNvPr id="3" name="Content Placeholder 2"/>
          <p:cNvSpPr>
            <a:spLocks noGrp="1"/>
          </p:cNvSpPr>
          <p:nvPr>
            <p:ph idx="1"/>
          </p:nvPr>
        </p:nvSpPr>
        <p:spPr/>
        <p:txBody>
          <a:bodyPr>
            <a:normAutofit/>
          </a:bodyPr>
          <a:lstStyle/>
          <a:p>
            <a:pPr lvl="0"/>
            <a:r>
              <a:rPr lang="en-US" dirty="0" smtClean="0"/>
              <a:t>Know your virtual machine! You can </a:t>
            </a:r>
            <a:r>
              <a:rPr lang="en-US" dirty="0" err="1" smtClean="0"/>
              <a:t>recognise</a:t>
            </a:r>
            <a:r>
              <a:rPr lang="en-US" dirty="0" smtClean="0"/>
              <a:t> when something abnormal happens.</a:t>
            </a:r>
          </a:p>
          <a:p>
            <a:pPr lvl="0"/>
            <a:r>
              <a:rPr lang="en-US" dirty="0" smtClean="0"/>
              <a:t>Many types of attacks specifically target Web servers: Use separate virtual machines for them</a:t>
            </a:r>
            <a:r>
              <a:rPr lang="en-US" dirty="0" smtClean="0"/>
              <a:t>.</a:t>
            </a:r>
            <a:endParaRPr lang="en-US" dirty="0" smtClean="0"/>
          </a:p>
        </p:txBody>
      </p:sp>
    </p:spTree>
    <p:extLst>
      <p:ext uri="{BB962C8B-B14F-4D97-AF65-F5344CB8AC3E}">
        <p14:creationId xmlns:p14="http://schemas.microsoft.com/office/powerpoint/2010/main" val="3271652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Keep things tidy</a:t>
            </a:r>
            <a:endParaRPr lang="en-US" dirty="0"/>
          </a:p>
        </p:txBody>
      </p:sp>
      <p:sp>
        <p:nvSpPr>
          <p:cNvPr id="3" name="Content Placeholder 2"/>
          <p:cNvSpPr>
            <a:spLocks noGrp="1"/>
          </p:cNvSpPr>
          <p:nvPr>
            <p:ph idx="1"/>
          </p:nvPr>
        </p:nvSpPr>
        <p:spPr/>
        <p:txBody>
          <a:bodyPr>
            <a:normAutofit/>
          </a:bodyPr>
          <a:lstStyle/>
          <a:p>
            <a:pPr lvl="0"/>
            <a:r>
              <a:rPr lang="en-US" dirty="0" smtClean="0"/>
              <a:t>Purge </a:t>
            </a:r>
            <a:r>
              <a:rPr lang="en-US" dirty="0" smtClean="0"/>
              <a:t>(erase) residual data from your storage before you shut your instance down or delete the storage. Module 9 will show how you can do this.</a:t>
            </a:r>
          </a:p>
          <a:p>
            <a:pPr lvl="0"/>
            <a:r>
              <a:rPr lang="en-US" dirty="0" smtClean="0"/>
              <a:t>Prevent untidy machines: Don’t re-provision virtual machines constantly, rather keep </a:t>
            </a:r>
            <a:r>
              <a:rPr lang="en-US" dirty="0" err="1" smtClean="0"/>
              <a:t>optimising</a:t>
            </a:r>
            <a:r>
              <a:rPr lang="en-US" dirty="0" smtClean="0"/>
              <a:t> one and then make Snapshots of it (Snapshots will be done in Module 9). </a:t>
            </a:r>
          </a:p>
          <a:p>
            <a:endParaRPr lang="en-US" dirty="0"/>
          </a:p>
        </p:txBody>
      </p:sp>
    </p:spTree>
    <p:extLst>
      <p:ext uri="{BB962C8B-B14F-4D97-AF65-F5344CB8AC3E}">
        <p14:creationId xmlns:p14="http://schemas.microsoft.com/office/powerpoint/2010/main" val="2009580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Data encryption</a:t>
            </a:r>
            <a:endParaRPr lang="en-US" dirty="0"/>
          </a:p>
        </p:txBody>
      </p:sp>
      <p:sp>
        <p:nvSpPr>
          <p:cNvPr id="3" name="Content Placeholder 2"/>
          <p:cNvSpPr>
            <a:spLocks noGrp="1"/>
          </p:cNvSpPr>
          <p:nvPr>
            <p:ph idx="1"/>
          </p:nvPr>
        </p:nvSpPr>
        <p:spPr/>
        <p:txBody>
          <a:bodyPr/>
          <a:lstStyle/>
          <a:p>
            <a:pPr lvl="0"/>
            <a:r>
              <a:rPr lang="en-US" dirty="0" smtClean="0"/>
              <a:t>Encrypt sensitive data before you upload or download it to or from your instance, unless you are already using an encrypted connection to copy files (e.g. </a:t>
            </a:r>
            <a:r>
              <a:rPr lang="en-US" i="1" dirty="0" err="1" smtClean="0"/>
              <a:t>scp</a:t>
            </a:r>
            <a:r>
              <a:rPr lang="en-US" dirty="0" smtClean="0"/>
              <a:t> or </a:t>
            </a:r>
            <a:r>
              <a:rPr lang="en-US" i="1" dirty="0" err="1" smtClean="0"/>
              <a:t>sftp</a:t>
            </a:r>
            <a:r>
              <a:rPr lang="en-US" dirty="0" smtClean="0"/>
              <a:t>).</a:t>
            </a:r>
          </a:p>
          <a:p>
            <a:pPr lvl="0"/>
            <a:r>
              <a:rPr lang="en-US" dirty="0" smtClean="0"/>
              <a:t>Before encrypting a file, be aware of the risk added: if you lose the encryption key or forget the passphrase, you will lose the data forever!</a:t>
            </a:r>
          </a:p>
          <a:p>
            <a:pPr lvl="0"/>
            <a:r>
              <a:rPr lang="en-US" dirty="0" smtClean="0"/>
              <a:t>Module 8 will show how you can encrypt your data.</a:t>
            </a:r>
          </a:p>
          <a:p>
            <a:endParaRPr lang="en-US" dirty="0"/>
          </a:p>
        </p:txBody>
      </p:sp>
    </p:spTree>
    <p:extLst>
      <p:ext uri="{BB962C8B-B14F-4D97-AF65-F5344CB8AC3E}">
        <p14:creationId xmlns:p14="http://schemas.microsoft.com/office/powerpoint/2010/main" val="1838111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Mitigating risks: Summary</a:t>
            </a:r>
            <a:endParaRPr lang="en-US" dirty="0"/>
          </a:p>
        </p:txBody>
      </p:sp>
      <p:sp>
        <p:nvSpPr>
          <p:cNvPr id="3" name="Content Placeholder 2"/>
          <p:cNvSpPr>
            <a:spLocks noGrp="1"/>
          </p:cNvSpPr>
          <p:nvPr>
            <p:ph idx="1"/>
          </p:nvPr>
        </p:nvSpPr>
        <p:spPr/>
        <p:txBody>
          <a:bodyPr>
            <a:normAutofit lnSpcReduction="10000"/>
          </a:bodyPr>
          <a:lstStyle/>
          <a:p>
            <a:pPr marL="0" lvl="0" indent="0">
              <a:buNone/>
            </a:pPr>
            <a:r>
              <a:rPr lang="en-US" dirty="0" smtClean="0"/>
              <a:t>In summary, things to watch out for to mitigate risks:</a:t>
            </a:r>
          </a:p>
          <a:p>
            <a:pPr lvl="0"/>
            <a:r>
              <a:rPr lang="en-US" dirty="0" smtClean="0"/>
              <a:t>Use secure passphrases.</a:t>
            </a:r>
          </a:p>
          <a:p>
            <a:pPr lvl="0"/>
            <a:r>
              <a:rPr lang="en-US" dirty="0" smtClean="0"/>
              <a:t>Carefully configure the firewall.</a:t>
            </a:r>
          </a:p>
          <a:p>
            <a:pPr lvl="0"/>
            <a:r>
              <a:rPr lang="en-US" dirty="0" smtClean="0"/>
              <a:t>Always use secure methods of access (e.g. ssh logon terminals or ssh </a:t>
            </a:r>
            <a:r>
              <a:rPr lang="en-US" dirty="0" smtClean="0"/>
              <a:t>tunneling</a:t>
            </a:r>
            <a:r>
              <a:rPr lang="en-US" dirty="0" smtClean="0"/>
              <a:t>).</a:t>
            </a:r>
          </a:p>
          <a:p>
            <a:pPr lvl="0"/>
            <a:r>
              <a:rPr lang="en-US" dirty="0" smtClean="0"/>
              <a:t>Limit access only to trusted users.</a:t>
            </a:r>
          </a:p>
          <a:p>
            <a:pPr lvl="0"/>
            <a:r>
              <a:rPr lang="en-US" dirty="0" smtClean="0"/>
              <a:t>Know your virtual machine and keep things tidy.</a:t>
            </a:r>
          </a:p>
          <a:p>
            <a:pPr lvl="0"/>
            <a:r>
              <a:rPr lang="en-US" dirty="0" smtClean="0"/>
              <a:t>Encrypt your data.</a:t>
            </a:r>
          </a:p>
          <a:p>
            <a:endParaRPr lang="en-US" dirty="0"/>
          </a:p>
        </p:txBody>
      </p:sp>
    </p:spTree>
    <p:extLst>
      <p:ext uri="{BB962C8B-B14F-4D97-AF65-F5344CB8AC3E}">
        <p14:creationId xmlns:p14="http://schemas.microsoft.com/office/powerpoint/2010/main" val="3356217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Cleaning up</a:t>
            </a:r>
            <a:endParaRPr lang="en-US" dirty="0"/>
          </a:p>
        </p:txBody>
      </p:sp>
      <p:sp>
        <p:nvSpPr>
          <p:cNvPr id="3" name="Content Placeholder 2"/>
          <p:cNvSpPr>
            <a:spLocks noGrp="1"/>
          </p:cNvSpPr>
          <p:nvPr>
            <p:ph idx="1"/>
          </p:nvPr>
        </p:nvSpPr>
        <p:spPr/>
        <p:txBody>
          <a:bodyPr/>
          <a:lstStyle/>
          <a:p>
            <a:pPr lvl="0"/>
            <a:r>
              <a:rPr lang="en-US" dirty="0" smtClean="0"/>
              <a:t>When you are finished with your work and don’t need the virtual machine any more, you should </a:t>
            </a:r>
            <a:r>
              <a:rPr lang="en-US" i="1" dirty="0" smtClean="0"/>
              <a:t>terminate</a:t>
            </a:r>
            <a:r>
              <a:rPr lang="en-US" dirty="0" smtClean="0"/>
              <a:t> it, so</a:t>
            </a:r>
          </a:p>
          <a:p>
            <a:pPr lvl="1"/>
            <a:r>
              <a:rPr lang="en-US" dirty="0" smtClean="0"/>
              <a:t>it does not take up any more of your allocated resources.</a:t>
            </a:r>
          </a:p>
          <a:p>
            <a:pPr lvl="1"/>
            <a:r>
              <a:rPr lang="en-US" dirty="0" smtClean="0"/>
              <a:t>resources become available to other researchers.</a:t>
            </a:r>
          </a:p>
          <a:p>
            <a:pPr lvl="0"/>
            <a:r>
              <a:rPr lang="en-US" dirty="0" smtClean="0"/>
              <a:t>You can easily terminate an instance on the Dashboard.</a:t>
            </a:r>
          </a:p>
          <a:p>
            <a:pPr lvl="0"/>
            <a:r>
              <a:rPr lang="en-US" b="1" dirty="0" smtClean="0">
                <a:sym typeface="Helvetica"/>
              </a:rPr>
              <a:t>Don’t forget:</a:t>
            </a:r>
            <a:r>
              <a:rPr lang="en-US" b="1" dirty="0" smtClean="0"/>
              <a:t> </a:t>
            </a:r>
            <a:r>
              <a:rPr lang="en-US" dirty="0" smtClean="0"/>
              <a:t>back up your instance and data before you terminate it! </a:t>
            </a:r>
            <a:endParaRPr lang="en-US" dirty="0" smtClean="0"/>
          </a:p>
          <a:p>
            <a:pPr lvl="1"/>
            <a:r>
              <a:rPr lang="en-US" dirty="0" smtClean="0"/>
              <a:t>Module </a:t>
            </a:r>
            <a:r>
              <a:rPr lang="en-US" dirty="0" smtClean="0"/>
              <a:t>9 will get into detail with this.</a:t>
            </a:r>
          </a:p>
          <a:p>
            <a:endParaRPr lang="en-US" dirty="0"/>
          </a:p>
        </p:txBody>
      </p:sp>
    </p:spTree>
    <p:extLst>
      <p:ext uri="{BB962C8B-B14F-4D97-AF65-F5344CB8AC3E}">
        <p14:creationId xmlns:p14="http://schemas.microsoft.com/office/powerpoint/2010/main" val="1635981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Cleaning up</a:t>
            </a:r>
            <a:endParaRPr lang="en-US" dirty="0"/>
          </a:p>
        </p:txBody>
      </p:sp>
      <p:sp>
        <p:nvSpPr>
          <p:cNvPr id="3" name="Content Placeholder 2"/>
          <p:cNvSpPr>
            <a:spLocks noGrp="1"/>
          </p:cNvSpPr>
          <p:nvPr>
            <p:ph idx="1"/>
          </p:nvPr>
        </p:nvSpPr>
        <p:spPr/>
        <p:txBody>
          <a:bodyPr/>
          <a:lstStyle/>
          <a:p>
            <a:pPr lvl="0"/>
            <a:r>
              <a:rPr lang="en-US" dirty="0" smtClean="0"/>
              <a:t>If you don’t need your NeCTAR data storage any more, you should </a:t>
            </a:r>
            <a:r>
              <a:rPr lang="en-US" i="1" dirty="0" smtClean="0"/>
              <a:t>delete</a:t>
            </a:r>
            <a:r>
              <a:rPr lang="en-US" dirty="0" smtClean="0"/>
              <a:t> it. Storage is discussed in detail starting from Module 6.</a:t>
            </a:r>
          </a:p>
          <a:p>
            <a:pPr lvl="0"/>
            <a:r>
              <a:rPr lang="en-US" b="1" dirty="0" smtClean="0">
                <a:sym typeface="Helvetica"/>
              </a:rPr>
              <a:t>Don’t forget</a:t>
            </a:r>
            <a:r>
              <a:rPr lang="en-US" dirty="0" smtClean="0"/>
              <a:t>: Before you delete your storage, back up your data and securely erase the drives! </a:t>
            </a:r>
            <a:endParaRPr lang="en-US" dirty="0" smtClean="0"/>
          </a:p>
          <a:p>
            <a:pPr lvl="1"/>
            <a:r>
              <a:rPr lang="en-US" dirty="0" smtClean="0"/>
              <a:t>Module </a:t>
            </a:r>
            <a:r>
              <a:rPr lang="en-US" dirty="0" smtClean="0"/>
              <a:t>9 will show how you can do this.</a:t>
            </a:r>
          </a:p>
          <a:p>
            <a:endParaRPr lang="en-US" dirty="0"/>
          </a:p>
        </p:txBody>
      </p:sp>
    </p:spTree>
    <p:extLst>
      <p:ext uri="{BB962C8B-B14F-4D97-AF65-F5344CB8AC3E}">
        <p14:creationId xmlns:p14="http://schemas.microsoft.com/office/powerpoint/2010/main" val="298323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NeCTAR Project Trial</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Any researcher who logs on to the web Dashboard can immediately have access to a small Project Trial allocation:</a:t>
            </a:r>
          </a:p>
          <a:p>
            <a:pPr lvl="1"/>
            <a:r>
              <a:rPr lang="en-US" dirty="0" smtClean="0"/>
              <a:t>2 instances and 2 cores for 3 months</a:t>
            </a:r>
          </a:p>
          <a:p>
            <a:pPr lvl="1"/>
            <a:r>
              <a:rPr lang="en-US" dirty="0" smtClean="0"/>
              <a:t>You can run</a:t>
            </a:r>
          </a:p>
          <a:p>
            <a:pPr lvl="2"/>
            <a:r>
              <a:rPr lang="en-US" dirty="0" smtClean="0"/>
              <a:t>a medium (two core) VM, or</a:t>
            </a:r>
          </a:p>
          <a:p>
            <a:pPr lvl="2"/>
            <a:r>
              <a:rPr lang="en-US" dirty="0" smtClean="0"/>
              <a:t>two small (single core) VMs.</a:t>
            </a:r>
          </a:p>
          <a:p>
            <a:pPr lvl="0"/>
            <a:r>
              <a:rPr lang="en-US" dirty="0" smtClean="0"/>
              <a:t>To obtain a larger allocation you need to submit an </a:t>
            </a:r>
            <a:r>
              <a:rPr lang="en-US" i="1" dirty="0" smtClean="0"/>
              <a:t>allocation request.</a:t>
            </a:r>
          </a:p>
          <a:p>
            <a:pPr lvl="0"/>
            <a:r>
              <a:rPr lang="en-US" dirty="0" smtClean="0"/>
              <a:t>You can run VMs of various sizes in the Research Cloud, from 1—16 cores, and up to hundreds of VMs. </a:t>
            </a:r>
          </a:p>
          <a:p>
            <a:endParaRPr lang="en-US" dirty="0"/>
          </a:p>
        </p:txBody>
      </p:sp>
    </p:spTree>
    <p:extLst>
      <p:ext uri="{BB962C8B-B14F-4D97-AF65-F5344CB8AC3E}">
        <p14:creationId xmlns:p14="http://schemas.microsoft.com/office/powerpoint/2010/main" val="3605115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Getting support</a:t>
            </a:r>
            <a:endParaRPr lang="en-US" dirty="0"/>
          </a:p>
        </p:txBody>
      </p:sp>
      <p:sp>
        <p:nvSpPr>
          <p:cNvPr id="3" name="Content Placeholder 2"/>
          <p:cNvSpPr>
            <a:spLocks noGrp="1"/>
          </p:cNvSpPr>
          <p:nvPr>
            <p:ph idx="1"/>
          </p:nvPr>
        </p:nvSpPr>
        <p:spPr/>
        <p:txBody>
          <a:bodyPr>
            <a:normAutofit/>
          </a:bodyPr>
          <a:lstStyle/>
          <a:p>
            <a:pPr lvl="0"/>
            <a:r>
              <a:rPr lang="en-US" dirty="0" smtClean="0"/>
              <a:t>There are several ways to get support:</a:t>
            </a:r>
          </a:p>
          <a:p>
            <a:pPr lvl="0"/>
            <a:r>
              <a:rPr lang="en-US" dirty="0" smtClean="0"/>
              <a:t>For general advise, first contact your local </a:t>
            </a:r>
            <a:r>
              <a:rPr lang="en-US" dirty="0" err="1" smtClean="0"/>
              <a:t>eResearch</a:t>
            </a:r>
            <a:r>
              <a:rPr lang="en-US" dirty="0" smtClean="0"/>
              <a:t> office or IT services.</a:t>
            </a:r>
          </a:p>
          <a:p>
            <a:pPr lvl="0"/>
            <a:r>
              <a:rPr lang="en-US" dirty="0" smtClean="0"/>
              <a:t>The NeCTAR project also offers online user guides and </a:t>
            </a:r>
            <a:r>
              <a:rPr lang="en-US" b="1" dirty="0" smtClean="0"/>
              <a:t>technical support</a:t>
            </a:r>
            <a:r>
              <a:rPr lang="en-US" dirty="0" smtClean="0"/>
              <a:t> through the support </a:t>
            </a:r>
            <a:r>
              <a:rPr lang="en-US" dirty="0" smtClean="0"/>
              <a:t>site</a:t>
            </a:r>
          </a:p>
          <a:p>
            <a:pPr marL="457200" lvl="1" indent="0">
              <a:buNone/>
            </a:pPr>
            <a:r>
              <a:rPr lang="en-US" sz="3200" dirty="0" smtClean="0">
                <a:hlinkClick r:id="rId3"/>
              </a:rPr>
              <a:t>support.nectar.org.au</a:t>
            </a:r>
            <a:endParaRPr lang="en-US" sz="3200" dirty="0" smtClean="0"/>
          </a:p>
          <a:p>
            <a:endParaRPr lang="en-US" dirty="0"/>
          </a:p>
        </p:txBody>
      </p:sp>
    </p:spTree>
    <p:extLst>
      <p:ext uri="{BB962C8B-B14F-4D97-AF65-F5344CB8AC3E}">
        <p14:creationId xmlns:p14="http://schemas.microsoft.com/office/powerpoint/2010/main" val="1387979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request</a:t>
            </a:r>
            <a:endParaRPr lang="en-US" dirty="0"/>
          </a:p>
        </p:txBody>
      </p:sp>
      <p:sp>
        <p:nvSpPr>
          <p:cNvPr id="3" name="Content Placeholder 2"/>
          <p:cNvSpPr>
            <a:spLocks noGrp="1"/>
          </p:cNvSpPr>
          <p:nvPr>
            <p:ph idx="1"/>
          </p:nvPr>
        </p:nvSpPr>
        <p:spPr/>
        <p:txBody>
          <a:bodyPr/>
          <a:lstStyle/>
          <a:p>
            <a:r>
              <a:rPr lang="en-US" dirty="0"/>
              <a:t>After you have used the Project Trial to gain experience, you may want to request more resources on the Research Cloud. </a:t>
            </a:r>
          </a:p>
          <a:p>
            <a:r>
              <a:rPr lang="en-US" dirty="0"/>
              <a:t>You will have to submit an </a:t>
            </a:r>
            <a:r>
              <a:rPr lang="en-US" i="1" dirty="0"/>
              <a:t>allocation</a:t>
            </a:r>
            <a:r>
              <a:rPr lang="en-US" dirty="0"/>
              <a:t> </a:t>
            </a:r>
            <a:r>
              <a:rPr lang="en-US" i="1" dirty="0"/>
              <a:t>request</a:t>
            </a:r>
            <a:r>
              <a:rPr lang="en-US" dirty="0"/>
              <a:t> via the Dashboard</a:t>
            </a:r>
            <a:r>
              <a:rPr lang="en-US" dirty="0" smtClean="0"/>
              <a:t>.</a:t>
            </a:r>
          </a:p>
          <a:p>
            <a:r>
              <a:rPr lang="en-US" dirty="0"/>
              <a:t>Before you request an allocation, assess your options: Your association to a local cloud node may provide you with default allocations </a:t>
            </a:r>
            <a:r>
              <a:rPr lang="en-US" dirty="0" smtClean="0"/>
              <a:t>easily!</a:t>
            </a:r>
            <a:endParaRPr lang="en-US" dirty="0"/>
          </a:p>
          <a:p>
            <a:endParaRPr lang="en-US" dirty="0"/>
          </a:p>
        </p:txBody>
      </p:sp>
    </p:spTree>
    <p:extLst>
      <p:ext uri="{BB962C8B-B14F-4D97-AF65-F5344CB8AC3E}">
        <p14:creationId xmlns:p14="http://schemas.microsoft.com/office/powerpoint/2010/main" val="656814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Allocation request</a:t>
            </a:r>
            <a:endParaRPr lang="en-US" dirty="0"/>
          </a:p>
        </p:txBody>
      </p:sp>
      <p:sp>
        <p:nvSpPr>
          <p:cNvPr id="3" name="Content Placeholder 2"/>
          <p:cNvSpPr>
            <a:spLocks noGrp="1"/>
          </p:cNvSpPr>
          <p:nvPr>
            <p:ph idx="1"/>
          </p:nvPr>
        </p:nvSpPr>
        <p:spPr/>
        <p:txBody>
          <a:bodyPr>
            <a:normAutofit/>
          </a:bodyPr>
          <a:lstStyle/>
          <a:p>
            <a:pPr lvl="0"/>
            <a:r>
              <a:rPr lang="en-US" dirty="0" smtClean="0"/>
              <a:t>Submit </a:t>
            </a:r>
            <a:r>
              <a:rPr lang="en-US" dirty="0" smtClean="0"/>
              <a:t>a request via the Dashboard—it may take up to 4 weeks for your resources to be available.</a:t>
            </a:r>
          </a:p>
          <a:p>
            <a:pPr lvl="0"/>
            <a:r>
              <a:rPr lang="en-US" dirty="0" smtClean="0"/>
              <a:t>Refer to the On-Line Documentation of this course for details on how to submit an allocation request.</a:t>
            </a:r>
          </a:p>
          <a:p>
            <a:pPr lvl="0"/>
            <a:r>
              <a:rPr lang="en-US" dirty="0" smtClean="0"/>
              <a:t>You </a:t>
            </a:r>
            <a:r>
              <a:rPr lang="en-US" dirty="0" smtClean="0"/>
              <a:t>may also request an </a:t>
            </a:r>
            <a:r>
              <a:rPr lang="en-US" i="1" dirty="0" smtClean="0"/>
              <a:t>increase</a:t>
            </a:r>
            <a:r>
              <a:rPr lang="en-US" dirty="0" smtClean="0"/>
              <a:t> of your existing allocation later.</a:t>
            </a:r>
          </a:p>
          <a:p>
            <a:endParaRPr lang="en-US" dirty="0"/>
          </a:p>
        </p:txBody>
      </p:sp>
    </p:spTree>
    <p:extLst>
      <p:ext uri="{BB962C8B-B14F-4D97-AF65-F5344CB8AC3E}">
        <p14:creationId xmlns:p14="http://schemas.microsoft.com/office/powerpoint/2010/main" val="3456934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Closing note</a:t>
            </a:r>
            <a:endParaRPr lang="en-US" dirty="0"/>
          </a:p>
        </p:txBody>
      </p:sp>
      <p:sp>
        <p:nvSpPr>
          <p:cNvPr id="3" name="Content Placeholder 2"/>
          <p:cNvSpPr>
            <a:spLocks noGrp="1"/>
          </p:cNvSpPr>
          <p:nvPr>
            <p:ph idx="1"/>
          </p:nvPr>
        </p:nvSpPr>
        <p:spPr/>
        <p:txBody>
          <a:bodyPr>
            <a:normAutofit fontScale="92500"/>
          </a:bodyPr>
          <a:lstStyle/>
          <a:p>
            <a:pPr marL="0" lvl="0" indent="0">
              <a:buNone/>
            </a:pPr>
            <a:r>
              <a:rPr lang="en-US" dirty="0" smtClean="0"/>
              <a:t>In this module you have learned about processes to:</a:t>
            </a:r>
          </a:p>
          <a:p>
            <a:pPr lvl="0"/>
            <a:r>
              <a:rPr lang="en-US" dirty="0"/>
              <a:t>G</a:t>
            </a:r>
            <a:r>
              <a:rPr lang="en-US" dirty="0" smtClean="0"/>
              <a:t>et </a:t>
            </a:r>
            <a:r>
              <a:rPr lang="en-US" dirty="0" smtClean="0"/>
              <a:t>onto the Research Cloud.</a:t>
            </a:r>
          </a:p>
          <a:p>
            <a:pPr lvl="0"/>
            <a:r>
              <a:rPr lang="en-US" dirty="0" smtClean="0"/>
              <a:t>Launch an instance and connect to it.</a:t>
            </a:r>
          </a:p>
          <a:p>
            <a:pPr lvl="0"/>
            <a:r>
              <a:rPr lang="en-US" dirty="0" smtClean="0"/>
              <a:t>Do housekeeping and take other measures to mitigate risks.</a:t>
            </a:r>
          </a:p>
          <a:p>
            <a:pPr lvl="0"/>
            <a:r>
              <a:rPr lang="en-US" dirty="0" smtClean="0"/>
              <a:t>Clean up after you by terminating VMs and deleting storage.</a:t>
            </a:r>
          </a:p>
          <a:p>
            <a:pPr lvl="0"/>
            <a:r>
              <a:rPr lang="en-US" dirty="0" smtClean="0"/>
              <a:t>Get support.</a:t>
            </a:r>
          </a:p>
          <a:p>
            <a:pPr lvl="0"/>
            <a:r>
              <a:rPr lang="en-US" dirty="0" smtClean="0"/>
              <a:t>File an allocation request.</a:t>
            </a:r>
          </a:p>
          <a:p>
            <a:endParaRPr lang="en-US" dirty="0"/>
          </a:p>
        </p:txBody>
      </p:sp>
    </p:spTree>
    <p:extLst>
      <p:ext uri="{BB962C8B-B14F-4D97-AF65-F5344CB8AC3E}">
        <p14:creationId xmlns:p14="http://schemas.microsoft.com/office/powerpoint/2010/main" val="262668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264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336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Connecting</a:t>
            </a:r>
            <a:endParaRPr lang="en-US" dirty="0"/>
          </a:p>
        </p:txBody>
      </p:sp>
      <p:sp>
        <p:nvSpPr>
          <p:cNvPr id="3" name="Content Placeholder 2"/>
          <p:cNvSpPr>
            <a:spLocks noGrp="1"/>
          </p:cNvSpPr>
          <p:nvPr>
            <p:ph idx="1"/>
          </p:nvPr>
        </p:nvSpPr>
        <p:spPr>
          <a:xfrm>
            <a:off x="498475" y="1485901"/>
            <a:ext cx="3064753" cy="3108722"/>
          </a:xfrm>
        </p:spPr>
        <p:txBody>
          <a:bodyPr/>
          <a:lstStyle/>
          <a:p>
            <a:pPr marL="0" lvl="0" indent="0">
              <a:buNone/>
            </a:pPr>
            <a:r>
              <a:rPr lang="en-US" dirty="0" smtClean="0"/>
              <a:t>You can easily get onto the Research Cloud via the web Dashboard. You can use your institutional login to connect.</a:t>
            </a:r>
            <a:endParaRPr lang="en-US" dirty="0"/>
          </a:p>
        </p:txBody>
      </p:sp>
      <p:pic>
        <p:nvPicPr>
          <p:cNvPr id="8" name="Picture 7" descr="DashboardLogin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0429" y="1485900"/>
            <a:ext cx="3922609" cy="2708285"/>
          </a:xfrm>
          <a:prstGeom prst="rect">
            <a:avLst/>
          </a:prstGeom>
        </p:spPr>
      </p:pic>
    </p:spTree>
    <p:extLst>
      <p:ext uri="{BB962C8B-B14F-4D97-AF65-F5344CB8AC3E}">
        <p14:creationId xmlns:p14="http://schemas.microsoft.com/office/powerpoint/2010/main" val="2032719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a:t>
            </a:r>
            <a:endParaRPr lang="en-US" dirty="0"/>
          </a:p>
        </p:txBody>
      </p:sp>
      <p:pic>
        <p:nvPicPr>
          <p:cNvPr id="4" name="Content Placeholder 3" descr="Dashboard.png"/>
          <p:cNvPicPr>
            <a:picLocks noGrp="1" noChangeAspect="1"/>
          </p:cNvPicPr>
          <p:nvPr>
            <p:ph idx="1"/>
          </p:nvPr>
        </p:nvPicPr>
        <p:blipFill>
          <a:blip r:embed="rId2">
            <a:extLst>
              <a:ext uri="{28A0092B-C50C-407E-A947-70E740481C1C}">
                <a14:useLocalDpi xmlns:a14="http://schemas.microsoft.com/office/drawing/2010/main" val="0"/>
              </a:ext>
            </a:extLst>
          </a:blip>
          <a:srcRect t="9621" b="9621"/>
          <a:stretch>
            <a:fillRect/>
          </a:stretch>
        </p:blipFill>
        <p:spPr>
          <a:xfrm>
            <a:off x="457200" y="1218239"/>
            <a:ext cx="7069651" cy="3376383"/>
          </a:xfrm>
        </p:spPr>
      </p:pic>
    </p:spTree>
    <p:extLst>
      <p:ext uri="{BB962C8B-B14F-4D97-AF65-F5344CB8AC3E}">
        <p14:creationId xmlns:p14="http://schemas.microsoft.com/office/powerpoint/2010/main" val="2396867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Connecting</a:t>
            </a:r>
            <a:endParaRPr lang="en-US" dirty="0"/>
          </a:p>
        </p:txBody>
      </p:sp>
      <p:sp>
        <p:nvSpPr>
          <p:cNvPr id="3" name="Content Placeholder 2"/>
          <p:cNvSpPr>
            <a:spLocks noGrp="1"/>
          </p:cNvSpPr>
          <p:nvPr>
            <p:ph idx="1"/>
          </p:nvPr>
        </p:nvSpPr>
        <p:spPr/>
        <p:txBody>
          <a:bodyPr/>
          <a:lstStyle/>
          <a:p>
            <a:pPr lvl="0"/>
            <a:r>
              <a:rPr lang="en-US" dirty="0" smtClean="0"/>
              <a:t>Once </a:t>
            </a:r>
            <a:r>
              <a:rPr lang="en-US" dirty="0" smtClean="0"/>
              <a:t>you have </a:t>
            </a:r>
            <a:r>
              <a:rPr lang="en-US" dirty="0" smtClean="0"/>
              <a:t>logged onto the Dashboard for the first time, your Project Trial will be activated. Project Trials have names like </a:t>
            </a:r>
            <a:r>
              <a:rPr lang="en-US" i="1" dirty="0" smtClean="0"/>
              <a:t>pt-12345</a:t>
            </a:r>
            <a:r>
              <a:rPr lang="en-US" dirty="0" smtClean="0"/>
              <a:t>.</a:t>
            </a:r>
          </a:p>
          <a:p>
            <a:pPr lvl="0"/>
            <a:r>
              <a:rPr lang="en-US" dirty="0" smtClean="0"/>
              <a:t>You may </a:t>
            </a:r>
            <a:r>
              <a:rPr lang="en-US" dirty="0" smtClean="0"/>
              <a:t>launch </a:t>
            </a:r>
            <a:r>
              <a:rPr lang="en-US" dirty="0" smtClean="0"/>
              <a:t>virtual </a:t>
            </a:r>
            <a:r>
              <a:rPr lang="en-US" dirty="0" smtClean="0"/>
              <a:t>machines </a:t>
            </a:r>
            <a:r>
              <a:rPr lang="en-US" dirty="0" smtClean="0"/>
              <a:t>on the Dashboard.</a:t>
            </a:r>
          </a:p>
          <a:p>
            <a:pPr lvl="0"/>
            <a:r>
              <a:rPr lang="en-US" dirty="0" smtClean="0"/>
              <a:t>You, and anyone else you allow access to the virtual machine, can then log on to it and use it just like a regular server.</a:t>
            </a:r>
            <a:endParaRPr lang="en-US" dirty="0"/>
          </a:p>
        </p:txBody>
      </p:sp>
    </p:spTree>
    <p:extLst>
      <p:ext uri="{BB962C8B-B14F-4D97-AF65-F5344CB8AC3E}">
        <p14:creationId xmlns:p14="http://schemas.microsoft.com/office/powerpoint/2010/main" val="429008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Connecting</a:t>
            </a:r>
            <a:endParaRPr lang="en-US" dirty="0"/>
          </a:p>
        </p:txBody>
      </p:sp>
      <p:sp>
        <p:nvSpPr>
          <p:cNvPr id="3" name="Content Placeholder 2"/>
          <p:cNvSpPr>
            <a:spLocks noGrp="1"/>
          </p:cNvSpPr>
          <p:nvPr>
            <p:ph idx="1"/>
          </p:nvPr>
        </p:nvSpPr>
        <p:spPr/>
        <p:txBody>
          <a:bodyPr>
            <a:normAutofit lnSpcReduction="10000"/>
          </a:bodyPr>
          <a:lstStyle/>
          <a:p>
            <a:pPr marL="0" lvl="0" indent="0">
              <a:buNone/>
            </a:pPr>
            <a:r>
              <a:rPr lang="en-US" dirty="0" smtClean="0"/>
              <a:t>We will refer to a Virtual Machine as an </a:t>
            </a:r>
            <a:r>
              <a:rPr lang="en-US" b="1" dirty="0" smtClean="0">
                <a:sym typeface="Helvetica"/>
              </a:rPr>
              <a:t>Instance</a:t>
            </a:r>
            <a:r>
              <a:rPr lang="en-US" dirty="0" smtClean="0"/>
              <a:t>:</a:t>
            </a:r>
          </a:p>
          <a:p>
            <a:pPr marL="0" lvl="0" indent="0">
              <a:buNone/>
            </a:pPr>
            <a:endParaRPr lang="en-US" dirty="0" smtClean="0"/>
          </a:p>
          <a:p>
            <a:pPr marL="0" lvl="0" indent="0">
              <a:buNone/>
            </a:pPr>
            <a:r>
              <a:rPr lang="en-US" i="1" dirty="0" smtClean="0"/>
              <a:t>An instance is a </a:t>
            </a:r>
            <a:r>
              <a:rPr lang="en-US" b="1" i="1" dirty="0" smtClean="0">
                <a:sym typeface="Helvetica"/>
              </a:rPr>
              <a:t>running virtual machine</a:t>
            </a:r>
            <a:r>
              <a:rPr lang="en-US" b="1" i="1" dirty="0" smtClean="0"/>
              <a:t> (VM) </a:t>
            </a:r>
            <a:r>
              <a:rPr lang="en-US" i="1" dirty="0" smtClean="0"/>
              <a:t>on the NeCTAR Research Cloud. Instances running inside the Research Cloud are just like real-life computers, but in a remote location</a:t>
            </a:r>
            <a:r>
              <a:rPr lang="en-US" dirty="0" smtClean="0"/>
              <a:t>. </a:t>
            </a:r>
            <a:endParaRPr lang="en-US" dirty="0" smtClean="0"/>
          </a:p>
          <a:p>
            <a:pPr marL="0" lvl="0" indent="0">
              <a:buNone/>
            </a:pPr>
            <a:endParaRPr lang="en-US" dirty="0" smtClean="0"/>
          </a:p>
          <a:p>
            <a:pPr marL="0" lvl="0" indent="0">
              <a:buNone/>
            </a:pPr>
            <a:r>
              <a:rPr lang="en-US" sz="1800" dirty="0" smtClean="0"/>
              <a:t>Note: An </a:t>
            </a:r>
            <a:r>
              <a:rPr lang="en-US" sz="1800" i="1" dirty="0" smtClean="0"/>
              <a:t>instance</a:t>
            </a:r>
            <a:r>
              <a:rPr lang="en-US" sz="1800" dirty="0" smtClean="0"/>
              <a:t> is sometimes also one physical computer, but in the NeCTAR Cloud, all instances are virtual machines.</a:t>
            </a:r>
          </a:p>
          <a:p>
            <a:endParaRPr lang="en-US" dirty="0"/>
          </a:p>
        </p:txBody>
      </p:sp>
    </p:spTree>
    <p:extLst>
      <p:ext uri="{BB962C8B-B14F-4D97-AF65-F5344CB8AC3E}">
        <p14:creationId xmlns:p14="http://schemas.microsoft.com/office/powerpoint/2010/main" val="2054988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Connecting</a:t>
            </a:r>
            <a:endParaRPr lang="en-US" dirty="0"/>
          </a:p>
        </p:txBody>
      </p:sp>
      <p:sp>
        <p:nvSpPr>
          <p:cNvPr id="3" name="Content Placeholder 2"/>
          <p:cNvSpPr>
            <a:spLocks noGrp="1"/>
          </p:cNvSpPr>
          <p:nvPr>
            <p:ph idx="1"/>
          </p:nvPr>
        </p:nvSpPr>
        <p:spPr/>
        <p:txBody>
          <a:bodyPr>
            <a:normAutofit/>
          </a:bodyPr>
          <a:lstStyle/>
          <a:p>
            <a:pPr lvl="0"/>
            <a:r>
              <a:rPr lang="en-US" dirty="0" smtClean="0"/>
              <a:t>Instances originate from </a:t>
            </a:r>
            <a:r>
              <a:rPr lang="en-US" b="1" dirty="0" smtClean="0">
                <a:sym typeface="Helvetica"/>
              </a:rPr>
              <a:t>Images</a:t>
            </a:r>
            <a:r>
              <a:rPr lang="en-US" dirty="0" smtClean="0"/>
              <a:t>. </a:t>
            </a:r>
            <a:endParaRPr lang="en-US" dirty="0" smtClean="0"/>
          </a:p>
          <a:p>
            <a:pPr lvl="1"/>
            <a:r>
              <a:rPr lang="en-US" dirty="0" smtClean="0"/>
              <a:t>Images of VMs are </a:t>
            </a:r>
            <a:r>
              <a:rPr lang="en-US" i="1" dirty="0" smtClean="0"/>
              <a:t>files</a:t>
            </a:r>
            <a:r>
              <a:rPr lang="en-US" dirty="0" smtClean="0"/>
              <a:t> which capture the configuration of a computer system.</a:t>
            </a:r>
          </a:p>
          <a:p>
            <a:pPr lvl="0"/>
            <a:r>
              <a:rPr lang="en-US" dirty="0" smtClean="0"/>
              <a:t>To </a:t>
            </a:r>
            <a:r>
              <a:rPr lang="en-US" dirty="0" smtClean="0"/>
              <a:t>create your virtual machine, you will have to select an </a:t>
            </a:r>
            <a:r>
              <a:rPr lang="en-US" i="1" dirty="0" smtClean="0"/>
              <a:t>Image</a:t>
            </a:r>
            <a:r>
              <a:rPr lang="en-US" dirty="0" smtClean="0"/>
              <a:t>. </a:t>
            </a:r>
          </a:p>
          <a:p>
            <a:pPr lvl="0"/>
            <a:r>
              <a:rPr lang="en-US" dirty="0" smtClean="0"/>
              <a:t>NeCTAR </a:t>
            </a:r>
            <a:r>
              <a:rPr lang="en-US" dirty="0" smtClean="0"/>
              <a:t>has a few </a:t>
            </a:r>
            <a:r>
              <a:rPr lang="en-US" dirty="0" smtClean="0">
                <a:sym typeface="Helvetica"/>
              </a:rPr>
              <a:t>pre-configured Images</a:t>
            </a:r>
            <a:r>
              <a:rPr lang="en-US" dirty="0" smtClean="0"/>
              <a:t> that can make the set-up of a new instance much easier. </a:t>
            </a:r>
            <a:endParaRPr lang="en-US" dirty="0" smtClean="0"/>
          </a:p>
        </p:txBody>
      </p:sp>
    </p:spTree>
    <p:extLst>
      <p:ext uri="{BB962C8B-B14F-4D97-AF65-F5344CB8AC3E}">
        <p14:creationId xmlns:p14="http://schemas.microsoft.com/office/powerpoint/2010/main" val="665945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a:t>
            </a:r>
            <a:endParaRPr lang="en-US" dirty="0"/>
          </a:p>
        </p:txBody>
      </p:sp>
      <p:sp>
        <p:nvSpPr>
          <p:cNvPr id="3" name="Content Placeholder 2"/>
          <p:cNvSpPr>
            <a:spLocks noGrp="1"/>
          </p:cNvSpPr>
          <p:nvPr>
            <p:ph idx="1"/>
          </p:nvPr>
        </p:nvSpPr>
        <p:spPr/>
        <p:txBody>
          <a:bodyPr>
            <a:normAutofit/>
          </a:bodyPr>
          <a:lstStyle/>
          <a:p>
            <a:pPr lvl="0"/>
            <a:r>
              <a:rPr lang="en-US" dirty="0"/>
              <a:t>To suit your purposes, the instance may need some tweaking, configuration changes and installing of software.</a:t>
            </a:r>
          </a:p>
          <a:p>
            <a:pPr lvl="0"/>
            <a:r>
              <a:rPr lang="en-US" dirty="0"/>
              <a:t>Tipp: You may save the state of your virtual machine in a </a:t>
            </a:r>
            <a:r>
              <a:rPr lang="en-US" b="1" dirty="0">
                <a:sym typeface="Helvetica"/>
              </a:rPr>
              <a:t>Snapshot</a:t>
            </a:r>
            <a:r>
              <a:rPr lang="en-US" dirty="0"/>
              <a:t> after you have configured it. </a:t>
            </a:r>
            <a:endParaRPr lang="en-US" dirty="0" smtClean="0"/>
          </a:p>
          <a:p>
            <a:pPr lvl="1"/>
            <a:r>
              <a:rPr lang="en-US" dirty="0" smtClean="0"/>
              <a:t>Share the Snapshot with others, or</a:t>
            </a:r>
          </a:p>
          <a:p>
            <a:pPr lvl="1"/>
            <a:r>
              <a:rPr lang="en-US" dirty="0" smtClean="0"/>
              <a:t>Re-launch instances from the Snapshot.</a:t>
            </a:r>
          </a:p>
          <a:p>
            <a:pPr lvl="1"/>
            <a:r>
              <a:rPr lang="en-US" dirty="0" smtClean="0"/>
              <a:t>In </a:t>
            </a:r>
            <a:r>
              <a:rPr lang="en-US" dirty="0"/>
              <a:t>Module 9, we will learn how to do this.</a:t>
            </a:r>
          </a:p>
          <a:p>
            <a:endParaRPr lang="en-US" dirty="0"/>
          </a:p>
        </p:txBody>
      </p:sp>
    </p:spTree>
    <p:extLst>
      <p:ext uri="{BB962C8B-B14F-4D97-AF65-F5344CB8AC3E}">
        <p14:creationId xmlns:p14="http://schemas.microsoft.com/office/powerpoint/2010/main" val="3442240122"/>
      </p:ext>
    </p:extLst>
  </p:cSld>
  <p:clrMapOvr>
    <a:masterClrMapping/>
  </p:clrMapOvr>
</p:sld>
</file>

<file path=ppt/theme/theme1.xml><?xml version="1.0" encoding="utf-8"?>
<a:theme xmlns:a="http://schemas.openxmlformats.org/drawingml/2006/main" name="Nectar_Theme1">
  <a:themeElements>
    <a:clrScheme name="Custom 1">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Nectar_Theme1.thmx</Template>
  <TotalTime>88</TotalTime>
  <Words>2075</Words>
  <Application>Microsoft Macintosh PowerPoint</Application>
  <PresentationFormat>On-screen Show (16:9)</PresentationFormat>
  <Paragraphs>173</Paragraphs>
  <Slides>35</Slides>
  <Notes>7</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Nectar_Theme1</vt:lpstr>
      <vt:lpstr>NeCTAR Training</vt:lpstr>
      <vt:lpstr>The Research Cloud Lifecycle</vt:lpstr>
      <vt:lpstr>NeCTAR Project Trial</vt:lpstr>
      <vt:lpstr>Connecting</vt:lpstr>
      <vt:lpstr>Connecting</vt:lpstr>
      <vt:lpstr>Connecting</vt:lpstr>
      <vt:lpstr>Connecting</vt:lpstr>
      <vt:lpstr>Connecting</vt:lpstr>
      <vt:lpstr>Connecting</vt:lpstr>
      <vt:lpstr>Connecting</vt:lpstr>
      <vt:lpstr>Housekeeping</vt:lpstr>
      <vt:lpstr>Mitigating risks: Passphrases</vt:lpstr>
      <vt:lpstr>Mitigating risks: Passphrases</vt:lpstr>
      <vt:lpstr>Mitigating risks: Firewall</vt:lpstr>
      <vt:lpstr>Mitigating risks: Firewall</vt:lpstr>
      <vt:lpstr>Mitigating risks: Firewall</vt:lpstr>
      <vt:lpstr>Mitigating risks: Secure access</vt:lpstr>
      <vt:lpstr>Mitigating risks: Secure access</vt:lpstr>
      <vt:lpstr>Mitigating risks: Secure access</vt:lpstr>
      <vt:lpstr>Mitigating risks: SSH Tunneling</vt:lpstr>
      <vt:lpstr>Mitigating risks: SSH Tunneling</vt:lpstr>
      <vt:lpstr>Mitigating risks: Limiting access</vt:lpstr>
      <vt:lpstr>Mitigating risks: Protection Software</vt:lpstr>
      <vt:lpstr>Mitigating risks: Keep things tidy</vt:lpstr>
      <vt:lpstr>Mitigating risks: Keep things tidy</vt:lpstr>
      <vt:lpstr>Mitigating risks: Data encryption</vt:lpstr>
      <vt:lpstr>Mitigating risks: Summary</vt:lpstr>
      <vt:lpstr>Cleaning up</vt:lpstr>
      <vt:lpstr>Cleaning up</vt:lpstr>
      <vt:lpstr>Getting support</vt:lpstr>
      <vt:lpstr>Allocation request</vt:lpstr>
      <vt:lpstr>Allocation request</vt:lpstr>
      <vt:lpstr>Closing note</vt:lpstr>
      <vt:lpstr>PowerPoint Presentation</vt:lpstr>
      <vt:lpstr>PowerPoint Presentation</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NeCTAR Training</dc:title>
  <dc:creator>Jennifer Buehler</dc:creator>
  <cp:lastModifiedBy>Jennifer Buehler</cp:lastModifiedBy>
  <cp:revision>14</cp:revision>
  <dcterms:created xsi:type="dcterms:W3CDTF">2015-07-15T19:06:19Z</dcterms:created>
  <dcterms:modified xsi:type="dcterms:W3CDTF">2015-09-04T16:18:39Z</dcterms:modified>
</cp:coreProperties>
</file>