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20490-1EED-4248-8A2D-A289ECBE0213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D2A28-B655-FE4A-85CE-4BFE4C80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Encourage students do explore other clients in their own time:</a:t>
            </a:r>
            <a:r>
              <a:rPr lang="en-US" baseline="0" dirty="0" smtClean="0"/>
              <a:t> </a:t>
            </a:r>
            <a:r>
              <a:rPr lang="en-US" dirty="0" smtClean="0"/>
              <a:t>the</a:t>
            </a:r>
            <a:r>
              <a:rPr lang="en-US" baseline="0" dirty="0" smtClean="0"/>
              <a:t> other clients</a:t>
            </a:r>
            <a:r>
              <a:rPr lang="en-US" dirty="0" smtClean="0"/>
              <a:t> offer very convenient access.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show them working examples of </a:t>
            </a:r>
            <a:r>
              <a:rPr lang="en-US" baseline="0" dirty="0" err="1" smtClean="0"/>
              <a:t>Cyberduck</a:t>
            </a:r>
            <a:r>
              <a:rPr lang="en-US" baseline="0" dirty="0" smtClean="0"/>
              <a:t> and an FTP client. Advanced users will also love to know about </a:t>
            </a:r>
            <a:r>
              <a:rPr lang="en-US" baseline="0" dirty="0" err="1" smtClean="0"/>
              <a:t>CloudFuse</a:t>
            </a:r>
            <a:r>
              <a:rPr lang="en-US" baseline="0" dirty="0" smtClean="0"/>
              <a:t>. It’s all described in the On-Line documentation, so they can read through the stuff right now. </a:t>
            </a:r>
          </a:p>
          <a:p>
            <a:r>
              <a:rPr lang="en-US" baseline="0" dirty="0" smtClean="0"/>
              <a:t>Maybe allocate extra time after the next exercise (Dashboard access to the Object Store), so the can play around with other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complete </a:t>
            </a:r>
            <a:r>
              <a:rPr lang="en-US" dirty="0" err="1" smtClean="0"/>
              <a:t>deomonstration</a:t>
            </a:r>
            <a:r>
              <a:rPr lang="en-US" dirty="0" smtClean="0"/>
              <a:t> of</a:t>
            </a:r>
            <a:r>
              <a:rPr lang="en-US" baseline="0" dirty="0" smtClean="0"/>
              <a:t> exercise before you let them start with it—then people who can’t access volumes may do a break or play with object store clients.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nobody in the class has access to Volume store, leave it at this demonstration and then continue with the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1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to them that this is the outcome of the next exercise:</a:t>
            </a:r>
            <a:r>
              <a:rPr lang="en-US" baseline="0" dirty="0" smtClean="0"/>
              <a:t> we will be able to drag &amp; drop files across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B67C9C-4E6C-9E4F-ACF4-6231824442CC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shboard.rc.nectar.org.au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7</a:t>
            </a:r>
          </a:p>
          <a:p>
            <a:r>
              <a:rPr lang="en-US" dirty="0" smtClean="0"/>
              <a:t>Launching and Connecting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Launching an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2:</a:t>
            </a:r>
          </a:p>
          <a:p>
            <a:pPr marL="0" lvl="0" indent="0">
              <a:buNone/>
            </a:pPr>
            <a:r>
              <a:rPr lang="en-US" dirty="0" smtClean="0"/>
              <a:t>Open the browser of your choice and go to the </a:t>
            </a:r>
            <a:r>
              <a:rPr lang="en-US" b="1" dirty="0" smtClean="0">
                <a:sym typeface="Helvetica"/>
              </a:rPr>
              <a:t>Dashboard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dirty="0" smtClean="0">
                <a:hlinkClick r:id="rId2"/>
              </a:rPr>
              <a:t>https://dashboard.rc.nectar.org.au/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We will do a quick Demonstration now—find detailed instructions in the </a:t>
            </a:r>
            <a:r>
              <a:rPr lang="en-US" b="1" dirty="0" smtClean="0">
                <a:sym typeface="Helvetica"/>
              </a:rPr>
              <a:t>On-Line Documentation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2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have successfully launched your first instance.</a:t>
            </a:r>
          </a:p>
          <a:p>
            <a:pPr lvl="0"/>
            <a:r>
              <a:rPr lang="en-US" dirty="0" smtClean="0"/>
              <a:t>Don’t forget to </a:t>
            </a:r>
            <a:r>
              <a:rPr lang="en-US" b="1" dirty="0" smtClean="0">
                <a:sym typeface="Helvetica"/>
              </a:rPr>
              <a:t>write down the IP address</a:t>
            </a:r>
            <a:r>
              <a:rPr lang="en-US" dirty="0" smtClean="0"/>
              <a:t> before we continue! </a:t>
            </a:r>
          </a:p>
          <a:p>
            <a:pPr lvl="1"/>
            <a:r>
              <a:rPr lang="en-US" dirty="0" smtClean="0"/>
              <a:t>In the following instructions, your IP address will be represented by </a:t>
            </a:r>
            <a:r>
              <a:rPr lang="en-US" i="1" dirty="0" smtClean="0"/>
              <a:t>“NNN.NNN.NNN.NNN”.</a:t>
            </a:r>
          </a:p>
          <a:p>
            <a:pPr lvl="1"/>
            <a:r>
              <a:rPr lang="en-US" dirty="0" smtClean="0"/>
              <a:t>You can look up your IP any time on the Dashboard: </a:t>
            </a:r>
          </a:p>
          <a:p>
            <a:pPr lvl="2"/>
            <a:r>
              <a:rPr lang="en-US" dirty="0" smtClean="0"/>
              <a:t>Compute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Instances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2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the Instance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98474" y="3898697"/>
            <a:ext cx="3657600" cy="234627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u="sng" dirty="0" smtClean="0"/>
              <a:t>Linux/Mac:</a:t>
            </a:r>
          </a:p>
          <a:p>
            <a:pPr marL="0" lvl="0" indent="0">
              <a:buNone/>
            </a:pP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>$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ssh -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i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Nectar_Key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/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  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ubuntu@NNN.NNN.NNN.NNN</a:t>
            </a:r>
            <a:endParaRPr lang="en-US" i="1" dirty="0">
              <a:solidFill>
                <a:srgbClr val="3127BF"/>
              </a:solidFill>
              <a:latin typeface="Consolas"/>
              <a:cs typeface="Consolas"/>
            </a:endParaRPr>
          </a:p>
          <a:p>
            <a:pPr marL="0" lvl="0" indent="0">
              <a:buNone/>
            </a:pPr>
            <a:r>
              <a:rPr lang="en-US" dirty="0" smtClean="0"/>
              <a:t>You may need to specify the key: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ssh -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i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~/.ssh/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Nectar_Key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   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  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ubuntu@NNN.NNN.NNN.NNN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>
          <a:xfrm>
            <a:off x="498517" y="1985963"/>
            <a:ext cx="7569157" cy="191273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3:</a:t>
            </a:r>
          </a:p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1. Test Connectivity</a:t>
            </a:r>
            <a:r>
              <a:rPr lang="en-US" dirty="0" smtClean="0">
                <a:sym typeface="Helvetica"/>
              </a:rPr>
              <a:t>: </a:t>
            </a:r>
            <a:r>
              <a:rPr lang="en-US" dirty="0" smtClean="0"/>
              <a:t> Open a local terminal and check if you can reach it: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ping  NNN.NNN.NNN.NNN</a:t>
            </a:r>
          </a:p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2.Connect to the instance:</a:t>
            </a:r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6"/>
          </p:nvPr>
        </p:nvSpPr>
        <p:spPr>
          <a:xfrm>
            <a:off x="4410075" y="3898696"/>
            <a:ext cx="1898922" cy="21698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u="sng" dirty="0" smtClean="0"/>
              <a:t>Windows</a:t>
            </a:r>
            <a:r>
              <a:rPr lang="en-US" i="1" dirty="0" smtClean="0"/>
              <a:t>:</a:t>
            </a:r>
          </a:p>
          <a:p>
            <a:pPr marL="0" lvl="0" indent="0">
              <a:buNone/>
            </a:pPr>
            <a:r>
              <a:rPr lang="en-US" dirty="0" smtClean="0"/>
              <a:t>Configure PuTTY: Follow instructions in the On-Line Documentation</a:t>
            </a:r>
          </a:p>
          <a:p>
            <a:endParaRPr lang="en-US" dirty="0"/>
          </a:p>
        </p:txBody>
      </p:sp>
      <p:pic>
        <p:nvPicPr>
          <p:cNvPr id="20" name="Picture 19" descr="scrPutty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97" y="3898696"/>
            <a:ext cx="1987995" cy="17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the Instance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Well done! </a:t>
            </a:r>
          </a:p>
          <a:p>
            <a:pPr marL="0" lvl="0" indent="0">
              <a:buNone/>
            </a:pPr>
            <a:r>
              <a:rPr lang="en-US" i="1" dirty="0" smtClean="0"/>
              <a:t>Welcome to your new virtual machine.</a:t>
            </a:r>
          </a:p>
          <a:p>
            <a:pPr marL="0" lvl="0" indent="0">
              <a:buNone/>
            </a:pPr>
            <a:r>
              <a:rPr lang="en-US" dirty="0" smtClean="0"/>
              <a:t>You are now connected to the instance and we can start typing commands into the terminal.</a:t>
            </a:r>
          </a:p>
          <a:p>
            <a:pPr marL="0" lvl="0" indent="0">
              <a:buNone/>
            </a:pPr>
            <a:r>
              <a:rPr lang="en-US" dirty="0" smtClean="0"/>
              <a:t>We will start with some first configurations which are recommended for setting up a new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2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4:</a:t>
            </a:r>
          </a:p>
          <a:p>
            <a:pPr marL="0" lvl="0" indent="0">
              <a:buNone/>
            </a:pPr>
            <a:r>
              <a:rPr lang="en-US" dirty="0" smtClean="0"/>
              <a:t>Use your </a:t>
            </a:r>
            <a:r>
              <a:rPr lang="en-US" b="1" dirty="0" smtClean="0">
                <a:sym typeface="Helvetica"/>
              </a:rPr>
              <a:t>ssh terminal</a:t>
            </a:r>
            <a:r>
              <a:rPr lang="en-US" b="1" dirty="0" smtClean="0"/>
              <a:t> </a:t>
            </a:r>
            <a:r>
              <a:rPr lang="en-US" dirty="0" smtClean="0"/>
              <a:t>to type the commands.</a:t>
            </a:r>
          </a:p>
          <a:p>
            <a:pPr marL="0" lvl="0" indent="0">
              <a:buNone/>
            </a:pPr>
            <a:r>
              <a:rPr lang="en-US" dirty="0" smtClean="0"/>
              <a:t>1. Make sure your system is updated: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update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dist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-upgrade</a:t>
            </a:r>
          </a:p>
          <a:p>
            <a:pPr marL="0" lvl="0" indent="0">
              <a:buNone/>
            </a:pPr>
            <a:r>
              <a:rPr lang="en-US" dirty="0" smtClean="0"/>
              <a:t>2. Change the passwords for ubuntu and root: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passwd</a:t>
            </a: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/>
            </a:r>
            <a:b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passwd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8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5: </a:t>
            </a:r>
          </a:p>
          <a:p>
            <a:pPr marL="0" lvl="0" indent="0">
              <a:buNone/>
            </a:pPr>
            <a:r>
              <a:rPr lang="en-US" dirty="0" smtClean="0"/>
              <a:t>Edit a file in the command line editor. </a:t>
            </a:r>
          </a:p>
          <a:p>
            <a:pPr marL="0" lvl="0" indent="0">
              <a:buNone/>
            </a:pPr>
            <a:r>
              <a:rPr lang="en-US" dirty="0" smtClean="0"/>
              <a:t>You may use the editor </a:t>
            </a:r>
            <a:r>
              <a:rPr lang="en-US" dirty="0" err="1" smtClean="0"/>
              <a:t>nano</a:t>
            </a:r>
            <a:r>
              <a:rPr lang="en-US" dirty="0" smtClean="0"/>
              <a:t> to open a file: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&lt;path-to-your-filename&gt;</a:t>
            </a:r>
          </a:p>
          <a:p>
            <a:pPr marL="0" lvl="0" indent="0">
              <a:buNone/>
            </a:pPr>
            <a:r>
              <a:rPr lang="en-US" dirty="0" smtClean="0"/>
              <a:t>1. Create a file and write content into it: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MyFile.txt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marL="0" lvl="0" indent="0">
              <a:buNone/>
            </a:pPr>
            <a:r>
              <a:rPr lang="en-US" dirty="0" smtClean="0"/>
              <a:t>2. Close and save with </a:t>
            </a:r>
            <a:r>
              <a:rPr lang="en-US" b="1" dirty="0" smtClean="0"/>
              <a:t>[</a:t>
            </a:r>
            <a:r>
              <a:rPr lang="en-US" b="1" dirty="0" err="1" smtClean="0"/>
              <a:t>Ctrl+X</a:t>
            </a:r>
            <a:r>
              <a:rPr lang="en-US" b="1" dirty="0" smtClean="0"/>
              <a:t>].</a:t>
            </a:r>
          </a:p>
          <a:p>
            <a:pPr marL="0" lvl="0" indent="0">
              <a:buNone/>
            </a:pPr>
            <a:r>
              <a:rPr lang="en-US" dirty="0" smtClean="0"/>
              <a:t>3. Print contents of the text file on the screen: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cat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MyFile.txt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8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12824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6: </a:t>
            </a:r>
          </a:p>
          <a:p>
            <a:pPr marL="0" lvl="0" indent="0">
              <a:buNone/>
            </a:pPr>
            <a:r>
              <a:rPr lang="en-US" dirty="0" smtClean="0"/>
              <a:t>Reboot your instance on the Dashboard and re-connect to the instance after it has rebooted.</a:t>
            </a:r>
          </a:p>
        </p:txBody>
      </p:sp>
      <p:pic>
        <p:nvPicPr>
          <p:cNvPr id="6" name="Picture 5" descr="scrRebo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42" y="3422384"/>
            <a:ext cx="5186084" cy="28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3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As an alternative to connecting with a ssh terminal, we can also connect to the desktop of our instance </a:t>
            </a:r>
          </a:p>
          <a:p>
            <a:pPr lvl="0"/>
            <a:r>
              <a:rPr lang="en-US" dirty="0" smtClean="0"/>
              <a:t>A </a:t>
            </a:r>
            <a:r>
              <a:rPr lang="en-US" b="1" dirty="0" smtClean="0">
                <a:sym typeface="Helvetica"/>
              </a:rPr>
              <a:t>remote desktop login</a:t>
            </a:r>
            <a:r>
              <a:rPr lang="en-US" b="1" dirty="0" smtClean="0"/>
              <a:t> </a:t>
            </a:r>
            <a:r>
              <a:rPr lang="en-US" dirty="0" smtClean="0"/>
              <a:t>allows users to connect to their desktop while being physically away from their computer.</a:t>
            </a:r>
          </a:p>
          <a:p>
            <a:pPr lvl="0"/>
            <a:r>
              <a:rPr lang="en-US" dirty="0" smtClean="0"/>
              <a:t>You will need to install two things:</a:t>
            </a:r>
          </a:p>
          <a:p>
            <a:pPr lvl="1"/>
            <a:r>
              <a:rPr lang="en-US" dirty="0" smtClean="0"/>
              <a:t>Your </a:t>
            </a:r>
            <a:r>
              <a:rPr lang="en-US" b="1" dirty="0" smtClean="0">
                <a:sym typeface="Helvetica"/>
              </a:rPr>
              <a:t>instance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has to run a remote desktop server. </a:t>
            </a:r>
          </a:p>
          <a:p>
            <a:pPr lvl="1"/>
            <a:r>
              <a:rPr lang="en-US" dirty="0" smtClean="0"/>
              <a:t>On your </a:t>
            </a:r>
            <a:r>
              <a:rPr lang="en-US" b="1" dirty="0" smtClean="0">
                <a:sym typeface="Helvetica"/>
              </a:rPr>
              <a:t>local computer</a:t>
            </a:r>
            <a:r>
              <a:rPr lang="en-US" dirty="0" smtClean="0"/>
              <a:t>, you have to install a remote desktop client (a “viewer”) which will show the desktop.</a:t>
            </a:r>
          </a:p>
        </p:txBody>
      </p:sp>
    </p:spTree>
    <p:extLst>
      <p:ext uri="{BB962C8B-B14F-4D97-AF65-F5344CB8AC3E}">
        <p14:creationId xmlns:p14="http://schemas.microsoft.com/office/powerpoint/2010/main" val="84204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356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Terminal on remote desktop vs. SSH terminal</a:t>
            </a:r>
          </a:p>
          <a:p>
            <a:endParaRPr lang="en-US" dirty="0"/>
          </a:p>
        </p:txBody>
      </p:sp>
      <p:pic>
        <p:nvPicPr>
          <p:cNvPr id="6" name="Picture 5" descr="scrTerminalOnRemoteDesk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8" y="2557968"/>
            <a:ext cx="6486863" cy="38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4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communication with remote desktops is supported by a </a:t>
            </a:r>
            <a:r>
              <a:rPr lang="en-US" i="1" dirty="0" smtClean="0"/>
              <a:t>protocol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There are a number of protocols described in the On-Line Documentation. We will use two of them to connect to the remote desktop, along with the tools which support them: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NX protocol</a:t>
            </a:r>
            <a:r>
              <a:rPr lang="en-US" b="1" dirty="0" smtClean="0"/>
              <a:t> </a:t>
            </a:r>
            <a:r>
              <a:rPr lang="en-US" dirty="0" smtClean="0"/>
              <a:t>used by the </a:t>
            </a:r>
            <a:r>
              <a:rPr lang="en-US" b="1" dirty="0" smtClean="0">
                <a:sym typeface="Helvetica"/>
              </a:rPr>
              <a:t>X2Go</a:t>
            </a:r>
            <a:r>
              <a:rPr lang="en-US" dirty="0" smtClean="0"/>
              <a:t> tool.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VNC protocol</a:t>
            </a:r>
            <a:r>
              <a:rPr lang="en-US" b="1" dirty="0" smtClean="0"/>
              <a:t> </a:t>
            </a:r>
            <a:r>
              <a:rPr lang="en-US" dirty="0" smtClean="0"/>
              <a:t>used by </a:t>
            </a:r>
            <a:r>
              <a:rPr lang="en-US" b="1" dirty="0" smtClean="0">
                <a:sym typeface="Helvetica"/>
              </a:rPr>
              <a:t>VNC servers &amp; viewers</a:t>
            </a:r>
            <a:r>
              <a:rPr lang="en-US" dirty="0" smtClean="0">
                <a:sym typeface="Helvetica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3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Launching and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This Module includes detailed instructions on how to set up your NeCTAR resources:</a:t>
            </a:r>
          </a:p>
          <a:p>
            <a:pPr lvl="2"/>
            <a:r>
              <a:rPr lang="en-US" dirty="0" smtClean="0"/>
              <a:t>Launch a virtual machine and connect to it</a:t>
            </a:r>
          </a:p>
          <a:p>
            <a:pPr lvl="3"/>
            <a:r>
              <a:rPr lang="en-US" dirty="0" smtClean="0"/>
              <a:t>via the command line</a:t>
            </a:r>
          </a:p>
          <a:p>
            <a:pPr lvl="3"/>
            <a:r>
              <a:rPr lang="en-US" dirty="0" smtClean="0"/>
              <a:t>to a remote desktop</a:t>
            </a:r>
          </a:p>
          <a:p>
            <a:pPr lvl="2"/>
            <a:r>
              <a:rPr lang="en-US" dirty="0" smtClean="0"/>
              <a:t>Setting up a web server &amp; publish a website</a:t>
            </a:r>
          </a:p>
          <a:p>
            <a:pPr lvl="2"/>
            <a:r>
              <a:rPr lang="en-US" dirty="0" smtClean="0"/>
              <a:t>Configure &amp; access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5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smtClean="0"/>
              <a:t>inherent support of different platforms    </a:t>
            </a:r>
          </a:p>
          <a:p>
            <a:r>
              <a:rPr lang="en-US" dirty="0" smtClean="0"/>
              <a:t>is widely used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large number of tools</a:t>
            </a:r>
          </a:p>
          <a:p>
            <a:r>
              <a:rPr lang="en-US" dirty="0" smtClean="0"/>
              <a:t>is </a:t>
            </a:r>
            <a:r>
              <a:rPr lang="en-US" b="1" dirty="0" smtClean="0"/>
              <a:t>slow</a:t>
            </a:r>
          </a:p>
          <a:p>
            <a:r>
              <a:rPr lang="en-US" dirty="0" smtClean="0"/>
              <a:t>is inherently insecure, requires </a:t>
            </a:r>
            <a:r>
              <a:rPr lang="en-US" i="1" dirty="0" smtClean="0"/>
              <a:t>ssh tunneling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smtClean="0"/>
              <a:t>is </a:t>
            </a:r>
            <a:r>
              <a:rPr lang="en-US" b="1" dirty="0" smtClean="0"/>
              <a:t>fast</a:t>
            </a:r>
          </a:p>
          <a:p>
            <a:pPr lvl="1"/>
            <a:r>
              <a:rPr lang="en-US" dirty="0" smtClean="0"/>
              <a:t>there are not many well-maintained servers and clients available (X2Go is one of the few)</a:t>
            </a:r>
          </a:p>
          <a:p>
            <a:pPr lvl="1"/>
            <a:r>
              <a:rPr lang="en-US" dirty="0" smtClean="0"/>
              <a:t>Servers can only be installed on Unix servers, for Windows/Mac there are only clients (no servers)</a:t>
            </a:r>
          </a:p>
          <a:p>
            <a:pPr lvl="1"/>
            <a:r>
              <a:rPr lang="en-US" dirty="0" smtClean="0"/>
              <a:t>On a Mac, it requires extra tools and can be a little slower.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VNC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X2Go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9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Desktop environments for Linux systems:</a:t>
            </a:r>
          </a:p>
          <a:p>
            <a:pPr lvl="0"/>
            <a:r>
              <a:rPr lang="en-US" dirty="0" smtClean="0"/>
              <a:t>Gnome / Unity,</a:t>
            </a:r>
          </a:p>
          <a:p>
            <a:pPr lvl="0"/>
            <a:r>
              <a:rPr lang="en-US" dirty="0" smtClean="0"/>
              <a:t>KDE,</a:t>
            </a:r>
          </a:p>
          <a:p>
            <a:pPr lvl="0"/>
            <a:r>
              <a:rPr lang="en-US" dirty="0" smtClean="0"/>
              <a:t>LXDE,</a:t>
            </a:r>
          </a:p>
          <a:p>
            <a:pPr lvl="0"/>
            <a:r>
              <a:rPr lang="en-US" dirty="0" smtClean="0"/>
              <a:t>XFCE,</a:t>
            </a:r>
          </a:p>
          <a:p>
            <a:pPr lvl="0"/>
            <a:r>
              <a:rPr lang="en-US" dirty="0" smtClean="0"/>
              <a:t>Mate,</a:t>
            </a:r>
          </a:p>
          <a:p>
            <a:pPr lvl="0"/>
            <a:r>
              <a:rPr lang="en-US" dirty="0" smtClean="0"/>
              <a:t>and more.</a:t>
            </a:r>
          </a:p>
          <a:p>
            <a:pPr marL="0" lvl="0" indent="0">
              <a:buNone/>
            </a:pPr>
            <a:r>
              <a:rPr lang="en-US" dirty="0" smtClean="0"/>
              <a:t>We will use the simple light-weight </a:t>
            </a:r>
            <a:r>
              <a:rPr lang="en-US" b="1" dirty="0" smtClean="0">
                <a:sym typeface="Helvetica"/>
              </a:rPr>
              <a:t>LXDE</a:t>
            </a:r>
            <a:r>
              <a:rPr lang="en-US" dirty="0" smtClean="0"/>
              <a:t> in this tutorial.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1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4070218" cy="4144963"/>
          </a:xfrm>
        </p:spPr>
        <p:txBody>
          <a:bodyPr/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7:</a:t>
            </a:r>
          </a:p>
          <a:p>
            <a:pPr marL="0" lvl="0" indent="0">
              <a:buNone/>
            </a:pPr>
            <a:r>
              <a:rPr lang="en-US" dirty="0" smtClean="0"/>
              <a:t>Install the desktop environment </a:t>
            </a:r>
            <a:r>
              <a:rPr lang="en-US" i="1" dirty="0" smtClean="0"/>
              <a:t>LXDE</a:t>
            </a:r>
            <a:r>
              <a:rPr lang="en-US" dirty="0" smtClean="0"/>
              <a:t>. </a:t>
            </a:r>
          </a:p>
          <a:p>
            <a:pPr marL="0" lvl="0" indent="0">
              <a:buNone/>
            </a:pPr>
            <a:r>
              <a:rPr lang="en-US" dirty="0" smtClean="0"/>
              <a:t>In your ssh terminal: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lxde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  <p:pic>
        <p:nvPicPr>
          <p:cNvPr id="6" name="Picture 5" descr="LX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93" y="2330755"/>
            <a:ext cx="3764521" cy="29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5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remote desktop with X2Go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7276205" cy="217900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8:</a:t>
            </a:r>
            <a:r>
              <a:rPr lang="en-US" b="1" dirty="0" smtClean="0">
                <a:sym typeface="Helvetica"/>
              </a:rPr>
              <a:t>  </a:t>
            </a:r>
            <a:r>
              <a:rPr lang="en-US" dirty="0" smtClean="0"/>
              <a:t>Connect with X2Go.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Install the x2go server and bindings for LXDE. In your ssh terminal: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add-apt-repository ppa:x2go/stable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update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x2goserver x2goserver-xsession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x2golxdebindings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Then, install the x2Go client on your local computer: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8"/>
          </p:nvPr>
        </p:nvSpPr>
        <p:spPr>
          <a:xfrm>
            <a:off x="2381365" y="4164965"/>
            <a:ext cx="3739624" cy="196596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i="1" u="sng" dirty="0" smtClean="0">
                <a:sym typeface="Helvetica"/>
              </a:rPr>
              <a:t>Linux</a:t>
            </a:r>
            <a:r>
              <a:rPr lang="en-US" dirty="0" smtClean="0">
                <a:sym typeface="Helvetica"/>
              </a:rPr>
              <a:t>:</a:t>
            </a:r>
          </a:p>
          <a:p>
            <a:pPr marL="0" lvl="0" indent="0">
              <a:buNone/>
            </a:pPr>
            <a:r>
              <a:rPr lang="en-US" dirty="0" smtClean="0"/>
              <a:t>In your local terminal: Add repository (first 2 commands above). Then: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apt-get install x2goclient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8474" y="4164965"/>
            <a:ext cx="1882891" cy="196596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i="1" u="sng" dirty="0" smtClean="0">
                <a:sym typeface="Helvetica"/>
              </a:rPr>
              <a:t>Windows</a:t>
            </a:r>
            <a:r>
              <a:rPr lang="en-US" dirty="0" smtClean="0">
                <a:sym typeface="Helvetica"/>
              </a:rPr>
              <a:t>:</a:t>
            </a:r>
            <a:br>
              <a:rPr lang="en-US" dirty="0" smtClean="0">
                <a:sym typeface="Helvetica"/>
              </a:rPr>
            </a:br>
            <a:r>
              <a:rPr lang="en-US" dirty="0" smtClean="0">
                <a:sym typeface="Helvetica"/>
              </a:rPr>
              <a:t/>
            </a:r>
            <a:br>
              <a:rPr lang="en-US" dirty="0" smtClean="0">
                <a:sym typeface="Helvetica"/>
              </a:rPr>
            </a:br>
            <a:r>
              <a:rPr lang="en-US" dirty="0" smtClean="0"/>
              <a:t>Download from the x2Go website (</a:t>
            </a:r>
            <a:r>
              <a:rPr lang="en-US" dirty="0" err="1" smtClean="0"/>
              <a:t>google</a:t>
            </a:r>
            <a:r>
              <a:rPr lang="en-US" dirty="0" smtClean="0"/>
              <a:t> “x2go”) and install.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>
          <a:xfrm>
            <a:off x="6120989" y="4169664"/>
            <a:ext cx="1946685" cy="19659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u="sng" dirty="0" smtClean="0">
                <a:sym typeface="Helvetica"/>
              </a:rPr>
              <a:t>Mac</a:t>
            </a:r>
            <a:r>
              <a:rPr lang="en-US" dirty="0" smtClean="0">
                <a:sym typeface="Helvetica"/>
              </a:rPr>
              <a:t>:</a:t>
            </a:r>
          </a:p>
          <a:p>
            <a:pPr marL="0" lvl="0" indent="0">
              <a:buNone/>
            </a:pPr>
            <a:r>
              <a:rPr lang="en-US" dirty="0" smtClean="0"/>
              <a:t>Follow instructions in On-Line Documentation.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18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X2Go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2694318" cy="4144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9:</a:t>
            </a:r>
          </a:p>
          <a:p>
            <a:pPr lvl="0"/>
            <a:r>
              <a:rPr lang="en-US" dirty="0" smtClean="0"/>
              <a:t>Connect with the X2Go client.</a:t>
            </a:r>
          </a:p>
          <a:p>
            <a:pPr lvl="0"/>
            <a:r>
              <a:rPr lang="en-US" dirty="0" smtClean="0"/>
              <a:t>Start the client application and configure your session.</a:t>
            </a:r>
          </a:p>
          <a:p>
            <a:pPr lvl="0"/>
            <a:r>
              <a:rPr lang="en-US" dirty="0" smtClean="0"/>
              <a:t>Click “OK” and double-click on your session box to connect.</a:t>
            </a:r>
          </a:p>
          <a:p>
            <a:endParaRPr lang="en-US" dirty="0"/>
          </a:p>
        </p:txBody>
      </p:sp>
      <p:pic>
        <p:nvPicPr>
          <p:cNvPr id="7" name="Picture 6" descr="scrX2GoSessionPref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93" y="1981200"/>
            <a:ext cx="4861994" cy="416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64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X2Go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2817797" cy="4144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Congratulations!!</a:t>
            </a:r>
          </a:p>
          <a:p>
            <a:pPr marL="0" lvl="0" indent="0">
              <a:buNone/>
            </a:pPr>
            <a:r>
              <a:rPr lang="en-US" dirty="0" smtClean="0"/>
              <a:t>You are now connected to your remote LXDE desktop with the X2Go client.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LX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71" y="2169861"/>
            <a:ext cx="4738516" cy="37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8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X2Go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241107" cy="290063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9:</a:t>
            </a:r>
          </a:p>
          <a:p>
            <a:pPr marL="0" lvl="0" indent="0">
              <a:buNone/>
            </a:pPr>
            <a:r>
              <a:rPr lang="en-US" dirty="0" smtClean="0"/>
              <a:t>Set up file sharing with X2Go.</a:t>
            </a:r>
          </a:p>
          <a:p>
            <a:pPr marL="0" lvl="0" indent="0">
              <a:buNone/>
            </a:pPr>
            <a:r>
              <a:rPr lang="en-US" b="1" dirty="0" smtClean="0"/>
              <a:t>Step 1</a:t>
            </a:r>
            <a:r>
              <a:rPr lang="en-US" dirty="0" smtClean="0"/>
              <a:t>. In your ssh terminal: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adduser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ubuntu fuse</a:t>
            </a:r>
          </a:p>
          <a:p>
            <a:pPr marL="0" lvl="0" indent="0">
              <a:buNone/>
            </a:pPr>
            <a:r>
              <a:rPr lang="en-US" b="1" dirty="0" smtClean="0"/>
              <a:t>Step 2.</a:t>
            </a:r>
            <a:r>
              <a:rPr lang="en-US" dirty="0" smtClean="0"/>
              <a:t> Create a folder called </a:t>
            </a:r>
            <a:r>
              <a:rPr lang="en-US" i="1" dirty="0" smtClean="0"/>
              <a:t>X2GoShared</a:t>
            </a:r>
            <a:r>
              <a:rPr lang="en-US" dirty="0" smtClean="0"/>
              <a:t> on your desktop.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8473" y="4886601"/>
            <a:ext cx="7556313" cy="12497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Step 3.</a:t>
            </a:r>
            <a:r>
              <a:rPr lang="en-US" dirty="0" smtClean="0"/>
              <a:t> Configure your x2go clients session preferences (see image): </a:t>
            </a:r>
          </a:p>
          <a:p>
            <a:r>
              <a:rPr lang="en-US" dirty="0" smtClean="0"/>
              <a:t>Go to Shared Folders and Select folder. </a:t>
            </a:r>
          </a:p>
          <a:p>
            <a:r>
              <a:rPr lang="en-US" dirty="0" smtClean="0"/>
              <a:t>Then, “</a:t>
            </a:r>
            <a:r>
              <a:rPr lang="en-US" dirty="0" smtClean="0">
                <a:sym typeface="Helvetica"/>
              </a:rPr>
              <a:t>Add</a:t>
            </a:r>
            <a:r>
              <a:rPr lang="en-US" dirty="0" smtClean="0"/>
              <a:t>” and check “</a:t>
            </a:r>
            <a:r>
              <a:rPr lang="en-US" dirty="0" err="1" smtClean="0">
                <a:sym typeface="Helvetica"/>
              </a:rPr>
              <a:t>Automount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  <p:pic>
        <p:nvPicPr>
          <p:cNvPr id="11" name="Picture 10" descr="scrX2GoSharedFolder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118" y="1930605"/>
            <a:ext cx="3857228" cy="26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59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X2Go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10:</a:t>
            </a:r>
          </a:p>
          <a:p>
            <a:pPr marL="0" lvl="0" indent="0">
              <a:buNone/>
            </a:pPr>
            <a:r>
              <a:rPr lang="en-US" dirty="0" smtClean="0"/>
              <a:t>Share files between your local computer and your instance.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Log back on with the x2go client.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our shared folder will appear on the remote LXDE desktop.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Create a plain text file named </a:t>
            </a:r>
            <a:r>
              <a:rPr lang="en-US" i="1" dirty="0" err="1" smtClean="0"/>
              <a:t>MyTestFile.txt</a:t>
            </a:r>
            <a:r>
              <a:rPr lang="en-US" dirty="0" smtClean="0"/>
              <a:t> and save it in the </a:t>
            </a:r>
            <a:r>
              <a:rPr lang="en-US" i="1" dirty="0" smtClean="0"/>
              <a:t>X2GoShared</a:t>
            </a:r>
            <a:r>
              <a:rPr lang="en-US" dirty="0" smtClean="0"/>
              <a:t> folder on your local desktop. </a:t>
            </a:r>
            <a:r>
              <a:rPr lang="en-US" b="1" dirty="0" smtClean="0"/>
              <a:t>Close the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Go to your remote desktop, open the file in the shared folder, and edit it.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Go back to your local computer, open the file again and see that the changes have been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77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VNC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8474" y="4179817"/>
            <a:ext cx="2835437" cy="19659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u="sng" dirty="0" smtClean="0"/>
              <a:t>“Uncomment” lines: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# x-terminal-emulator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   –geometry […] &amp;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# x-window-manager&amp;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5"/>
          </p:nvPr>
        </p:nvSpPr>
        <p:spPr>
          <a:xfrm>
            <a:off x="498517" y="1985963"/>
            <a:ext cx="7569157" cy="21837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11</a:t>
            </a:r>
            <a:r>
              <a:rPr lang="en-US" dirty="0" smtClean="0">
                <a:sym typeface="Helvetica"/>
              </a:rPr>
              <a:t>:</a:t>
            </a:r>
            <a:r>
              <a:rPr lang="en-US" dirty="0" smtClean="0"/>
              <a:t>  Install and configure the VNC Server.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vnc4server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vncserver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(Choose a password)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vncserver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-kill :1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.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vnc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xstartup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6"/>
          </p:nvPr>
        </p:nvSpPr>
        <p:spPr>
          <a:xfrm>
            <a:off x="3086954" y="4179817"/>
            <a:ext cx="5186084" cy="19659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u="sng" dirty="0" smtClean="0"/>
              <a:t>Add the lines: </a:t>
            </a:r>
          </a:p>
          <a:p>
            <a:pPr marL="0" lv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lxterminal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&amp;</a:t>
            </a:r>
            <a:b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usr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/bin/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lxsession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-s LXDE &amp;</a:t>
            </a:r>
            <a:b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vncserver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-geometry 1024x768 -depth 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12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VNC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12:</a:t>
            </a:r>
          </a:p>
          <a:p>
            <a:pPr marL="0" lvl="0" indent="0">
              <a:buNone/>
            </a:pPr>
            <a:r>
              <a:rPr lang="en-US" dirty="0" smtClean="0"/>
              <a:t>Connect to the remote desktop.</a:t>
            </a:r>
          </a:p>
          <a:p>
            <a:pPr marL="0" lvl="0" indent="0">
              <a:buNone/>
            </a:pPr>
            <a:r>
              <a:rPr lang="en-US" dirty="0" smtClean="0"/>
              <a:t>1. Set up ssh </a:t>
            </a:r>
            <a:r>
              <a:rPr lang="en-US" dirty="0" err="1" smtClean="0"/>
              <a:t>tunnelling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2. Install VNC Client on your local computer</a:t>
            </a:r>
          </a:p>
          <a:p>
            <a:pPr marL="0" lvl="0" indent="0">
              <a:buNone/>
            </a:pPr>
            <a:r>
              <a:rPr lang="en-US" dirty="0" smtClean="0"/>
              <a:t>3. Connect to the VNC remote desktop</a:t>
            </a:r>
          </a:p>
          <a:p>
            <a:pPr marL="0" lvl="0" indent="0">
              <a:buNone/>
            </a:pPr>
            <a:r>
              <a:rPr lang="en-US" dirty="0" smtClean="0"/>
              <a:t>We will do a demonstration, after which you can follow detailed instructions in the On-Line documentation, which also provides extra information on how to auto-start the VNC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1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an “Instance”?</a:t>
            </a:r>
          </a:p>
          <a:p>
            <a:pPr lvl="1"/>
            <a:r>
              <a:rPr lang="en-US" dirty="0" smtClean="0"/>
              <a:t>In the NeCTAR Research Cloud, an instance is a virtual machine.</a:t>
            </a:r>
          </a:p>
          <a:p>
            <a:pPr lvl="0"/>
            <a:r>
              <a:rPr lang="en-US" dirty="0" smtClean="0"/>
              <a:t>Instance </a:t>
            </a:r>
            <a:r>
              <a:rPr lang="en-US" i="1" dirty="0" smtClean="0"/>
              <a:t>vs</a:t>
            </a:r>
            <a:r>
              <a:rPr lang="en-US" dirty="0" smtClean="0"/>
              <a:t>. “Local computer”</a:t>
            </a:r>
          </a:p>
          <a:p>
            <a:pPr lvl="1"/>
            <a:r>
              <a:rPr lang="en-US" dirty="0" smtClean="0"/>
              <a:t>Local computer is the physical computer you use to connect to your instance, using </a:t>
            </a:r>
            <a:r>
              <a:rPr lang="en-US" b="1" dirty="0" smtClean="0"/>
              <a:t>command line</a:t>
            </a:r>
            <a:r>
              <a:rPr lang="en-US" dirty="0" smtClean="0"/>
              <a:t> or a </a:t>
            </a:r>
            <a:r>
              <a:rPr lang="en-US" b="1" dirty="0" smtClean="0"/>
              <a:t>remote desktop client </a:t>
            </a:r>
            <a:r>
              <a:rPr lang="en-US" dirty="0" smtClean="0"/>
              <a:t>application.</a:t>
            </a:r>
          </a:p>
          <a:p>
            <a:pPr lvl="1"/>
            <a:r>
              <a:rPr lang="en-US" dirty="0" smtClean="0"/>
              <a:t>Instance is the virtual machine running in the Cloud.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VNC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Hurray!</a:t>
            </a:r>
          </a:p>
          <a:p>
            <a:pPr marL="0" lvl="0" indent="0">
              <a:buNone/>
            </a:pPr>
            <a:r>
              <a:rPr lang="en-US" dirty="0" smtClean="0"/>
              <a:t>You are now connected to your remote desktop using VNC.</a:t>
            </a:r>
          </a:p>
          <a:p>
            <a:pPr marL="0" lvl="0" indent="0">
              <a:buNone/>
            </a:pPr>
            <a:r>
              <a:rPr lang="en-US" dirty="0" smtClean="0"/>
              <a:t>You can use VNC and X2Go interchangeably according to your preference.</a:t>
            </a:r>
          </a:p>
          <a:p>
            <a:pPr marL="0" lvl="0" indent="0">
              <a:buNone/>
            </a:pPr>
            <a:r>
              <a:rPr lang="en-US" dirty="0" smtClean="0"/>
              <a:t>You may also run several desktop environments. Refer to the On-Line Documentation for instructions on how to set them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56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applications on the SSH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can run graphical applications via the command line as well.</a:t>
            </a:r>
          </a:p>
          <a:p>
            <a:pPr lvl="0"/>
            <a:r>
              <a:rPr lang="en-US" u="sng" dirty="0" smtClean="0"/>
              <a:t>Advantage</a:t>
            </a:r>
            <a:r>
              <a:rPr lang="en-US" dirty="0" smtClean="0"/>
              <a:t>: No need to install remote desktop.</a:t>
            </a:r>
          </a:p>
          <a:p>
            <a:pPr lvl="0"/>
            <a:r>
              <a:rPr lang="en-US" u="sng" dirty="0" smtClean="0"/>
              <a:t>Disadvantages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Poses a new security threat for your graphical desktop on your local computer.</a:t>
            </a:r>
          </a:p>
          <a:p>
            <a:pPr lvl="1"/>
            <a:r>
              <a:rPr lang="en-US" dirty="0" smtClean="0"/>
              <a:t> Is very 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75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applications on the SSH Terminal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7551867" cy="180688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13:</a:t>
            </a:r>
            <a:r>
              <a:rPr lang="en-US" b="1" u="sng" dirty="0" smtClean="0"/>
              <a:t>  </a:t>
            </a:r>
          </a:p>
          <a:p>
            <a:pPr marL="0" lvl="0" indent="0">
              <a:buNone/>
            </a:pPr>
            <a:r>
              <a:rPr lang="en-US" dirty="0" smtClean="0"/>
              <a:t>Let’s try it out! In the ssh terminal, enable X11 forwarding:</a:t>
            </a:r>
            <a:endParaRPr lang="en-US" dirty="0"/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etc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/ssh/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sshd_config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nsolas"/>
              </a:rPr>
              <a:t>(line: </a:t>
            </a:r>
            <a:r>
              <a:rPr lang="en-US" dirty="0" smtClean="0">
                <a:solidFill>
                  <a:srgbClr val="008000"/>
                </a:solidFill>
                <a:cs typeface="Consolas"/>
              </a:rPr>
              <a:t>X11Forwarding </a:t>
            </a:r>
            <a:r>
              <a:rPr lang="en-US" dirty="0" smtClean="0">
                <a:solidFill>
                  <a:srgbClr val="008000"/>
                </a:solidFill>
                <a:cs typeface="Consolas"/>
                <a:sym typeface="Helvetica"/>
              </a:rPr>
              <a:t>yes</a:t>
            </a:r>
            <a:r>
              <a:rPr lang="en-US" dirty="0" smtClean="0">
                <a:solidFill>
                  <a:schemeClr val="tx1"/>
                </a:solidFill>
                <a:cs typeface="Consolas"/>
              </a:rPr>
              <a:t>)</a:t>
            </a:r>
            <a:br>
              <a:rPr lang="en-US" dirty="0" smtClean="0">
                <a:solidFill>
                  <a:schemeClr val="tx1"/>
                </a:solidFill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etc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init.d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/ssh restart 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(if you had to edit the file)</a:t>
            </a:r>
            <a:br>
              <a:rPr lang="en-US" dirty="0" smtClean="0">
                <a:solidFill>
                  <a:srgbClr val="000000"/>
                </a:solidFill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logout</a:t>
            </a:r>
            <a:endParaRPr lang="en-US" i="1" dirty="0">
              <a:solidFill>
                <a:srgbClr val="3127BF"/>
              </a:solidFill>
              <a:latin typeface="Consolas"/>
              <a:cs typeface="Consola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8"/>
          </p:nvPr>
        </p:nvSpPr>
        <p:spPr>
          <a:xfrm>
            <a:off x="502920" y="4022184"/>
            <a:ext cx="3657413" cy="22757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u="sng" dirty="0" smtClean="0">
                <a:sym typeface="Helvetica"/>
              </a:rPr>
              <a:t>Windows:</a:t>
            </a:r>
          </a:p>
          <a:p>
            <a:pPr marL="0" lvl="0" indent="0">
              <a:buNone/>
            </a:pPr>
            <a:r>
              <a:rPr lang="en-US" dirty="0" smtClean="0">
                <a:sym typeface="Helvetica"/>
              </a:rPr>
              <a:t>- I</a:t>
            </a:r>
            <a:r>
              <a:rPr lang="en-US" dirty="0" smtClean="0"/>
              <a:t>nstall </a:t>
            </a:r>
            <a:r>
              <a:rPr lang="en-US" dirty="0" err="1" smtClean="0"/>
              <a:t>Xming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 Change Putty Session </a:t>
            </a:r>
            <a:r>
              <a:rPr lang="en-US" dirty="0" err="1" smtClean="0"/>
              <a:t>Prefs</a:t>
            </a:r>
            <a:r>
              <a:rPr lang="en-US" dirty="0" smtClean="0"/>
              <a:t>,  </a:t>
            </a:r>
            <a:r>
              <a:rPr lang="en-US" i="1" dirty="0" smtClean="0"/>
              <a:t>Connection </a:t>
            </a:r>
            <a:r>
              <a:rPr lang="en-US" i="1" dirty="0" smtClean="0">
                <a:sym typeface="Wingdings"/>
              </a:rPr>
              <a:t></a:t>
            </a:r>
            <a:r>
              <a:rPr lang="en-US" i="1" dirty="0" smtClean="0"/>
              <a:t> SSH </a:t>
            </a:r>
            <a:r>
              <a:rPr lang="en-US" i="1" dirty="0" smtClean="0">
                <a:sym typeface="Wingdings"/>
              </a:rPr>
              <a:t></a:t>
            </a:r>
            <a:r>
              <a:rPr lang="en-US" i="1" dirty="0" smtClean="0"/>
              <a:t> X11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Check “Enable X11 Forwarding”. </a:t>
            </a:r>
            <a:br>
              <a:rPr lang="en-US" dirty="0" smtClean="0"/>
            </a:br>
            <a:r>
              <a:rPr lang="en-US" dirty="0" smtClean="0"/>
              <a:t>Display location: “localhost:0”.</a:t>
            </a:r>
            <a:br>
              <a:rPr lang="en-US" dirty="0" smtClean="0"/>
            </a:br>
            <a:r>
              <a:rPr lang="en-US" dirty="0" smtClean="0"/>
              <a:t>Save session </a:t>
            </a:r>
            <a:r>
              <a:rPr lang="en-US" dirty="0" err="1" smtClean="0"/>
              <a:t>prefs</a:t>
            </a:r>
            <a:r>
              <a:rPr lang="en-US" dirty="0" smtClean="0"/>
              <a:t> and reconnect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160333" y="4022184"/>
            <a:ext cx="3907342" cy="22757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u="sng" dirty="0" smtClean="0">
                <a:sym typeface="Helvetica"/>
              </a:rPr>
              <a:t>Linux/Mac:</a:t>
            </a:r>
          </a:p>
          <a:p>
            <a:pPr marL="0" lvl="0" indent="0">
              <a:buNone/>
            </a:pPr>
            <a:r>
              <a:rPr lang="en-US" dirty="0" smtClean="0"/>
              <a:t>Mac: Install </a:t>
            </a:r>
            <a:r>
              <a:rPr lang="en-US" dirty="0" err="1" smtClean="0"/>
              <a:t>XQuartz</a:t>
            </a:r>
            <a:r>
              <a:rPr lang="en-US" dirty="0" smtClean="0"/>
              <a:t> if you haven’t already for X2Go.</a:t>
            </a:r>
          </a:p>
          <a:p>
            <a:pPr marL="0" lvl="0" indent="0">
              <a:buNone/>
            </a:pPr>
            <a:r>
              <a:rPr lang="en-US" dirty="0" smtClean="0"/>
              <a:t>$ ssh -</a:t>
            </a:r>
            <a:r>
              <a:rPr lang="en-US" dirty="0" err="1" smtClean="0"/>
              <a:t>i</a:t>
            </a:r>
            <a:r>
              <a:rPr lang="en-US" dirty="0" smtClean="0"/>
              <a:t> &lt;your-private-key-file&gt; </a:t>
            </a:r>
            <a:r>
              <a:rPr lang="en-US" dirty="0" smtClean="0">
                <a:sym typeface="Helvetica"/>
              </a:rPr>
              <a:t>-X</a:t>
            </a:r>
            <a:r>
              <a:rPr lang="en-US" dirty="0">
                <a:sym typeface="Helvetica"/>
              </a:rPr>
              <a:t> </a:t>
            </a:r>
            <a:r>
              <a:rPr lang="en-US" dirty="0" smtClean="0">
                <a:sym typeface="Helvetica"/>
              </a:rPr>
              <a:t/>
            </a:r>
            <a:br>
              <a:rPr lang="en-US" dirty="0" smtClean="0">
                <a:sym typeface="Helvetica"/>
              </a:rPr>
            </a:br>
            <a:r>
              <a:rPr lang="en-US" dirty="0" smtClean="0">
                <a:sym typeface="Helvetica"/>
              </a:rPr>
              <a:t>    </a:t>
            </a:r>
            <a:r>
              <a:rPr lang="en-US" dirty="0" err="1" smtClean="0"/>
              <a:t>ubuntu@NNN.NNN.NNN.NNN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01857" y="37928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47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Graphical applications on the SSH Terminal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u="sng" dirty="0" smtClean="0"/>
              <a:t>Exercise 13 (continued):</a:t>
            </a:r>
          </a:p>
          <a:p>
            <a:pPr marL="0" lvl="0" indent="0">
              <a:buNone/>
            </a:pPr>
            <a:r>
              <a:rPr lang="en-US" dirty="0" smtClean="0"/>
              <a:t>Now, run a graphical application in your ssh terminal: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xcalc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&amp;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firefox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/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firefox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&amp;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67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 a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14:</a:t>
            </a:r>
          </a:p>
          <a:p>
            <a:pPr marL="0" lvl="0" indent="0">
              <a:buNone/>
            </a:pPr>
            <a:r>
              <a:rPr lang="en-US" dirty="0" smtClean="0"/>
              <a:t>Your instance is already connected to the Internet—it is very easy to publish your first Website!</a:t>
            </a:r>
          </a:p>
          <a:p>
            <a:pPr marL="0" lvl="0" indent="0">
              <a:buNone/>
            </a:pPr>
            <a:r>
              <a:rPr lang="en-US" dirty="0" smtClean="0"/>
              <a:t>In your ssh terminal, install the web server Apache: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apache2</a:t>
            </a:r>
          </a:p>
          <a:p>
            <a:pPr marL="0" lvl="0" indent="0">
              <a:buNone/>
            </a:pPr>
            <a:r>
              <a:rPr lang="en-US" dirty="0" smtClean="0"/>
              <a:t>Open a </a:t>
            </a:r>
            <a:r>
              <a:rPr lang="en-US" dirty="0" err="1" smtClean="0"/>
              <a:t>webbrowser</a:t>
            </a:r>
            <a:r>
              <a:rPr lang="en-US" dirty="0" smtClean="0"/>
              <a:t> and type your instances IP address into the URL field.  </a:t>
            </a:r>
          </a:p>
          <a:p>
            <a:pPr marL="0" lvl="0" indent="0">
              <a:buNone/>
            </a:pPr>
            <a:r>
              <a:rPr lang="en-US" dirty="0" smtClean="0"/>
              <a:t>There’s the test page! You can change the file in your ssh terminal: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var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/www/html/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index.html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9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now go through the steps required to </a:t>
            </a:r>
          </a:p>
          <a:p>
            <a:pPr lvl="1"/>
            <a:r>
              <a:rPr lang="en-US" dirty="0" smtClean="0"/>
              <a:t>set up various types of storage on our instance.</a:t>
            </a:r>
          </a:p>
          <a:p>
            <a:pPr lvl="1"/>
            <a:r>
              <a:rPr lang="en-US" dirty="0" smtClean="0"/>
              <a:t>Transfer data from and to your cloud storage and your local computer.</a:t>
            </a:r>
          </a:p>
        </p:txBody>
      </p:sp>
    </p:spTree>
    <p:extLst>
      <p:ext uri="{BB962C8B-B14F-4D97-AF65-F5344CB8AC3E}">
        <p14:creationId xmlns:p14="http://schemas.microsoft.com/office/powerpoint/2010/main" val="3958060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Brief storage </a:t>
            </a:r>
            <a:r>
              <a:rPr lang="en-US" dirty="0"/>
              <a:t>recap:</a:t>
            </a:r>
          </a:p>
          <a:p>
            <a:r>
              <a:rPr lang="en-US" b="1" dirty="0"/>
              <a:t>Object storage</a:t>
            </a:r>
            <a:r>
              <a:rPr lang="en-US" dirty="0"/>
              <a:t>:  Access to </a:t>
            </a:r>
            <a:r>
              <a:rPr lang="en-US" dirty="0" smtClean="0"/>
              <a:t>single files </a:t>
            </a:r>
            <a:r>
              <a:rPr lang="en-US" dirty="0"/>
              <a:t>via a simple web interface or </a:t>
            </a:r>
            <a:r>
              <a:rPr lang="en-US" dirty="0" smtClean="0"/>
              <a:t>client application.</a:t>
            </a:r>
            <a:endParaRPr lang="en-US" dirty="0"/>
          </a:p>
          <a:p>
            <a:r>
              <a:rPr lang="en-US" b="1" dirty="0"/>
              <a:t>Volume Storage </a:t>
            </a:r>
            <a:r>
              <a:rPr lang="en-US" dirty="0"/>
              <a:t>and </a:t>
            </a:r>
            <a:r>
              <a:rPr lang="en-US" b="1" dirty="0"/>
              <a:t>On-Instance (Ephemeral) Storage </a:t>
            </a:r>
            <a:r>
              <a:rPr lang="en-US" dirty="0"/>
              <a:t>are </a:t>
            </a:r>
            <a:r>
              <a:rPr lang="en-US" i="1" dirty="0"/>
              <a:t>directly attached </a:t>
            </a:r>
            <a:r>
              <a:rPr lang="en-US" dirty="0"/>
              <a:t>to your instance.</a:t>
            </a:r>
          </a:p>
          <a:p>
            <a:pPr lvl="1"/>
            <a:r>
              <a:rPr lang="en-US" dirty="0"/>
              <a:t>Ephemeral storage is tightly attached to your instance and is deleted when you terminate (delete) it. </a:t>
            </a:r>
          </a:p>
          <a:p>
            <a:pPr lvl="1"/>
            <a:r>
              <a:rPr lang="en-US" dirty="0"/>
              <a:t>Volume Storage can be attached and detached from your instance(s). </a:t>
            </a:r>
            <a:r>
              <a:rPr lang="en-US" dirty="0" smtClean="0"/>
              <a:t> Terminating </a:t>
            </a:r>
            <a:r>
              <a:rPr lang="en-US" dirty="0"/>
              <a:t>the </a:t>
            </a:r>
            <a:r>
              <a:rPr lang="en-US" dirty="0" smtClean="0"/>
              <a:t>instance does not affect the data.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294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NeCTAR trial account only includes Object </a:t>
            </a:r>
            <a:r>
              <a:rPr lang="en-US" dirty="0"/>
              <a:t>S</a:t>
            </a:r>
            <a:r>
              <a:rPr lang="en-US" dirty="0" smtClean="0"/>
              <a:t>torage and Ephemeral </a:t>
            </a:r>
            <a:r>
              <a:rPr lang="en-US" dirty="0"/>
              <a:t>S</a:t>
            </a:r>
            <a:r>
              <a:rPr lang="en-US" dirty="0" smtClean="0"/>
              <a:t>torage. </a:t>
            </a:r>
          </a:p>
          <a:p>
            <a:r>
              <a:rPr lang="en-US" dirty="0" smtClean="0"/>
              <a:t>You will have to </a:t>
            </a:r>
            <a:r>
              <a:rPr lang="en-US" b="1" dirty="0" smtClean="0"/>
              <a:t>file an allocation request </a:t>
            </a:r>
            <a:r>
              <a:rPr lang="en-US" dirty="0" smtClean="0"/>
              <a:t>to get access to Volume storage.</a:t>
            </a:r>
          </a:p>
          <a:p>
            <a:r>
              <a:rPr lang="en-US" dirty="0" smtClean="0"/>
              <a:t>If you are using the Trial Account:</a:t>
            </a:r>
          </a:p>
          <a:p>
            <a:pPr lvl="1"/>
            <a:r>
              <a:rPr lang="en-US" dirty="0" smtClean="0"/>
              <a:t>You can still do exercises for Object and On-Instance Storage.</a:t>
            </a:r>
          </a:p>
          <a:p>
            <a:pPr lvl="1"/>
            <a:r>
              <a:rPr lang="en-US" dirty="0" smtClean="0"/>
              <a:t>Exercises for On-Instance storage already cover most configuration steps required for Volume Storage.</a:t>
            </a:r>
          </a:p>
          <a:p>
            <a:pPr lvl="1"/>
            <a:r>
              <a:rPr lang="en-US" dirty="0" smtClean="0"/>
              <a:t>Watch the Demonstration of the Volume Storage exercise. It will be easy to understand after we have covered On-Instance storage.</a:t>
            </a:r>
          </a:p>
        </p:txBody>
      </p:sp>
    </p:spTree>
    <p:extLst>
      <p:ext uri="{BB962C8B-B14F-4D97-AF65-F5344CB8AC3E}">
        <p14:creationId xmlns:p14="http://schemas.microsoft.com/office/powerpoint/2010/main" val="879849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On-Instance Storage appears as two hard disks:</a:t>
            </a:r>
          </a:p>
          <a:p>
            <a:pPr lvl="1"/>
            <a:r>
              <a:rPr lang="en-US" dirty="0" smtClean="0"/>
              <a:t>Primary disk, used for OS and home directory.</a:t>
            </a:r>
          </a:p>
          <a:p>
            <a:pPr lvl="1"/>
            <a:r>
              <a:rPr lang="en-US" dirty="0" smtClean="0"/>
              <a:t>Secondary disk:  intended for data storage.</a:t>
            </a:r>
          </a:p>
          <a:p>
            <a:r>
              <a:rPr lang="en-US" dirty="0" smtClean="0"/>
              <a:t>In the flavor “m1.small” the disks are 10GB (primary) and 30GB (secondary).</a:t>
            </a:r>
          </a:p>
          <a:p>
            <a:r>
              <a:rPr lang="en-US" dirty="0" smtClean="0"/>
              <a:t>To get access to the secondary disk, we will have to “mount” it first.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07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Mounting</a:t>
            </a:r>
            <a:r>
              <a:rPr lang="en-US" dirty="0" smtClean="0"/>
              <a:t> is a technique which essentially makes your hard drive accessible to you at a certain location (in a folder).</a:t>
            </a:r>
          </a:p>
          <a:p>
            <a:r>
              <a:rPr lang="en-US" dirty="0" smtClean="0"/>
              <a:t>Usually, the secondary disk is available on your </a:t>
            </a:r>
            <a:r>
              <a:rPr lang="en-US" i="1" dirty="0" smtClean="0"/>
              <a:t>system path “/</a:t>
            </a:r>
            <a:r>
              <a:rPr lang="en-US" i="1" dirty="0" err="1" smtClean="0"/>
              <a:t>dev</a:t>
            </a:r>
            <a:r>
              <a:rPr lang="en-US" i="1" dirty="0" smtClean="0"/>
              <a:t>/</a:t>
            </a:r>
            <a:r>
              <a:rPr lang="en-US" i="1" dirty="0" err="1" smtClean="0"/>
              <a:t>vdb</a:t>
            </a:r>
            <a:r>
              <a:rPr lang="en-US" i="1" dirty="0" smtClean="0"/>
              <a:t>”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his is a </a:t>
            </a:r>
            <a:r>
              <a:rPr lang="en-US" i="1" dirty="0" smtClean="0"/>
              <a:t>device path</a:t>
            </a:r>
            <a:r>
              <a:rPr lang="en-US" dirty="0" smtClean="0"/>
              <a:t>, so you cannot list and access files as if it was a folder. For this, we have to </a:t>
            </a:r>
            <a:r>
              <a:rPr lang="en-US" i="1" dirty="0" smtClean="0"/>
              <a:t>“mount”</a:t>
            </a:r>
            <a:r>
              <a:rPr lang="en-US" dirty="0" smtClean="0"/>
              <a:t> </a:t>
            </a:r>
            <a:r>
              <a:rPr lang="en-US" i="1" dirty="0" smtClean="0"/>
              <a:t>/</a:t>
            </a:r>
            <a:r>
              <a:rPr lang="en-US" i="1" dirty="0" err="1" smtClean="0"/>
              <a:t>dev</a:t>
            </a:r>
            <a:r>
              <a:rPr lang="en-US" i="1" dirty="0" smtClean="0"/>
              <a:t>/</a:t>
            </a:r>
            <a:r>
              <a:rPr lang="en-US" i="1" dirty="0" err="1" smtClean="0"/>
              <a:t>vdb</a:t>
            </a:r>
            <a:r>
              <a:rPr lang="en-US" dirty="0" smtClean="0"/>
              <a:t> to a folder first.</a:t>
            </a:r>
          </a:p>
          <a:p>
            <a:r>
              <a:rPr lang="en-US" dirty="0" smtClean="0"/>
              <a:t>On the Ubuntu Image used in this tutorial, </a:t>
            </a:r>
            <a:r>
              <a:rPr lang="en-US" i="1" dirty="0" smtClean="0"/>
              <a:t>/</a:t>
            </a:r>
            <a:r>
              <a:rPr lang="en-US" i="1" dirty="0" err="1" smtClean="0"/>
              <a:t>dev</a:t>
            </a:r>
            <a:r>
              <a:rPr lang="en-US" i="1" dirty="0" smtClean="0"/>
              <a:t>/</a:t>
            </a:r>
            <a:r>
              <a:rPr lang="en-US" i="1" dirty="0" err="1" smtClean="0"/>
              <a:t>vdb</a:t>
            </a:r>
            <a:r>
              <a:rPr lang="en-US" dirty="0" smtClean="0"/>
              <a:t> is </a:t>
            </a:r>
            <a:r>
              <a:rPr lang="en-US" i="1" dirty="0" smtClean="0"/>
              <a:t>auto-mounted</a:t>
            </a:r>
            <a:r>
              <a:rPr lang="en-US" dirty="0" smtClean="0"/>
              <a:t> on the folder </a:t>
            </a:r>
            <a:r>
              <a:rPr lang="en-US" i="1" dirty="0" smtClean="0"/>
              <a:t>/</a:t>
            </a:r>
            <a:r>
              <a:rPr lang="en-US" i="1" dirty="0" err="1" smtClean="0"/>
              <a:t>mnt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will undo this and do </a:t>
            </a:r>
            <a:r>
              <a:rPr lang="en-US" i="1" dirty="0" smtClean="0"/>
              <a:t>all</a:t>
            </a:r>
            <a:r>
              <a:rPr lang="en-US" dirty="0" smtClean="0"/>
              <a:t> steps required to set up the disk.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6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 this Module, we </a:t>
            </a:r>
            <a:r>
              <a:rPr lang="en-US" dirty="0" smtClean="0"/>
              <a:t>will follow </a:t>
            </a:r>
            <a:r>
              <a:rPr lang="en-US" dirty="0" smtClean="0"/>
              <a:t>the instructions given in the </a:t>
            </a:r>
            <a:r>
              <a:rPr lang="en-US" b="1" dirty="0" smtClean="0">
                <a:sym typeface="Helvetica"/>
              </a:rPr>
              <a:t>On-Line Documentation</a:t>
            </a:r>
            <a:endParaRPr lang="en-US" b="1" dirty="0" smtClean="0"/>
          </a:p>
          <a:p>
            <a:pPr lvl="1"/>
            <a:r>
              <a:rPr lang="en-US" dirty="0" smtClean="0"/>
              <a:t>Open your browser and go to the website: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&lt;Paste URL to training docs&gt;</a:t>
            </a:r>
          </a:p>
          <a:p>
            <a:pPr lvl="0"/>
            <a:r>
              <a:rPr lang="en-US" dirty="0" smtClean="0"/>
              <a:t>While we do the exercises, you may follow the documentation to read detailed instructions.</a:t>
            </a:r>
          </a:p>
          <a:p>
            <a:pPr lvl="0"/>
            <a:r>
              <a:rPr lang="en-US" dirty="0" smtClean="0"/>
              <a:t>In the slides, commands to type in a terminal are written according to the following scheme:</a:t>
            </a:r>
          </a:p>
          <a:p>
            <a:pPr marL="457200" lvl="2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theCommand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argument1 argument2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8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Exercise 15:</a:t>
            </a:r>
          </a:p>
          <a:p>
            <a:r>
              <a:rPr lang="en-US" dirty="0" smtClean="0"/>
              <a:t>Prep: Check </a:t>
            </a:r>
            <a:r>
              <a:rPr lang="en-US" dirty="0" err="1" smtClean="0"/>
              <a:t>mountpoint</a:t>
            </a:r>
            <a:r>
              <a:rPr lang="en-US" dirty="0" smtClean="0"/>
              <a:t> and size of the disk. </a:t>
            </a:r>
            <a:r>
              <a:rPr lang="en-US" i="1" dirty="0" err="1" smtClean="0"/>
              <a:t>Unmount</a:t>
            </a:r>
            <a:r>
              <a:rPr lang="en-US" dirty="0" smtClean="0"/>
              <a:t> the disk.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lsblk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–l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umount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mnt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r>
              <a:rPr lang="en-US" dirty="0" smtClean="0"/>
              <a:t>Step 1: Format your drive. List the </a:t>
            </a:r>
            <a:r>
              <a:rPr lang="en-US" dirty="0" err="1" smtClean="0"/>
              <a:t>filesystem</a:t>
            </a:r>
            <a:r>
              <a:rPr lang="en-US" dirty="0" smtClean="0"/>
              <a:t> of your drive and change it to </a:t>
            </a:r>
            <a:r>
              <a:rPr lang="en-US" i="1" dirty="0" smtClean="0"/>
              <a:t>ext4</a:t>
            </a:r>
            <a:r>
              <a:rPr lang="en-US" dirty="0" smtClean="0"/>
              <a:t>: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lsblk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–f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mkfs.ext4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dev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vdb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r>
              <a:rPr lang="en-US" dirty="0" smtClean="0"/>
              <a:t>Step 2: Mount the drive in a folder </a:t>
            </a:r>
            <a:r>
              <a:rPr lang="en-US" i="1" dirty="0" smtClean="0"/>
              <a:t>/data</a:t>
            </a:r>
            <a:r>
              <a:rPr lang="en-US" dirty="0" smtClean="0"/>
              <a:t> and list the contents: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mkdir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/data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mount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dev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vdb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/data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ls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8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Exercise 15 (continued):</a:t>
            </a:r>
          </a:p>
          <a:p>
            <a:r>
              <a:rPr lang="en-US" dirty="0" smtClean="0"/>
              <a:t>Step 3: Add write permissions.</a:t>
            </a:r>
          </a:p>
          <a:p>
            <a:pPr lvl="1"/>
            <a:r>
              <a:rPr lang="en-US" dirty="0" smtClean="0"/>
              <a:t>Try to create and edit a new text file. You cannot save it!</a:t>
            </a:r>
          </a:p>
          <a:p>
            <a:pPr marL="457200" lvl="2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/data/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newFile.txt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Change the owner of the disk mounted on </a:t>
            </a:r>
            <a:r>
              <a:rPr lang="en-US" i="1" dirty="0" smtClean="0"/>
              <a:t>/data</a:t>
            </a:r>
            <a:r>
              <a:rPr lang="en-US" dirty="0" smtClean="0"/>
              <a:t> to your user ubuntu. Then, try to </a:t>
            </a:r>
            <a:r>
              <a:rPr lang="en-US" dirty="0"/>
              <a:t>c</a:t>
            </a:r>
            <a:r>
              <a:rPr lang="en-US" dirty="0" smtClean="0"/>
              <a:t>reate the text file again.</a:t>
            </a:r>
          </a:p>
          <a:p>
            <a:pPr marL="457200" lvl="2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>
                <a:solidFill>
                  <a:srgbClr val="3127BF"/>
                </a:solidFill>
                <a:latin typeface="Consolas"/>
                <a:cs typeface="Consolas"/>
              </a:rPr>
              <a:t>chown</a:t>
            </a: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> ubuntu /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data</a:t>
            </a:r>
          </a:p>
          <a:p>
            <a:r>
              <a:rPr lang="en-US" dirty="0" smtClean="0"/>
              <a:t>Step 4 (optional): Configure auto mounting.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> /</a:t>
            </a:r>
            <a:r>
              <a:rPr lang="en-US" i="1" dirty="0" err="1">
                <a:solidFill>
                  <a:srgbClr val="3127BF"/>
                </a:solidFill>
                <a:latin typeface="Consolas"/>
                <a:cs typeface="Consolas"/>
              </a:rPr>
              <a:t>etc</a:t>
            </a: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>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fstab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Change </a:t>
            </a:r>
            <a:r>
              <a:rPr lang="en-US" i="1" dirty="0" smtClean="0"/>
              <a:t>/</a:t>
            </a:r>
            <a:r>
              <a:rPr lang="en-US" i="1" dirty="0" err="1" smtClean="0"/>
              <a:t>mnt</a:t>
            </a:r>
            <a:r>
              <a:rPr lang="en-US" dirty="0" smtClean="0"/>
              <a:t> to </a:t>
            </a:r>
            <a:r>
              <a:rPr lang="en-US" i="1" dirty="0" smtClean="0"/>
              <a:t>/data</a:t>
            </a:r>
            <a:r>
              <a:rPr lang="en-US" dirty="0" smtClean="0"/>
              <a:t> or add this line: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8000"/>
                </a:solidFill>
              </a:rPr>
              <a:t>/</a:t>
            </a:r>
            <a:r>
              <a:rPr lang="en-US" dirty="0" err="1">
                <a:solidFill>
                  <a:srgbClr val="008000"/>
                </a:solidFill>
              </a:rPr>
              <a:t>dev</a:t>
            </a:r>
            <a:r>
              <a:rPr lang="en-US" dirty="0">
                <a:solidFill>
                  <a:srgbClr val="008000"/>
                </a:solidFill>
              </a:rPr>
              <a:t>/</a:t>
            </a:r>
            <a:r>
              <a:rPr lang="en-US" dirty="0" err="1" smtClean="0">
                <a:solidFill>
                  <a:srgbClr val="008000"/>
                </a:solidFill>
              </a:rPr>
              <a:t>vdb</a:t>
            </a:r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>
                <a:solidFill>
                  <a:srgbClr val="008000"/>
                </a:solidFill>
              </a:rPr>
              <a:t>/data </a:t>
            </a:r>
            <a:r>
              <a:rPr lang="en-US" dirty="0" smtClean="0">
                <a:solidFill>
                  <a:srgbClr val="008000"/>
                </a:solidFill>
              </a:rPr>
              <a:t>   auto    </a:t>
            </a:r>
            <a:r>
              <a:rPr lang="en-US" dirty="0" err="1" smtClean="0">
                <a:solidFill>
                  <a:srgbClr val="008000"/>
                </a:solidFill>
              </a:rPr>
              <a:t>defaults</a:t>
            </a:r>
            <a:r>
              <a:rPr lang="en-US" dirty="0" err="1">
                <a:solidFill>
                  <a:srgbClr val="008000"/>
                </a:solidFill>
              </a:rPr>
              <a:t>,nobootwait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0    2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67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will access the Object Store via the </a:t>
            </a:r>
            <a:r>
              <a:rPr lang="en-US" i="1" dirty="0" smtClean="0"/>
              <a:t>Dashboard</a:t>
            </a:r>
            <a:r>
              <a:rPr lang="en-US" dirty="0" smtClean="0"/>
              <a:t>.</a:t>
            </a:r>
          </a:p>
          <a:p>
            <a:r>
              <a:rPr lang="en-US" dirty="0"/>
              <a:t>You can connect to your object store with a variety of clients, as long as they support </a:t>
            </a:r>
            <a:r>
              <a:rPr lang="en-US" b="1" dirty="0"/>
              <a:t>OpenStack Swift </a:t>
            </a:r>
            <a:r>
              <a:rPr lang="en-US" dirty="0"/>
              <a:t>or </a:t>
            </a:r>
            <a:r>
              <a:rPr lang="en-US" b="1" dirty="0"/>
              <a:t>Amazon S3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On-Line Documentation </a:t>
            </a:r>
            <a:r>
              <a:rPr lang="en-US" dirty="0" smtClean="0"/>
              <a:t>offers instructions for accessing the Object Store using other clients .</a:t>
            </a:r>
          </a:p>
          <a:p>
            <a:pPr lvl="1"/>
            <a:r>
              <a:rPr lang="en-US" dirty="0" smtClean="0"/>
              <a:t>You will need to </a:t>
            </a:r>
            <a:r>
              <a:rPr lang="en-US" i="1" dirty="0" smtClean="0"/>
              <a:t>download your credentials </a:t>
            </a:r>
            <a:r>
              <a:rPr lang="en-US" dirty="0" smtClean="0"/>
              <a:t>from the Dashboard.</a:t>
            </a:r>
          </a:p>
          <a:p>
            <a:pPr lvl="1"/>
            <a:r>
              <a:rPr lang="en-US" dirty="0" smtClean="0"/>
              <a:t>Module 10 will show how to access the store with the command line.</a:t>
            </a:r>
          </a:p>
          <a:p>
            <a:r>
              <a:rPr lang="en-US" b="1" dirty="0" smtClean="0"/>
              <a:t>Security Warning</a:t>
            </a:r>
          </a:p>
          <a:p>
            <a:pPr lvl="1"/>
            <a:r>
              <a:rPr lang="en-US" dirty="0" smtClean="0"/>
              <a:t>Swift does NOT provide encryption of the data it stores.</a:t>
            </a:r>
          </a:p>
          <a:p>
            <a:pPr lvl="1"/>
            <a:r>
              <a:rPr lang="en-US" dirty="0" smtClean="0"/>
              <a:t>If you have sensitive data that requires encryption, you must encrypt the data files </a:t>
            </a:r>
            <a:r>
              <a:rPr lang="en-US" i="1" dirty="0" smtClean="0"/>
              <a:t>before</a:t>
            </a:r>
            <a:r>
              <a:rPr lang="en-US" dirty="0" smtClean="0"/>
              <a:t> upload them to your object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36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Exercise 16: </a:t>
            </a:r>
            <a:r>
              <a:rPr lang="en-US" b="1" dirty="0" smtClean="0"/>
              <a:t> </a:t>
            </a:r>
            <a:r>
              <a:rPr lang="en-US" dirty="0" smtClean="0"/>
              <a:t>Access the Object Store via the Dashboard.</a:t>
            </a:r>
          </a:p>
          <a:p>
            <a:pPr marL="0" indent="0">
              <a:buNone/>
            </a:pPr>
            <a:r>
              <a:rPr lang="en-US" dirty="0" smtClean="0"/>
              <a:t>Follow instructions in the </a:t>
            </a:r>
            <a:r>
              <a:rPr lang="en-US" b="1" dirty="0" smtClean="0"/>
              <a:t>On-Line Documentation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Prep: Create a text file “</a:t>
            </a:r>
            <a:r>
              <a:rPr lang="en-US" i="1" dirty="0" err="1" smtClean="0"/>
              <a:t>SampleObject.txt</a:t>
            </a:r>
            <a:r>
              <a:rPr lang="en-US" i="1" dirty="0" smtClean="0"/>
              <a:t>”,</a:t>
            </a:r>
            <a:r>
              <a:rPr lang="en-US" dirty="0" smtClean="0"/>
              <a:t>  write some text into it, and save it on your Desktop.</a:t>
            </a:r>
          </a:p>
          <a:p>
            <a:r>
              <a:rPr lang="en-US" dirty="0" smtClean="0"/>
              <a:t>Step 1: Create a container named “</a:t>
            </a:r>
            <a:r>
              <a:rPr lang="en-US" i="1" dirty="0" err="1" smtClean="0"/>
              <a:t>MyObjectContainer</a:t>
            </a:r>
            <a:r>
              <a:rPr lang="en-US" i="1" dirty="0" smtClean="0"/>
              <a:t>”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Dashboard </a:t>
            </a:r>
            <a:r>
              <a:rPr lang="en-US" dirty="0" smtClean="0">
                <a:sym typeface="Wingdings"/>
              </a:rPr>
              <a:t> Object Store  Containers: Create container</a:t>
            </a:r>
          </a:p>
          <a:p>
            <a:r>
              <a:rPr lang="en-US" dirty="0" smtClean="0">
                <a:sym typeface="Wingdings"/>
              </a:rPr>
              <a:t>Step 2: Upload a file.</a:t>
            </a:r>
          </a:p>
          <a:p>
            <a:pPr lvl="1"/>
            <a:r>
              <a:rPr lang="en-US" dirty="0" smtClean="0">
                <a:sym typeface="Wingdings"/>
              </a:rPr>
              <a:t>Click [Upload Object] on right-hand side of your container.</a:t>
            </a:r>
          </a:p>
          <a:p>
            <a:pPr lvl="1"/>
            <a:r>
              <a:rPr lang="en-US" dirty="0" smtClean="0">
                <a:sym typeface="Wingdings"/>
              </a:rPr>
              <a:t>Upload </a:t>
            </a:r>
            <a:r>
              <a:rPr lang="en-US" i="1" dirty="0" err="1" smtClean="0">
                <a:sym typeface="Wingdings"/>
              </a:rPr>
              <a:t>SampleObject.txt</a:t>
            </a:r>
            <a:r>
              <a:rPr lang="en-US" i="1" dirty="0" smtClean="0">
                <a:sym typeface="Wingdings"/>
              </a:rPr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32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will go through the steps required to use Volume storage from your instance. You are going to</a:t>
            </a:r>
          </a:p>
          <a:p>
            <a:r>
              <a:rPr lang="en-US" dirty="0" smtClean="0"/>
              <a:t>Create a Volume storage</a:t>
            </a:r>
          </a:p>
          <a:p>
            <a:r>
              <a:rPr lang="en-US" dirty="0" smtClean="0"/>
              <a:t>Attach the Volume to the instance</a:t>
            </a:r>
          </a:p>
          <a:p>
            <a:r>
              <a:rPr lang="en-US" dirty="0" smtClean="0"/>
              <a:t>Prepare the Volume for use within your instance</a:t>
            </a:r>
          </a:p>
          <a:p>
            <a:pPr marL="0" indent="0">
              <a:buNone/>
            </a:pPr>
            <a:r>
              <a:rPr lang="en-US" dirty="0" smtClean="0"/>
              <a:t>If you don’t have access to Volume storage, you may watch the quick demonstration first.</a:t>
            </a:r>
          </a:p>
          <a:p>
            <a:pPr lvl="1"/>
            <a:r>
              <a:rPr lang="en-US" dirty="0" smtClean="0"/>
              <a:t>Then, you may find time to explore more Object Store clients while the others complete the exercises.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20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Exercise 17: </a:t>
            </a:r>
            <a:r>
              <a:rPr lang="en-US" b="1" dirty="0" smtClean="0"/>
              <a:t> </a:t>
            </a:r>
            <a:r>
              <a:rPr lang="en-US" dirty="0" smtClean="0"/>
              <a:t>Create and access a Volume.</a:t>
            </a:r>
          </a:p>
          <a:p>
            <a:pPr marL="0" indent="0">
              <a:buNone/>
            </a:pPr>
            <a:r>
              <a:rPr lang="en-US" dirty="0" smtClean="0"/>
              <a:t>Follow instructions in the On-Line Documentation.</a:t>
            </a:r>
          </a:p>
          <a:p>
            <a:r>
              <a:rPr lang="en-US" b="1" dirty="0" smtClean="0"/>
              <a:t>Step 1: </a:t>
            </a:r>
            <a:r>
              <a:rPr lang="en-US" dirty="0" smtClean="0"/>
              <a:t>Create </a:t>
            </a:r>
            <a:r>
              <a:rPr lang="en-US" dirty="0" err="1" smtClean="0"/>
              <a:t>aVolume</a:t>
            </a:r>
            <a:r>
              <a:rPr lang="en-US" dirty="0" smtClean="0"/>
              <a:t> in </a:t>
            </a:r>
            <a:r>
              <a:rPr lang="en-US" b="1" dirty="0" smtClean="0"/>
              <a:t>your availability zone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2:  </a:t>
            </a:r>
            <a:r>
              <a:rPr lang="en-US" dirty="0" smtClean="0"/>
              <a:t>Attach the Volume to your instance.</a:t>
            </a:r>
          </a:p>
          <a:p>
            <a:r>
              <a:rPr lang="en-US" b="1" dirty="0" smtClean="0"/>
              <a:t>Step 3:  </a:t>
            </a:r>
            <a:r>
              <a:rPr lang="en-US" dirty="0" smtClean="0"/>
              <a:t>Preparing your Volume for use.</a:t>
            </a:r>
          </a:p>
          <a:p>
            <a:pPr lvl="1"/>
            <a:r>
              <a:rPr lang="en-US" i="1" dirty="0" smtClean="0"/>
              <a:t>Format</a:t>
            </a:r>
            <a:r>
              <a:rPr lang="en-US" dirty="0" smtClean="0"/>
              <a:t> and </a:t>
            </a:r>
            <a:r>
              <a:rPr lang="en-US" i="1" dirty="0" smtClean="0"/>
              <a:t>mount</a:t>
            </a:r>
            <a:r>
              <a:rPr lang="en-US" dirty="0" smtClean="0"/>
              <a:t> the Volume.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steps as for On-Instance Storage!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79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files across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access files on your ephemeral or volume storage from your local office computer. </a:t>
            </a:r>
          </a:p>
          <a:p>
            <a:r>
              <a:rPr lang="en-US" dirty="0" smtClean="0"/>
              <a:t>This module shows you two ways to do this: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Using a SFTP client.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On the command line, using a secure copy command.</a:t>
            </a:r>
          </a:p>
          <a:p>
            <a:r>
              <a:rPr lang="en-US" dirty="0" smtClean="0"/>
              <a:t>In the exercises, we will only do Option 1 (using the SFTP client). The On-Line Documentation provides instructions to use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149514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files across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506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 of the next exercise: Drag &amp; Drop files across</a:t>
            </a:r>
            <a:endParaRPr lang="en-US" dirty="0"/>
          </a:p>
        </p:txBody>
      </p:sp>
      <p:pic>
        <p:nvPicPr>
          <p:cNvPr id="14" name="Picture 13" descr="scrFileZillaSiteManager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39" y="2487403"/>
            <a:ext cx="5516677" cy="37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3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files across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Exercise 18:  </a:t>
            </a:r>
          </a:p>
          <a:p>
            <a:pPr marL="0" indent="0">
              <a:buNone/>
            </a:pPr>
            <a:r>
              <a:rPr lang="en-US" dirty="0" smtClean="0"/>
              <a:t>Install and use the FileZilla FTP client to transfer files between your local computer and your instance.</a:t>
            </a:r>
          </a:p>
          <a:p>
            <a:r>
              <a:rPr lang="en-US" dirty="0" smtClean="0"/>
              <a:t>Step 1: Install FileZilla.</a:t>
            </a:r>
          </a:p>
          <a:p>
            <a:r>
              <a:rPr lang="en-US" dirty="0" smtClean="0"/>
              <a:t>Step 2:  Enable your SSH Agent</a:t>
            </a:r>
          </a:p>
          <a:p>
            <a:pPr lvl="1"/>
            <a:r>
              <a:rPr lang="en-US" i="1" dirty="0" smtClean="0"/>
              <a:t>Windows</a:t>
            </a:r>
            <a:r>
              <a:rPr lang="en-US" dirty="0" smtClean="0"/>
              <a:t>: Download, install &amp; configure the PuTTY tool </a:t>
            </a:r>
            <a:r>
              <a:rPr lang="en-US" i="1" dirty="0" smtClean="0"/>
              <a:t>Pageant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Linux / Mac OSX</a:t>
            </a:r>
            <a:r>
              <a:rPr lang="en-US" dirty="0" smtClean="0"/>
              <a:t>: In a local terminal:</a:t>
            </a:r>
            <a:endParaRPr lang="en-US" dirty="0"/>
          </a:p>
          <a:p>
            <a:pPr marL="457200" lvl="2" indent="0">
              <a:buNone/>
            </a:pP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>$ ssh-add ~/.ssh/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Nectar_Key</a:t>
            </a:r>
            <a:endParaRPr lang="en-US" dirty="0" smtClean="0"/>
          </a:p>
          <a:p>
            <a:r>
              <a:rPr lang="en-US" dirty="0" smtClean="0"/>
              <a:t>Step 3: Configure your site in FileZilla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Site Manager</a:t>
            </a:r>
          </a:p>
          <a:p>
            <a:pPr lvl="1"/>
            <a:r>
              <a:rPr lang="en-US" b="1" dirty="0" smtClean="0">
                <a:sym typeface="Wingdings"/>
              </a:rPr>
              <a:t>Host</a:t>
            </a:r>
            <a:r>
              <a:rPr lang="en-US" dirty="0" smtClean="0">
                <a:sym typeface="Wingdings"/>
              </a:rPr>
              <a:t>: </a:t>
            </a:r>
            <a:r>
              <a:rPr lang="en-US" i="1" dirty="0" smtClean="0">
                <a:sym typeface="Wingdings"/>
              </a:rPr>
              <a:t>Your IP;  </a:t>
            </a:r>
            <a:r>
              <a:rPr lang="en-US" b="1" dirty="0" smtClean="0">
                <a:sym typeface="Wingdings"/>
              </a:rPr>
              <a:t>Port</a:t>
            </a:r>
            <a:r>
              <a:rPr lang="en-US" dirty="0" smtClean="0">
                <a:sym typeface="Wingdings"/>
              </a:rPr>
              <a:t>: </a:t>
            </a:r>
            <a:r>
              <a:rPr lang="en-US" i="1" dirty="0" smtClean="0">
                <a:sym typeface="Wingdings"/>
              </a:rPr>
              <a:t>22</a:t>
            </a:r>
            <a:r>
              <a:rPr lang="en-US" dirty="0" smtClean="0">
                <a:sym typeface="Wingdings"/>
              </a:rPr>
              <a:t>; </a:t>
            </a:r>
            <a:r>
              <a:rPr lang="en-US" b="1" dirty="0" smtClean="0"/>
              <a:t>Protocol</a:t>
            </a:r>
            <a:r>
              <a:rPr lang="en-US" dirty="0"/>
              <a:t>: </a:t>
            </a:r>
            <a:r>
              <a:rPr lang="en-US" i="1" dirty="0" smtClean="0"/>
              <a:t>SFTP</a:t>
            </a:r>
            <a:r>
              <a:rPr lang="en-US" dirty="0" smtClean="0"/>
              <a:t>; </a:t>
            </a:r>
            <a:r>
              <a:rPr lang="en-US" b="1" dirty="0" smtClean="0"/>
              <a:t>Logon </a:t>
            </a:r>
            <a:r>
              <a:rPr lang="en-US" b="1" dirty="0"/>
              <a:t>type</a:t>
            </a:r>
            <a:r>
              <a:rPr lang="en-US" dirty="0"/>
              <a:t>: </a:t>
            </a:r>
            <a:r>
              <a:rPr lang="en-US" i="1" dirty="0" smtClean="0"/>
              <a:t>Normal</a:t>
            </a:r>
            <a:r>
              <a:rPr lang="en-US" dirty="0" smtClean="0"/>
              <a:t>;  </a:t>
            </a:r>
            <a:r>
              <a:rPr lang="en-US" b="1" dirty="0" smtClean="0"/>
              <a:t>User</a:t>
            </a:r>
            <a:r>
              <a:rPr lang="en-US" dirty="0"/>
              <a:t>: </a:t>
            </a:r>
            <a:r>
              <a:rPr lang="en-US" i="1" dirty="0" smtClean="0"/>
              <a:t>ubuntu;</a:t>
            </a:r>
            <a:r>
              <a:rPr lang="en-US" dirty="0" smtClean="0"/>
              <a:t> </a:t>
            </a:r>
            <a:r>
              <a:rPr lang="en-US" b="1" dirty="0"/>
              <a:t>password</a:t>
            </a:r>
            <a:r>
              <a:rPr lang="en-US" dirty="0"/>
              <a:t>: The password for </a:t>
            </a:r>
            <a:r>
              <a:rPr lang="en-US" i="1" dirty="0"/>
              <a:t>ubuntu</a:t>
            </a:r>
            <a:r>
              <a:rPr lang="en-US" dirty="0"/>
              <a:t> </a:t>
            </a:r>
            <a:r>
              <a:rPr lang="en-US" dirty="0" smtClean="0"/>
              <a:t>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Well done!!</a:t>
            </a:r>
          </a:p>
          <a:p>
            <a:pPr marL="0" indent="0">
              <a:buNone/>
            </a:pPr>
            <a:r>
              <a:rPr lang="en-US" dirty="0" smtClean="0"/>
              <a:t>You now know the most important practical steps for creating and managing your NeCTAR Research Cloud resources.</a:t>
            </a:r>
          </a:p>
          <a:p>
            <a:r>
              <a:rPr lang="en-US" dirty="0" smtClean="0"/>
              <a:t>Enrich your knowledge with more </a:t>
            </a:r>
            <a:r>
              <a:rPr lang="en-US" i="1" dirty="0" smtClean="0"/>
              <a:t>hands-on experience </a:t>
            </a:r>
            <a:r>
              <a:rPr lang="en-US" dirty="0" smtClean="0"/>
              <a:t>in the next Modules:</a:t>
            </a:r>
          </a:p>
          <a:p>
            <a:pPr lvl="1"/>
            <a:r>
              <a:rPr lang="en-US" dirty="0" smtClean="0"/>
              <a:t>Module 8: Encrypting data (files and entire disks).</a:t>
            </a:r>
          </a:p>
          <a:p>
            <a:pPr lvl="1"/>
            <a:r>
              <a:rPr lang="en-US" dirty="0" smtClean="0"/>
              <a:t>Module 9: Backing up your resources, cleaning up your disks.</a:t>
            </a:r>
          </a:p>
          <a:p>
            <a:pPr lvl="1"/>
            <a:r>
              <a:rPr lang="en-US" dirty="0" smtClean="0"/>
              <a:t>Module 10: Do everything from previous modules using the command line only!</a:t>
            </a:r>
          </a:p>
        </p:txBody>
      </p:sp>
    </p:spTree>
    <p:extLst>
      <p:ext uri="{BB962C8B-B14F-4D97-AF65-F5344CB8AC3E}">
        <p14:creationId xmlns:p14="http://schemas.microsoft.com/office/powerpoint/2010/main" val="48339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Preparation: Use of 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On </a:t>
            </a:r>
            <a:r>
              <a:rPr lang="en-US" b="1" u="sng" dirty="0" smtClean="0">
                <a:sym typeface="Helvetica"/>
              </a:rPr>
              <a:t>Windows</a:t>
            </a:r>
            <a:r>
              <a:rPr lang="en-US" dirty="0" smtClean="0"/>
              <a:t>, you will use two terminals: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PuTTY</a:t>
            </a:r>
            <a:r>
              <a:rPr lang="en-US" dirty="0" smtClean="0"/>
              <a:t> terminal to connect to the instance. Download “</a:t>
            </a:r>
            <a:r>
              <a:rPr lang="en-US" i="1" dirty="0" err="1" smtClean="0"/>
              <a:t>Putty.exe</a:t>
            </a:r>
            <a:r>
              <a:rPr lang="en-US" dirty="0" smtClean="0"/>
              <a:t>” and “</a:t>
            </a:r>
            <a:r>
              <a:rPr lang="en-US" i="1" dirty="0" smtClean="0"/>
              <a:t>PuttyGen.exe</a:t>
            </a:r>
            <a:r>
              <a:rPr lang="en-US" dirty="0" smtClean="0"/>
              <a:t>” from the official website (</a:t>
            </a:r>
            <a:r>
              <a:rPr lang="en-US" dirty="0" err="1" smtClean="0"/>
              <a:t>google</a:t>
            </a:r>
            <a:r>
              <a:rPr lang="en-US" dirty="0" smtClean="0"/>
              <a:t> “PuTTY”). This Terminal will be referred to as the </a:t>
            </a:r>
            <a:r>
              <a:rPr lang="en-US" b="1" dirty="0" smtClean="0">
                <a:sym typeface="Helvetica"/>
              </a:rPr>
              <a:t>“ssh terminal”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Windows command line</a:t>
            </a:r>
            <a:r>
              <a:rPr lang="en-US" b="1" dirty="0" smtClean="0"/>
              <a:t> </a:t>
            </a:r>
            <a:r>
              <a:rPr lang="en-US" dirty="0" smtClean="0"/>
              <a:t>on your computer.  Open it by typing </a:t>
            </a:r>
            <a:r>
              <a:rPr lang="en-US" i="1" dirty="0" smtClean="0"/>
              <a:t>“</a:t>
            </a:r>
            <a:r>
              <a:rPr lang="en-US" i="1" dirty="0" err="1" smtClean="0"/>
              <a:t>cmd</a:t>
            </a:r>
            <a:r>
              <a:rPr lang="en-US" i="1" dirty="0" smtClean="0"/>
              <a:t>” </a:t>
            </a:r>
            <a:r>
              <a:rPr lang="en-US" dirty="0" smtClean="0"/>
              <a:t>into the search field (on Windows &lt; 8 on “</a:t>
            </a:r>
            <a:r>
              <a:rPr lang="en-US" i="1" dirty="0" smtClean="0"/>
              <a:t>Start</a:t>
            </a:r>
            <a:r>
              <a:rPr lang="en-US" dirty="0" smtClean="0"/>
              <a:t>”; on Windows 8 in the “App search” field). This Terminal will be referred to as your </a:t>
            </a:r>
            <a:r>
              <a:rPr lang="en-US" b="1" dirty="0" smtClean="0">
                <a:sym typeface="Helvetica"/>
              </a:rPr>
              <a:t>“local Terminal”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On </a:t>
            </a:r>
            <a:r>
              <a:rPr lang="en-US" b="1" u="sng" dirty="0" smtClean="0">
                <a:sym typeface="Helvetica"/>
              </a:rPr>
              <a:t>Mac and Linux</a:t>
            </a:r>
            <a:r>
              <a:rPr lang="en-US" dirty="0" smtClean="0"/>
              <a:t>, there are built-in terminals: </a:t>
            </a:r>
          </a:p>
          <a:p>
            <a:pPr lvl="1"/>
            <a:r>
              <a:rPr lang="en-US" dirty="0" smtClean="0"/>
              <a:t>Mac: search “Terminal” in the Spotlight Search.</a:t>
            </a:r>
          </a:p>
          <a:p>
            <a:pPr lvl="1"/>
            <a:r>
              <a:rPr lang="en-US" dirty="0" smtClean="0"/>
              <a:t>Linux: search “Terminal” or Right-click on 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5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1688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Before we create our first instance, we will need to </a:t>
            </a:r>
            <a:r>
              <a:rPr lang="en-US" b="1" dirty="0" smtClean="0">
                <a:sym typeface="Helvetica"/>
              </a:rPr>
              <a:t>generate a ssh key pair</a:t>
            </a:r>
            <a:r>
              <a:rPr lang="en-US" dirty="0" smtClean="0"/>
              <a:t> for connecting to our instances.</a:t>
            </a:r>
          </a:p>
          <a:p>
            <a:pPr lvl="0"/>
            <a:r>
              <a:rPr lang="en-US" dirty="0" smtClean="0"/>
              <a:t>An ssh key pair is required to encrypt the data between you and the instance. The pair consists of two keys: A </a:t>
            </a:r>
            <a:r>
              <a:rPr lang="en-US" b="1" dirty="0" smtClean="0">
                <a:sym typeface="Helvetica"/>
              </a:rPr>
              <a:t>private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key</a:t>
            </a:r>
            <a:r>
              <a:rPr lang="en-US" dirty="0" smtClean="0"/>
              <a:t>, and a </a:t>
            </a:r>
            <a:r>
              <a:rPr lang="en-US" b="1" dirty="0" smtClean="0">
                <a:sym typeface="Helvetica"/>
              </a:rPr>
              <a:t>public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key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SHKey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42" y="3669361"/>
            <a:ext cx="5530549" cy="30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u="sng" dirty="0" smtClean="0">
                <a:sym typeface="Helvetica"/>
              </a:rPr>
              <a:t>Exercise 1:</a:t>
            </a:r>
          </a:p>
          <a:p>
            <a:pPr lvl="0"/>
            <a:r>
              <a:rPr lang="en-US" dirty="0" smtClean="0"/>
              <a:t>We will have to generate this key pair before we can proceed with launching an instance.</a:t>
            </a:r>
          </a:p>
          <a:p>
            <a:pPr lvl="0"/>
            <a:r>
              <a:rPr lang="en-US" dirty="0" smtClean="0"/>
              <a:t>Depending on your Operating system, follow the instructions given in the On-Line Documentation.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SSH Key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170548" cy="41402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b="1" u="sng" dirty="0" smtClean="0"/>
              <a:t>Mac and Linux summary:</a:t>
            </a:r>
          </a:p>
          <a:p>
            <a:pPr marL="0" lvl="0" indent="0">
              <a:buNone/>
            </a:pPr>
            <a:r>
              <a:rPr lang="en-US" dirty="0" smtClean="0"/>
              <a:t>Open a Terminal and change to home.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cd</a:t>
            </a:r>
          </a:p>
          <a:p>
            <a:pPr marL="0" lvl="0" indent="0">
              <a:buNone/>
            </a:pPr>
            <a:r>
              <a:rPr lang="en-US" dirty="0" smtClean="0"/>
              <a:t>If you don’t have a .ssh directory: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mkdir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.ssh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cd .ssh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ssh-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keygen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-t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rsa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–f    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  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Nectar_Key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marL="0" lvl="0" indent="0">
              <a:buNone/>
            </a:pPr>
            <a:r>
              <a:rPr lang="en-US" dirty="0" smtClean="0"/>
              <a:t>Copy the content of </a:t>
            </a:r>
            <a:r>
              <a:rPr lang="en-US" dirty="0" err="1" smtClean="0"/>
              <a:t>Nectar_Key.pub</a:t>
            </a:r>
            <a:r>
              <a:rPr lang="en-US" dirty="0" smtClean="0"/>
              <a:t> onto the clipboard, e.g. on Mac: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open -e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Nectar_Key.pub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20963" y="1985963"/>
            <a:ext cx="4236515" cy="907187"/>
          </a:xfrm>
        </p:spPr>
        <p:txBody>
          <a:bodyPr/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Windows summary:</a:t>
            </a:r>
          </a:p>
          <a:p>
            <a:pPr marL="0" lvl="0" indent="0">
              <a:buNone/>
            </a:pPr>
            <a:r>
              <a:rPr lang="en-US" dirty="0" smtClean="0"/>
              <a:t>Open </a:t>
            </a:r>
            <a:r>
              <a:rPr lang="en-US" i="1" dirty="0" err="1" smtClean="0">
                <a:sym typeface="Helvetica"/>
              </a:rPr>
              <a:t>PuTTYgen.exe</a:t>
            </a:r>
            <a:endParaRPr lang="en-US" i="1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15" name="Picture 14" descr="scrPuttyGe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63" y="3069561"/>
            <a:ext cx="2237533" cy="2024902"/>
          </a:xfrm>
          <a:prstGeom prst="rect">
            <a:avLst/>
          </a:prstGeom>
        </p:spPr>
      </p:pic>
      <p:pic>
        <p:nvPicPr>
          <p:cNvPr id="16" name="Picture 15" descr="scrPuttyGe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14" y="3864658"/>
            <a:ext cx="2682854" cy="24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Launching an Instance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We will now </a:t>
            </a:r>
            <a:r>
              <a:rPr lang="en-US" b="1" dirty="0" smtClean="0">
                <a:sym typeface="Helvetica"/>
              </a:rPr>
              <a:t>launch an instance</a:t>
            </a:r>
            <a:r>
              <a:rPr lang="en-US" b="1" dirty="0" smtClean="0"/>
              <a:t> </a:t>
            </a:r>
            <a:r>
              <a:rPr lang="en-US" dirty="0" smtClean="0"/>
              <a:t>and choose the resources we require.</a:t>
            </a:r>
          </a:p>
          <a:p>
            <a:pPr lvl="0"/>
            <a:r>
              <a:rPr lang="en-US" dirty="0" smtClean="0"/>
              <a:t>Before we start, a note about </a:t>
            </a:r>
            <a:r>
              <a:rPr lang="en-US" b="1" dirty="0" smtClean="0">
                <a:sym typeface="Helvetica"/>
              </a:rPr>
              <a:t>“Security Groups”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 will need to free up </a:t>
            </a:r>
            <a:r>
              <a:rPr lang="en-US" i="1" dirty="0" smtClean="0"/>
              <a:t>ports</a:t>
            </a:r>
            <a:r>
              <a:rPr lang="en-US" dirty="0" smtClean="0"/>
              <a:t> in the firewall rules so that we can connect to the instance (see also Module 5).</a:t>
            </a:r>
          </a:p>
          <a:p>
            <a:pPr lvl="1"/>
            <a:r>
              <a:rPr lang="en-US" dirty="0" smtClean="0"/>
              <a:t>The Firewall is configured with “Security Groups”—they are essentially a collection of firewall rules.</a:t>
            </a:r>
          </a:p>
          <a:p>
            <a:pPr lvl="1"/>
            <a:r>
              <a:rPr lang="en-US" dirty="0" smtClean="0"/>
              <a:t>The Trial Account comes with some pre-configured security groups which we will use. You can also set up your own security groups, the On-line Documentation includes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695</TotalTime>
  <Words>3207</Words>
  <Application>Microsoft Macintosh PowerPoint</Application>
  <PresentationFormat>On-screen Show (4:3)</PresentationFormat>
  <Paragraphs>342</Paragraphs>
  <Slides>49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Advantage</vt:lpstr>
      <vt:lpstr>NeCTAR Training</vt:lpstr>
      <vt:lpstr>Launching and Connecting</vt:lpstr>
      <vt:lpstr>General notes</vt:lpstr>
      <vt:lpstr>General notes</vt:lpstr>
      <vt:lpstr>Preparation: Use of Terminals</vt:lpstr>
      <vt:lpstr>Creating a SSH key</vt:lpstr>
      <vt:lpstr>Creating a SSH key</vt:lpstr>
      <vt:lpstr>Creating a SSH Key</vt:lpstr>
      <vt:lpstr>Launching an Instance</vt:lpstr>
      <vt:lpstr>Launching an Instance</vt:lpstr>
      <vt:lpstr>Congratulations!</vt:lpstr>
      <vt:lpstr>Connect to the Instance</vt:lpstr>
      <vt:lpstr>Connect to the Instance</vt:lpstr>
      <vt:lpstr>Configuration and Control</vt:lpstr>
      <vt:lpstr>Configuration and Control</vt:lpstr>
      <vt:lpstr>Configuration and Control</vt:lpstr>
      <vt:lpstr>Connect to remote desktop</vt:lpstr>
      <vt:lpstr>Connect to remote desktop</vt:lpstr>
      <vt:lpstr>Connect to remote desktop</vt:lpstr>
      <vt:lpstr>Connect to remote desktop</vt:lpstr>
      <vt:lpstr>Connect to remote desktop</vt:lpstr>
      <vt:lpstr>Connect to remote desktop</vt:lpstr>
      <vt:lpstr>Connect to remote desktop with X2Go</vt:lpstr>
      <vt:lpstr>Connect to remote desktop with X2Go</vt:lpstr>
      <vt:lpstr>Connect to remote desktop with X2Go</vt:lpstr>
      <vt:lpstr>Connect to remote desktop with X2Go</vt:lpstr>
      <vt:lpstr>Connect to remote desktop with X2Go</vt:lpstr>
      <vt:lpstr>Connect to remote desktop with VNC</vt:lpstr>
      <vt:lpstr>Connect to remote desktop with VNC</vt:lpstr>
      <vt:lpstr>Connect to remote desktop with VNC</vt:lpstr>
      <vt:lpstr>Graphical applications on the SSH Terminal</vt:lpstr>
      <vt:lpstr>Graphical applications on the SSH Terminal</vt:lpstr>
      <vt:lpstr>Graphical applications on the SSH Terminal</vt:lpstr>
      <vt:lpstr>Install a Web Server</vt:lpstr>
      <vt:lpstr>Managing storage</vt:lpstr>
      <vt:lpstr>Managing Storage</vt:lpstr>
      <vt:lpstr>Managing storage</vt:lpstr>
      <vt:lpstr>On-Instance Storage</vt:lpstr>
      <vt:lpstr>On-Instance Storage</vt:lpstr>
      <vt:lpstr>On-Instance Storage</vt:lpstr>
      <vt:lpstr>On-Instance Storage</vt:lpstr>
      <vt:lpstr>Object Storage</vt:lpstr>
      <vt:lpstr>Object Storage</vt:lpstr>
      <vt:lpstr>Volume Storage</vt:lpstr>
      <vt:lpstr>Volume Storage</vt:lpstr>
      <vt:lpstr>Copying files across</vt:lpstr>
      <vt:lpstr>Copying files across</vt:lpstr>
      <vt:lpstr>Copying files across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51</cp:revision>
  <dcterms:created xsi:type="dcterms:W3CDTF">2015-07-15T20:23:05Z</dcterms:created>
  <dcterms:modified xsi:type="dcterms:W3CDTF">2015-07-17T20:48:57Z</dcterms:modified>
</cp:coreProperties>
</file>