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9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4</a:t>
            </a:r>
          </a:p>
          <a:p>
            <a:r>
              <a:rPr lang="en-US" dirty="0" smtClean="0"/>
              <a:t>From PC To Cloud or HPC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4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Other </a:t>
            </a:r>
            <a:r>
              <a:rPr lang="en-US" b="1" dirty="0" err="1" smtClean="0">
                <a:sym typeface="Helvetica"/>
              </a:rPr>
              <a:t>specialised</a:t>
            </a:r>
            <a:r>
              <a:rPr lang="en-US" b="1" dirty="0" smtClean="0">
                <a:sym typeface="Helvetica"/>
              </a:rPr>
              <a:t> hardware</a:t>
            </a:r>
            <a:r>
              <a:rPr lang="en-US" b="1" dirty="0" smtClean="0"/>
              <a:t> </a:t>
            </a:r>
            <a:r>
              <a:rPr lang="en-US" dirty="0" smtClean="0"/>
              <a:t>which your application may benefit from are performance accelerators or SIMD units (Single-Instruction Multiple Data processors). This is not found on typical Cloud infrastructure.</a:t>
            </a:r>
          </a:p>
          <a:p>
            <a:pPr lvl="0"/>
            <a:r>
              <a:rPr lang="en-US" dirty="0" smtClean="0"/>
              <a:t>Some HPC solutions already offer a set </a:t>
            </a:r>
            <a:r>
              <a:rPr lang="en-US" b="1" dirty="0" smtClean="0"/>
              <a:t>of </a:t>
            </a:r>
            <a:r>
              <a:rPr lang="en-US" b="1" dirty="0" smtClean="0">
                <a:sym typeface="Helvetica"/>
              </a:rPr>
              <a:t>pre-installed software packages</a:t>
            </a:r>
            <a:r>
              <a:rPr lang="en-US" dirty="0" smtClean="0"/>
              <a:t>, sometimes including the license.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6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cloud is great for </a:t>
            </a:r>
            <a:r>
              <a:rPr lang="en-US" b="1" dirty="0" smtClean="0"/>
              <a:t>EPPs</a:t>
            </a:r>
          </a:p>
          <a:p>
            <a:pPr lvl="1"/>
            <a:r>
              <a:rPr lang="en-US" dirty="0" smtClean="0"/>
              <a:t>You want to process one data set with a variety of parameters, or you can split the data set into several pieces for parallel processing.</a:t>
            </a:r>
          </a:p>
          <a:p>
            <a:pPr lvl="1"/>
            <a:r>
              <a:rPr lang="en-US" dirty="0" smtClean="0"/>
              <a:t>The application does not rely on fast shared memory or storage so it can be distributed into many independent processing units.</a:t>
            </a:r>
          </a:p>
          <a:p>
            <a:pPr lvl="1"/>
            <a:r>
              <a:rPr lang="en-US" dirty="0" smtClean="0"/>
              <a:t>e.g. digital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You want </a:t>
            </a:r>
            <a:r>
              <a:rPr lang="en-US" b="1" dirty="0" smtClean="0">
                <a:sym typeface="Helvetica"/>
              </a:rPr>
              <a:t>instant availability</a:t>
            </a:r>
            <a:r>
              <a:rPr lang="en-US" b="1" dirty="0" smtClean="0"/>
              <a:t> </a:t>
            </a:r>
            <a:r>
              <a:rPr lang="en-US" dirty="0" smtClean="0"/>
              <a:t>of large-scale computing resources. In HPC, we may need to wait for the resources to become available, in the Cloud they are typically instantly available.</a:t>
            </a:r>
          </a:p>
          <a:p>
            <a:pPr lvl="0"/>
            <a:r>
              <a:rPr lang="en-US" dirty="0" smtClean="0"/>
              <a:t>Possibility </a:t>
            </a:r>
            <a:r>
              <a:rPr lang="en-US" b="1" dirty="0" smtClean="0"/>
              <a:t>of </a:t>
            </a:r>
            <a:r>
              <a:rPr lang="en-US" b="1" dirty="0" smtClean="0">
                <a:sym typeface="Helvetica"/>
              </a:rPr>
              <a:t>software choice</a:t>
            </a:r>
            <a:r>
              <a:rPr lang="en-US" dirty="0" smtClean="0"/>
              <a:t>: users can design virtual machines to suit their needs, including choice of OS and installed applications. In HPC, this can be problematic.</a:t>
            </a:r>
          </a:p>
          <a:p>
            <a:pPr lvl="0"/>
            <a:r>
              <a:rPr lang="en-US" dirty="0" smtClean="0"/>
              <a:t>The simple case: you need </a:t>
            </a:r>
            <a:r>
              <a:rPr lang="en-US" b="1" dirty="0" smtClean="0">
                <a:sym typeface="Helvetica"/>
              </a:rPr>
              <a:t>easy access to computing infrastructure</a:t>
            </a:r>
            <a:r>
              <a:rPr lang="en-US" dirty="0" smtClean="0"/>
              <a:t> (already connected to the Internet) which you cannot easily get at your research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5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Cost savings</a:t>
            </a:r>
            <a:r>
              <a:rPr lang="en-US" dirty="0"/>
              <a:t>: NeCTAR resources are free, </a:t>
            </a:r>
            <a:r>
              <a:rPr lang="en-US" dirty="0" smtClean="0"/>
              <a:t>whereas building </a:t>
            </a:r>
            <a:r>
              <a:rPr lang="en-US" dirty="0"/>
              <a:t>and maintaining on-premises is expensive.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Individual setup</a:t>
            </a:r>
            <a:r>
              <a:rPr lang="en-US" dirty="0"/>
              <a:t>: Users can set up their own server.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Access independence</a:t>
            </a:r>
            <a:r>
              <a:rPr lang="en-US" dirty="0"/>
              <a:t>: Via the Internet from anywhere.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Large computing capacity</a:t>
            </a:r>
            <a:r>
              <a:rPr lang="en-US" dirty="0"/>
              <a:t> can be accessed quickly and </a:t>
            </a:r>
            <a:r>
              <a:rPr lang="en-US" dirty="0" smtClean="0"/>
              <a:t>easily.</a:t>
            </a:r>
            <a:endParaRPr lang="en-US" dirty="0"/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dirty="0"/>
              <a:t>“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Elasticity</a:t>
            </a:r>
            <a:r>
              <a:rPr lang="en-US" dirty="0"/>
              <a:t>” (Flexibility and Scalability): users can scale up or down </a:t>
            </a:r>
            <a:r>
              <a:rPr lang="en-US" dirty="0" smtClean="0"/>
              <a:t>resources </a:t>
            </a:r>
            <a:r>
              <a:rPr lang="en-US" dirty="0"/>
              <a:t>as required at the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95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Resource sharing</a:t>
            </a:r>
            <a:r>
              <a:rPr lang="en-US" dirty="0"/>
              <a:t>: Multiple users can work on the same data </a:t>
            </a:r>
            <a:r>
              <a:rPr lang="en-US" dirty="0" smtClean="0"/>
              <a:t>simultaneously.</a:t>
            </a:r>
            <a:endParaRPr lang="en-US" dirty="0"/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Security:</a:t>
            </a:r>
            <a:r>
              <a:rPr lang="en-US" dirty="0"/>
              <a:t> at the professionally run data </a:t>
            </a:r>
            <a:r>
              <a:rPr lang="en-US" dirty="0" err="1"/>
              <a:t>centre</a:t>
            </a:r>
            <a:r>
              <a:rPr lang="en-US" dirty="0"/>
              <a:t> is often as good as or better than maintaining your own infrastructure.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Electricity savings </a:t>
            </a:r>
            <a:r>
              <a:rPr lang="en-US" dirty="0"/>
              <a:t>through shared infrastructure is also good for the environment!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4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Cloud: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dirty="0" smtClean="0">
                <a:sym typeface="Helvetica"/>
              </a:rPr>
              <a:t>Requires Internet</a:t>
            </a:r>
            <a:r>
              <a:rPr lang="en-US" b="1" dirty="0" smtClean="0"/>
              <a:t> </a:t>
            </a:r>
            <a:r>
              <a:rPr lang="en-US" dirty="0" smtClean="0"/>
              <a:t>to access—if it drops out, you lose access.</a:t>
            </a:r>
          </a:p>
          <a:p>
            <a:pPr lvl="0"/>
            <a:r>
              <a:rPr lang="en-US" b="1" dirty="0" smtClean="0">
                <a:sym typeface="Helvetica"/>
              </a:rPr>
              <a:t>Indirect access control</a:t>
            </a:r>
            <a:r>
              <a:rPr lang="en-US" dirty="0" smtClean="0"/>
              <a:t>: The ISPs and telecommunication companies control your Internet access. ISPs may even charge for higher bandwidth demands.</a:t>
            </a:r>
          </a:p>
          <a:p>
            <a:pPr lvl="0"/>
            <a:r>
              <a:rPr lang="en-US" b="1" dirty="0" smtClean="0">
                <a:sym typeface="Helvetica"/>
              </a:rPr>
              <a:t>Service outage</a:t>
            </a:r>
            <a:r>
              <a:rPr lang="en-US" dirty="0" smtClean="0">
                <a:sym typeface="Helvetica"/>
              </a:rPr>
              <a:t>:</a:t>
            </a:r>
            <a:r>
              <a:rPr lang="en-US" dirty="0" smtClean="0"/>
              <a:t> When there are problems at the cloud service provider, it can take out all your services.</a:t>
            </a:r>
          </a:p>
          <a:p>
            <a:pPr lvl="0"/>
            <a:r>
              <a:rPr lang="en-US" dirty="0" smtClean="0">
                <a:sym typeface="Helvetica"/>
              </a:rPr>
              <a:t>Concerns about </a:t>
            </a:r>
            <a:r>
              <a:rPr lang="en-US" b="1" dirty="0" smtClean="0">
                <a:sym typeface="Helvetica"/>
              </a:rPr>
              <a:t>ownership</a:t>
            </a:r>
            <a:r>
              <a:rPr lang="en-US" dirty="0" smtClean="0"/>
              <a:t>: Who owns the data you store online: you, or the company storing it?  Policies among Cloud providers vary. </a:t>
            </a:r>
            <a:r>
              <a:rPr lang="en-US" u="sng" dirty="0" smtClean="0"/>
              <a:t>NeCTAR never lays any claims on your data!</a:t>
            </a:r>
          </a:p>
          <a:p>
            <a:pPr lvl="0"/>
            <a:r>
              <a:rPr lang="en-US" b="1" dirty="0" smtClean="0">
                <a:sym typeface="Helvetica"/>
              </a:rPr>
              <a:t>Service charge</a:t>
            </a:r>
            <a:r>
              <a:rPr lang="en-US" b="1" dirty="0" smtClean="0"/>
              <a:t> </a:t>
            </a:r>
            <a:r>
              <a:rPr lang="en-US" dirty="0" smtClean="0"/>
              <a:t>is based upon usage with most cloud providers. However </a:t>
            </a:r>
            <a:r>
              <a:rPr lang="en-US" u="sng" dirty="0" smtClean="0"/>
              <a:t>NeCTAR services are free</a:t>
            </a:r>
            <a:r>
              <a:rPr lang="en-US" dirty="0" smtClean="0"/>
              <a:t> to researchers across Australia.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3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mtClean="0"/>
              <a:t>You should now have a good idea about the difference between Cloud and HPC.</a:t>
            </a:r>
          </a:p>
          <a:p>
            <a:pPr lvl="0"/>
            <a:r>
              <a:rPr lang="en-US" smtClean="0"/>
              <a:t>If you have found that the Research Cloud is great for your purposes—enjoy the rest of the course!</a:t>
            </a:r>
          </a:p>
          <a:p>
            <a:pPr lvl="0"/>
            <a:r>
              <a:rPr lang="en-US" smtClean="0"/>
              <a:t>You may have found that HPC is the right choice for you</a:t>
            </a:r>
          </a:p>
          <a:p>
            <a:pPr lvl="1"/>
            <a:r>
              <a:rPr lang="en-US" smtClean="0"/>
              <a:t>Contact your local IT department to enquire about your options.</a:t>
            </a:r>
          </a:p>
          <a:p>
            <a:pPr lvl="1"/>
            <a:r>
              <a:rPr lang="en-US" smtClean="0"/>
              <a:t>You will still benefit from attending the rest of this course to extend your knowledge for possible future uses of the Cloud in other research projects.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PC to Cloud or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may have heard of High Performance Computing (HPC), or you may already be using it.</a:t>
            </a:r>
          </a:p>
          <a:p>
            <a:pPr lvl="0"/>
            <a:r>
              <a:rPr lang="en-US" dirty="0" smtClean="0"/>
              <a:t>This module will </a:t>
            </a:r>
          </a:p>
          <a:p>
            <a:pPr lvl="1"/>
            <a:r>
              <a:rPr lang="en-US" dirty="0" smtClean="0"/>
              <a:t>discuss the differences between Cloud Computing and HPC</a:t>
            </a:r>
          </a:p>
          <a:p>
            <a:pPr lvl="1"/>
            <a:r>
              <a:rPr lang="en-US" dirty="0" smtClean="0"/>
              <a:t>provide an overview of pros and cons of moving from traditional desktop computing to Cloud or HPC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5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err="1" smtClean="0"/>
              <a:t>vs</a:t>
            </a:r>
            <a:r>
              <a:rPr lang="en-US" dirty="0" smtClean="0"/>
              <a:t>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High Performance Computing (short: HPC) is not the same as cloud computing. </a:t>
            </a:r>
          </a:p>
          <a:p>
            <a:pPr lvl="0"/>
            <a:r>
              <a:rPr lang="en-US" dirty="0" smtClean="0"/>
              <a:t>Both technologies differ in a number of ways, and have some similarities as well.</a:t>
            </a:r>
          </a:p>
          <a:p>
            <a:pPr lvl="0"/>
            <a:r>
              <a:rPr lang="en-US" dirty="0" smtClean="0"/>
              <a:t>We may refer to both types as “large scale computing” – but what is the difference? </a:t>
            </a:r>
          </a:p>
          <a:p>
            <a:pPr lvl="1"/>
            <a:r>
              <a:rPr lang="en-US" dirty="0" smtClean="0"/>
              <a:t>Both systems target scalability of computing, but in different ways.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5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Performance Computing (HPC)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HCP targets extremely large sets of data and crunching the information in parallel while sharing the data between compute nodes.</a:t>
            </a:r>
          </a:p>
          <a:p>
            <a:pPr lvl="0"/>
            <a:r>
              <a:rPr lang="en-US" dirty="0" smtClean="0"/>
              <a:t>The data connection between the nodes has to be very fast, essentially turning the entire grid of nodes into one single “supercomputer”. This requires </a:t>
            </a:r>
            <a:r>
              <a:rPr lang="en-US" dirty="0" err="1" smtClean="0"/>
              <a:t>specialised</a:t>
            </a:r>
            <a:r>
              <a:rPr lang="en-US" dirty="0" smtClean="0"/>
              <a:t> </a:t>
            </a:r>
            <a:r>
              <a:rPr lang="en-US" dirty="0" smtClean="0"/>
              <a:t>expensive hardware.</a:t>
            </a:r>
          </a:p>
          <a:p>
            <a:pPr lvl="0"/>
            <a:r>
              <a:rPr lang="en-US" b="1" i="1" dirty="0" smtClean="0">
                <a:sym typeface="Helvetica"/>
              </a:rPr>
              <a:t>One</a:t>
            </a:r>
            <a:r>
              <a:rPr lang="en-US" dirty="0" smtClean="0"/>
              <a:t> application can be run </a:t>
            </a:r>
            <a:r>
              <a:rPr lang="en-US" b="1" i="1" dirty="0" smtClean="0">
                <a:sym typeface="Helvetica"/>
              </a:rPr>
              <a:t>across</a:t>
            </a:r>
            <a:r>
              <a:rPr lang="en-US" dirty="0" smtClean="0"/>
              <a:t> a variable number of nodes. We call this </a:t>
            </a:r>
            <a:r>
              <a:rPr lang="en-US" b="1" u="sng" dirty="0" smtClean="0">
                <a:sym typeface="Helvetica"/>
              </a:rPr>
              <a:t>vertical scalability</a:t>
            </a:r>
            <a:r>
              <a:rPr lang="en-US" dirty="0" smtClean="0">
                <a:sym typeface="Helvetica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9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Cloud computing targets “embarrassingly parallel problems” (EPP).</a:t>
            </a:r>
          </a:p>
          <a:p>
            <a:pPr lvl="0"/>
            <a:r>
              <a:rPr lang="en-US" dirty="0" smtClean="0"/>
              <a:t>The individual computers don’t have to be super fast, but instead the power lies in have a huge number of computers. </a:t>
            </a:r>
          </a:p>
          <a:p>
            <a:pPr lvl="0"/>
            <a:r>
              <a:rPr lang="en-US" b="1" i="1" dirty="0" smtClean="0">
                <a:sym typeface="Helvetica"/>
              </a:rPr>
              <a:t>Several</a:t>
            </a:r>
            <a:r>
              <a:rPr lang="en-US" dirty="0" smtClean="0"/>
              <a:t> applications run on a </a:t>
            </a:r>
            <a:r>
              <a:rPr lang="en-US" b="1" i="1" dirty="0" smtClean="0">
                <a:sym typeface="Helvetica"/>
              </a:rPr>
              <a:t>several</a:t>
            </a:r>
            <a:r>
              <a:rPr lang="en-US" dirty="0" smtClean="0"/>
              <a:t> nodes. We call this </a:t>
            </a:r>
            <a:r>
              <a:rPr lang="en-US" b="1" u="sng" dirty="0" smtClean="0">
                <a:sym typeface="Helvetica"/>
              </a:rPr>
              <a:t>horizontal scalability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err="1" smtClean="0"/>
              <a:t>vs</a:t>
            </a:r>
            <a:r>
              <a:rPr lang="en-US" dirty="0" smtClean="0"/>
              <a:t> HPC</a:t>
            </a:r>
            <a:endParaRPr lang="en-US" dirty="0"/>
          </a:p>
        </p:txBody>
      </p:sp>
      <p:pic>
        <p:nvPicPr>
          <p:cNvPr id="4" name="Content Placeholder 3" descr="CloudVsHP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" b="11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73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err="1" smtClean="0"/>
              <a:t>vs</a:t>
            </a:r>
            <a:r>
              <a:rPr lang="en-US" dirty="0" smtClean="0"/>
              <a:t>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HPC and Cloud Computing try to achieve a different type of scalability. </a:t>
            </a:r>
          </a:p>
          <a:p>
            <a:pPr lvl="0"/>
            <a:r>
              <a:rPr lang="en-US" dirty="0" smtClean="0"/>
              <a:t>To achieve their aim, both techniques use their own optimized hardware. </a:t>
            </a:r>
          </a:p>
          <a:p>
            <a:pPr lvl="0"/>
            <a:r>
              <a:rPr lang="en-US" dirty="0" smtClean="0"/>
              <a:t>Depending on the requirements of your research application, one or the other may be the better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0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Your application pushes on all levels of performance:</a:t>
            </a:r>
          </a:p>
          <a:p>
            <a:pPr lvl="1"/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fast interconnects, and</a:t>
            </a:r>
          </a:p>
          <a:p>
            <a:pPr lvl="1"/>
            <a:r>
              <a:rPr lang="en-US" dirty="0" smtClean="0"/>
              <a:t>high-performance storage</a:t>
            </a:r>
          </a:p>
          <a:p>
            <a:r>
              <a:rPr lang="en-US" b="1" dirty="0">
                <a:sym typeface="Helvetica"/>
              </a:rPr>
              <a:t>Optimized HPC libraries</a:t>
            </a:r>
            <a:r>
              <a:rPr lang="en-US" dirty="0"/>
              <a:t>—the result of years of research—may be required for your application, working closely with the hardware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Some applications rely on a technology called </a:t>
            </a:r>
            <a:r>
              <a:rPr lang="en-US" b="1" dirty="0" smtClean="0">
                <a:sym typeface="Helvetica"/>
              </a:rPr>
              <a:t>MPI (Message Passing Interface)</a:t>
            </a:r>
          </a:p>
          <a:p>
            <a:pPr lvl="1"/>
            <a:r>
              <a:rPr lang="en-US" dirty="0" smtClean="0"/>
              <a:t>Such applications may not run efficiently in the Cloud because inter-node communication is slower.</a:t>
            </a:r>
          </a:p>
          <a:p>
            <a:pPr lvl="0"/>
            <a:r>
              <a:rPr lang="en-US" dirty="0" smtClean="0"/>
              <a:t>Some applications require </a:t>
            </a:r>
            <a:r>
              <a:rPr lang="en-US" b="1" dirty="0" smtClean="0">
                <a:sym typeface="Helvetica"/>
              </a:rPr>
              <a:t>very fast interconnects</a:t>
            </a:r>
            <a:r>
              <a:rPr lang="en-US" b="1" dirty="0" smtClean="0"/>
              <a:t> </a:t>
            </a:r>
            <a:r>
              <a:rPr lang="en-US" dirty="0" smtClean="0"/>
              <a:t>which require communication that bypasses the OS kernel. </a:t>
            </a:r>
          </a:p>
          <a:p>
            <a:pPr lvl="1"/>
            <a:r>
              <a:rPr lang="en-US" dirty="0" smtClean="0"/>
              <a:t>This makes the use of the Cloud very difficult because most virtualization schemes do not support this “kernel bypass”.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36</TotalTime>
  <Words>976</Words>
  <Application>Microsoft Macintosh PowerPoint</Application>
  <PresentationFormat>On-screen Show (16:9)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Nectar_Theme1</vt:lpstr>
      <vt:lpstr>NeCTAR Training</vt:lpstr>
      <vt:lpstr>From PC to Cloud or HPC</vt:lpstr>
      <vt:lpstr>Cloud vs HPC</vt:lpstr>
      <vt:lpstr>High Performance Computing (HPC)</vt:lpstr>
      <vt:lpstr>Cloud Computing</vt:lpstr>
      <vt:lpstr>Cloud vs HPC</vt:lpstr>
      <vt:lpstr>Cloud vs HPC</vt:lpstr>
      <vt:lpstr>When to use HPC</vt:lpstr>
      <vt:lpstr>When to use HPC</vt:lpstr>
      <vt:lpstr>When to use HPC</vt:lpstr>
      <vt:lpstr>When to use the Cloud</vt:lpstr>
      <vt:lpstr>When to use the Cloud</vt:lpstr>
      <vt:lpstr>The Cloud: Advantages</vt:lpstr>
      <vt:lpstr>The Cloud: Advantages</vt:lpstr>
      <vt:lpstr>The Cloud: Drawbacks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4</cp:revision>
  <dcterms:created xsi:type="dcterms:W3CDTF">2015-07-15T18:55:48Z</dcterms:created>
  <dcterms:modified xsi:type="dcterms:W3CDTF">2015-09-03T17:52:19Z</dcterms:modified>
</cp:coreProperties>
</file>