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4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91" r:id="rId35"/>
    <p:sldId id="292" r:id="rId36"/>
    <p:sldId id="293" r:id="rId37"/>
    <p:sldId id="294" r:id="rId38"/>
    <p:sldId id="295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34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F41F9-8CE9-2845-9859-875CFABCF188}" type="datetimeFigureOut">
              <a:rPr lang="en-US" smtClean="0"/>
              <a:t>07/09/15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D21CF-4A7A-E342-A99D-34C0B6431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83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D21CF-4A7A-E342-A99D-34C0B6431F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21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Part </a:t>
            </a:r>
            <a:r>
              <a:rPr lang="en-US" smtClean="0"/>
              <a:t>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D21CF-4A7A-E342-A99D-34C0B6431F4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85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D21CF-4A7A-E342-A99D-34C0B6431F4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37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D21CF-4A7A-E342-A99D-34C0B6431F4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98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D21CF-4A7A-E342-A99D-34C0B6431F4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81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D21CF-4A7A-E342-A99D-34C0B6431F4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55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MPI </a:t>
            </a:r>
            <a:r>
              <a:rPr lang="en-US" i="1" dirty="0" smtClean="0"/>
              <a:t>broadcast</a:t>
            </a:r>
            <a:r>
              <a:rPr lang="en-US" dirty="0" smtClean="0"/>
              <a:t> and </a:t>
            </a:r>
            <a:r>
              <a:rPr lang="en-US" i="1" dirty="0" smtClean="0"/>
              <a:t>multicast</a:t>
            </a:r>
            <a:r>
              <a:rPr lang="en-US" dirty="0" smtClean="0"/>
              <a:t> are not supported in OpenStack.</a:t>
            </a:r>
          </a:p>
          <a:p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Can use MPI in the cloud only if your instances can communicate with each other over their fixed IPs and the used MPI ports.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D21CF-4A7A-E342-A99D-34C0B6431F4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5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D21CF-4A7A-E342-A99D-34C0B6431F4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28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D21CF-4A7A-E342-A99D-34C0B6431F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D21CF-4A7A-E342-A99D-34C0B6431F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51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D21CF-4A7A-E342-A99D-34C0B6431F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18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D21CF-4A7A-E342-A99D-34C0B6431F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25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D21CF-4A7A-E342-A99D-34C0B6431F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03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54721"/>
                </a:solidFill>
              </a:rPr>
              <a:t>Part</a:t>
            </a:r>
            <a:r>
              <a:rPr lang="en-US" baseline="0" dirty="0" smtClean="0">
                <a:solidFill>
                  <a:srgbClr val="B54721"/>
                </a:solidFill>
              </a:rPr>
              <a:t>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D21CF-4A7A-E342-A99D-34C0B6431F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4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D21CF-4A7A-E342-A99D-34C0B6431F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16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D21CF-4A7A-E342-A99D-34C0B6431F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56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011" y="2320994"/>
            <a:ext cx="7772400" cy="763487"/>
          </a:xfrm>
        </p:spPr>
        <p:txBody>
          <a:bodyPr>
            <a:normAutofit/>
          </a:bodyPr>
          <a:lstStyle>
            <a:lvl1pPr>
              <a:defRPr sz="3200" b="1" cap="all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84480"/>
            <a:ext cx="6400800" cy="9920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5168" y="4535655"/>
            <a:ext cx="60692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 smtClean="0">
                <a:latin typeface="Arial"/>
                <a:cs typeface="Arial"/>
              </a:rPr>
              <a:t>communications@nectar.org.au  </a:t>
            </a:r>
            <a:r>
              <a:rPr lang="en-AU" sz="1300" i="1" dirty="0" smtClean="0">
                <a:latin typeface="Arial"/>
                <a:cs typeface="Arial"/>
              </a:rPr>
              <a:t>|  </a:t>
            </a:r>
            <a:r>
              <a:rPr lang="en-AU" sz="1300" b="1" dirty="0" err="1" smtClean="0">
                <a:solidFill>
                  <a:srgbClr val="F5B71D"/>
                </a:solidFill>
                <a:latin typeface="Arial"/>
                <a:cs typeface="Arial"/>
              </a:rPr>
              <a:t>nectar.org.au</a:t>
            </a:r>
            <a:endParaRPr lang="en-AU" sz="1300" b="1" dirty="0">
              <a:solidFill>
                <a:srgbClr val="F5B71D"/>
              </a:solidFill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026" y="4076551"/>
            <a:ext cx="743204" cy="8300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819" y="4206546"/>
            <a:ext cx="1170191" cy="5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60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8239"/>
            <a:ext cx="8229600" cy="3376383"/>
          </a:xfrm>
        </p:spPr>
        <p:txBody>
          <a:bodyPr/>
          <a:lstStyle>
            <a:lvl1pPr marL="342900" indent="-342900">
              <a:buFont typeface="Arial"/>
              <a:buChar char="•"/>
              <a:defRPr b="0" i="0"/>
            </a:lvl1pPr>
            <a:lvl2pPr marL="742950" indent="-285750">
              <a:buFont typeface="Arial"/>
              <a:buChar char="•"/>
              <a:defRPr/>
            </a:lvl2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23A8-7D46-3B4B-A3DF-C6862100E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1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879"/>
            <a:ext cx="8229600" cy="2935743"/>
          </a:xfrm>
        </p:spPr>
        <p:txBody>
          <a:bodyPr/>
          <a:lstStyle>
            <a:lvl1pPr marL="342900" indent="-342900">
              <a:buFont typeface="Arial"/>
              <a:buChar char="•"/>
              <a:defRPr b="0" i="0"/>
            </a:lvl1pPr>
            <a:lvl2pPr marL="742950" indent="-285750">
              <a:buFont typeface="Arial"/>
              <a:buChar char="•"/>
              <a:defRPr/>
            </a:lvl2pPr>
            <a:lvl5pPr>
              <a:defRPr sz="1600" baseline="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23A8-7D46-3B4B-A3DF-C6862100EBC4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063626"/>
            <a:ext cx="8229600" cy="595313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AU" sz="2400" b="1" baseline="0" smtClean="0">
                <a:solidFill>
                  <a:srgbClr val="F5B71D"/>
                </a:solidFill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AU" sz="2400" b="1" dirty="0" smtClean="0">
                <a:solidFill>
                  <a:srgbClr val="F5B71D"/>
                </a:solidFill>
                <a:latin typeface="+mj-lt"/>
                <a:cs typeface="Arial"/>
              </a:rPr>
              <a:t>Click</a:t>
            </a:r>
            <a:r>
              <a:rPr lang="en-AU" sz="2400" b="1" baseline="0" dirty="0" smtClean="0">
                <a:solidFill>
                  <a:srgbClr val="F5B71D"/>
                </a:solidFill>
                <a:latin typeface="+mj-lt"/>
                <a:cs typeface="Arial"/>
              </a:rPr>
              <a:t> to edit s</a:t>
            </a:r>
            <a:r>
              <a:rPr lang="en-AU" sz="2400" b="1" dirty="0" smtClean="0">
                <a:solidFill>
                  <a:srgbClr val="F5B71D"/>
                </a:solidFill>
                <a:latin typeface="+mj-lt"/>
                <a:cs typeface="Arial"/>
              </a:rPr>
              <a:t>ub heading</a:t>
            </a:r>
          </a:p>
        </p:txBody>
      </p:sp>
    </p:spTree>
    <p:extLst>
      <p:ext uri="{BB962C8B-B14F-4D97-AF65-F5344CB8AC3E}">
        <p14:creationId xmlns:p14="http://schemas.microsoft.com/office/powerpoint/2010/main" val="324275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23A8-7D46-3B4B-A3DF-C6862100E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3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23A8-7D46-3B4B-A3DF-C6862100E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9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23A8-7D46-3B4B-A3DF-C6862100E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1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23A8-7D46-3B4B-A3DF-C6862100E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8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rkMate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772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Tim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71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323A8-7D46-3B4B-A3DF-C6862100E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7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dsi.edu.au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Resource requirements for computing and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Different types of storage available </a:t>
            </a:r>
            <a:r>
              <a:rPr lang="en-US" dirty="0" smtClean="0"/>
              <a:t>in the NeCTAR cloud</a:t>
            </a:r>
            <a:endParaRPr lang="en-US" dirty="0" smtClean="0"/>
          </a:p>
          <a:p>
            <a:pPr lvl="0"/>
            <a:r>
              <a:rPr lang="en-US" dirty="0" smtClean="0"/>
              <a:t>Key factors which help determine the amount of required </a:t>
            </a:r>
            <a:r>
              <a:rPr lang="en-US" dirty="0" smtClean="0"/>
              <a:t>resources. </a:t>
            </a:r>
            <a:endParaRPr lang="en-US" dirty="0" smtClean="0"/>
          </a:p>
          <a:p>
            <a:pPr lvl="1"/>
            <a:r>
              <a:rPr lang="en-US" dirty="0" smtClean="0"/>
              <a:t>How many </a:t>
            </a:r>
            <a:r>
              <a:rPr lang="en-US" dirty="0" smtClean="0"/>
              <a:t>VM do </a:t>
            </a:r>
            <a:r>
              <a:rPr lang="en-US" dirty="0" smtClean="0"/>
              <a:t>you need? </a:t>
            </a:r>
          </a:p>
          <a:p>
            <a:pPr lvl="1"/>
            <a:r>
              <a:rPr lang="en-US" dirty="0" smtClean="0"/>
              <a:t>How many cores?</a:t>
            </a:r>
          </a:p>
          <a:p>
            <a:pPr lvl="1"/>
            <a:r>
              <a:rPr lang="en-US" dirty="0" smtClean="0"/>
              <a:t>What type of storage?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52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54721"/>
                </a:solidFill>
              </a:rPr>
              <a:t>[SLIDES] </a:t>
            </a:r>
            <a:r>
              <a:rPr lang="en-US" dirty="0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Per-file object-based storage is easier to manage than Volume storage, and it can be </a:t>
            </a:r>
            <a:r>
              <a:rPr lang="en-US" b="1" dirty="0" smtClean="0"/>
              <a:t>distributed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Access to the store is independent of the existence of instances.</a:t>
            </a:r>
          </a:p>
          <a:p>
            <a:pPr lvl="0"/>
            <a:r>
              <a:rPr lang="en-US" dirty="0" smtClean="0"/>
              <a:t>An </a:t>
            </a:r>
            <a:r>
              <a:rPr lang="en-US" b="1" dirty="0" smtClean="0">
                <a:sym typeface="Helvetica"/>
              </a:rPr>
              <a:t>“object”</a:t>
            </a:r>
            <a:r>
              <a:rPr lang="en-US" b="1" dirty="0" smtClean="0"/>
              <a:t> </a:t>
            </a:r>
            <a:r>
              <a:rPr lang="en-US" dirty="0" smtClean="0"/>
              <a:t>is defined as the data file along with its unique </a:t>
            </a:r>
            <a:r>
              <a:rPr lang="en-US" i="1" dirty="0" smtClean="0"/>
              <a:t>ID</a:t>
            </a:r>
            <a:r>
              <a:rPr lang="en-US" dirty="0" smtClean="0"/>
              <a:t> and all its </a:t>
            </a:r>
            <a:r>
              <a:rPr lang="en-US" i="1" dirty="0" smtClean="0"/>
              <a:t>metadata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Unlike files in traditional </a:t>
            </a:r>
            <a:r>
              <a:rPr lang="en-US" i="1" dirty="0" smtClean="0"/>
              <a:t>hierarchical</a:t>
            </a:r>
            <a:r>
              <a:rPr lang="en-US" dirty="0" smtClean="0"/>
              <a:t> file systems, objects are stored in a </a:t>
            </a:r>
            <a:r>
              <a:rPr lang="en-US" b="1" dirty="0" smtClean="0">
                <a:sym typeface="Helvetica"/>
              </a:rPr>
              <a:t>flat structure</a:t>
            </a:r>
            <a:r>
              <a:rPr lang="en-US" dirty="0" smtClean="0"/>
              <a:t> (a “pool”).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54721"/>
                </a:solidFill>
              </a:rPr>
              <a:t>[SLIDES] </a:t>
            </a:r>
            <a:r>
              <a:rPr lang="en-US" dirty="0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>
                <a:sym typeface="Helvetica"/>
              </a:rPr>
              <a:t>Multiple copies</a:t>
            </a:r>
            <a:r>
              <a:rPr lang="en-US" b="1" dirty="0" smtClean="0"/>
              <a:t> </a:t>
            </a:r>
            <a:r>
              <a:rPr lang="en-US" dirty="0" smtClean="0"/>
              <a:t>of all object data is stored over a </a:t>
            </a:r>
            <a:r>
              <a:rPr lang="en-US" i="1" dirty="0" smtClean="0"/>
              <a:t>distributed system</a:t>
            </a:r>
            <a:r>
              <a:rPr lang="en-US" dirty="0" smtClean="0"/>
              <a:t>, while the storage still acts as one. </a:t>
            </a:r>
          </a:p>
          <a:p>
            <a:pPr lvl="0"/>
            <a:r>
              <a:rPr lang="en-US" dirty="0" smtClean="0"/>
              <a:t>Object Storage therefore</a:t>
            </a:r>
          </a:p>
          <a:p>
            <a:pPr lvl="1"/>
            <a:r>
              <a:rPr lang="en-US" dirty="0" smtClean="0"/>
              <a:t>is highly fault tolerant,</a:t>
            </a:r>
          </a:p>
          <a:p>
            <a:pPr lvl="1"/>
            <a:r>
              <a:rPr lang="en-US" dirty="0" smtClean="0"/>
              <a:t>scales up nicely, and </a:t>
            </a:r>
          </a:p>
          <a:p>
            <a:pPr lvl="1"/>
            <a:r>
              <a:rPr lang="en-US" dirty="0" smtClean="0"/>
              <a:t>offers great data integrity.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737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54721"/>
                </a:solidFill>
              </a:rPr>
              <a:t>[SLIDES] </a:t>
            </a:r>
            <a:r>
              <a:rPr lang="en-US" dirty="0" smtClean="0"/>
              <a:t>Object Storage</a:t>
            </a:r>
            <a:endParaRPr lang="en-US" dirty="0"/>
          </a:p>
        </p:txBody>
      </p:sp>
      <p:pic>
        <p:nvPicPr>
          <p:cNvPr id="4" name="Content Placeholder 3" descr="ObjectStorag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" r="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93664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54721"/>
                </a:solidFill>
              </a:rPr>
              <a:t>[SLIDES] </a:t>
            </a:r>
            <a:r>
              <a:rPr lang="en-US" dirty="0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Because Object Storage scales nicely, you may get access to large amounts of storage.</a:t>
            </a:r>
          </a:p>
          <a:p>
            <a:pPr lvl="0"/>
            <a:r>
              <a:rPr lang="en-US" dirty="0" smtClean="0"/>
              <a:t>You may upload as many files as you like, as long as your allocation is not exceeded. </a:t>
            </a:r>
          </a:p>
          <a:p>
            <a:pPr lvl="0"/>
            <a:r>
              <a:rPr lang="en-US" dirty="0" smtClean="0"/>
              <a:t>The size of the files is not limited, however due to limits in the </a:t>
            </a:r>
            <a:r>
              <a:rPr lang="en-US" i="1" dirty="0" smtClean="0"/>
              <a:t>http</a:t>
            </a:r>
            <a:r>
              <a:rPr lang="en-US" dirty="0" smtClean="0"/>
              <a:t> protocol it is </a:t>
            </a:r>
            <a:r>
              <a:rPr lang="en-US" i="1" dirty="0" smtClean="0"/>
              <a:t>not recommended</a:t>
            </a:r>
            <a:r>
              <a:rPr lang="en-US" dirty="0" smtClean="0"/>
              <a:t> to upload files larger than 1GB.</a:t>
            </a:r>
          </a:p>
          <a:p>
            <a:pPr lvl="0"/>
            <a:r>
              <a:rPr lang="en-US" dirty="0" smtClean="0"/>
              <a:t>The NeCTAR trial account has a 10GB object storage quota—when requesting and allocation, you have to explicitly ask for object storage.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78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54721"/>
                </a:solidFill>
              </a:rPr>
              <a:t>[SLIDES] </a:t>
            </a:r>
            <a:r>
              <a:rPr lang="en-US" dirty="0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u="sng" dirty="0" smtClean="0"/>
              <a:t>Suitable use for the Object Storage:</a:t>
            </a:r>
          </a:p>
          <a:p>
            <a:pPr lvl="0"/>
            <a:r>
              <a:rPr lang="en-US" dirty="0" smtClean="0"/>
              <a:t>Object Storage is </a:t>
            </a:r>
            <a:r>
              <a:rPr lang="en-US" i="1" dirty="0" smtClean="0"/>
              <a:t>not</a:t>
            </a:r>
            <a:r>
              <a:rPr lang="en-US" dirty="0" smtClean="0"/>
              <a:t> a traditional file-system or real-time data storage system. </a:t>
            </a:r>
          </a:p>
          <a:p>
            <a:pPr lvl="0"/>
            <a:r>
              <a:rPr lang="en-US" dirty="0" smtClean="0"/>
              <a:t>It’s designed for </a:t>
            </a:r>
            <a:r>
              <a:rPr lang="en-US" b="1" dirty="0" smtClean="0">
                <a:sym typeface="Helvetica"/>
              </a:rPr>
              <a:t>mostly static data</a:t>
            </a:r>
            <a:r>
              <a:rPr lang="en-US" b="1" dirty="0" smtClean="0"/>
              <a:t> </a:t>
            </a:r>
            <a:r>
              <a:rPr lang="en-US" dirty="0" smtClean="0"/>
              <a:t>that can be retrieved, leveraged, and then updated if necessary. </a:t>
            </a:r>
          </a:p>
          <a:p>
            <a:pPr lvl="0"/>
            <a:r>
              <a:rPr lang="en-US" dirty="0" smtClean="0"/>
              <a:t>Example: A dataset of several files that is read and </a:t>
            </a:r>
            <a:r>
              <a:rPr lang="en-US" dirty="0" err="1" smtClean="0"/>
              <a:t>analysed</a:t>
            </a:r>
            <a:r>
              <a:rPr lang="en-US" dirty="0" smtClean="0"/>
              <a:t> many times, but in general doesn’t change.</a:t>
            </a:r>
          </a:p>
          <a:p>
            <a:pPr lvl="0"/>
            <a:r>
              <a:rPr lang="en-US" dirty="0" smtClean="0"/>
              <a:t>In general, the object store is great for data you write once and read many times, but not suitable for applications like databases.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21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54721"/>
                </a:solidFill>
              </a:rPr>
              <a:t>[SLIDES] </a:t>
            </a:r>
            <a:r>
              <a:rPr lang="en-US" dirty="0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 smtClean="0">
                <a:sym typeface="Helvetica"/>
              </a:rPr>
              <a:t>Important!</a:t>
            </a:r>
          </a:p>
          <a:p>
            <a:pPr lvl="0"/>
            <a:r>
              <a:rPr lang="en-US" dirty="0" smtClean="0"/>
              <a:t>While Object Storage has high data integrity through geographical distribution of files, it does not have a “traditional” dedicated backup system — it merely provides a means to increase availability and integrity of your data by keeping multiple copies.</a:t>
            </a:r>
          </a:p>
          <a:p>
            <a:pPr lvl="0"/>
            <a:r>
              <a:rPr lang="en-US" dirty="0" smtClean="0"/>
              <a:t>You still have to back up your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43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54721"/>
                </a:solidFill>
              </a:rPr>
              <a:t>[SLIDES] </a:t>
            </a:r>
            <a:r>
              <a:rPr lang="en-US" dirty="0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The OpenStack component to manage the object store is called </a:t>
            </a:r>
            <a:r>
              <a:rPr lang="en-US" b="1" dirty="0" smtClean="0">
                <a:sym typeface="Helvetica"/>
              </a:rPr>
              <a:t>Swift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With your credentials you can request Swift to create storage and upload/download files.</a:t>
            </a:r>
          </a:p>
          <a:p>
            <a:pPr lvl="0"/>
            <a:r>
              <a:rPr lang="en-US" dirty="0" smtClean="0"/>
              <a:t>The object store can be accessed via the Dashboard and other graphical clients which support Swift. More about this in Module 7. </a:t>
            </a:r>
          </a:p>
          <a:p>
            <a:pPr lvl="0"/>
            <a:r>
              <a:rPr lang="en-US" dirty="0" smtClean="0"/>
              <a:t>It is also possible to use a command line client to access the object store, which is subject to Module 10.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77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54721"/>
                </a:solidFill>
              </a:rPr>
              <a:t>[SLIDES] </a:t>
            </a:r>
            <a:r>
              <a:rPr lang="en-US" dirty="0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 smtClean="0">
                <a:sym typeface="Helvetica"/>
              </a:rPr>
              <a:t>Security Warning: </a:t>
            </a:r>
          </a:p>
          <a:p>
            <a:pPr lvl="0"/>
            <a:r>
              <a:rPr lang="en-US" dirty="0" smtClean="0"/>
              <a:t>Swift does NOT provide encryption of the data it stores. When you upload/download data to/from the object store, this will happen </a:t>
            </a:r>
            <a:r>
              <a:rPr lang="en-US" i="1" dirty="0" smtClean="0"/>
              <a:t>without encryption</a:t>
            </a:r>
            <a:r>
              <a:rPr lang="en-US" dirty="0" smtClean="0"/>
              <a:t>. </a:t>
            </a:r>
          </a:p>
          <a:p>
            <a:pPr lvl="0"/>
            <a:r>
              <a:rPr lang="en-US" dirty="0" smtClean="0"/>
              <a:t>If you have sensitive data that requires encryption you must encrypt the data files </a:t>
            </a:r>
            <a:r>
              <a:rPr lang="en-US" i="1" dirty="0" smtClean="0"/>
              <a:t>before</a:t>
            </a:r>
            <a:r>
              <a:rPr lang="en-US" dirty="0" smtClean="0"/>
              <a:t> upload.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95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54721"/>
                </a:solidFill>
              </a:rPr>
              <a:t>[SLIDES] </a:t>
            </a:r>
            <a:r>
              <a:rPr lang="en-US" dirty="0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 smtClean="0"/>
              <a:t>In summary, the object store:</a:t>
            </a:r>
          </a:p>
          <a:p>
            <a:pPr lvl="0"/>
            <a:r>
              <a:rPr lang="en-US" dirty="0" smtClean="0"/>
              <a:t>offers the safest place for your data on the NeCTAR Cloud.</a:t>
            </a:r>
          </a:p>
          <a:p>
            <a:pPr lvl="0"/>
            <a:r>
              <a:rPr lang="en-US" dirty="0" smtClean="0"/>
              <a:t>has great performance.</a:t>
            </a:r>
          </a:p>
          <a:p>
            <a:pPr lvl="0"/>
            <a:r>
              <a:rPr lang="en-US" dirty="0" smtClean="0"/>
              <a:t>is great for data you write rarely and read many times. </a:t>
            </a:r>
          </a:p>
          <a:p>
            <a:pPr lvl="0"/>
            <a:r>
              <a:rPr lang="en-US" dirty="0" smtClean="0"/>
              <a:t>does not require a running instance to access.</a:t>
            </a:r>
          </a:p>
          <a:p>
            <a:pPr lvl="0"/>
            <a:r>
              <a:rPr lang="en-US" dirty="0" smtClean="0"/>
              <a:t>can be accessed from anywhere via the Internet.</a:t>
            </a:r>
          </a:p>
          <a:p>
            <a:pPr lvl="0"/>
            <a:r>
              <a:rPr lang="en-US" dirty="0" smtClean="0"/>
              <a:t>objects can be transferred to and from your instance with a variety of tools.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20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54721"/>
                </a:solidFill>
              </a:rPr>
              <a:t>[SLIDES] </a:t>
            </a:r>
            <a:r>
              <a:rPr lang="en-US" dirty="0" smtClean="0"/>
              <a:t>Volumes </a:t>
            </a:r>
            <a:r>
              <a:rPr lang="en-US" dirty="0" err="1" smtClean="0"/>
              <a:t>vs</a:t>
            </a:r>
            <a:r>
              <a:rPr lang="en-US" dirty="0" smtClean="0"/>
              <a:t> 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File Access</a:t>
            </a:r>
          </a:p>
          <a:p>
            <a:pPr lvl="1"/>
            <a:r>
              <a:rPr lang="en-US" dirty="0" smtClean="0"/>
              <a:t>Volume storage contains a lot of files in one continuous block. Files are accessed with traditional file access methods. </a:t>
            </a:r>
          </a:p>
          <a:p>
            <a:pPr lvl="1"/>
            <a:r>
              <a:rPr lang="en-US" dirty="0" smtClean="0"/>
              <a:t>In the Object Storage, files may be</a:t>
            </a:r>
            <a:r>
              <a:rPr lang="en-US" i="1" dirty="0" smtClean="0"/>
              <a:t> spread out</a:t>
            </a:r>
            <a:r>
              <a:rPr lang="en-US" dirty="0" smtClean="0"/>
              <a:t> over several hard-drives. An object is accessed using a </a:t>
            </a:r>
            <a:r>
              <a:rPr lang="en-US" i="1" dirty="0" smtClean="0"/>
              <a:t>http</a:t>
            </a:r>
            <a:r>
              <a:rPr lang="en-US" dirty="0" smtClean="0"/>
              <a:t> based interface. </a:t>
            </a:r>
          </a:p>
          <a:p>
            <a:pPr lvl="0"/>
            <a:r>
              <a:rPr lang="en-US" dirty="0" smtClean="0"/>
              <a:t>Distribution</a:t>
            </a:r>
          </a:p>
          <a:p>
            <a:pPr lvl="1"/>
            <a:r>
              <a:rPr lang="en-US" dirty="0" smtClean="0"/>
              <a:t>Object Storage is a per-file based storage system which stores </a:t>
            </a:r>
            <a:r>
              <a:rPr lang="en-US" i="1" dirty="0" smtClean="0"/>
              <a:t>each</a:t>
            </a:r>
            <a:r>
              <a:rPr lang="en-US" dirty="0" smtClean="0"/>
              <a:t> file at </a:t>
            </a:r>
            <a:r>
              <a:rPr lang="en-US" i="1" dirty="0" smtClean="0"/>
              <a:t>several</a:t>
            </a:r>
            <a:r>
              <a:rPr lang="en-US" dirty="0" smtClean="0"/>
              <a:t> locations. </a:t>
            </a:r>
          </a:p>
          <a:p>
            <a:pPr lvl="1"/>
            <a:r>
              <a:rPr lang="en-US" dirty="0" smtClean="0"/>
              <a:t>Volume Storage is one block of storage which contains several files, located at </a:t>
            </a:r>
            <a:r>
              <a:rPr lang="en-US" i="1" dirty="0" smtClean="0"/>
              <a:t>one</a:t>
            </a:r>
            <a:r>
              <a:rPr lang="en-US" dirty="0" smtClean="0"/>
              <a:t> 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6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Distinguish two most </a:t>
            </a:r>
            <a:r>
              <a:rPr lang="en-US" dirty="0" smtClean="0"/>
              <a:t>commonly used storage systems are:</a:t>
            </a:r>
          </a:p>
          <a:p>
            <a:pPr marL="457200" lvl="0" indent="-457200">
              <a:buFont typeface="+mj-lt"/>
              <a:buAutoNum type="arabicParenR"/>
            </a:pPr>
            <a:r>
              <a:rPr lang="en-US" b="1" dirty="0" smtClean="0">
                <a:sym typeface="Helvetica"/>
              </a:rPr>
              <a:t>Filesystem storage</a:t>
            </a:r>
          </a:p>
          <a:p>
            <a:pPr lvl="1"/>
            <a:r>
              <a:rPr lang="en-US" dirty="0" smtClean="0"/>
              <a:t>Commonly deployed as Network Attached Storage (NAS).</a:t>
            </a:r>
          </a:p>
          <a:p>
            <a:pPr lvl="1"/>
            <a:r>
              <a:rPr lang="en-US" dirty="0" smtClean="0"/>
              <a:t>Great for transfer of individual files over a network</a:t>
            </a:r>
          </a:p>
        </p:txBody>
      </p:sp>
    </p:spTree>
    <p:extLst>
      <p:ext uri="{BB962C8B-B14F-4D97-AF65-F5344CB8AC3E}">
        <p14:creationId xmlns:p14="http://schemas.microsoft.com/office/powerpoint/2010/main" val="2523583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54721"/>
                </a:solidFill>
              </a:rPr>
              <a:t>[SLIDES] </a:t>
            </a:r>
            <a:r>
              <a:rPr lang="en-US" dirty="0" smtClean="0"/>
              <a:t>RDSI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One more storage type which may be available to you is the storage offered by the </a:t>
            </a:r>
            <a:r>
              <a:rPr lang="en-US" b="1" dirty="0" smtClean="0">
                <a:sym typeface="Helvetica"/>
              </a:rPr>
              <a:t>Research Data Storage Infrastructure (RDSI)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www.rdsi.edu.au</a:t>
            </a:r>
            <a:endParaRPr lang="en-US" dirty="0" smtClean="0"/>
          </a:p>
          <a:p>
            <a:pPr lvl="0"/>
            <a:r>
              <a:rPr lang="en-US" dirty="0" smtClean="0"/>
              <a:t>Aim of RDSI: research usage and manipulation of significant </a:t>
            </a:r>
            <a:r>
              <a:rPr lang="en-US" b="1" dirty="0" smtClean="0">
                <a:sym typeface="Helvetica"/>
              </a:rPr>
              <a:t>“collections”</a:t>
            </a:r>
            <a:r>
              <a:rPr lang="en-US" b="1" dirty="0" smtClean="0"/>
              <a:t> </a:t>
            </a:r>
            <a:r>
              <a:rPr lang="en-US" dirty="0" smtClean="0"/>
              <a:t>of data that were previously either unavailable or difficult to access.</a:t>
            </a:r>
          </a:p>
          <a:p>
            <a:pPr lvl="0"/>
            <a:r>
              <a:rPr lang="en-US" dirty="0" smtClean="0"/>
              <a:t>The RDSI Project will deliver a national infrastructure able to hold significant collections of research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6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54721"/>
                </a:solidFill>
              </a:rPr>
              <a:t>[SLIDES] </a:t>
            </a:r>
            <a:r>
              <a:rPr lang="en-US" dirty="0" smtClean="0"/>
              <a:t>RDSI 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85901"/>
            <a:ext cx="3691172" cy="310872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Infrastructure made up of several high-capacity </a:t>
            </a:r>
            <a:r>
              <a:rPr lang="en-US" i="1" dirty="0" smtClean="0"/>
              <a:t>Nodes</a:t>
            </a:r>
            <a:r>
              <a:rPr lang="en-US" dirty="0" smtClean="0"/>
              <a:t> which contain multiple petabytes of data.</a:t>
            </a:r>
          </a:p>
          <a:p>
            <a:pPr lvl="0"/>
            <a:r>
              <a:rPr lang="en-US" dirty="0" smtClean="0"/>
              <a:t>High-speed inter-connection low-latency network for data transfer between Nodes</a:t>
            </a:r>
            <a:endParaRPr lang="en-US" dirty="0"/>
          </a:p>
        </p:txBody>
      </p:sp>
      <p:pic>
        <p:nvPicPr>
          <p:cNvPr id="4" name="Picture 3" descr="RDSIAustrali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646" y="1485901"/>
            <a:ext cx="4954354" cy="277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90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54721"/>
                </a:solidFill>
              </a:rPr>
              <a:t>[SLIDES] </a:t>
            </a:r>
            <a:r>
              <a:rPr lang="en-US" dirty="0" smtClean="0"/>
              <a:t>RDSI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NeCTAR storage may not be sufficient for your purposes: </a:t>
            </a:r>
          </a:p>
          <a:p>
            <a:pPr lvl="1"/>
            <a:r>
              <a:rPr lang="en-US" dirty="0" smtClean="0"/>
              <a:t>The largest “flavor” will give your 480GB of On-Instance storage</a:t>
            </a:r>
          </a:p>
          <a:p>
            <a:pPr lvl="1"/>
            <a:r>
              <a:rPr lang="en-US" dirty="0" smtClean="0"/>
              <a:t>to get access to a large Volume storage, you need good reasons in your allocation request.</a:t>
            </a:r>
          </a:p>
          <a:p>
            <a:pPr lvl="0"/>
            <a:r>
              <a:rPr lang="en-US" dirty="0" smtClean="0"/>
              <a:t>Contact your local RDSI node to find out about the form of access they use, which may be:</a:t>
            </a:r>
          </a:p>
          <a:p>
            <a:pPr lvl="1"/>
            <a:r>
              <a:rPr lang="en-US" dirty="0" smtClean="0"/>
              <a:t>an Object Storage,</a:t>
            </a:r>
          </a:p>
          <a:p>
            <a:pPr lvl="1"/>
            <a:r>
              <a:rPr lang="en-US" dirty="0" smtClean="0"/>
              <a:t>a Volume Storage,</a:t>
            </a:r>
          </a:p>
          <a:p>
            <a:pPr lvl="1"/>
            <a:r>
              <a:rPr lang="en-US" dirty="0" smtClean="0"/>
              <a:t>a specific VM which has access to the storage,</a:t>
            </a:r>
          </a:p>
          <a:p>
            <a:pPr lvl="1"/>
            <a:r>
              <a:rPr lang="en-US" dirty="0" smtClean="0"/>
              <a:t>NFS storage, or</a:t>
            </a:r>
          </a:p>
          <a:p>
            <a:pPr lvl="1"/>
            <a:r>
              <a:rPr lang="en-US" dirty="0" smtClean="0"/>
              <a:t>other forms of access.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19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Storage: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Use </a:t>
            </a:r>
            <a:r>
              <a:rPr lang="en-US" u="sng" dirty="0" smtClean="0"/>
              <a:t>On-Instance Storage</a:t>
            </a:r>
            <a:r>
              <a:rPr lang="en-US" dirty="0" smtClean="0"/>
              <a:t> as “scratch space” and/or to keep </a:t>
            </a:r>
            <a:r>
              <a:rPr lang="en-US" dirty="0" smtClean="0"/>
              <a:t>copies of </a:t>
            </a:r>
            <a:r>
              <a:rPr lang="en-US" dirty="0" smtClean="0"/>
              <a:t>data (e.g. websites). </a:t>
            </a:r>
          </a:p>
          <a:p>
            <a:pPr lvl="0"/>
            <a:r>
              <a:rPr lang="en-US" dirty="0" smtClean="0"/>
              <a:t>Use </a:t>
            </a:r>
            <a:r>
              <a:rPr lang="en-US" u="sng" dirty="0" smtClean="0"/>
              <a:t>Volumes or the Object Store</a:t>
            </a:r>
            <a:r>
              <a:rPr lang="en-US" dirty="0" smtClean="0"/>
              <a:t> for all data which should survive an instance termination.</a:t>
            </a:r>
          </a:p>
          <a:p>
            <a:pPr lvl="0"/>
            <a:r>
              <a:rPr lang="en-US" dirty="0" smtClean="0"/>
              <a:t>Use </a:t>
            </a:r>
            <a:r>
              <a:rPr lang="en-US" u="sng" dirty="0" smtClean="0"/>
              <a:t>Volumes</a:t>
            </a:r>
            <a:r>
              <a:rPr lang="en-US" dirty="0" smtClean="0"/>
              <a:t> for data which needs to be accessed by programs using traditional file access methods.</a:t>
            </a:r>
          </a:p>
          <a:p>
            <a:pPr lvl="0"/>
            <a:r>
              <a:rPr lang="en-US" dirty="0" smtClean="0"/>
              <a:t>Use the </a:t>
            </a:r>
            <a:r>
              <a:rPr lang="en-US" u="sng" dirty="0" smtClean="0"/>
              <a:t>Object Store</a:t>
            </a:r>
            <a:r>
              <a:rPr lang="en-US" dirty="0" smtClean="0"/>
              <a:t> for easy access to individual files from anywhere, which is great for sharing with collaborators.</a:t>
            </a:r>
          </a:p>
          <a:p>
            <a:pPr lvl="0"/>
            <a:r>
              <a:rPr lang="en-US" dirty="0" smtClean="0"/>
              <a:t>For very large data demands, you may consider using Volumes, or try to get an </a:t>
            </a:r>
            <a:r>
              <a:rPr lang="en-US" u="sng" dirty="0" smtClean="0"/>
              <a:t>RDSI allocation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324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Storage: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 smtClean="0">
                <a:sym typeface="Helvetica"/>
              </a:rPr>
              <a:t>Important: Back up your data!!</a:t>
            </a:r>
          </a:p>
          <a:p>
            <a:pPr lvl="0"/>
            <a:r>
              <a:rPr lang="en-US" dirty="0" smtClean="0"/>
              <a:t>Most urgently, backups should be done of On-Instance Storage and of Volumes, but it is also recommended to back up Object Storage.</a:t>
            </a:r>
          </a:p>
          <a:p>
            <a:pPr lvl="0"/>
            <a:r>
              <a:rPr lang="en-US" dirty="0" smtClean="0"/>
              <a:t>Back up </a:t>
            </a:r>
            <a:r>
              <a:rPr lang="en-US" b="1" dirty="0" smtClean="0"/>
              <a:t>at regular intervals</a:t>
            </a:r>
            <a:r>
              <a:rPr lang="en-US" dirty="0" smtClean="0"/>
              <a:t>, for example at important stages of the data life cycle. </a:t>
            </a:r>
          </a:p>
          <a:p>
            <a:pPr lvl="0"/>
            <a:r>
              <a:rPr lang="en-US" dirty="0" smtClean="0"/>
              <a:t>Module 9 will guide you through a few options to back up and restore your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54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Suitable number of 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Virtual machine instances in the Research Cloud are available in “Standard” sizes:</a:t>
            </a:r>
          </a:p>
          <a:p>
            <a:pPr lvl="1"/>
            <a:r>
              <a:rPr lang="en-US" dirty="0" smtClean="0"/>
              <a:t>[REST WITH SLIDE]</a:t>
            </a:r>
          </a:p>
          <a:p>
            <a:pPr lvl="1"/>
            <a:r>
              <a:rPr lang="en-US" dirty="0" smtClean="0"/>
              <a:t>Small (1 core), Medium (2 cores), Large (4 cores), Extra-large or XL (8 cores), XXL (16 cores).</a:t>
            </a:r>
          </a:p>
          <a:p>
            <a:pPr lvl="1"/>
            <a:r>
              <a:rPr lang="en-US" dirty="0" smtClean="0"/>
              <a:t>Per core, a VM gets 4 GB of memory (RAM) and 30 GB of local disk storage (On-Instance secondary drive).</a:t>
            </a:r>
          </a:p>
          <a:p>
            <a:pPr lvl="1"/>
            <a:r>
              <a:rPr lang="en-US" dirty="0" smtClean="0"/>
              <a:t>Example: an XL VM instance has 8 processing cores, 32 GB RAM and 240 GB of On-Instance storage.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75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So which flavor is suitable for your purposes? How many cores will you need?</a:t>
            </a:r>
          </a:p>
          <a:p>
            <a:pPr lvl="0"/>
            <a:r>
              <a:rPr lang="en-US" dirty="0" smtClean="0"/>
              <a:t>You will have to </a:t>
            </a:r>
            <a:r>
              <a:rPr lang="en-US" b="1" dirty="0" smtClean="0">
                <a:sym typeface="Helvetica"/>
              </a:rPr>
              <a:t>take a closer look at your application</a:t>
            </a:r>
            <a:r>
              <a:rPr lang="en-US" dirty="0" smtClean="0"/>
              <a:t> to find out how much you can benefit from several cores. </a:t>
            </a:r>
          </a:p>
          <a:p>
            <a:pPr lvl="1"/>
            <a:r>
              <a:rPr lang="en-US" dirty="0" smtClean="0"/>
              <a:t>Some applications are </a:t>
            </a:r>
            <a:r>
              <a:rPr lang="en-US" b="1" dirty="0" smtClean="0"/>
              <a:t>single-threaded</a:t>
            </a:r>
            <a:r>
              <a:rPr lang="en-US" dirty="0" smtClean="0"/>
              <a:t>—you won’t benefit from more than 1 core.</a:t>
            </a:r>
          </a:p>
          <a:p>
            <a:pPr lvl="1"/>
            <a:r>
              <a:rPr lang="en-US" dirty="0" smtClean="0"/>
              <a:t>Others are </a:t>
            </a:r>
            <a:r>
              <a:rPr lang="en-US" b="1" dirty="0" smtClean="0"/>
              <a:t>multi-threaded</a:t>
            </a:r>
            <a:r>
              <a:rPr lang="en-US" dirty="0" smtClean="0"/>
              <a:t>—you may benefit from several cores.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4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 multi-threaded application supports a certain number of </a:t>
            </a:r>
            <a:r>
              <a:rPr lang="en-US" b="1" dirty="0" smtClean="0">
                <a:sym typeface="Helvetica"/>
              </a:rPr>
              <a:t>threads</a:t>
            </a:r>
            <a:r>
              <a:rPr lang="en-US" dirty="0" smtClean="0"/>
              <a:t>. </a:t>
            </a:r>
          </a:p>
          <a:p>
            <a:pPr lvl="0"/>
            <a:r>
              <a:rPr lang="en-US" dirty="0" smtClean="0"/>
              <a:t>A </a:t>
            </a:r>
            <a:r>
              <a:rPr lang="en-US" i="1" dirty="0" smtClean="0"/>
              <a:t>thread</a:t>
            </a:r>
            <a:r>
              <a:rPr lang="en-US" dirty="0" smtClean="0"/>
              <a:t> is essentially a parallel process.</a:t>
            </a:r>
          </a:p>
          <a:p>
            <a:pPr lvl="0"/>
            <a:r>
              <a:rPr lang="en-US" dirty="0" smtClean="0"/>
              <a:t>Depending on how many threads your application uses, you may benefit from </a:t>
            </a:r>
            <a:r>
              <a:rPr lang="en-US" b="1" dirty="0" smtClean="0">
                <a:sym typeface="Helvetica"/>
              </a:rPr>
              <a:t>maximum one core per thread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12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85901"/>
            <a:ext cx="4290137" cy="3108722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u="sng" dirty="0" smtClean="0"/>
              <a:t>Example:</a:t>
            </a:r>
          </a:p>
          <a:p>
            <a:pPr lvl="0"/>
            <a:r>
              <a:rPr lang="en-US" dirty="0" smtClean="0"/>
              <a:t>An application supports </a:t>
            </a:r>
            <a:r>
              <a:rPr lang="en-US" dirty="0" smtClean="0">
                <a:sym typeface="Helvetica"/>
              </a:rPr>
              <a:t>6 threads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Choosing </a:t>
            </a:r>
            <a:r>
              <a:rPr lang="en-US" dirty="0" smtClean="0">
                <a:sym typeface="Helvetica"/>
              </a:rPr>
              <a:t>6 cores</a:t>
            </a:r>
            <a:r>
              <a:rPr lang="en-US" dirty="0" smtClean="0"/>
              <a:t> gives you the </a:t>
            </a:r>
            <a:r>
              <a:rPr lang="en-US" dirty="0" smtClean="0">
                <a:sym typeface="Helvetica"/>
              </a:rPr>
              <a:t>maximum performance</a:t>
            </a:r>
            <a:r>
              <a:rPr lang="en-US" dirty="0" smtClean="0"/>
              <a:t>, as each thread uses one full core.</a:t>
            </a:r>
          </a:p>
          <a:p>
            <a:pPr lvl="0"/>
            <a:r>
              <a:rPr lang="en-US" dirty="0" smtClean="0"/>
              <a:t>Choosing </a:t>
            </a:r>
            <a:r>
              <a:rPr lang="en-US" dirty="0" smtClean="0">
                <a:sym typeface="Helvetica"/>
              </a:rPr>
              <a:t>2 cores</a:t>
            </a:r>
            <a:r>
              <a:rPr lang="en-US" dirty="0" smtClean="0"/>
              <a:t> will distribute the work of the 6 threads onto the 2 cores: The application runs at </a:t>
            </a:r>
            <a:r>
              <a:rPr lang="en-US" dirty="0" smtClean="0">
                <a:sym typeface="Helvetica"/>
              </a:rPr>
              <a:t>1/3 of maximum performance</a:t>
            </a:r>
            <a:r>
              <a:rPr lang="en-US" dirty="0" smtClean="0"/>
              <a:t> (2 cores divided by 6 threads).</a:t>
            </a:r>
          </a:p>
          <a:p>
            <a:endParaRPr lang="en-US" dirty="0"/>
          </a:p>
        </p:txBody>
      </p:sp>
      <p:pic>
        <p:nvPicPr>
          <p:cNvPr id="6" name="Picture 5" descr="MultiThread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666" y="1485900"/>
            <a:ext cx="3427097" cy="272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17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54721"/>
                </a:solidFill>
              </a:rPr>
              <a:t>[SLIDES] </a:t>
            </a:r>
            <a:r>
              <a:rPr lang="en-US" dirty="0" smtClean="0"/>
              <a:t>Suitable number of 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Some applications use </a:t>
            </a:r>
            <a:r>
              <a:rPr lang="en-US" b="1" dirty="0" smtClean="0">
                <a:sym typeface="Helvetica"/>
              </a:rPr>
              <a:t>OpenMP</a:t>
            </a:r>
            <a:r>
              <a:rPr lang="en-US" dirty="0" smtClean="0"/>
              <a:t>, meaning they are multi-threaded.</a:t>
            </a:r>
          </a:p>
          <a:p>
            <a:pPr lvl="0"/>
            <a:r>
              <a:rPr lang="en-US" i="1" dirty="0" smtClean="0"/>
              <a:t>OpenMP</a:t>
            </a:r>
            <a:r>
              <a:rPr lang="en-US" dirty="0" smtClean="0"/>
              <a:t> is an API that can be used for multi-thread handling on </a:t>
            </a:r>
            <a:r>
              <a:rPr lang="en-US" b="1" dirty="0" smtClean="0">
                <a:sym typeface="Helvetica"/>
              </a:rPr>
              <a:t>shared memory systems</a:t>
            </a:r>
            <a:r>
              <a:rPr lang="en-US" dirty="0" smtClean="0">
                <a:sym typeface="Helvetica"/>
              </a:rPr>
              <a:t> </a:t>
            </a:r>
            <a:r>
              <a:rPr lang="en-US" dirty="0" smtClean="0"/>
              <a:t>(all CPUs access the same memory).</a:t>
            </a:r>
          </a:p>
          <a:p>
            <a:pPr lvl="0"/>
            <a:r>
              <a:rPr lang="en-US" i="1" dirty="0" smtClean="0"/>
              <a:t>OpenMP</a:t>
            </a:r>
            <a:r>
              <a:rPr lang="en-US" dirty="0" smtClean="0"/>
              <a:t> is slightly more automated than low-level thread libraries as </a:t>
            </a:r>
            <a:r>
              <a:rPr lang="en-US" dirty="0" err="1" smtClean="0"/>
              <a:t>pthread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If your application uses </a:t>
            </a:r>
            <a:r>
              <a:rPr lang="en-US" i="1" dirty="0" smtClean="0"/>
              <a:t>OpenMP</a:t>
            </a:r>
            <a:r>
              <a:rPr lang="en-US" dirty="0" smtClean="0"/>
              <a:t>, same guideline about the number of cores hold: Choose one core or less per supported </a:t>
            </a:r>
            <a:r>
              <a:rPr lang="en-US" i="1" dirty="0" smtClean="0"/>
              <a:t>thread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arenR" startAt="2"/>
            </a:pPr>
            <a:r>
              <a:rPr lang="en-US" b="1" dirty="0">
                <a:sym typeface="Helvetica"/>
              </a:rPr>
              <a:t>Block level storage</a:t>
            </a:r>
            <a:endParaRPr lang="en-US" b="1" dirty="0"/>
          </a:p>
          <a:p>
            <a:pPr lvl="1"/>
            <a:r>
              <a:rPr lang="en-US" dirty="0"/>
              <a:t>A Block is a chunk of data which may contain several files. </a:t>
            </a:r>
          </a:p>
          <a:p>
            <a:pPr lvl="1"/>
            <a:r>
              <a:rPr lang="en-US" dirty="0"/>
              <a:t>Appears to the system and the user as attached drives.</a:t>
            </a:r>
          </a:p>
          <a:p>
            <a:pPr lvl="1"/>
            <a:r>
              <a:rPr lang="en-US" dirty="0"/>
              <a:t>Required storage type for most applications, and for running things like databases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76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485901"/>
            <a:ext cx="3747780" cy="3108722"/>
          </a:xfrm>
        </p:spPr>
        <p:txBody>
          <a:bodyPr>
            <a:normAutofit fontScale="92500"/>
          </a:bodyPr>
          <a:lstStyle/>
          <a:p>
            <a:pPr lvl="0"/>
            <a:r>
              <a:rPr lang="en-US" i="1" dirty="0" smtClean="0"/>
              <a:t>Horizontal scalability </a:t>
            </a:r>
            <a:r>
              <a:rPr lang="en-US" dirty="0" smtClean="0"/>
              <a:t>was introduced in Module 4.</a:t>
            </a:r>
          </a:p>
          <a:p>
            <a:pPr lvl="1"/>
            <a:r>
              <a:rPr lang="en-US" dirty="0" smtClean="0"/>
              <a:t>entails that you may run several instances of your application on separate virtual machines</a:t>
            </a:r>
          </a:p>
          <a:p>
            <a:pPr lvl="0"/>
            <a:r>
              <a:rPr lang="en-US" dirty="0" smtClean="0"/>
              <a:t>But how many instances will you benefit from?</a:t>
            </a:r>
          </a:p>
          <a:p>
            <a:endParaRPr lang="en-US" dirty="0"/>
          </a:p>
        </p:txBody>
      </p:sp>
      <p:pic>
        <p:nvPicPr>
          <p:cNvPr id="6" name="Picture 5" descr="HorizontalSca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255" y="1485900"/>
            <a:ext cx="3808532" cy="285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56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485901"/>
            <a:ext cx="7556313" cy="80304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You </a:t>
            </a:r>
            <a:r>
              <a:rPr lang="en-US" b="1" dirty="0" smtClean="0"/>
              <a:t>can </a:t>
            </a:r>
            <a:r>
              <a:rPr lang="en-US" b="1" dirty="0" smtClean="0">
                <a:sym typeface="Helvetica"/>
              </a:rPr>
              <a:t>partition the data set or problem</a:t>
            </a:r>
            <a:r>
              <a:rPr lang="en-US" dirty="0" smtClean="0"/>
              <a:t>. How many instances you benefit from, depends on how the problem can be split.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SplitProblemDatas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291" y="2288941"/>
            <a:ext cx="4620814" cy="246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51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54721"/>
                </a:solidFill>
              </a:rPr>
              <a:t>[SLIDES] </a:t>
            </a:r>
            <a:r>
              <a:rPr lang="en-US" dirty="0" smtClean="0"/>
              <a:t>Suitable number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A software framework like </a:t>
            </a:r>
            <a:r>
              <a:rPr lang="en-US" i="1" dirty="0" smtClean="0"/>
              <a:t>MapReduce</a:t>
            </a:r>
            <a:r>
              <a:rPr lang="en-US" dirty="0" smtClean="0"/>
              <a:t> can be used to split and dispatch your problem set.</a:t>
            </a:r>
          </a:p>
          <a:p>
            <a:pPr lvl="0"/>
            <a:r>
              <a:rPr lang="en-US" i="1" dirty="0" smtClean="0"/>
              <a:t>MapReduce</a:t>
            </a:r>
            <a:r>
              <a:rPr lang="en-US" dirty="0" smtClean="0"/>
              <a:t> is a framework for processing parallelizable problems across huge datasets using a large number of computers (nodes). </a:t>
            </a:r>
          </a:p>
          <a:p>
            <a:pPr lvl="0"/>
            <a:r>
              <a:rPr lang="en-US" dirty="0" smtClean="0"/>
              <a:t>For use with OpenStack, you may </a:t>
            </a:r>
            <a:r>
              <a:rPr lang="en-US" i="1" dirty="0" smtClean="0"/>
              <a:t>Apache Hadoop </a:t>
            </a:r>
            <a:r>
              <a:rPr lang="en-US" dirty="0" smtClean="0"/>
              <a:t>(industry standard and widely adopted </a:t>
            </a:r>
            <a:r>
              <a:rPr lang="en-US" i="1" dirty="0" smtClean="0"/>
              <a:t>MapReduce</a:t>
            </a:r>
            <a:r>
              <a:rPr lang="en-US" dirty="0" smtClean="0"/>
              <a:t> implementation) through the OpenStack </a:t>
            </a:r>
            <a:r>
              <a:rPr lang="en-US" i="1" dirty="0" smtClean="0"/>
              <a:t>Sahara</a:t>
            </a:r>
            <a:r>
              <a:rPr lang="en-US" dirty="0" smtClean="0"/>
              <a:t>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41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Sometimes, you just need to </a:t>
            </a:r>
            <a:r>
              <a:rPr lang="en-US" b="1" dirty="0" smtClean="0"/>
              <a:t>replicate</a:t>
            </a:r>
            <a:r>
              <a:rPr lang="en-US" dirty="0" smtClean="0"/>
              <a:t> your resources, </a:t>
            </a:r>
            <a:r>
              <a:rPr lang="en-US" b="1" dirty="0" smtClean="0"/>
              <a:t>or</a:t>
            </a:r>
            <a:r>
              <a:rPr lang="en-US" dirty="0" smtClean="0"/>
              <a:t> </a:t>
            </a:r>
            <a:r>
              <a:rPr lang="en-US" b="1" dirty="0" smtClean="0">
                <a:sym typeface="Helvetica"/>
              </a:rPr>
              <a:t>auto-scale your resources</a:t>
            </a:r>
            <a:r>
              <a:rPr lang="en-US" dirty="0" smtClean="0"/>
              <a:t>, at times when heavy workloads are experienced. </a:t>
            </a:r>
          </a:p>
          <a:p>
            <a:pPr lvl="0"/>
            <a:r>
              <a:rPr lang="en-US" dirty="0" smtClean="0"/>
              <a:t>Example: When a Web-server is used at full capacity, a second (third, etc.) is automatically launched to distribute the workload.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92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54721"/>
                </a:solidFill>
              </a:rPr>
              <a:t>[SLIDES] </a:t>
            </a:r>
            <a:r>
              <a:rPr lang="en-US" dirty="0" smtClean="0"/>
              <a:t>Suitable number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The OpenStack framework provides a means to “orchestrate” your resources with the </a:t>
            </a:r>
            <a:r>
              <a:rPr lang="en-US" b="1" i="1" dirty="0" smtClean="0">
                <a:sym typeface="Helvetica"/>
              </a:rPr>
              <a:t>Heat</a:t>
            </a:r>
            <a:r>
              <a:rPr lang="en-US" dirty="0" smtClean="0"/>
              <a:t> engine:</a:t>
            </a:r>
          </a:p>
          <a:p>
            <a:pPr lvl="0"/>
            <a:r>
              <a:rPr lang="en-US" dirty="0" smtClean="0"/>
              <a:t>You specify a </a:t>
            </a:r>
            <a:r>
              <a:rPr lang="en-US" i="1" dirty="0" smtClean="0"/>
              <a:t>template</a:t>
            </a:r>
            <a:r>
              <a:rPr lang="en-US" dirty="0" smtClean="0"/>
              <a:t> which describes which resources to launch. </a:t>
            </a:r>
          </a:p>
          <a:p>
            <a:pPr lvl="0"/>
            <a:r>
              <a:rPr lang="en-US" dirty="0" smtClean="0"/>
              <a:t>Heat then manages the entire lifecycle of your infrastructure and applications.</a:t>
            </a:r>
          </a:p>
          <a:p>
            <a:pPr lvl="0"/>
            <a:r>
              <a:rPr lang="en-US" b="1" dirty="0" smtClean="0"/>
              <a:t>Heat Auto-scaling</a:t>
            </a:r>
            <a:r>
              <a:rPr lang="en-US" dirty="0" smtClean="0"/>
              <a:t>: You can define “Alarms” which trigger resource management actions (e.g. scaling up).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051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54721"/>
                </a:solidFill>
              </a:rPr>
              <a:t>[SLIDES] </a:t>
            </a:r>
            <a:r>
              <a:rPr lang="en-US" dirty="0" smtClean="0"/>
              <a:t>Suitable number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Or your application may be </a:t>
            </a:r>
            <a:r>
              <a:rPr lang="en-US" b="1" dirty="0" smtClean="0"/>
              <a:t>using </a:t>
            </a:r>
            <a:r>
              <a:rPr lang="en-US" b="1" dirty="0" smtClean="0">
                <a:sym typeface="Helvetica"/>
              </a:rPr>
              <a:t>MPI (Message Passing Interface)</a:t>
            </a:r>
            <a:r>
              <a:rPr lang="en-US" dirty="0" smtClean="0"/>
              <a:t>, which makes it potentially eligible for parallel processing:</a:t>
            </a:r>
          </a:p>
          <a:p>
            <a:pPr lvl="0"/>
            <a:r>
              <a:rPr lang="en-US" dirty="0" smtClean="0"/>
              <a:t>MPI is a technique which is widely spread in parallel programming. </a:t>
            </a:r>
          </a:p>
          <a:p>
            <a:pPr lvl="0"/>
            <a:r>
              <a:rPr lang="en-US" dirty="0" smtClean="0"/>
              <a:t>With MPI, you can spread the processing of your application over several instances. </a:t>
            </a:r>
          </a:p>
          <a:p>
            <a:pPr lvl="0"/>
            <a:r>
              <a:rPr lang="en-US" dirty="0" smtClean="0"/>
              <a:t>The applications running on the instances communicate over the network to </a:t>
            </a:r>
            <a:r>
              <a:rPr lang="en-US" dirty="0" err="1" smtClean="0"/>
              <a:t>synchronise</a:t>
            </a:r>
            <a:r>
              <a:rPr lang="en-US" dirty="0" smtClean="0"/>
              <a:t> their processes—this depends on what the application is trying to do. Therefore, </a:t>
            </a:r>
            <a:r>
              <a:rPr lang="en-US" dirty="0" err="1" smtClean="0"/>
              <a:t>synchronisation</a:t>
            </a:r>
            <a:r>
              <a:rPr lang="en-US" dirty="0" smtClean="0"/>
              <a:t> has to be built into the program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65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54721"/>
                </a:solidFill>
              </a:rPr>
              <a:t>[SLIDES] </a:t>
            </a:r>
            <a:r>
              <a:rPr lang="en-US" dirty="0" smtClean="0"/>
              <a:t>Suitable number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Are applications using </a:t>
            </a:r>
            <a:r>
              <a:rPr lang="en-US" b="1" dirty="0" smtClean="0">
                <a:sym typeface="Helvetica"/>
              </a:rPr>
              <a:t>MPI</a:t>
            </a:r>
            <a:r>
              <a:rPr lang="en-US" dirty="0" smtClean="0">
                <a:sym typeface="Helvetica"/>
              </a:rPr>
              <a:t> </a:t>
            </a:r>
            <a:r>
              <a:rPr lang="en-US" dirty="0" smtClean="0"/>
              <a:t>suitable for the NeCTAR Cloud?</a:t>
            </a:r>
          </a:p>
          <a:p>
            <a:pPr lvl="0"/>
            <a:r>
              <a:rPr lang="en-US" dirty="0" smtClean="0"/>
              <a:t>You may benefit from several instances—however, your better choice may be to go for a HPC solution (see Module 4). </a:t>
            </a:r>
          </a:p>
          <a:p>
            <a:pPr lvl="0"/>
            <a:r>
              <a:rPr lang="en-US" dirty="0" smtClean="0"/>
              <a:t>MPI performs poorly on common OpenStack networks because communication between the nodes is slow.</a:t>
            </a:r>
          </a:p>
          <a:p>
            <a:pPr lvl="0"/>
            <a:r>
              <a:rPr lang="en-US" dirty="0" smtClean="0"/>
              <a:t>If fast interconnects are not crucial, you can still benefit from running MPI programs in the Cloud.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42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54721"/>
                </a:solidFill>
              </a:rPr>
              <a:t>[SLIDES] </a:t>
            </a:r>
            <a:r>
              <a:rPr lang="en-US" dirty="0" smtClean="0"/>
              <a:t>Suitable number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 smtClean="0"/>
              <a:t>In summary, you may use several instances, but it depends on the application whether this is beneficial.</a:t>
            </a:r>
          </a:p>
          <a:p>
            <a:pPr lvl="0"/>
            <a:r>
              <a:rPr lang="en-US" dirty="0" smtClean="0"/>
              <a:t>You may </a:t>
            </a:r>
            <a:r>
              <a:rPr lang="en-US" b="1" dirty="0" smtClean="0">
                <a:sym typeface="Helvetica"/>
              </a:rPr>
              <a:t>split the problem or data set</a:t>
            </a:r>
            <a:r>
              <a:rPr lang="en-US" b="1" dirty="0" smtClean="0"/>
              <a:t> </a:t>
            </a:r>
            <a:r>
              <a:rPr lang="en-US" dirty="0" smtClean="0"/>
              <a:t>and distribute it, for example using MapReduce frameworks.</a:t>
            </a:r>
          </a:p>
          <a:p>
            <a:pPr lvl="0"/>
            <a:r>
              <a:rPr lang="en-US" dirty="0" smtClean="0"/>
              <a:t>You may configure</a:t>
            </a:r>
            <a:r>
              <a:rPr lang="en-US" dirty="0" smtClean="0">
                <a:sym typeface="Helvetica"/>
              </a:rPr>
              <a:t> </a:t>
            </a:r>
            <a:r>
              <a:rPr lang="en-US" b="1" dirty="0" smtClean="0">
                <a:sym typeface="Helvetica"/>
              </a:rPr>
              <a:t>auto-scaling</a:t>
            </a:r>
            <a:r>
              <a:rPr lang="en-US" dirty="0" smtClean="0"/>
              <a:t> for your resources with Heat in order to adapt to current workload demands.</a:t>
            </a:r>
          </a:p>
          <a:p>
            <a:pPr lvl="0"/>
            <a:r>
              <a:rPr lang="en-US" dirty="0" smtClean="0"/>
              <a:t>You may be able to run your </a:t>
            </a:r>
            <a:r>
              <a:rPr lang="en-US" b="1" dirty="0" smtClean="0">
                <a:sym typeface="Helvetica"/>
              </a:rPr>
              <a:t>MPI application</a:t>
            </a:r>
            <a:r>
              <a:rPr lang="en-US" dirty="0" smtClean="0"/>
              <a:t> on the Cloud.</a:t>
            </a:r>
            <a:endParaRPr lang="en-US" dirty="0" smtClean="0">
              <a:sym typeface="Helvetica"/>
            </a:endParaRPr>
          </a:p>
          <a:p>
            <a:pPr marL="0" lvl="0" indent="0">
              <a:buNone/>
            </a:pPr>
            <a:r>
              <a:rPr lang="en-US" i="1" dirty="0" smtClean="0"/>
              <a:t>NOTE: </a:t>
            </a:r>
            <a:r>
              <a:rPr lang="en-US" dirty="0" smtClean="0"/>
              <a:t>The on-line course material provides a list of related literature for more details about parallel programming.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53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Closing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The storage options available on the NeCTAR Cloud.</a:t>
            </a:r>
          </a:p>
          <a:p>
            <a:pPr lvl="0"/>
            <a:r>
              <a:rPr lang="en-US" dirty="0" smtClean="0"/>
              <a:t>How to find the optimal amount of cores for your application.</a:t>
            </a:r>
          </a:p>
          <a:p>
            <a:pPr lvl="0"/>
            <a:r>
              <a:rPr lang="en-US" dirty="0" smtClean="0"/>
              <a:t>Options to run your application across several instances.</a:t>
            </a:r>
          </a:p>
          <a:p>
            <a:pPr marL="0" lvl="0" indent="0">
              <a:buNone/>
            </a:pPr>
            <a:r>
              <a:rPr lang="en-US" b="1" dirty="0" smtClean="0">
                <a:sym typeface="Helvetica"/>
              </a:rPr>
              <a:t>Ready for more?</a:t>
            </a:r>
            <a:r>
              <a:rPr lang="en-US" b="1" dirty="0" smtClean="0"/>
              <a:t> </a:t>
            </a:r>
          </a:p>
          <a:p>
            <a:pPr marL="0" lvl="0" indent="0">
              <a:buNone/>
            </a:pPr>
            <a:r>
              <a:rPr lang="en-US" dirty="0" smtClean="0"/>
              <a:t>In the next Module, you will finally get some hands-on experience with using the NeCTAR Cloud!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6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 scalable system has been designed, based on the principle of </a:t>
            </a:r>
            <a:r>
              <a:rPr lang="en-US" dirty="0" err="1" smtClean="0"/>
              <a:t>filesystem</a:t>
            </a:r>
            <a:r>
              <a:rPr lang="en-US" dirty="0" smtClean="0"/>
              <a:t> storage, which is well suited for Big Data demands: 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ym typeface="Helvetica"/>
              </a:rPr>
              <a:t>Object Storage</a:t>
            </a:r>
            <a:r>
              <a:rPr lang="en-US" dirty="0" smtClean="0">
                <a:sym typeface="Helvetica"/>
              </a:rPr>
              <a:t> </a:t>
            </a:r>
            <a:r>
              <a:rPr lang="en-US" dirty="0" smtClean="0"/>
              <a:t>scales up nicely. </a:t>
            </a:r>
          </a:p>
          <a:p>
            <a:r>
              <a:rPr lang="en-US" dirty="0" smtClean="0"/>
              <a:t>Block-level storage is also available for you, we also refer to at as “Volume” storage. This will be a block of data which you can attach to your instance.</a:t>
            </a:r>
          </a:p>
        </p:txBody>
      </p:sp>
    </p:spTree>
    <p:extLst>
      <p:ext uri="{BB962C8B-B14F-4D97-AF65-F5344CB8AC3E}">
        <p14:creationId xmlns:p14="http://schemas.microsoft.com/office/powerpoint/2010/main" val="56931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54721"/>
                </a:solidFill>
              </a:rPr>
              <a:t>[SLIDES] </a:t>
            </a:r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NeCTAR offers 3 different types of storage:</a:t>
            </a:r>
          </a:p>
          <a:p>
            <a:pPr lvl="0"/>
            <a:r>
              <a:rPr lang="en-US" b="1" dirty="0" smtClean="0">
                <a:sym typeface="Helvetica"/>
              </a:rPr>
              <a:t>On-Instance storage</a:t>
            </a:r>
          </a:p>
          <a:p>
            <a:pPr lvl="1"/>
            <a:r>
              <a:rPr lang="en-US" dirty="0" smtClean="0"/>
              <a:t>A type of Block storage that comes with the instance and is </a:t>
            </a:r>
            <a:r>
              <a:rPr lang="en-US" i="1" dirty="0" smtClean="0"/>
              <a:t>ephemeral</a:t>
            </a:r>
            <a:r>
              <a:rPr lang="en-US" dirty="0" smtClean="0"/>
              <a:t>: its lifetime is limited to the instances’.</a:t>
            </a:r>
          </a:p>
          <a:p>
            <a:pPr lvl="1"/>
            <a:r>
              <a:rPr lang="en-US" dirty="0" smtClean="0"/>
              <a:t>Two disks: Primary and secondary disk.</a:t>
            </a:r>
          </a:p>
          <a:p>
            <a:pPr lvl="0"/>
            <a:r>
              <a:rPr lang="en-US" b="1" dirty="0" smtClean="0">
                <a:sym typeface="Helvetica"/>
              </a:rPr>
              <a:t>Volume Storage (Block Storage)</a:t>
            </a:r>
          </a:p>
          <a:p>
            <a:pPr lvl="1"/>
            <a:r>
              <a:rPr lang="en-US" dirty="0" smtClean="0"/>
              <a:t>Persistent block storage which can be attached to a VM.</a:t>
            </a:r>
          </a:p>
          <a:p>
            <a:pPr lvl="0"/>
            <a:r>
              <a:rPr lang="en-US" b="1" dirty="0" smtClean="0">
                <a:sym typeface="Helvetica"/>
              </a:rPr>
              <a:t>Object Storage</a:t>
            </a:r>
          </a:p>
          <a:p>
            <a:pPr lvl="1"/>
            <a:r>
              <a:rPr lang="en-US" dirty="0" smtClean="0"/>
              <a:t>Individual data files can be uploaded to the object store.</a:t>
            </a:r>
          </a:p>
          <a:p>
            <a:pPr lvl="1"/>
            <a:r>
              <a:rPr lang="en-US" dirty="0" smtClean="0"/>
              <a:t>Files are </a:t>
            </a:r>
            <a:r>
              <a:rPr lang="en-US" i="1" dirty="0" smtClean="0"/>
              <a:t>replicated</a:t>
            </a:r>
            <a:r>
              <a:rPr lang="en-US" dirty="0" smtClean="0"/>
              <a:t> across several physical locations.</a:t>
            </a:r>
          </a:p>
          <a:p>
            <a:pPr lvl="1"/>
            <a:r>
              <a:rPr lang="en-US" dirty="0" smtClean="0"/>
              <a:t>Files can be accessed from the VM or from anywhere via the Internet (e.g. using a Web Browser).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1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54721"/>
                </a:solidFill>
              </a:rPr>
              <a:t>[SLIDES] </a:t>
            </a:r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485900"/>
            <a:ext cx="7556313" cy="816271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dirty="0"/>
              <a:t>Not all storage is created equal, and the different types of storage differ according to performance, persistence and data safety.</a:t>
            </a:r>
          </a:p>
          <a:p>
            <a:endParaRPr lang="en-US" dirty="0"/>
          </a:p>
        </p:txBody>
      </p:sp>
      <p:pic>
        <p:nvPicPr>
          <p:cNvPr id="4" name="Picture 3" descr="StorageTyp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04" y="2302171"/>
            <a:ext cx="6340509" cy="218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54721"/>
                </a:solidFill>
              </a:rPr>
              <a:t>[SLIDES] </a:t>
            </a:r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Each instance comes with a certain amount of On-Instance storage (also called</a:t>
            </a:r>
            <a:r>
              <a:rPr lang="en-US" dirty="0" smtClean="0">
                <a:sym typeface="Helvetica"/>
              </a:rPr>
              <a:t> </a:t>
            </a:r>
            <a:r>
              <a:rPr lang="en-US" b="1" dirty="0" smtClean="0">
                <a:sym typeface="Helvetica"/>
              </a:rPr>
              <a:t>ephemeral</a:t>
            </a:r>
            <a:r>
              <a:rPr lang="en-US" dirty="0" smtClean="0">
                <a:sym typeface="Helvetica"/>
              </a:rPr>
              <a:t> storage</a:t>
            </a:r>
            <a:r>
              <a:rPr lang="en-US" dirty="0" smtClean="0"/>
              <a:t>), which appears as two separate hard disks: </a:t>
            </a:r>
          </a:p>
          <a:p>
            <a:pPr lvl="0"/>
            <a:r>
              <a:rPr lang="en-US" dirty="0" smtClean="0"/>
              <a:t>The primary disk.</a:t>
            </a:r>
          </a:p>
          <a:p>
            <a:pPr lvl="1"/>
            <a:r>
              <a:rPr lang="en-US" dirty="0" smtClean="0"/>
              <a:t>Contains the OS and your </a:t>
            </a:r>
            <a:r>
              <a:rPr lang="en-US" i="1" dirty="0" smtClean="0"/>
              <a:t>home</a:t>
            </a:r>
            <a:r>
              <a:rPr lang="en-US" dirty="0" smtClean="0"/>
              <a:t> directory.</a:t>
            </a:r>
          </a:p>
          <a:p>
            <a:pPr lvl="1"/>
            <a:r>
              <a:rPr lang="en-US" dirty="0" smtClean="0"/>
              <a:t>Backed up with Snapshots.</a:t>
            </a:r>
          </a:p>
          <a:p>
            <a:pPr lvl="0"/>
            <a:r>
              <a:rPr lang="en-US" dirty="0" smtClean="0"/>
              <a:t>The secondary disk. </a:t>
            </a:r>
          </a:p>
          <a:p>
            <a:pPr lvl="1"/>
            <a:r>
              <a:rPr lang="en-US" dirty="0" smtClean="0"/>
              <a:t>Sizes between 30GB—480GB available.</a:t>
            </a:r>
          </a:p>
          <a:p>
            <a:pPr lvl="1"/>
            <a:r>
              <a:rPr lang="en-US" i="1" dirty="0" smtClean="0"/>
              <a:t>Not</a:t>
            </a:r>
            <a:r>
              <a:rPr lang="en-US" dirty="0" smtClean="0"/>
              <a:t> backed up with Snapshots.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7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54721"/>
                </a:solidFill>
              </a:rPr>
              <a:t>[SLIDES] </a:t>
            </a:r>
            <a:r>
              <a:rPr lang="en-US" dirty="0" smtClean="0"/>
              <a:t>On-Instance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 smtClean="0">
                <a:sym typeface="Helvetica"/>
              </a:rPr>
              <a:t>Important!</a:t>
            </a:r>
          </a:p>
          <a:p>
            <a:pPr lvl="0"/>
            <a:r>
              <a:rPr lang="en-US" dirty="0" smtClean="0"/>
              <a:t>On-instance storage is regarded as </a:t>
            </a:r>
            <a:r>
              <a:rPr lang="en-US" b="1" dirty="0" smtClean="0">
                <a:sym typeface="Helvetica"/>
              </a:rPr>
              <a:t>ephemeral</a:t>
            </a:r>
            <a:r>
              <a:rPr lang="en-US" dirty="0" smtClean="0"/>
              <a:t> — when you terminate your VM, or an unplanned re-start of the Hypervisor takes place in the NeCTAR Node, </a:t>
            </a:r>
            <a:r>
              <a:rPr lang="en-US" u="sng" dirty="0" smtClean="0"/>
              <a:t>the data will be lost and cannot be recovered</a:t>
            </a:r>
            <a:r>
              <a:rPr lang="en-US" dirty="0" smtClean="0"/>
              <a:t>! </a:t>
            </a:r>
          </a:p>
          <a:p>
            <a:pPr lvl="0"/>
            <a:r>
              <a:rPr lang="en-US" dirty="0" smtClean="0"/>
              <a:t>You should treat it as </a:t>
            </a:r>
            <a:r>
              <a:rPr lang="en-US" b="1" dirty="0" smtClean="0">
                <a:sym typeface="Helvetica"/>
              </a:rPr>
              <a:t>scratch space</a:t>
            </a:r>
            <a:r>
              <a:rPr lang="en-US" dirty="0" smtClean="0"/>
              <a:t> and keep important data in either volumes or the object store.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09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54721"/>
                </a:solidFill>
              </a:rPr>
              <a:t>[SLIDES] </a:t>
            </a:r>
            <a:r>
              <a:rPr lang="en-US" dirty="0" smtClean="0"/>
              <a:t>Volume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Think of Volume Storage as a section of a large hard-drive which has been assigned for your use.</a:t>
            </a:r>
          </a:p>
          <a:p>
            <a:pPr lvl="0"/>
            <a:r>
              <a:rPr lang="en-US" dirty="0" smtClean="0"/>
              <a:t>Volume storage can live outside your instance: It can be </a:t>
            </a:r>
            <a:r>
              <a:rPr lang="en-US" i="1" dirty="0" smtClean="0"/>
              <a:t>attached</a:t>
            </a:r>
            <a:r>
              <a:rPr lang="en-US" dirty="0" smtClean="0"/>
              <a:t> and then accessed from any of your instances (we will do this in Module 7).</a:t>
            </a:r>
          </a:p>
          <a:p>
            <a:pPr lvl="0"/>
            <a:r>
              <a:rPr lang="en-US" dirty="0" smtClean="0"/>
              <a:t>Data on a Volume is retained when terminating VMs.</a:t>
            </a:r>
          </a:p>
          <a:p>
            <a:pPr lvl="0"/>
            <a:r>
              <a:rPr lang="en-US" dirty="0" smtClean="0"/>
              <a:t>Volumes also offer a </a:t>
            </a:r>
            <a:r>
              <a:rPr lang="en-US" i="1" dirty="0" smtClean="0"/>
              <a:t>Snapshot</a:t>
            </a:r>
            <a:r>
              <a:rPr lang="en-US" dirty="0" smtClean="0"/>
              <a:t> feature which can be used to make convenient backups (see Module 9).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87527"/>
      </p:ext>
    </p:extLst>
  </p:cSld>
  <p:clrMapOvr>
    <a:masterClrMapping/>
  </p:clrMapOvr>
</p:sld>
</file>

<file path=ppt/theme/theme1.xml><?xml version="1.0" encoding="utf-8"?>
<a:theme xmlns:a="http://schemas.openxmlformats.org/drawingml/2006/main" name="Nectar_Theme1">
  <a:themeElements>
    <a:clrScheme name="Custom 1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Nectar_Theme1.thmx</Template>
  <TotalTime>413</TotalTime>
  <Words>2627</Words>
  <Application>Microsoft Macintosh PowerPoint</Application>
  <PresentationFormat>On-screen Show (16:9)</PresentationFormat>
  <Paragraphs>232</Paragraphs>
  <Slides>38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Nectar_Theme1</vt:lpstr>
      <vt:lpstr>Resource requirements for computing and storage</vt:lpstr>
      <vt:lpstr>Storage</vt:lpstr>
      <vt:lpstr>Storage</vt:lpstr>
      <vt:lpstr>Storage</vt:lpstr>
      <vt:lpstr>[SLIDES] Storage</vt:lpstr>
      <vt:lpstr>[SLIDES] Storage</vt:lpstr>
      <vt:lpstr>[SLIDES] Storage</vt:lpstr>
      <vt:lpstr>[SLIDES] On-Instance Storage</vt:lpstr>
      <vt:lpstr>[SLIDES] Volume Storage</vt:lpstr>
      <vt:lpstr>[SLIDES] Object Storage</vt:lpstr>
      <vt:lpstr>[SLIDES] Object Storage</vt:lpstr>
      <vt:lpstr>[SLIDES] Object Storage</vt:lpstr>
      <vt:lpstr>[SLIDES] Object Storage</vt:lpstr>
      <vt:lpstr>[SLIDES] Object Storage</vt:lpstr>
      <vt:lpstr>[SLIDES] Object Storage</vt:lpstr>
      <vt:lpstr>[SLIDES] Object Storage</vt:lpstr>
      <vt:lpstr>[SLIDES] Object Storage</vt:lpstr>
      <vt:lpstr>[SLIDES] Object Storage</vt:lpstr>
      <vt:lpstr>[SLIDES] Volumes vs Object Storage</vt:lpstr>
      <vt:lpstr>[SLIDES] RDSI Storage</vt:lpstr>
      <vt:lpstr>[SLIDES] RDSI  Storage</vt:lpstr>
      <vt:lpstr>[SLIDES] RDSI Storage</vt:lpstr>
      <vt:lpstr>Storage: Recommendations</vt:lpstr>
      <vt:lpstr>Storage: Recommendations</vt:lpstr>
      <vt:lpstr>Suitable number of cores</vt:lpstr>
      <vt:lpstr>Suitable number of cores</vt:lpstr>
      <vt:lpstr>Suitable number of cores</vt:lpstr>
      <vt:lpstr>Suitable number of cores</vt:lpstr>
      <vt:lpstr>[SLIDES] Suitable number of cores</vt:lpstr>
      <vt:lpstr>Suitable number of VMs</vt:lpstr>
      <vt:lpstr>Suitable number of VMs</vt:lpstr>
      <vt:lpstr>[SLIDES] Suitable number of VMs</vt:lpstr>
      <vt:lpstr>Suitable number of VMs</vt:lpstr>
      <vt:lpstr>[SLIDES] Suitable number of VMs</vt:lpstr>
      <vt:lpstr>[SLIDES] Suitable number of VMs</vt:lpstr>
      <vt:lpstr>[SLIDES] Suitable number of VMs</vt:lpstr>
      <vt:lpstr>[SLIDES] Suitable number of VMs</vt:lpstr>
      <vt:lpstr>Closing note</vt:lpstr>
    </vt:vector>
  </TitlesOfParts>
  <Company>Intersect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NeCTAR Training</dc:title>
  <dc:creator>Jennifer Buehler</dc:creator>
  <cp:lastModifiedBy>Jennifer Buehler</cp:lastModifiedBy>
  <cp:revision>13</cp:revision>
  <dcterms:created xsi:type="dcterms:W3CDTF">2015-07-15T19:49:36Z</dcterms:created>
  <dcterms:modified xsi:type="dcterms:W3CDTF">2015-09-07T15:13:33Z</dcterms:modified>
</cp:coreProperties>
</file>