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90" r:id="rId7"/>
    <p:sldId id="291" r:id="rId8"/>
    <p:sldId id="301" r:id="rId9"/>
    <p:sldId id="30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34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20490-1EED-4248-8A2D-A289ECBE0213}" type="datetimeFigureOut">
              <a:rPr lang="en-US" smtClean="0"/>
              <a:t>07/09/15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D2A28-B655-FE4A-85CE-4BFE4C80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3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D2A28-B655-FE4A-85CE-4BFE4C804A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3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D2A28-B655-FE4A-85CE-4BFE4C804A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8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D2A28-B655-FE4A-85CE-4BFE4C804A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23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D2A28-B655-FE4A-85CE-4BFE4C804A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26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D2A28-B655-FE4A-85CE-4BFE4C804A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D2A28-B655-FE4A-85CE-4BFE4C804A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9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D2A28-B655-FE4A-85CE-4BFE4C804A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97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D2A28-B655-FE4A-85CE-4BFE4C804A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81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D2A28-B655-FE4A-85CE-4BFE4C804A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11" y="2320994"/>
            <a:ext cx="7772400" cy="763487"/>
          </a:xfrm>
        </p:spPr>
        <p:txBody>
          <a:bodyPr>
            <a:normAutofit/>
          </a:bodyPr>
          <a:lstStyle>
            <a:lvl1pPr>
              <a:defRPr sz="3200" b="1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4480"/>
            <a:ext cx="6400800" cy="9920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5168" y="4535655"/>
            <a:ext cx="60692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 smtClean="0">
                <a:latin typeface="Arial"/>
                <a:cs typeface="Arial"/>
              </a:rPr>
              <a:t>communications@nectar.org.au  </a:t>
            </a:r>
            <a:r>
              <a:rPr lang="en-AU" sz="1300" i="1" dirty="0" smtClean="0">
                <a:latin typeface="Arial"/>
                <a:cs typeface="Arial"/>
              </a:rPr>
              <a:t>|  </a:t>
            </a:r>
            <a:r>
              <a:rPr lang="en-AU" sz="1300" b="1" dirty="0" err="1" smtClean="0">
                <a:solidFill>
                  <a:srgbClr val="F5B71D"/>
                </a:solidFill>
                <a:latin typeface="Arial"/>
                <a:cs typeface="Arial"/>
              </a:rPr>
              <a:t>nectar.org.au</a:t>
            </a:r>
            <a:endParaRPr lang="en-AU" sz="1300" b="1" dirty="0">
              <a:solidFill>
                <a:srgbClr val="F5B71D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26" y="4076551"/>
            <a:ext cx="743204" cy="830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819" y="4206546"/>
            <a:ext cx="1170191" cy="5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6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8239"/>
            <a:ext cx="8229600" cy="337638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1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879"/>
            <a:ext cx="8229600" cy="293574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  <a:lvl5pPr>
              <a:defRPr sz="1600" baseline="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63626"/>
            <a:ext cx="8229600" cy="59531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2400" b="1" baseline="0" smtClean="0">
                <a:solidFill>
                  <a:srgbClr val="F5B71D"/>
                </a:solidFill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Click</a:t>
            </a:r>
            <a:r>
              <a:rPr lang="en-AU" sz="2400" b="1" baseline="0" dirty="0" smtClean="0">
                <a:solidFill>
                  <a:srgbClr val="F5B71D"/>
                </a:solidFill>
                <a:latin typeface="+mj-lt"/>
                <a:cs typeface="Arial"/>
              </a:rPr>
              <a:t> to edit s</a:t>
            </a: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ub heading</a:t>
            </a:r>
          </a:p>
        </p:txBody>
      </p:sp>
    </p:spTree>
    <p:extLst>
      <p:ext uri="{BB962C8B-B14F-4D97-AF65-F5344CB8AC3E}">
        <p14:creationId xmlns:p14="http://schemas.microsoft.com/office/powerpoint/2010/main" val="324275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3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1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kMat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77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Tim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7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2B85D-6FE1-C745-AAD0-C48AAB86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7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Launching and Connecting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Finally get some hands-on experience!</a:t>
            </a:r>
          </a:p>
          <a:p>
            <a:r>
              <a:rPr lang="en-US" dirty="0" smtClean="0"/>
              <a:t>In a series of step-by-step instructions we will show you how to set up your NeCTAR services.</a:t>
            </a:r>
            <a:endParaRPr lang="en-US" dirty="0" smtClean="0"/>
          </a:p>
          <a:p>
            <a:pPr lvl="1"/>
            <a:r>
              <a:rPr lang="en-US" dirty="0" smtClean="0"/>
              <a:t>Launch a virtual machine and connect to it</a:t>
            </a:r>
          </a:p>
          <a:p>
            <a:pPr lvl="2"/>
            <a:r>
              <a:rPr lang="en-US" dirty="0" smtClean="0"/>
              <a:t>via the command line</a:t>
            </a:r>
          </a:p>
          <a:p>
            <a:pPr lvl="2"/>
            <a:r>
              <a:rPr lang="en-US" dirty="0" smtClean="0"/>
              <a:t>to a remote desktop</a:t>
            </a:r>
          </a:p>
          <a:p>
            <a:pPr lvl="1"/>
            <a:r>
              <a:rPr lang="en-US" dirty="0" smtClean="0"/>
              <a:t>After connecting to VM: </a:t>
            </a:r>
          </a:p>
          <a:p>
            <a:pPr lvl="2"/>
            <a:r>
              <a:rPr lang="en-US" dirty="0" smtClean="0"/>
              <a:t>Set up storage </a:t>
            </a:r>
          </a:p>
          <a:p>
            <a:pPr lvl="2"/>
            <a:r>
              <a:rPr lang="en-US" dirty="0" smtClean="0"/>
              <a:t>How to access it from VM</a:t>
            </a:r>
          </a:p>
          <a:p>
            <a:pPr lvl="2"/>
            <a:r>
              <a:rPr lang="en-US" dirty="0" smtClean="0"/>
              <a:t>Copying files to and from 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5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is an “Instance”?</a:t>
            </a:r>
          </a:p>
          <a:p>
            <a:pPr lvl="1"/>
            <a:r>
              <a:rPr lang="en-US" dirty="0" smtClean="0"/>
              <a:t>In the NeCTAR Research Cloud, an instance is a virtual machine.</a:t>
            </a:r>
          </a:p>
          <a:p>
            <a:pPr lvl="0"/>
            <a:r>
              <a:rPr lang="en-US" dirty="0" smtClean="0"/>
              <a:t>Instance </a:t>
            </a:r>
            <a:r>
              <a:rPr lang="en-US" i="1" dirty="0" smtClean="0"/>
              <a:t>vs</a:t>
            </a:r>
            <a:r>
              <a:rPr lang="en-US" dirty="0" smtClean="0"/>
              <a:t>. “Local computer”</a:t>
            </a:r>
          </a:p>
          <a:p>
            <a:pPr lvl="1"/>
            <a:r>
              <a:rPr lang="en-US" dirty="0" smtClean="0"/>
              <a:t>Local computer is the physical computer you use to connect to your instance, using </a:t>
            </a:r>
            <a:r>
              <a:rPr lang="en-US" b="1" dirty="0" smtClean="0"/>
              <a:t>command line</a:t>
            </a:r>
            <a:r>
              <a:rPr lang="en-US" dirty="0" smtClean="0"/>
              <a:t> or a </a:t>
            </a:r>
            <a:r>
              <a:rPr lang="en-US" b="1" dirty="0" smtClean="0"/>
              <a:t>remote desktop client </a:t>
            </a:r>
            <a:r>
              <a:rPr lang="en-US" dirty="0" smtClean="0"/>
              <a:t>application.</a:t>
            </a:r>
          </a:p>
          <a:p>
            <a:pPr lvl="1"/>
            <a:r>
              <a:rPr lang="en-US" dirty="0" smtClean="0"/>
              <a:t>Instance is the virtual machine running in the Cloud.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08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</a:t>
            </a:r>
            <a:r>
              <a:rPr lang="en-US" dirty="0" smtClean="0"/>
              <a:t>his Module is based on </a:t>
            </a:r>
            <a:r>
              <a:rPr lang="en-US" b="1" dirty="0" smtClean="0">
                <a:sym typeface="Helvetica"/>
              </a:rPr>
              <a:t>On-Line Documentation</a:t>
            </a:r>
            <a:endParaRPr lang="en-US" b="1" dirty="0" smtClean="0"/>
          </a:p>
          <a:p>
            <a:pPr lvl="1"/>
            <a:r>
              <a:rPr lang="en-US" dirty="0" smtClean="0"/>
              <a:t>Open your browser and go to the website:</a:t>
            </a:r>
          </a:p>
          <a:p>
            <a:pPr marL="4572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&lt;Paste URL to training docs&gt;</a:t>
            </a:r>
          </a:p>
          <a:p>
            <a:pPr lvl="0"/>
            <a:r>
              <a:rPr lang="en-US" dirty="0" smtClean="0"/>
              <a:t>While </a:t>
            </a:r>
            <a:r>
              <a:rPr lang="en-US" dirty="0" smtClean="0"/>
              <a:t>we do the exercises, you may follow the documentation to read detailed instructions.</a:t>
            </a:r>
          </a:p>
        </p:txBody>
      </p:sp>
    </p:spTree>
    <p:extLst>
      <p:ext uri="{BB962C8B-B14F-4D97-AF65-F5344CB8AC3E}">
        <p14:creationId xmlns:p14="http://schemas.microsoft.com/office/powerpoint/2010/main" val="2185685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Preparation: Use of Terminals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If you haven’t used, it’s ok, we are going to learn</a:t>
            </a:r>
          </a:p>
          <a:p>
            <a:pPr lvl="0"/>
            <a:r>
              <a:rPr lang="en-US" dirty="0" smtClean="0"/>
              <a:t>On </a:t>
            </a:r>
            <a:r>
              <a:rPr lang="en-US" b="1" u="sng" dirty="0" smtClean="0">
                <a:sym typeface="Helvetica"/>
              </a:rPr>
              <a:t>Windows</a:t>
            </a:r>
            <a:r>
              <a:rPr lang="en-US" dirty="0" smtClean="0"/>
              <a:t>, you will use </a:t>
            </a:r>
            <a:r>
              <a:rPr lang="en-US" b="1" dirty="0" smtClean="0"/>
              <a:t>two</a:t>
            </a:r>
            <a:r>
              <a:rPr lang="en-US" dirty="0" smtClean="0"/>
              <a:t> terminals: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PuTTY</a:t>
            </a:r>
            <a:r>
              <a:rPr lang="en-US" dirty="0" smtClean="0"/>
              <a:t> terminal to connect to the instance. </a:t>
            </a:r>
            <a:r>
              <a:rPr lang="en-US" dirty="0"/>
              <a:t>R</a:t>
            </a:r>
            <a:r>
              <a:rPr lang="en-US" dirty="0" smtClean="0"/>
              <a:t>eferred to as the </a:t>
            </a:r>
            <a:r>
              <a:rPr lang="en-US" b="1" dirty="0" smtClean="0">
                <a:sym typeface="Helvetica"/>
              </a:rPr>
              <a:t>“ssh terminal”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Windows command </a:t>
            </a:r>
            <a:r>
              <a:rPr lang="en-US" b="1" dirty="0" smtClean="0">
                <a:sym typeface="Helvetica"/>
              </a:rPr>
              <a:t>line</a:t>
            </a:r>
            <a:r>
              <a:rPr lang="en-US" dirty="0" smtClean="0"/>
              <a:t>. </a:t>
            </a:r>
            <a:r>
              <a:rPr lang="en-US" dirty="0"/>
              <a:t>This Terminal will be referred to as your </a:t>
            </a:r>
            <a:r>
              <a:rPr lang="en-US" b="1" dirty="0">
                <a:sym typeface="Helvetica"/>
              </a:rPr>
              <a:t>“local Terminal”</a:t>
            </a:r>
            <a:r>
              <a:rPr lang="en-US" dirty="0"/>
              <a:t>. </a:t>
            </a:r>
            <a:r>
              <a:rPr lang="en-US" dirty="0" smtClean="0"/>
              <a:t>Open it by typing </a:t>
            </a:r>
            <a:r>
              <a:rPr lang="en-US" i="1" dirty="0" smtClean="0"/>
              <a:t>“</a:t>
            </a:r>
            <a:r>
              <a:rPr lang="en-US" i="1" dirty="0" err="1" smtClean="0"/>
              <a:t>cmd</a:t>
            </a:r>
            <a:r>
              <a:rPr lang="en-US" i="1" dirty="0" smtClean="0"/>
              <a:t>” </a:t>
            </a:r>
            <a:r>
              <a:rPr lang="en-US" dirty="0" smtClean="0"/>
              <a:t>into the </a:t>
            </a:r>
            <a:r>
              <a:rPr lang="en-US" dirty="0" smtClean="0"/>
              <a:t>search field. On</a:t>
            </a:r>
            <a:r>
              <a:rPr lang="en-US" dirty="0" smtClean="0"/>
              <a:t>-line </a:t>
            </a:r>
            <a:r>
              <a:rPr lang="en-US" dirty="0" smtClean="0"/>
              <a:t>Doc -&gt; more </a:t>
            </a:r>
            <a:r>
              <a:rPr lang="en-US" dirty="0" smtClean="0"/>
              <a:t>detailed instructions when you will need it.</a:t>
            </a:r>
          </a:p>
          <a:p>
            <a:pPr lvl="0"/>
            <a:r>
              <a:rPr lang="en-US" dirty="0" smtClean="0"/>
              <a:t>On </a:t>
            </a:r>
            <a:r>
              <a:rPr lang="en-US" b="1" u="sng" dirty="0" smtClean="0">
                <a:sym typeface="Helvetica"/>
              </a:rPr>
              <a:t>Mac and Linux</a:t>
            </a:r>
            <a:r>
              <a:rPr lang="en-US" dirty="0" smtClean="0"/>
              <a:t>, there are built-in terminals: </a:t>
            </a:r>
          </a:p>
          <a:p>
            <a:pPr lvl="1"/>
            <a:r>
              <a:rPr lang="en-US" dirty="0" smtClean="0"/>
              <a:t>Mac: search “Terminal” in the Spotlight Search.</a:t>
            </a:r>
          </a:p>
          <a:p>
            <a:pPr lvl="1"/>
            <a:r>
              <a:rPr lang="en-US" dirty="0" smtClean="0"/>
              <a:t>Linux: search “Terminal” or Right-click on Desktop.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5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SSH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485901"/>
            <a:ext cx="7556313" cy="126612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Before we create our first instance, we will need to </a:t>
            </a:r>
            <a:r>
              <a:rPr lang="en-US" b="1" dirty="0" smtClean="0">
                <a:sym typeface="Helvetica"/>
              </a:rPr>
              <a:t>generate a ssh key </a:t>
            </a:r>
            <a:r>
              <a:rPr lang="en-US" b="1" dirty="0" smtClean="0">
                <a:sym typeface="Helvetica"/>
              </a:rPr>
              <a:t>pair</a:t>
            </a:r>
            <a:r>
              <a:rPr lang="en-US" dirty="0" smtClean="0"/>
              <a:t>.</a:t>
            </a:r>
            <a:endParaRPr lang="en-US" dirty="0" smtClean="0"/>
          </a:p>
          <a:p>
            <a:pPr lvl="0"/>
            <a:r>
              <a:rPr lang="en-US" dirty="0" smtClean="0"/>
              <a:t>An ssh key pair is required to encrypt the data between you and the instance. The pair consists of two keys: A </a:t>
            </a:r>
            <a:r>
              <a:rPr lang="en-US" b="1" dirty="0" smtClean="0">
                <a:sym typeface="Helvetica"/>
              </a:rPr>
              <a:t>private</a:t>
            </a:r>
            <a:r>
              <a:rPr lang="en-US" b="1" dirty="0" smtClean="0"/>
              <a:t> </a:t>
            </a:r>
            <a:r>
              <a:rPr lang="en-US" b="1" dirty="0" smtClean="0">
                <a:sym typeface="Helvetica"/>
              </a:rPr>
              <a:t>key</a:t>
            </a:r>
            <a:r>
              <a:rPr lang="en-US" dirty="0" smtClean="0"/>
              <a:t>, and a </a:t>
            </a:r>
            <a:r>
              <a:rPr lang="en-US" b="1" dirty="0" smtClean="0">
                <a:sym typeface="Helvetica"/>
              </a:rPr>
              <a:t>public</a:t>
            </a:r>
            <a:r>
              <a:rPr lang="en-US" b="1" dirty="0" smtClean="0"/>
              <a:t> </a:t>
            </a:r>
            <a:r>
              <a:rPr lang="en-US" b="1" dirty="0" smtClean="0">
                <a:sym typeface="Helvetica"/>
              </a:rPr>
              <a:t>key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SHKey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143" y="2752021"/>
            <a:ext cx="5530549" cy="22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7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now go through the steps required to </a:t>
            </a:r>
          </a:p>
          <a:p>
            <a:pPr lvl="1"/>
            <a:r>
              <a:rPr lang="en-US" dirty="0" smtClean="0"/>
              <a:t>set up various types of storage on our instance.</a:t>
            </a:r>
          </a:p>
          <a:p>
            <a:pPr lvl="1"/>
            <a:r>
              <a:rPr lang="en-US" dirty="0" smtClean="0"/>
              <a:t>Transfer data from and to your cloud storage and your local computer.</a:t>
            </a:r>
          </a:p>
        </p:txBody>
      </p:sp>
    </p:spTree>
    <p:extLst>
      <p:ext uri="{BB962C8B-B14F-4D97-AF65-F5344CB8AC3E}">
        <p14:creationId xmlns:p14="http://schemas.microsoft.com/office/powerpoint/2010/main" val="395806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Brief storage </a:t>
            </a:r>
            <a:r>
              <a:rPr lang="en-US" dirty="0"/>
              <a:t>recap:</a:t>
            </a:r>
          </a:p>
          <a:p>
            <a:r>
              <a:rPr lang="en-US" b="1" dirty="0"/>
              <a:t>Object storage</a:t>
            </a:r>
            <a:r>
              <a:rPr lang="en-US" dirty="0"/>
              <a:t>:  Access to </a:t>
            </a:r>
            <a:r>
              <a:rPr lang="en-US" dirty="0" smtClean="0"/>
              <a:t>single files </a:t>
            </a:r>
            <a:r>
              <a:rPr lang="en-US" dirty="0"/>
              <a:t>via a simple web interface or </a:t>
            </a:r>
            <a:r>
              <a:rPr lang="en-US" dirty="0" smtClean="0"/>
              <a:t>client application.</a:t>
            </a:r>
            <a:endParaRPr lang="en-US" dirty="0"/>
          </a:p>
          <a:p>
            <a:r>
              <a:rPr lang="en-US" b="1" dirty="0"/>
              <a:t>Volume Storage </a:t>
            </a:r>
            <a:r>
              <a:rPr lang="en-US" dirty="0"/>
              <a:t>and </a:t>
            </a:r>
            <a:r>
              <a:rPr lang="en-US" b="1" dirty="0"/>
              <a:t>On-Instance (Ephemeral) Storage </a:t>
            </a:r>
            <a:r>
              <a:rPr lang="en-US" dirty="0"/>
              <a:t>are </a:t>
            </a:r>
            <a:r>
              <a:rPr lang="en-US" i="1" dirty="0"/>
              <a:t>directly attached </a:t>
            </a:r>
            <a:r>
              <a:rPr lang="en-US" dirty="0"/>
              <a:t>to your instance.</a:t>
            </a:r>
          </a:p>
          <a:p>
            <a:pPr lvl="1"/>
            <a:r>
              <a:rPr lang="en-US" dirty="0"/>
              <a:t>Ephemeral storage is tightly attached to your instance and is deleted when you terminate (delete) it. </a:t>
            </a:r>
          </a:p>
          <a:p>
            <a:pPr lvl="1"/>
            <a:r>
              <a:rPr lang="en-US" dirty="0"/>
              <a:t>Volume Storage can be attached and detached from your instance(s). </a:t>
            </a:r>
            <a:r>
              <a:rPr lang="en-US" dirty="0" smtClean="0"/>
              <a:t> Terminating </a:t>
            </a:r>
            <a:r>
              <a:rPr lang="en-US" dirty="0"/>
              <a:t>the </a:t>
            </a:r>
            <a:r>
              <a:rPr lang="en-US" dirty="0" smtClean="0"/>
              <a:t>instance does not affect the data.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929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Copying files across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Easily access files on your ephemeral or volume storage from your local office computer. </a:t>
            </a:r>
          </a:p>
          <a:p>
            <a:r>
              <a:rPr lang="en-US" dirty="0"/>
              <a:t>T</a:t>
            </a:r>
            <a:r>
              <a:rPr lang="en-US" dirty="0" smtClean="0"/>
              <a:t>he On-Line doc describes you </a:t>
            </a:r>
            <a:r>
              <a:rPr lang="en-US" dirty="0" smtClean="0"/>
              <a:t>two ways to do this: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Using a SFTP </a:t>
            </a:r>
            <a:r>
              <a:rPr lang="en-US" dirty="0" smtClean="0"/>
              <a:t>client </a:t>
            </a:r>
            <a:r>
              <a:rPr lang="en-US" dirty="0" smtClean="0"/>
              <a:t>-&gt; in the exercises in this video</a:t>
            </a:r>
            <a:endParaRPr lang="en-US" dirty="0" smtClean="0"/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On the command line, </a:t>
            </a:r>
            <a:r>
              <a:rPr lang="en-US" dirty="0" smtClean="0"/>
              <a:t>and a </a:t>
            </a:r>
            <a:r>
              <a:rPr lang="en-US" dirty="0" smtClean="0"/>
              <a:t>secure copy </a:t>
            </a:r>
            <a:r>
              <a:rPr lang="en-US" dirty="0" smtClean="0"/>
              <a:t>command -&gt; in </a:t>
            </a:r>
            <a:r>
              <a:rPr lang="en-US" dirty="0" err="1" smtClean="0"/>
              <a:t>OnLine</a:t>
            </a:r>
            <a:r>
              <a:rPr lang="en-US" dirty="0" smtClean="0"/>
              <a:t> </a:t>
            </a:r>
            <a:r>
              <a:rPr lang="en-US" dirty="0" err="1" smtClean="0"/>
              <a:t>doco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514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Congratulation!</a:t>
            </a:r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 smtClean="0"/>
              <a:t>now know the most important practical steps for creating and managing your NeCTAR Research Cloud </a:t>
            </a:r>
            <a:r>
              <a:rPr lang="en-US" smtClean="0"/>
              <a:t>resources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399028"/>
      </p:ext>
    </p:extLst>
  </p:cSld>
  <p:clrMapOvr>
    <a:masterClrMapping/>
  </p:clrMapOvr>
</p:sld>
</file>

<file path=ppt/theme/theme1.xml><?xml version="1.0" encoding="utf-8"?>
<a:theme xmlns:a="http://schemas.openxmlformats.org/drawingml/2006/main" name="Nectar_Theme1">
  <a:themeElements>
    <a:clrScheme name="Custom 1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Nectar_Theme1.thmx</Template>
  <TotalTime>893</TotalTime>
  <Words>576</Words>
  <Application>Microsoft Macintosh PowerPoint</Application>
  <PresentationFormat>On-screen Show (16:9)</PresentationFormat>
  <Paragraphs>69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Nectar_Theme1</vt:lpstr>
      <vt:lpstr>Launching and Connecting</vt:lpstr>
      <vt:lpstr>General notes</vt:lpstr>
      <vt:lpstr>General notes</vt:lpstr>
      <vt:lpstr>Preparation: Use of Terminals</vt:lpstr>
      <vt:lpstr>Creating a SSH key</vt:lpstr>
      <vt:lpstr>Managing storage</vt:lpstr>
      <vt:lpstr>Managing Storage</vt:lpstr>
      <vt:lpstr>Copying files across</vt:lpstr>
      <vt:lpstr>Closing note</vt:lpstr>
    </vt:vector>
  </TitlesOfParts>
  <Company>Intersect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NeCTAR Training</dc:title>
  <dc:creator>Jennifer Buehler</dc:creator>
  <cp:lastModifiedBy>Jennifer Buehler</cp:lastModifiedBy>
  <cp:revision>65</cp:revision>
  <dcterms:created xsi:type="dcterms:W3CDTF">2015-07-15T20:23:05Z</dcterms:created>
  <dcterms:modified xsi:type="dcterms:W3CDTF">2015-09-07T17:41:16Z</dcterms:modified>
</cp:coreProperties>
</file>