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25"/>
  </p:notesMasterIdLst>
  <p:sldIdLst>
    <p:sldId id="257" r:id="rId2"/>
    <p:sldId id="258" r:id="rId3"/>
    <p:sldId id="259" r:id="rId4"/>
    <p:sldId id="260" r:id="rId5"/>
    <p:sldId id="261" r:id="rId6"/>
    <p:sldId id="262" r:id="rId7"/>
    <p:sldId id="270" r:id="rId8"/>
    <p:sldId id="271" r:id="rId9"/>
    <p:sldId id="272" r:id="rId10"/>
    <p:sldId id="273" r:id="rId11"/>
    <p:sldId id="274" r:id="rId12"/>
    <p:sldId id="275" r:id="rId13"/>
    <p:sldId id="276" r:id="rId14"/>
    <p:sldId id="277" r:id="rId15"/>
    <p:sldId id="279" r:id="rId16"/>
    <p:sldId id="278" r:id="rId17"/>
    <p:sldId id="280" r:id="rId18"/>
    <p:sldId id="281" r:id="rId19"/>
    <p:sldId id="282" r:id="rId20"/>
    <p:sldId id="283" r:id="rId21"/>
    <p:sldId id="284" r:id="rId22"/>
    <p:sldId id="285" r:id="rId23"/>
    <p:sldId id="286"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1344" y="-1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E297DF-9B6D-7247-85CC-D7D3C8C38954}" type="datetimeFigureOut">
              <a:rPr lang="en-US" smtClean="0"/>
              <a:t>08/09/15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A1B9AF-BA78-6D40-BC6D-DA3B7131C84D}" type="slidenum">
              <a:rPr lang="en-US" smtClean="0"/>
              <a:t>‹#›</a:t>
            </a:fld>
            <a:endParaRPr lang="en-US"/>
          </a:p>
        </p:txBody>
      </p:sp>
    </p:spTree>
    <p:extLst>
      <p:ext uri="{BB962C8B-B14F-4D97-AF65-F5344CB8AC3E}">
        <p14:creationId xmlns:p14="http://schemas.microsoft.com/office/powerpoint/2010/main" val="30711289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1</a:t>
            </a:r>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1</a:t>
            </a:fld>
            <a:endParaRPr lang="en-US"/>
          </a:p>
        </p:txBody>
      </p:sp>
    </p:spTree>
    <p:extLst>
      <p:ext uri="{BB962C8B-B14F-4D97-AF65-F5344CB8AC3E}">
        <p14:creationId xmlns:p14="http://schemas.microsoft.com/office/powerpoint/2010/main" val="2764677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PART </a:t>
            </a:r>
            <a:r>
              <a:rPr lang="en-US" smtClean="0"/>
              <a:t>7</a:t>
            </a:r>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23</a:t>
            </a:fld>
            <a:endParaRPr lang="en-US"/>
          </a:p>
        </p:txBody>
      </p:sp>
    </p:spTree>
    <p:extLst>
      <p:ext uri="{BB962C8B-B14F-4D97-AF65-F5344CB8AC3E}">
        <p14:creationId xmlns:p14="http://schemas.microsoft.com/office/powerpoint/2010/main" val="188287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PART 2</a:t>
            </a:r>
          </a:p>
          <a:p>
            <a:r>
              <a:rPr lang="en-US" dirty="0" smtClean="0"/>
              <a:t>Explain how the provider’s infrastructure is maintained by a team of experts which are looking after the data center security around the clock. Cloud providers are able to devote their resources to solving security issues that many of their customers could not afford — and evidently it is the provider’s top priority to keep their data center safe, or they would lose their reputation and their customers.</a:t>
            </a:r>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2</a:t>
            </a:fld>
            <a:endParaRPr lang="en-US"/>
          </a:p>
        </p:txBody>
      </p:sp>
    </p:spTree>
    <p:extLst>
      <p:ext uri="{BB962C8B-B14F-4D97-AF65-F5344CB8AC3E}">
        <p14:creationId xmlns:p14="http://schemas.microsoft.com/office/powerpoint/2010/main" val="1592412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3</a:t>
            </a:r>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4</a:t>
            </a:fld>
            <a:endParaRPr lang="en-US"/>
          </a:p>
        </p:txBody>
      </p:sp>
    </p:spTree>
    <p:extLst>
      <p:ext uri="{BB962C8B-B14F-4D97-AF65-F5344CB8AC3E}">
        <p14:creationId xmlns:p14="http://schemas.microsoft.com/office/powerpoint/2010/main" val="4114769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External monitoring: If the virtual machine is being monitored, and an attack is detected, then the instance can be shut down or disabled. The paradox of physical machines is that if they have a virus, they cannot reliably detect whether they have a virus. VMs do not have this problem.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7</a:t>
            </a:fld>
            <a:endParaRPr lang="en-US"/>
          </a:p>
        </p:txBody>
      </p:sp>
    </p:spTree>
    <p:extLst>
      <p:ext uri="{BB962C8B-B14F-4D97-AF65-F5344CB8AC3E}">
        <p14:creationId xmlns:p14="http://schemas.microsoft.com/office/powerpoint/2010/main" val="3080011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Off-premise data storage: which is a difficult task for itself, since data centers are well guarded. Also, they would be faced with banks of thousands of storage systems with meaningless </a:t>
            </a:r>
            <a:r>
              <a:rPr lang="en-US" dirty="0" err="1" smtClean="0"/>
              <a:t>lables</a:t>
            </a:r>
            <a:r>
              <a:rPr lang="en-US" dirty="0" smtClean="0"/>
              <a:t> on it, e.g. </a:t>
            </a:r>
            <a:r>
              <a:rPr lang="en-US" i="1" dirty="0" smtClean="0"/>
              <a:t>1DC45-R7</a:t>
            </a:r>
            <a:r>
              <a:rPr lang="en-US" dirty="0" smtClean="0"/>
              <a:t>. They would not know where your data is stored, and which machine to steal.</a:t>
            </a:r>
          </a:p>
          <a:p>
            <a:endParaRPr lang="en-US" dirty="0" smtClean="0"/>
          </a:p>
          <a:p>
            <a:r>
              <a:rPr lang="en-US" dirty="0" smtClean="0"/>
              <a:t>Data</a:t>
            </a:r>
            <a:r>
              <a:rPr lang="en-US" baseline="0" dirty="0" smtClean="0"/>
              <a:t> availability: </a:t>
            </a:r>
            <a:r>
              <a:rPr lang="en-US" dirty="0" smtClean="0"/>
              <a:t>Because copies of your files are spread over several physical locations, you will have access to it even if one data center has an outage.</a:t>
            </a:r>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8</a:t>
            </a:fld>
            <a:endParaRPr lang="en-US"/>
          </a:p>
        </p:txBody>
      </p:sp>
    </p:spTree>
    <p:extLst>
      <p:ext uri="{BB962C8B-B14F-4D97-AF65-F5344CB8AC3E}">
        <p14:creationId xmlns:p14="http://schemas.microsoft.com/office/powerpoint/2010/main" val="3475835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4</a:t>
            </a:r>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9</a:t>
            </a:fld>
            <a:endParaRPr lang="en-US"/>
          </a:p>
        </p:txBody>
      </p:sp>
    </p:spTree>
    <p:extLst>
      <p:ext uri="{BB962C8B-B14F-4D97-AF65-F5344CB8AC3E}">
        <p14:creationId xmlns:p14="http://schemas.microsoft.com/office/powerpoint/2010/main" val="3570498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a:t>
            </a:r>
            <a:r>
              <a:rPr lang="en-US" dirty="0" smtClean="0"/>
              <a:t>5</a:t>
            </a:r>
          </a:p>
        </p:txBody>
      </p:sp>
      <p:sp>
        <p:nvSpPr>
          <p:cNvPr id="4" name="Slide Number Placeholder 3"/>
          <p:cNvSpPr>
            <a:spLocks noGrp="1"/>
          </p:cNvSpPr>
          <p:nvPr>
            <p:ph type="sldNum" sz="quarter" idx="10"/>
          </p:nvPr>
        </p:nvSpPr>
        <p:spPr/>
        <p:txBody>
          <a:bodyPr/>
          <a:lstStyle/>
          <a:p>
            <a:fld id="{6CA1B9AF-BA78-6D40-BC6D-DA3B7131C84D}" type="slidenum">
              <a:rPr lang="en-US" smtClean="0"/>
              <a:t>10</a:t>
            </a:fld>
            <a:endParaRPr lang="en-US"/>
          </a:p>
        </p:txBody>
      </p:sp>
    </p:spTree>
    <p:extLst>
      <p:ext uri="{BB962C8B-B14F-4D97-AF65-F5344CB8AC3E}">
        <p14:creationId xmlns:p14="http://schemas.microsoft.com/office/powerpoint/2010/main" val="3680805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a:t>
            </a:r>
            <a:r>
              <a:rPr lang="en-US" dirty="0" smtClean="0"/>
              <a:t>6</a:t>
            </a:r>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13</a:t>
            </a:fld>
            <a:endParaRPr lang="en-US"/>
          </a:p>
        </p:txBody>
      </p:sp>
    </p:spTree>
    <p:extLst>
      <p:ext uri="{BB962C8B-B14F-4D97-AF65-F5344CB8AC3E}">
        <p14:creationId xmlns:p14="http://schemas.microsoft.com/office/powerpoint/2010/main" val="3450991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Explain how you can access the drive as usual also from remote (e.g. using</a:t>
            </a:r>
            <a:r>
              <a:rPr lang="en-US" baseline="0" dirty="0" smtClean="0"/>
              <a:t> </a:t>
            </a:r>
            <a:r>
              <a:rPr lang="en-US" baseline="0" dirty="0" err="1" smtClean="0"/>
              <a:t>scp</a:t>
            </a:r>
            <a:r>
              <a:rPr lang="en-US" baseline="0" dirty="0" smtClean="0"/>
              <a:t>), as Ubuntu handles the drive encryption in the background, which is “a layer below” the </a:t>
            </a:r>
            <a:r>
              <a:rPr lang="en-US" baseline="0" dirty="0" err="1" smtClean="0"/>
              <a:t>scp</a:t>
            </a:r>
            <a:r>
              <a:rPr lang="en-US" baseline="0" dirty="0" smtClean="0"/>
              <a:t> access.</a:t>
            </a:r>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18</a:t>
            </a:fld>
            <a:endParaRPr lang="en-US"/>
          </a:p>
        </p:txBody>
      </p:sp>
    </p:spTree>
    <p:extLst>
      <p:ext uri="{BB962C8B-B14F-4D97-AF65-F5344CB8AC3E}">
        <p14:creationId xmlns:p14="http://schemas.microsoft.com/office/powerpoint/2010/main" val="6990400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8011" y="2320994"/>
            <a:ext cx="7772400" cy="763487"/>
          </a:xfrm>
        </p:spPr>
        <p:txBody>
          <a:bodyPr>
            <a:normAutofit/>
          </a:bodyPr>
          <a:lstStyle>
            <a:lvl1pPr>
              <a:defRPr sz="3200" b="1" cap="all"/>
            </a:lvl1pPr>
          </a:lstStyle>
          <a:p>
            <a:r>
              <a:rPr lang="en-AU" smtClean="0"/>
              <a:t>Click to edit Master title style</a:t>
            </a:r>
            <a:endParaRPr lang="en-US" dirty="0"/>
          </a:p>
        </p:txBody>
      </p:sp>
      <p:sp>
        <p:nvSpPr>
          <p:cNvPr id="3" name="Subtitle 2"/>
          <p:cNvSpPr>
            <a:spLocks noGrp="1"/>
          </p:cNvSpPr>
          <p:nvPr>
            <p:ph type="subTitle" idx="1"/>
          </p:nvPr>
        </p:nvSpPr>
        <p:spPr>
          <a:xfrm>
            <a:off x="1371600" y="3084480"/>
            <a:ext cx="6400800" cy="99207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dirty="0"/>
          </a:p>
        </p:txBody>
      </p:sp>
      <p:sp>
        <p:nvSpPr>
          <p:cNvPr id="8" name="TextBox 7"/>
          <p:cNvSpPr txBox="1"/>
          <p:nvPr/>
        </p:nvSpPr>
        <p:spPr>
          <a:xfrm>
            <a:off x="325168" y="4535655"/>
            <a:ext cx="6069291" cy="292388"/>
          </a:xfrm>
          <a:prstGeom prst="rect">
            <a:avLst/>
          </a:prstGeom>
          <a:noFill/>
        </p:spPr>
        <p:txBody>
          <a:bodyPr wrap="square" rtlCol="0">
            <a:spAutoFit/>
          </a:bodyPr>
          <a:lstStyle/>
          <a:p>
            <a:r>
              <a:rPr lang="en-AU" sz="1300" dirty="0" smtClean="0">
                <a:latin typeface="Arial"/>
                <a:cs typeface="Arial"/>
              </a:rPr>
              <a:t>communications@nectar.org.au  </a:t>
            </a:r>
            <a:r>
              <a:rPr lang="en-AU" sz="1300" i="1" dirty="0" smtClean="0">
                <a:latin typeface="Arial"/>
                <a:cs typeface="Arial"/>
              </a:rPr>
              <a:t>|  </a:t>
            </a:r>
            <a:r>
              <a:rPr lang="en-AU" sz="1300" b="1" dirty="0" err="1" smtClean="0">
                <a:solidFill>
                  <a:srgbClr val="F5B71D"/>
                </a:solidFill>
                <a:latin typeface="Arial"/>
                <a:cs typeface="Arial"/>
              </a:rPr>
              <a:t>nectar.org.au</a:t>
            </a:r>
            <a:endParaRPr lang="en-AU" sz="1300" b="1" dirty="0">
              <a:solidFill>
                <a:srgbClr val="F5B71D"/>
              </a:solidFill>
              <a:latin typeface="Arial"/>
              <a:cs typeface="Arial"/>
            </a:endParaRPr>
          </a:p>
        </p:txBody>
      </p:sp>
      <p:pic>
        <p:nvPicPr>
          <p:cNvPr id="9" name="Picture 8"/>
          <p:cNvPicPr>
            <a:picLocks noChangeAspect="1"/>
          </p:cNvPicPr>
          <p:nvPr/>
        </p:nvPicPr>
        <p:blipFill>
          <a:blip r:embed="rId3"/>
          <a:stretch>
            <a:fillRect/>
          </a:stretch>
        </p:blipFill>
        <p:spPr>
          <a:xfrm>
            <a:off x="6649026" y="4076551"/>
            <a:ext cx="743204" cy="830072"/>
          </a:xfrm>
          <a:prstGeom prst="rect">
            <a:avLst/>
          </a:prstGeom>
        </p:spPr>
      </p:pic>
      <p:pic>
        <p:nvPicPr>
          <p:cNvPr id="10" name="Picture 9"/>
          <p:cNvPicPr>
            <a:picLocks noChangeAspect="1"/>
          </p:cNvPicPr>
          <p:nvPr/>
        </p:nvPicPr>
        <p:blipFill>
          <a:blip r:embed="rId4"/>
          <a:stretch>
            <a:fillRect/>
          </a:stretch>
        </p:blipFill>
        <p:spPr>
          <a:xfrm>
            <a:off x="7542819" y="4206546"/>
            <a:ext cx="1170191" cy="561692"/>
          </a:xfrm>
          <a:prstGeom prst="rect">
            <a:avLst/>
          </a:prstGeom>
        </p:spPr>
      </p:pic>
    </p:spTree>
    <p:extLst>
      <p:ext uri="{BB962C8B-B14F-4D97-AF65-F5344CB8AC3E}">
        <p14:creationId xmlns:p14="http://schemas.microsoft.com/office/powerpoint/2010/main" val="422699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Slid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604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5" name="Date Placeholder 4"/>
          <p:cNvSpPr>
            <a:spLocks noGrp="1"/>
          </p:cNvSpPr>
          <p:nvPr>
            <p:ph type="dt" sz="half" idx="10"/>
          </p:nvPr>
        </p:nvSpPr>
        <p:spPr>
          <a:xfrm>
            <a:off x="6795247" y="4817689"/>
            <a:ext cx="2133600" cy="273844"/>
          </a:xfrm>
          <a:prstGeom prst="rect">
            <a:avLst/>
          </a:prstGeom>
        </p:spPr>
        <p:txBody>
          <a:bodyPr/>
          <a:lstStyle/>
          <a:p>
            <a:fld id="{AF3AA6B4-3816-8440-A653-713B90490CFA}" type="datetimeFigureOut">
              <a:rPr lang="en-US" smtClean="0"/>
              <a:t>08/09/15</a:t>
            </a:fld>
            <a:endParaRPr lang="en-US"/>
          </a:p>
        </p:txBody>
      </p:sp>
      <p:sp>
        <p:nvSpPr>
          <p:cNvPr id="6" name="Footer Placeholder 5"/>
          <p:cNvSpPr>
            <a:spLocks noGrp="1"/>
          </p:cNvSpPr>
          <p:nvPr>
            <p:ph type="ftr" sz="quarter" idx="11"/>
          </p:nvPr>
        </p:nvSpPr>
        <p:spPr>
          <a:xfrm>
            <a:off x="201706" y="4817689"/>
            <a:ext cx="6122894" cy="27384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038CA5D-954E-BB40-ACAD-1FBB66483236}" type="slidenum">
              <a:rPr lang="en-US" smtClean="0"/>
              <a:t>‹#›</a:t>
            </a:fld>
            <a:endParaRPr lang="en-US"/>
          </a:p>
        </p:txBody>
      </p:sp>
      <p:sp>
        <p:nvSpPr>
          <p:cNvPr id="12" name="Content Placeholder 2"/>
          <p:cNvSpPr>
            <a:spLocks noGrp="1"/>
          </p:cNvSpPr>
          <p:nvPr>
            <p:ph sz="half" idx="17"/>
          </p:nvPr>
        </p:nvSpPr>
        <p:spPr>
          <a:xfrm>
            <a:off x="502921" y="1489472"/>
            <a:ext cx="3657413"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4" name="Content Placeholder 2"/>
          <p:cNvSpPr>
            <a:spLocks noGrp="1"/>
          </p:cNvSpPr>
          <p:nvPr>
            <p:ph sz="half" idx="18"/>
          </p:nvPr>
        </p:nvSpPr>
        <p:spPr>
          <a:xfrm>
            <a:off x="502921" y="3123724"/>
            <a:ext cx="3657413"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5" name="Content Placeholder 2"/>
          <p:cNvSpPr>
            <a:spLocks noGrp="1"/>
          </p:cNvSpPr>
          <p:nvPr>
            <p:ph sz="half" idx="1"/>
          </p:nvPr>
        </p:nvSpPr>
        <p:spPr>
          <a:xfrm>
            <a:off x="4410075" y="1489472"/>
            <a:ext cx="3657600"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6" name="Content Placeholder 2"/>
          <p:cNvSpPr>
            <a:spLocks noGrp="1"/>
          </p:cNvSpPr>
          <p:nvPr>
            <p:ph sz="half" idx="16"/>
          </p:nvPr>
        </p:nvSpPr>
        <p:spPr>
          <a:xfrm>
            <a:off x="4410075" y="3127248"/>
            <a:ext cx="3657600"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218239"/>
            <a:ext cx="8229600" cy="3376383"/>
          </a:xfrm>
        </p:spPr>
        <p:txBody>
          <a:bodyPr/>
          <a:lstStyle>
            <a:lvl1pPr marL="342900" indent="-342900">
              <a:buFont typeface="Arial"/>
              <a:buChar char="•"/>
              <a:defRPr b="0" i="0"/>
            </a:lvl1pPr>
            <a:lvl2pPr marL="742950" indent="-285750">
              <a:buFont typeface="Arial"/>
              <a:buChar char="•"/>
              <a:defRPr/>
            </a:lvl2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8038CA5D-954E-BB40-ACAD-1FBB66483236}" type="slidenum">
              <a:rPr lang="en-US" smtClean="0"/>
              <a:t>‹#›</a:t>
            </a:fld>
            <a:endParaRPr lang="en-US"/>
          </a:p>
        </p:txBody>
      </p:sp>
    </p:spTree>
    <p:extLst>
      <p:ext uri="{BB962C8B-B14F-4D97-AF65-F5344CB8AC3E}">
        <p14:creationId xmlns:p14="http://schemas.microsoft.com/office/powerpoint/2010/main" val="2921816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658879"/>
            <a:ext cx="8229600" cy="2935743"/>
          </a:xfrm>
        </p:spPr>
        <p:txBody>
          <a:bodyPr/>
          <a:lstStyle>
            <a:lvl1pPr marL="342900" indent="-342900">
              <a:buFont typeface="Arial"/>
              <a:buChar char="•"/>
              <a:defRPr b="0" i="0"/>
            </a:lvl1pPr>
            <a:lvl2pPr marL="742950" indent="-285750">
              <a:buFont typeface="Arial"/>
              <a:buChar char="•"/>
              <a:defRPr/>
            </a:lvl2pPr>
            <a:lvl5pPr>
              <a:defRPr sz="1600" baseline="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8038CA5D-954E-BB40-ACAD-1FBB66483236}" type="slidenum">
              <a:rPr lang="en-US" smtClean="0"/>
              <a:t>‹#›</a:t>
            </a:fld>
            <a:endParaRPr lang="en-US"/>
          </a:p>
        </p:txBody>
      </p:sp>
      <p:sp>
        <p:nvSpPr>
          <p:cNvPr id="18" name="Text Placeholder 17"/>
          <p:cNvSpPr>
            <a:spLocks noGrp="1"/>
          </p:cNvSpPr>
          <p:nvPr>
            <p:ph type="body" sz="quarter" idx="13" hasCustomPrompt="1"/>
          </p:nvPr>
        </p:nvSpPr>
        <p:spPr>
          <a:xfrm>
            <a:off x="457200" y="1063626"/>
            <a:ext cx="8229600" cy="595313"/>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AU" sz="2400" b="1" baseline="0" smtClean="0">
                <a:solidFill>
                  <a:srgbClr val="F5B71D"/>
                </a:solidFil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AU" sz="2400" b="1" dirty="0" smtClean="0">
                <a:solidFill>
                  <a:srgbClr val="F5B71D"/>
                </a:solidFill>
                <a:latin typeface="+mj-lt"/>
                <a:cs typeface="Arial"/>
              </a:rPr>
              <a:t>Click</a:t>
            </a:r>
            <a:r>
              <a:rPr lang="en-AU" sz="2400" b="1" baseline="0" dirty="0" smtClean="0">
                <a:solidFill>
                  <a:srgbClr val="F5B71D"/>
                </a:solidFill>
                <a:latin typeface="+mj-lt"/>
                <a:cs typeface="Arial"/>
              </a:rPr>
              <a:t> to edit s</a:t>
            </a:r>
            <a:r>
              <a:rPr lang="en-AU" sz="2400" b="1" dirty="0" smtClean="0">
                <a:solidFill>
                  <a:srgbClr val="F5B71D"/>
                </a:solidFill>
                <a:latin typeface="+mj-lt"/>
                <a:cs typeface="Arial"/>
              </a:rPr>
              <a:t>ub heading</a:t>
            </a:r>
          </a:p>
        </p:txBody>
      </p:sp>
    </p:spTree>
    <p:extLst>
      <p:ext uri="{BB962C8B-B14F-4D97-AF65-F5344CB8AC3E}">
        <p14:creationId xmlns:p14="http://schemas.microsoft.com/office/powerpoint/2010/main" val="324275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7" name="Slide Number Placeholder 6"/>
          <p:cNvSpPr>
            <a:spLocks noGrp="1"/>
          </p:cNvSpPr>
          <p:nvPr>
            <p:ph type="sldNum" sz="quarter" idx="12"/>
          </p:nvPr>
        </p:nvSpPr>
        <p:spPr/>
        <p:txBody>
          <a:bodyPr/>
          <a:lstStyle/>
          <a:p>
            <a:fld id="{8038CA5D-954E-BB40-ACAD-1FBB66483236}" type="slidenum">
              <a:rPr lang="en-US" smtClean="0"/>
              <a:t>‹#›</a:t>
            </a:fld>
            <a:endParaRPr lang="en-US"/>
          </a:p>
        </p:txBody>
      </p:sp>
    </p:spTree>
    <p:extLst>
      <p:ext uri="{BB962C8B-B14F-4D97-AF65-F5344CB8AC3E}">
        <p14:creationId xmlns:p14="http://schemas.microsoft.com/office/powerpoint/2010/main" val="267603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4"/>
          <p:cNvSpPr>
            <a:spLocks noGrp="1"/>
          </p:cNvSpPr>
          <p:nvPr>
            <p:ph type="body" sz="quarter" idx="3"/>
          </p:nvPr>
        </p:nvSpPr>
        <p:spPr>
          <a:xfrm>
            <a:off x="4645028" y="1151335"/>
            <a:ext cx="4041775"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9" name="Slide Number Placeholder 8"/>
          <p:cNvSpPr>
            <a:spLocks noGrp="1"/>
          </p:cNvSpPr>
          <p:nvPr>
            <p:ph type="sldNum" sz="quarter" idx="12"/>
          </p:nvPr>
        </p:nvSpPr>
        <p:spPr/>
        <p:txBody>
          <a:bodyPr/>
          <a:lstStyle/>
          <a:p>
            <a:fld id="{8038CA5D-954E-BB40-ACAD-1FBB66483236}" type="slidenum">
              <a:rPr lang="en-US" smtClean="0"/>
              <a:t>‹#›</a:t>
            </a:fld>
            <a:endParaRPr lang="en-US"/>
          </a:p>
        </p:txBody>
      </p:sp>
    </p:spTree>
    <p:extLst>
      <p:ext uri="{BB962C8B-B14F-4D97-AF65-F5344CB8AC3E}">
        <p14:creationId xmlns:p14="http://schemas.microsoft.com/office/powerpoint/2010/main" val="212359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5" name="Slide Number Placeholder 4"/>
          <p:cNvSpPr>
            <a:spLocks noGrp="1"/>
          </p:cNvSpPr>
          <p:nvPr>
            <p:ph type="sldNum" sz="quarter" idx="12"/>
          </p:nvPr>
        </p:nvSpPr>
        <p:spPr/>
        <p:txBody>
          <a:bodyPr/>
          <a:lstStyle/>
          <a:p>
            <a:fld id="{8038CA5D-954E-BB40-ACAD-1FBB66483236}" type="slidenum">
              <a:rPr lang="en-US" smtClean="0"/>
              <a:t>‹#›</a:t>
            </a:fld>
            <a:endParaRPr lang="en-US"/>
          </a:p>
        </p:txBody>
      </p:sp>
    </p:spTree>
    <p:extLst>
      <p:ext uri="{BB962C8B-B14F-4D97-AF65-F5344CB8AC3E}">
        <p14:creationId xmlns:p14="http://schemas.microsoft.com/office/powerpoint/2010/main" val="2807113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038CA5D-954E-BB40-ACAD-1FBB66483236}" type="slidenum">
              <a:rPr lang="en-US" smtClean="0"/>
              <a:t>‹#›</a:t>
            </a:fld>
            <a:endParaRPr lang="en-US"/>
          </a:p>
        </p:txBody>
      </p:sp>
    </p:spTree>
    <p:extLst>
      <p:ext uri="{BB962C8B-B14F-4D97-AF65-F5344CB8AC3E}">
        <p14:creationId xmlns:p14="http://schemas.microsoft.com/office/powerpoint/2010/main" val="63388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WorkMates">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77218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estionTim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7141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038CA5D-954E-BB40-ACAD-1FBB66483236}" type="slidenum">
              <a:rPr lang="en-US" smtClean="0"/>
              <a:t>‹#›</a:t>
            </a:fld>
            <a:endParaRPr lang="en-US"/>
          </a:p>
        </p:txBody>
      </p:sp>
    </p:spTree>
    <p:extLst>
      <p:ext uri="{BB962C8B-B14F-4D97-AF65-F5344CB8AC3E}">
        <p14:creationId xmlns:p14="http://schemas.microsoft.com/office/powerpoint/2010/main" val="331197806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defTabSz="4572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localhost:4000/package08//sections/www.gpg4win.org" TargetMode="External"/><Relationship Id="rId3" Type="http://schemas.openxmlformats.org/officeDocument/2006/relationships/hyperlink" Target="http://www.gnupg.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i="1" dirty="0"/>
              <a:t>Is cloud computing safe? </a:t>
            </a:r>
            <a:endParaRPr lang="en-US" i="1" dirty="0" smtClean="0"/>
          </a:p>
          <a:p>
            <a:pPr marL="0" indent="0">
              <a:buNone/>
            </a:pPr>
            <a:r>
              <a:rPr lang="en-US" i="1" dirty="0" smtClean="0"/>
              <a:t>What </a:t>
            </a:r>
            <a:r>
              <a:rPr lang="en-US" i="1" dirty="0"/>
              <a:t>are the common security concerns, and how justified are they?</a:t>
            </a:r>
          </a:p>
          <a:p>
            <a:r>
              <a:rPr lang="en-US" dirty="0" smtClean="0"/>
              <a:t>Talk about to </a:t>
            </a:r>
            <a:r>
              <a:rPr lang="en-US" dirty="0"/>
              <a:t>key security </a:t>
            </a:r>
            <a:r>
              <a:rPr lang="en-US" dirty="0" smtClean="0"/>
              <a:t>concerns and risks when using a VM the </a:t>
            </a:r>
            <a:r>
              <a:rPr lang="en-US" dirty="0"/>
              <a:t>cloud</a:t>
            </a:r>
            <a:r>
              <a:rPr lang="en-US" dirty="0" smtClean="0"/>
              <a:t>. </a:t>
            </a:r>
          </a:p>
          <a:p>
            <a:r>
              <a:rPr lang="en-US" dirty="0" smtClean="0"/>
              <a:t>Discuss how they can be addressed, including</a:t>
            </a:r>
          </a:p>
          <a:p>
            <a:pPr lvl="1"/>
            <a:r>
              <a:rPr lang="en-US" dirty="0" smtClean="0"/>
              <a:t>Practical advise for how you can make your VM secure.</a:t>
            </a:r>
          </a:p>
          <a:p>
            <a:r>
              <a:rPr lang="en-US" dirty="0" smtClean="0"/>
              <a:t>Last section: Introduction </a:t>
            </a:r>
            <a:r>
              <a:rPr lang="en-US" dirty="0"/>
              <a:t>to data </a:t>
            </a:r>
            <a:r>
              <a:rPr lang="en-US" dirty="0" smtClean="0"/>
              <a:t>encryption </a:t>
            </a:r>
          </a:p>
          <a:p>
            <a:pPr lvl="1"/>
            <a:r>
              <a:rPr lang="en-US" dirty="0" smtClean="0"/>
              <a:t>incl. worked examples.</a:t>
            </a:r>
          </a:p>
          <a:p>
            <a:pPr marL="0" indent="0">
              <a:buNone/>
            </a:pPr>
            <a:endParaRPr lang="en-US" dirty="0"/>
          </a:p>
        </p:txBody>
      </p:sp>
    </p:spTree>
    <p:extLst>
      <p:ext uri="{BB962C8B-B14F-4D97-AF65-F5344CB8AC3E}">
        <p14:creationId xmlns:p14="http://schemas.microsoft.com/office/powerpoint/2010/main" val="253184952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your responsibilities</a:t>
            </a:r>
            <a:endParaRPr lang="en-US" dirty="0"/>
          </a:p>
        </p:txBody>
      </p:sp>
      <p:sp>
        <p:nvSpPr>
          <p:cNvPr id="3" name="Content Placeholder 2"/>
          <p:cNvSpPr>
            <a:spLocks noGrp="1"/>
          </p:cNvSpPr>
          <p:nvPr>
            <p:ph idx="1"/>
          </p:nvPr>
        </p:nvSpPr>
        <p:spPr/>
        <p:txBody>
          <a:bodyPr>
            <a:normAutofit/>
          </a:bodyPr>
          <a:lstStyle/>
          <a:p>
            <a:r>
              <a:rPr lang="en-US" b="1" dirty="0"/>
              <a:t>Securely erase all data </a:t>
            </a:r>
            <a:r>
              <a:rPr lang="en-US" dirty="0"/>
              <a:t>when you </a:t>
            </a:r>
            <a:r>
              <a:rPr lang="en-US" dirty="0" smtClean="0"/>
              <a:t>release – Module 9</a:t>
            </a:r>
            <a:endParaRPr lang="en-US" dirty="0"/>
          </a:p>
          <a:p>
            <a:r>
              <a:rPr lang="en-US" dirty="0"/>
              <a:t>Always </a:t>
            </a:r>
            <a:r>
              <a:rPr lang="en-US" b="1" dirty="0"/>
              <a:t>choose secure passwords</a:t>
            </a:r>
            <a:r>
              <a:rPr lang="en-US" dirty="0"/>
              <a:t>! And never share your passwords or private ssh keys with anyone</a:t>
            </a:r>
            <a:r>
              <a:rPr lang="en-US" dirty="0" smtClean="0"/>
              <a:t>.</a:t>
            </a:r>
            <a:endParaRPr lang="en-US" dirty="0"/>
          </a:p>
        </p:txBody>
      </p:sp>
    </p:spTree>
    <p:extLst>
      <p:ext uri="{BB962C8B-B14F-4D97-AF65-F5344CB8AC3E}">
        <p14:creationId xmlns:p14="http://schemas.microsoft.com/office/powerpoint/2010/main" val="33445548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[SLIDES] </a:t>
            </a:r>
            <a:r>
              <a:rPr lang="en-US" dirty="0" smtClean="0"/>
              <a:t>Cloud Deployment Models</a:t>
            </a:r>
            <a:endParaRPr lang="en-US" dirty="0"/>
          </a:p>
        </p:txBody>
      </p:sp>
      <p:sp>
        <p:nvSpPr>
          <p:cNvPr id="3" name="Content Placeholder 2"/>
          <p:cNvSpPr>
            <a:spLocks noGrp="1"/>
          </p:cNvSpPr>
          <p:nvPr>
            <p:ph idx="1"/>
          </p:nvPr>
        </p:nvSpPr>
        <p:spPr/>
        <p:txBody>
          <a:bodyPr>
            <a:normAutofit lnSpcReduction="10000"/>
          </a:bodyPr>
          <a:lstStyle/>
          <a:p>
            <a:r>
              <a:rPr lang="en-US" dirty="0" smtClean="0"/>
              <a:t>Private cloud</a:t>
            </a:r>
          </a:p>
          <a:p>
            <a:pPr lvl="1"/>
            <a:r>
              <a:rPr lang="en-US" dirty="0"/>
              <a:t>O</a:t>
            </a:r>
            <a:r>
              <a:rPr lang="en-US" dirty="0" smtClean="0"/>
              <a:t>wned </a:t>
            </a:r>
            <a:r>
              <a:rPr lang="en-US" dirty="0"/>
              <a:t>by </a:t>
            </a:r>
            <a:r>
              <a:rPr lang="en-US" i="1" dirty="0" smtClean="0"/>
              <a:t>one</a:t>
            </a:r>
            <a:r>
              <a:rPr lang="en-US" dirty="0" smtClean="0"/>
              <a:t> organization (infrastructure on </a:t>
            </a:r>
            <a:r>
              <a:rPr lang="en-US" i="1" dirty="0" smtClean="0"/>
              <a:t>or</a:t>
            </a:r>
            <a:r>
              <a:rPr lang="en-US" dirty="0" smtClean="0"/>
              <a:t> off premises).</a:t>
            </a:r>
          </a:p>
          <a:p>
            <a:r>
              <a:rPr lang="en-US" dirty="0" smtClean="0"/>
              <a:t>Public cloud</a:t>
            </a:r>
          </a:p>
          <a:p>
            <a:pPr lvl="1"/>
            <a:r>
              <a:rPr lang="en-US" dirty="0"/>
              <a:t>C</a:t>
            </a:r>
            <a:r>
              <a:rPr lang="en-US" dirty="0" smtClean="0"/>
              <a:t>omputing </a:t>
            </a:r>
            <a:r>
              <a:rPr lang="en-US" dirty="0"/>
              <a:t>services </a:t>
            </a:r>
            <a:r>
              <a:rPr lang="en-US" dirty="0" smtClean="0"/>
              <a:t>are </a:t>
            </a:r>
            <a:r>
              <a:rPr lang="en-US" dirty="0"/>
              <a:t>publicly </a:t>
            </a:r>
            <a:r>
              <a:rPr lang="en-US" dirty="0" smtClean="0"/>
              <a:t>accessible over the Internet.</a:t>
            </a:r>
          </a:p>
          <a:p>
            <a:r>
              <a:rPr lang="en-US" dirty="0" smtClean="0"/>
              <a:t>Hybrid cloud</a:t>
            </a:r>
          </a:p>
          <a:p>
            <a:pPr lvl="1"/>
            <a:r>
              <a:rPr lang="en-US" dirty="0" smtClean="0"/>
              <a:t>employing </a:t>
            </a:r>
            <a:r>
              <a:rPr lang="en-US" dirty="0"/>
              <a:t>both private and public </a:t>
            </a:r>
            <a:r>
              <a:rPr lang="en-US" dirty="0" smtClean="0"/>
              <a:t>infrastructures.</a:t>
            </a:r>
          </a:p>
          <a:p>
            <a:pPr lvl="1"/>
            <a:r>
              <a:rPr lang="en-US" dirty="0" smtClean="0"/>
              <a:t>Using private infrastructure for sensitive data or processes only.</a:t>
            </a:r>
          </a:p>
          <a:p>
            <a:r>
              <a:rPr lang="en-US" dirty="0" smtClean="0"/>
              <a:t>Community cloud</a:t>
            </a:r>
          </a:p>
          <a:p>
            <a:pPr lvl="1"/>
            <a:r>
              <a:rPr lang="en-US" dirty="0" smtClean="0"/>
              <a:t>Shared by multiple organizations </a:t>
            </a:r>
            <a:r>
              <a:rPr lang="en-US" dirty="0"/>
              <a:t>with common </a:t>
            </a:r>
            <a:r>
              <a:rPr lang="en-US" dirty="0" smtClean="0"/>
              <a:t>concerns.</a:t>
            </a:r>
            <a:endParaRPr lang="en-US" dirty="0"/>
          </a:p>
        </p:txBody>
      </p:sp>
    </p:spTree>
    <p:extLst>
      <p:ext uri="{BB962C8B-B14F-4D97-AF65-F5344CB8AC3E}">
        <p14:creationId xmlns:p14="http://schemas.microsoft.com/office/powerpoint/2010/main" val="34511194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[SLIDES] </a:t>
            </a:r>
            <a:r>
              <a:rPr lang="en-US" dirty="0" smtClean="0"/>
              <a:t>Cloud Deployment models</a:t>
            </a:r>
            <a:endParaRPr lang="en-US" dirty="0"/>
          </a:p>
        </p:txBody>
      </p:sp>
      <p:sp>
        <p:nvSpPr>
          <p:cNvPr id="3" name="Content Placeholder 2"/>
          <p:cNvSpPr>
            <a:spLocks noGrp="1"/>
          </p:cNvSpPr>
          <p:nvPr>
            <p:ph idx="1"/>
          </p:nvPr>
        </p:nvSpPr>
        <p:spPr/>
        <p:txBody>
          <a:bodyPr>
            <a:normAutofit lnSpcReduction="10000"/>
          </a:bodyPr>
          <a:lstStyle/>
          <a:p>
            <a:r>
              <a:rPr lang="en-US" u="sng" dirty="0"/>
              <a:t>Private clouds </a:t>
            </a:r>
            <a:r>
              <a:rPr lang="en-US" dirty="0"/>
              <a:t>are regarded as </a:t>
            </a:r>
            <a:r>
              <a:rPr lang="en-US" b="1" dirty="0"/>
              <a:t>more secure</a:t>
            </a:r>
            <a:r>
              <a:rPr lang="en-US" dirty="0"/>
              <a:t> because they provide more control </a:t>
            </a:r>
            <a:r>
              <a:rPr lang="en-US" dirty="0" smtClean="0"/>
              <a:t>over the </a:t>
            </a:r>
            <a:r>
              <a:rPr lang="en-US" dirty="0"/>
              <a:t>data and </a:t>
            </a:r>
            <a:r>
              <a:rPr lang="en-US" dirty="0" smtClean="0"/>
              <a:t>equipment. </a:t>
            </a:r>
          </a:p>
          <a:p>
            <a:pPr lvl="1"/>
            <a:r>
              <a:rPr lang="en-US" dirty="0" smtClean="0"/>
              <a:t>However: </a:t>
            </a:r>
            <a:r>
              <a:rPr lang="en-US" dirty="0"/>
              <a:t>setting up a private cloud infrastructure comes at a significant expense. </a:t>
            </a:r>
            <a:endParaRPr lang="en-US" dirty="0" smtClean="0"/>
          </a:p>
          <a:p>
            <a:r>
              <a:rPr lang="en-US" dirty="0" smtClean="0"/>
              <a:t>A </a:t>
            </a:r>
            <a:r>
              <a:rPr lang="en-US" u="sng" dirty="0"/>
              <a:t>public cloud </a:t>
            </a:r>
            <a:r>
              <a:rPr lang="en-US" dirty="0"/>
              <a:t>is instead </a:t>
            </a:r>
            <a:r>
              <a:rPr lang="en-US" b="1" dirty="0"/>
              <a:t>more flexible </a:t>
            </a:r>
            <a:r>
              <a:rPr lang="en-US" dirty="0"/>
              <a:t>and is often a </a:t>
            </a:r>
            <a:r>
              <a:rPr lang="en-US" b="1" dirty="0"/>
              <a:t>more affordable</a:t>
            </a:r>
            <a:r>
              <a:rPr lang="en-US" dirty="0"/>
              <a:t> </a:t>
            </a:r>
            <a:r>
              <a:rPr lang="en-US" dirty="0" smtClean="0"/>
              <a:t>investment.</a:t>
            </a:r>
            <a:endParaRPr lang="en-US" dirty="0"/>
          </a:p>
          <a:p>
            <a:pPr lvl="1"/>
            <a:r>
              <a:rPr lang="en-US" dirty="0" smtClean="0"/>
              <a:t>However: </a:t>
            </a:r>
            <a:r>
              <a:rPr lang="en-US" dirty="0"/>
              <a:t>control of the cloud infrastructure is in the hands of the cloud </a:t>
            </a:r>
            <a:r>
              <a:rPr lang="en-US" dirty="0" smtClean="0"/>
              <a:t>provider.</a:t>
            </a:r>
          </a:p>
          <a:p>
            <a:pPr lvl="1"/>
            <a:r>
              <a:rPr lang="en-US" dirty="0"/>
              <a:t>I</a:t>
            </a:r>
            <a:r>
              <a:rPr lang="en-US" dirty="0" smtClean="0"/>
              <a:t>t </a:t>
            </a:r>
            <a:r>
              <a:rPr lang="en-US" dirty="0"/>
              <a:t>is </a:t>
            </a:r>
            <a:r>
              <a:rPr lang="en-US" dirty="0" smtClean="0"/>
              <a:t>actually often </a:t>
            </a:r>
            <a:r>
              <a:rPr lang="en-US" i="1" dirty="0" smtClean="0"/>
              <a:t>safer </a:t>
            </a:r>
            <a:r>
              <a:rPr lang="en-US" dirty="0" smtClean="0"/>
              <a:t>to </a:t>
            </a:r>
            <a:r>
              <a:rPr lang="en-US" dirty="0"/>
              <a:t>use </a:t>
            </a:r>
            <a:r>
              <a:rPr lang="en-US" dirty="0" smtClean="0"/>
              <a:t>cloud services which offer a well-managed infrastructure!</a:t>
            </a:r>
            <a:endParaRPr lang="en-US" dirty="0"/>
          </a:p>
        </p:txBody>
      </p:sp>
    </p:spTree>
    <p:extLst>
      <p:ext uri="{BB962C8B-B14F-4D97-AF65-F5344CB8AC3E}">
        <p14:creationId xmlns:p14="http://schemas.microsoft.com/office/powerpoint/2010/main" val="99336860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B54721"/>
                </a:solidFill>
              </a:rPr>
              <a:t>[PART SLIDES] </a:t>
            </a:r>
            <a:r>
              <a:rPr lang="en-US" dirty="0" smtClean="0"/>
              <a:t>Data Encryption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We can broadly distinguish two types of file encryption: </a:t>
            </a:r>
            <a:endParaRPr lang="en-US" dirty="0" smtClean="0"/>
          </a:p>
          <a:p>
            <a:pPr marL="571500" lvl="1" indent="-342900">
              <a:buFont typeface="+mj-lt"/>
              <a:buAutoNum type="arabicPeriod"/>
            </a:pPr>
            <a:r>
              <a:rPr lang="en-US" dirty="0" smtClean="0"/>
              <a:t>encrypting </a:t>
            </a:r>
            <a:r>
              <a:rPr lang="en-US" dirty="0"/>
              <a:t>an entire </a:t>
            </a:r>
            <a:r>
              <a:rPr lang="en-US" dirty="0" smtClean="0"/>
              <a:t>volume</a:t>
            </a:r>
          </a:p>
          <a:p>
            <a:pPr marL="571500" lvl="1" indent="-342900">
              <a:buFont typeface="+mj-lt"/>
              <a:buAutoNum type="arabicPeriod"/>
            </a:pPr>
            <a:r>
              <a:rPr lang="en-US" dirty="0" smtClean="0"/>
              <a:t>encrypting </a:t>
            </a:r>
            <a:r>
              <a:rPr lang="en-US" dirty="0"/>
              <a:t>individual files</a:t>
            </a:r>
            <a:r>
              <a:rPr lang="en-US" dirty="0" smtClean="0"/>
              <a:t>.</a:t>
            </a:r>
          </a:p>
          <a:p>
            <a:pPr marL="0" indent="0">
              <a:buNone/>
            </a:pPr>
            <a:r>
              <a:rPr lang="en-US" dirty="0" smtClean="0"/>
              <a:t>* First: To </a:t>
            </a:r>
            <a:r>
              <a:rPr lang="en-US" dirty="0"/>
              <a:t>protect your data on a Volume against </a:t>
            </a:r>
            <a:r>
              <a:rPr lang="en-US" i="1" dirty="0"/>
              <a:t>data </a:t>
            </a:r>
            <a:r>
              <a:rPr lang="en-US" i="1" dirty="0" smtClean="0"/>
              <a:t>breaches</a:t>
            </a:r>
            <a:endParaRPr lang="en-US" dirty="0" smtClean="0"/>
          </a:p>
          <a:p>
            <a:r>
              <a:rPr lang="en-US" dirty="0" smtClean="0"/>
              <a:t>2</a:t>
            </a:r>
            <a:r>
              <a:rPr lang="en-US" baseline="30000" dirty="0" smtClean="0"/>
              <a:t>nd</a:t>
            </a:r>
            <a:r>
              <a:rPr lang="en-US" dirty="0" smtClean="0"/>
              <a:t> e.g. if you want to upload </a:t>
            </a:r>
            <a:r>
              <a:rPr lang="en-US" dirty="0" err="1" smtClean="0"/>
              <a:t>indvididual</a:t>
            </a:r>
            <a:r>
              <a:rPr lang="en-US" dirty="0" smtClean="0"/>
              <a:t> files to the </a:t>
            </a:r>
            <a:r>
              <a:rPr lang="en-US" dirty="0" err="1" smtClean="0"/>
              <a:t>ObjectStorage</a:t>
            </a:r>
            <a:r>
              <a:rPr lang="en-US" dirty="0" smtClean="0"/>
              <a:t>, you can encrypt them</a:t>
            </a:r>
          </a:p>
          <a:p>
            <a:pPr lvl="1"/>
            <a:r>
              <a:rPr lang="en-US" dirty="0" smtClean="0">
                <a:solidFill>
                  <a:srgbClr val="B54721"/>
                </a:solidFill>
              </a:rPr>
              <a:t>[DO THIS WITH SCREEN DRAW]</a:t>
            </a:r>
          </a:p>
          <a:p>
            <a:pPr lvl="1"/>
            <a:r>
              <a:rPr lang="en-US" i="1" dirty="0"/>
              <a:t>A</a:t>
            </a:r>
            <a:r>
              <a:rPr lang="en-US" i="1" dirty="0" smtClean="0"/>
              <a:t>ccess</a:t>
            </a:r>
            <a:r>
              <a:rPr lang="en-US" dirty="0" smtClean="0"/>
              <a:t> </a:t>
            </a:r>
            <a:r>
              <a:rPr lang="en-US" dirty="0"/>
              <a:t>to your Object Store is secured with your </a:t>
            </a:r>
            <a:r>
              <a:rPr lang="en-US" dirty="0" smtClean="0"/>
              <a:t>OpenStack credentials</a:t>
            </a:r>
            <a:endParaRPr lang="en-US" dirty="0"/>
          </a:p>
          <a:p>
            <a:pPr lvl="1"/>
            <a:r>
              <a:rPr lang="en-US" dirty="0" smtClean="0"/>
              <a:t>the </a:t>
            </a:r>
            <a:r>
              <a:rPr lang="en-US" i="1" dirty="0"/>
              <a:t>transfer</a:t>
            </a:r>
            <a:r>
              <a:rPr lang="en-US" dirty="0"/>
              <a:t> of your files via the network is not necessarily </a:t>
            </a:r>
            <a:r>
              <a:rPr lang="en-US" dirty="0" smtClean="0"/>
              <a:t>secure (unless you </a:t>
            </a:r>
            <a:r>
              <a:rPr lang="en-US" dirty="0" err="1" smtClean="0"/>
              <a:t>explicityl</a:t>
            </a:r>
            <a:r>
              <a:rPr lang="en-US" dirty="0" smtClean="0"/>
              <a:t> use a secure client).</a:t>
            </a:r>
          </a:p>
          <a:p>
            <a:pPr lvl="2"/>
            <a:r>
              <a:rPr lang="en-US" dirty="0" smtClean="0"/>
              <a:t>Use per-file encryption</a:t>
            </a:r>
          </a:p>
          <a:p>
            <a:pPr lvl="2"/>
            <a:r>
              <a:rPr lang="en-US" dirty="0" smtClean="0"/>
              <a:t>Use </a:t>
            </a:r>
            <a:r>
              <a:rPr lang="en-US" dirty="0"/>
              <a:t>v</a:t>
            </a:r>
            <a:r>
              <a:rPr lang="en-US" dirty="0" smtClean="0"/>
              <a:t>olume encryption</a:t>
            </a:r>
          </a:p>
        </p:txBody>
      </p:sp>
    </p:spTree>
    <p:extLst>
      <p:ext uri="{BB962C8B-B14F-4D97-AF65-F5344CB8AC3E}">
        <p14:creationId xmlns:p14="http://schemas.microsoft.com/office/powerpoint/2010/main" val="22940174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[SLIDES] </a:t>
            </a:r>
            <a:r>
              <a:rPr lang="en-US" dirty="0" smtClean="0"/>
              <a:t>File encryption</a:t>
            </a:r>
            <a:endParaRPr lang="en-US" dirty="0"/>
          </a:p>
        </p:txBody>
      </p:sp>
      <p:sp>
        <p:nvSpPr>
          <p:cNvPr id="3" name="Content Placeholder 2"/>
          <p:cNvSpPr>
            <a:spLocks noGrp="1"/>
          </p:cNvSpPr>
          <p:nvPr>
            <p:ph idx="1"/>
          </p:nvPr>
        </p:nvSpPr>
        <p:spPr/>
        <p:txBody>
          <a:bodyPr>
            <a:normAutofit lnSpcReduction="10000"/>
          </a:bodyPr>
          <a:lstStyle/>
          <a:p>
            <a:r>
              <a:rPr lang="en-US" dirty="0" smtClean="0"/>
              <a:t>Some tools for per-file encryptions include</a:t>
            </a:r>
          </a:p>
          <a:p>
            <a:pPr lvl="1"/>
            <a:r>
              <a:rPr lang="en-US" dirty="0" smtClean="0"/>
              <a:t>GnuPG</a:t>
            </a:r>
          </a:p>
          <a:p>
            <a:pPr lvl="1"/>
            <a:r>
              <a:rPr lang="en-US" dirty="0" err="1" smtClean="0"/>
              <a:t>AESCrypt</a:t>
            </a:r>
            <a:endParaRPr lang="en-US" dirty="0" smtClean="0"/>
          </a:p>
          <a:p>
            <a:pPr lvl="1"/>
            <a:r>
              <a:rPr lang="en-US" dirty="0" smtClean="0"/>
              <a:t>Encrypted zip files</a:t>
            </a:r>
          </a:p>
          <a:p>
            <a:pPr lvl="2"/>
            <a:r>
              <a:rPr lang="en-US" dirty="0" smtClean="0"/>
              <a:t>Beware the standard zip encryption scheme which is not secure!</a:t>
            </a:r>
          </a:p>
          <a:p>
            <a:pPr lvl="1"/>
            <a:r>
              <a:rPr lang="en-US" dirty="0" smtClean="0"/>
              <a:t>On a Mac: Disk utility</a:t>
            </a:r>
          </a:p>
          <a:p>
            <a:r>
              <a:rPr lang="en-US" dirty="0" smtClean="0"/>
              <a:t>In this course we will learn how to use </a:t>
            </a:r>
            <a:r>
              <a:rPr lang="en-US" b="1" dirty="0" smtClean="0"/>
              <a:t>GnuPG</a:t>
            </a:r>
            <a:r>
              <a:rPr lang="en-US" dirty="0" smtClean="0"/>
              <a:t>.</a:t>
            </a:r>
          </a:p>
          <a:p>
            <a:r>
              <a:rPr lang="en-US" dirty="0" smtClean="0"/>
              <a:t>The </a:t>
            </a:r>
            <a:r>
              <a:rPr lang="en-US" b="1" dirty="0" smtClean="0"/>
              <a:t>On-Line Documentation </a:t>
            </a:r>
            <a:r>
              <a:rPr lang="en-US" dirty="0" smtClean="0"/>
              <a:t>provides more information about the other tools, incl. links to further documentation.</a:t>
            </a:r>
          </a:p>
          <a:p>
            <a:endParaRPr lang="en-US" dirty="0"/>
          </a:p>
        </p:txBody>
      </p:sp>
    </p:spTree>
    <p:extLst>
      <p:ext uri="{BB962C8B-B14F-4D97-AF65-F5344CB8AC3E}">
        <p14:creationId xmlns:p14="http://schemas.microsoft.com/office/powerpoint/2010/main" val="427485651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[SLIDES] </a:t>
            </a:r>
            <a:r>
              <a:rPr lang="en-US" dirty="0" smtClean="0"/>
              <a:t>File encryption</a:t>
            </a:r>
            <a:endParaRPr lang="en-US" dirty="0"/>
          </a:p>
        </p:txBody>
      </p:sp>
      <p:sp>
        <p:nvSpPr>
          <p:cNvPr id="3" name="Content Placeholder 2"/>
          <p:cNvSpPr>
            <a:spLocks noGrp="1"/>
          </p:cNvSpPr>
          <p:nvPr>
            <p:ph idx="1"/>
          </p:nvPr>
        </p:nvSpPr>
        <p:spPr/>
        <p:txBody>
          <a:bodyPr/>
          <a:lstStyle/>
          <a:p>
            <a:r>
              <a:rPr lang="en-US" dirty="0" smtClean="0"/>
              <a:t>GnuPG:</a:t>
            </a:r>
          </a:p>
          <a:p>
            <a:r>
              <a:rPr lang="en-US" i="1" dirty="0"/>
              <a:t>GnuPG</a:t>
            </a:r>
            <a:r>
              <a:rPr lang="en-US" dirty="0"/>
              <a:t> is an implementation of Pretty Good Privacy (PGP). PGP has </a:t>
            </a:r>
            <a:r>
              <a:rPr lang="en-US" b="1" dirty="0"/>
              <a:t>excellent </a:t>
            </a:r>
            <a:r>
              <a:rPr lang="en-US" b="1" dirty="0" smtClean="0"/>
              <a:t>security</a:t>
            </a:r>
            <a:r>
              <a:rPr lang="en-US" dirty="0" smtClean="0"/>
              <a:t>.</a:t>
            </a:r>
          </a:p>
          <a:p>
            <a:r>
              <a:rPr lang="en-US" i="1" dirty="0" smtClean="0"/>
              <a:t>GnuPG</a:t>
            </a:r>
            <a:r>
              <a:rPr lang="en-US" dirty="0" smtClean="0"/>
              <a:t> </a:t>
            </a:r>
            <a:r>
              <a:rPr lang="en-US" dirty="0"/>
              <a:t>is open-source and accessible through a variety of different clients and tools</a:t>
            </a:r>
            <a:r>
              <a:rPr lang="en-US" dirty="0" smtClean="0"/>
              <a:t>.</a:t>
            </a:r>
          </a:p>
          <a:p>
            <a:r>
              <a:rPr lang="en-US" dirty="0"/>
              <a:t>You will have to generate a </a:t>
            </a:r>
            <a:r>
              <a:rPr lang="en-US" i="1" dirty="0" smtClean="0"/>
              <a:t>key pair</a:t>
            </a:r>
            <a:r>
              <a:rPr lang="en-US" dirty="0" smtClean="0"/>
              <a:t> to use </a:t>
            </a:r>
            <a:r>
              <a:rPr lang="en-US" dirty="0"/>
              <a:t>GnuPG. </a:t>
            </a:r>
            <a:endParaRPr lang="en-US" dirty="0" smtClean="0"/>
          </a:p>
          <a:p>
            <a:pPr lvl="1"/>
            <a:r>
              <a:rPr lang="en-US" dirty="0"/>
              <a:t>Y</a:t>
            </a:r>
            <a:r>
              <a:rPr lang="en-US" dirty="0" smtClean="0"/>
              <a:t>ou </a:t>
            </a:r>
            <a:r>
              <a:rPr lang="en-US" dirty="0"/>
              <a:t>need to keep your private keys and passphrases </a:t>
            </a:r>
            <a:r>
              <a:rPr lang="en-US" dirty="0" smtClean="0"/>
              <a:t>secure!</a:t>
            </a:r>
            <a:endParaRPr lang="en-US" dirty="0"/>
          </a:p>
          <a:p>
            <a:pPr lvl="1"/>
            <a:endParaRPr lang="en-US" dirty="0"/>
          </a:p>
        </p:txBody>
      </p:sp>
    </p:spTree>
    <p:extLst>
      <p:ext uri="{BB962C8B-B14F-4D97-AF65-F5344CB8AC3E}">
        <p14:creationId xmlns:p14="http://schemas.microsoft.com/office/powerpoint/2010/main" val="16008050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B54721"/>
                </a:solidFill>
              </a:rPr>
              <a:t>[SCREENCAST] </a:t>
            </a:r>
            <a:r>
              <a:rPr lang="en-US" dirty="0" smtClean="0"/>
              <a:t>File encryption</a:t>
            </a:r>
            <a:endParaRPr lang="en-US" dirty="0"/>
          </a:p>
        </p:txBody>
      </p:sp>
      <p:sp>
        <p:nvSpPr>
          <p:cNvPr id="7" name="Content Placeholder 6"/>
          <p:cNvSpPr>
            <a:spLocks noGrp="1"/>
          </p:cNvSpPr>
          <p:nvPr>
            <p:ph sz="half" idx="17"/>
          </p:nvPr>
        </p:nvSpPr>
        <p:spPr>
          <a:xfrm>
            <a:off x="502921" y="1321279"/>
            <a:ext cx="7551867" cy="336388"/>
          </a:xfrm>
        </p:spPr>
        <p:txBody>
          <a:bodyPr>
            <a:normAutofit fontScale="92500" lnSpcReduction="10000"/>
          </a:bodyPr>
          <a:lstStyle/>
          <a:p>
            <a:pPr marL="0" indent="0">
              <a:buNone/>
            </a:pPr>
            <a:r>
              <a:rPr lang="en-US" b="1" u="sng" dirty="0" smtClean="0"/>
              <a:t>Exercise 1</a:t>
            </a:r>
            <a:r>
              <a:rPr lang="en-US" dirty="0"/>
              <a:t>: </a:t>
            </a:r>
            <a:r>
              <a:rPr lang="en-US" dirty="0" smtClean="0"/>
              <a:t>Create a </a:t>
            </a:r>
            <a:r>
              <a:rPr lang="en-US" i="1" dirty="0" smtClean="0"/>
              <a:t>GnuPG</a:t>
            </a:r>
            <a:r>
              <a:rPr lang="en-US" dirty="0" smtClean="0"/>
              <a:t> key pair.</a:t>
            </a:r>
            <a:endParaRPr lang="en-US" dirty="0"/>
          </a:p>
        </p:txBody>
      </p:sp>
      <p:sp>
        <p:nvSpPr>
          <p:cNvPr id="8" name="Content Placeholder 7"/>
          <p:cNvSpPr>
            <a:spLocks noGrp="1"/>
          </p:cNvSpPr>
          <p:nvPr>
            <p:ph sz="half" idx="18"/>
          </p:nvPr>
        </p:nvSpPr>
        <p:spPr>
          <a:xfrm>
            <a:off x="502920" y="1825860"/>
            <a:ext cx="2513475" cy="2772334"/>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i="1" u="sng" dirty="0" smtClean="0"/>
              <a:t>Windows:</a:t>
            </a:r>
          </a:p>
          <a:p>
            <a:pPr marL="0" indent="0">
              <a:buNone/>
            </a:pPr>
            <a:r>
              <a:rPr lang="en-US" dirty="0" smtClean="0"/>
              <a:t>Install </a:t>
            </a:r>
            <a:r>
              <a:rPr lang="en-US" i="1" dirty="0" err="1" smtClean="0"/>
              <a:t>GpgForWin</a:t>
            </a:r>
            <a:r>
              <a:rPr lang="en-US" i="1" dirty="0" smtClean="0"/>
              <a:t> </a:t>
            </a:r>
            <a:r>
              <a:rPr lang="en-US" dirty="0" smtClean="0">
                <a:hlinkClick r:id="rId2"/>
              </a:rPr>
              <a:t>www.gpg4win.org</a:t>
            </a:r>
            <a:r>
              <a:rPr lang="en-US" dirty="0"/>
              <a:t>. Make sure </a:t>
            </a:r>
            <a:r>
              <a:rPr lang="en-US" i="1" dirty="0" err="1"/>
              <a:t>Kleopatra</a:t>
            </a:r>
            <a:r>
              <a:rPr lang="en-US" dirty="0"/>
              <a:t> </a:t>
            </a:r>
            <a:r>
              <a:rPr lang="en-US" dirty="0" smtClean="0"/>
              <a:t>is  </a:t>
            </a:r>
            <a:r>
              <a:rPr lang="en-US" dirty="0"/>
              <a:t>checked</a:t>
            </a:r>
            <a:r>
              <a:rPr lang="en-US" dirty="0" smtClean="0"/>
              <a:t>.</a:t>
            </a:r>
          </a:p>
          <a:p>
            <a:pPr marL="0" indent="0">
              <a:buNone/>
            </a:pPr>
            <a:r>
              <a:rPr lang="en-US" dirty="0" err="1" smtClean="0"/>
              <a:t>Kleopatra</a:t>
            </a:r>
            <a:r>
              <a:rPr lang="en-US" dirty="0" smtClean="0"/>
              <a:t> </a:t>
            </a:r>
            <a:r>
              <a:rPr lang="en-US" dirty="0" smtClean="0">
                <a:sym typeface="Wingdings"/>
              </a:rPr>
              <a:t>File  New Certificate</a:t>
            </a:r>
            <a:endParaRPr lang="en-US" dirty="0"/>
          </a:p>
        </p:txBody>
      </p:sp>
      <p:sp>
        <p:nvSpPr>
          <p:cNvPr id="3" name="Content Placeholder 2"/>
          <p:cNvSpPr>
            <a:spLocks noGrp="1"/>
          </p:cNvSpPr>
          <p:nvPr>
            <p:ph sz="half" idx="1"/>
          </p:nvPr>
        </p:nvSpPr>
        <p:spPr>
          <a:xfrm>
            <a:off x="3016396" y="1825861"/>
            <a:ext cx="2540123" cy="2775858"/>
          </a:xfrm>
        </p:spPr>
        <p:style>
          <a:lnRef idx="2">
            <a:schemeClr val="dk1"/>
          </a:lnRef>
          <a:fillRef idx="1">
            <a:schemeClr val="lt1"/>
          </a:fillRef>
          <a:effectRef idx="0">
            <a:schemeClr val="dk1"/>
          </a:effectRef>
          <a:fontRef idx="minor">
            <a:schemeClr val="dk1"/>
          </a:fontRef>
        </p:style>
        <p:txBody>
          <a:bodyPr/>
          <a:lstStyle/>
          <a:p>
            <a:pPr marL="0" indent="0">
              <a:buNone/>
            </a:pPr>
            <a:r>
              <a:rPr lang="en-US" i="1" u="sng" dirty="0" smtClean="0"/>
              <a:t>Mac OSX:</a:t>
            </a:r>
          </a:p>
          <a:p>
            <a:pPr marL="0" indent="0">
              <a:buNone/>
            </a:pPr>
            <a:r>
              <a:rPr lang="en-US" dirty="0" smtClean="0"/>
              <a:t>Download &amp; Install from </a:t>
            </a:r>
            <a:r>
              <a:rPr lang="en-US" dirty="0" smtClean="0">
                <a:hlinkClick r:id="rId3"/>
              </a:rPr>
              <a:t>www.gnupg.org</a:t>
            </a:r>
            <a:endParaRPr lang="en-US" dirty="0" smtClean="0"/>
          </a:p>
          <a:p>
            <a:pPr marL="0" indent="0">
              <a:buNone/>
            </a:pPr>
            <a:r>
              <a:rPr lang="en-US" dirty="0" smtClean="0"/>
              <a:t>Open “GPG Keychain”, click on “New” to generate key.</a:t>
            </a:r>
            <a:endParaRPr lang="en-US" dirty="0"/>
          </a:p>
        </p:txBody>
      </p:sp>
      <p:sp>
        <p:nvSpPr>
          <p:cNvPr id="6" name="Content Placeholder 5"/>
          <p:cNvSpPr>
            <a:spLocks noGrp="1"/>
          </p:cNvSpPr>
          <p:nvPr>
            <p:ph sz="half" idx="16"/>
          </p:nvPr>
        </p:nvSpPr>
        <p:spPr>
          <a:xfrm>
            <a:off x="5556519" y="1825860"/>
            <a:ext cx="2511156" cy="2775858"/>
          </a:xfrm>
        </p:spPr>
        <p:style>
          <a:lnRef idx="2">
            <a:schemeClr val="dk1"/>
          </a:lnRef>
          <a:fillRef idx="1">
            <a:schemeClr val="lt1"/>
          </a:fillRef>
          <a:effectRef idx="0">
            <a:schemeClr val="dk1"/>
          </a:effectRef>
          <a:fontRef idx="minor">
            <a:schemeClr val="dk1"/>
          </a:fontRef>
        </p:style>
        <p:txBody>
          <a:bodyPr/>
          <a:lstStyle/>
          <a:p>
            <a:pPr marL="0" indent="0">
              <a:buNone/>
            </a:pPr>
            <a:r>
              <a:rPr lang="en-US" i="1" u="sng" dirty="0" smtClean="0"/>
              <a:t>Linux (Ubuntu):</a:t>
            </a:r>
          </a:p>
          <a:p>
            <a:pPr marL="0" indent="0">
              <a:buNone/>
            </a:pP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apt-get </a:t>
            </a:r>
            <a:br>
              <a:rPr lang="en-US" i="1" dirty="0">
                <a:solidFill>
                  <a:srgbClr val="0000FF"/>
                </a:solidFill>
                <a:latin typeface="Consolas"/>
                <a:cs typeface="Consolas"/>
              </a:rPr>
            </a:br>
            <a:r>
              <a:rPr lang="en-US" i="1" dirty="0" smtClean="0">
                <a:solidFill>
                  <a:srgbClr val="0000FF"/>
                </a:solidFill>
                <a:latin typeface="Consolas"/>
                <a:cs typeface="Consolas"/>
              </a:rPr>
              <a:t>    install </a:t>
            </a:r>
            <a:r>
              <a:rPr lang="en-US" i="1" dirty="0" err="1" smtClean="0">
                <a:solidFill>
                  <a:srgbClr val="0000FF"/>
                </a:solidFill>
                <a:latin typeface="Consolas"/>
                <a:cs typeface="Consolas"/>
              </a:rPr>
              <a:t>gpnupg</a:t>
            </a:r>
            <a:endParaRPr lang="en-US" i="1" dirty="0" smtClean="0">
              <a:solidFill>
                <a:srgbClr val="0000FF"/>
              </a:solidFill>
              <a:latin typeface="Consolas"/>
              <a:cs typeface="Consolas"/>
            </a:endParaRPr>
          </a:p>
          <a:p>
            <a:pPr marL="0" indent="0">
              <a:buNone/>
            </a:pPr>
            <a:r>
              <a:rPr lang="en-US" i="1" dirty="0">
                <a:solidFill>
                  <a:srgbClr val="0000FF"/>
                </a:solidFill>
                <a:latin typeface="Consolas"/>
                <a:cs typeface="Consolas"/>
              </a:rPr>
              <a:t>$ </a:t>
            </a:r>
            <a:r>
              <a:rPr lang="en-US" i="1" dirty="0" err="1" smtClean="0">
                <a:solidFill>
                  <a:srgbClr val="0000FF"/>
                </a:solidFill>
                <a:latin typeface="Consolas"/>
                <a:cs typeface="Consolas"/>
              </a:rPr>
              <a:t>gpg</a:t>
            </a:r>
            <a:r>
              <a:rPr lang="en-US" i="1" dirty="0" smtClean="0">
                <a:solidFill>
                  <a:srgbClr val="0000FF"/>
                </a:solidFill>
                <a:latin typeface="Consolas"/>
                <a:cs typeface="Consolas"/>
              </a:rPr>
              <a:t> </a:t>
            </a:r>
            <a:r>
              <a:rPr lang="en-US" i="1" dirty="0">
                <a:solidFill>
                  <a:srgbClr val="0000FF"/>
                </a:solidFill>
                <a:latin typeface="Consolas"/>
                <a:cs typeface="Consolas"/>
              </a:rPr>
              <a:t>--gen-key</a:t>
            </a:r>
          </a:p>
        </p:txBody>
      </p:sp>
    </p:spTree>
    <p:extLst>
      <p:ext uri="{BB962C8B-B14F-4D97-AF65-F5344CB8AC3E}">
        <p14:creationId xmlns:p14="http://schemas.microsoft.com/office/powerpoint/2010/main" val="3936613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[SCREENCAST] </a:t>
            </a:r>
            <a:r>
              <a:rPr lang="en-US" dirty="0" smtClean="0"/>
              <a:t>File encryption</a:t>
            </a:r>
            <a:endParaRPr lang="en-US" dirty="0"/>
          </a:p>
        </p:txBody>
      </p:sp>
      <p:sp>
        <p:nvSpPr>
          <p:cNvPr id="7" name="Content Placeholder 6"/>
          <p:cNvSpPr>
            <a:spLocks noGrp="1"/>
          </p:cNvSpPr>
          <p:nvPr>
            <p:ph sz="half" idx="17"/>
          </p:nvPr>
        </p:nvSpPr>
        <p:spPr>
          <a:xfrm>
            <a:off x="502921" y="1321279"/>
            <a:ext cx="7551867" cy="336388"/>
          </a:xfrm>
        </p:spPr>
        <p:txBody>
          <a:bodyPr>
            <a:normAutofit fontScale="92500" lnSpcReduction="10000"/>
          </a:bodyPr>
          <a:lstStyle/>
          <a:p>
            <a:pPr marL="0" indent="0">
              <a:buNone/>
            </a:pPr>
            <a:r>
              <a:rPr lang="en-US" b="1" u="sng" dirty="0" smtClean="0"/>
              <a:t>Exercise 2</a:t>
            </a:r>
            <a:r>
              <a:rPr lang="en-US" dirty="0" smtClean="0"/>
              <a:t>: Encrypt / decrypt a file with </a:t>
            </a:r>
            <a:r>
              <a:rPr lang="en-US" i="1" dirty="0" smtClean="0"/>
              <a:t>GnuPG</a:t>
            </a:r>
            <a:r>
              <a:rPr lang="en-US" dirty="0" smtClean="0"/>
              <a:t>.</a:t>
            </a:r>
            <a:endParaRPr lang="en-US" dirty="0"/>
          </a:p>
        </p:txBody>
      </p:sp>
      <p:sp>
        <p:nvSpPr>
          <p:cNvPr id="8" name="Content Placeholder 7"/>
          <p:cNvSpPr>
            <a:spLocks noGrp="1"/>
          </p:cNvSpPr>
          <p:nvPr>
            <p:ph sz="half" idx="18"/>
          </p:nvPr>
        </p:nvSpPr>
        <p:spPr>
          <a:xfrm>
            <a:off x="502920" y="1825860"/>
            <a:ext cx="2231240" cy="2772334"/>
          </a:xfrm>
        </p:spPr>
        <p:style>
          <a:lnRef idx="2">
            <a:schemeClr val="dk1"/>
          </a:lnRef>
          <a:fillRef idx="1">
            <a:schemeClr val="lt1"/>
          </a:fillRef>
          <a:effectRef idx="0">
            <a:schemeClr val="dk1"/>
          </a:effectRef>
          <a:fontRef idx="minor">
            <a:schemeClr val="dk1"/>
          </a:fontRef>
        </p:style>
        <p:txBody>
          <a:bodyPr>
            <a:normAutofit fontScale="85000" lnSpcReduction="10000"/>
          </a:bodyPr>
          <a:lstStyle/>
          <a:p>
            <a:pPr marL="0" indent="0">
              <a:buNone/>
            </a:pPr>
            <a:r>
              <a:rPr lang="en-US" i="1" u="sng" dirty="0" smtClean="0"/>
              <a:t>Windows:</a:t>
            </a:r>
          </a:p>
          <a:p>
            <a:pPr marL="0" indent="0">
              <a:buNone/>
            </a:pPr>
            <a:r>
              <a:rPr lang="en-US" dirty="0" smtClean="0"/>
              <a:t>Right-click on file in the </a:t>
            </a:r>
            <a:r>
              <a:rPr lang="en-US" i="1" dirty="0" smtClean="0"/>
              <a:t>Windows explorer</a:t>
            </a:r>
            <a:r>
              <a:rPr lang="en-US" dirty="0" smtClean="0"/>
              <a:t>.</a:t>
            </a:r>
          </a:p>
          <a:p>
            <a:pPr marL="0" indent="0">
              <a:buNone/>
            </a:pPr>
            <a:r>
              <a:rPr lang="en-US" dirty="0" smtClean="0"/>
              <a:t>Select </a:t>
            </a:r>
            <a:r>
              <a:rPr lang="en-US" i="1" dirty="0" smtClean="0"/>
              <a:t>Sign and encrypt</a:t>
            </a:r>
            <a:r>
              <a:rPr lang="en-US" dirty="0" smtClean="0"/>
              <a:t>.</a:t>
            </a:r>
          </a:p>
          <a:p>
            <a:pPr marL="0" indent="0">
              <a:buNone/>
            </a:pPr>
            <a:r>
              <a:rPr lang="en-US" dirty="0" smtClean="0"/>
              <a:t>(</a:t>
            </a:r>
            <a:r>
              <a:rPr lang="en-US" i="1" dirty="0" smtClean="0"/>
              <a:t>Decrypt and Verify </a:t>
            </a:r>
            <a:r>
              <a:rPr lang="en-US" dirty="0" smtClean="0"/>
              <a:t>to decrypt)</a:t>
            </a:r>
          </a:p>
          <a:p>
            <a:pPr marL="0" indent="0">
              <a:buNone/>
            </a:pPr>
            <a:r>
              <a:rPr lang="en-US" dirty="0" smtClean="0"/>
              <a:t>Select your key and click “</a:t>
            </a:r>
            <a:r>
              <a:rPr lang="en-US" b="1" dirty="0" smtClean="0"/>
              <a:t>Add</a:t>
            </a:r>
            <a:r>
              <a:rPr lang="en-US" dirty="0" smtClean="0"/>
              <a:t>”, then “</a:t>
            </a:r>
            <a:r>
              <a:rPr lang="en-US" b="1" dirty="0" smtClean="0"/>
              <a:t>Encrypt</a:t>
            </a:r>
            <a:r>
              <a:rPr lang="en-US" dirty="0" smtClean="0"/>
              <a:t>”, and finally “</a:t>
            </a:r>
            <a:r>
              <a:rPr lang="en-US" b="1" dirty="0" smtClean="0"/>
              <a:t>Finish</a:t>
            </a:r>
            <a:r>
              <a:rPr lang="en-US" dirty="0" smtClean="0"/>
              <a:t>”.</a:t>
            </a:r>
            <a:endParaRPr lang="en-US" dirty="0"/>
          </a:p>
        </p:txBody>
      </p:sp>
      <p:sp>
        <p:nvSpPr>
          <p:cNvPr id="3" name="Content Placeholder 2"/>
          <p:cNvSpPr>
            <a:spLocks noGrp="1"/>
          </p:cNvSpPr>
          <p:nvPr>
            <p:ph sz="half" idx="1"/>
          </p:nvPr>
        </p:nvSpPr>
        <p:spPr>
          <a:xfrm>
            <a:off x="2734160" y="1825860"/>
            <a:ext cx="2522482" cy="2772334"/>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indent="0">
              <a:buNone/>
            </a:pPr>
            <a:r>
              <a:rPr lang="en-US" i="1" u="sng" dirty="0" smtClean="0"/>
              <a:t>Mac OSX:</a:t>
            </a:r>
          </a:p>
          <a:p>
            <a:pPr marL="0" indent="0">
              <a:buNone/>
            </a:pPr>
            <a:r>
              <a:rPr lang="en-US" dirty="0" smtClean="0"/>
              <a:t>Right-click on file in the </a:t>
            </a:r>
            <a:r>
              <a:rPr lang="en-US" i="1" dirty="0" smtClean="0"/>
              <a:t>Finder</a:t>
            </a:r>
            <a:r>
              <a:rPr lang="en-US" dirty="0" smtClean="0"/>
              <a:t>.</a:t>
            </a:r>
          </a:p>
          <a:p>
            <a:pPr marL="0" indent="0">
              <a:buNone/>
            </a:pPr>
            <a:r>
              <a:rPr lang="en-US" dirty="0" smtClean="0"/>
              <a:t>Select </a:t>
            </a:r>
            <a:r>
              <a:rPr lang="en-US" i="1" dirty="0" smtClean="0"/>
              <a:t>Services </a:t>
            </a:r>
            <a:r>
              <a:rPr lang="en-US" i="1" dirty="0" smtClean="0">
                <a:sym typeface="Wingdings"/>
              </a:rPr>
              <a:t></a:t>
            </a:r>
            <a:r>
              <a:rPr lang="en-US" i="1" dirty="0" err="1" smtClean="0">
                <a:sym typeface="Wingdings"/>
              </a:rPr>
              <a:t>OpenPGP</a:t>
            </a:r>
            <a:r>
              <a:rPr lang="en-US" i="1" dirty="0" smtClean="0">
                <a:sym typeface="Wingdings"/>
              </a:rPr>
              <a:t>: Encrypt file</a:t>
            </a:r>
          </a:p>
          <a:p>
            <a:pPr marL="0" indent="0">
              <a:buNone/>
            </a:pPr>
            <a:r>
              <a:rPr lang="en-US" dirty="0" smtClean="0">
                <a:sym typeface="Wingdings"/>
              </a:rPr>
              <a:t>(</a:t>
            </a:r>
            <a:r>
              <a:rPr lang="en-US" i="1" dirty="0" err="1" smtClean="0">
                <a:sym typeface="Wingdings"/>
              </a:rPr>
              <a:t>OpenPGP:Decrypt</a:t>
            </a:r>
            <a:r>
              <a:rPr lang="en-US" dirty="0" smtClean="0">
                <a:sym typeface="Wingdings"/>
              </a:rPr>
              <a:t> to decrypt)</a:t>
            </a:r>
          </a:p>
          <a:p>
            <a:pPr marL="0" indent="0">
              <a:buNone/>
            </a:pPr>
            <a:r>
              <a:rPr lang="en-US" dirty="0" smtClean="0">
                <a:sym typeface="Wingdings"/>
              </a:rPr>
              <a:t>Select the key and click “</a:t>
            </a:r>
            <a:r>
              <a:rPr lang="en-US" b="1" dirty="0" smtClean="0">
                <a:sym typeface="Wingdings"/>
              </a:rPr>
              <a:t>Ok</a:t>
            </a:r>
            <a:r>
              <a:rPr lang="en-US" dirty="0" smtClean="0">
                <a:sym typeface="Wingdings"/>
              </a:rPr>
              <a:t>”.</a:t>
            </a:r>
            <a:endParaRPr lang="en-US" dirty="0" smtClean="0"/>
          </a:p>
        </p:txBody>
      </p:sp>
      <p:sp>
        <p:nvSpPr>
          <p:cNvPr id="6" name="Content Placeholder 5"/>
          <p:cNvSpPr>
            <a:spLocks noGrp="1"/>
          </p:cNvSpPr>
          <p:nvPr>
            <p:ph sz="half" idx="16"/>
          </p:nvPr>
        </p:nvSpPr>
        <p:spPr>
          <a:xfrm>
            <a:off x="5256643" y="1825860"/>
            <a:ext cx="2811033" cy="2775858"/>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buNone/>
            </a:pPr>
            <a:r>
              <a:rPr lang="en-US" i="1" u="sng" dirty="0" smtClean="0"/>
              <a:t>Linux (Ubuntu):</a:t>
            </a:r>
          </a:p>
          <a:p>
            <a:pPr marL="0" indent="0">
              <a:buNone/>
            </a:pPr>
            <a:r>
              <a:rPr lang="en-US" dirty="0" smtClean="0">
                <a:solidFill>
                  <a:schemeClr val="tx1"/>
                </a:solidFill>
                <a:cs typeface="Consolas"/>
              </a:rPr>
              <a:t>Encrypt: </a:t>
            </a:r>
            <a:br>
              <a:rPr lang="en-US" dirty="0" smtClean="0">
                <a:solidFill>
                  <a:schemeClr val="tx1"/>
                </a:solidFill>
                <a:cs typeface="Consolas"/>
              </a:rPr>
            </a:br>
            <a:r>
              <a:rPr lang="en-US" i="1" dirty="0">
                <a:solidFill>
                  <a:srgbClr val="0000FF"/>
                </a:solidFill>
                <a:latin typeface="Consolas"/>
                <a:cs typeface="Consolas"/>
              </a:rPr>
              <a:t>$ </a:t>
            </a:r>
            <a:r>
              <a:rPr lang="en-US" i="1" dirty="0" err="1" smtClean="0">
                <a:solidFill>
                  <a:srgbClr val="0000FF"/>
                </a:solidFill>
                <a:latin typeface="Consolas"/>
                <a:cs typeface="Consolas"/>
              </a:rPr>
              <a:t>gpg</a:t>
            </a:r>
            <a:r>
              <a:rPr lang="en-US" i="1" dirty="0" smtClean="0">
                <a:solidFill>
                  <a:srgbClr val="0000FF"/>
                </a:solidFill>
                <a:latin typeface="Consolas"/>
                <a:cs typeface="Consolas"/>
              </a:rPr>
              <a:t> --output </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smtClean="0">
                <a:solidFill>
                  <a:srgbClr val="0000FF"/>
                </a:solidFill>
                <a:latin typeface="Consolas"/>
                <a:cs typeface="Consolas"/>
              </a:rPr>
              <a:t>  &lt;</a:t>
            </a:r>
            <a:r>
              <a:rPr lang="en-US" i="1" dirty="0" err="1" smtClean="0">
                <a:solidFill>
                  <a:srgbClr val="0000FF"/>
                </a:solidFill>
                <a:latin typeface="Consolas"/>
                <a:cs typeface="Consolas"/>
              </a:rPr>
              <a:t>encr-</a:t>
            </a:r>
            <a:r>
              <a:rPr lang="en-US" i="1" dirty="0" err="1">
                <a:solidFill>
                  <a:srgbClr val="0000FF"/>
                </a:solidFill>
                <a:latin typeface="Consolas"/>
                <a:cs typeface="Consolas"/>
              </a:rPr>
              <a:t>file.gpg</a:t>
            </a:r>
            <a:r>
              <a:rPr lang="en-US" i="1" dirty="0">
                <a:solidFill>
                  <a:srgbClr val="0000FF"/>
                </a:solidFill>
                <a:latin typeface="Consolas"/>
                <a:cs typeface="Consolas"/>
              </a:rPr>
              <a:t>&gt; </a:t>
            </a:r>
            <a:r>
              <a:rPr lang="en-US" i="1" dirty="0" smtClean="0">
                <a:solidFill>
                  <a:srgbClr val="0000FF"/>
                </a:solidFill>
                <a:latin typeface="Consolas"/>
                <a:cs typeface="Consolas"/>
              </a:rPr>
              <a:t/>
            </a:r>
            <a:br>
              <a:rPr lang="en-US" i="1" dirty="0" smtClean="0">
                <a:solidFill>
                  <a:srgbClr val="0000FF"/>
                </a:solidFill>
                <a:latin typeface="Consolas"/>
                <a:cs typeface="Consolas"/>
              </a:rPr>
            </a:br>
            <a:r>
              <a:rPr lang="en-US" i="1" dirty="0" smtClean="0">
                <a:solidFill>
                  <a:srgbClr val="0000FF"/>
                </a:solidFill>
                <a:latin typeface="Consolas"/>
                <a:cs typeface="Consolas"/>
              </a:rPr>
              <a:t>  -</a:t>
            </a:r>
            <a:r>
              <a:rPr lang="en-US" i="1" dirty="0">
                <a:solidFill>
                  <a:srgbClr val="0000FF"/>
                </a:solidFill>
                <a:latin typeface="Consolas"/>
                <a:cs typeface="Consolas"/>
              </a:rPr>
              <a:t>-encrypt </a:t>
            </a:r>
            <a:r>
              <a:rPr lang="en-US" i="1" dirty="0" smtClean="0">
                <a:solidFill>
                  <a:srgbClr val="0000FF"/>
                </a:solidFill>
                <a:latin typeface="Consolas"/>
                <a:cs typeface="Consolas"/>
              </a:rPr>
              <a:t/>
            </a:r>
            <a:br>
              <a:rPr lang="en-US" i="1" dirty="0" smtClean="0">
                <a:solidFill>
                  <a:srgbClr val="0000FF"/>
                </a:solidFill>
                <a:latin typeface="Consolas"/>
                <a:cs typeface="Consolas"/>
              </a:rPr>
            </a:br>
            <a:r>
              <a:rPr lang="en-US" i="1" dirty="0" smtClean="0">
                <a:solidFill>
                  <a:srgbClr val="0000FF"/>
                </a:solidFill>
                <a:latin typeface="Consolas"/>
                <a:cs typeface="Consolas"/>
              </a:rPr>
              <a:t>  -</a:t>
            </a:r>
            <a:r>
              <a:rPr lang="en-US" i="1" dirty="0">
                <a:solidFill>
                  <a:srgbClr val="0000FF"/>
                </a:solidFill>
                <a:latin typeface="Consolas"/>
                <a:cs typeface="Consolas"/>
              </a:rPr>
              <a:t>-recipient &lt;user&gt; </a:t>
            </a:r>
            <a:r>
              <a:rPr lang="en-US" i="1" dirty="0" smtClean="0">
                <a:solidFill>
                  <a:srgbClr val="0000FF"/>
                </a:solidFill>
                <a:latin typeface="Consolas"/>
                <a:cs typeface="Consolas"/>
              </a:rPr>
              <a:t/>
            </a:r>
            <a:br>
              <a:rPr lang="en-US" i="1" dirty="0" smtClean="0">
                <a:solidFill>
                  <a:srgbClr val="0000FF"/>
                </a:solidFill>
                <a:latin typeface="Consolas"/>
                <a:cs typeface="Consolas"/>
              </a:rPr>
            </a:br>
            <a:r>
              <a:rPr lang="en-US" i="1" dirty="0" smtClean="0">
                <a:solidFill>
                  <a:srgbClr val="0000FF"/>
                </a:solidFill>
                <a:latin typeface="Consolas"/>
                <a:cs typeface="Consolas"/>
              </a:rPr>
              <a:t>  &lt;</a:t>
            </a:r>
            <a:r>
              <a:rPr lang="en-US" i="1" dirty="0">
                <a:solidFill>
                  <a:srgbClr val="0000FF"/>
                </a:solidFill>
                <a:latin typeface="Consolas"/>
                <a:cs typeface="Consolas"/>
              </a:rPr>
              <a:t>file-to-encrypt</a:t>
            </a:r>
            <a:r>
              <a:rPr lang="en-US" i="1" dirty="0" smtClean="0">
                <a:solidFill>
                  <a:srgbClr val="0000FF"/>
                </a:solidFill>
                <a:latin typeface="Consolas"/>
                <a:cs typeface="Consolas"/>
              </a:rPr>
              <a:t>&gt;</a:t>
            </a:r>
          </a:p>
          <a:p>
            <a:pPr marL="0" indent="0">
              <a:buNone/>
            </a:pPr>
            <a:r>
              <a:rPr lang="en-US" dirty="0" smtClean="0">
                <a:solidFill>
                  <a:schemeClr val="tx1"/>
                </a:solidFill>
                <a:cs typeface="Consolas"/>
              </a:rPr>
              <a:t>Decrypt</a:t>
            </a:r>
            <a:r>
              <a:rPr lang="en-US" dirty="0">
                <a:solidFill>
                  <a:schemeClr val="tx1"/>
                </a:solidFill>
                <a:cs typeface="Consolas"/>
              </a:rPr>
              <a:t>: </a:t>
            </a:r>
            <a:r>
              <a:rPr lang="en-US" dirty="0" smtClean="0">
                <a:solidFill>
                  <a:schemeClr val="tx1"/>
                </a:solidFill>
                <a:cs typeface="Consolas"/>
              </a:rPr>
              <a:t/>
            </a:r>
            <a:br>
              <a:rPr lang="en-US" dirty="0" smtClean="0">
                <a:solidFill>
                  <a:schemeClr val="tx1"/>
                </a:solidFill>
                <a:cs typeface="Consolas"/>
              </a:rPr>
            </a:br>
            <a:r>
              <a:rPr lang="en-US" i="1" dirty="0">
                <a:solidFill>
                  <a:srgbClr val="0000FF"/>
                </a:solidFill>
                <a:latin typeface="Consolas"/>
                <a:cs typeface="Consolas"/>
              </a:rPr>
              <a:t>$ </a:t>
            </a:r>
            <a:r>
              <a:rPr lang="en-US" i="1" dirty="0" err="1" smtClean="0">
                <a:solidFill>
                  <a:srgbClr val="0000FF"/>
                </a:solidFill>
                <a:latin typeface="Consolas"/>
                <a:cs typeface="Consolas"/>
              </a:rPr>
              <a:t>gpg</a:t>
            </a:r>
            <a:r>
              <a:rPr lang="en-US" i="1" dirty="0" smtClean="0">
                <a:solidFill>
                  <a:srgbClr val="0000FF"/>
                </a:solidFill>
                <a:latin typeface="Consolas"/>
                <a:cs typeface="Consolas"/>
              </a:rPr>
              <a:t> </a:t>
            </a:r>
            <a:r>
              <a:rPr lang="en-US" i="1" dirty="0">
                <a:solidFill>
                  <a:srgbClr val="0000FF"/>
                </a:solidFill>
                <a:latin typeface="Consolas"/>
                <a:cs typeface="Consolas"/>
              </a:rPr>
              <a:t>--output </a:t>
            </a:r>
            <a:br>
              <a:rPr lang="en-US" i="1" dirty="0">
                <a:solidFill>
                  <a:srgbClr val="0000FF"/>
                </a:solidFill>
                <a:latin typeface="Consolas"/>
                <a:cs typeface="Consolas"/>
              </a:rPr>
            </a:br>
            <a:r>
              <a:rPr lang="en-US" i="1" dirty="0">
                <a:solidFill>
                  <a:srgbClr val="0000FF"/>
                </a:solidFill>
                <a:latin typeface="Consolas"/>
                <a:cs typeface="Consolas"/>
              </a:rPr>
              <a:t>  </a:t>
            </a:r>
            <a:r>
              <a:rPr lang="en-US" i="1" dirty="0" smtClean="0">
                <a:solidFill>
                  <a:srgbClr val="0000FF"/>
                </a:solidFill>
                <a:latin typeface="Consolas"/>
                <a:cs typeface="Consolas"/>
              </a:rPr>
              <a:t>&lt;</a:t>
            </a:r>
            <a:r>
              <a:rPr lang="en-US" i="1" dirty="0" err="1" smtClean="0">
                <a:solidFill>
                  <a:srgbClr val="0000FF"/>
                </a:solidFill>
                <a:latin typeface="Consolas"/>
                <a:cs typeface="Consolas"/>
              </a:rPr>
              <a:t>decr</a:t>
            </a:r>
            <a:r>
              <a:rPr lang="en-US" i="1" dirty="0" err="1">
                <a:solidFill>
                  <a:srgbClr val="0000FF"/>
                </a:solidFill>
                <a:latin typeface="Consolas"/>
                <a:cs typeface="Consolas"/>
              </a:rPr>
              <a:t>-file.gpg</a:t>
            </a:r>
            <a:r>
              <a:rPr lang="en-US" i="1" dirty="0">
                <a:solidFill>
                  <a:srgbClr val="0000FF"/>
                </a:solidFill>
                <a:latin typeface="Consolas"/>
                <a:cs typeface="Consolas"/>
              </a:rPr>
              <a:t>&gt; </a:t>
            </a:r>
            <a:br>
              <a:rPr lang="en-US" i="1" dirty="0">
                <a:solidFill>
                  <a:srgbClr val="0000FF"/>
                </a:solidFill>
                <a:latin typeface="Consolas"/>
                <a:cs typeface="Consolas"/>
              </a:rPr>
            </a:br>
            <a:r>
              <a:rPr lang="en-US" i="1" dirty="0">
                <a:solidFill>
                  <a:srgbClr val="0000FF"/>
                </a:solidFill>
                <a:latin typeface="Consolas"/>
                <a:cs typeface="Consolas"/>
              </a:rPr>
              <a:t>  -</a:t>
            </a:r>
            <a:r>
              <a:rPr lang="en-US" i="1" dirty="0" smtClean="0">
                <a:solidFill>
                  <a:srgbClr val="0000FF"/>
                </a:solidFill>
                <a:latin typeface="Consolas"/>
                <a:cs typeface="Consolas"/>
              </a:rPr>
              <a:t>-decrypt  </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a:solidFill>
                  <a:srgbClr val="0000FF"/>
                </a:solidFill>
                <a:latin typeface="Consolas"/>
                <a:cs typeface="Consolas"/>
              </a:rPr>
              <a:t>  &lt;file-to</a:t>
            </a:r>
            <a:r>
              <a:rPr lang="en-US" i="1" dirty="0" smtClean="0">
                <a:solidFill>
                  <a:srgbClr val="0000FF"/>
                </a:solidFill>
                <a:latin typeface="Consolas"/>
                <a:cs typeface="Consolas"/>
              </a:rPr>
              <a:t>-decrypt</a:t>
            </a:r>
            <a:r>
              <a:rPr lang="en-US" i="1" dirty="0">
                <a:solidFill>
                  <a:srgbClr val="0000FF"/>
                </a:solidFill>
                <a:latin typeface="Consolas"/>
                <a:cs typeface="Consolas"/>
              </a:rPr>
              <a:t>&gt;</a:t>
            </a:r>
          </a:p>
          <a:p>
            <a:pPr marL="0" indent="0">
              <a:buNone/>
            </a:pPr>
            <a:endParaRPr lang="en-US" b="1" i="1" dirty="0">
              <a:solidFill>
                <a:srgbClr val="3127BF"/>
              </a:solidFill>
              <a:latin typeface="Consolas"/>
              <a:cs typeface="Consolas"/>
            </a:endParaRPr>
          </a:p>
        </p:txBody>
      </p:sp>
    </p:spTree>
    <p:extLst>
      <p:ext uri="{BB962C8B-B14F-4D97-AF65-F5344CB8AC3E}">
        <p14:creationId xmlns:p14="http://schemas.microsoft.com/office/powerpoint/2010/main" val="2344350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solidFill>
                  <a:srgbClr val="B54721"/>
                </a:solidFill>
              </a:rPr>
              <a:t>[SCREENCAST] </a:t>
            </a:r>
            <a:r>
              <a:rPr lang="en-US" dirty="0" smtClean="0"/>
              <a:t>Volume encryption</a:t>
            </a:r>
            <a:endParaRPr lang="en-US" dirty="0"/>
          </a:p>
        </p:txBody>
      </p:sp>
      <p:sp>
        <p:nvSpPr>
          <p:cNvPr id="8" name="Content Placeholder 7"/>
          <p:cNvSpPr>
            <a:spLocks noGrp="1"/>
          </p:cNvSpPr>
          <p:nvPr>
            <p:ph idx="1"/>
          </p:nvPr>
        </p:nvSpPr>
        <p:spPr/>
        <p:txBody>
          <a:bodyPr>
            <a:normAutofit fontScale="92500" lnSpcReduction="10000"/>
          </a:bodyPr>
          <a:lstStyle/>
          <a:p>
            <a:r>
              <a:rPr lang="en-US" dirty="0"/>
              <a:t>In Module 7, we have </a:t>
            </a:r>
            <a:r>
              <a:rPr lang="en-US" dirty="0" smtClean="0"/>
              <a:t>mounted our 2ndary ephemeral drive and a volume, so </a:t>
            </a:r>
            <a:r>
              <a:rPr lang="en-US" dirty="0"/>
              <a:t>that we can access </a:t>
            </a:r>
            <a:r>
              <a:rPr lang="en-US" dirty="0" smtClean="0"/>
              <a:t>it from the instance. </a:t>
            </a:r>
          </a:p>
          <a:p>
            <a:r>
              <a:rPr lang="en-US" dirty="0" smtClean="0"/>
              <a:t>Disks which are </a:t>
            </a:r>
            <a:r>
              <a:rPr lang="en-US" i="1" dirty="0" smtClean="0"/>
              <a:t>mounted</a:t>
            </a:r>
            <a:r>
              <a:rPr lang="en-US" dirty="0" smtClean="0"/>
              <a:t> on the instance are </a:t>
            </a:r>
            <a:r>
              <a:rPr lang="en-US" dirty="0"/>
              <a:t>suitable for Volume Encryption. </a:t>
            </a:r>
            <a:endParaRPr lang="en-US" dirty="0" smtClean="0"/>
          </a:p>
          <a:p>
            <a:r>
              <a:rPr lang="en-US" dirty="0" smtClean="0"/>
              <a:t>You may encrypt the whole block of storage with all files on it.</a:t>
            </a:r>
          </a:p>
          <a:p>
            <a:r>
              <a:rPr lang="en-US" dirty="0" smtClean="0"/>
              <a:t>You may </a:t>
            </a:r>
            <a:r>
              <a:rPr lang="en-US" dirty="0"/>
              <a:t>think of volume encryption as </a:t>
            </a:r>
            <a:r>
              <a:rPr lang="en-US" i="1" dirty="0"/>
              <a:t>happening in the background</a:t>
            </a:r>
            <a:r>
              <a:rPr lang="en-US" dirty="0"/>
              <a:t>: You unlock </a:t>
            </a:r>
            <a:r>
              <a:rPr lang="en-US" dirty="0" smtClean="0"/>
              <a:t>the drive </a:t>
            </a:r>
            <a:r>
              <a:rPr lang="en-US" i="1" dirty="0"/>
              <a:t>once</a:t>
            </a:r>
            <a:r>
              <a:rPr lang="en-US" dirty="0"/>
              <a:t> with the </a:t>
            </a:r>
            <a:r>
              <a:rPr lang="en-US" dirty="0" smtClean="0"/>
              <a:t>password, then </a:t>
            </a:r>
            <a:r>
              <a:rPr lang="en-US" dirty="0"/>
              <a:t>use the drive as </a:t>
            </a:r>
            <a:r>
              <a:rPr lang="en-US" dirty="0" smtClean="0"/>
              <a:t>usual. </a:t>
            </a:r>
          </a:p>
          <a:p>
            <a:pPr lvl="1"/>
            <a:r>
              <a:rPr lang="en-US" dirty="0" smtClean="0"/>
              <a:t>The OS takes </a:t>
            </a:r>
            <a:r>
              <a:rPr lang="en-US" dirty="0"/>
              <a:t>care of automatic encryption and decryption in the background.</a:t>
            </a:r>
          </a:p>
        </p:txBody>
      </p:sp>
    </p:spTree>
    <p:extLst>
      <p:ext uri="{BB962C8B-B14F-4D97-AF65-F5344CB8AC3E}">
        <p14:creationId xmlns:p14="http://schemas.microsoft.com/office/powerpoint/2010/main" val="2311866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[SCREENCAST] </a:t>
            </a:r>
            <a:r>
              <a:rPr lang="en-US" dirty="0" smtClean="0"/>
              <a:t>Volume Encryption</a:t>
            </a:r>
            <a:endParaRPr lang="en-US" dirty="0"/>
          </a:p>
        </p:txBody>
      </p:sp>
      <p:sp>
        <p:nvSpPr>
          <p:cNvPr id="3" name="Content Placeholder 2"/>
          <p:cNvSpPr>
            <a:spLocks noGrp="1"/>
          </p:cNvSpPr>
          <p:nvPr>
            <p:ph idx="1"/>
          </p:nvPr>
        </p:nvSpPr>
        <p:spPr/>
        <p:txBody>
          <a:bodyPr/>
          <a:lstStyle/>
          <a:p>
            <a:r>
              <a:rPr lang="en-US" dirty="0" smtClean="0"/>
              <a:t>While security is added, be aware of </a:t>
            </a:r>
            <a:r>
              <a:rPr lang="en-US" b="1" dirty="0" smtClean="0"/>
              <a:t>new risks </a:t>
            </a:r>
            <a:r>
              <a:rPr lang="en-US" dirty="0" smtClean="0"/>
              <a:t>introduced:</a:t>
            </a:r>
          </a:p>
          <a:p>
            <a:pPr lvl="1"/>
            <a:r>
              <a:rPr lang="en-US" dirty="0" smtClean="0"/>
              <a:t>If </a:t>
            </a:r>
            <a:r>
              <a:rPr lang="en-US" dirty="0"/>
              <a:t>you ever forget your password, access to your data will be lost forever.</a:t>
            </a:r>
          </a:p>
          <a:p>
            <a:pPr lvl="1"/>
            <a:r>
              <a:rPr lang="en-US" dirty="0"/>
              <a:t>It may also introduce difficulties with manual data recovery.</a:t>
            </a:r>
          </a:p>
          <a:p>
            <a:pPr lvl="1"/>
            <a:r>
              <a:rPr lang="en-US" dirty="0"/>
              <a:t>You can only unlock your drive using the same encryption algorithm/tool.</a:t>
            </a:r>
          </a:p>
          <a:p>
            <a:pPr lvl="1"/>
            <a:r>
              <a:rPr lang="en-US" dirty="0" smtClean="0"/>
              <a:t>Performance of </a:t>
            </a:r>
            <a:r>
              <a:rPr lang="en-US" dirty="0"/>
              <a:t>reading and writing to your Volume will degrade with the encryption.</a:t>
            </a:r>
          </a:p>
          <a:p>
            <a:endParaRPr lang="en-US" dirty="0"/>
          </a:p>
        </p:txBody>
      </p:sp>
    </p:spTree>
    <p:extLst>
      <p:ext uri="{BB962C8B-B14F-4D97-AF65-F5344CB8AC3E}">
        <p14:creationId xmlns:p14="http://schemas.microsoft.com/office/powerpoint/2010/main" val="54467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concerns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Common perception: cloud computing poses a whole lot of new risks.</a:t>
            </a:r>
          </a:p>
          <a:p>
            <a:r>
              <a:rPr lang="en-US" dirty="0" smtClean="0"/>
              <a:t>But in fact, security </a:t>
            </a:r>
            <a:r>
              <a:rPr lang="en-US" dirty="0"/>
              <a:t>is often as good as </a:t>
            </a:r>
            <a:r>
              <a:rPr lang="en-US" dirty="0" smtClean="0"/>
              <a:t>or even </a:t>
            </a:r>
            <a:r>
              <a:rPr lang="en-US" dirty="0"/>
              <a:t>better than in traditional </a:t>
            </a:r>
            <a:r>
              <a:rPr lang="en-US" dirty="0" smtClean="0"/>
              <a:t>local infrastructure —the cloud infrastructure is professionally managed</a:t>
            </a:r>
          </a:p>
          <a:p>
            <a:pPr lvl="1"/>
            <a:r>
              <a:rPr lang="en-US" dirty="0" smtClean="0"/>
              <a:t>After all, it is the cloud providers aim to provide secure services, otherwise their reputation is at risk, so they are very keen on ensuring high security.</a:t>
            </a:r>
          </a:p>
          <a:p>
            <a:pPr lvl="1"/>
            <a:r>
              <a:rPr lang="en-US" dirty="0" smtClean="0"/>
              <a:t>This means not only employing highly skilled IT </a:t>
            </a:r>
            <a:r>
              <a:rPr lang="en-US" dirty="0" err="1" smtClean="0"/>
              <a:t>personel</a:t>
            </a:r>
            <a:r>
              <a:rPr lang="en-US" dirty="0" smtClean="0"/>
              <a:t> to look after the technological security, but also</a:t>
            </a:r>
            <a:endParaRPr lang="en-US" dirty="0"/>
          </a:p>
          <a:p>
            <a:pPr lvl="1"/>
            <a:r>
              <a:rPr lang="en-US" dirty="0" smtClean="0"/>
              <a:t>Ensuring high security for data center, e.g. security </a:t>
            </a:r>
            <a:r>
              <a:rPr lang="en-US" dirty="0" err="1" smtClean="0"/>
              <a:t>personel</a:t>
            </a:r>
            <a:r>
              <a:rPr lang="en-US" dirty="0" smtClean="0"/>
              <a:t> present around the clock</a:t>
            </a:r>
          </a:p>
          <a:p>
            <a:r>
              <a:rPr lang="en-US" dirty="0" smtClean="0"/>
              <a:t>100% protection against risks is not possible in todays IT world – be it your research </a:t>
            </a:r>
            <a:r>
              <a:rPr lang="en-US" dirty="0" err="1" smtClean="0"/>
              <a:t>organisations</a:t>
            </a:r>
            <a:r>
              <a:rPr lang="en-US" dirty="0" smtClean="0"/>
              <a:t> data center, or the cloud providers. </a:t>
            </a:r>
          </a:p>
          <a:p>
            <a:r>
              <a:rPr lang="en-US" dirty="0"/>
              <a:t>Commonly the security provided by cloud services is </a:t>
            </a:r>
            <a:r>
              <a:rPr lang="en-US" dirty="0" smtClean="0"/>
              <a:t>underestimated. Often, cloud infrastructure is actually more secure as data centers of smaller </a:t>
            </a:r>
            <a:r>
              <a:rPr lang="en-US" dirty="0" err="1" smtClean="0"/>
              <a:t>organsiations</a:t>
            </a:r>
            <a:r>
              <a:rPr lang="en-US" dirty="0" smtClean="0"/>
              <a:t> may not be able devote as  significant a budget towards security.</a:t>
            </a:r>
            <a:endParaRPr lang="en-US" dirty="0"/>
          </a:p>
        </p:txBody>
      </p:sp>
    </p:spTree>
    <p:extLst>
      <p:ext uri="{BB962C8B-B14F-4D97-AF65-F5344CB8AC3E}">
        <p14:creationId xmlns:p14="http://schemas.microsoft.com/office/powerpoint/2010/main" val="1118300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B54721"/>
                </a:solidFill>
              </a:rPr>
              <a:t>[SCREENCAST] </a:t>
            </a:r>
            <a:r>
              <a:rPr lang="en-US" dirty="0" smtClean="0"/>
              <a:t>Volume Encryption on Ubuntu</a:t>
            </a:r>
            <a:endParaRPr lang="en-US" dirty="0"/>
          </a:p>
        </p:txBody>
      </p:sp>
      <p:sp>
        <p:nvSpPr>
          <p:cNvPr id="3" name="Content Placeholder 2"/>
          <p:cNvSpPr>
            <a:spLocks noGrp="1"/>
          </p:cNvSpPr>
          <p:nvPr>
            <p:ph idx="1"/>
          </p:nvPr>
        </p:nvSpPr>
        <p:spPr/>
        <p:txBody>
          <a:bodyPr/>
          <a:lstStyle/>
          <a:p>
            <a:r>
              <a:rPr lang="en-US" dirty="0" smtClean="0"/>
              <a:t>The next exercise will </a:t>
            </a:r>
            <a:r>
              <a:rPr lang="en-US" dirty="0"/>
              <a:t>go through the steps required to encrypt your Volume storage on your </a:t>
            </a:r>
            <a:r>
              <a:rPr lang="en-US" dirty="0" smtClean="0"/>
              <a:t>Ubuntu </a:t>
            </a:r>
            <a:r>
              <a:rPr lang="en-US" dirty="0"/>
              <a:t>instance</a:t>
            </a:r>
            <a:r>
              <a:rPr lang="en-US" dirty="0" smtClean="0"/>
              <a:t>.</a:t>
            </a:r>
          </a:p>
          <a:p>
            <a:r>
              <a:rPr lang="en-US" dirty="0" smtClean="0"/>
              <a:t>We </a:t>
            </a:r>
            <a:r>
              <a:rPr lang="en-US" dirty="0"/>
              <a:t>will use a standard procedure on Linux to encrypt drives with the </a:t>
            </a:r>
            <a:r>
              <a:rPr lang="en-US" b="1" dirty="0"/>
              <a:t>Linux Unified Key Setup (LUKS)</a:t>
            </a:r>
            <a:r>
              <a:rPr lang="en-US" dirty="0" smtClean="0"/>
              <a:t>.</a:t>
            </a:r>
          </a:p>
          <a:p>
            <a:r>
              <a:rPr lang="en-US" dirty="0" smtClean="0"/>
              <a:t>Doing the exercise will </a:t>
            </a:r>
            <a:r>
              <a:rPr lang="en-US" b="1" dirty="0"/>
              <a:t>erase all data</a:t>
            </a:r>
            <a:r>
              <a:rPr lang="en-US" dirty="0"/>
              <a:t> on the volume! If you have any files on it, make sure to back them up first</a:t>
            </a:r>
            <a:r>
              <a:rPr lang="en-US" dirty="0" smtClean="0"/>
              <a:t>.</a:t>
            </a:r>
            <a:endParaRPr lang="en-US" dirty="0"/>
          </a:p>
        </p:txBody>
      </p:sp>
    </p:spTree>
    <p:extLst>
      <p:ext uri="{BB962C8B-B14F-4D97-AF65-F5344CB8AC3E}">
        <p14:creationId xmlns:p14="http://schemas.microsoft.com/office/powerpoint/2010/main" val="3543589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B54721"/>
                </a:solidFill>
              </a:rPr>
              <a:t>[SCREENCAST] </a:t>
            </a:r>
            <a:r>
              <a:rPr lang="en-US" dirty="0" smtClean="0"/>
              <a:t>Volume Encryption on Ubuntu</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u="sng" dirty="0" smtClean="0"/>
              <a:t>Exercise 3</a:t>
            </a:r>
            <a:r>
              <a:rPr lang="en-US" dirty="0" smtClean="0"/>
              <a:t>: Set up Volume Encryption.</a:t>
            </a:r>
          </a:p>
          <a:p>
            <a:pPr marL="0" indent="0">
              <a:buNone/>
            </a:pP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lsblk</a:t>
            </a:r>
            <a:r>
              <a:rPr lang="en-US" i="1" dirty="0">
                <a:solidFill>
                  <a:srgbClr val="0000FF"/>
                </a:solidFill>
                <a:latin typeface="Consolas"/>
                <a:cs typeface="Consolas"/>
              </a:rPr>
              <a:t> -l </a:t>
            </a:r>
            <a:r>
              <a:rPr lang="en-US" dirty="0" smtClean="0"/>
              <a:t>to find out your device name (say it is </a:t>
            </a:r>
            <a:r>
              <a:rPr lang="en-US" i="1" dirty="0" err="1" smtClean="0"/>
              <a:t>vdc</a:t>
            </a:r>
            <a:r>
              <a:rPr lang="en-US" dirty="0" smtClean="0"/>
              <a:t>)</a:t>
            </a:r>
          </a:p>
          <a:p>
            <a:pPr marL="0" indent="0">
              <a:buNone/>
            </a:pPr>
            <a:r>
              <a:rPr lang="en-US" i="1" dirty="0">
                <a:solidFill>
                  <a:srgbClr val="0000FF"/>
                </a:solidFill>
                <a:latin typeface="Consolas"/>
                <a:cs typeface="Consolas"/>
              </a:rPr>
              <a:t>$ </a:t>
            </a:r>
            <a:r>
              <a:rPr lang="en-US" i="1" dirty="0" smtClean="0">
                <a:solidFill>
                  <a:srgbClr val="0000FF"/>
                </a:solidFill>
                <a:latin typeface="Consolas"/>
                <a:cs typeface="Consolas"/>
              </a:rPr>
              <a:t>mount </a:t>
            </a:r>
            <a:r>
              <a:rPr lang="en-US" i="1" dirty="0">
                <a:solidFill>
                  <a:srgbClr val="0000FF"/>
                </a:solidFill>
                <a:latin typeface="Consolas"/>
                <a:cs typeface="Consolas"/>
              </a:rPr>
              <a:t>| </a:t>
            </a:r>
            <a:r>
              <a:rPr lang="en-US" i="1" dirty="0" err="1">
                <a:solidFill>
                  <a:srgbClr val="0000FF"/>
                </a:solidFill>
                <a:latin typeface="Consolas"/>
                <a:cs typeface="Consolas"/>
              </a:rPr>
              <a:t>grep</a:t>
            </a:r>
            <a:r>
              <a:rPr lang="en-US" i="1" dirty="0">
                <a:solidFill>
                  <a:srgbClr val="0000FF"/>
                </a:solidFill>
                <a:latin typeface="Consolas"/>
                <a:cs typeface="Consolas"/>
              </a:rPr>
              <a:t> </a:t>
            </a:r>
            <a:r>
              <a:rPr lang="en-US" i="1" dirty="0" err="1" smtClean="0">
                <a:solidFill>
                  <a:srgbClr val="0000FF"/>
                </a:solidFill>
                <a:latin typeface="Consolas"/>
                <a:cs typeface="Consolas"/>
              </a:rPr>
              <a:t>vdc</a:t>
            </a:r>
            <a:r>
              <a:rPr lang="en-US" i="1" dirty="0" smtClean="0">
                <a:solidFill>
                  <a:srgbClr val="0000FF"/>
                </a:solidFill>
                <a:latin typeface="Consolas"/>
                <a:cs typeface="Consolas"/>
              </a:rPr>
              <a:t>  </a:t>
            </a:r>
            <a:r>
              <a:rPr lang="en-US" dirty="0" smtClean="0"/>
              <a:t>and </a:t>
            </a:r>
            <a:r>
              <a:rPr lang="en-US" i="1" dirty="0" err="1" smtClean="0"/>
              <a:t>unmount</a:t>
            </a:r>
            <a:r>
              <a:rPr lang="en-US" dirty="0" smtClean="0"/>
              <a:t> the device </a:t>
            </a:r>
            <a:r>
              <a:rPr lang="en-US" i="1" dirty="0"/>
              <a:t>if</a:t>
            </a:r>
            <a:r>
              <a:rPr lang="en-US" dirty="0"/>
              <a:t> it is mounted:</a:t>
            </a:r>
            <a:br>
              <a:rPr lang="en-US" dirty="0"/>
            </a:b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umount</a:t>
            </a:r>
            <a:r>
              <a:rPr lang="en-US" i="1" dirty="0">
                <a:solidFill>
                  <a:srgbClr val="0000FF"/>
                </a:solidFill>
                <a:latin typeface="Consolas"/>
                <a:cs typeface="Consolas"/>
              </a:rPr>
              <a:t> /</a:t>
            </a:r>
            <a:r>
              <a:rPr lang="en-US" i="1" dirty="0" err="1">
                <a:solidFill>
                  <a:srgbClr val="0000FF"/>
                </a:solidFill>
                <a:latin typeface="Consolas"/>
                <a:cs typeface="Consolas"/>
              </a:rPr>
              <a:t>dev</a:t>
            </a:r>
            <a:r>
              <a:rPr lang="en-US" i="1" dirty="0">
                <a:solidFill>
                  <a:srgbClr val="0000FF"/>
                </a:solidFill>
                <a:latin typeface="Consolas"/>
                <a:cs typeface="Consolas"/>
              </a:rPr>
              <a:t>/</a:t>
            </a:r>
            <a:r>
              <a:rPr lang="en-US" i="1" dirty="0" err="1" smtClean="0">
                <a:solidFill>
                  <a:srgbClr val="0000FF"/>
                </a:solidFill>
                <a:latin typeface="Consolas"/>
                <a:cs typeface="Consolas"/>
              </a:rPr>
              <a:t>vdc</a:t>
            </a:r>
            <a:endParaRPr lang="en-US" i="1" dirty="0" smtClean="0">
              <a:solidFill>
                <a:srgbClr val="0000FF"/>
              </a:solidFill>
              <a:latin typeface="Consolas"/>
              <a:cs typeface="Consolas"/>
            </a:endParaRPr>
          </a:p>
          <a:p>
            <a:pPr marL="0" indent="0">
              <a:buNone/>
            </a:pP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apt-get install </a:t>
            </a:r>
            <a:r>
              <a:rPr lang="en-US" i="1" dirty="0" err="1">
                <a:solidFill>
                  <a:srgbClr val="0000FF"/>
                </a:solidFill>
                <a:latin typeface="Consolas"/>
                <a:cs typeface="Consolas"/>
              </a:rPr>
              <a:t>cryptsetup</a:t>
            </a:r>
            <a:r>
              <a:rPr lang="en-US" i="1" dirty="0">
                <a:solidFill>
                  <a:srgbClr val="0000FF"/>
                </a:solidFill>
                <a:latin typeface="Consolas"/>
                <a:cs typeface="Consolas"/>
              </a:rPr>
              <a:t> </a:t>
            </a:r>
            <a:br>
              <a:rPr lang="en-US" i="1" dirty="0">
                <a:solidFill>
                  <a:srgbClr val="0000FF"/>
                </a:solidFill>
                <a:latin typeface="Consolas"/>
                <a:cs typeface="Consolas"/>
              </a:rPr>
            </a:b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modprobe</a:t>
            </a:r>
            <a:r>
              <a:rPr lang="en-US" i="1" dirty="0">
                <a:solidFill>
                  <a:srgbClr val="0000FF"/>
                </a:solidFill>
                <a:latin typeface="Consolas"/>
                <a:cs typeface="Consolas"/>
              </a:rPr>
              <a:t> </a:t>
            </a:r>
            <a:r>
              <a:rPr lang="en-US" i="1" dirty="0" err="1">
                <a:solidFill>
                  <a:srgbClr val="0000FF"/>
                </a:solidFill>
                <a:latin typeface="Consolas"/>
                <a:cs typeface="Consolas"/>
              </a:rPr>
              <a:t>dm</a:t>
            </a:r>
            <a:r>
              <a:rPr lang="en-US" i="1" dirty="0">
                <a:solidFill>
                  <a:srgbClr val="0000FF"/>
                </a:solidFill>
                <a:latin typeface="Consolas"/>
                <a:cs typeface="Consolas"/>
              </a:rPr>
              <a:t>-</a:t>
            </a:r>
            <a:r>
              <a:rPr lang="en-US" i="1" dirty="0" smtClean="0">
                <a:solidFill>
                  <a:srgbClr val="0000FF"/>
                </a:solidFill>
                <a:latin typeface="Consolas"/>
                <a:cs typeface="Consolas"/>
              </a:rPr>
              <a:t>crypt</a:t>
            </a:r>
          </a:p>
          <a:p>
            <a:pPr marL="0" indent="0">
              <a:buNone/>
            </a:pP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cryptsetup</a:t>
            </a:r>
            <a:r>
              <a:rPr lang="en-US" i="1" dirty="0">
                <a:solidFill>
                  <a:srgbClr val="0000FF"/>
                </a:solidFill>
                <a:latin typeface="Consolas"/>
                <a:cs typeface="Consolas"/>
              </a:rPr>
              <a:t> </a:t>
            </a:r>
            <a:r>
              <a:rPr lang="en-US" i="1" dirty="0" err="1">
                <a:solidFill>
                  <a:srgbClr val="0000FF"/>
                </a:solidFill>
                <a:latin typeface="Consolas"/>
                <a:cs typeface="Consolas"/>
              </a:rPr>
              <a:t>luksFormat</a:t>
            </a:r>
            <a:r>
              <a:rPr lang="en-US" i="1" dirty="0">
                <a:solidFill>
                  <a:srgbClr val="0000FF"/>
                </a:solidFill>
                <a:latin typeface="Consolas"/>
                <a:cs typeface="Consolas"/>
              </a:rPr>
              <a:t> -c aes-xts-plain64 -s 512 </a:t>
            </a:r>
            <a:r>
              <a:rPr lang="en-US" i="1" dirty="0" smtClean="0">
                <a:solidFill>
                  <a:srgbClr val="0000FF"/>
                </a:solidFill>
                <a:latin typeface="Consolas"/>
                <a:cs typeface="Consolas"/>
              </a:rPr>
              <a:t/>
            </a:r>
            <a:br>
              <a:rPr lang="en-US" i="1" dirty="0" smtClean="0">
                <a:solidFill>
                  <a:srgbClr val="0000FF"/>
                </a:solidFill>
                <a:latin typeface="Consolas"/>
                <a:cs typeface="Consolas"/>
              </a:rPr>
            </a:br>
            <a:r>
              <a:rPr lang="en-US" i="1" dirty="0" smtClean="0">
                <a:solidFill>
                  <a:srgbClr val="0000FF"/>
                </a:solidFill>
                <a:latin typeface="Consolas"/>
                <a:cs typeface="Consolas"/>
              </a:rPr>
              <a:t>   -</a:t>
            </a:r>
            <a:r>
              <a:rPr lang="en-US" i="1" dirty="0">
                <a:solidFill>
                  <a:srgbClr val="0000FF"/>
                </a:solidFill>
                <a:latin typeface="Consolas"/>
                <a:cs typeface="Consolas"/>
              </a:rPr>
              <a:t>h sha512 -y /</a:t>
            </a:r>
            <a:r>
              <a:rPr lang="en-US" i="1" dirty="0" err="1">
                <a:solidFill>
                  <a:srgbClr val="0000FF"/>
                </a:solidFill>
                <a:latin typeface="Consolas"/>
                <a:cs typeface="Consolas"/>
              </a:rPr>
              <a:t>dev</a:t>
            </a:r>
            <a:r>
              <a:rPr lang="en-US" i="1" dirty="0">
                <a:solidFill>
                  <a:srgbClr val="0000FF"/>
                </a:solidFill>
                <a:latin typeface="Consolas"/>
                <a:cs typeface="Consolas"/>
              </a:rPr>
              <a:t>/</a:t>
            </a:r>
            <a:r>
              <a:rPr lang="en-US" i="1" dirty="0" err="1" smtClean="0">
                <a:solidFill>
                  <a:srgbClr val="0000FF"/>
                </a:solidFill>
                <a:latin typeface="Consolas"/>
                <a:cs typeface="Consolas"/>
              </a:rPr>
              <a:t>vdc</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cryptsetup</a:t>
            </a:r>
            <a:r>
              <a:rPr lang="en-US" i="1" dirty="0">
                <a:solidFill>
                  <a:srgbClr val="0000FF"/>
                </a:solidFill>
                <a:latin typeface="Consolas"/>
                <a:cs typeface="Consolas"/>
              </a:rPr>
              <a:t> </a:t>
            </a:r>
            <a:r>
              <a:rPr lang="en-US" i="1" dirty="0" err="1">
                <a:solidFill>
                  <a:srgbClr val="0000FF"/>
                </a:solidFill>
                <a:latin typeface="Consolas"/>
                <a:cs typeface="Consolas"/>
              </a:rPr>
              <a:t>luksOpen</a:t>
            </a:r>
            <a:r>
              <a:rPr lang="en-US" i="1" dirty="0">
                <a:solidFill>
                  <a:srgbClr val="0000FF"/>
                </a:solidFill>
                <a:latin typeface="Consolas"/>
                <a:cs typeface="Consolas"/>
              </a:rPr>
              <a:t> /</a:t>
            </a:r>
            <a:r>
              <a:rPr lang="en-US" i="1" dirty="0" err="1">
                <a:solidFill>
                  <a:srgbClr val="0000FF"/>
                </a:solidFill>
                <a:latin typeface="Consolas"/>
                <a:cs typeface="Consolas"/>
              </a:rPr>
              <a:t>dev</a:t>
            </a:r>
            <a:r>
              <a:rPr lang="en-US" i="1" dirty="0">
                <a:solidFill>
                  <a:srgbClr val="0000FF"/>
                </a:solidFill>
                <a:latin typeface="Consolas"/>
                <a:cs typeface="Consolas"/>
              </a:rPr>
              <a:t>/</a:t>
            </a:r>
            <a:r>
              <a:rPr lang="en-US" i="1" dirty="0" err="1">
                <a:solidFill>
                  <a:srgbClr val="0000FF"/>
                </a:solidFill>
                <a:latin typeface="Consolas"/>
                <a:cs typeface="Consolas"/>
              </a:rPr>
              <a:t>vdc</a:t>
            </a:r>
            <a:r>
              <a:rPr lang="en-US" i="1" dirty="0">
                <a:solidFill>
                  <a:srgbClr val="0000FF"/>
                </a:solidFill>
                <a:latin typeface="Consolas"/>
                <a:cs typeface="Consolas"/>
              </a:rPr>
              <a:t> </a:t>
            </a:r>
            <a:r>
              <a:rPr lang="en-US" i="1" dirty="0" err="1" smtClean="0">
                <a:solidFill>
                  <a:srgbClr val="0000FF"/>
                </a:solidFill>
                <a:latin typeface="Consolas"/>
                <a:cs typeface="Consolas"/>
              </a:rPr>
              <a:t>MySecureDrive</a:t>
            </a:r>
            <a:endParaRPr lang="en-US" i="1" dirty="0">
              <a:solidFill>
                <a:srgbClr val="0000FF"/>
              </a:solidFill>
              <a:latin typeface="Consolas"/>
              <a:cs typeface="Consolas"/>
            </a:endParaRPr>
          </a:p>
          <a:p>
            <a:pPr marL="0" indent="0">
              <a:buNone/>
            </a:pP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mkfs.ext4 /</a:t>
            </a:r>
            <a:r>
              <a:rPr lang="en-US" i="1" dirty="0" err="1">
                <a:solidFill>
                  <a:srgbClr val="0000FF"/>
                </a:solidFill>
                <a:latin typeface="Consolas"/>
                <a:cs typeface="Consolas"/>
              </a:rPr>
              <a:t>dev</a:t>
            </a:r>
            <a:r>
              <a:rPr lang="en-US" i="1" dirty="0">
                <a:solidFill>
                  <a:srgbClr val="0000FF"/>
                </a:solidFill>
                <a:latin typeface="Consolas"/>
                <a:cs typeface="Consolas"/>
              </a:rPr>
              <a:t>/mapper/</a:t>
            </a:r>
            <a:r>
              <a:rPr lang="en-US" i="1" dirty="0" err="1" smtClean="0">
                <a:solidFill>
                  <a:srgbClr val="0000FF"/>
                </a:solidFill>
                <a:latin typeface="Consolas"/>
                <a:cs typeface="Consolas"/>
              </a:rPr>
              <a:t>MySecureDrive</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mkdir</a:t>
            </a:r>
            <a:r>
              <a:rPr lang="en-US" i="1" dirty="0">
                <a:solidFill>
                  <a:srgbClr val="0000FF"/>
                </a:solidFill>
                <a:latin typeface="Consolas"/>
                <a:cs typeface="Consolas"/>
              </a:rPr>
              <a:t> </a:t>
            </a:r>
            <a:r>
              <a:rPr lang="en-US" i="1" dirty="0" smtClean="0">
                <a:solidFill>
                  <a:srgbClr val="0000FF"/>
                </a:solidFill>
                <a:latin typeface="Consolas"/>
                <a:cs typeface="Consolas"/>
              </a:rPr>
              <a:t>/</a:t>
            </a:r>
            <a:r>
              <a:rPr lang="en-US" i="1" dirty="0" err="1">
                <a:solidFill>
                  <a:srgbClr val="0000FF"/>
                </a:solidFill>
                <a:latin typeface="Consolas"/>
                <a:cs typeface="Consolas"/>
              </a:rPr>
              <a:t>M</a:t>
            </a:r>
            <a:r>
              <a:rPr lang="en-US" i="1" dirty="0" err="1" smtClean="0">
                <a:solidFill>
                  <a:srgbClr val="0000FF"/>
                </a:solidFill>
                <a:latin typeface="Consolas"/>
                <a:cs typeface="Consolas"/>
              </a:rPr>
              <a:t>yMountedDrive</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mount /</a:t>
            </a:r>
            <a:r>
              <a:rPr lang="en-US" i="1" dirty="0" err="1">
                <a:solidFill>
                  <a:srgbClr val="0000FF"/>
                </a:solidFill>
                <a:latin typeface="Consolas"/>
                <a:cs typeface="Consolas"/>
              </a:rPr>
              <a:t>dev</a:t>
            </a:r>
            <a:r>
              <a:rPr lang="en-US" i="1" dirty="0">
                <a:solidFill>
                  <a:srgbClr val="0000FF"/>
                </a:solidFill>
                <a:latin typeface="Consolas"/>
                <a:cs typeface="Consolas"/>
              </a:rPr>
              <a:t>/mapper/</a:t>
            </a:r>
            <a:r>
              <a:rPr lang="en-US" i="1" dirty="0" err="1">
                <a:solidFill>
                  <a:srgbClr val="0000FF"/>
                </a:solidFill>
                <a:latin typeface="Consolas"/>
                <a:cs typeface="Consolas"/>
              </a:rPr>
              <a:t>MySecureDrive</a:t>
            </a:r>
            <a:r>
              <a:rPr lang="en-US" i="1" dirty="0">
                <a:solidFill>
                  <a:srgbClr val="0000FF"/>
                </a:solidFill>
                <a:latin typeface="Consolas"/>
                <a:cs typeface="Consolas"/>
              </a:rPr>
              <a:t> </a:t>
            </a:r>
            <a:r>
              <a:rPr lang="en-US" i="1" dirty="0" smtClean="0">
                <a:solidFill>
                  <a:srgbClr val="0000FF"/>
                </a:solidFill>
                <a:latin typeface="Consolas"/>
                <a:cs typeface="Consolas"/>
              </a:rPr>
              <a:t>/</a:t>
            </a:r>
            <a:r>
              <a:rPr lang="en-US" i="1" dirty="0" err="1">
                <a:solidFill>
                  <a:srgbClr val="0000FF"/>
                </a:solidFill>
                <a:latin typeface="Consolas"/>
                <a:cs typeface="Consolas"/>
              </a:rPr>
              <a:t>M</a:t>
            </a:r>
            <a:r>
              <a:rPr lang="en-US" i="1" dirty="0" err="1" smtClean="0">
                <a:solidFill>
                  <a:srgbClr val="0000FF"/>
                </a:solidFill>
                <a:latin typeface="Consolas"/>
                <a:cs typeface="Consolas"/>
              </a:rPr>
              <a:t>yMountedDrive</a:t>
            </a:r>
            <a:endParaRPr lang="en-US" i="1" dirty="0" smtClean="0">
              <a:solidFill>
                <a:srgbClr val="0000FF"/>
              </a:solidFill>
              <a:latin typeface="Consolas"/>
              <a:cs typeface="Consolas"/>
            </a:endParaRPr>
          </a:p>
        </p:txBody>
      </p:sp>
    </p:spTree>
    <p:extLst>
      <p:ext uri="{BB962C8B-B14F-4D97-AF65-F5344CB8AC3E}">
        <p14:creationId xmlns:p14="http://schemas.microsoft.com/office/powerpoint/2010/main" val="2918600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B54721"/>
                </a:solidFill>
              </a:rPr>
              <a:t>[SCREENCAST] </a:t>
            </a:r>
            <a:r>
              <a:rPr lang="en-US" dirty="0" smtClean="0"/>
              <a:t>Volume Encryption on Ubuntu</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u="sng" dirty="0" smtClean="0"/>
              <a:t>Exercise 4</a:t>
            </a:r>
          </a:p>
          <a:p>
            <a:pPr marL="0" indent="0">
              <a:buNone/>
            </a:pPr>
            <a:r>
              <a:rPr lang="en-US" dirty="0" smtClean="0"/>
              <a:t>Release the drive:</a:t>
            </a:r>
          </a:p>
          <a:p>
            <a:pPr marL="0" indent="0">
              <a:buNone/>
            </a:pP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umount</a:t>
            </a:r>
            <a:r>
              <a:rPr lang="en-US" i="1" dirty="0">
                <a:solidFill>
                  <a:srgbClr val="0000FF"/>
                </a:solidFill>
                <a:latin typeface="Consolas"/>
                <a:cs typeface="Consolas"/>
              </a:rPr>
              <a:t> /</a:t>
            </a:r>
            <a:r>
              <a:rPr lang="en-US" i="1" dirty="0" err="1" smtClean="0">
                <a:solidFill>
                  <a:srgbClr val="0000FF"/>
                </a:solidFill>
                <a:latin typeface="Consolas"/>
                <a:cs typeface="Consolas"/>
              </a:rPr>
              <a:t>MyMountedDrive</a:t>
            </a:r>
            <a:r>
              <a:rPr lang="en-US" i="1" dirty="0" smtClean="0">
                <a:solidFill>
                  <a:srgbClr val="0000FF"/>
                </a:solidFill>
                <a:latin typeface="Consolas"/>
                <a:cs typeface="Consolas"/>
              </a:rPr>
              <a:t> </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cryptsetup</a:t>
            </a:r>
            <a:r>
              <a:rPr lang="en-US" i="1" dirty="0">
                <a:solidFill>
                  <a:srgbClr val="0000FF"/>
                </a:solidFill>
                <a:latin typeface="Consolas"/>
                <a:cs typeface="Consolas"/>
              </a:rPr>
              <a:t> </a:t>
            </a:r>
            <a:r>
              <a:rPr lang="en-US" i="1" dirty="0" err="1">
                <a:solidFill>
                  <a:srgbClr val="0000FF"/>
                </a:solidFill>
                <a:latin typeface="Consolas"/>
                <a:cs typeface="Consolas"/>
              </a:rPr>
              <a:t>luksClose</a:t>
            </a:r>
            <a:r>
              <a:rPr lang="en-US" i="1" dirty="0">
                <a:solidFill>
                  <a:srgbClr val="0000FF"/>
                </a:solidFill>
                <a:latin typeface="Consolas"/>
                <a:cs typeface="Consolas"/>
              </a:rPr>
              <a:t> </a:t>
            </a:r>
            <a:r>
              <a:rPr lang="en-US" i="1" dirty="0" err="1">
                <a:solidFill>
                  <a:srgbClr val="0000FF"/>
                </a:solidFill>
                <a:latin typeface="Consolas"/>
                <a:cs typeface="Consolas"/>
              </a:rPr>
              <a:t>MySecureDrive</a:t>
            </a:r>
            <a:endParaRPr lang="en-US" i="1" dirty="0">
              <a:solidFill>
                <a:srgbClr val="0000FF"/>
              </a:solidFill>
              <a:latin typeface="Consolas"/>
              <a:cs typeface="Consolas"/>
            </a:endParaRPr>
          </a:p>
          <a:p>
            <a:pPr marL="0" indent="0">
              <a:buNone/>
            </a:pPr>
            <a:r>
              <a:rPr lang="en-US" dirty="0" smtClean="0"/>
              <a:t>To re</a:t>
            </a:r>
            <a:r>
              <a:rPr lang="en-US" dirty="0"/>
              <a:t>-enable </a:t>
            </a:r>
            <a:r>
              <a:rPr lang="en-US" dirty="0" smtClean="0"/>
              <a:t>encryption:</a:t>
            </a:r>
            <a:endParaRPr lang="en-US" dirty="0"/>
          </a:p>
          <a:p>
            <a:pPr marL="0" indent="0">
              <a:buNone/>
            </a:pP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cryptsetup</a:t>
            </a:r>
            <a:r>
              <a:rPr lang="en-US" i="1" dirty="0">
                <a:solidFill>
                  <a:srgbClr val="0000FF"/>
                </a:solidFill>
                <a:latin typeface="Consolas"/>
                <a:cs typeface="Consolas"/>
              </a:rPr>
              <a:t> </a:t>
            </a:r>
            <a:r>
              <a:rPr lang="en-US" i="1" dirty="0" err="1">
                <a:solidFill>
                  <a:srgbClr val="0000FF"/>
                </a:solidFill>
                <a:latin typeface="Consolas"/>
                <a:cs typeface="Consolas"/>
              </a:rPr>
              <a:t>luksOpen</a:t>
            </a:r>
            <a:r>
              <a:rPr lang="en-US" i="1" dirty="0">
                <a:solidFill>
                  <a:srgbClr val="0000FF"/>
                </a:solidFill>
                <a:latin typeface="Consolas"/>
                <a:cs typeface="Consolas"/>
              </a:rPr>
              <a:t> /</a:t>
            </a:r>
            <a:r>
              <a:rPr lang="en-US" i="1" dirty="0" err="1">
                <a:solidFill>
                  <a:srgbClr val="0000FF"/>
                </a:solidFill>
                <a:latin typeface="Consolas"/>
                <a:cs typeface="Consolas"/>
              </a:rPr>
              <a:t>dev</a:t>
            </a:r>
            <a:r>
              <a:rPr lang="en-US" i="1" dirty="0">
                <a:solidFill>
                  <a:srgbClr val="0000FF"/>
                </a:solidFill>
                <a:latin typeface="Consolas"/>
                <a:cs typeface="Consolas"/>
              </a:rPr>
              <a:t>/</a:t>
            </a:r>
            <a:r>
              <a:rPr lang="en-US" i="1" dirty="0" err="1">
                <a:solidFill>
                  <a:srgbClr val="0000FF"/>
                </a:solidFill>
                <a:latin typeface="Consolas"/>
                <a:cs typeface="Consolas"/>
              </a:rPr>
              <a:t>vdc</a:t>
            </a:r>
            <a:r>
              <a:rPr lang="en-US" i="1" dirty="0">
                <a:solidFill>
                  <a:srgbClr val="0000FF"/>
                </a:solidFill>
                <a:latin typeface="Consolas"/>
                <a:cs typeface="Consolas"/>
              </a:rPr>
              <a:t> </a:t>
            </a:r>
            <a:r>
              <a:rPr lang="en-US" i="1" dirty="0" err="1">
                <a:solidFill>
                  <a:srgbClr val="0000FF"/>
                </a:solidFill>
                <a:latin typeface="Consolas"/>
                <a:cs typeface="Consolas"/>
              </a:rPr>
              <a:t>MySecureDrive</a:t>
            </a:r>
            <a:r>
              <a:rPr lang="en-US" i="1" dirty="0">
                <a:solidFill>
                  <a:srgbClr val="0000FF"/>
                </a:solidFill>
                <a:latin typeface="Consolas"/>
                <a:cs typeface="Consolas"/>
              </a:rPr>
              <a:t> </a:t>
            </a:r>
            <a:br>
              <a:rPr lang="en-US" i="1" dirty="0">
                <a:solidFill>
                  <a:srgbClr val="0000FF"/>
                </a:solidFill>
                <a:latin typeface="Consolas"/>
                <a:cs typeface="Consolas"/>
              </a:rPr>
            </a:b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mount /</a:t>
            </a:r>
            <a:r>
              <a:rPr lang="en-US" i="1" dirty="0" err="1">
                <a:solidFill>
                  <a:srgbClr val="0000FF"/>
                </a:solidFill>
                <a:latin typeface="Consolas"/>
                <a:cs typeface="Consolas"/>
              </a:rPr>
              <a:t>dev</a:t>
            </a:r>
            <a:r>
              <a:rPr lang="en-US" i="1" dirty="0">
                <a:solidFill>
                  <a:srgbClr val="0000FF"/>
                </a:solidFill>
                <a:latin typeface="Consolas"/>
                <a:cs typeface="Consolas"/>
              </a:rPr>
              <a:t>/mapper/</a:t>
            </a:r>
            <a:r>
              <a:rPr lang="en-US" i="1" dirty="0" err="1">
                <a:solidFill>
                  <a:srgbClr val="0000FF"/>
                </a:solidFill>
                <a:latin typeface="Consolas"/>
                <a:cs typeface="Consolas"/>
              </a:rPr>
              <a:t>MySecureDrive</a:t>
            </a:r>
            <a:r>
              <a:rPr lang="en-US" i="1" dirty="0">
                <a:solidFill>
                  <a:srgbClr val="0000FF"/>
                </a:solidFill>
                <a:latin typeface="Consolas"/>
                <a:cs typeface="Consolas"/>
              </a:rPr>
              <a:t> </a:t>
            </a:r>
            <a:r>
              <a:rPr lang="en-US" i="1" dirty="0" smtClean="0">
                <a:solidFill>
                  <a:srgbClr val="0000FF"/>
                </a:solidFill>
                <a:latin typeface="Consolas"/>
                <a:cs typeface="Consolas"/>
              </a:rPr>
              <a:t/>
            </a:r>
            <a:br>
              <a:rPr lang="en-US" i="1" dirty="0" smtClean="0">
                <a:solidFill>
                  <a:srgbClr val="0000FF"/>
                </a:solidFill>
                <a:latin typeface="Consolas"/>
                <a:cs typeface="Consolas"/>
              </a:rPr>
            </a:br>
            <a:r>
              <a:rPr lang="en-US" i="1" dirty="0" smtClean="0">
                <a:solidFill>
                  <a:srgbClr val="0000FF"/>
                </a:solidFill>
                <a:latin typeface="Consolas"/>
                <a:cs typeface="Consolas"/>
              </a:rPr>
              <a:t>    /</a:t>
            </a:r>
            <a:r>
              <a:rPr lang="en-US" i="1" dirty="0" err="1" smtClean="0">
                <a:solidFill>
                  <a:srgbClr val="0000FF"/>
                </a:solidFill>
                <a:latin typeface="Consolas"/>
                <a:cs typeface="Consolas"/>
              </a:rPr>
              <a:t>MyMountedDrive</a:t>
            </a:r>
            <a:endParaRPr lang="en-US" i="1" dirty="0">
              <a:solidFill>
                <a:srgbClr val="0000FF"/>
              </a:solidFill>
              <a:latin typeface="Consolas"/>
              <a:cs typeface="Consolas"/>
            </a:endParaRPr>
          </a:p>
          <a:p>
            <a:pPr marL="0" indent="0">
              <a:buNone/>
            </a:pPr>
            <a:endParaRPr lang="en-US" dirty="0"/>
          </a:p>
        </p:txBody>
      </p:sp>
    </p:spTree>
    <p:extLst>
      <p:ext uri="{BB962C8B-B14F-4D97-AF65-F5344CB8AC3E}">
        <p14:creationId xmlns:p14="http://schemas.microsoft.com/office/powerpoint/2010/main" val="2822903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note</a:t>
            </a:r>
            <a:endParaRPr lang="en-US" dirty="0"/>
          </a:p>
        </p:txBody>
      </p:sp>
      <p:sp>
        <p:nvSpPr>
          <p:cNvPr id="3" name="Content Placeholder 2"/>
          <p:cNvSpPr>
            <a:spLocks noGrp="1"/>
          </p:cNvSpPr>
          <p:nvPr>
            <p:ph idx="1"/>
          </p:nvPr>
        </p:nvSpPr>
        <p:spPr/>
        <p:txBody>
          <a:bodyPr>
            <a:normAutofit/>
          </a:bodyPr>
          <a:lstStyle/>
          <a:p>
            <a:pPr marL="0" indent="0">
              <a:buNone/>
            </a:pPr>
            <a:r>
              <a:rPr lang="en-US" b="1" i="1" dirty="0" smtClean="0"/>
              <a:t>Well done!</a:t>
            </a:r>
          </a:p>
          <a:p>
            <a:pPr marL="0" indent="0">
              <a:buNone/>
            </a:pPr>
            <a:r>
              <a:rPr lang="en-US" dirty="0"/>
              <a:t>You </a:t>
            </a:r>
            <a:r>
              <a:rPr lang="en-US" dirty="0" smtClean="0"/>
              <a:t>now </a:t>
            </a:r>
          </a:p>
          <a:p>
            <a:pPr lvl="1"/>
            <a:r>
              <a:rPr lang="en-US" dirty="0"/>
              <a:t>a</a:t>
            </a:r>
            <a:r>
              <a:rPr lang="en-US" dirty="0" smtClean="0"/>
              <a:t>re aware </a:t>
            </a:r>
            <a:r>
              <a:rPr lang="en-US" dirty="0"/>
              <a:t>of general security concerns in the </a:t>
            </a:r>
            <a:r>
              <a:rPr lang="en-US" dirty="0" smtClean="0"/>
              <a:t>cloud,</a:t>
            </a:r>
          </a:p>
          <a:p>
            <a:pPr lvl="1"/>
            <a:r>
              <a:rPr lang="en-US" dirty="0" smtClean="0"/>
              <a:t>know </a:t>
            </a:r>
            <a:r>
              <a:rPr lang="en-US" dirty="0"/>
              <a:t>how risks can be </a:t>
            </a:r>
            <a:r>
              <a:rPr lang="en-US" dirty="0" smtClean="0"/>
              <a:t>mitigated and</a:t>
            </a:r>
          </a:p>
          <a:p>
            <a:pPr lvl="1"/>
            <a:r>
              <a:rPr lang="en-US" dirty="0"/>
              <a:t>k</a:t>
            </a:r>
            <a:r>
              <a:rPr lang="en-US" dirty="0" smtClean="0"/>
              <a:t>now how to encrypt </a:t>
            </a:r>
            <a:r>
              <a:rPr lang="en-US" smtClean="0"/>
              <a:t>your data</a:t>
            </a:r>
            <a:endParaRPr lang="en-US" dirty="0" smtClean="0"/>
          </a:p>
        </p:txBody>
      </p:sp>
    </p:spTree>
    <p:extLst>
      <p:ext uri="{BB962C8B-B14F-4D97-AF65-F5344CB8AC3E}">
        <p14:creationId xmlns:p14="http://schemas.microsoft.com/office/powerpoint/2010/main" val="366556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[SLIDES] </a:t>
            </a:r>
            <a:r>
              <a:rPr lang="en-US" dirty="0" smtClean="0"/>
              <a:t>Security concerns</a:t>
            </a:r>
            <a:endParaRPr lang="en-US" dirty="0"/>
          </a:p>
        </p:txBody>
      </p:sp>
      <p:sp>
        <p:nvSpPr>
          <p:cNvPr id="3" name="Content Placeholder 2"/>
          <p:cNvSpPr>
            <a:spLocks noGrp="1"/>
          </p:cNvSpPr>
          <p:nvPr>
            <p:ph idx="1"/>
          </p:nvPr>
        </p:nvSpPr>
        <p:spPr/>
        <p:txBody>
          <a:bodyPr>
            <a:normAutofit fontScale="77500" lnSpcReduction="20000"/>
          </a:bodyPr>
          <a:lstStyle/>
          <a:p>
            <a:r>
              <a:rPr lang="en-US" dirty="0"/>
              <a:t>Perhaps the biggest security concern among cloud computing customers is </a:t>
            </a:r>
            <a:r>
              <a:rPr lang="en-US" i="1" dirty="0"/>
              <a:t>data loss</a:t>
            </a:r>
            <a:r>
              <a:rPr lang="en-US" dirty="0" smtClean="0"/>
              <a:t>.</a:t>
            </a:r>
          </a:p>
          <a:p>
            <a:r>
              <a:rPr lang="en-US" dirty="0" smtClean="0"/>
              <a:t>However, figures show that internal </a:t>
            </a:r>
            <a:r>
              <a:rPr lang="en-US" i="1" dirty="0" smtClean="0"/>
              <a:t>security breaches </a:t>
            </a:r>
            <a:r>
              <a:rPr lang="en-US" dirty="0" smtClean="0"/>
              <a:t>are actually not among the main causes for data loss:</a:t>
            </a:r>
          </a:p>
          <a:p>
            <a:pPr marL="228600" lvl="1" indent="0">
              <a:buNone/>
            </a:pPr>
            <a:r>
              <a:rPr lang="en-US" dirty="0"/>
              <a:t>21% Hardware </a:t>
            </a:r>
            <a:r>
              <a:rPr lang="en-US" dirty="0" smtClean="0"/>
              <a:t>failure	</a:t>
            </a:r>
          </a:p>
          <a:p>
            <a:pPr marL="228600" lvl="1" indent="0">
              <a:buNone/>
            </a:pPr>
            <a:r>
              <a:rPr lang="en-US" dirty="0" smtClean="0"/>
              <a:t>19</a:t>
            </a:r>
            <a:r>
              <a:rPr lang="en-US" dirty="0"/>
              <a:t>% Software </a:t>
            </a:r>
            <a:r>
              <a:rPr lang="en-US" dirty="0" smtClean="0"/>
              <a:t>failure	</a:t>
            </a:r>
          </a:p>
          <a:p>
            <a:pPr marL="228600" lvl="1" indent="0">
              <a:buNone/>
            </a:pPr>
            <a:r>
              <a:rPr lang="en-US" dirty="0" smtClean="0"/>
              <a:t>18</a:t>
            </a:r>
            <a:r>
              <a:rPr lang="en-US" dirty="0"/>
              <a:t>% Human error / </a:t>
            </a:r>
            <a:r>
              <a:rPr lang="en-US" dirty="0" smtClean="0"/>
              <a:t>accident	</a:t>
            </a:r>
          </a:p>
          <a:p>
            <a:pPr marL="228600" lvl="1" indent="0">
              <a:buNone/>
            </a:pPr>
            <a:r>
              <a:rPr lang="en-US" dirty="0" smtClean="0"/>
              <a:t>15</a:t>
            </a:r>
            <a:r>
              <a:rPr lang="en-US" dirty="0"/>
              <a:t>% </a:t>
            </a:r>
            <a:r>
              <a:rPr lang="en-US" dirty="0" smtClean="0"/>
              <a:t>Corruption	</a:t>
            </a:r>
          </a:p>
          <a:p>
            <a:pPr marL="228600" lvl="1" indent="0">
              <a:buNone/>
            </a:pPr>
            <a:r>
              <a:rPr lang="en-US" dirty="0" smtClean="0"/>
              <a:t>7</a:t>
            </a:r>
            <a:r>
              <a:rPr lang="en-US" dirty="0"/>
              <a:t>% </a:t>
            </a:r>
            <a:r>
              <a:rPr lang="en-US" dirty="0" smtClean="0"/>
              <a:t> Theft	</a:t>
            </a:r>
          </a:p>
          <a:p>
            <a:pPr marL="228600" lvl="1" indent="0">
              <a:buNone/>
            </a:pPr>
            <a:r>
              <a:rPr lang="en-US" dirty="0" smtClean="0"/>
              <a:t>7</a:t>
            </a:r>
            <a:r>
              <a:rPr lang="en-US" dirty="0"/>
              <a:t>% </a:t>
            </a:r>
            <a:r>
              <a:rPr lang="en-US" dirty="0" smtClean="0"/>
              <a:t> Internal </a:t>
            </a:r>
            <a:r>
              <a:rPr lang="en-US" dirty="0"/>
              <a:t>security </a:t>
            </a:r>
            <a:r>
              <a:rPr lang="en-US" dirty="0" smtClean="0"/>
              <a:t>breach	</a:t>
            </a:r>
          </a:p>
          <a:p>
            <a:pPr marL="228600" lvl="1" indent="0">
              <a:buNone/>
            </a:pPr>
            <a:r>
              <a:rPr lang="en-US" dirty="0" smtClean="0"/>
              <a:t>6%  </a:t>
            </a:r>
            <a:r>
              <a:rPr lang="en-US" dirty="0"/>
              <a:t>External security </a:t>
            </a:r>
            <a:r>
              <a:rPr lang="en-US" dirty="0" smtClean="0"/>
              <a:t>breach	</a:t>
            </a:r>
          </a:p>
          <a:p>
            <a:pPr marL="228600" lvl="1" indent="0">
              <a:buNone/>
            </a:pPr>
            <a:r>
              <a:rPr lang="en-US" dirty="0" smtClean="0"/>
              <a:t>5</a:t>
            </a:r>
            <a:r>
              <a:rPr lang="en-US" dirty="0"/>
              <a:t>% </a:t>
            </a:r>
            <a:r>
              <a:rPr lang="en-US" dirty="0" smtClean="0"/>
              <a:t> Natural disaster</a:t>
            </a:r>
            <a:br>
              <a:rPr lang="en-US" dirty="0" smtClean="0"/>
            </a:br>
            <a:r>
              <a:rPr lang="en-US" dirty="0" smtClean="0"/>
              <a:t>                       Source: The </a:t>
            </a:r>
            <a:r>
              <a:rPr lang="en-US" i="1" dirty="0" err="1" smtClean="0"/>
              <a:t>Databarracks</a:t>
            </a:r>
            <a:r>
              <a:rPr lang="en-US" i="1" dirty="0" smtClean="0"/>
              <a:t> </a:t>
            </a:r>
            <a:r>
              <a:rPr lang="en-US" i="1" dirty="0"/>
              <a:t>2014 Data Health report</a:t>
            </a:r>
          </a:p>
          <a:p>
            <a:endParaRPr lang="en-US" dirty="0" smtClean="0"/>
          </a:p>
          <a:p>
            <a:endParaRPr lang="en-US" dirty="0"/>
          </a:p>
        </p:txBody>
      </p:sp>
    </p:spTree>
    <p:extLst>
      <p:ext uri="{BB962C8B-B14F-4D97-AF65-F5344CB8AC3E}">
        <p14:creationId xmlns:p14="http://schemas.microsoft.com/office/powerpoint/2010/main" val="34761502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concerns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Let’s say you can trust your cloud provider in ensuring the </a:t>
            </a:r>
            <a:r>
              <a:rPr lang="en-US" dirty="0" smtClean="0"/>
              <a:t>best possible </a:t>
            </a:r>
            <a:r>
              <a:rPr lang="en-US" dirty="0"/>
              <a:t>protection against software and hardware </a:t>
            </a:r>
            <a:r>
              <a:rPr lang="en-US" dirty="0" smtClean="0"/>
              <a:t>failures and all kinds of cyber attacks. </a:t>
            </a:r>
          </a:p>
          <a:p>
            <a:r>
              <a:rPr lang="en-US" dirty="0" smtClean="0"/>
              <a:t>This </a:t>
            </a:r>
            <a:r>
              <a:rPr lang="en-US" dirty="0"/>
              <a:t>still leaves one very important factor in keeping your </a:t>
            </a:r>
            <a:r>
              <a:rPr lang="en-US" dirty="0" smtClean="0"/>
              <a:t>resources safe</a:t>
            </a:r>
            <a:r>
              <a:rPr lang="en-US" b="1" dirty="0"/>
              <a:t>: yourself! </a:t>
            </a:r>
            <a:endParaRPr lang="en-US" b="1" dirty="0" smtClean="0"/>
          </a:p>
          <a:p>
            <a:r>
              <a:rPr lang="en-US" dirty="0" smtClean="0"/>
              <a:t>You also share responsibility for ensuring </a:t>
            </a:r>
            <a:r>
              <a:rPr lang="en-US" dirty="0"/>
              <a:t>the security of your virtual machine and </a:t>
            </a:r>
            <a:r>
              <a:rPr lang="en-US" dirty="0" smtClean="0"/>
              <a:t>data.</a:t>
            </a:r>
          </a:p>
          <a:p>
            <a:r>
              <a:rPr lang="en-US" dirty="0" smtClean="0"/>
              <a:t>This module will talk about all important things you need to know to keep your virtual machine and data as secure as possible.</a:t>
            </a:r>
            <a:endParaRPr lang="en-US" dirty="0"/>
          </a:p>
        </p:txBody>
      </p:sp>
    </p:spTree>
    <p:extLst>
      <p:ext uri="{BB962C8B-B14F-4D97-AF65-F5344CB8AC3E}">
        <p14:creationId xmlns:p14="http://schemas.microsoft.com/office/powerpoint/2010/main" val="330198476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B54721"/>
                </a:solidFill>
              </a:rPr>
              <a:t>[SLIDES] </a:t>
            </a:r>
            <a:r>
              <a:rPr lang="en-US" dirty="0" smtClean="0"/>
              <a:t>Main threats in general </a:t>
            </a:r>
            <a:endParaRPr lang="en-US" dirty="0"/>
          </a:p>
        </p:txBody>
      </p:sp>
      <p:sp>
        <p:nvSpPr>
          <p:cNvPr id="3" name="Content Placeholder 2"/>
          <p:cNvSpPr>
            <a:spLocks noGrp="1"/>
          </p:cNvSpPr>
          <p:nvPr>
            <p:ph idx="1"/>
          </p:nvPr>
        </p:nvSpPr>
        <p:spPr/>
        <p:txBody>
          <a:bodyPr>
            <a:normAutofit lnSpcReduction="10000"/>
          </a:bodyPr>
          <a:lstStyle/>
          <a:p>
            <a:r>
              <a:rPr lang="en-US" dirty="0" smtClean="0"/>
              <a:t>Threads that also apply to your local infrastructure:</a:t>
            </a:r>
          </a:p>
          <a:p>
            <a:pPr lvl="1"/>
            <a:r>
              <a:rPr lang="en-US" b="1" dirty="0" smtClean="0"/>
              <a:t>Cyber attack </a:t>
            </a:r>
            <a:r>
              <a:rPr lang="en-US" dirty="0" smtClean="0"/>
              <a:t>(malware, </a:t>
            </a:r>
            <a:r>
              <a:rPr lang="en-US" dirty="0" err="1" smtClean="0"/>
              <a:t>DDoS</a:t>
            </a:r>
            <a:r>
              <a:rPr lang="en-US" dirty="0" smtClean="0"/>
              <a:t> </a:t>
            </a:r>
            <a:r>
              <a:rPr lang="en-US" dirty="0" err="1" smtClean="0"/>
              <a:t>attachs</a:t>
            </a:r>
            <a:r>
              <a:rPr lang="en-US" dirty="0" smtClean="0"/>
              <a:t>, </a:t>
            </a:r>
            <a:r>
              <a:rPr lang="en-US" dirty="0" err="1" smtClean="0"/>
              <a:t>phising</a:t>
            </a:r>
            <a:r>
              <a:rPr lang="en-US" dirty="0" smtClean="0"/>
              <a:t>, fraud)</a:t>
            </a:r>
          </a:p>
          <a:p>
            <a:pPr lvl="1"/>
            <a:r>
              <a:rPr lang="en-US" b="1" dirty="0"/>
              <a:t>Hardware failure and data </a:t>
            </a:r>
            <a:r>
              <a:rPr lang="en-US" b="1" dirty="0" smtClean="0"/>
              <a:t>loss</a:t>
            </a:r>
          </a:p>
          <a:p>
            <a:pPr lvl="2"/>
            <a:r>
              <a:rPr lang="en-US" dirty="0" smtClean="0"/>
              <a:t>NeCTAR </a:t>
            </a:r>
            <a:r>
              <a:rPr lang="en-US" dirty="0"/>
              <a:t>uses RAID systems on most storage types, but: “all care taken, no guarantees given</a:t>
            </a:r>
            <a:r>
              <a:rPr lang="en-US" dirty="0" smtClean="0"/>
              <a:t>”</a:t>
            </a:r>
          </a:p>
          <a:p>
            <a:pPr lvl="2"/>
            <a:r>
              <a:rPr lang="en-US" dirty="0" smtClean="0"/>
              <a:t>Make backups of data and VM!</a:t>
            </a:r>
          </a:p>
          <a:p>
            <a:pPr lvl="1"/>
            <a:r>
              <a:rPr lang="en-US" b="1" dirty="0"/>
              <a:t>Access security: </a:t>
            </a:r>
            <a:r>
              <a:rPr lang="en-US" dirty="0"/>
              <a:t> Authentication, access </a:t>
            </a:r>
            <a:r>
              <a:rPr lang="en-US" dirty="0" smtClean="0"/>
              <a:t>control</a:t>
            </a:r>
          </a:p>
          <a:p>
            <a:pPr lvl="2"/>
            <a:r>
              <a:rPr lang="en-US" dirty="0" smtClean="0"/>
              <a:t>Use secure connections, never share key, encrypt sensitive data, securely erase drives. </a:t>
            </a:r>
          </a:p>
          <a:p>
            <a:pPr lvl="1"/>
            <a:r>
              <a:rPr lang="en-US" b="1" dirty="0" smtClean="0"/>
              <a:t>Data loss</a:t>
            </a:r>
            <a:endParaRPr lang="en-US" b="1" dirty="0"/>
          </a:p>
          <a:p>
            <a:pPr lvl="1"/>
            <a:endParaRPr lang="en-US" dirty="0" smtClean="0"/>
          </a:p>
          <a:p>
            <a:pPr lvl="1"/>
            <a:endParaRPr lang="en-US" dirty="0" smtClean="0"/>
          </a:p>
        </p:txBody>
      </p:sp>
    </p:spTree>
    <p:extLst>
      <p:ext uri="{BB962C8B-B14F-4D97-AF65-F5344CB8AC3E}">
        <p14:creationId xmlns:p14="http://schemas.microsoft.com/office/powerpoint/2010/main" val="93070372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[SLIDES] </a:t>
            </a:r>
            <a:r>
              <a:rPr lang="en-US" dirty="0" smtClean="0"/>
              <a:t>Cloud-specific threats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Access to your data</a:t>
            </a:r>
          </a:p>
          <a:p>
            <a:pPr lvl="1"/>
            <a:r>
              <a:rPr lang="en-US" dirty="0"/>
              <a:t>The cloud provider can potentially </a:t>
            </a:r>
            <a:r>
              <a:rPr lang="en-US" dirty="0" smtClean="0"/>
              <a:t>access / they </a:t>
            </a:r>
            <a:r>
              <a:rPr lang="en-US" dirty="0"/>
              <a:t>can even be </a:t>
            </a:r>
            <a:r>
              <a:rPr lang="en-US" dirty="0" smtClean="0"/>
              <a:t>obliged by law </a:t>
            </a:r>
            <a:r>
              <a:rPr lang="en-US" dirty="0"/>
              <a:t>to share information </a:t>
            </a:r>
            <a:r>
              <a:rPr lang="en-US" i="1" dirty="0" smtClean="0"/>
              <a:t>- </a:t>
            </a:r>
            <a:r>
              <a:rPr lang="en-US" dirty="0" smtClean="0"/>
              <a:t>Encrypt your sensitive data</a:t>
            </a:r>
            <a:r>
              <a:rPr lang="en-US" dirty="0"/>
              <a:t>!</a:t>
            </a:r>
            <a:endParaRPr lang="en-US" dirty="0" smtClean="0"/>
          </a:p>
          <a:p>
            <a:r>
              <a:rPr lang="en-US" b="1" dirty="0"/>
              <a:t>Data loss &amp; leakage </a:t>
            </a:r>
            <a:r>
              <a:rPr lang="en-US" dirty="0"/>
              <a:t>/ Risks of multi-tenancy</a:t>
            </a:r>
          </a:p>
          <a:p>
            <a:pPr lvl="1"/>
            <a:r>
              <a:rPr lang="en-US" dirty="0"/>
              <a:t>data belonging to different customers can reside on the same </a:t>
            </a:r>
            <a:r>
              <a:rPr lang="en-US" dirty="0" smtClean="0"/>
              <a:t>server --- also adds “noisy </a:t>
            </a:r>
            <a:r>
              <a:rPr lang="en-US" dirty="0" err="1" smtClean="0"/>
              <a:t>neighbours</a:t>
            </a:r>
            <a:r>
              <a:rPr lang="en-US" dirty="0" smtClean="0"/>
              <a:t>” issue. Encrypt data!</a:t>
            </a:r>
          </a:p>
          <a:p>
            <a:r>
              <a:rPr lang="en-US" b="1" dirty="0"/>
              <a:t>Data </a:t>
            </a:r>
            <a:r>
              <a:rPr lang="en-US" b="1" dirty="0" smtClean="0"/>
              <a:t>ownership (</a:t>
            </a:r>
            <a:r>
              <a:rPr lang="en-US" dirty="0" smtClean="0"/>
              <a:t>Legal </a:t>
            </a:r>
            <a:r>
              <a:rPr lang="en-US" dirty="0"/>
              <a:t>ownership of the </a:t>
            </a:r>
            <a:r>
              <a:rPr lang="en-US" dirty="0" smtClean="0"/>
              <a:t>data) widely spread concern</a:t>
            </a:r>
          </a:p>
          <a:p>
            <a:r>
              <a:rPr lang="en-US" b="1" dirty="0" smtClean="0"/>
              <a:t>Service interruptions</a:t>
            </a:r>
            <a:r>
              <a:rPr lang="en-US" dirty="0" smtClean="0"/>
              <a:t>: Data center outage or Internet interruption</a:t>
            </a:r>
          </a:p>
          <a:p>
            <a:r>
              <a:rPr lang="en-US" b="1" dirty="0" smtClean="0"/>
              <a:t>Human error </a:t>
            </a:r>
            <a:r>
              <a:rPr lang="en-US" dirty="0" smtClean="0"/>
              <a:t>/ insufficient knowledge</a:t>
            </a:r>
          </a:p>
          <a:p>
            <a:r>
              <a:rPr lang="en-US" b="1" dirty="0" smtClean="0"/>
              <a:t>Vulnerabilities in the hypervisor </a:t>
            </a:r>
            <a:r>
              <a:rPr lang="en-US" dirty="0" smtClean="0"/>
              <a:t>(see next slide)</a:t>
            </a:r>
          </a:p>
          <a:p>
            <a:pPr lvl="1"/>
            <a:r>
              <a:rPr lang="en-US" dirty="0"/>
              <a:t>Fortunately, these security concerns can be addressed effectively in a well-managed cloud like NeCTAR</a:t>
            </a:r>
            <a:r>
              <a:rPr lang="en-US" dirty="0" smtClean="0"/>
              <a:t>.</a:t>
            </a:r>
          </a:p>
          <a:p>
            <a:endParaRPr lang="en-US" dirty="0"/>
          </a:p>
          <a:p>
            <a:endParaRPr lang="en-US" dirty="0"/>
          </a:p>
        </p:txBody>
      </p:sp>
    </p:spTree>
    <p:extLst>
      <p:ext uri="{BB962C8B-B14F-4D97-AF65-F5344CB8AC3E}">
        <p14:creationId xmlns:p14="http://schemas.microsoft.com/office/powerpoint/2010/main" val="134600267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[SLIDES] </a:t>
            </a:r>
            <a:r>
              <a:rPr lang="en-US" dirty="0" smtClean="0"/>
              <a:t>Security benefits of the Cloud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Abstraction</a:t>
            </a:r>
          </a:p>
          <a:p>
            <a:pPr lvl="1"/>
            <a:r>
              <a:rPr lang="en-US" dirty="0"/>
              <a:t>hardware abstraction and isolation of the </a:t>
            </a:r>
            <a:r>
              <a:rPr lang="en-US" dirty="0" smtClean="0"/>
              <a:t>VM makes </a:t>
            </a:r>
            <a:r>
              <a:rPr lang="en-US" dirty="0"/>
              <a:t>unauthorized access on the physical </a:t>
            </a:r>
            <a:r>
              <a:rPr lang="en-US" dirty="0" smtClean="0"/>
              <a:t>machine (and manipulating it) more difficult. </a:t>
            </a:r>
          </a:p>
          <a:p>
            <a:r>
              <a:rPr lang="en-US" dirty="0" smtClean="0"/>
              <a:t>State restore</a:t>
            </a:r>
          </a:p>
          <a:p>
            <a:pPr lvl="1"/>
            <a:r>
              <a:rPr lang="en-US" dirty="0"/>
              <a:t>It is easy to restore the state of a virtual </a:t>
            </a:r>
            <a:r>
              <a:rPr lang="en-US" dirty="0" smtClean="0"/>
              <a:t>machine, and return to a state prior to an attack or data loss.</a:t>
            </a:r>
          </a:p>
          <a:p>
            <a:r>
              <a:rPr lang="en-US" dirty="0" smtClean="0"/>
              <a:t>External monitoring</a:t>
            </a:r>
          </a:p>
          <a:p>
            <a:pPr lvl="1"/>
            <a:r>
              <a:rPr lang="en-US" dirty="0"/>
              <a:t>The hypervisors runs outside the virtual machine and may also monitor for </a:t>
            </a:r>
            <a:r>
              <a:rPr lang="en-US" dirty="0" smtClean="0"/>
              <a:t>malware</a:t>
            </a:r>
            <a:r>
              <a:rPr lang="en-US" dirty="0"/>
              <a:t> </a:t>
            </a:r>
            <a:r>
              <a:rPr lang="en-US" dirty="0" smtClean="0"/>
              <a:t>(in </a:t>
            </a:r>
            <a:r>
              <a:rPr lang="en-US" dirty="0"/>
              <a:t>addition to </a:t>
            </a:r>
            <a:r>
              <a:rPr lang="en-US" dirty="0" smtClean="0"/>
              <a:t>the anti</a:t>
            </a:r>
            <a:r>
              <a:rPr lang="en-US" dirty="0"/>
              <a:t>-virus </a:t>
            </a:r>
            <a:r>
              <a:rPr lang="en-US" dirty="0" smtClean="0"/>
              <a:t>on the VM).</a:t>
            </a:r>
          </a:p>
          <a:p>
            <a:r>
              <a:rPr lang="en-US" dirty="0" smtClean="0"/>
              <a:t>Transience</a:t>
            </a:r>
          </a:p>
          <a:p>
            <a:pPr lvl="1"/>
            <a:r>
              <a:rPr lang="en-US" dirty="0"/>
              <a:t>An advantage of a VM is that it may be started remotely only when they are </a:t>
            </a:r>
            <a:r>
              <a:rPr lang="en-US" dirty="0" smtClean="0"/>
              <a:t>needed, decreasing time window for an attack.</a:t>
            </a:r>
          </a:p>
        </p:txBody>
      </p:sp>
    </p:spTree>
    <p:extLst>
      <p:ext uri="{BB962C8B-B14F-4D97-AF65-F5344CB8AC3E}">
        <p14:creationId xmlns:p14="http://schemas.microsoft.com/office/powerpoint/2010/main" val="1325291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[SLIDES] </a:t>
            </a:r>
            <a:r>
              <a:rPr lang="en-US" dirty="0" smtClean="0"/>
              <a:t>Security benefits of the Cloud</a:t>
            </a:r>
            <a:endParaRPr lang="en-US" dirty="0"/>
          </a:p>
        </p:txBody>
      </p:sp>
      <p:sp>
        <p:nvSpPr>
          <p:cNvPr id="3" name="Content Placeholder 2"/>
          <p:cNvSpPr>
            <a:spLocks noGrp="1"/>
          </p:cNvSpPr>
          <p:nvPr>
            <p:ph idx="1"/>
          </p:nvPr>
        </p:nvSpPr>
        <p:spPr/>
        <p:txBody>
          <a:bodyPr>
            <a:normAutofit fontScale="92500" lnSpcReduction="20000"/>
          </a:bodyPr>
          <a:lstStyle/>
          <a:p>
            <a:r>
              <a:rPr lang="en-US" dirty="0"/>
              <a:t>Simplicity of </a:t>
            </a:r>
            <a:r>
              <a:rPr lang="en-US" dirty="0" smtClean="0"/>
              <a:t>Hypervisors</a:t>
            </a:r>
          </a:p>
          <a:p>
            <a:pPr lvl="1"/>
            <a:r>
              <a:rPr lang="en-US" dirty="0"/>
              <a:t>Hypervisors are much simpler than traditional operating systems, and are therefore much easier to secure. </a:t>
            </a:r>
            <a:endParaRPr lang="en-US" dirty="0" smtClean="0"/>
          </a:p>
          <a:p>
            <a:pPr lvl="1"/>
            <a:r>
              <a:rPr lang="en-US" dirty="0" smtClean="0"/>
              <a:t>This </a:t>
            </a:r>
            <a:r>
              <a:rPr lang="en-US" dirty="0"/>
              <a:t>makes it easier for software developers to minimize bugs and vulnerabilities.</a:t>
            </a:r>
          </a:p>
          <a:p>
            <a:r>
              <a:rPr lang="en-US" dirty="0"/>
              <a:t>Off-premise data </a:t>
            </a:r>
            <a:r>
              <a:rPr lang="en-US" dirty="0" smtClean="0"/>
              <a:t>storage</a:t>
            </a:r>
          </a:p>
          <a:p>
            <a:pPr lvl="1"/>
            <a:r>
              <a:rPr lang="en-US" dirty="0" smtClean="0"/>
              <a:t>Storing your data off</a:t>
            </a:r>
            <a:r>
              <a:rPr lang="en-US" dirty="0"/>
              <a:t>-premise </a:t>
            </a:r>
            <a:r>
              <a:rPr lang="en-US" dirty="0" smtClean="0"/>
              <a:t>makes it harder for someone to steal it:  they </a:t>
            </a:r>
            <a:r>
              <a:rPr lang="en-US" dirty="0"/>
              <a:t>would have to break </a:t>
            </a:r>
            <a:r>
              <a:rPr lang="en-US" dirty="0" smtClean="0"/>
              <a:t>into the data center and identify the physical hard-drive.</a:t>
            </a:r>
            <a:endParaRPr lang="en-US" dirty="0"/>
          </a:p>
          <a:p>
            <a:r>
              <a:rPr lang="en-US" dirty="0"/>
              <a:t>Data availability</a:t>
            </a:r>
          </a:p>
          <a:p>
            <a:pPr lvl="1"/>
            <a:r>
              <a:rPr lang="en-US" dirty="0" smtClean="0"/>
              <a:t>Object storage has great performance and data integrity.</a:t>
            </a:r>
            <a:endParaRPr lang="en-US" dirty="0"/>
          </a:p>
        </p:txBody>
      </p:sp>
    </p:spTree>
    <p:extLst>
      <p:ext uri="{BB962C8B-B14F-4D97-AF65-F5344CB8AC3E}">
        <p14:creationId xmlns:p14="http://schemas.microsoft.com/office/powerpoint/2010/main" val="314710509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 of your responsibilities</a:t>
            </a:r>
            <a:endParaRPr lang="en-US" dirty="0"/>
          </a:p>
        </p:txBody>
      </p:sp>
      <p:sp>
        <p:nvSpPr>
          <p:cNvPr id="3" name="Content Placeholder 2"/>
          <p:cNvSpPr>
            <a:spLocks noGrp="1"/>
          </p:cNvSpPr>
          <p:nvPr>
            <p:ph idx="1"/>
          </p:nvPr>
        </p:nvSpPr>
        <p:spPr/>
        <p:txBody>
          <a:bodyPr>
            <a:normAutofit lnSpcReduction="10000"/>
          </a:bodyPr>
          <a:lstStyle/>
          <a:p>
            <a:r>
              <a:rPr lang="en-US" dirty="0" smtClean="0"/>
              <a:t>Regularly </a:t>
            </a:r>
            <a:r>
              <a:rPr lang="en-US" b="1" dirty="0"/>
              <a:t>update your VMs </a:t>
            </a:r>
            <a:r>
              <a:rPr lang="en-US" b="1" dirty="0" smtClean="0"/>
              <a:t>OS </a:t>
            </a:r>
            <a:r>
              <a:rPr lang="en-US" dirty="0"/>
              <a:t>to get the newest security updates</a:t>
            </a:r>
            <a:r>
              <a:rPr lang="en-US" dirty="0" smtClean="0"/>
              <a:t>.</a:t>
            </a:r>
          </a:p>
          <a:p>
            <a:r>
              <a:rPr lang="en-US" dirty="0" smtClean="0"/>
              <a:t>Only free up necessary ports in the</a:t>
            </a:r>
            <a:r>
              <a:rPr lang="en-US" b="1" dirty="0" smtClean="0"/>
              <a:t> firewall rules</a:t>
            </a:r>
            <a:r>
              <a:rPr lang="en-US" dirty="0" smtClean="0"/>
              <a:t>.</a:t>
            </a:r>
          </a:p>
          <a:p>
            <a:r>
              <a:rPr lang="en-US" dirty="0" smtClean="0"/>
              <a:t>Do not install </a:t>
            </a:r>
            <a:r>
              <a:rPr lang="en-US" b="1" dirty="0" smtClean="0"/>
              <a:t>potentially harmful software </a:t>
            </a:r>
          </a:p>
          <a:p>
            <a:r>
              <a:rPr lang="en-US" b="1" dirty="0" smtClean="0"/>
              <a:t>Encrypt sensitive data</a:t>
            </a:r>
            <a:r>
              <a:rPr lang="en-US" dirty="0" smtClean="0"/>
              <a:t> to prevent unauthorized access - later.</a:t>
            </a:r>
          </a:p>
          <a:p>
            <a:r>
              <a:rPr lang="en-US" b="1" dirty="0" smtClean="0"/>
              <a:t>Back up – Mod 9</a:t>
            </a:r>
          </a:p>
          <a:p>
            <a:r>
              <a:rPr lang="en-US" b="1" dirty="0" smtClean="0"/>
              <a:t>Anti </a:t>
            </a:r>
            <a:r>
              <a:rPr lang="en-US" b="1" dirty="0"/>
              <a:t>Virus </a:t>
            </a:r>
            <a:r>
              <a:rPr lang="en-US" b="1" dirty="0" smtClean="0"/>
              <a:t>Protection</a:t>
            </a:r>
            <a:endParaRPr lang="en-US" dirty="0"/>
          </a:p>
        </p:txBody>
      </p:sp>
    </p:spTree>
    <p:extLst>
      <p:ext uri="{BB962C8B-B14F-4D97-AF65-F5344CB8AC3E}">
        <p14:creationId xmlns:p14="http://schemas.microsoft.com/office/powerpoint/2010/main" val="402098300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Nectar_Theme1">
  <a:themeElements>
    <a:clrScheme name="Custom 1">
      <a:dk1>
        <a:sysClr val="windowText" lastClr="000000"/>
      </a:dk1>
      <a:lt1>
        <a:sysClr val="window" lastClr="FFFFFF"/>
      </a:lt1>
      <a:dk2>
        <a:srgbClr val="D16207"/>
      </a:dk2>
      <a:lt2>
        <a:srgbClr val="F0B31E"/>
      </a:lt2>
      <a:accent1>
        <a:srgbClr val="51A6C2"/>
      </a:accent1>
      <a:accent2>
        <a:srgbClr val="51C2A9"/>
      </a:accent2>
      <a:accent3>
        <a:srgbClr val="7EC251"/>
      </a:accent3>
      <a:accent4>
        <a:srgbClr val="E1DC53"/>
      </a:accent4>
      <a:accent5>
        <a:srgbClr val="B54721"/>
      </a:accent5>
      <a:accent6>
        <a:srgbClr val="A16BB1"/>
      </a:accent6>
      <a:hlink>
        <a:srgbClr val="A40A06"/>
      </a:hlink>
      <a:folHlink>
        <a:srgbClr val="837F1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Nectar_Theme1.thmx</Template>
  <TotalTime>5931</TotalTime>
  <Words>2006</Words>
  <Application>Microsoft Macintosh PowerPoint</Application>
  <PresentationFormat>On-screen Show (16:9)</PresentationFormat>
  <Paragraphs>204</Paragraphs>
  <Slides>23</Slides>
  <Notes>10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Nectar_Theme1</vt:lpstr>
      <vt:lpstr>Security</vt:lpstr>
      <vt:lpstr>Security concerns</vt:lpstr>
      <vt:lpstr>[SLIDES] Security concerns</vt:lpstr>
      <vt:lpstr>Security concerns</vt:lpstr>
      <vt:lpstr>[SLIDES] Main threats in general </vt:lpstr>
      <vt:lpstr>[SLIDES] Cloud-specific threats</vt:lpstr>
      <vt:lpstr>[SLIDES] Security benefits of the Cloud</vt:lpstr>
      <vt:lpstr>[SLIDES] Security benefits of the Cloud</vt:lpstr>
      <vt:lpstr>Summary of your responsibilities</vt:lpstr>
      <vt:lpstr>Summary of your responsibilities</vt:lpstr>
      <vt:lpstr>[SLIDES] Cloud Deployment Models</vt:lpstr>
      <vt:lpstr>[SLIDES] Cloud Deployment models</vt:lpstr>
      <vt:lpstr>[PART SLIDES] Data Encryption</vt:lpstr>
      <vt:lpstr>[SLIDES] File encryption</vt:lpstr>
      <vt:lpstr>[SLIDES] File encryption</vt:lpstr>
      <vt:lpstr>[SCREENCAST] File encryption</vt:lpstr>
      <vt:lpstr>[SCREENCAST] File encryption</vt:lpstr>
      <vt:lpstr>[SCREENCAST] Volume encryption</vt:lpstr>
      <vt:lpstr>[SCREENCAST] Volume Encryption</vt:lpstr>
      <vt:lpstr>[SCREENCAST] Volume Encryption on Ubuntu</vt:lpstr>
      <vt:lpstr>[SCREENCAST] Volume Encryption on Ubuntu</vt:lpstr>
      <vt:lpstr>[SCREENCAST] Volume Encryption on Ubuntu</vt:lpstr>
      <vt:lpstr>Closing note</vt:lpstr>
    </vt:vector>
  </TitlesOfParts>
  <Company>Intersect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Buehler</dc:creator>
  <cp:lastModifiedBy>Jennifer Buehler</cp:lastModifiedBy>
  <cp:revision>79</cp:revision>
  <dcterms:created xsi:type="dcterms:W3CDTF">2015-07-16T17:45:11Z</dcterms:created>
  <dcterms:modified xsi:type="dcterms:W3CDTF">2015-09-08T21:43:49Z</dcterms:modified>
</cp:coreProperties>
</file>