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360"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CBC95-18FC-7747-9E33-7B1DCDF54F3C}" type="datetimeFigureOut">
              <a:rPr lang="en-US" smtClean="0"/>
              <a:t>09/09/15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8A48F-9DE5-E647-A434-94B9C1CD8BF2}" type="slidenum">
              <a:rPr lang="en-US" smtClean="0"/>
              <a:t>‹#›</a:t>
            </a:fld>
            <a:endParaRPr lang="en-US"/>
          </a:p>
        </p:txBody>
      </p:sp>
    </p:spTree>
    <p:extLst>
      <p:ext uri="{BB962C8B-B14F-4D97-AF65-F5344CB8AC3E}">
        <p14:creationId xmlns:p14="http://schemas.microsoft.com/office/powerpoint/2010/main" val="3487143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NeCTAR experiences resource shortage problems from time to time, which is largely due to that most NeCTAR instances are seriously underutilized (they are </a:t>
            </a:r>
            <a:r>
              <a:rPr lang="en-US" i="1" dirty="0" smtClean="0"/>
              <a:t>idle</a:t>
            </a:r>
            <a:r>
              <a:rPr lang="en-US" dirty="0" smtClean="0"/>
              <a:t>). It has been observed that the average CPU utilization rate across the NeCTAR federation is less that </a:t>
            </a:r>
            <a:r>
              <a:rPr lang="en-US" b="1" dirty="0" smtClean="0"/>
              <a:t>5%</a:t>
            </a:r>
            <a:r>
              <a:rPr lang="en-US" dirty="0" smtClean="0"/>
              <a:t>, and many large instances sit idle for days, weeks or months at a 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3</a:t>
            </a:fld>
            <a:endParaRPr lang="en-US"/>
          </a:p>
        </p:txBody>
      </p:sp>
    </p:spTree>
    <p:extLst>
      <p:ext uri="{BB962C8B-B14F-4D97-AF65-F5344CB8AC3E}">
        <p14:creationId xmlns:p14="http://schemas.microsoft.com/office/powerpoint/2010/main" val="207980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creates incremental backups, which means only what has changed in the directory since the last backup will be copied to the backup folder, so not every time a backup is performed all files have to be transferred again. This speeds up the backup process, especially with slow network connections.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can also </a:t>
            </a:r>
            <a:r>
              <a:rPr lang="en-US" b="1" dirty="0" smtClean="0"/>
              <a:t>compress and encrypt data streams</a:t>
            </a:r>
            <a:r>
              <a:rPr lang="en-US" dirty="0" smtClean="0"/>
              <a:t> during the backup process, which is important if the data being backed up has to travel through the internet to reach the server which maintains the backup copy.</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15</a:t>
            </a:fld>
            <a:endParaRPr lang="en-US"/>
          </a:p>
        </p:txBody>
      </p:sp>
    </p:spTree>
    <p:extLst>
      <p:ext uri="{BB962C8B-B14F-4D97-AF65-F5344CB8AC3E}">
        <p14:creationId xmlns:p14="http://schemas.microsoft.com/office/powerpoint/2010/main" val="239991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Automated</a:t>
            </a:r>
            <a:r>
              <a:rPr lang="en-US" baseline="0" dirty="0" smtClean="0"/>
              <a:t> backups: </a:t>
            </a:r>
            <a:r>
              <a:rPr lang="en-US" dirty="0" smtClean="0"/>
              <a:t>you can do this using </a:t>
            </a:r>
            <a:r>
              <a:rPr lang="en-US" i="1" dirty="0" err="1" smtClean="0"/>
              <a:t>cronjobs</a:t>
            </a:r>
            <a:r>
              <a:rPr lang="en-US" dirty="0" smtClean="0"/>
              <a:t>; But</a:t>
            </a:r>
            <a:r>
              <a:rPr lang="en-US" baseline="0" dirty="0" smtClean="0"/>
              <a:t> t</a:t>
            </a:r>
            <a:r>
              <a:rPr lang="en-US" dirty="0" smtClean="0"/>
              <a:t>he easiest is if you do the backups </a:t>
            </a:r>
            <a:r>
              <a:rPr lang="en-US" i="1" dirty="0" smtClean="0"/>
              <a:t>manually</a:t>
            </a:r>
            <a:r>
              <a:rPr lang="en-US" dirty="0" smtClean="0"/>
              <a:t> each time you want to back up your data.</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17</a:t>
            </a:fld>
            <a:endParaRPr lang="en-US"/>
          </a:p>
        </p:txBody>
      </p:sp>
    </p:spTree>
    <p:extLst>
      <p:ext uri="{BB962C8B-B14F-4D97-AF65-F5344CB8AC3E}">
        <p14:creationId xmlns:p14="http://schemas.microsoft.com/office/powerpoint/2010/main" val="3329213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Windows users can grab a coffee ;)</a:t>
            </a:r>
          </a:p>
          <a:p>
            <a:r>
              <a:rPr lang="en-US" dirty="0" smtClean="0"/>
              <a:t>Or they</a:t>
            </a:r>
            <a:r>
              <a:rPr lang="en-US" baseline="0" dirty="0" smtClean="0"/>
              <a:t> can read online instructions for other backup tools in the meantime.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19</a:t>
            </a:fld>
            <a:endParaRPr lang="en-US"/>
          </a:p>
        </p:txBody>
      </p:sp>
    </p:spTree>
    <p:extLst>
      <p:ext uri="{BB962C8B-B14F-4D97-AF65-F5344CB8AC3E}">
        <p14:creationId xmlns:p14="http://schemas.microsoft.com/office/powerpoint/2010/main" val="258941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Only removing files just removes the index of the files (think of it like a table of contents), but the actual bits of the files will still be on the </a:t>
            </a:r>
            <a:r>
              <a:rPr lang="en-US" dirty="0" err="1" smtClean="0"/>
              <a:t>harddrive</a:t>
            </a:r>
            <a:r>
              <a:rPr lang="en-US" dirty="0" smtClean="0"/>
              <a:t>, so it is possible to restore them when using special tools.</a:t>
            </a:r>
          </a:p>
          <a:p>
            <a:endParaRPr lang="en-US" dirty="0" smtClean="0"/>
          </a:p>
          <a:p>
            <a:r>
              <a:rPr lang="en-US" dirty="0" smtClean="0"/>
              <a:t>Overwriting data:</a:t>
            </a:r>
            <a:r>
              <a:rPr lang="en-US" baseline="0" dirty="0" smtClean="0"/>
              <a:t> </a:t>
            </a:r>
            <a:r>
              <a:rPr lang="en-US" dirty="0" smtClean="0"/>
              <a:t>You even have to repeat the overwriting several times to be sure nothing can be recovered. Some people even argue the only way to really, really ensure the data is erased is to burn up the hard drive — an option we don’t have in this case, so we will have to be satisfied with overwriting the data several times.</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21</a:t>
            </a:fld>
            <a:endParaRPr lang="en-US"/>
          </a:p>
        </p:txBody>
      </p:sp>
    </p:spTree>
    <p:extLst>
      <p:ext uri="{BB962C8B-B14F-4D97-AF65-F5344CB8AC3E}">
        <p14:creationId xmlns:p14="http://schemas.microsoft.com/office/powerpoint/2010/main" val="114231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Mention</a:t>
            </a:r>
            <a:r>
              <a:rPr lang="en-US" baseline="0" dirty="0" smtClean="0"/>
              <a:t> that while “live snapshots” can be done, possible issues can be avoided by shutting down the instance first (see documentation online)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4</a:t>
            </a:fld>
            <a:endParaRPr lang="en-US"/>
          </a:p>
        </p:txBody>
      </p:sp>
    </p:spTree>
    <p:extLst>
      <p:ext uri="{BB962C8B-B14F-4D97-AF65-F5344CB8AC3E}">
        <p14:creationId xmlns:p14="http://schemas.microsoft.com/office/powerpoint/2010/main" val="176894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 how</a:t>
            </a:r>
            <a:r>
              <a:rPr lang="en-US" baseline="0" dirty="0" smtClean="0"/>
              <a:t> you have to select availability zone, ssh key etc. Keep the flavor or choose a larger one.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6</a:t>
            </a:fld>
            <a:endParaRPr lang="en-US"/>
          </a:p>
        </p:txBody>
      </p:sp>
    </p:spTree>
    <p:extLst>
      <p:ext uri="{BB962C8B-B14F-4D97-AF65-F5344CB8AC3E}">
        <p14:creationId xmlns:p14="http://schemas.microsoft.com/office/powerpoint/2010/main" val="235134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7</a:t>
            </a:fld>
            <a:endParaRPr lang="en-US"/>
          </a:p>
        </p:txBody>
      </p:sp>
    </p:spTree>
    <p:extLst>
      <p:ext uri="{BB962C8B-B14F-4D97-AF65-F5344CB8AC3E}">
        <p14:creationId xmlns:p14="http://schemas.microsoft.com/office/powerpoint/2010/main" val="413539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that the size of the new volume should be at</a:t>
            </a:r>
            <a:r>
              <a:rPr lang="en-US" baseline="0" dirty="0" smtClean="0"/>
              <a:t> least the size of the original snapshotted volume. The original size can be looked up in the “Volume Snapshots” details by clicking on the name. But the dialogue should pre-fill the correct size already.</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9</a:t>
            </a:fld>
            <a:endParaRPr lang="en-US"/>
          </a:p>
        </p:txBody>
      </p:sp>
    </p:spTree>
    <p:extLst>
      <p:ext uri="{BB962C8B-B14F-4D97-AF65-F5344CB8AC3E}">
        <p14:creationId xmlns:p14="http://schemas.microsoft.com/office/powerpoint/2010/main" val="355541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10</a:t>
            </a:fld>
            <a:endParaRPr lang="en-US"/>
          </a:p>
        </p:txBody>
      </p:sp>
    </p:spTree>
    <p:extLst>
      <p:ext uri="{BB962C8B-B14F-4D97-AF65-F5344CB8AC3E}">
        <p14:creationId xmlns:p14="http://schemas.microsoft.com/office/powerpoint/2010/main" val="2900054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Mention</a:t>
            </a:r>
            <a:r>
              <a:rPr lang="en-US" baseline="0" dirty="0" smtClean="0"/>
              <a:t> again that data replication contributes to data safety.</a:t>
            </a:r>
          </a:p>
          <a:p>
            <a:endParaRPr lang="en-US" baseline="0" dirty="0" smtClean="0"/>
          </a:p>
          <a:p>
            <a:r>
              <a:rPr lang="en-US" baseline="0" dirty="0" smtClean="0"/>
              <a:t>Describe the listed tools as in the On-Line documentation to give an overview.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 that we will discuss </a:t>
            </a:r>
            <a:r>
              <a:rPr lang="en-US" i="1" dirty="0" smtClean="0"/>
              <a:t>OpenStack Volume backups </a:t>
            </a:r>
            <a:r>
              <a:rPr lang="en-US" dirty="0" smtClean="0"/>
              <a:t>and </a:t>
            </a:r>
            <a:r>
              <a:rPr lang="en-US" i="1" dirty="0" err="1" smtClean="0"/>
              <a:t>rsync</a:t>
            </a:r>
            <a:r>
              <a:rPr lang="en-US" i="1" dirty="0" smtClean="0"/>
              <a:t> </a:t>
            </a:r>
            <a:r>
              <a:rPr lang="en-US" i="0" dirty="0" smtClean="0"/>
              <a:t>in this course</a:t>
            </a:r>
            <a:r>
              <a:rPr lang="en-US" dirty="0" smtClean="0"/>
              <a:t>. Please refer to the On-Line Documentation for details about the others.</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11</a:t>
            </a:fld>
            <a:endParaRPr lang="en-US"/>
          </a:p>
        </p:txBody>
      </p:sp>
    </p:spTree>
    <p:extLst>
      <p:ext uri="{BB962C8B-B14F-4D97-AF65-F5344CB8AC3E}">
        <p14:creationId xmlns:p14="http://schemas.microsoft.com/office/powerpoint/2010/main" val="290152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be aware that </a:t>
            </a:r>
            <a:r>
              <a:rPr lang="en-US" b="1" dirty="0" smtClean="0"/>
              <a:t>Snapshots are not suitable to create regular backups</a:t>
            </a:r>
            <a:r>
              <a:rPr lang="en-US" dirty="0" smtClean="0"/>
              <a:t>, as it takes a lot of storage space and uses up your quota. Snapshots are also only usable while the original Volume still exists, which limits your flexibility to delete the volume. You should only use snapshots for significant states for your Volumes which you want to use to easily create new volumes from.</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12</a:t>
            </a:fld>
            <a:endParaRPr lang="en-US"/>
          </a:p>
        </p:txBody>
      </p:sp>
    </p:spTree>
    <p:extLst>
      <p:ext uri="{BB962C8B-B14F-4D97-AF65-F5344CB8AC3E}">
        <p14:creationId xmlns:p14="http://schemas.microsoft.com/office/powerpoint/2010/main" val="719265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the most typical backup scenario, the </a:t>
            </a:r>
            <a:r>
              <a:rPr lang="en-US" i="1" dirty="0" smtClean="0"/>
              <a:t>source</a:t>
            </a:r>
            <a:r>
              <a:rPr lang="en-US" dirty="0" smtClean="0"/>
              <a:t> would be the disk which is </a:t>
            </a:r>
            <a:r>
              <a:rPr lang="en-US" i="1" dirty="0" smtClean="0"/>
              <a:t>mounted</a:t>
            </a:r>
            <a:r>
              <a:rPr lang="en-US" dirty="0" smtClean="0"/>
              <a:t> on your NeCTAR instance, and the </a:t>
            </a:r>
            <a:r>
              <a:rPr lang="en-US" i="1" dirty="0" smtClean="0"/>
              <a:t>destination</a:t>
            </a:r>
            <a:r>
              <a:rPr lang="en-US" dirty="0" smtClean="0"/>
              <a:t> would be a server at your research organization onto which the data will be backed up. The </a:t>
            </a:r>
            <a:r>
              <a:rPr lang="en-US" i="1" dirty="0" smtClean="0"/>
              <a:t>destination</a:t>
            </a:r>
            <a:r>
              <a:rPr lang="en-US" dirty="0" smtClean="0"/>
              <a:t> folder can also be on your local computer, though this is not a robust backup location, so it is recommended to use a dedicated backup server.</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14</a:t>
            </a:fld>
            <a:endParaRPr lang="en-US"/>
          </a:p>
        </p:txBody>
      </p:sp>
    </p:spTree>
    <p:extLst>
      <p:ext uri="{BB962C8B-B14F-4D97-AF65-F5344CB8AC3E}">
        <p14:creationId xmlns:p14="http://schemas.microsoft.com/office/powerpoint/2010/main" val="2597870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08B4A2-C56F-4F4C-BC5D-010CB3749170}"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E08B4A2-C56F-4F4C-BC5D-010CB3749170}"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9</a:t>
            </a:r>
          </a:p>
          <a:p>
            <a:r>
              <a:rPr lang="en-US" dirty="0" smtClean="0"/>
              <a:t>Backing up &amp; Packing up</a:t>
            </a:r>
            <a:endParaRPr lang="en-US" dirty="0"/>
          </a:p>
        </p:txBody>
      </p:sp>
    </p:spTree>
    <p:extLst>
      <p:ext uri="{BB962C8B-B14F-4D97-AF65-F5344CB8AC3E}">
        <p14:creationId xmlns:p14="http://schemas.microsoft.com/office/powerpoint/2010/main" val="377405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normAutofit fontScale="92500" lnSpcReduction="10000"/>
          </a:bodyPr>
          <a:lstStyle/>
          <a:p>
            <a:r>
              <a:rPr lang="en-US" dirty="0"/>
              <a:t>Generally speaking, NeCTAR </a:t>
            </a:r>
            <a:r>
              <a:rPr lang="en-US" i="1" dirty="0"/>
              <a:t>does</a:t>
            </a:r>
            <a:r>
              <a:rPr lang="en-US" dirty="0"/>
              <a:t> take measures against data </a:t>
            </a:r>
            <a:r>
              <a:rPr lang="en-US" dirty="0" smtClean="0"/>
              <a:t>loss</a:t>
            </a:r>
          </a:p>
          <a:p>
            <a:pPr lvl="1"/>
            <a:r>
              <a:rPr lang="en-US" dirty="0"/>
              <a:t>While </a:t>
            </a:r>
            <a:r>
              <a:rPr lang="en-US" dirty="0" smtClean="0"/>
              <a:t>mostly RAID </a:t>
            </a:r>
            <a:r>
              <a:rPr lang="en-US" dirty="0"/>
              <a:t>backed storage </a:t>
            </a:r>
            <a:r>
              <a:rPr lang="en-US" dirty="0" smtClean="0"/>
              <a:t>systems are used to </a:t>
            </a:r>
            <a:r>
              <a:rPr lang="en-US" dirty="0"/>
              <a:t>secure the data, there’s no guarantee this is the </a:t>
            </a:r>
            <a:r>
              <a:rPr lang="en-US" dirty="0" smtClean="0"/>
              <a:t>case.</a:t>
            </a:r>
            <a:endParaRPr lang="en-US" dirty="0"/>
          </a:p>
          <a:p>
            <a:r>
              <a:rPr lang="en-US" dirty="0"/>
              <a:t>T</a:t>
            </a:r>
            <a:r>
              <a:rPr lang="en-US" dirty="0" smtClean="0"/>
              <a:t>he </a:t>
            </a:r>
            <a:r>
              <a:rPr lang="en-US" dirty="0"/>
              <a:t>guideline is “all care taken, no guarantees given” — part of ensuring your data won’t be lost is your responsibility: Back it up</a:t>
            </a:r>
            <a:r>
              <a:rPr lang="en-US" dirty="0" smtClean="0"/>
              <a:t>!</a:t>
            </a:r>
          </a:p>
          <a:p>
            <a:r>
              <a:rPr lang="en-US" dirty="0" smtClean="0"/>
              <a:t>You may back up your data</a:t>
            </a:r>
          </a:p>
          <a:p>
            <a:pPr lvl="1"/>
            <a:r>
              <a:rPr lang="en-US" dirty="0" smtClean="0"/>
              <a:t>On the cloud</a:t>
            </a:r>
          </a:p>
          <a:p>
            <a:pPr lvl="1"/>
            <a:r>
              <a:rPr lang="en-US" dirty="0" smtClean="0"/>
              <a:t>Off-line (keep copies on your premises)</a:t>
            </a:r>
          </a:p>
        </p:txBody>
      </p:sp>
    </p:spTree>
    <p:extLst>
      <p:ext uri="{BB962C8B-B14F-4D97-AF65-F5344CB8AC3E}">
        <p14:creationId xmlns:p14="http://schemas.microsoft.com/office/powerpoint/2010/main" val="239334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Object storage </a:t>
            </a:r>
            <a:r>
              <a:rPr lang="en-US" dirty="0" smtClean="0"/>
              <a:t>is quite robust against data loss</a:t>
            </a:r>
          </a:p>
          <a:p>
            <a:pPr lvl="1"/>
            <a:r>
              <a:rPr lang="en-US" dirty="0"/>
              <a:t>U</a:t>
            </a:r>
            <a:r>
              <a:rPr lang="en-US" dirty="0" smtClean="0"/>
              <a:t>se clients like </a:t>
            </a:r>
            <a:r>
              <a:rPr lang="en-US" i="1" dirty="0" err="1" smtClean="0"/>
              <a:t>CyberDuck</a:t>
            </a:r>
            <a:r>
              <a:rPr lang="en-US" dirty="0" smtClean="0"/>
              <a:t> or FTP clients like </a:t>
            </a:r>
            <a:r>
              <a:rPr lang="en-US" i="1" dirty="0" smtClean="0"/>
              <a:t>FileZilla</a:t>
            </a:r>
            <a:r>
              <a:rPr lang="en-US" dirty="0" smtClean="0"/>
              <a:t> to copy your files across manually (see Module 7).</a:t>
            </a:r>
          </a:p>
          <a:p>
            <a:pPr lvl="1"/>
            <a:r>
              <a:rPr lang="en-US" dirty="0" smtClean="0"/>
              <a:t>Write scripts for automated backups with OpenStack command line tools discussed in Module 10.</a:t>
            </a:r>
          </a:p>
          <a:p>
            <a:r>
              <a:rPr lang="en-US" dirty="0" smtClean="0"/>
              <a:t>For backing up the </a:t>
            </a:r>
            <a:r>
              <a:rPr lang="en-US" b="1" dirty="0" smtClean="0"/>
              <a:t>secondary ephemeral disk and Volume storage</a:t>
            </a:r>
            <a:r>
              <a:rPr lang="en-US" dirty="0" smtClean="0"/>
              <a:t>, there are a number of different tools,</a:t>
            </a:r>
            <a:r>
              <a:rPr lang="en-US" dirty="0"/>
              <a:t> </a:t>
            </a:r>
            <a:r>
              <a:rPr lang="en-US" dirty="0" smtClean="0"/>
              <a:t>e.g.</a:t>
            </a:r>
          </a:p>
          <a:p>
            <a:pPr lvl="1"/>
            <a:r>
              <a:rPr lang="en-US" u="sng" dirty="0" smtClean="0"/>
              <a:t>OpenStack Volume backups</a:t>
            </a:r>
          </a:p>
          <a:p>
            <a:pPr lvl="1"/>
            <a:r>
              <a:rPr lang="en-US" i="1" u="sng" dirty="0" err="1"/>
              <a:t>r</a:t>
            </a:r>
            <a:r>
              <a:rPr lang="en-US" i="1" u="sng" dirty="0" err="1" smtClean="0"/>
              <a:t>sync</a:t>
            </a:r>
            <a:r>
              <a:rPr lang="en-US" u="sng" dirty="0" smtClean="0"/>
              <a:t> command line utility</a:t>
            </a:r>
          </a:p>
          <a:p>
            <a:pPr lvl="1"/>
            <a:r>
              <a:rPr lang="en-US" i="1" dirty="0" err="1"/>
              <a:t>d</a:t>
            </a:r>
            <a:r>
              <a:rPr lang="en-US" i="1" dirty="0" err="1" smtClean="0"/>
              <a:t>d</a:t>
            </a:r>
            <a:r>
              <a:rPr lang="en-US" dirty="0" smtClean="0"/>
              <a:t> command line utility</a:t>
            </a:r>
          </a:p>
          <a:p>
            <a:pPr lvl="1"/>
            <a:r>
              <a:rPr lang="en-US" dirty="0" err="1" smtClean="0"/>
              <a:t>BackupPC</a:t>
            </a:r>
            <a:endParaRPr lang="en-US" dirty="0" smtClean="0"/>
          </a:p>
          <a:p>
            <a:pPr lvl="1"/>
            <a:r>
              <a:rPr lang="en-US" dirty="0" smtClean="0"/>
              <a:t>Tar/zip archives and secure copy commands.</a:t>
            </a:r>
          </a:p>
          <a:p>
            <a:pPr lvl="1"/>
            <a:r>
              <a:rPr lang="en-US" dirty="0" smtClean="0"/>
              <a:t>… and more.</a:t>
            </a:r>
          </a:p>
        </p:txBody>
      </p:sp>
    </p:spTree>
    <p:extLst>
      <p:ext uri="{BB962C8B-B14F-4D97-AF65-F5344CB8AC3E}">
        <p14:creationId xmlns:p14="http://schemas.microsoft.com/office/powerpoint/2010/main" val="263138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You can create </a:t>
            </a:r>
            <a:r>
              <a:rPr lang="en-US" b="1" dirty="0" smtClean="0"/>
              <a:t>“Backups”</a:t>
            </a:r>
            <a:r>
              <a:rPr lang="en-US" dirty="0" smtClean="0"/>
              <a:t> of Volumes using OpenStack tools.</a:t>
            </a:r>
          </a:p>
          <a:p>
            <a:pPr marL="0" indent="0">
              <a:buNone/>
            </a:pPr>
            <a:r>
              <a:rPr lang="en-US" i="1" dirty="0" smtClean="0"/>
              <a:t>Backup vs. Snapshot</a:t>
            </a:r>
          </a:p>
          <a:p>
            <a:r>
              <a:rPr lang="en-US" b="1" dirty="0" smtClean="0"/>
              <a:t>Snapshot</a:t>
            </a:r>
            <a:r>
              <a:rPr lang="en-US" dirty="0" smtClean="0"/>
              <a:t>: </a:t>
            </a:r>
          </a:p>
          <a:p>
            <a:pPr lvl="1"/>
            <a:r>
              <a:rPr lang="en-US" dirty="0" smtClean="0"/>
              <a:t>Creates 1:1 copy of </a:t>
            </a:r>
            <a:r>
              <a:rPr lang="en-US" i="1" dirty="0" smtClean="0"/>
              <a:t>entire volume </a:t>
            </a:r>
            <a:r>
              <a:rPr lang="en-US" dirty="0" smtClean="0"/>
              <a:t>(same size!).</a:t>
            </a:r>
          </a:p>
          <a:p>
            <a:pPr lvl="1"/>
            <a:r>
              <a:rPr lang="en-US" dirty="0" smtClean="0"/>
              <a:t>Is stored as </a:t>
            </a:r>
            <a:r>
              <a:rPr lang="en-US" i="1" dirty="0" smtClean="0"/>
              <a:t>Image</a:t>
            </a:r>
            <a:r>
              <a:rPr lang="en-US" dirty="0" smtClean="0"/>
              <a:t> on the NeCTAR Image Server.</a:t>
            </a:r>
          </a:p>
          <a:p>
            <a:pPr lvl="1"/>
            <a:r>
              <a:rPr lang="en-US" dirty="0" smtClean="0"/>
              <a:t>Snapshot can be used to create NEW volume.</a:t>
            </a:r>
          </a:p>
          <a:p>
            <a:pPr lvl="1"/>
            <a:r>
              <a:rPr lang="en-US" dirty="0" smtClean="0"/>
              <a:t>Snapshots </a:t>
            </a:r>
            <a:r>
              <a:rPr lang="en-US" i="1" dirty="0" smtClean="0"/>
              <a:t>depend</a:t>
            </a:r>
            <a:r>
              <a:rPr lang="en-US" dirty="0" smtClean="0"/>
              <a:t> on the existing volume.</a:t>
            </a:r>
          </a:p>
          <a:p>
            <a:r>
              <a:rPr lang="en-US" b="1" dirty="0" smtClean="0"/>
              <a:t>Backup</a:t>
            </a:r>
            <a:r>
              <a:rPr lang="en-US" dirty="0" smtClean="0"/>
              <a:t>: </a:t>
            </a:r>
          </a:p>
          <a:p>
            <a:pPr lvl="1"/>
            <a:r>
              <a:rPr lang="en-US" dirty="0" smtClean="0"/>
              <a:t>Creates backup of </a:t>
            </a:r>
            <a:r>
              <a:rPr lang="en-US" i="1" dirty="0" smtClean="0"/>
              <a:t>used data </a:t>
            </a:r>
            <a:r>
              <a:rPr lang="en-US" dirty="0" smtClean="0"/>
              <a:t>on the volume. </a:t>
            </a:r>
          </a:p>
          <a:p>
            <a:pPr lvl="1"/>
            <a:r>
              <a:rPr lang="en-US" dirty="0" smtClean="0"/>
              <a:t>Is stored in </a:t>
            </a:r>
            <a:r>
              <a:rPr lang="en-US" i="1" dirty="0" smtClean="0"/>
              <a:t>Object Storage</a:t>
            </a:r>
            <a:r>
              <a:rPr lang="en-US" dirty="0" smtClean="0"/>
              <a:t>.</a:t>
            </a:r>
          </a:p>
          <a:p>
            <a:pPr lvl="1"/>
            <a:r>
              <a:rPr lang="en-US" dirty="0" smtClean="0"/>
              <a:t>Backup can be used to create NEW volumes or RESTORE an existing volume.</a:t>
            </a:r>
          </a:p>
          <a:p>
            <a:pPr lvl="1"/>
            <a:r>
              <a:rPr lang="en-US" dirty="0" smtClean="0"/>
              <a:t>Backups are </a:t>
            </a:r>
            <a:r>
              <a:rPr lang="en-US" i="1" dirty="0" smtClean="0"/>
              <a:t>independent</a:t>
            </a:r>
            <a:r>
              <a:rPr lang="en-US" dirty="0" smtClean="0"/>
              <a:t> of original volume existence.</a:t>
            </a:r>
            <a:endParaRPr lang="en-US" dirty="0"/>
          </a:p>
        </p:txBody>
      </p:sp>
    </p:spTree>
    <p:extLst>
      <p:ext uri="{BB962C8B-B14F-4D97-AF65-F5344CB8AC3E}">
        <p14:creationId xmlns:p14="http://schemas.microsoft.com/office/powerpoint/2010/main" val="337680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lstStyle/>
          <a:p>
            <a:r>
              <a:rPr lang="en-US" dirty="0" smtClean="0"/>
              <a:t>In the near future, you will be able to do Backups via the Dashboard, similar to Snapshots.</a:t>
            </a:r>
          </a:p>
          <a:p>
            <a:r>
              <a:rPr lang="en-US" dirty="0" smtClean="0"/>
              <a:t>For now, you need to use the </a:t>
            </a:r>
            <a:r>
              <a:rPr lang="en-US" b="1" dirty="0" err="1" smtClean="0"/>
              <a:t>openstack</a:t>
            </a:r>
            <a:r>
              <a:rPr lang="en-US" b="1" dirty="0" smtClean="0"/>
              <a:t> command line client</a:t>
            </a:r>
            <a:r>
              <a:rPr lang="en-US" dirty="0" smtClean="0"/>
              <a:t>. This is part of Module 10.</a:t>
            </a:r>
            <a:endParaRPr lang="en-US" dirty="0"/>
          </a:p>
        </p:txBody>
      </p:sp>
    </p:spTree>
    <p:extLst>
      <p:ext uri="{BB962C8B-B14F-4D97-AF65-F5344CB8AC3E}">
        <p14:creationId xmlns:p14="http://schemas.microsoft.com/office/powerpoint/2010/main" val="334715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Rsync</a:t>
            </a:r>
            <a:r>
              <a:rPr lang="en-US" dirty="0" smtClean="0"/>
              <a:t> command line utility</a:t>
            </a:r>
          </a:p>
          <a:p>
            <a:r>
              <a:rPr lang="en-US" dirty="0" err="1" smtClean="0"/>
              <a:t>Rsync</a:t>
            </a:r>
            <a:r>
              <a:rPr lang="en-US" dirty="0" smtClean="0"/>
              <a:t> is a Unix command line tool which maintains a </a:t>
            </a:r>
            <a:r>
              <a:rPr lang="en-US" i="1" dirty="0" smtClean="0"/>
              <a:t>copy</a:t>
            </a:r>
            <a:r>
              <a:rPr lang="en-US" dirty="0" smtClean="0"/>
              <a:t> of a local directory on a (typically) remote system, in a traditional “mirror” fashion.</a:t>
            </a:r>
          </a:p>
          <a:p>
            <a:r>
              <a:rPr lang="en-US" dirty="0" smtClean="0"/>
              <a:t>The contents of the two folders, which we call </a:t>
            </a:r>
            <a:r>
              <a:rPr lang="en-US" i="1" dirty="0" smtClean="0"/>
              <a:t>source and destination folders,</a:t>
            </a:r>
            <a:r>
              <a:rPr lang="en-US" dirty="0" smtClean="0"/>
              <a:t> are </a:t>
            </a:r>
            <a:r>
              <a:rPr lang="en-US" b="1" i="1" dirty="0" smtClean="0"/>
              <a:t>synchronized</a:t>
            </a:r>
            <a:r>
              <a:rPr lang="en-US" dirty="0" smtClean="0"/>
              <a:t>. </a:t>
            </a:r>
          </a:p>
          <a:p>
            <a:r>
              <a:rPr lang="en-US" dirty="0"/>
              <a:t>S</a:t>
            </a:r>
            <a:r>
              <a:rPr lang="en-US" dirty="0" smtClean="0"/>
              <a:t>ource and destination folders can be on the same computer, or on separate computers that are accessible over a network.</a:t>
            </a:r>
            <a:endParaRPr lang="en-US" dirty="0"/>
          </a:p>
        </p:txBody>
      </p:sp>
    </p:spTree>
    <p:extLst>
      <p:ext uri="{BB962C8B-B14F-4D97-AF65-F5344CB8AC3E}">
        <p14:creationId xmlns:p14="http://schemas.microsoft.com/office/powerpoint/2010/main" val="292219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lstStyle/>
          <a:p>
            <a:pPr marL="0" indent="0">
              <a:buNone/>
            </a:pPr>
            <a:r>
              <a:rPr lang="en-US" dirty="0" err="1" smtClean="0"/>
              <a:t>Rsync</a:t>
            </a:r>
            <a:r>
              <a:rPr lang="en-US" dirty="0" smtClean="0"/>
              <a:t> command line utility</a:t>
            </a:r>
          </a:p>
          <a:p>
            <a:r>
              <a:rPr lang="en-US" dirty="0" smtClean="0"/>
              <a:t>creates </a:t>
            </a:r>
            <a:r>
              <a:rPr lang="en-US" b="1" dirty="0" smtClean="0"/>
              <a:t>incremental backups</a:t>
            </a:r>
            <a:r>
              <a:rPr lang="en-US" dirty="0" smtClean="0"/>
              <a:t>: only what has changed in the directory since the last backup will be copied to the backup folder.</a:t>
            </a:r>
          </a:p>
          <a:p>
            <a:r>
              <a:rPr lang="en-US" dirty="0" smtClean="0"/>
              <a:t>Can </a:t>
            </a:r>
            <a:r>
              <a:rPr lang="en-US" b="1" dirty="0" smtClean="0"/>
              <a:t>compress and encrypt data streams </a:t>
            </a:r>
            <a:r>
              <a:rPr lang="en-US" dirty="0" smtClean="0"/>
              <a:t>during the backup process.</a:t>
            </a:r>
            <a:endParaRPr lang="en-US" dirty="0"/>
          </a:p>
        </p:txBody>
      </p:sp>
    </p:spTree>
    <p:extLst>
      <p:ext uri="{BB962C8B-B14F-4D97-AF65-F5344CB8AC3E}">
        <p14:creationId xmlns:p14="http://schemas.microsoft.com/office/powerpoint/2010/main" val="375993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lstStyle/>
          <a:p>
            <a:pPr marL="0" indent="0">
              <a:buNone/>
            </a:pPr>
            <a:r>
              <a:rPr lang="en-US" dirty="0" err="1" smtClean="0"/>
              <a:t>Rsync</a:t>
            </a:r>
            <a:r>
              <a:rPr lang="en-US" dirty="0" smtClean="0"/>
              <a:t> command line utility</a:t>
            </a:r>
          </a:p>
          <a:p>
            <a:r>
              <a:rPr lang="en-US" dirty="0" smtClean="0"/>
              <a:t>A good choice for you if:</a:t>
            </a:r>
          </a:p>
          <a:p>
            <a:pPr lvl="1"/>
            <a:r>
              <a:rPr lang="en-US" dirty="0"/>
              <a:t>Y</a:t>
            </a:r>
            <a:r>
              <a:rPr lang="en-US" dirty="0" smtClean="0"/>
              <a:t>ou want to create a backup of the most recent state of your </a:t>
            </a:r>
            <a:r>
              <a:rPr lang="en-US" i="1" dirty="0" smtClean="0"/>
              <a:t>volume </a:t>
            </a:r>
            <a:r>
              <a:rPr lang="en-US" dirty="0" smtClean="0"/>
              <a:t>or</a:t>
            </a:r>
            <a:r>
              <a:rPr lang="en-US" i="1" dirty="0" smtClean="0"/>
              <a:t> secondary ephemeral </a:t>
            </a:r>
            <a:r>
              <a:rPr lang="en-US" dirty="0" smtClean="0"/>
              <a:t>drive</a:t>
            </a:r>
          </a:p>
          <a:p>
            <a:pPr lvl="1"/>
            <a:r>
              <a:rPr lang="en-US" dirty="0"/>
              <a:t>A</a:t>
            </a:r>
            <a:r>
              <a:rPr lang="en-US" dirty="0" smtClean="0"/>
              <a:t>nd save the backup on your local computer, or another computer onto which you can log on to with a terminal.</a:t>
            </a:r>
          </a:p>
          <a:p>
            <a:endParaRPr lang="en-US" dirty="0"/>
          </a:p>
        </p:txBody>
      </p:sp>
    </p:spTree>
    <p:extLst>
      <p:ext uri="{BB962C8B-B14F-4D97-AF65-F5344CB8AC3E}">
        <p14:creationId xmlns:p14="http://schemas.microsoft.com/office/powerpoint/2010/main" val="43333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Rsync</a:t>
            </a:r>
            <a:r>
              <a:rPr lang="en-US" dirty="0" smtClean="0"/>
              <a:t> command line utility</a:t>
            </a:r>
          </a:p>
          <a:p>
            <a:r>
              <a:rPr lang="en-US" dirty="0" smtClean="0"/>
              <a:t>Advantages: </a:t>
            </a:r>
          </a:p>
          <a:p>
            <a:pPr lvl="1"/>
            <a:r>
              <a:rPr lang="en-US" dirty="0" smtClean="0"/>
              <a:t>incremental per-file copies enable a generally fast backup.</a:t>
            </a:r>
          </a:p>
          <a:p>
            <a:pPr lvl="1"/>
            <a:r>
              <a:rPr lang="en-US" dirty="0" smtClean="0"/>
              <a:t>easy for you to access (and even edit) your files offline and then </a:t>
            </a:r>
            <a:r>
              <a:rPr lang="en-US" i="1" dirty="0" smtClean="0"/>
              <a:t>synchronize</a:t>
            </a:r>
            <a:r>
              <a:rPr lang="en-US" dirty="0" smtClean="0"/>
              <a:t>.</a:t>
            </a:r>
          </a:p>
          <a:p>
            <a:pPr lvl="1"/>
            <a:r>
              <a:rPr lang="en-US" dirty="0" smtClean="0"/>
              <a:t>Uses ssh for a secure connection.</a:t>
            </a:r>
          </a:p>
          <a:p>
            <a:r>
              <a:rPr lang="en-US" dirty="0" smtClean="0"/>
              <a:t>Drawbacks:</a:t>
            </a:r>
          </a:p>
          <a:p>
            <a:pPr lvl="1"/>
            <a:r>
              <a:rPr lang="en-US" dirty="0" smtClean="0"/>
              <a:t>difficult to maintain backups of multiple time points. </a:t>
            </a:r>
            <a:r>
              <a:rPr lang="en-US" dirty="0" err="1" smtClean="0"/>
              <a:t>Rsync</a:t>
            </a:r>
            <a:r>
              <a:rPr lang="en-US" dirty="0" smtClean="0"/>
              <a:t> is more suitable to keep a backup of </a:t>
            </a:r>
            <a:r>
              <a:rPr lang="en-US" i="1" dirty="0" smtClean="0"/>
              <a:t>the most recent state</a:t>
            </a:r>
            <a:r>
              <a:rPr lang="en-US" dirty="0" smtClean="0"/>
              <a:t>.</a:t>
            </a:r>
          </a:p>
          <a:p>
            <a:pPr lvl="1"/>
            <a:r>
              <a:rPr lang="en-US" dirty="0" smtClean="0"/>
              <a:t>if something goes wrong while the </a:t>
            </a:r>
            <a:r>
              <a:rPr lang="en-US" dirty="0" err="1" smtClean="0"/>
              <a:t>rsync</a:t>
            </a:r>
            <a:r>
              <a:rPr lang="en-US" dirty="0" smtClean="0"/>
              <a:t> process in ongoing, the backup will contain a </a:t>
            </a:r>
            <a:r>
              <a:rPr lang="en-US" i="1" dirty="0" smtClean="0"/>
              <a:t>mix</a:t>
            </a:r>
            <a:r>
              <a:rPr lang="en-US" dirty="0" smtClean="0"/>
              <a:t> of old and new files.</a:t>
            </a:r>
          </a:p>
          <a:p>
            <a:pPr lvl="1"/>
            <a:r>
              <a:rPr lang="en-US" dirty="0" smtClean="0"/>
              <a:t>It is s a bit more complicated to set up </a:t>
            </a:r>
            <a:r>
              <a:rPr lang="en-US" i="1" dirty="0" smtClean="0"/>
              <a:t>automated backups</a:t>
            </a:r>
            <a:r>
              <a:rPr lang="en-US" dirty="0" smtClean="0"/>
              <a:t>.</a:t>
            </a:r>
          </a:p>
          <a:p>
            <a:endParaRPr lang="en-US" dirty="0"/>
          </a:p>
        </p:txBody>
      </p:sp>
    </p:spTree>
    <p:extLst>
      <p:ext uri="{BB962C8B-B14F-4D97-AF65-F5344CB8AC3E}">
        <p14:creationId xmlns:p14="http://schemas.microsoft.com/office/powerpoint/2010/main" val="254046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Installation of </a:t>
            </a:r>
            <a:r>
              <a:rPr lang="en-US" dirty="0" err="1" smtClean="0"/>
              <a:t>Rsync</a:t>
            </a:r>
            <a:r>
              <a:rPr lang="en-US" dirty="0" smtClean="0"/>
              <a:t> on your local computer:</a:t>
            </a:r>
          </a:p>
          <a:p>
            <a:r>
              <a:rPr lang="en-US" dirty="0" smtClean="0"/>
              <a:t>Linux: On many distributions, </a:t>
            </a:r>
            <a:r>
              <a:rPr lang="en-US" i="1" dirty="0" err="1" smtClean="0"/>
              <a:t>rsync</a:t>
            </a:r>
            <a:r>
              <a:rPr lang="en-US" dirty="0" smtClean="0"/>
              <a:t> is already installed. If it is not, install for example on Ubuntu/</a:t>
            </a:r>
            <a:r>
              <a:rPr lang="en-US" dirty="0" err="1" smtClean="0"/>
              <a:t>Debian</a:t>
            </a:r>
            <a:r>
              <a:rPr lang="en-US" dirty="0" smtClean="0"/>
              <a:t>: </a:t>
            </a:r>
            <a:br>
              <a:rPr lang="en-US" dirty="0" smtClean="0"/>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apt-get install </a:t>
            </a:r>
            <a:r>
              <a:rPr lang="en-US" i="1" dirty="0" err="1" smtClean="0">
                <a:solidFill>
                  <a:srgbClr val="0000FF"/>
                </a:solidFill>
                <a:latin typeface="Consolas"/>
                <a:cs typeface="Consolas"/>
              </a:rPr>
              <a:t>rsync</a:t>
            </a:r>
            <a:endParaRPr lang="en-US" i="1" dirty="0" smtClean="0">
              <a:solidFill>
                <a:srgbClr val="0000FF"/>
              </a:solidFill>
              <a:latin typeface="Consolas"/>
              <a:cs typeface="Consolas"/>
            </a:endParaRPr>
          </a:p>
          <a:p>
            <a:r>
              <a:rPr lang="en-US" dirty="0" smtClean="0"/>
              <a:t>On Mac OSX, </a:t>
            </a:r>
            <a:r>
              <a:rPr lang="en-US" i="1" dirty="0" err="1" smtClean="0"/>
              <a:t>rsync</a:t>
            </a:r>
            <a:r>
              <a:rPr lang="en-US" dirty="0" smtClean="0"/>
              <a:t> is available by default.</a:t>
            </a:r>
          </a:p>
          <a:p>
            <a:r>
              <a:rPr lang="en-US" dirty="0" smtClean="0"/>
              <a:t>Under Windows, </a:t>
            </a:r>
            <a:r>
              <a:rPr lang="en-US" i="1" dirty="0" err="1" smtClean="0"/>
              <a:t>rsync</a:t>
            </a:r>
            <a:r>
              <a:rPr lang="en-US" dirty="0" smtClean="0"/>
              <a:t> can be installed as part of the </a:t>
            </a:r>
            <a:r>
              <a:rPr lang="en-US" i="1" dirty="0" smtClean="0"/>
              <a:t>cygwin</a:t>
            </a:r>
            <a:r>
              <a:rPr lang="en-US" dirty="0" smtClean="0"/>
              <a:t> package and used from the command line. </a:t>
            </a:r>
          </a:p>
          <a:p>
            <a:pPr lvl="1"/>
            <a:r>
              <a:rPr lang="en-US" dirty="0" smtClean="0"/>
              <a:t>This is a bit more complicated, so if you are using a Windows system, </a:t>
            </a:r>
            <a:r>
              <a:rPr lang="en-US" i="1" dirty="0" err="1" smtClean="0"/>
              <a:t>rsync</a:t>
            </a:r>
            <a:r>
              <a:rPr lang="en-US" dirty="0" smtClean="0"/>
              <a:t> is maybe not the right choice.</a:t>
            </a:r>
          </a:p>
          <a:p>
            <a:endParaRPr lang="en-US" dirty="0"/>
          </a:p>
        </p:txBody>
      </p:sp>
    </p:spTree>
    <p:extLst>
      <p:ext uri="{BB962C8B-B14F-4D97-AF65-F5344CB8AC3E}">
        <p14:creationId xmlns:p14="http://schemas.microsoft.com/office/powerpoint/2010/main" val="46812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u="sng" dirty="0" smtClean="0"/>
              <a:t>Exercise 5 </a:t>
            </a:r>
            <a:r>
              <a:rPr lang="en-US" dirty="0" smtClean="0"/>
              <a:t>(Linux and Mac users)</a:t>
            </a:r>
          </a:p>
          <a:p>
            <a:pPr marL="0" indent="0">
              <a:buNone/>
            </a:pPr>
            <a:endParaRPr lang="en-US" dirty="0" smtClean="0"/>
          </a:p>
          <a:p>
            <a:pPr marL="0" indent="0">
              <a:buNone/>
            </a:pPr>
            <a:r>
              <a:rPr lang="en-US" dirty="0" smtClean="0"/>
              <a:t>Usage of </a:t>
            </a:r>
            <a:r>
              <a:rPr lang="en-US" dirty="0" err="1" smtClean="0"/>
              <a:t>rsync</a:t>
            </a:r>
            <a:r>
              <a:rPr lang="en-US" dirty="0" smtClean="0"/>
              <a:t>, automatically using your ssh keys: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&lt;source directory&gt; &lt;destination directory&gt;</a:t>
            </a:r>
            <a:br>
              <a:rPr lang="en-US" dirty="0" smtClean="0">
                <a:solidFill>
                  <a:srgbClr val="0000FF"/>
                </a:solidFill>
                <a:latin typeface="Consolas"/>
                <a:cs typeface="Consolas"/>
              </a:rPr>
            </a:br>
            <a:r>
              <a:rPr lang="en-US" dirty="0" smtClean="0"/>
              <a:t>(Manually specify ssh key with option </a:t>
            </a:r>
            <a:r>
              <a:rPr lang="en-US" dirty="0" smtClean="0">
                <a:solidFill>
                  <a:srgbClr val="0000FF"/>
                </a:solidFill>
              </a:rPr>
              <a:t>-e '-</a:t>
            </a:r>
            <a:r>
              <a:rPr lang="en-US" dirty="0" err="1" smtClean="0">
                <a:solidFill>
                  <a:srgbClr val="0000FF"/>
                </a:solidFill>
              </a:rPr>
              <a:t>i</a:t>
            </a:r>
            <a:r>
              <a:rPr lang="en-US" dirty="0" smtClean="0">
                <a:solidFill>
                  <a:srgbClr val="0000FF"/>
                </a:solidFill>
              </a:rPr>
              <a:t> &lt;path-to-private-key&gt;’</a:t>
            </a:r>
            <a:r>
              <a:rPr lang="en-US" dirty="0" smtClean="0"/>
              <a:t>)</a:t>
            </a:r>
          </a:p>
          <a:p>
            <a:pPr marL="0" indent="0">
              <a:buNone/>
            </a:pPr>
            <a:endParaRPr lang="en-US" dirty="0" smtClean="0"/>
          </a:p>
          <a:p>
            <a:pPr marL="0" indent="0">
              <a:buNone/>
            </a:pPr>
            <a:r>
              <a:rPr lang="en-US" dirty="0" smtClean="0"/>
              <a:t>1. Create a test file with some text in your ssh terminal, e.g. in the /data folder. </a:t>
            </a:r>
            <a:br>
              <a:rPr lang="en-US" dirty="0" smtClean="0"/>
            </a:br>
            <a:r>
              <a:rPr lang="en-US" dirty="0" smtClean="0"/>
              <a:t>Then, synchronize 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endParaRPr lang="en-US" dirty="0" smtClean="0">
              <a:solidFill>
                <a:srgbClr val="0000FF"/>
              </a:solidFill>
              <a:latin typeface="Consolas"/>
              <a:cs typeface="Consolas"/>
            </a:endParaRPr>
          </a:p>
          <a:p>
            <a:pPr marL="0" indent="0">
              <a:buNone/>
            </a:pPr>
            <a:endParaRPr lang="en-US" dirty="0" smtClean="0"/>
          </a:p>
          <a:p>
            <a:pPr marL="0" indent="0">
              <a:buNone/>
            </a:pPr>
            <a:r>
              <a:rPr lang="en-US" dirty="0" smtClean="0"/>
              <a:t>2. Create a test file with some text in your local </a:t>
            </a:r>
            <a:r>
              <a:rPr lang="en-US" dirty="0" err="1" smtClean="0"/>
              <a:t>dataCopy</a:t>
            </a:r>
            <a:r>
              <a:rPr lang="en-US" dirty="0" smtClean="0"/>
              <a:t> folder. </a:t>
            </a:r>
            <a:br>
              <a:rPr lang="en-US" dirty="0" smtClean="0"/>
            </a:br>
            <a:r>
              <a:rPr lang="en-US" dirty="0" smtClean="0"/>
              <a:t>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a:t>
            </a:r>
            <a:br>
              <a:rPr lang="en-US" dirty="0" smtClean="0">
                <a:solidFill>
                  <a:srgbClr val="0000FF"/>
                </a:solidFill>
                <a:latin typeface="Consolas"/>
                <a:cs typeface="Consolas"/>
              </a:rPr>
            </a:br>
            <a:r>
              <a:rPr lang="en-US" dirty="0" smtClean="0"/>
              <a:t>In your ssh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/data</a:t>
            </a:r>
          </a:p>
        </p:txBody>
      </p:sp>
    </p:spTree>
    <p:extLst>
      <p:ext uri="{BB962C8B-B14F-4D97-AF65-F5344CB8AC3E}">
        <p14:creationId xmlns:p14="http://schemas.microsoft.com/office/powerpoint/2010/main" val="364789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 &amp; packing up</a:t>
            </a:r>
            <a:endParaRPr lang="en-US" dirty="0"/>
          </a:p>
        </p:txBody>
      </p:sp>
      <p:sp>
        <p:nvSpPr>
          <p:cNvPr id="3" name="Content Placeholder 2"/>
          <p:cNvSpPr>
            <a:spLocks noGrp="1"/>
          </p:cNvSpPr>
          <p:nvPr>
            <p:ph idx="1"/>
          </p:nvPr>
        </p:nvSpPr>
        <p:spPr/>
        <p:txBody>
          <a:bodyPr/>
          <a:lstStyle/>
          <a:p>
            <a:r>
              <a:rPr lang="en-US" dirty="0" smtClean="0"/>
              <a:t>How to back up your VM and your data</a:t>
            </a:r>
          </a:p>
          <a:p>
            <a:pPr lvl="1"/>
            <a:r>
              <a:rPr lang="en-US" dirty="0" smtClean="0"/>
              <a:t>Making Snapshots of your VM</a:t>
            </a:r>
          </a:p>
          <a:p>
            <a:pPr lvl="1"/>
            <a:r>
              <a:rPr lang="en-US" dirty="0" smtClean="0"/>
              <a:t>Backing up data</a:t>
            </a:r>
          </a:p>
          <a:p>
            <a:r>
              <a:rPr lang="en-US" dirty="0" smtClean="0"/>
              <a:t>How to “pack up” and release resources</a:t>
            </a:r>
          </a:p>
          <a:p>
            <a:pPr lvl="1"/>
            <a:r>
              <a:rPr lang="en-US" dirty="0" smtClean="0"/>
              <a:t>Terminating an instance</a:t>
            </a:r>
          </a:p>
          <a:p>
            <a:pPr lvl="1"/>
            <a:r>
              <a:rPr lang="en-US" dirty="0" smtClean="0"/>
              <a:t>Securely erasing storage</a:t>
            </a:r>
          </a:p>
          <a:p>
            <a:pPr lvl="1"/>
            <a:r>
              <a:rPr lang="en-US" dirty="0" smtClean="0"/>
              <a:t>Releasing storage</a:t>
            </a:r>
            <a:endParaRPr lang="en-US" dirty="0"/>
          </a:p>
        </p:txBody>
      </p:sp>
    </p:spTree>
    <p:extLst>
      <p:ext uri="{BB962C8B-B14F-4D97-AF65-F5344CB8AC3E}">
        <p14:creationId xmlns:p14="http://schemas.microsoft.com/office/powerpoint/2010/main" val="119180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r>
              <a:rPr lang="en-US" b="1" dirty="0" smtClean="0"/>
              <a:t>Be responsible </a:t>
            </a:r>
            <a:r>
              <a:rPr lang="en-US" dirty="0" smtClean="0"/>
              <a:t>and have your instance and volume storage up and running only when you really need it</a:t>
            </a:r>
          </a:p>
          <a:p>
            <a:pPr lvl="1"/>
            <a:r>
              <a:rPr lang="en-US" dirty="0" smtClean="0"/>
              <a:t>Or your resources will sit idle, and you will be using up your CPU hours and block the resources to other researchers.</a:t>
            </a:r>
          </a:p>
          <a:p>
            <a:r>
              <a:rPr lang="en-US" dirty="0" smtClean="0"/>
              <a:t>We will now learn how to</a:t>
            </a:r>
          </a:p>
          <a:p>
            <a:pPr lvl="1"/>
            <a:r>
              <a:rPr lang="en-US" dirty="0" smtClean="0"/>
              <a:t>Terminate instances</a:t>
            </a:r>
          </a:p>
          <a:p>
            <a:pPr lvl="1"/>
            <a:r>
              <a:rPr lang="en-US" dirty="0" smtClean="0"/>
              <a:t>Securely erase data</a:t>
            </a:r>
          </a:p>
          <a:p>
            <a:pPr lvl="1"/>
            <a:r>
              <a:rPr lang="en-US" dirty="0" smtClean="0"/>
              <a:t>Delete volumes</a:t>
            </a:r>
          </a:p>
        </p:txBody>
      </p:sp>
    </p:spTree>
    <p:extLst>
      <p:ext uri="{BB962C8B-B14F-4D97-AF65-F5344CB8AC3E}">
        <p14:creationId xmlns:p14="http://schemas.microsoft.com/office/powerpoint/2010/main" val="312360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marL="0" indent="0">
              <a:buNone/>
            </a:pPr>
            <a:r>
              <a:rPr lang="en-US" dirty="0" smtClean="0"/>
              <a:t>Securely erasing data</a:t>
            </a:r>
          </a:p>
          <a:p>
            <a:r>
              <a:rPr lang="en-US" dirty="0" smtClean="0"/>
              <a:t>Just removing all files from your secondary ephemeral drive or your Volumes won’t do the job.</a:t>
            </a:r>
          </a:p>
          <a:p>
            <a:r>
              <a:rPr lang="en-US" dirty="0" smtClean="0"/>
              <a:t>To securely erase the data, you have to </a:t>
            </a:r>
            <a:r>
              <a:rPr lang="en-US" i="1" dirty="0" smtClean="0"/>
              <a:t>overwrite</a:t>
            </a:r>
            <a:r>
              <a:rPr lang="en-US" dirty="0" smtClean="0"/>
              <a:t> all bits with other (random) bits.</a:t>
            </a:r>
          </a:p>
          <a:p>
            <a:r>
              <a:rPr lang="en-US" dirty="0" smtClean="0"/>
              <a:t>To make absolutely sure nobody ever gets access to your data, you should encrypt it!</a:t>
            </a:r>
            <a:endParaRPr lang="en-US" dirty="0"/>
          </a:p>
        </p:txBody>
      </p:sp>
    </p:spTree>
    <p:extLst>
      <p:ext uri="{BB962C8B-B14F-4D97-AF65-F5344CB8AC3E}">
        <p14:creationId xmlns:p14="http://schemas.microsoft.com/office/powerpoint/2010/main" val="1456782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lstStyle/>
          <a:p>
            <a:r>
              <a:rPr lang="en-US" dirty="0" smtClean="0"/>
              <a:t>A number of tools can be used to securely erase data:</a:t>
            </a:r>
          </a:p>
          <a:p>
            <a:pPr lvl="1"/>
            <a:r>
              <a:rPr lang="en-US" dirty="0" smtClean="0"/>
              <a:t>The </a:t>
            </a:r>
            <a:r>
              <a:rPr lang="en-US" i="1" dirty="0" err="1" smtClean="0"/>
              <a:t>dd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of=&lt;device file&gt; </a:t>
            </a:r>
            <a:r>
              <a:rPr lang="en-US" dirty="0" err="1">
                <a:solidFill>
                  <a:srgbClr val="0000FF"/>
                </a:solidFill>
                <a:latin typeface="Consolas"/>
                <a:cs typeface="Consolas"/>
              </a:rPr>
              <a:t>bs</a:t>
            </a:r>
            <a:r>
              <a:rPr lang="en-US" dirty="0">
                <a:solidFill>
                  <a:srgbClr val="0000FF"/>
                </a:solidFill>
                <a:latin typeface="Consolas"/>
                <a:cs typeface="Consolas"/>
              </a:rPr>
              <a:t>=4K</a:t>
            </a:r>
            <a:endParaRPr lang="en-US" dirty="0" smtClean="0">
              <a:solidFill>
                <a:srgbClr val="0000FF"/>
              </a:solidFill>
              <a:latin typeface="Consolas"/>
              <a:cs typeface="Consolas"/>
            </a:endParaRPr>
          </a:p>
          <a:p>
            <a:pPr lvl="1"/>
            <a:r>
              <a:rPr lang="en-US" dirty="0" smtClean="0"/>
              <a:t>The </a:t>
            </a:r>
            <a:r>
              <a:rPr lang="en-US" i="1" dirty="0" smtClean="0"/>
              <a:t>shred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a:solidFill>
                  <a:srgbClr val="0000FF"/>
                </a:solidFill>
                <a:latin typeface="Consolas"/>
                <a:cs typeface="Consolas"/>
              </a:rPr>
              <a:t>shred -v &lt;device file&gt;</a:t>
            </a:r>
            <a:endParaRPr lang="en-US" dirty="0" smtClean="0">
              <a:solidFill>
                <a:srgbClr val="0000FF"/>
              </a:solidFill>
              <a:latin typeface="Consolas"/>
              <a:cs typeface="Consolas"/>
            </a:endParaRPr>
          </a:p>
          <a:p>
            <a:pPr lvl="1"/>
            <a:r>
              <a:rPr lang="en-US" dirty="0" smtClean="0"/>
              <a:t>.. and more.</a:t>
            </a:r>
          </a:p>
          <a:p>
            <a:r>
              <a:rPr lang="en-US" dirty="0" smtClean="0"/>
              <a:t>See On-Line Documentation for more details.</a:t>
            </a:r>
            <a:endParaRPr lang="en-US" dirty="0"/>
          </a:p>
        </p:txBody>
      </p:sp>
    </p:spTree>
    <p:extLst>
      <p:ext uri="{BB962C8B-B14F-4D97-AF65-F5344CB8AC3E}">
        <p14:creationId xmlns:p14="http://schemas.microsoft.com/office/powerpoint/2010/main" val="3880541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smtClean="0"/>
              <a:t>Exercise 6: </a:t>
            </a:r>
          </a:p>
          <a:p>
            <a:pPr marL="0" indent="0">
              <a:buNone/>
            </a:pPr>
            <a:r>
              <a:rPr lang="en-US" dirty="0" smtClean="0"/>
              <a:t>Use </a:t>
            </a:r>
            <a:r>
              <a:rPr lang="en-US" i="1" dirty="0" err="1" smtClean="0"/>
              <a:t>dd</a:t>
            </a:r>
            <a:r>
              <a:rPr lang="en-US" dirty="0" smtClean="0"/>
              <a:t> to erase a volume or 2ndary ephemeral drive.</a:t>
            </a:r>
          </a:p>
          <a:p>
            <a:pPr marL="0" indent="0">
              <a:buNone/>
            </a:pPr>
            <a:r>
              <a:rPr lang="en-US" dirty="0" smtClean="0"/>
              <a:t>Find out your device file name. In your ssh terminal:</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lsblk</a:t>
            </a:r>
            <a:r>
              <a:rPr lang="en-US" dirty="0">
                <a:solidFill>
                  <a:srgbClr val="0000FF"/>
                </a:solidFill>
                <a:latin typeface="Consolas"/>
                <a:cs typeface="Consolas"/>
              </a:rPr>
              <a:t> </a:t>
            </a:r>
            <a:r>
              <a:rPr lang="en-US" dirty="0" smtClean="0">
                <a:solidFill>
                  <a:srgbClr val="0000FF"/>
                </a:solidFill>
                <a:latin typeface="Consolas"/>
                <a:cs typeface="Consolas"/>
              </a:rPr>
              <a:t>–l </a:t>
            </a:r>
          </a:p>
          <a:p>
            <a:pPr marL="0" indent="0">
              <a:buNone/>
            </a:pPr>
            <a:r>
              <a:rPr lang="en-US" dirty="0" err="1" smtClean="0"/>
              <a:t>Unmount</a:t>
            </a:r>
            <a:r>
              <a:rPr lang="en-US" dirty="0" smtClean="0"/>
              <a:t> your device, e.g.</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smtClean="0">
                <a:solidFill>
                  <a:srgbClr val="0000FF"/>
                </a:solidFill>
                <a:latin typeface="Consolas"/>
                <a:cs typeface="Consolas"/>
              </a:rPr>
              <a:t>umount</a:t>
            </a:r>
            <a:r>
              <a:rPr lang="en-US" dirty="0" smtClean="0">
                <a:solidFill>
                  <a:srgbClr val="0000FF"/>
                </a:solidFill>
                <a:latin typeface="Consolas"/>
                <a:cs typeface="Consolas"/>
              </a:rPr>
              <a:t> /</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endParaRPr lang="en-US" dirty="0" smtClean="0">
              <a:solidFill>
                <a:srgbClr val="0000FF"/>
              </a:solidFill>
              <a:latin typeface="Consolas"/>
              <a:cs typeface="Consolas"/>
            </a:endParaRPr>
          </a:p>
          <a:p>
            <a:pPr marL="0" indent="0">
              <a:buNone/>
            </a:pPr>
            <a:r>
              <a:rPr lang="en-US" dirty="0" smtClean="0"/>
              <a:t>Erase the drive:</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a:t>
            </a:r>
            <a:r>
              <a:rPr lang="en-US" dirty="0" smtClean="0">
                <a:solidFill>
                  <a:srgbClr val="0000FF"/>
                </a:solidFill>
                <a:latin typeface="Consolas"/>
                <a:cs typeface="Consolas"/>
              </a:rPr>
              <a:t>=/</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r>
              <a:rPr lang="en-US" dirty="0" smtClean="0">
                <a:solidFill>
                  <a:srgbClr val="0000FF"/>
                </a:solidFill>
                <a:latin typeface="Consolas"/>
                <a:cs typeface="Consolas"/>
              </a:rPr>
              <a:t> </a:t>
            </a:r>
            <a:r>
              <a:rPr lang="en-US" dirty="0" err="1">
                <a:solidFill>
                  <a:srgbClr val="0000FF"/>
                </a:solidFill>
                <a:latin typeface="Consolas"/>
                <a:cs typeface="Consolas"/>
              </a:rPr>
              <a:t>bs</a:t>
            </a:r>
            <a:r>
              <a:rPr lang="en-US" dirty="0">
                <a:solidFill>
                  <a:srgbClr val="0000FF"/>
                </a:solidFill>
                <a:latin typeface="Consolas"/>
                <a:cs typeface="Consolas"/>
              </a:rPr>
              <a:t>=</a:t>
            </a:r>
            <a:r>
              <a:rPr lang="en-US" dirty="0" smtClean="0">
                <a:solidFill>
                  <a:srgbClr val="0000FF"/>
                </a:solidFill>
                <a:latin typeface="Consolas"/>
                <a:cs typeface="Consolas"/>
              </a:rPr>
              <a:t>4K</a:t>
            </a:r>
          </a:p>
          <a:p>
            <a:pPr marL="228600" lvl="1" indent="0">
              <a:buNone/>
            </a:pPr>
            <a:r>
              <a:rPr lang="en-US" dirty="0" smtClean="0"/>
              <a:t>This is </a:t>
            </a:r>
            <a:r>
              <a:rPr lang="en-US" dirty="0"/>
              <a:t>finished when </a:t>
            </a:r>
            <a:r>
              <a:rPr lang="en-US" dirty="0" err="1"/>
              <a:t>dd</a:t>
            </a:r>
            <a:r>
              <a:rPr lang="en-US" dirty="0"/>
              <a:t> </a:t>
            </a:r>
            <a:r>
              <a:rPr lang="en-US" b="1" dirty="0"/>
              <a:t>reports the error</a:t>
            </a:r>
            <a:r>
              <a:rPr lang="en-US" dirty="0"/>
              <a:t> </a:t>
            </a:r>
            <a:r>
              <a:rPr lang="en-US" i="1" dirty="0"/>
              <a:t>“No space left on device”</a:t>
            </a:r>
            <a:r>
              <a:rPr lang="en-US" dirty="0"/>
              <a:t> </a:t>
            </a:r>
            <a:endParaRPr lang="en-US" dirty="0" smtClean="0"/>
          </a:p>
          <a:p>
            <a:endParaRPr lang="en-US" dirty="0"/>
          </a:p>
        </p:txBody>
      </p:sp>
    </p:spTree>
    <p:extLst>
      <p:ext uri="{BB962C8B-B14F-4D97-AF65-F5344CB8AC3E}">
        <p14:creationId xmlns:p14="http://schemas.microsoft.com/office/powerpoint/2010/main" val="3781262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normAutofit/>
          </a:bodyPr>
          <a:lstStyle/>
          <a:p>
            <a:r>
              <a:rPr lang="en-US" dirty="0" smtClean="0"/>
              <a:t>Terminating instances on the Dashboard</a:t>
            </a:r>
          </a:p>
          <a:p>
            <a:pPr lvl="1"/>
            <a:r>
              <a:rPr lang="en-US" dirty="0" smtClean="0"/>
              <a:t>First </a:t>
            </a:r>
            <a:r>
              <a:rPr lang="en-US" dirty="0"/>
              <a:t>make sure you have </a:t>
            </a:r>
            <a:r>
              <a:rPr lang="en-US" i="1" dirty="0"/>
              <a:t>securely erased </a:t>
            </a:r>
            <a:r>
              <a:rPr lang="en-US" dirty="0"/>
              <a:t>the data on the secondary ephemeral </a:t>
            </a:r>
            <a:r>
              <a:rPr lang="en-US" dirty="0" smtClean="0"/>
              <a:t>disk.</a:t>
            </a:r>
          </a:p>
          <a:p>
            <a:pPr lvl="1"/>
            <a:r>
              <a:rPr lang="en-US" dirty="0" smtClean="0"/>
              <a:t>Go </a:t>
            </a:r>
            <a:r>
              <a:rPr lang="en-US" dirty="0"/>
              <a:t>to </a:t>
            </a:r>
            <a:r>
              <a:rPr lang="en-US" i="1" dirty="0"/>
              <a:t>Dashboard &gt; Compute &gt; Instances</a:t>
            </a:r>
            <a:r>
              <a:rPr lang="en-US" dirty="0"/>
              <a:t> and find the instance you want to terminate in the list. </a:t>
            </a:r>
            <a:endParaRPr lang="en-US" dirty="0" smtClean="0"/>
          </a:p>
          <a:p>
            <a:pPr lvl="1"/>
            <a:r>
              <a:rPr lang="en-US" dirty="0" smtClean="0"/>
              <a:t>In </a:t>
            </a:r>
            <a:r>
              <a:rPr lang="en-US" dirty="0"/>
              <a:t>the right-hand side drop-box next to the instance, select </a:t>
            </a:r>
            <a:r>
              <a:rPr lang="en-US" i="1" dirty="0"/>
              <a:t>Terminate instance</a:t>
            </a:r>
            <a:r>
              <a:rPr lang="en-US" dirty="0" smtClean="0"/>
              <a:t>.</a:t>
            </a:r>
          </a:p>
        </p:txBody>
      </p:sp>
    </p:spTree>
    <p:extLst>
      <p:ext uri="{BB962C8B-B14F-4D97-AF65-F5344CB8AC3E}">
        <p14:creationId xmlns:p14="http://schemas.microsoft.com/office/powerpoint/2010/main" val="243353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lstStyle/>
          <a:p>
            <a:r>
              <a:rPr lang="en-US" dirty="0"/>
              <a:t>Deleting Volumes on the Dashboard</a:t>
            </a:r>
          </a:p>
          <a:p>
            <a:pPr lvl="1"/>
            <a:r>
              <a:rPr lang="en-US" dirty="0"/>
              <a:t>First, make sure you have </a:t>
            </a:r>
            <a:r>
              <a:rPr lang="en-US" i="1" dirty="0"/>
              <a:t>securely erased </a:t>
            </a:r>
            <a:r>
              <a:rPr lang="en-US" dirty="0"/>
              <a:t>all data.</a:t>
            </a:r>
          </a:p>
          <a:p>
            <a:pPr lvl="1"/>
            <a:r>
              <a:rPr lang="en-US" i="1" dirty="0"/>
              <a:t>Detach</a:t>
            </a:r>
            <a:r>
              <a:rPr lang="en-US" dirty="0"/>
              <a:t> the Volume from any instance.</a:t>
            </a:r>
          </a:p>
          <a:p>
            <a:pPr lvl="1"/>
            <a:r>
              <a:rPr lang="en-US" dirty="0"/>
              <a:t>go to </a:t>
            </a:r>
            <a:r>
              <a:rPr lang="en-US" i="1" dirty="0"/>
              <a:t>Dashboard &gt; Compute &gt; Volumes</a:t>
            </a:r>
            <a:r>
              <a:rPr lang="en-US" dirty="0"/>
              <a:t> and find the volume you want to delete in the list. </a:t>
            </a:r>
          </a:p>
          <a:p>
            <a:pPr lvl="1"/>
            <a:r>
              <a:rPr lang="en-US" dirty="0"/>
              <a:t>In the right-hand side drop-down menu, select </a:t>
            </a:r>
            <a:r>
              <a:rPr lang="en-US" i="1" dirty="0"/>
              <a:t>Delete Volume</a:t>
            </a:r>
            <a:r>
              <a:rPr lang="en-US" dirty="0" smtClean="0"/>
              <a:t>.</a:t>
            </a:r>
            <a:endParaRPr lang="en-US" dirty="0"/>
          </a:p>
        </p:txBody>
      </p:sp>
    </p:spTree>
    <p:extLst>
      <p:ext uri="{BB962C8B-B14F-4D97-AF65-F5344CB8AC3E}">
        <p14:creationId xmlns:p14="http://schemas.microsoft.com/office/powerpoint/2010/main" val="3568894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Good on </a:t>
            </a:r>
            <a:r>
              <a:rPr lang="en-US" dirty="0" err="1" smtClean="0"/>
              <a:t>ya</a:t>
            </a:r>
            <a:r>
              <a:rPr lang="en-US" dirty="0" smtClean="0"/>
              <a:t>!</a:t>
            </a:r>
          </a:p>
          <a:p>
            <a:pPr marL="0" indent="0">
              <a:buNone/>
            </a:pPr>
            <a:r>
              <a:rPr lang="en-US" dirty="0" smtClean="0"/>
              <a:t>You have now learned how to</a:t>
            </a:r>
          </a:p>
          <a:p>
            <a:pPr lvl="1"/>
            <a:r>
              <a:rPr lang="en-US" dirty="0" smtClean="0"/>
              <a:t>back up your instances and your data.</a:t>
            </a:r>
          </a:p>
          <a:p>
            <a:pPr lvl="1"/>
            <a:r>
              <a:rPr lang="en-US" dirty="0" smtClean="0"/>
              <a:t>release resources securely for other researchers. </a:t>
            </a:r>
          </a:p>
          <a:p>
            <a:pPr lvl="1"/>
            <a:r>
              <a:rPr lang="en-US" dirty="0" smtClean="0"/>
              <a:t>recover your resources after you have terminated or deleted them, without having lost anything.</a:t>
            </a:r>
          </a:p>
          <a:p>
            <a:pPr marL="0" indent="0" algn="ctr">
              <a:buNone/>
            </a:pPr>
            <a:r>
              <a:rPr lang="en-US" b="1" dirty="0" smtClean="0"/>
              <a:t>You are now ready to apply your knowledge about the Research Cloud to your research!</a:t>
            </a:r>
          </a:p>
          <a:p>
            <a:pPr marL="0" indent="0">
              <a:buNone/>
            </a:pPr>
            <a:r>
              <a:rPr lang="en-US" dirty="0" smtClean="0"/>
              <a:t>If you like using the command line to get things done, you will love the </a:t>
            </a:r>
            <a:r>
              <a:rPr lang="en-US" i="1" dirty="0" smtClean="0"/>
              <a:t>extra information </a:t>
            </a:r>
            <a:r>
              <a:rPr lang="en-US" dirty="0" smtClean="0"/>
              <a:t>given in the last Module</a:t>
            </a:r>
            <a:r>
              <a:rPr lang="en-US" dirty="0"/>
              <a:t>.</a:t>
            </a:r>
            <a:endParaRPr lang="en-US" dirty="0" smtClean="0"/>
          </a:p>
          <a:p>
            <a:endParaRPr lang="en-US" dirty="0"/>
          </a:p>
        </p:txBody>
      </p:sp>
    </p:spTree>
    <p:extLst>
      <p:ext uri="{BB962C8B-B14F-4D97-AF65-F5344CB8AC3E}">
        <p14:creationId xmlns:p14="http://schemas.microsoft.com/office/powerpoint/2010/main" val="114244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 &amp; Packing 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is it important to release resources?</a:t>
            </a:r>
          </a:p>
          <a:p>
            <a:pPr lvl="1"/>
            <a:r>
              <a:rPr lang="en-US" dirty="0" smtClean="0"/>
              <a:t>Terminating instances</a:t>
            </a:r>
          </a:p>
          <a:p>
            <a:pPr lvl="1"/>
            <a:r>
              <a:rPr lang="en-US" dirty="0" smtClean="0"/>
              <a:t>Deleting volumes</a:t>
            </a:r>
          </a:p>
          <a:p>
            <a:r>
              <a:rPr lang="en-US" dirty="0"/>
              <a:t>R</a:t>
            </a:r>
            <a:r>
              <a:rPr lang="en-US" dirty="0" smtClean="0"/>
              <a:t>unning VMs and existing volumes </a:t>
            </a:r>
            <a:r>
              <a:rPr lang="en-US" b="1" dirty="0" smtClean="0"/>
              <a:t>block the resources to other researchers</a:t>
            </a:r>
            <a:r>
              <a:rPr lang="en-US" dirty="0" smtClean="0"/>
              <a:t>!</a:t>
            </a:r>
          </a:p>
          <a:p>
            <a:pPr lvl="1"/>
            <a:r>
              <a:rPr lang="en-US" dirty="0" smtClean="0"/>
              <a:t>You want to play fair and release resources to others.</a:t>
            </a:r>
          </a:p>
          <a:p>
            <a:r>
              <a:rPr lang="en-US" dirty="0"/>
              <a:t>Y</a:t>
            </a:r>
            <a:r>
              <a:rPr lang="en-US" dirty="0" smtClean="0"/>
              <a:t>our running VMs will use up your allocated CPU hours!</a:t>
            </a:r>
          </a:p>
          <a:p>
            <a:r>
              <a:rPr lang="en-US" b="1" dirty="0" smtClean="0"/>
              <a:t>It is easy!</a:t>
            </a:r>
            <a:r>
              <a:rPr lang="en-US" dirty="0" smtClean="0"/>
              <a:t> Save </a:t>
            </a:r>
            <a:r>
              <a:rPr lang="en-US" dirty="0"/>
              <a:t>your instance and volumes, release the resources, and re-launch your instance and volumes </a:t>
            </a:r>
            <a:r>
              <a:rPr lang="en-US" i="1" dirty="0"/>
              <a:t>in exactly the same state </a:t>
            </a:r>
            <a:r>
              <a:rPr lang="en-US" dirty="0" smtClean="0"/>
              <a:t>when you need it again at </a:t>
            </a:r>
            <a:r>
              <a:rPr lang="en-US" dirty="0"/>
              <a:t>a later </a:t>
            </a:r>
            <a:r>
              <a:rPr lang="en-US" dirty="0" smtClean="0"/>
              <a:t>time.</a:t>
            </a:r>
            <a:endParaRPr lang="en-US" dirty="0"/>
          </a:p>
        </p:txBody>
      </p:sp>
    </p:spTree>
    <p:extLst>
      <p:ext uri="{BB962C8B-B14F-4D97-AF65-F5344CB8AC3E}">
        <p14:creationId xmlns:p14="http://schemas.microsoft.com/office/powerpoint/2010/main" val="8216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Snapshots</a:t>
            </a:r>
            <a:endParaRPr lang="en-US" dirty="0"/>
          </a:p>
        </p:txBody>
      </p:sp>
      <p:sp>
        <p:nvSpPr>
          <p:cNvPr id="3" name="Content Placeholder 2"/>
          <p:cNvSpPr>
            <a:spLocks noGrp="1"/>
          </p:cNvSpPr>
          <p:nvPr>
            <p:ph idx="1"/>
          </p:nvPr>
        </p:nvSpPr>
        <p:spPr/>
        <p:txBody>
          <a:bodyPr/>
          <a:lstStyle/>
          <a:p>
            <a:r>
              <a:rPr lang="en-US" dirty="0"/>
              <a:t>C</a:t>
            </a:r>
            <a:r>
              <a:rPr lang="en-US" dirty="0" smtClean="0"/>
              <a:t>opy the state of your instance, and reboot it later in the same state:</a:t>
            </a:r>
          </a:p>
          <a:p>
            <a:pPr lvl="1"/>
            <a:r>
              <a:rPr lang="en-US" b="1" dirty="0" smtClean="0"/>
              <a:t>Snapshots of an instance </a:t>
            </a:r>
            <a:r>
              <a:rPr lang="en-US" dirty="0" smtClean="0"/>
              <a:t>can be used like other Images to start new instances.</a:t>
            </a:r>
          </a:p>
          <a:p>
            <a:pPr lvl="1"/>
            <a:r>
              <a:rPr lang="en-US" dirty="0" smtClean="0"/>
              <a:t>Snapshots only include data on your primary ephemeral drive.</a:t>
            </a:r>
          </a:p>
          <a:p>
            <a:r>
              <a:rPr lang="en-US" dirty="0"/>
              <a:t>I</a:t>
            </a:r>
            <a:r>
              <a:rPr lang="en-US" dirty="0" smtClean="0"/>
              <a:t>t is also possible to take </a:t>
            </a:r>
            <a:r>
              <a:rPr lang="en-US" b="1" dirty="0" smtClean="0"/>
              <a:t>Snapshots of Volumes.</a:t>
            </a:r>
            <a:endParaRPr lang="en-US" b="1" dirty="0"/>
          </a:p>
        </p:txBody>
      </p:sp>
    </p:spTree>
    <p:extLst>
      <p:ext uri="{BB962C8B-B14F-4D97-AF65-F5344CB8AC3E}">
        <p14:creationId xmlns:p14="http://schemas.microsoft.com/office/powerpoint/2010/main" val="25739730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a:xfrm>
            <a:off x="498475" y="1485901"/>
            <a:ext cx="7556313" cy="817211"/>
          </a:xfrm>
        </p:spPr>
        <p:txBody>
          <a:bodyPr>
            <a:normAutofit fontScale="92500" lnSpcReduction="10000"/>
          </a:bodyPr>
          <a:lstStyle/>
          <a:p>
            <a:pPr marL="0" indent="0">
              <a:buNone/>
            </a:pPr>
            <a:r>
              <a:rPr lang="en-US" b="1" u="sng" dirty="0" smtClean="0"/>
              <a:t>Exercise 1</a:t>
            </a:r>
          </a:p>
          <a:p>
            <a:pPr marL="0" indent="0">
              <a:buNone/>
            </a:pPr>
            <a:r>
              <a:rPr lang="en-US" dirty="0" smtClean="0"/>
              <a:t>Take a snapshot of an instance on the Dashboard</a:t>
            </a:r>
          </a:p>
          <a:p>
            <a:pPr marL="0" indent="0">
              <a:buNone/>
            </a:pPr>
            <a:endParaRPr lang="en-US" dirty="0"/>
          </a:p>
        </p:txBody>
      </p:sp>
      <p:pic>
        <p:nvPicPr>
          <p:cNvPr id="4" name="Picture 3" descr="Dashboard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0" y="2303111"/>
            <a:ext cx="5803900" cy="2380703"/>
          </a:xfrm>
          <a:prstGeom prst="rect">
            <a:avLst/>
          </a:prstGeom>
        </p:spPr>
      </p:pic>
    </p:spTree>
    <p:extLst>
      <p:ext uri="{BB962C8B-B14F-4D97-AF65-F5344CB8AC3E}">
        <p14:creationId xmlns:p14="http://schemas.microsoft.com/office/powerpoint/2010/main" val="39040864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p:txBody>
          <a:bodyPr/>
          <a:lstStyle/>
          <a:p>
            <a:pPr marL="0" indent="0">
              <a:buNone/>
            </a:pPr>
            <a:r>
              <a:rPr lang="en-US" b="1" u="sng" dirty="0" smtClean="0"/>
              <a:t>Exercise 2</a:t>
            </a:r>
            <a:endParaRPr lang="en-US" b="1" u="sng" dirty="0"/>
          </a:p>
          <a:p>
            <a:pPr marL="0" indent="0">
              <a:buNone/>
            </a:pPr>
            <a:r>
              <a:rPr lang="en-US" dirty="0" smtClean="0"/>
              <a:t>Launch a new instance from the snapshot</a:t>
            </a:r>
          </a:p>
          <a:p>
            <a:pPr marL="457200" indent="-457200">
              <a:buAutoNum type="arabicPeriod"/>
            </a:pPr>
            <a:r>
              <a:rPr lang="en-US" dirty="0" smtClean="0"/>
              <a:t>Go to </a:t>
            </a:r>
            <a:r>
              <a:rPr lang="en-US" i="1" dirty="0" smtClean="0"/>
              <a:t>Dashboard </a:t>
            </a:r>
            <a:r>
              <a:rPr lang="en-US" i="1" dirty="0"/>
              <a:t>&gt; Compute &gt; </a:t>
            </a:r>
            <a:r>
              <a:rPr lang="en-US" i="1" dirty="0" smtClean="0"/>
              <a:t>Images</a:t>
            </a:r>
            <a:endParaRPr lang="en-US" dirty="0"/>
          </a:p>
          <a:p>
            <a:pPr marL="457200" indent="-457200">
              <a:buAutoNum type="arabicPeriod"/>
            </a:pPr>
            <a:r>
              <a:rPr lang="en-US" dirty="0" smtClean="0"/>
              <a:t>Select </a:t>
            </a:r>
            <a:r>
              <a:rPr lang="en-US" dirty="0"/>
              <a:t>the </a:t>
            </a:r>
            <a:r>
              <a:rPr lang="en-US" i="1" dirty="0"/>
              <a:t>Project</a:t>
            </a:r>
            <a:r>
              <a:rPr lang="en-US" dirty="0"/>
              <a:t> filter on the top of the list, and you will get an overview of all your own Images</a:t>
            </a:r>
            <a:r>
              <a:rPr lang="en-US" dirty="0" smtClean="0"/>
              <a:t>.</a:t>
            </a:r>
          </a:p>
          <a:p>
            <a:pPr marL="457200" indent="-457200">
              <a:buAutoNum type="arabicPeriod"/>
            </a:pPr>
            <a:r>
              <a:rPr lang="en-US" dirty="0" smtClean="0"/>
              <a:t>Find </a:t>
            </a:r>
            <a:r>
              <a:rPr lang="en-US" dirty="0"/>
              <a:t>the Image you would like to launch a new instance from, and click </a:t>
            </a:r>
            <a:r>
              <a:rPr lang="en-US" b="1" dirty="0" smtClean="0"/>
              <a:t>Launch</a:t>
            </a:r>
            <a:r>
              <a:rPr lang="en-US" dirty="0" smtClean="0"/>
              <a:t>, which brings up the familiar launch dialogue.</a:t>
            </a:r>
          </a:p>
        </p:txBody>
      </p:sp>
    </p:spTree>
    <p:extLst>
      <p:ext uri="{BB962C8B-B14F-4D97-AF65-F5344CB8AC3E}">
        <p14:creationId xmlns:p14="http://schemas.microsoft.com/office/powerpoint/2010/main" val="39835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a:xfrm>
            <a:off x="457200" y="1205539"/>
            <a:ext cx="8229600" cy="3376383"/>
          </a:xfrm>
        </p:spPr>
        <p:txBody>
          <a:bodyPr>
            <a:normAutofit lnSpcReduction="10000"/>
          </a:bodyPr>
          <a:lstStyle/>
          <a:p>
            <a:r>
              <a:rPr lang="en-US" dirty="0" smtClean="0"/>
              <a:t>Snapshots of Volumes</a:t>
            </a:r>
          </a:p>
          <a:p>
            <a:pPr lvl="1"/>
            <a:r>
              <a:rPr lang="en-US" dirty="0" smtClean="0"/>
              <a:t>A Volume Snapshot creates a 1:1 copy of the state of a Volume.</a:t>
            </a:r>
          </a:p>
          <a:p>
            <a:pPr lvl="1"/>
            <a:r>
              <a:rPr lang="en-US" dirty="0" smtClean="0"/>
              <a:t>A Snapshot creates an Image which can be used to create </a:t>
            </a:r>
            <a:r>
              <a:rPr lang="en-US" b="1" dirty="0" smtClean="0"/>
              <a:t>new</a:t>
            </a:r>
            <a:r>
              <a:rPr lang="en-US" dirty="0" smtClean="0"/>
              <a:t> Volumes – NOT </a:t>
            </a:r>
            <a:r>
              <a:rPr lang="en-US" i="1" dirty="0" smtClean="0"/>
              <a:t>restore</a:t>
            </a:r>
            <a:r>
              <a:rPr lang="en-US" dirty="0" smtClean="0"/>
              <a:t> existing Volumes!</a:t>
            </a:r>
          </a:p>
          <a:p>
            <a:pPr lvl="1"/>
            <a:r>
              <a:rPr lang="en-US" dirty="0" smtClean="0"/>
              <a:t>Takes up </a:t>
            </a:r>
            <a:r>
              <a:rPr lang="en-US" b="1" dirty="0" smtClean="0"/>
              <a:t>significant disk quota </a:t>
            </a:r>
            <a:r>
              <a:rPr lang="en-US" dirty="0" smtClean="0"/>
              <a:t>the </a:t>
            </a:r>
            <a:r>
              <a:rPr lang="en-US" i="1" dirty="0" smtClean="0"/>
              <a:t>same size </a:t>
            </a:r>
            <a:r>
              <a:rPr lang="en-US" dirty="0" smtClean="0"/>
              <a:t>of your Volume.</a:t>
            </a:r>
          </a:p>
          <a:p>
            <a:pPr lvl="1"/>
            <a:r>
              <a:rPr lang="en-US" dirty="0" smtClean="0"/>
              <a:t>The </a:t>
            </a:r>
            <a:r>
              <a:rPr lang="en-US" dirty="0"/>
              <a:t>original Volume on which the Snapshot was based </a:t>
            </a:r>
            <a:r>
              <a:rPr lang="en-US" i="1" dirty="0"/>
              <a:t>must still exist</a:t>
            </a:r>
            <a:r>
              <a:rPr lang="en-US" dirty="0"/>
              <a:t>, or the Snapshots of it become useless</a:t>
            </a:r>
            <a:r>
              <a:rPr lang="en-US" dirty="0" smtClean="0"/>
              <a:t>.</a:t>
            </a:r>
          </a:p>
          <a:p>
            <a:pPr lvl="2"/>
            <a:r>
              <a:rPr lang="en-US" dirty="0" smtClean="0"/>
              <a:t>If you want to delete a volume, you have to delete all snapshots of it first!</a:t>
            </a:r>
          </a:p>
          <a:p>
            <a:r>
              <a:rPr lang="en-US" dirty="0" smtClean="0"/>
              <a:t>You </a:t>
            </a:r>
            <a:r>
              <a:rPr lang="en-US" dirty="0"/>
              <a:t>may prefer other forms of backup discussed later</a:t>
            </a:r>
            <a:r>
              <a:rPr lang="en-US" dirty="0" smtClean="0"/>
              <a:t>.</a:t>
            </a:r>
            <a:endParaRPr lang="en-US" dirty="0"/>
          </a:p>
        </p:txBody>
      </p:sp>
    </p:spTree>
    <p:extLst>
      <p:ext uri="{BB962C8B-B14F-4D97-AF65-F5344CB8AC3E}">
        <p14:creationId xmlns:p14="http://schemas.microsoft.com/office/powerpoint/2010/main" val="401957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a:xfrm>
            <a:off x="498475" y="1485900"/>
            <a:ext cx="7556313" cy="871849"/>
          </a:xfrm>
        </p:spPr>
        <p:txBody>
          <a:bodyPr>
            <a:normAutofit fontScale="85000" lnSpcReduction="10000"/>
          </a:bodyPr>
          <a:lstStyle/>
          <a:p>
            <a:pPr marL="0" indent="0">
              <a:buNone/>
            </a:pPr>
            <a:r>
              <a:rPr lang="en-US" b="1" u="sng" dirty="0" smtClean="0"/>
              <a:t>Exercise 3</a:t>
            </a:r>
            <a:r>
              <a:rPr lang="en-US" dirty="0" smtClean="0"/>
              <a:t>: Create a Volume Snapshot</a:t>
            </a:r>
          </a:p>
          <a:p>
            <a:pPr marL="0" indent="0">
              <a:buNone/>
            </a:pPr>
            <a:r>
              <a:rPr lang="en-US" dirty="0" smtClean="0"/>
              <a:t>First, make sure the Volume is </a:t>
            </a:r>
            <a:r>
              <a:rPr lang="en-US" i="1" dirty="0" smtClean="0"/>
              <a:t>detached </a:t>
            </a:r>
            <a:r>
              <a:rPr lang="en-US" dirty="0" smtClean="0"/>
              <a:t>and in Status </a:t>
            </a:r>
            <a:r>
              <a:rPr lang="en-US" i="1" dirty="0" smtClean="0"/>
              <a:t>available</a:t>
            </a:r>
            <a:r>
              <a:rPr lang="en-US" dirty="0" smtClean="0"/>
              <a:t>.</a:t>
            </a:r>
            <a:endParaRPr lang="en-US" dirty="0"/>
          </a:p>
        </p:txBody>
      </p:sp>
      <p:pic>
        <p:nvPicPr>
          <p:cNvPr id="4" name="Picture 3" descr="DashboardVolume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2357749"/>
            <a:ext cx="6632387" cy="2242178"/>
          </a:xfrm>
          <a:prstGeom prst="rect">
            <a:avLst/>
          </a:prstGeom>
        </p:spPr>
      </p:pic>
    </p:spTree>
    <p:extLst>
      <p:ext uri="{BB962C8B-B14F-4D97-AF65-F5344CB8AC3E}">
        <p14:creationId xmlns:p14="http://schemas.microsoft.com/office/powerpoint/2010/main" val="249293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a:xfrm>
            <a:off x="498475" y="1485900"/>
            <a:ext cx="7556313" cy="979849"/>
          </a:xfrm>
        </p:spPr>
        <p:txBody>
          <a:bodyPr>
            <a:normAutofit fontScale="92500" lnSpcReduction="20000"/>
          </a:bodyPr>
          <a:lstStyle/>
          <a:p>
            <a:pPr marL="0" indent="0">
              <a:buNone/>
            </a:pPr>
            <a:r>
              <a:rPr lang="en-US" b="1" u="sng" dirty="0" smtClean="0"/>
              <a:t>Exercise 4</a:t>
            </a:r>
            <a:r>
              <a:rPr lang="en-US" dirty="0" smtClean="0"/>
              <a:t>: Create a new Volume from a Snapshot</a:t>
            </a:r>
          </a:p>
          <a:p>
            <a:pPr marL="0" indent="0">
              <a:buNone/>
            </a:pPr>
            <a:r>
              <a:rPr lang="en-US" dirty="0" smtClean="0"/>
              <a:t>Go </a:t>
            </a:r>
            <a:r>
              <a:rPr lang="en-US" dirty="0"/>
              <a:t>to </a:t>
            </a:r>
            <a:r>
              <a:rPr lang="en-US" i="1" dirty="0"/>
              <a:t>Dashboard &gt; Compute &gt; </a:t>
            </a:r>
            <a:r>
              <a:rPr lang="en-US" i="1" dirty="0" smtClean="0"/>
              <a:t>Volumes</a:t>
            </a:r>
            <a:r>
              <a:rPr lang="en-US" dirty="0" smtClean="0"/>
              <a:t> and click on “Create Volume”</a:t>
            </a:r>
            <a:endParaRPr lang="en-US" dirty="0"/>
          </a:p>
        </p:txBody>
      </p:sp>
      <p:pic>
        <p:nvPicPr>
          <p:cNvPr id="4" name="Picture 3" descr="DashboardVolumeSnapsho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00" y="2870184"/>
            <a:ext cx="6273800" cy="1074232"/>
          </a:xfrm>
          <a:prstGeom prst="rect">
            <a:avLst/>
          </a:prstGeom>
        </p:spPr>
      </p:pic>
    </p:spTree>
    <p:extLst>
      <p:ext uri="{BB962C8B-B14F-4D97-AF65-F5344CB8AC3E}">
        <p14:creationId xmlns:p14="http://schemas.microsoft.com/office/powerpoint/2010/main" val="1212342059"/>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194</TotalTime>
  <Words>2153</Words>
  <Application>Microsoft Macintosh PowerPoint</Application>
  <PresentationFormat>On-screen Show (16:9)</PresentationFormat>
  <Paragraphs>200</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Nectar_Theme1</vt:lpstr>
      <vt:lpstr>NeCTAR Training</vt:lpstr>
      <vt:lpstr>Backing up &amp; packing up</vt:lpstr>
      <vt:lpstr>Backing up &amp; Packing up</vt:lpstr>
      <vt:lpstr>Snapshots</vt:lpstr>
      <vt:lpstr>Snapshots</vt:lpstr>
      <vt:lpstr>Snapshots</vt:lpstr>
      <vt:lpstr>Snapshots</vt:lpstr>
      <vt:lpstr>Snapshots</vt:lpstr>
      <vt:lpstr>Snapshots</vt:lpstr>
      <vt:lpstr>Backing up</vt:lpstr>
      <vt:lpstr>Backing up</vt:lpstr>
      <vt:lpstr>Backing up</vt:lpstr>
      <vt:lpstr>Backing up</vt:lpstr>
      <vt:lpstr>Backing up</vt:lpstr>
      <vt:lpstr>Backing up</vt:lpstr>
      <vt:lpstr>Backing up</vt:lpstr>
      <vt:lpstr>Backing up</vt:lpstr>
      <vt:lpstr>Backing up</vt:lpstr>
      <vt:lpstr>Backing up</vt:lpstr>
      <vt:lpstr>Cleaning up</vt:lpstr>
      <vt:lpstr>Cleaning up</vt:lpstr>
      <vt:lpstr>Cleaning up</vt:lpstr>
      <vt:lpstr>Cleaning up</vt:lpstr>
      <vt:lpstr>Cleaning up</vt:lpstr>
      <vt:lpstr>Cleaning up</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51</cp:revision>
  <dcterms:created xsi:type="dcterms:W3CDTF">2015-07-20T12:12:29Z</dcterms:created>
  <dcterms:modified xsi:type="dcterms:W3CDTF">2015-09-09T08:25:37Z</dcterms:modified>
</cp:coreProperties>
</file>