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7"/>
  </p:notesMasterIdLst>
  <p:sldIdLst>
    <p:sldId id="256" r:id="rId2"/>
    <p:sldId id="257" r:id="rId3"/>
    <p:sldId id="272" r:id="rId4"/>
    <p:sldId id="258" r:id="rId5"/>
    <p:sldId id="259" r:id="rId6"/>
    <p:sldId id="261" r:id="rId7"/>
    <p:sldId id="279" r:id="rId8"/>
    <p:sldId id="262" r:id="rId9"/>
    <p:sldId id="263" r:id="rId10"/>
    <p:sldId id="265" r:id="rId11"/>
    <p:sldId id="280" r:id="rId12"/>
    <p:sldId id="267" r:id="rId13"/>
    <p:sldId id="266" r:id="rId14"/>
    <p:sldId id="281" r:id="rId15"/>
    <p:sldId id="268" r:id="rId16"/>
    <p:sldId id="269" r:id="rId17"/>
    <p:sldId id="270" r:id="rId18"/>
    <p:sldId id="282" r:id="rId19"/>
    <p:sldId id="271" r:id="rId20"/>
    <p:sldId id="273" r:id="rId21"/>
    <p:sldId id="274" r:id="rId22"/>
    <p:sldId id="275" r:id="rId23"/>
    <p:sldId id="276" r:id="rId24"/>
    <p:sldId id="277" r:id="rId25"/>
    <p:sldId id="27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256"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F845C-D088-1B4E-9129-C3977933D782}" type="datetimeFigureOut">
              <a:rPr lang="en-US" smtClean="0"/>
              <a:t>06/09/15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87E73-8F7E-2041-9C03-E77C2AAA7B7E}" type="slidenum">
              <a:rPr lang="en-US" smtClean="0"/>
              <a:t>‹#›</a:t>
            </a:fld>
            <a:endParaRPr lang="en-US"/>
          </a:p>
        </p:txBody>
      </p:sp>
    </p:spTree>
    <p:extLst>
      <p:ext uri="{BB962C8B-B14F-4D97-AF65-F5344CB8AC3E}">
        <p14:creationId xmlns:p14="http://schemas.microsoft.com/office/powerpoint/2010/main" val="26622250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iki.openstack.org/wiki/SDK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module is designed for advanced users who want to learn more about command line tools to control the NeCTAR resources. </a:t>
            </a:r>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a:t>
            </a:fld>
            <a:endParaRPr lang="en-US"/>
          </a:p>
        </p:txBody>
      </p:sp>
    </p:spTree>
    <p:extLst>
      <p:ext uri="{BB962C8B-B14F-4D97-AF65-F5344CB8AC3E}">
        <p14:creationId xmlns:p14="http://schemas.microsoft.com/office/powerpoint/2010/main" val="74901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the volume onto which the backup is restored must</a:t>
            </a:r>
            <a:r>
              <a:rPr lang="en-US" baseline="0" dirty="0" smtClean="0"/>
              <a:t> not be the original volume. </a:t>
            </a:r>
          </a:p>
          <a:p>
            <a:r>
              <a:rPr lang="en-US" baseline="0" dirty="0" smtClean="0"/>
              <a:t>However bear in mind that any data will be deleted on the volume onto which the backup is restored!</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22</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23</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a:t>
            </a:r>
            <a:r>
              <a:rPr lang="en-US" baseline="0" dirty="0" smtClean="0"/>
              <a:t> that we can increase the size of the volume when creating it from the snapshot. We will increase it to 2GB. </a:t>
            </a:r>
          </a:p>
          <a:p>
            <a:r>
              <a:rPr lang="en-US" baseline="0" dirty="0" smtClean="0"/>
              <a:t>The command is the same as for creating a new volume, with the addition of the –snapshot argument.</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24</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refer to </a:t>
            </a:r>
            <a:r>
              <a:rPr lang="en-US" dirty="0" smtClean="0">
                <a:hlinkClick r:id="rId3"/>
              </a:rPr>
              <a:t>https://wiki.openstack.org/wiki/SDKs</a:t>
            </a:r>
            <a:r>
              <a:rPr lang="en-US" dirty="0" smtClean="0"/>
              <a:t> for more information</a:t>
            </a:r>
            <a:r>
              <a:rPr lang="en-US" baseline="0" dirty="0" smtClean="0"/>
              <a:t> about APIs</a:t>
            </a:r>
            <a:endParaRPr lang="en-US" dirty="0" smtClean="0"/>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11</a:t>
            </a:fld>
            <a:endParaRPr lang="en-US"/>
          </a:p>
        </p:txBody>
      </p:sp>
    </p:spTree>
    <p:extLst>
      <p:ext uri="{BB962C8B-B14F-4D97-AF65-F5344CB8AC3E}">
        <p14:creationId xmlns:p14="http://schemas.microsoft.com/office/powerpoint/2010/main" val="242137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how the name of the</a:t>
            </a:r>
            <a:r>
              <a:rPr lang="en-US" baseline="0" dirty="0" smtClean="0"/>
              <a:t> file in the container will be the whole path on the local computer which is not very nice. To avoid this, you have to be in the same folder when uploading (see On-Line documentation)</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13</a:t>
            </a:fld>
            <a:endParaRPr lang="en-US"/>
          </a:p>
        </p:txBody>
      </p:sp>
    </p:spTree>
    <p:extLst>
      <p:ext uri="{BB962C8B-B14F-4D97-AF65-F5344CB8AC3E}">
        <p14:creationId xmlns:p14="http://schemas.microsoft.com/office/powerpoint/2010/main" val="413480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to</a:t>
            </a:r>
            <a:r>
              <a:rPr lang="en-US" baseline="0" dirty="0" smtClean="0"/>
              <a:t> online documentation which contains more info about commands to list keys, security groups etc.</a:t>
            </a:r>
          </a:p>
          <a:p>
            <a:endParaRPr lang="en-US" baseline="0" dirty="0" smtClean="0"/>
          </a:p>
          <a:p>
            <a:r>
              <a:rPr lang="en-US" baseline="0" dirty="0" smtClean="0"/>
              <a:t>Give a demo on how to list keys and security groups, maybe show how a new key can be generated as well.</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15</a:t>
            </a:fld>
            <a:endParaRPr lang="en-US"/>
          </a:p>
        </p:txBody>
      </p:sp>
    </p:spTree>
    <p:extLst>
      <p:ext uri="{BB962C8B-B14F-4D97-AF65-F5344CB8AC3E}">
        <p14:creationId xmlns:p14="http://schemas.microsoft.com/office/powerpoint/2010/main" val="40488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another</a:t>
            </a:r>
            <a:r>
              <a:rPr lang="en-US" baseline="0" dirty="0" smtClean="0"/>
              <a:t> flavor is possible, but it should offer at least the same size of ephemeral drives</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17</a:t>
            </a:fld>
            <a:endParaRPr lang="en-US"/>
          </a:p>
        </p:txBody>
      </p:sp>
    </p:spTree>
    <p:extLst>
      <p:ext uri="{BB962C8B-B14F-4D97-AF65-F5344CB8AC3E}">
        <p14:creationId xmlns:p14="http://schemas.microsoft.com/office/powerpoint/2010/main" val="22965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Backup </a:t>
            </a:r>
            <a:r>
              <a:rPr lang="en-US" dirty="0" err="1" smtClean="0"/>
              <a:t>vs</a:t>
            </a:r>
            <a:r>
              <a:rPr lang="en-US" dirty="0" smtClean="0"/>
              <a:t> snapshot summary: Stored</a:t>
            </a:r>
            <a:r>
              <a:rPr lang="en-US" baseline="0" dirty="0" smtClean="0"/>
              <a:t> in Object Store / Image Server; Size of backup files; can restore on existing/new volume.</a:t>
            </a:r>
          </a:p>
          <a:p>
            <a:endParaRPr lang="en-US" dirty="0" smtClean="0"/>
          </a:p>
          <a:p>
            <a:r>
              <a:rPr lang="en-US" dirty="0" smtClean="0"/>
              <a:t>Do a full demo of all exercises so that the people without allocation can leave early.</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18</a:t>
            </a:fld>
            <a:endParaRPr lang="en-US"/>
          </a:p>
        </p:txBody>
      </p:sp>
    </p:spTree>
    <p:extLst>
      <p:ext uri="{BB962C8B-B14F-4D97-AF65-F5344CB8AC3E}">
        <p14:creationId xmlns:p14="http://schemas.microsoft.com/office/powerpoint/2010/main" val="133608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E087E73-8F7E-2041-9C03-E77C2AAA7B7E}" type="slidenum">
              <a:rPr lang="en-US" smtClean="0"/>
              <a:t>19</a:t>
            </a:fld>
            <a:endParaRPr lang="en-US"/>
          </a:p>
        </p:txBody>
      </p:sp>
    </p:spTree>
    <p:extLst>
      <p:ext uri="{BB962C8B-B14F-4D97-AF65-F5344CB8AC3E}">
        <p14:creationId xmlns:p14="http://schemas.microsoft.com/office/powerpoint/2010/main" val="280511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20</a:t>
            </a:fld>
            <a:endParaRPr lang="en-US"/>
          </a:p>
        </p:txBody>
      </p:sp>
    </p:spTree>
    <p:extLst>
      <p:ext uri="{BB962C8B-B14F-4D97-AF65-F5344CB8AC3E}">
        <p14:creationId xmlns:p14="http://schemas.microsoft.com/office/powerpoint/2010/main" val="3543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While the argument --description is optional, it is recommended you fill in some meaningful information about this backup here, as it will make it easier to identify it when you want to restore it.</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21</a:t>
            </a:fld>
            <a:endParaRPr lang="en-US"/>
          </a:p>
        </p:txBody>
      </p:sp>
    </p:spTree>
    <p:extLst>
      <p:ext uri="{BB962C8B-B14F-4D97-AF65-F5344CB8AC3E}">
        <p14:creationId xmlns:p14="http://schemas.microsoft.com/office/powerpoint/2010/main" val="4239703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a:xfrm>
            <a:off x="6795247" y="4817689"/>
            <a:ext cx="2133600" cy="273844"/>
          </a:xfrm>
          <a:prstGeom prst="rect">
            <a:avLst/>
          </a:prstGeom>
        </p:spPr>
        <p:txBody>
          <a:bodyPr/>
          <a:lstStyle/>
          <a:p>
            <a:fld id="{D728701E-CAF4-4159-9B3E-41C86DFFA30D}" type="datetimeFigureOut">
              <a:rPr lang="en-US" smtClean="0"/>
              <a:t>06/09/15</a:t>
            </a:fld>
            <a:endParaRPr lang="en-US"/>
          </a:p>
        </p:txBody>
      </p:sp>
      <p:sp>
        <p:nvSpPr>
          <p:cNvPr id="6" name="Footer Placeholder 5"/>
          <p:cNvSpPr>
            <a:spLocks noGrp="1"/>
          </p:cNvSpPr>
          <p:nvPr>
            <p:ph type="ftr" sz="quarter" idx="11"/>
          </p:nvPr>
        </p:nvSpPr>
        <p:spPr>
          <a:xfrm>
            <a:off x="201706" y="4817689"/>
            <a:ext cx="6122894"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1" y="1489472"/>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1" y="3123724"/>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62F1D00-BD13-4404-86B0-79703945A0A7}"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stack.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openstack.org/wiki/SD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www.pyth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10</a:t>
            </a:r>
          </a:p>
          <a:p>
            <a:r>
              <a:rPr lang="en-US" dirty="0" smtClean="0"/>
              <a:t>Beyond the Dashboard</a:t>
            </a:r>
            <a:endParaRPr lang="en-US" dirty="0"/>
          </a:p>
        </p:txBody>
      </p:sp>
    </p:spTree>
    <p:extLst>
      <p:ext uri="{BB962C8B-B14F-4D97-AF65-F5344CB8AC3E}">
        <p14:creationId xmlns:p14="http://schemas.microsoft.com/office/powerpoint/2010/main" val="23891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normAutofit fontScale="85000" lnSpcReduction="10000"/>
          </a:bodyPr>
          <a:lstStyle/>
          <a:p>
            <a:r>
              <a:rPr lang="en-US" dirty="0" smtClean="0"/>
              <a:t>You can now use the </a:t>
            </a:r>
            <a:r>
              <a:rPr lang="en-US" i="1" dirty="0" err="1" smtClean="0"/>
              <a:t>openstack</a:t>
            </a:r>
            <a:r>
              <a:rPr lang="en-US" dirty="0" smtClean="0"/>
              <a:t> command line client.</a:t>
            </a:r>
          </a:p>
          <a:p>
            <a:r>
              <a:rPr lang="en-US" dirty="0" smtClean="0"/>
              <a:t>Every time you open a new terminal to use it, you have to load your credentials again (</a:t>
            </a:r>
            <a:r>
              <a:rPr lang="en-US" i="1" dirty="0" smtClean="0"/>
              <a:t>“source” </a:t>
            </a:r>
            <a:r>
              <a:rPr lang="en-US" dirty="0" smtClean="0"/>
              <a:t>your OpenStack RC script file)</a:t>
            </a:r>
          </a:p>
          <a:p>
            <a:r>
              <a:rPr lang="en-US" dirty="0" smtClean="0"/>
              <a:t>The client is structured into several “tools” for various tasks.</a:t>
            </a:r>
          </a:p>
          <a:p>
            <a:r>
              <a:rPr lang="en-US" dirty="0" smtClean="0"/>
              <a:t>To get help on the client, type:</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a:t>
            </a:r>
          </a:p>
          <a:p>
            <a:pPr lvl="1"/>
            <a:r>
              <a:rPr lang="en-US" dirty="0" smtClean="0"/>
              <a:t>This will print a list of all the “tools”.</a:t>
            </a:r>
          </a:p>
          <a:p>
            <a:pPr lvl="1"/>
            <a:r>
              <a:rPr lang="en-US" dirty="0" smtClean="0"/>
              <a:t>To print help on a tool:</a:t>
            </a:r>
          </a:p>
          <a:p>
            <a:pPr marL="228600" lvl="1" indent="0">
              <a:buNone/>
            </a:pPr>
            <a:r>
              <a:rPr lang="en-US" dirty="0" smtClean="0">
                <a:solidFill>
                  <a:srgbClr val="0000FF"/>
                </a:solidFill>
                <a:latin typeface="Consolas"/>
                <a:cs typeface="Consolas"/>
              </a:rPr>
              <a:t>$</a:t>
            </a:r>
            <a:r>
              <a:rPr lang="en-US" dirty="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&lt;tool-name&gt;</a:t>
            </a:r>
          </a:p>
          <a:p>
            <a:pPr lvl="1"/>
            <a:r>
              <a:rPr lang="en-US" dirty="0" smtClean="0"/>
              <a:t>For example for the server tool:</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a:t>
            </a:r>
          </a:p>
        </p:txBody>
      </p:sp>
    </p:spTree>
    <p:extLst>
      <p:ext uri="{BB962C8B-B14F-4D97-AF65-F5344CB8AC3E}">
        <p14:creationId xmlns:p14="http://schemas.microsoft.com/office/powerpoint/2010/main" val="418269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Object Store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i="1" dirty="0" err="1" smtClean="0"/>
              <a:t>openstack</a:t>
            </a:r>
            <a:r>
              <a:rPr lang="en-US" dirty="0" smtClean="0"/>
              <a:t> client can be used to access your Object Store.</a:t>
            </a:r>
          </a:p>
          <a:p>
            <a:r>
              <a:rPr lang="en-US" dirty="0" smtClean="0"/>
              <a:t>The underlying tool which is used is called </a:t>
            </a:r>
            <a:r>
              <a:rPr lang="en-US" i="1" dirty="0" smtClean="0"/>
              <a:t>Swift</a:t>
            </a:r>
            <a:r>
              <a:rPr lang="en-US" dirty="0" smtClean="0"/>
              <a:t>.</a:t>
            </a:r>
          </a:p>
          <a:p>
            <a:pPr lvl="1"/>
            <a:r>
              <a:rPr lang="en-US" dirty="0" smtClean="0"/>
              <a:t>Transferring files to and from the Object Store using Swift is </a:t>
            </a:r>
            <a:r>
              <a:rPr lang="en-US" b="1" dirty="0" smtClean="0"/>
              <a:t>not encrypted</a:t>
            </a:r>
            <a:r>
              <a:rPr lang="en-US" dirty="0" smtClean="0"/>
              <a:t>! Encrypt sensitive data before transfer.</a:t>
            </a:r>
          </a:p>
          <a:p>
            <a:r>
              <a:rPr lang="en-US" dirty="0" smtClean="0"/>
              <a:t>In the next exercise we will create a container and upload/download a file to it.</a:t>
            </a:r>
          </a:p>
          <a:p>
            <a:r>
              <a:rPr lang="en-US" dirty="0" smtClean="0"/>
              <a:t>The Object Store can also be accessed from within program code using the APIs!</a:t>
            </a:r>
          </a:p>
          <a:p>
            <a:pPr lvl="1"/>
            <a:r>
              <a:rPr lang="en-US" dirty="0" smtClean="0"/>
              <a:t>Not part of this tutorial</a:t>
            </a:r>
          </a:p>
        </p:txBody>
      </p:sp>
    </p:spTree>
    <p:extLst>
      <p:ext uri="{BB962C8B-B14F-4D97-AF65-F5344CB8AC3E}">
        <p14:creationId xmlns:p14="http://schemas.microsoft.com/office/powerpoint/2010/main" val="102329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
            </a:r>
            <a:r>
              <a:rPr lang="en-US" dirty="0"/>
              <a:t>O</a:t>
            </a:r>
            <a:r>
              <a:rPr lang="en-US" dirty="0" smtClean="0"/>
              <a:t>bject Store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Exercise 4</a:t>
            </a:r>
            <a:r>
              <a:rPr lang="en-US" dirty="0" smtClean="0"/>
              <a:t>:  List objects and create container</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object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container</a:t>
            </a:r>
          </a:p>
          <a:p>
            <a:pPr marL="0" indent="0">
              <a:buNone/>
            </a:pPr>
            <a:r>
              <a:rPr lang="en-US" dirty="0" smtClean="0"/>
              <a:t>List your containers: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container list</a:t>
            </a:r>
          </a:p>
          <a:p>
            <a:pPr marL="0" indent="0">
              <a:buNone/>
            </a:pPr>
            <a:r>
              <a:rPr lang="en-US" dirty="0" smtClean="0"/>
              <a:t>Create a container called </a:t>
            </a:r>
            <a:r>
              <a:rPr lang="en-US" i="1" dirty="0" err="1" smtClean="0"/>
              <a:t>MyTestContainer</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container create </a:t>
            </a:r>
            <a:r>
              <a:rPr lang="en-US" dirty="0" err="1" smtClean="0">
                <a:solidFill>
                  <a:srgbClr val="0000FF"/>
                </a:solidFill>
                <a:latin typeface="Consolas"/>
                <a:cs typeface="Consolas"/>
              </a:rPr>
              <a:t>MyTestContainer</a:t>
            </a:r>
            <a:endParaRPr lang="en-US" dirty="0" smtClean="0">
              <a:solidFill>
                <a:srgbClr val="0000FF"/>
              </a:solidFill>
              <a:latin typeface="Consolas"/>
              <a:cs typeface="Consolas"/>
            </a:endParaRPr>
          </a:p>
          <a:p>
            <a:pPr marL="0" indent="0">
              <a:buNone/>
            </a:pPr>
            <a:r>
              <a:rPr lang="en-US" dirty="0" smtClean="0"/>
              <a:t>List </a:t>
            </a:r>
            <a:r>
              <a:rPr lang="en-US" dirty="0"/>
              <a:t>files in the </a:t>
            </a:r>
            <a:r>
              <a:rPr lang="en-US" dirty="0" smtClean="0"/>
              <a:t>container (still empty):</a:t>
            </a:r>
            <a:r>
              <a:rPr lang="en-US" dirty="0"/>
              <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object list </a:t>
            </a:r>
            <a:r>
              <a:rPr lang="en-US" dirty="0" err="1" smtClean="0">
                <a:solidFill>
                  <a:srgbClr val="0000FF"/>
                </a:solidFill>
                <a:latin typeface="Consolas"/>
                <a:cs typeface="Consolas"/>
              </a:rPr>
              <a:t>MyTestContainer</a:t>
            </a:r>
            <a:endParaRPr lang="en-US" b="1" dirty="0">
              <a:solidFill>
                <a:srgbClr val="0000FF"/>
              </a:solidFill>
              <a:latin typeface="Consolas"/>
              <a:cs typeface="Consolas"/>
            </a:endParaRPr>
          </a:p>
        </p:txBody>
      </p:sp>
    </p:spTree>
    <p:extLst>
      <p:ext uri="{BB962C8B-B14F-4D97-AF65-F5344CB8AC3E}">
        <p14:creationId xmlns:p14="http://schemas.microsoft.com/office/powerpoint/2010/main" val="30966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
            </a:r>
            <a:r>
              <a:rPr lang="en-US" dirty="0"/>
              <a:t>O</a:t>
            </a:r>
            <a:r>
              <a:rPr lang="en-US" dirty="0" smtClean="0"/>
              <a:t>bject Store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smtClean="0"/>
              <a:t>Exercise 5</a:t>
            </a:r>
            <a:r>
              <a:rPr lang="en-US" dirty="0" smtClean="0"/>
              <a:t>:  Upload / Download files</a:t>
            </a:r>
          </a:p>
          <a:p>
            <a:pPr marL="0" indent="0">
              <a:buNone/>
            </a:pPr>
            <a:endParaRPr lang="en-US" dirty="0" smtClean="0"/>
          </a:p>
          <a:p>
            <a:pPr marL="0" indent="0">
              <a:buNone/>
            </a:pPr>
            <a:r>
              <a:rPr lang="en-US" dirty="0" smtClean="0"/>
              <a:t>Create </a:t>
            </a:r>
            <a:r>
              <a:rPr lang="en-US" dirty="0" smtClean="0"/>
              <a:t>a new text file </a:t>
            </a:r>
            <a:r>
              <a:rPr lang="en-US" i="1" dirty="0" err="1" smtClean="0"/>
              <a:t>MyTestFile.txt</a:t>
            </a:r>
            <a:r>
              <a:rPr lang="en-US" dirty="0" smtClean="0"/>
              <a:t> on your computer and </a:t>
            </a:r>
            <a:r>
              <a:rPr lang="en-US" dirty="0"/>
              <a:t>upload it</a:t>
            </a:r>
            <a:r>
              <a:rPr lang="en-US" dirty="0" smtClean="0"/>
              <a:t>:</a:t>
            </a:r>
            <a:br>
              <a:rPr lang="en-US" dirty="0" smtClean="0"/>
            </a:br>
            <a:r>
              <a:rPr lang="en-US" dirty="0" smtClean="0">
                <a:solidFill>
                  <a:srgbClr val="0000FF"/>
                </a:solidFill>
                <a:latin typeface="Consolas"/>
                <a:cs typeface="Consolas"/>
              </a:rPr>
              <a:t>$ cd &lt;folder-containing-</a:t>
            </a:r>
            <a:r>
              <a:rPr lang="en-US" dirty="0" err="1" smtClean="0">
                <a:solidFill>
                  <a:srgbClr val="0000FF"/>
                </a:solidFill>
                <a:latin typeface="Consolas"/>
                <a:cs typeface="Consolas"/>
              </a:rPr>
              <a:t>MyNewTextFile.txt</a:t>
            </a:r>
            <a:r>
              <a:rPr lang="en-US" dirty="0" smtClean="0">
                <a:solidFill>
                  <a:srgbClr val="0000FF"/>
                </a:solidFill>
                <a:latin typeface="Consolas"/>
                <a:cs typeface="Consolas"/>
              </a:rPr>
              <a:t>&gt;</a:t>
            </a:r>
            <a:r>
              <a:rPr lang="en-US" dirty="0">
                <a:solidFill>
                  <a:srgbClr val="0000FF"/>
                </a:solidFill>
                <a:latin typeface="Consolas"/>
                <a:cs typeface="Consolas"/>
              </a:rPr>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MyTestContainer</a:t>
            </a:r>
            <a:r>
              <a:rPr lang="en-US" dirty="0" smtClean="0">
                <a:solidFill>
                  <a:srgbClr val="0000FF"/>
                </a:solidFill>
                <a:latin typeface="Consolas"/>
                <a:cs typeface="Consolas"/>
              </a:rPr>
              <a:t> </a:t>
            </a:r>
            <a:r>
              <a:rPr lang="en-US" dirty="0" err="1" smtClean="0">
                <a:solidFill>
                  <a:srgbClr val="0000FF"/>
                </a:solidFill>
                <a:latin typeface="Consolas"/>
                <a:cs typeface="Consolas"/>
              </a:rPr>
              <a:t>MyNewTextFile.txt</a:t>
            </a:r>
            <a:endParaRPr lang="en-US" dirty="0" smtClean="0">
              <a:solidFill>
                <a:srgbClr val="0000FF"/>
              </a:solidFill>
              <a:latin typeface="Consolas"/>
              <a:cs typeface="Consolas"/>
            </a:endParaRPr>
          </a:p>
          <a:p>
            <a:pPr marL="0" indent="0">
              <a:buNone/>
            </a:pPr>
            <a:endParaRPr lang="en-US" dirty="0" smtClean="0"/>
          </a:p>
          <a:p>
            <a:pPr marL="0" indent="0">
              <a:buNone/>
            </a:pPr>
            <a:r>
              <a:rPr lang="en-US" dirty="0" smtClean="0"/>
              <a:t>List </a:t>
            </a:r>
            <a:r>
              <a:rPr lang="en-US" dirty="0" smtClean="0"/>
              <a:t>the file </a:t>
            </a:r>
            <a:r>
              <a:rPr lang="en-US" dirty="0"/>
              <a:t>in the container:</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object list </a:t>
            </a:r>
            <a:r>
              <a:rPr lang="en-US" dirty="0" err="1" smtClean="0">
                <a:solidFill>
                  <a:srgbClr val="0000FF"/>
                </a:solidFill>
                <a:latin typeface="Consolas"/>
                <a:cs typeface="Consolas"/>
              </a:rPr>
              <a:t>MyTestContainer</a:t>
            </a:r>
            <a:r>
              <a:rPr lang="en-US" dirty="0">
                <a:solidFill>
                  <a:schemeClr val="tx1"/>
                </a:solidFill>
                <a:latin typeface="Consolas"/>
                <a:cs typeface="Consolas"/>
              </a:rPr>
              <a:t/>
            </a:r>
            <a:br>
              <a:rPr lang="en-US" dirty="0">
                <a:solidFill>
                  <a:schemeClr val="tx1"/>
                </a:solidFill>
                <a:latin typeface="Consolas"/>
                <a:cs typeface="Consolas"/>
              </a:rPr>
            </a:br>
            <a:r>
              <a:rPr lang="en-US" dirty="0" smtClean="0">
                <a:solidFill>
                  <a:schemeClr val="tx1"/>
                </a:solidFill>
                <a:latin typeface="Consolas"/>
                <a:cs typeface="Consolas"/>
              </a:rPr>
              <a:t/>
            </a:r>
            <a:br>
              <a:rPr lang="en-US" dirty="0" smtClean="0">
                <a:solidFill>
                  <a:schemeClr val="tx1"/>
                </a:solidFill>
                <a:latin typeface="Consolas"/>
                <a:cs typeface="Consolas"/>
              </a:rPr>
            </a:br>
            <a:r>
              <a:rPr lang="en-US" dirty="0" smtClean="0">
                <a:solidFill>
                  <a:schemeClr val="tx1"/>
                </a:solidFill>
                <a:latin typeface="+mj-lt"/>
                <a:cs typeface="Consolas"/>
              </a:rPr>
              <a:t>Download file again and save as </a:t>
            </a:r>
            <a:r>
              <a:rPr lang="en-US" i="1" dirty="0" err="1" smtClean="0">
                <a:solidFill>
                  <a:schemeClr val="tx1"/>
                </a:solidFill>
                <a:latin typeface="+mj-lt"/>
                <a:cs typeface="Consolas"/>
              </a:rPr>
              <a:t>MyDownloadedFile.txt</a:t>
            </a:r>
            <a:r>
              <a:rPr lang="en-US" dirty="0" smtClean="0">
                <a:solidFill>
                  <a:schemeClr val="tx1"/>
                </a:solidFill>
                <a:latin typeface="+mj-lt"/>
                <a:cs typeface="Consolas"/>
              </a:rPr>
              <a:t>:</a:t>
            </a:r>
            <a:br>
              <a:rPr lang="en-US" dirty="0" smtClean="0">
                <a:solidFill>
                  <a:schemeClr val="tx1"/>
                </a:solidFill>
                <a:latin typeface="+mj-lt"/>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save </a:t>
            </a:r>
            <a:r>
              <a:rPr lang="en-US" dirty="0" smtClean="0">
                <a:solidFill>
                  <a:srgbClr val="0000FF"/>
                </a:solidFill>
                <a:latin typeface="Consolas"/>
                <a:cs typeface="Consolas"/>
              </a:rPr>
              <a:t>--file </a:t>
            </a:r>
            <a:r>
              <a:rPr lang="en-US" dirty="0" err="1" smtClean="0">
                <a:solidFill>
                  <a:srgbClr val="0000FF"/>
                </a:solidFill>
                <a:latin typeface="Consolas"/>
                <a:cs typeface="Consolas"/>
              </a:rPr>
              <a:t>MyDownloadedFile.txt</a:t>
            </a:r>
            <a:r>
              <a:rPr lang="en-US" dirty="0" smtClean="0">
                <a:solidFill>
                  <a:srgbClr val="0000FF"/>
                </a:solidFill>
                <a:latin typeface="Consolas"/>
                <a:cs typeface="Consolas"/>
              </a:rPr>
              <a: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MyTestContainer</a:t>
            </a:r>
            <a:r>
              <a:rPr lang="en-US" dirty="0" smtClean="0">
                <a:solidFill>
                  <a:srgbClr val="0000FF"/>
                </a:solidFill>
                <a:latin typeface="Consolas"/>
                <a:cs typeface="Consolas"/>
              </a:rPr>
              <a:t> </a:t>
            </a:r>
            <a:r>
              <a:rPr lang="en-US" dirty="0" err="1" smtClean="0">
                <a:solidFill>
                  <a:srgbClr val="0000FF"/>
                </a:solidFill>
                <a:latin typeface="Consolas"/>
                <a:cs typeface="Consolas"/>
              </a:rPr>
              <a:t>MyNewTextFile.txt</a:t>
            </a:r>
            <a:endParaRPr lang="en-US" b="1" dirty="0">
              <a:solidFill>
                <a:srgbClr val="0000FF"/>
              </a:solidFill>
              <a:latin typeface="Consolas"/>
              <a:cs typeface="Consolas"/>
            </a:endParaRPr>
          </a:p>
        </p:txBody>
      </p:sp>
    </p:spTree>
    <p:extLst>
      <p:ext uri="{BB962C8B-B14F-4D97-AF65-F5344CB8AC3E}">
        <p14:creationId xmlns:p14="http://schemas.microsoft.com/office/powerpoint/2010/main" val="50713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Controlling an instance</a:t>
            </a:r>
            <a:endParaRPr lang="en-US" dirty="0"/>
          </a:p>
        </p:txBody>
      </p:sp>
      <p:sp>
        <p:nvSpPr>
          <p:cNvPr id="3" name="Content Placeholder 2"/>
          <p:cNvSpPr>
            <a:spLocks noGrp="1"/>
          </p:cNvSpPr>
          <p:nvPr>
            <p:ph idx="1"/>
          </p:nvPr>
        </p:nvSpPr>
        <p:spPr/>
        <p:txBody>
          <a:bodyPr/>
          <a:lstStyle/>
          <a:p>
            <a:r>
              <a:rPr lang="en-US" dirty="0" smtClean="0"/>
              <a:t>The next exercises will use the </a:t>
            </a:r>
            <a:r>
              <a:rPr lang="en-US" i="1" dirty="0" err="1" smtClean="0"/>
              <a:t>openstack</a:t>
            </a:r>
            <a:r>
              <a:rPr lang="en-US" i="1" dirty="0" smtClean="0"/>
              <a:t> </a:t>
            </a:r>
            <a:r>
              <a:rPr lang="en-US" dirty="0" smtClean="0"/>
              <a:t>client for</a:t>
            </a:r>
          </a:p>
          <a:p>
            <a:pPr lvl="1"/>
            <a:r>
              <a:rPr lang="en-US" dirty="0" smtClean="0"/>
              <a:t>Launching an instance</a:t>
            </a:r>
          </a:p>
          <a:p>
            <a:pPr lvl="1"/>
            <a:r>
              <a:rPr lang="en-US" dirty="0" smtClean="0"/>
              <a:t>Taking a snapshot of an instance</a:t>
            </a:r>
          </a:p>
          <a:p>
            <a:pPr lvl="1"/>
            <a:r>
              <a:rPr lang="en-US" dirty="0" smtClean="0"/>
              <a:t>Launching a new instance from the snapshot</a:t>
            </a:r>
          </a:p>
          <a:p>
            <a:r>
              <a:rPr lang="en-US" dirty="0" smtClean="0"/>
              <a:t>For supporting and further documentation, please refer to the On-Line Documentation and the official </a:t>
            </a:r>
            <a:r>
              <a:rPr lang="en-US" i="1" dirty="0" smtClean="0"/>
              <a:t>openstack</a:t>
            </a:r>
            <a:r>
              <a:rPr lang="en-US" dirty="0" smtClean="0"/>
              <a:t> </a:t>
            </a:r>
            <a:r>
              <a:rPr lang="en-US" dirty="0"/>
              <a:t>client </a:t>
            </a:r>
            <a:r>
              <a:rPr lang="en-US" dirty="0" smtClean="0"/>
              <a:t>documentation on </a:t>
            </a:r>
            <a:r>
              <a:rPr lang="en-US" dirty="0" smtClean="0">
                <a:hlinkClick r:id="rId2"/>
              </a:rPr>
              <a:t>openstack.org</a:t>
            </a:r>
            <a:r>
              <a:rPr lang="en-US" dirty="0" smtClean="0"/>
              <a:t> </a:t>
            </a:r>
          </a:p>
          <a:p>
            <a:endParaRPr lang="en-US" dirty="0"/>
          </a:p>
        </p:txBody>
      </p:sp>
    </p:spTree>
    <p:extLst>
      <p:ext uri="{BB962C8B-B14F-4D97-AF65-F5344CB8AC3E}">
        <p14:creationId xmlns:p14="http://schemas.microsoft.com/office/powerpoint/2010/main" val="347112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u="sng" dirty="0" smtClean="0"/>
              <a:t>Exercise 6</a:t>
            </a:r>
            <a:r>
              <a:rPr lang="en-US" dirty="0" smtClean="0"/>
              <a:t>: Launching an instance.</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 create</a:t>
            </a:r>
          </a:p>
          <a:p>
            <a:pPr marL="0" indent="0">
              <a:buNone/>
            </a:pPr>
            <a:r>
              <a:rPr lang="en-US" dirty="0" smtClean="0"/>
              <a:t>Get the ID of the NeCTAR Ubuntu image you would like to launch:</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image list | </a:t>
            </a:r>
            <a:r>
              <a:rPr lang="en-US" dirty="0" err="1" smtClean="0">
                <a:solidFill>
                  <a:srgbClr val="0000FF"/>
                </a:solidFill>
                <a:latin typeface="Consolas"/>
                <a:cs typeface="Consolas"/>
              </a:rPr>
              <a:t>grep</a:t>
            </a:r>
            <a:r>
              <a:rPr lang="en-US" dirty="0" smtClean="0">
                <a:solidFill>
                  <a:srgbClr val="0000FF"/>
                </a:solidFill>
                <a:latin typeface="Consolas"/>
                <a:cs typeface="Consolas"/>
              </a:rPr>
              <a:t> NeCTAR</a:t>
            </a:r>
          </a:p>
          <a:p>
            <a:pPr marL="0" indent="0">
              <a:buNone/>
            </a:pPr>
            <a:r>
              <a:rPr lang="en-US" dirty="0" smtClean="0"/>
              <a:t>Launch an instance called </a:t>
            </a:r>
            <a:r>
              <a:rPr lang="en-US" i="1" dirty="0" err="1" smtClean="0"/>
              <a:t>ClientLaunchedInstance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create --flavor m1.small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-key-name </a:t>
            </a:r>
            <a:r>
              <a:rPr lang="en-US" dirty="0" err="1">
                <a:solidFill>
                  <a:srgbClr val="0000FF"/>
                </a:solidFill>
                <a:latin typeface="Consolas"/>
                <a:cs typeface="Consolas"/>
              </a:rPr>
              <a:t>Nectar_Key</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a:t>
            </a:r>
            <a:r>
              <a:rPr lang="en-US" dirty="0" err="1">
                <a:solidFill>
                  <a:srgbClr val="0000FF"/>
                </a:solidFill>
                <a:latin typeface="Consolas"/>
                <a:cs typeface="Consolas"/>
              </a:rPr>
              <a:t>icmp</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ssh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-image </a:t>
            </a:r>
            <a:r>
              <a:rPr lang="en-US" dirty="0" smtClean="0">
                <a:solidFill>
                  <a:srgbClr val="0000FF"/>
                </a:solidFill>
                <a:latin typeface="Consolas"/>
                <a:cs typeface="Consolas"/>
              </a:rPr>
              <a:t>&lt;image-id&gt;</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endParaRPr lang="en-US" dirty="0" smtClean="0">
              <a:solidFill>
                <a:srgbClr val="0000FF"/>
              </a:solidFill>
              <a:latin typeface="Consolas"/>
              <a:cs typeface="Consolas"/>
            </a:endParaRPr>
          </a:p>
          <a:p>
            <a:pPr marL="0" indent="0">
              <a:buNone/>
            </a:pPr>
            <a:r>
              <a:rPr lang="en-US" dirty="0"/>
              <a:t>List your instances:</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server </a:t>
            </a:r>
            <a:r>
              <a:rPr lang="en-US" dirty="0" smtClean="0">
                <a:solidFill>
                  <a:srgbClr val="0000FF"/>
                </a:solidFill>
                <a:latin typeface="Consolas"/>
                <a:cs typeface="Consolas"/>
              </a:rPr>
              <a:t>list</a:t>
            </a:r>
            <a:endParaRPr lang="en-US" dirty="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25135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7</a:t>
            </a:r>
            <a:r>
              <a:rPr lang="en-US" dirty="0" smtClean="0"/>
              <a:t>: Create a snapshot of the instance.</a:t>
            </a:r>
          </a:p>
          <a:p>
            <a:pPr marL="0" indent="0">
              <a:buNone/>
            </a:pPr>
            <a:r>
              <a:rPr lang="en-US" dirty="0" smtClean="0"/>
              <a:t>Create a snapshot called </a:t>
            </a:r>
            <a:r>
              <a:rPr lang="en-US" i="1" dirty="0" err="1" smtClean="0"/>
              <a:t>ClientLaunchedSnapshot</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image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-name </a:t>
            </a:r>
            <a:r>
              <a:rPr lang="en-US" dirty="0" err="1" smtClean="0">
                <a:solidFill>
                  <a:srgbClr val="0000FF"/>
                </a:solidFill>
                <a:latin typeface="Consolas"/>
                <a:cs typeface="Consolas"/>
              </a:rPr>
              <a:t>ClientLaunchedSnapshot</a:t>
            </a:r>
            <a:r>
              <a:rPr lang="en-US" dirty="0" smtClean="0">
                <a:solidFill>
                  <a:srgbClr val="0000FF"/>
                </a:solidFill>
                <a:latin typeface="Consolas"/>
                <a:cs typeface="Consolas"/>
              </a:rPr>
              <a: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endParaRPr lang="en-US" dirty="0" smtClean="0">
              <a:solidFill>
                <a:srgbClr val="0000FF"/>
              </a:solidFill>
              <a:latin typeface="Consolas"/>
              <a:cs typeface="Consolas"/>
            </a:endParaRPr>
          </a:p>
          <a:p>
            <a:pPr marL="0" indent="0">
              <a:buNone/>
            </a:pPr>
            <a:r>
              <a:rPr lang="en-US" dirty="0" smtClean="0"/>
              <a:t>Show details of the snapshot:</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image show </a:t>
            </a:r>
            <a:r>
              <a:rPr lang="en-US" dirty="0" err="1" smtClean="0">
                <a:solidFill>
                  <a:srgbClr val="0000FF"/>
                </a:solidFill>
                <a:latin typeface="Consolas"/>
                <a:cs typeface="Consolas"/>
              </a:rPr>
              <a:t>ClientLaunchedSnapshot</a:t>
            </a:r>
            <a:endParaRPr lang="en-US" dirty="0" smtClean="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387385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8</a:t>
            </a:r>
            <a:r>
              <a:rPr lang="en-US" dirty="0" smtClean="0"/>
              <a:t>: Launch a new instance from the snapshot.</a:t>
            </a:r>
          </a:p>
          <a:p>
            <a:pPr marL="0" indent="0">
              <a:buNone/>
            </a:pPr>
            <a:r>
              <a:rPr lang="en-US" dirty="0" smtClean="0"/>
              <a:t>List your private images (incl. </a:t>
            </a:r>
            <a:r>
              <a:rPr lang="en-US" dirty="0"/>
              <a:t>snapshots):</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image list </a:t>
            </a:r>
            <a:r>
              <a:rPr lang="en-US" dirty="0" smtClean="0">
                <a:solidFill>
                  <a:srgbClr val="0000FF"/>
                </a:solidFill>
                <a:latin typeface="Consolas"/>
                <a:cs typeface="Consolas"/>
              </a:rPr>
              <a:t>--private</a:t>
            </a:r>
          </a:p>
          <a:p>
            <a:pPr marL="0" indent="0">
              <a:buNone/>
            </a:pPr>
            <a:r>
              <a:rPr lang="en-US" dirty="0" smtClean="0"/>
              <a:t>Launch a new instance:</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create --flavor m1.small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-key-name </a:t>
            </a:r>
            <a:r>
              <a:rPr lang="en-US" dirty="0" err="1">
                <a:solidFill>
                  <a:srgbClr val="0000FF"/>
                </a:solidFill>
                <a:latin typeface="Consolas"/>
                <a:cs typeface="Consolas"/>
              </a:rPr>
              <a:t>Nectar_Key</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a:t>
            </a:r>
            <a:r>
              <a:rPr lang="en-US" dirty="0" err="1">
                <a:solidFill>
                  <a:srgbClr val="0000FF"/>
                </a:solidFill>
                <a:latin typeface="Consolas"/>
                <a:cs typeface="Consolas"/>
              </a:rPr>
              <a:t>icmp</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ssh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-image </a:t>
            </a:r>
            <a:r>
              <a:rPr lang="en-US" dirty="0" err="1">
                <a:solidFill>
                  <a:srgbClr val="0000FF"/>
                </a:solidFill>
                <a:latin typeface="Consolas"/>
                <a:cs typeface="Consolas"/>
              </a:rPr>
              <a:t>ClientLaunchedSnapshot</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CopyOfClientLaunchedInstance</a:t>
            </a:r>
            <a:endParaRPr lang="en-US" dirty="0" smtClean="0">
              <a:solidFill>
                <a:srgbClr val="0000FF"/>
              </a:solidFill>
              <a:latin typeface="Consolas"/>
              <a:cs typeface="Consolas"/>
            </a:endParaRPr>
          </a:p>
          <a:p>
            <a:pPr marL="0" indent="0">
              <a:buNone/>
            </a:pPr>
            <a:r>
              <a:rPr lang="en-US" dirty="0" smtClean="0"/>
              <a:t>Show details of the new instance:</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a:t>
            </a:r>
            <a:r>
              <a:rPr lang="en-US" dirty="0" smtClean="0">
                <a:solidFill>
                  <a:srgbClr val="0000FF"/>
                </a:solidFill>
                <a:latin typeface="Consolas"/>
                <a:cs typeface="Consolas"/>
              </a:rPr>
              <a:t>server show </a:t>
            </a:r>
            <a:r>
              <a:rPr lang="en-US" dirty="0" err="1">
                <a:solidFill>
                  <a:srgbClr val="0000FF"/>
                </a:solidFill>
                <a:latin typeface="Consolas"/>
                <a:cs typeface="Consolas"/>
              </a:rPr>
              <a:t>CopyOfClientLaunchedInstance</a:t>
            </a:r>
            <a:endParaRPr lang="en-US" dirty="0" smtClean="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160338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part of this tutorial will deal with managing volumes.</a:t>
            </a:r>
          </a:p>
          <a:p>
            <a:pPr lvl="1"/>
            <a:r>
              <a:rPr lang="en-US" dirty="0" smtClean="0"/>
              <a:t>Creating and deleting volumes</a:t>
            </a:r>
          </a:p>
          <a:p>
            <a:pPr lvl="1"/>
            <a:r>
              <a:rPr lang="en-US" dirty="0" smtClean="0"/>
              <a:t>Attaching / detaching </a:t>
            </a:r>
            <a:r>
              <a:rPr lang="en-US" dirty="0"/>
              <a:t>v</a:t>
            </a:r>
            <a:r>
              <a:rPr lang="en-US" dirty="0" smtClean="0"/>
              <a:t>olumes to an instance.</a:t>
            </a:r>
          </a:p>
          <a:p>
            <a:pPr lvl="1"/>
            <a:r>
              <a:rPr lang="en-US" dirty="0" smtClean="0"/>
              <a:t>Make a </a:t>
            </a:r>
            <a:r>
              <a:rPr lang="en-US" i="1" dirty="0" smtClean="0"/>
              <a:t>“backup” </a:t>
            </a:r>
            <a:r>
              <a:rPr lang="en-US" dirty="0" smtClean="0"/>
              <a:t>of a volume</a:t>
            </a:r>
          </a:p>
          <a:p>
            <a:pPr lvl="2"/>
            <a:r>
              <a:rPr lang="en-US" i="1" dirty="0" smtClean="0"/>
              <a:t>Backup</a:t>
            </a:r>
            <a:r>
              <a:rPr lang="en-US" dirty="0" smtClean="0"/>
              <a:t> vs. </a:t>
            </a:r>
            <a:r>
              <a:rPr lang="en-US" i="1" dirty="0" smtClean="0"/>
              <a:t>Snapshot</a:t>
            </a:r>
            <a:r>
              <a:rPr lang="en-US" dirty="0" smtClean="0"/>
              <a:t> was discussed in Module 9.</a:t>
            </a:r>
          </a:p>
          <a:p>
            <a:pPr lvl="1"/>
            <a:r>
              <a:rPr lang="en-US" dirty="0" smtClean="0"/>
              <a:t>Restore a volume from a backup.</a:t>
            </a:r>
          </a:p>
          <a:p>
            <a:pPr lvl="1"/>
            <a:r>
              <a:rPr lang="en-US" dirty="0" smtClean="0"/>
              <a:t>Create a snapshot of a volume</a:t>
            </a:r>
          </a:p>
          <a:p>
            <a:pPr lvl="1"/>
            <a:r>
              <a:rPr lang="en-US" dirty="0" smtClean="0"/>
              <a:t>Create a new volume of a snapshot</a:t>
            </a:r>
          </a:p>
          <a:p>
            <a:r>
              <a:rPr lang="en-US" dirty="0" smtClean="0"/>
              <a:t>If you are still using the NeCTAR Trial Account, you won’t have access to </a:t>
            </a:r>
            <a:r>
              <a:rPr lang="en-US" dirty="0"/>
              <a:t>v</a:t>
            </a:r>
            <a:r>
              <a:rPr lang="en-US" dirty="0" smtClean="0"/>
              <a:t>olume storage and cannot do the exercises.</a:t>
            </a:r>
          </a:p>
          <a:p>
            <a:pPr lvl="1"/>
            <a:r>
              <a:rPr lang="en-US" dirty="0" smtClean="0"/>
              <a:t>Watch the demonstration of the exercises instead.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0955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smtClean="0"/>
              <a:t>Exercise 9:</a:t>
            </a:r>
            <a:r>
              <a:rPr lang="en-US" dirty="0" smtClean="0"/>
              <a:t> Create a new volume (only users with allocation)</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volume</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volume create</a:t>
            </a:r>
          </a:p>
          <a:p>
            <a:pPr marL="0" indent="0">
              <a:buNone/>
            </a:pPr>
            <a:r>
              <a:rPr lang="en-US" dirty="0" smtClean="0"/>
              <a:t>List availability zones: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availability zone list</a:t>
            </a:r>
          </a:p>
          <a:p>
            <a:pPr marL="0" indent="0">
              <a:buNone/>
            </a:pPr>
            <a:r>
              <a:rPr lang="en-US" dirty="0" smtClean="0"/>
              <a:t>Create a </a:t>
            </a:r>
            <a:r>
              <a:rPr lang="en-US" dirty="0"/>
              <a:t>new </a:t>
            </a:r>
            <a:r>
              <a:rPr lang="en-US" dirty="0" smtClean="0"/>
              <a:t>volume called </a:t>
            </a:r>
            <a:r>
              <a:rPr lang="en-US" i="1" dirty="0" err="1" smtClean="0"/>
              <a:t>MyNewStorage</a:t>
            </a:r>
            <a:r>
              <a:rPr lang="en-US" dirty="0" smtClean="0"/>
              <a:t>:</a:t>
            </a:r>
            <a:r>
              <a:rPr lang="en-US" dirty="0"/>
              <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volume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"Description of the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-availability-zone </a:t>
            </a:r>
            <a:r>
              <a:rPr lang="en-US" dirty="0" smtClean="0">
                <a:solidFill>
                  <a:srgbClr val="0000FF"/>
                </a:solidFill>
                <a:latin typeface="Consolas"/>
                <a:cs typeface="Consolas"/>
              </a:rPr>
              <a:t>&lt;your zone </a:t>
            </a:r>
            <a:r>
              <a:rPr lang="en-US" dirty="0">
                <a:solidFill>
                  <a:srgbClr val="0000FF"/>
                </a:solidFill>
                <a:latin typeface="Consolas"/>
                <a:cs typeface="Consolas"/>
              </a:rPr>
              <a:t>name&gt;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-size 1 </a:t>
            </a:r>
            <a:r>
              <a:rPr lang="en-US" dirty="0" err="1">
                <a:solidFill>
                  <a:srgbClr val="0000FF"/>
                </a:solidFill>
                <a:latin typeface="Consolas"/>
                <a:cs typeface="Consolas"/>
              </a:rPr>
              <a:t>MyNewStorage</a:t>
            </a:r>
            <a:endParaRPr lang="en-US" dirty="0">
              <a:solidFill>
                <a:srgbClr val="0000FF"/>
              </a:solidFill>
              <a:latin typeface="Consolas"/>
              <a:cs typeface="Consolas"/>
            </a:endParaRPr>
          </a:p>
          <a:p>
            <a:pPr marL="0" indent="0">
              <a:buNone/>
            </a:pPr>
            <a:r>
              <a:rPr lang="en-US" dirty="0"/>
              <a:t>List all volumes:</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volume </a:t>
            </a:r>
            <a:r>
              <a:rPr lang="en-US" dirty="0" smtClean="0">
                <a:solidFill>
                  <a:srgbClr val="0000FF"/>
                </a:solidFill>
                <a:latin typeface="Consolas"/>
                <a:cs typeface="Consolas"/>
              </a:rPr>
              <a:t>list</a:t>
            </a:r>
            <a:endParaRPr lang="en-US" dirty="0">
              <a:solidFill>
                <a:srgbClr val="0000FF"/>
              </a:solidFill>
              <a:latin typeface="Consolas"/>
              <a:cs typeface="Consolas"/>
            </a:endParaRPr>
          </a:p>
        </p:txBody>
      </p:sp>
    </p:spTree>
    <p:extLst>
      <p:ext uri="{BB962C8B-B14F-4D97-AF65-F5344CB8AC3E}">
        <p14:creationId xmlns:p14="http://schemas.microsoft.com/office/powerpoint/2010/main" val="411280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Dashboard</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Everything in the last modules can be done using command line only</a:t>
            </a:r>
            <a:r>
              <a:rPr lang="en-US" dirty="0" smtClean="0"/>
              <a:t>!</a:t>
            </a:r>
          </a:p>
          <a:p>
            <a:r>
              <a:rPr lang="en-US" dirty="0" smtClean="0"/>
              <a:t>Covered in this module: Using command line for</a:t>
            </a:r>
          </a:p>
          <a:p>
            <a:pPr lvl="1"/>
            <a:r>
              <a:rPr lang="en-US" dirty="0" smtClean="0"/>
              <a:t>Launching </a:t>
            </a:r>
            <a:r>
              <a:rPr lang="en-US" dirty="0"/>
              <a:t>and terminating an instance</a:t>
            </a:r>
          </a:p>
          <a:p>
            <a:pPr lvl="1"/>
            <a:r>
              <a:rPr lang="en-US" dirty="0"/>
              <a:t>Taking snapshots of instances and </a:t>
            </a:r>
            <a:r>
              <a:rPr lang="en-US" dirty="0" smtClean="0"/>
              <a:t>re-launching </a:t>
            </a:r>
            <a:r>
              <a:rPr lang="en-US" dirty="0"/>
              <a:t>from snapshots</a:t>
            </a:r>
          </a:p>
          <a:p>
            <a:pPr lvl="1"/>
            <a:r>
              <a:rPr lang="en-US" dirty="0"/>
              <a:t>Creating and deleting volumes</a:t>
            </a:r>
          </a:p>
          <a:p>
            <a:pPr lvl="1"/>
            <a:r>
              <a:rPr lang="en-US" dirty="0"/>
              <a:t>Making backups and taking snapshots of volumes</a:t>
            </a:r>
          </a:p>
          <a:p>
            <a:pPr lvl="1"/>
            <a:r>
              <a:rPr lang="en-US" dirty="0"/>
              <a:t>Accessing the object </a:t>
            </a:r>
            <a:r>
              <a:rPr lang="en-US" dirty="0" smtClean="0"/>
              <a:t>store</a:t>
            </a:r>
          </a:p>
          <a:p>
            <a:r>
              <a:rPr lang="en-US" dirty="0" smtClean="0"/>
              <a:t>This module is made up of a collection of exercises, performing resource management in the command line.</a:t>
            </a:r>
          </a:p>
          <a:p>
            <a:pPr lvl="1"/>
            <a:r>
              <a:rPr lang="en-US" dirty="0" smtClean="0"/>
              <a:t>A demo will be given to each exercise, after which it’s your turn.</a:t>
            </a:r>
            <a:endParaRPr lang="en-US" dirty="0"/>
          </a:p>
        </p:txBody>
      </p:sp>
    </p:spTree>
    <p:extLst>
      <p:ext uri="{BB962C8B-B14F-4D97-AF65-F5344CB8AC3E}">
        <p14:creationId xmlns:p14="http://schemas.microsoft.com/office/powerpoint/2010/main" val="2669958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a:t>Exercise </a:t>
            </a:r>
            <a:r>
              <a:rPr lang="en-US" b="1" u="sng" dirty="0" smtClean="0"/>
              <a:t>10:</a:t>
            </a:r>
            <a:r>
              <a:rPr lang="en-US" dirty="0" smtClean="0"/>
              <a:t> Attach a volume (only users with allocation)</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help | </a:t>
            </a:r>
            <a:r>
              <a:rPr lang="en-US" dirty="0" err="1">
                <a:solidFill>
                  <a:srgbClr val="0000FF"/>
                </a:solidFill>
                <a:latin typeface="Consolas"/>
                <a:cs typeface="Consolas"/>
              </a:rPr>
              <a:t>grep</a:t>
            </a:r>
            <a:r>
              <a:rPr lang="en-US" dirty="0">
                <a:solidFill>
                  <a:srgbClr val="0000FF"/>
                </a:solidFill>
                <a:latin typeface="Consolas"/>
                <a:cs typeface="Consolas"/>
              </a:rPr>
              <a:t> volume</a:t>
            </a:r>
          </a:p>
          <a:p>
            <a:pPr marL="0" indent="0">
              <a:buNone/>
            </a:pPr>
            <a:r>
              <a:rPr lang="en-US" dirty="0" smtClean="0"/>
              <a:t>Attach to your instance </a:t>
            </a:r>
            <a:r>
              <a:rPr lang="en-US" i="1" dirty="0" err="1" smtClean="0"/>
              <a:t>ClientLaunchedInstance</a:t>
            </a:r>
            <a:r>
              <a:rPr lang="en-US" dirty="0" smtClean="0"/>
              <a:t>:</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add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r>
              <a:rPr lang="en-US" dirty="0" smtClean="0">
                <a:solidFill>
                  <a:srgbClr val="0000FF"/>
                </a:solidFill>
                <a:latin typeface="Consolas"/>
                <a:cs typeface="Consolas"/>
              </a:rPr>
              <a: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a:p>
            <a:pPr marL="0" indent="0">
              <a:buNone/>
            </a:pPr>
            <a:r>
              <a:rPr lang="en-US" dirty="0" smtClean="0"/>
              <a:t>List the volumes: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volume list</a:t>
            </a:r>
          </a:p>
          <a:p>
            <a:pPr marL="0" indent="0">
              <a:buNone/>
            </a:pPr>
            <a:r>
              <a:rPr lang="en-US" dirty="0" smtClean="0"/>
              <a:t>Detach </a:t>
            </a:r>
            <a:r>
              <a:rPr lang="en-US" dirty="0"/>
              <a:t>the volume:</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server remove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r>
              <a:rPr lang="en-US" dirty="0" smtClean="0">
                <a:solidFill>
                  <a:srgbClr val="0000FF"/>
                </a:solidFill>
                <a:latin typeface="Consolas"/>
                <a:cs typeface="Consolas"/>
              </a:rPr>
              <a:t> </a:t>
            </a:r>
            <a:r>
              <a:rPr lang="en-US" dirty="0" err="1">
                <a:solidFill>
                  <a:srgbClr val="0000FF"/>
                </a:solidFill>
                <a:latin typeface="Consolas"/>
                <a:cs typeface="Consolas"/>
              </a:rPr>
              <a:t>MyNewStorage</a:t>
            </a:r>
            <a:endParaRPr lang="en-US" dirty="0">
              <a:solidFill>
                <a:srgbClr val="0000FF"/>
              </a:solidFill>
              <a:latin typeface="Consolas"/>
              <a:cs typeface="Consolas"/>
            </a:endParaRPr>
          </a:p>
        </p:txBody>
      </p:sp>
    </p:spTree>
    <p:extLst>
      <p:ext uri="{BB962C8B-B14F-4D97-AF65-F5344CB8AC3E}">
        <p14:creationId xmlns:p14="http://schemas.microsoft.com/office/powerpoint/2010/main" val="74045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u="sng" dirty="0" smtClean="0"/>
              <a:t>Exercise 11:</a:t>
            </a:r>
            <a:r>
              <a:rPr lang="en-US" b="1" dirty="0" smtClean="0"/>
              <a:t> </a:t>
            </a:r>
            <a:r>
              <a:rPr lang="en-US" dirty="0" smtClean="0"/>
              <a:t>Backup a volume</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r>
              <a:rPr lang="en-US" dirty="0" smtClean="0">
                <a:solidFill>
                  <a:srgbClr val="0000FF"/>
                </a:solidFill>
                <a:latin typeface="Consolas"/>
                <a:cs typeface="Consolas"/>
              </a:rPr>
              <a:t>create</a:t>
            </a:r>
            <a:br>
              <a:rPr lang="en-US" dirty="0" smtClean="0">
                <a:solidFill>
                  <a:srgbClr val="0000FF"/>
                </a:solidFill>
                <a:latin typeface="Consolas"/>
                <a:cs typeface="Consolas"/>
              </a:rPr>
            </a:br>
            <a:r>
              <a:rPr lang="en-US" dirty="0" smtClean="0"/>
              <a:t/>
            </a:r>
            <a:br>
              <a:rPr lang="en-US" dirty="0" smtClean="0"/>
            </a:br>
            <a:r>
              <a:rPr lang="en-US" dirty="0" smtClean="0"/>
              <a:t>Create a backup of your volume </a:t>
            </a:r>
            <a:r>
              <a:rPr lang="en-US" i="1" dirty="0" err="1" smtClean="0"/>
              <a:t>MyNewStorage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create --container Backups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-name Backup1 --description "Backup </a:t>
            </a:r>
            <a:r>
              <a:rPr lang="en-US" dirty="0" err="1">
                <a:solidFill>
                  <a:srgbClr val="0000FF"/>
                </a:solidFill>
                <a:latin typeface="Consolas"/>
                <a:cs typeface="Consolas"/>
              </a:rPr>
              <a:t>MyNewStorage</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a:p>
            <a:pPr marL="0" indent="0">
              <a:buNone/>
            </a:pPr>
            <a:r>
              <a:rPr lang="en-US" dirty="0" smtClean="0"/>
              <a:t>List your backup files:</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a:t>
            </a:r>
            <a:r>
              <a:rPr lang="en-US" dirty="0" smtClean="0">
                <a:solidFill>
                  <a:srgbClr val="0000FF"/>
                </a:solidFill>
                <a:latin typeface="Consolas"/>
                <a:cs typeface="Consolas"/>
              </a:rPr>
              <a:t>list</a:t>
            </a:r>
          </a:p>
          <a:p>
            <a:pPr marL="0" indent="0">
              <a:buNone/>
            </a:pPr>
            <a:r>
              <a:rPr lang="en-US" dirty="0" smtClean="0"/>
              <a:t>Display your backup file in the </a:t>
            </a:r>
            <a:r>
              <a:rPr lang="en-US" dirty="0"/>
              <a:t>object store:</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container list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list Backups</a:t>
            </a:r>
          </a:p>
          <a:p>
            <a:pPr marL="0" indent="0">
              <a:buNone/>
            </a:pPr>
            <a:endParaRPr lang="en-US" dirty="0"/>
          </a:p>
        </p:txBody>
      </p:sp>
    </p:spTree>
    <p:extLst>
      <p:ext uri="{BB962C8B-B14F-4D97-AF65-F5344CB8AC3E}">
        <p14:creationId xmlns:p14="http://schemas.microsoft.com/office/powerpoint/2010/main" val="153348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smtClean="0"/>
              <a:t>Exercise 12:</a:t>
            </a:r>
            <a:r>
              <a:rPr lang="en-US" b="1" dirty="0" smtClean="0"/>
              <a:t>  </a:t>
            </a:r>
            <a:r>
              <a:rPr lang="en-US" dirty="0" smtClean="0"/>
              <a:t>Restore from a </a:t>
            </a:r>
            <a:r>
              <a:rPr lang="en-US" i="1" dirty="0" smtClean="0"/>
              <a:t>backup</a:t>
            </a:r>
            <a:r>
              <a:rPr lang="en-US" dirty="0" smtClean="0"/>
              <a:t> and delete the </a:t>
            </a:r>
            <a:r>
              <a:rPr lang="en-US" i="1" dirty="0" smtClean="0"/>
              <a:t>backup</a:t>
            </a:r>
            <a:r>
              <a:rPr lang="en-US" dirty="0" smtClean="0"/>
              <a:t>.</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r>
              <a:rPr lang="en-US" dirty="0" smtClean="0">
                <a:solidFill>
                  <a:srgbClr val="0000FF"/>
                </a:solidFill>
                <a:latin typeface="Consolas"/>
                <a:cs typeface="Consolas"/>
              </a:rPr>
              <a:t>restore</a:t>
            </a:r>
          </a:p>
          <a:p>
            <a:pPr marL="0" indent="0">
              <a:buNone/>
            </a:pPr>
            <a:r>
              <a:rPr lang="en-US" dirty="0" smtClean="0"/>
              <a:t>Get the ID of your backup:</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backup </a:t>
            </a:r>
            <a:r>
              <a:rPr lang="en-US" dirty="0" smtClean="0">
                <a:solidFill>
                  <a:srgbClr val="0000FF"/>
                </a:solidFill>
                <a:latin typeface="Consolas"/>
                <a:cs typeface="Consolas"/>
              </a:rPr>
              <a:t>list</a:t>
            </a:r>
          </a:p>
          <a:p>
            <a:pPr marL="0" indent="0">
              <a:buNone/>
            </a:pPr>
            <a:r>
              <a:rPr lang="en-US" dirty="0" smtClean="0"/>
              <a:t>Restore the backup onto your volume </a:t>
            </a:r>
            <a:r>
              <a:rPr lang="en-US" i="1" dirty="0" err="1" smtClean="0"/>
              <a:t>MyNewStorage</a:t>
            </a:r>
            <a:r>
              <a:rPr lang="en-US" dirty="0"/>
              <a:t>:</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restore &lt;Backup-ID&gt; </a:t>
            </a:r>
            <a:r>
              <a:rPr lang="en-US" dirty="0" err="1" smtClean="0">
                <a:solidFill>
                  <a:srgbClr val="0000FF"/>
                </a:solidFill>
                <a:latin typeface="Consolas"/>
                <a:cs typeface="Consolas"/>
              </a:rPr>
              <a:t>MyNewStorage</a:t>
            </a:r>
            <a:endParaRPr lang="en-US" dirty="0">
              <a:solidFill>
                <a:srgbClr val="0000FF"/>
              </a:solidFill>
              <a:latin typeface="Consolas"/>
              <a:cs typeface="Consolas"/>
            </a:endParaRPr>
          </a:p>
          <a:p>
            <a:pPr marL="0" indent="0">
              <a:buNone/>
            </a:pPr>
            <a:r>
              <a:rPr lang="en-US" dirty="0" smtClean="0"/>
              <a:t>Delete the backup file from the Object Store:</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delete &lt;Backup-ID&gt;</a:t>
            </a:r>
          </a:p>
        </p:txBody>
      </p:sp>
    </p:spTree>
    <p:extLst>
      <p:ext uri="{BB962C8B-B14F-4D97-AF65-F5344CB8AC3E}">
        <p14:creationId xmlns:p14="http://schemas.microsoft.com/office/powerpoint/2010/main" val="250132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Exercise 13:</a:t>
            </a:r>
            <a:r>
              <a:rPr lang="en-US" b="1" dirty="0" smtClean="0"/>
              <a:t>  </a:t>
            </a:r>
            <a:r>
              <a:rPr lang="en-US" dirty="0" smtClean="0"/>
              <a:t>Create a snapshot of a volume.</a:t>
            </a:r>
          </a:p>
          <a:p>
            <a:pPr marL="0" indent="0">
              <a:buNone/>
            </a:pPr>
            <a:r>
              <a:rPr lang="en-US" dirty="0" smtClean="0"/>
              <a:t>Make sure the volume is detached (status “available”):</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volume </a:t>
            </a:r>
            <a:r>
              <a:rPr lang="en-US" dirty="0" smtClean="0">
                <a:solidFill>
                  <a:srgbClr val="0000FF"/>
                </a:solidFill>
                <a:latin typeface="Consolas"/>
                <a:cs typeface="Consolas"/>
              </a:rPr>
              <a:t>list</a:t>
            </a:r>
          </a:p>
          <a:p>
            <a:pPr marL="0" indent="0">
              <a:buNone/>
            </a:pPr>
            <a:r>
              <a:rPr lang="en-US" dirty="0" smtClean="0"/>
              <a:t>Create a snapshot of the new Volume </a:t>
            </a:r>
            <a:r>
              <a:rPr lang="en-US" i="1" dirty="0" err="1" smtClean="0"/>
              <a:t>MyNewStorage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snapshot create </a:t>
            </a:r>
            <a:endParaRPr lang="en-US" dirty="0" smtClean="0">
              <a:solidFill>
                <a:srgbClr val="0000FF"/>
              </a:solidFill>
              <a:latin typeface="Consolas"/>
              <a:cs typeface="Consolas"/>
            </a:endParaRPr>
          </a:p>
          <a:p>
            <a:pPr marL="0" indent="0">
              <a:buNone/>
            </a:pPr>
            <a:r>
              <a:rPr lang="en-US" dirty="0">
                <a:solidFill>
                  <a:srgbClr val="0000FF"/>
                </a:solidFill>
                <a:latin typeface="Consolas"/>
                <a:cs typeface="Consolas"/>
              </a:rPr>
              <a:t> </a:t>
            </a:r>
            <a:r>
              <a:rPr lang="en-US" dirty="0" smtClean="0">
                <a:solidFill>
                  <a:srgbClr val="0000FF"/>
                </a:solidFill>
                <a:latin typeface="Consolas"/>
                <a:cs typeface="Consolas"/>
              </a:rPr>
              <a:t>   </a:t>
            </a:r>
            <a:r>
              <a:rPr lang="en-US" dirty="0" smtClean="0">
                <a:solidFill>
                  <a:srgbClr val="0000FF"/>
                </a:solidFill>
                <a:latin typeface="Consolas"/>
                <a:cs typeface="Consolas"/>
              </a:rPr>
              <a:t>-</a:t>
            </a:r>
            <a:r>
              <a:rPr lang="en-US" dirty="0">
                <a:solidFill>
                  <a:srgbClr val="0000FF"/>
                </a:solidFill>
                <a:latin typeface="Consolas"/>
                <a:cs typeface="Consolas"/>
              </a:rPr>
              <a:t>-name </a:t>
            </a:r>
            <a:r>
              <a:rPr lang="en-US" dirty="0" smtClean="0">
                <a:solidFill>
                  <a:srgbClr val="0000FF"/>
                </a:solidFill>
                <a:latin typeface="Consolas"/>
                <a:cs typeface="Consolas"/>
              </a:rPr>
              <a:t>MyNewStorageSnapshot1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"First snapshot"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p:txBody>
      </p:sp>
    </p:spTree>
    <p:extLst>
      <p:ext uri="{BB962C8B-B14F-4D97-AF65-F5344CB8AC3E}">
        <p14:creationId xmlns:p14="http://schemas.microsoft.com/office/powerpoint/2010/main" val="3172996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14:</a:t>
            </a:r>
            <a:r>
              <a:rPr lang="en-US" b="1" dirty="0" smtClean="0"/>
              <a:t>  </a:t>
            </a:r>
            <a:r>
              <a:rPr lang="en-US" dirty="0" smtClean="0"/>
              <a:t>Create a new volume of the snapshot.</a:t>
            </a:r>
          </a:p>
          <a:p>
            <a:pPr marL="0" indent="0">
              <a:buNone/>
            </a:pPr>
            <a:r>
              <a:rPr lang="en-US" dirty="0" smtClean="0"/>
              <a:t>List the snapshots and copy the snapshot’s ID:</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snapshot list</a:t>
            </a:r>
          </a:p>
          <a:p>
            <a:pPr marL="0" indent="0">
              <a:buNone/>
            </a:pPr>
            <a:r>
              <a:rPr lang="en-US" dirty="0" smtClean="0"/>
              <a:t>Create a new volume called </a:t>
            </a:r>
            <a:r>
              <a:rPr lang="en-US" i="1" dirty="0" err="1" smtClean="0"/>
              <a:t>MyRestoredVolume</a:t>
            </a:r>
            <a:r>
              <a:rPr lang="en-US" dirty="0" smtClean="0"/>
              <a:t> of </a:t>
            </a:r>
            <a:r>
              <a:rPr lang="en-US" dirty="0"/>
              <a:t>the s</a:t>
            </a:r>
            <a:r>
              <a:rPr lang="en-US" dirty="0" smtClean="0"/>
              <a:t>napshot</a:t>
            </a:r>
            <a:r>
              <a:rPr lang="en-US" dirty="0"/>
              <a:t>:</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volume create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-snapshot </a:t>
            </a:r>
            <a:r>
              <a:rPr lang="en-US" i="1" dirty="0">
                <a:solidFill>
                  <a:srgbClr val="0000FF"/>
                </a:solidFill>
                <a:latin typeface="Consolas"/>
                <a:cs typeface="Consolas"/>
              </a:rPr>
              <a:t>&lt;ID of MyNewStorageSnapshot1&gt;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"My restored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-size 2 </a:t>
            </a:r>
            <a:r>
              <a:rPr lang="en-US" dirty="0" err="1" smtClean="0">
                <a:solidFill>
                  <a:srgbClr val="0000FF"/>
                </a:solidFill>
                <a:latin typeface="Consolas"/>
                <a:cs typeface="Consolas"/>
              </a:rPr>
              <a:t>MyRestoredVolume</a:t>
            </a:r>
            <a:endParaRPr lang="en-US" dirty="0" smtClean="0">
              <a:solidFill>
                <a:srgbClr val="0000FF"/>
              </a:solidFill>
              <a:latin typeface="Consolas"/>
              <a:cs typeface="Consolas"/>
            </a:endParaRPr>
          </a:p>
          <a:p>
            <a:pPr marL="0" indent="0">
              <a:buNone/>
            </a:pPr>
            <a:r>
              <a:rPr lang="en-US" dirty="0" smtClean="0">
                <a:solidFill>
                  <a:srgbClr val="000000"/>
                </a:solidFill>
                <a:cs typeface="Consolas"/>
              </a:rPr>
              <a:t>List your volumes to see the new one:</a:t>
            </a:r>
            <a:br>
              <a:rPr lang="en-US" dirty="0" smtClean="0">
                <a:solidFill>
                  <a:srgbClr val="000000"/>
                </a:solidFill>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volume list</a:t>
            </a:r>
          </a:p>
          <a:p>
            <a:pPr marL="0" indent="0">
              <a:buNone/>
            </a:pPr>
            <a:r>
              <a:rPr lang="en-US" dirty="0" smtClean="0">
                <a:solidFill>
                  <a:schemeClr val="tx1"/>
                </a:solidFill>
                <a:cs typeface="Consolas"/>
              </a:rPr>
              <a:t>To delete your snapshot:</a:t>
            </a:r>
            <a:r>
              <a:rPr lang="en-US" dirty="0">
                <a:solidFill>
                  <a:schemeClr val="tx1"/>
                </a:solidFill>
                <a:cs typeface="Consolas"/>
              </a:rPr>
              <a:t/>
            </a:r>
            <a:br>
              <a:rPr lang="en-US" dirty="0">
                <a:solidFill>
                  <a:schemeClr val="tx1"/>
                </a:solidFill>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snapshot delete </a:t>
            </a:r>
            <a:r>
              <a:rPr lang="en-US" dirty="0">
                <a:solidFill>
                  <a:srgbClr val="0000FF"/>
                </a:solidFill>
                <a:latin typeface="Consolas"/>
                <a:cs typeface="Consolas"/>
              </a:rPr>
              <a:t>MyNewStorageSnapshot1 </a:t>
            </a:r>
            <a:endParaRPr lang="en-US" dirty="0" smtClean="0">
              <a:solidFill>
                <a:srgbClr val="0000FF"/>
              </a:solidFill>
              <a:latin typeface="Consolas"/>
              <a:cs typeface="Consolas"/>
            </a:endParaRPr>
          </a:p>
        </p:txBody>
      </p:sp>
    </p:spTree>
    <p:extLst>
      <p:ext uri="{BB962C8B-B14F-4D97-AF65-F5344CB8AC3E}">
        <p14:creationId xmlns:p14="http://schemas.microsoft.com/office/powerpoint/2010/main" val="8232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Congratulations!!</a:t>
            </a:r>
            <a:endParaRPr lang="en-US" b="1" dirty="0"/>
          </a:p>
          <a:p>
            <a:pPr marL="0" indent="0">
              <a:buNone/>
            </a:pPr>
            <a:r>
              <a:rPr lang="en-US" dirty="0" smtClean="0"/>
              <a:t>You have successfully completed the course.</a:t>
            </a:r>
          </a:p>
          <a:p>
            <a:pPr marL="0" indent="0" algn="ctr">
              <a:buNone/>
            </a:pPr>
            <a:r>
              <a:rPr lang="en-US" b="1" dirty="0" smtClean="0"/>
              <a:t>Now </a:t>
            </a:r>
            <a:r>
              <a:rPr lang="en-US" b="1" dirty="0"/>
              <a:t>you are ready to get started with using the NeCTAR Research Cloud for your research</a:t>
            </a:r>
            <a:r>
              <a:rPr lang="en-US" b="1" dirty="0" smtClean="0"/>
              <a:t>!</a:t>
            </a:r>
            <a:endParaRPr lang="en-US" dirty="0" smtClean="0"/>
          </a:p>
          <a:p>
            <a:pPr marL="0" indent="0">
              <a:buNone/>
            </a:pPr>
            <a:r>
              <a:rPr lang="en-US" dirty="0" smtClean="0"/>
              <a:t>For more information, refer to the On-Line Documentation.</a:t>
            </a:r>
            <a:br>
              <a:rPr lang="en-US" dirty="0" smtClean="0"/>
            </a:br>
            <a:r>
              <a:rPr lang="en-US" dirty="0" smtClean="0"/>
              <a:t>Don’t hesitate to contact support if you run into any issues!</a:t>
            </a:r>
          </a:p>
        </p:txBody>
      </p:sp>
    </p:spTree>
    <p:extLst>
      <p:ext uri="{BB962C8B-B14F-4D97-AF65-F5344CB8AC3E}">
        <p14:creationId xmlns:p14="http://schemas.microsoft.com/office/powerpoint/2010/main" val="11982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Dashboard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Prerequisites for this  Module:</a:t>
            </a:r>
          </a:p>
          <a:p>
            <a:pPr lvl="1"/>
            <a:r>
              <a:rPr lang="en-US" dirty="0" smtClean="0"/>
              <a:t>You must be familiar with all terminology and concepts from the last modules, in particular Module 7 and 9.</a:t>
            </a:r>
          </a:p>
          <a:p>
            <a:pPr lvl="1"/>
            <a:r>
              <a:rPr lang="en-US" dirty="0" smtClean="0"/>
              <a:t>While you don’t need to be familiar with the command line, it is helpful if you are.</a:t>
            </a:r>
          </a:p>
          <a:p>
            <a:pPr lvl="1"/>
            <a:r>
              <a:rPr lang="en-US" dirty="0" smtClean="0"/>
              <a:t>It is great if you already have a resource allocation including Volumes – if you don’t, you may still watch the demonstration.</a:t>
            </a:r>
          </a:p>
          <a:p>
            <a:r>
              <a:rPr lang="en-US" dirty="0" smtClean="0"/>
              <a:t>Preparation:</a:t>
            </a:r>
          </a:p>
          <a:p>
            <a:pPr lvl="1"/>
            <a:r>
              <a:rPr lang="en-US" dirty="0" smtClean="0"/>
              <a:t>Open a terminal on your local computer (on Windows, open the </a:t>
            </a:r>
            <a:r>
              <a:rPr lang="en-US" i="1" dirty="0" smtClean="0"/>
              <a:t>Windows Command Line</a:t>
            </a:r>
            <a:r>
              <a:rPr lang="en-US" dirty="0" smtClean="0"/>
              <a:t>).</a:t>
            </a:r>
          </a:p>
          <a:p>
            <a:pPr lvl="1"/>
            <a:r>
              <a:rPr lang="en-US" dirty="0" smtClean="0"/>
              <a:t>Open the On-Line Documentation which contains detailed instructions to all exercises</a:t>
            </a:r>
          </a:p>
          <a:p>
            <a:pPr marL="457200" lvl="2" indent="0">
              <a:buNone/>
            </a:pPr>
            <a:r>
              <a:rPr lang="en-US" dirty="0" smtClean="0">
                <a:solidFill>
                  <a:srgbClr val="FF0000"/>
                </a:solidFill>
              </a:rPr>
              <a:t>&lt;Paste Documentation Link&gt;</a:t>
            </a:r>
            <a:endParaRPr lang="en-US" dirty="0">
              <a:solidFill>
                <a:srgbClr val="FF0000"/>
              </a:solidFill>
            </a:endParaRPr>
          </a:p>
        </p:txBody>
      </p:sp>
    </p:spTree>
    <p:extLst>
      <p:ext uri="{BB962C8B-B14F-4D97-AF65-F5344CB8AC3E}">
        <p14:creationId xmlns:p14="http://schemas.microsoft.com/office/powerpoint/2010/main" val="288056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OpenStack provides </a:t>
            </a:r>
            <a:r>
              <a:rPr lang="en-US" b="1" dirty="0"/>
              <a:t>command line clients</a:t>
            </a:r>
            <a:r>
              <a:rPr lang="en-US" dirty="0"/>
              <a:t> which allow you to manage </a:t>
            </a:r>
            <a:r>
              <a:rPr lang="en-US" dirty="0" smtClean="0"/>
              <a:t>NeCTAR resources. </a:t>
            </a:r>
          </a:p>
          <a:p>
            <a:r>
              <a:rPr lang="en-US" dirty="0"/>
              <a:t>D</a:t>
            </a:r>
            <a:r>
              <a:rPr lang="en-US" dirty="0" smtClean="0"/>
              <a:t>ifferent command line clients available, e.g.  </a:t>
            </a:r>
            <a:r>
              <a:rPr lang="en-US" i="1" dirty="0" smtClean="0"/>
              <a:t>swift</a:t>
            </a:r>
            <a:r>
              <a:rPr lang="en-US" dirty="0" smtClean="0"/>
              <a:t> for object store access, </a:t>
            </a:r>
            <a:r>
              <a:rPr lang="en-US" i="1" dirty="0" smtClean="0"/>
              <a:t>nova</a:t>
            </a:r>
            <a:r>
              <a:rPr lang="en-US" dirty="0" smtClean="0"/>
              <a:t> for compute resource management, etc.</a:t>
            </a:r>
          </a:p>
          <a:p>
            <a:r>
              <a:rPr lang="en-US" dirty="0" smtClean="0"/>
              <a:t>A more recent version of OpenStack provides </a:t>
            </a:r>
            <a:r>
              <a:rPr lang="en-US" b="1" dirty="0" smtClean="0"/>
              <a:t>only one </a:t>
            </a:r>
            <a:r>
              <a:rPr lang="en-US" dirty="0" smtClean="0"/>
              <a:t>command line tool called </a:t>
            </a:r>
            <a:r>
              <a:rPr lang="en-US" i="1" dirty="0" err="1" smtClean="0"/>
              <a:t>openstack</a:t>
            </a:r>
            <a:r>
              <a:rPr lang="en-US" dirty="0" smtClean="0"/>
              <a:t> which can be used for </a:t>
            </a:r>
            <a:r>
              <a:rPr lang="en-US" i="1" dirty="0" smtClean="0"/>
              <a:t>all</a:t>
            </a:r>
            <a:r>
              <a:rPr lang="en-US" dirty="0" smtClean="0"/>
              <a:t> resource management tasks. </a:t>
            </a:r>
          </a:p>
          <a:p>
            <a:pPr lvl="1"/>
            <a:r>
              <a:rPr lang="en-US" dirty="0" smtClean="0"/>
              <a:t>In this course, we will use this </a:t>
            </a:r>
            <a:r>
              <a:rPr lang="en-US" i="1" dirty="0" err="1" smtClean="0"/>
              <a:t>openstack</a:t>
            </a:r>
            <a:r>
              <a:rPr lang="en-US" dirty="0" smtClean="0"/>
              <a:t> tool.</a:t>
            </a:r>
          </a:p>
          <a:p>
            <a:r>
              <a:rPr lang="en-US" dirty="0" smtClean="0"/>
              <a:t>You may install the command line clients on any computer, e.g. on your VM or your local computer (Win/Mac/Linux).</a:t>
            </a:r>
          </a:p>
        </p:txBody>
      </p:sp>
    </p:spTree>
    <p:extLst>
      <p:ext uri="{BB962C8B-B14F-4D97-AF65-F5344CB8AC3E}">
        <p14:creationId xmlns:p14="http://schemas.microsoft.com/office/powerpoint/2010/main" val="141533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3" name="Content Placeholder 2"/>
          <p:cNvSpPr>
            <a:spLocks noGrp="1"/>
          </p:cNvSpPr>
          <p:nvPr>
            <p:ph idx="1"/>
          </p:nvPr>
        </p:nvSpPr>
        <p:spPr/>
        <p:txBody>
          <a:bodyPr/>
          <a:lstStyle/>
          <a:p>
            <a:r>
              <a:rPr lang="en-US" dirty="0"/>
              <a:t>There are also </a:t>
            </a:r>
            <a:r>
              <a:rPr lang="en-US" b="1" dirty="0"/>
              <a:t>application programming interfaces (APIs)</a:t>
            </a:r>
            <a:r>
              <a:rPr lang="en-US" dirty="0"/>
              <a:t> available for Python, C++, Java and more.</a:t>
            </a:r>
          </a:p>
          <a:p>
            <a:pPr lvl="1"/>
            <a:r>
              <a:rPr lang="en-US" dirty="0"/>
              <a:t>APIs are not part of this tutorial — for a list of known software development kits refer to  </a:t>
            </a:r>
            <a:r>
              <a:rPr lang="en-US" dirty="0" smtClean="0">
                <a:hlinkClick r:id="rId2"/>
              </a:rPr>
              <a:t>https</a:t>
            </a:r>
            <a:r>
              <a:rPr lang="en-US" dirty="0">
                <a:hlinkClick r:id="rId2"/>
              </a:rPr>
              <a:t>://wiki.openstack.org/wiki/SDKs</a:t>
            </a:r>
            <a:endParaRPr lang="en-US" dirty="0"/>
          </a:p>
          <a:p>
            <a:pPr marL="0" indent="0">
              <a:buNone/>
            </a:pPr>
            <a:endParaRPr lang="en-US" dirty="0"/>
          </a:p>
        </p:txBody>
      </p:sp>
    </p:spTree>
    <p:extLst>
      <p:ext uri="{BB962C8B-B14F-4D97-AF65-F5344CB8AC3E}">
        <p14:creationId xmlns:p14="http://schemas.microsoft.com/office/powerpoint/2010/main" val="224273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5" name="Content Placeholder 4"/>
          <p:cNvSpPr>
            <a:spLocks noGrp="1"/>
          </p:cNvSpPr>
          <p:nvPr>
            <p:ph sz="half" idx="17"/>
          </p:nvPr>
        </p:nvSpPr>
        <p:spPr>
          <a:xfrm>
            <a:off x="502921" y="1489473"/>
            <a:ext cx="7551867" cy="689258"/>
          </a:xfrm>
        </p:spPr>
        <p:txBody>
          <a:bodyPr>
            <a:normAutofit fontScale="85000" lnSpcReduction="20000"/>
          </a:bodyPr>
          <a:lstStyle/>
          <a:p>
            <a:pPr marL="0" indent="0">
              <a:buNone/>
            </a:pPr>
            <a:r>
              <a:rPr lang="en-US" b="1" u="sng" dirty="0"/>
              <a:t>Exercise </a:t>
            </a:r>
            <a:r>
              <a:rPr lang="en-US" b="1" u="sng" dirty="0" smtClean="0"/>
              <a:t>1</a:t>
            </a:r>
            <a:r>
              <a:rPr lang="en-US" dirty="0" smtClean="0"/>
              <a:t>: Install the </a:t>
            </a:r>
            <a:r>
              <a:rPr lang="en-US" b="1" i="1" dirty="0" err="1" smtClean="0"/>
              <a:t>openstack</a:t>
            </a:r>
            <a:r>
              <a:rPr lang="en-US" dirty="0" smtClean="0"/>
              <a:t> </a:t>
            </a:r>
            <a:r>
              <a:rPr lang="en-US" dirty="0"/>
              <a:t>command line client on your </a:t>
            </a:r>
            <a:r>
              <a:rPr lang="en-US" dirty="0" smtClean="0"/>
              <a:t>computer.</a:t>
            </a:r>
            <a:br>
              <a:rPr lang="en-US" dirty="0" smtClean="0"/>
            </a:br>
            <a:r>
              <a:rPr lang="en-US" dirty="0" smtClean="0"/>
              <a:t/>
            </a:r>
            <a:br>
              <a:rPr lang="en-US" dirty="0" smtClean="0"/>
            </a:br>
            <a:r>
              <a:rPr lang="en-US" dirty="0" smtClean="0"/>
              <a:t>Follow instructions in the </a:t>
            </a:r>
            <a:r>
              <a:rPr lang="en-US" b="1" dirty="0" smtClean="0"/>
              <a:t>On-Line Documentation! </a:t>
            </a:r>
            <a:r>
              <a:rPr lang="en-US" dirty="0" smtClean="0"/>
              <a:t>Summary:</a:t>
            </a:r>
          </a:p>
          <a:p>
            <a:pPr marL="0" indent="0">
              <a:buNone/>
            </a:pPr>
            <a:endParaRPr lang="en-US" dirty="0" smtClean="0"/>
          </a:p>
          <a:p>
            <a:pPr marL="0" indent="0">
              <a:buNone/>
            </a:pPr>
            <a:endParaRPr lang="en-US" dirty="0"/>
          </a:p>
          <a:p>
            <a:endParaRPr lang="en-US" dirty="0"/>
          </a:p>
        </p:txBody>
      </p:sp>
      <p:sp>
        <p:nvSpPr>
          <p:cNvPr id="6" name="Content Placeholder 5"/>
          <p:cNvSpPr>
            <a:spLocks noGrp="1"/>
          </p:cNvSpPr>
          <p:nvPr>
            <p:ph sz="half" idx="18"/>
          </p:nvPr>
        </p:nvSpPr>
        <p:spPr>
          <a:xfrm>
            <a:off x="502921" y="2178731"/>
            <a:ext cx="2941573" cy="2419463"/>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b="1" i="1" dirty="0" smtClean="0"/>
              <a:t>Windows</a:t>
            </a:r>
          </a:p>
          <a:p>
            <a:pPr marL="0" indent="0">
              <a:buNone/>
            </a:pPr>
            <a:r>
              <a:rPr lang="en-US" dirty="0" smtClean="0"/>
              <a:t>Install Python incl. </a:t>
            </a:r>
            <a:r>
              <a:rPr lang="en-US" i="1" dirty="0" smtClean="0"/>
              <a:t>pip</a:t>
            </a:r>
            <a:r>
              <a:rPr lang="en-US" dirty="0" smtClean="0"/>
              <a:t> from </a:t>
            </a:r>
            <a:r>
              <a:rPr lang="en-US" dirty="0">
                <a:hlinkClick r:id="rId2"/>
              </a:rPr>
              <a:t>www.python.org</a:t>
            </a:r>
            <a:r>
              <a:rPr lang="en-US" dirty="0"/>
              <a:t> </a:t>
            </a:r>
          </a:p>
          <a:p>
            <a:pPr marL="0" indent="0">
              <a:buNone/>
            </a:pPr>
            <a:r>
              <a:rPr lang="en-US" dirty="0"/>
              <a:t>Install </a:t>
            </a:r>
            <a:r>
              <a:rPr lang="en-US" i="1" dirty="0" err="1"/>
              <a:t>setuptools</a:t>
            </a:r>
            <a:r>
              <a:rPr lang="en-US" dirty="0"/>
              <a:t> (see </a:t>
            </a:r>
            <a:r>
              <a:rPr lang="en-US" dirty="0" smtClean="0"/>
              <a:t>docs)</a:t>
            </a:r>
            <a:r>
              <a:rPr lang="en-US" dirty="0"/>
              <a:t>.</a:t>
            </a:r>
          </a:p>
          <a:p>
            <a:pPr marL="0" indent="0">
              <a:buNone/>
            </a:pPr>
            <a:r>
              <a:rPr lang="en-US" dirty="0" smtClean="0"/>
              <a:t>Open windows command line:</a:t>
            </a:r>
            <a:br>
              <a:rPr lang="en-US" dirty="0" smtClean="0"/>
            </a:br>
            <a:r>
              <a:rPr lang="en-US" i="1" dirty="0" smtClean="0">
                <a:solidFill>
                  <a:srgbClr val="0000FF"/>
                </a:solidFill>
                <a:latin typeface="Consolas"/>
                <a:cs typeface="Consolas"/>
              </a:rPr>
              <a:t>$ pip </a:t>
            </a:r>
            <a:r>
              <a:rPr lang="en-US" i="1" dirty="0">
                <a:solidFill>
                  <a:srgbClr val="0000FF"/>
                </a:solidFill>
                <a:latin typeface="Consolas"/>
                <a:cs typeface="Consolas"/>
              </a:rPr>
              <a:t>install </a:t>
            </a:r>
            <a:r>
              <a:rPr lang="en-US" i="1" dirty="0" err="1" smtClean="0">
                <a:solidFill>
                  <a:srgbClr val="0000FF"/>
                </a:solidFill>
                <a:latin typeface="Consolas"/>
                <a:cs typeface="Consolas"/>
              </a:rPr>
              <a:t>pyOpenSSL</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set </a:t>
            </a:r>
            <a:r>
              <a:rPr lang="en-US" i="1" dirty="0">
                <a:solidFill>
                  <a:srgbClr val="0000FF"/>
                </a:solidFill>
                <a:latin typeface="Consolas"/>
                <a:cs typeface="Consolas"/>
              </a:rPr>
              <a:t>PATH=%PATH%</a:t>
            </a:r>
            <a:r>
              <a:rPr lang="en-US" i="1" dirty="0" smtClean="0">
                <a:solidFill>
                  <a:srgbClr val="0000FF"/>
                </a:solidFill>
                <a:latin typeface="Consolas"/>
                <a:cs typeface="Consolas"/>
              </a:rPr>
              <a:t>;</a:t>
            </a:r>
            <a:br>
              <a:rPr lang="en-US" i="1" dirty="0" smtClean="0">
                <a:solidFill>
                  <a:srgbClr val="0000FF"/>
                </a:solidFill>
                <a:latin typeface="Consolas"/>
                <a:cs typeface="Consolas"/>
              </a:rPr>
            </a:br>
            <a:r>
              <a:rPr lang="en-US" i="1" dirty="0" smtClean="0">
                <a:solidFill>
                  <a:srgbClr val="0000FF"/>
                </a:solidFill>
                <a:latin typeface="Consolas"/>
                <a:cs typeface="Consolas"/>
              </a:rPr>
              <a:t>     C:\</a:t>
            </a:r>
            <a:r>
              <a:rPr lang="en-US" i="1" dirty="0">
                <a:solidFill>
                  <a:srgbClr val="0000FF"/>
                </a:solidFill>
                <a:latin typeface="Consolas"/>
                <a:cs typeface="Consolas"/>
              </a:rPr>
              <a:t>Python27\</a:t>
            </a:r>
            <a:r>
              <a:rPr lang="en-US" i="1" dirty="0" smtClean="0">
                <a:solidFill>
                  <a:srgbClr val="0000FF"/>
                </a:solidFill>
                <a:latin typeface="Consolas"/>
                <a:cs typeface="Consolas"/>
              </a:rPr>
              <a:t>Scripts</a:t>
            </a:r>
            <a:br>
              <a:rPr lang="en-US" i="1" dirty="0" smtClean="0">
                <a:solidFill>
                  <a:srgbClr val="0000FF"/>
                </a:solidFill>
                <a:latin typeface="Consolas"/>
                <a:cs typeface="Consolas"/>
              </a:rPr>
            </a:br>
            <a:r>
              <a:rPr lang="en-US" i="1" dirty="0" smtClean="0">
                <a:solidFill>
                  <a:srgbClr val="0000FF"/>
                </a:solidFill>
                <a:latin typeface="Consolas"/>
                <a:cs typeface="Consolas"/>
              </a:rPr>
              <a:t>$ pip </a:t>
            </a:r>
            <a:r>
              <a:rPr lang="en-US" i="1" dirty="0">
                <a:solidFill>
                  <a:srgbClr val="0000FF"/>
                </a:solidFill>
                <a:latin typeface="Consolas"/>
                <a:cs typeface="Consolas"/>
              </a:rPr>
              <a:t>install python</a:t>
            </a:r>
            <a:r>
              <a:rPr lang="en-US" i="1" dirty="0" smtClean="0">
                <a:solidFill>
                  <a:srgbClr val="0000FF"/>
                </a:solidFill>
                <a:latin typeface="Consolas"/>
                <a:cs typeface="Consolas"/>
              </a:rPr>
              <a:t>-</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openstackclient</a:t>
            </a:r>
            <a:endParaRPr lang="en-US" i="1" dirty="0">
              <a:solidFill>
                <a:srgbClr val="0000FF"/>
              </a:solidFill>
              <a:latin typeface="Consolas"/>
              <a:cs typeface="Consolas"/>
            </a:endParaRPr>
          </a:p>
        </p:txBody>
      </p:sp>
      <p:sp>
        <p:nvSpPr>
          <p:cNvPr id="3" name="Content Placeholder 2"/>
          <p:cNvSpPr>
            <a:spLocks noGrp="1"/>
          </p:cNvSpPr>
          <p:nvPr>
            <p:ph sz="half" idx="1"/>
          </p:nvPr>
        </p:nvSpPr>
        <p:spPr>
          <a:xfrm>
            <a:off x="3444494" y="2831046"/>
            <a:ext cx="4610293" cy="1767149"/>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b="1" i="1" u="sng" dirty="0" smtClean="0"/>
              <a:t>Mac OS X:</a:t>
            </a:r>
          </a:p>
          <a:p>
            <a:pPr marL="0" indent="0">
              <a:buNone/>
            </a:pPr>
            <a:r>
              <a:rPr lang="en-US" dirty="0" smtClean="0"/>
              <a:t>$ brew </a:t>
            </a:r>
            <a:r>
              <a:rPr lang="en-US" dirty="0"/>
              <a:t>install </a:t>
            </a:r>
            <a:r>
              <a:rPr lang="en-US" dirty="0" smtClean="0"/>
              <a:t>python </a:t>
            </a:r>
            <a:r>
              <a:rPr lang="en-US" i="1" dirty="0" smtClean="0"/>
              <a:t>or</a:t>
            </a:r>
            <a:r>
              <a:rPr lang="en-US" dirty="0" smtClean="0"/>
              <a:t> </a:t>
            </a:r>
            <a:r>
              <a:rPr lang="en-US" dirty="0"/>
              <a:t>i</a:t>
            </a:r>
            <a:r>
              <a:rPr lang="en-US" dirty="0" smtClean="0"/>
              <a:t>nstall  from </a:t>
            </a:r>
            <a:r>
              <a:rPr lang="en-US" dirty="0" smtClean="0">
                <a:hlinkClick r:id="rId2"/>
              </a:rPr>
              <a:t>www.python.org</a:t>
            </a:r>
            <a:r>
              <a:rPr lang="en-US" dirty="0"/>
              <a:t> </a:t>
            </a:r>
            <a:endParaRPr lang="en-US" dirty="0" smtClean="0"/>
          </a:p>
          <a:p>
            <a:pPr marL="0" indent="0">
              <a:buNone/>
            </a:pPr>
            <a:r>
              <a:rPr lang="en-US" dirty="0" smtClean="0"/>
              <a:t>Install </a:t>
            </a:r>
            <a:r>
              <a:rPr lang="en-US" i="1" dirty="0" err="1" smtClean="0"/>
              <a:t>setuptools</a:t>
            </a:r>
            <a:r>
              <a:rPr lang="en-US" dirty="0" smtClean="0"/>
              <a:t> (see </a:t>
            </a:r>
            <a:r>
              <a:rPr lang="en-US" dirty="0" err="1" smtClean="0"/>
              <a:t>documentatiaon</a:t>
            </a:r>
            <a:r>
              <a:rPr lang="en-US" dirty="0" smtClean="0"/>
              <a:t>).</a:t>
            </a:r>
          </a:p>
          <a:p>
            <a:pPr marL="0" indent="0">
              <a:buNone/>
            </a:pPr>
            <a:r>
              <a:rPr lang="en-US" dirty="0" smtClean="0"/>
              <a:t>Upgrade </a:t>
            </a:r>
            <a:r>
              <a:rPr lang="en-US" i="1" dirty="0" err="1" smtClean="0"/>
              <a:t>setuptools</a:t>
            </a:r>
            <a:r>
              <a:rPr lang="en-US" dirty="0"/>
              <a:t> </a:t>
            </a:r>
            <a:r>
              <a:rPr lang="en-US" dirty="0" smtClean="0"/>
              <a:t>and install clients:</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pip install --upgrade </a:t>
            </a:r>
            <a:r>
              <a:rPr lang="en-US" i="1" dirty="0" err="1" smtClean="0">
                <a:solidFill>
                  <a:srgbClr val="0000FF"/>
                </a:solidFill>
                <a:latin typeface="Consolas"/>
                <a:cs typeface="Consolas"/>
              </a:rPr>
              <a:t>setuptools</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pip install python-</a:t>
            </a:r>
            <a:r>
              <a:rPr lang="en-US" i="1" dirty="0" err="1">
                <a:solidFill>
                  <a:srgbClr val="0000FF"/>
                </a:solidFill>
                <a:latin typeface="Consolas"/>
                <a:cs typeface="Consolas"/>
              </a:rPr>
              <a:t>openstackclient</a:t>
            </a:r>
            <a:endParaRPr lang="en-US" i="1" dirty="0" smtClean="0">
              <a:solidFill>
                <a:srgbClr val="0000FF"/>
              </a:solidFill>
              <a:latin typeface="Consolas"/>
              <a:cs typeface="Consolas"/>
            </a:endParaRPr>
          </a:p>
        </p:txBody>
      </p:sp>
      <p:sp>
        <p:nvSpPr>
          <p:cNvPr id="4" name="Content Placeholder 3"/>
          <p:cNvSpPr>
            <a:spLocks noGrp="1"/>
          </p:cNvSpPr>
          <p:nvPr>
            <p:ph sz="half" idx="16"/>
          </p:nvPr>
        </p:nvSpPr>
        <p:spPr>
          <a:xfrm>
            <a:off x="3444494" y="2178733"/>
            <a:ext cx="4623180" cy="652313"/>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i="1" u="sng" dirty="0" smtClean="0"/>
              <a:t>Ubuntu Linux:</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r>
              <a:rPr lang="en-US" i="1" dirty="0" smtClean="0">
                <a:solidFill>
                  <a:srgbClr val="0000FF"/>
                </a:solidFill>
                <a:latin typeface="Consolas"/>
                <a:cs typeface="Consolas"/>
              </a:rPr>
              <a:t>install python-</a:t>
            </a:r>
            <a:r>
              <a:rPr lang="en-US" i="1" dirty="0" err="1" smtClean="0">
                <a:solidFill>
                  <a:srgbClr val="0000FF"/>
                </a:solidFill>
                <a:latin typeface="Consolas"/>
                <a:cs typeface="Consolas"/>
              </a:rPr>
              <a:t>openstackclient</a:t>
            </a:r>
            <a:endParaRPr lang="en-US" i="1" u="sng" dirty="0">
              <a:solidFill>
                <a:srgbClr val="0000FF"/>
              </a:solidFill>
              <a:latin typeface="Consolas"/>
              <a:cs typeface="Consolas"/>
            </a:endParaRPr>
          </a:p>
        </p:txBody>
      </p:sp>
    </p:spTree>
    <p:extLst>
      <p:ext uri="{BB962C8B-B14F-4D97-AF65-F5344CB8AC3E}">
        <p14:creationId xmlns:p14="http://schemas.microsoft.com/office/powerpoint/2010/main" val="2069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lstStyle/>
          <a:p>
            <a:r>
              <a:rPr lang="en-US" dirty="0" smtClean="0"/>
              <a:t>The </a:t>
            </a:r>
            <a:r>
              <a:rPr lang="en-US" dirty="0" err="1" smtClean="0"/>
              <a:t>openstack</a:t>
            </a:r>
            <a:r>
              <a:rPr lang="en-US" dirty="0" smtClean="0"/>
              <a:t> command line client is now installed on your computer.</a:t>
            </a:r>
          </a:p>
          <a:p>
            <a:r>
              <a:rPr lang="en-US" dirty="0" smtClean="0"/>
              <a:t>Before you can use it, you need to </a:t>
            </a:r>
            <a:r>
              <a:rPr lang="en-US" i="1" dirty="0" smtClean="0"/>
              <a:t>load your credentials</a:t>
            </a:r>
            <a:r>
              <a:rPr lang="en-US" dirty="0" smtClean="0"/>
              <a:t>, so the client can connect to your account.</a:t>
            </a:r>
          </a:p>
          <a:p>
            <a:r>
              <a:rPr lang="en-US" dirty="0" smtClean="0"/>
              <a:t>Where to get your credentials?</a:t>
            </a:r>
            <a:endParaRPr lang="en-US" dirty="0"/>
          </a:p>
        </p:txBody>
      </p:sp>
    </p:spTree>
    <p:extLst>
      <p:ext uri="{BB962C8B-B14F-4D97-AF65-F5344CB8AC3E}">
        <p14:creationId xmlns:p14="http://schemas.microsoft.com/office/powerpoint/2010/main" val="264438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normAutofit fontScale="92500" lnSpcReduction="20000"/>
          </a:bodyPr>
          <a:lstStyle/>
          <a:p>
            <a:pPr marL="0" indent="0">
              <a:buNone/>
            </a:pPr>
            <a:r>
              <a:rPr lang="en-US" b="1" u="sng" dirty="0" smtClean="0"/>
              <a:t>Exercise 2:</a:t>
            </a:r>
            <a:r>
              <a:rPr lang="en-US" b="1" dirty="0" smtClean="0"/>
              <a:t>  </a:t>
            </a:r>
            <a:r>
              <a:rPr lang="en-US" dirty="0" smtClean="0"/>
              <a:t>Get you OpenStack credentials.</a:t>
            </a:r>
          </a:p>
          <a:p>
            <a:r>
              <a:rPr lang="en-US" dirty="0" smtClean="0"/>
              <a:t>Go to </a:t>
            </a:r>
            <a:r>
              <a:rPr lang="en-US" i="1" dirty="0" smtClean="0"/>
              <a:t>Dashboard </a:t>
            </a:r>
            <a:r>
              <a:rPr lang="en-US" i="1" dirty="0" smtClean="0">
                <a:sym typeface="Wingdings"/>
              </a:rPr>
              <a:t> Compute  Access &amp; Security  API Access.</a:t>
            </a:r>
          </a:p>
          <a:p>
            <a:r>
              <a:rPr lang="en-US" dirty="0" smtClean="0"/>
              <a:t>Download your </a:t>
            </a:r>
            <a:r>
              <a:rPr lang="en-US" b="1" dirty="0" smtClean="0"/>
              <a:t>OpenStack RC file</a:t>
            </a:r>
            <a:r>
              <a:rPr lang="en-US" dirty="0" smtClean="0"/>
              <a:t> (button top right).</a:t>
            </a:r>
          </a:p>
          <a:p>
            <a:r>
              <a:rPr lang="en-US" dirty="0"/>
              <a:t>You will also need </a:t>
            </a:r>
            <a:r>
              <a:rPr lang="en-US" dirty="0" smtClean="0"/>
              <a:t>your </a:t>
            </a:r>
            <a:r>
              <a:rPr lang="en-US" b="1" dirty="0" smtClean="0"/>
              <a:t>OpenStack </a:t>
            </a:r>
            <a:r>
              <a:rPr lang="en-US" b="1" dirty="0"/>
              <a:t>password</a:t>
            </a:r>
            <a:r>
              <a:rPr lang="en-US" dirty="0"/>
              <a:t>. </a:t>
            </a:r>
            <a:endParaRPr lang="en-US" dirty="0" smtClean="0"/>
          </a:p>
          <a:p>
            <a:pPr lvl="1"/>
            <a:r>
              <a:rPr lang="en-US" dirty="0" smtClean="0"/>
              <a:t>This </a:t>
            </a:r>
            <a:r>
              <a:rPr lang="en-US" dirty="0"/>
              <a:t>is </a:t>
            </a:r>
            <a:r>
              <a:rPr lang="en-US" b="1" dirty="0"/>
              <a:t>not</a:t>
            </a:r>
            <a:r>
              <a:rPr lang="en-US" dirty="0"/>
              <a:t> the same </a:t>
            </a:r>
            <a:r>
              <a:rPr lang="en-US" dirty="0" smtClean="0"/>
              <a:t>password </a:t>
            </a:r>
            <a:r>
              <a:rPr lang="en-US" dirty="0"/>
              <a:t>you use to log </a:t>
            </a:r>
            <a:r>
              <a:rPr lang="en-US" dirty="0" smtClean="0"/>
              <a:t>onto </a:t>
            </a:r>
            <a:r>
              <a:rPr lang="en-US" dirty="0"/>
              <a:t>the Dashboard</a:t>
            </a:r>
            <a:r>
              <a:rPr lang="en-US" dirty="0" smtClean="0"/>
              <a:t>!</a:t>
            </a:r>
          </a:p>
          <a:p>
            <a:pPr lvl="1"/>
            <a:r>
              <a:rPr lang="en-US" dirty="0" smtClean="0"/>
              <a:t>You need to </a:t>
            </a:r>
            <a:r>
              <a:rPr lang="en-US" i="1" dirty="0" smtClean="0"/>
              <a:t>reset</a:t>
            </a:r>
            <a:r>
              <a:rPr lang="en-US" dirty="0" smtClean="0"/>
              <a:t> your password to activate it.</a:t>
            </a:r>
          </a:p>
          <a:p>
            <a:pPr lvl="2"/>
            <a:r>
              <a:rPr lang="en-US" dirty="0" smtClean="0"/>
              <a:t>Click </a:t>
            </a:r>
            <a:r>
              <a:rPr lang="en-US" dirty="0"/>
              <a:t>next to your user name (your e-mail) on the top right and </a:t>
            </a:r>
            <a:r>
              <a:rPr lang="en-US" dirty="0" smtClean="0"/>
              <a:t>select </a:t>
            </a:r>
            <a:r>
              <a:rPr lang="en-US" i="1" dirty="0" smtClean="0"/>
              <a:t>Settings</a:t>
            </a:r>
            <a:r>
              <a:rPr lang="en-US" dirty="0"/>
              <a:t>. </a:t>
            </a:r>
            <a:endParaRPr lang="en-US" dirty="0" smtClean="0"/>
          </a:p>
          <a:p>
            <a:pPr lvl="2"/>
            <a:r>
              <a:rPr lang="en-US" dirty="0" smtClean="0"/>
              <a:t>Click “Reset password” and </a:t>
            </a:r>
            <a:r>
              <a:rPr lang="en-US" dirty="0" err="1" smtClean="0"/>
              <a:t>copy&amp;paste</a:t>
            </a:r>
            <a:r>
              <a:rPr lang="en-US" dirty="0" smtClean="0"/>
              <a:t> the password, save it as text file somewhere safe.</a:t>
            </a:r>
            <a:endParaRPr lang="en-US" b="1" dirty="0"/>
          </a:p>
        </p:txBody>
      </p:sp>
    </p:spTree>
    <p:extLst>
      <p:ext uri="{BB962C8B-B14F-4D97-AF65-F5344CB8AC3E}">
        <p14:creationId xmlns:p14="http://schemas.microsoft.com/office/powerpoint/2010/main" val="200901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sz="half" idx="17"/>
          </p:nvPr>
        </p:nvSpPr>
        <p:spPr>
          <a:xfrm>
            <a:off x="502920" y="1612900"/>
            <a:ext cx="4402874" cy="2985294"/>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b="1" i="1" u="sng" dirty="0" smtClean="0"/>
              <a:t>Windows:</a:t>
            </a:r>
            <a:endParaRPr lang="en-US" dirty="0"/>
          </a:p>
          <a:p>
            <a:pPr marL="0" indent="0">
              <a:buNone/>
            </a:pPr>
            <a:r>
              <a:rPr lang="en-US" dirty="0" smtClean="0"/>
              <a:t>Change your OpenStack RC file:</a:t>
            </a:r>
            <a:r>
              <a:rPr lang="en-US" dirty="0" smtClean="0">
                <a:solidFill>
                  <a:srgbClr val="008000"/>
                </a:solidFill>
              </a:rPr>
              <a:t>$</a:t>
            </a:r>
            <a:r>
              <a:rPr lang="en-US" dirty="0" err="1">
                <a:solidFill>
                  <a:srgbClr val="008000"/>
                </a:solidFill>
              </a:rPr>
              <a:t>env:OS_AUTH_URL</a:t>
            </a:r>
            <a:r>
              <a:rPr lang="en-US" dirty="0" smtClean="0">
                <a:solidFill>
                  <a:srgbClr val="008000"/>
                </a:solidFill>
              </a:rPr>
              <a:t>=</a:t>
            </a:r>
            <a:br>
              <a:rPr lang="en-US" dirty="0" smtClean="0">
                <a:solidFill>
                  <a:srgbClr val="008000"/>
                </a:solidFill>
              </a:rPr>
            </a:br>
            <a:r>
              <a:rPr lang="en-US" dirty="0" smtClean="0">
                <a:solidFill>
                  <a:srgbClr val="008000"/>
                </a:solidFill>
              </a:rPr>
              <a:t>  "</a:t>
            </a:r>
            <a:r>
              <a:rPr lang="en-US" dirty="0">
                <a:solidFill>
                  <a:srgbClr val="008000"/>
                </a:solidFill>
              </a:rPr>
              <a:t>https://keystone.rc.nectar.org.au:5000/v2.0/" $</a:t>
            </a:r>
            <a:r>
              <a:rPr lang="en-US" dirty="0" err="1">
                <a:solidFill>
                  <a:srgbClr val="008000"/>
                </a:solidFill>
              </a:rPr>
              <a:t>env:OS_TENANT_ID</a:t>
            </a:r>
            <a:r>
              <a:rPr lang="en-US" dirty="0">
                <a:solidFill>
                  <a:srgbClr val="008000"/>
                </a:solidFill>
              </a:rPr>
              <a:t>="f12d34....c" $</a:t>
            </a:r>
            <a:r>
              <a:rPr lang="en-US" dirty="0" err="1">
                <a:solidFill>
                  <a:srgbClr val="008000"/>
                </a:solidFill>
              </a:rPr>
              <a:t>env:OS_TENANT_NAME</a:t>
            </a:r>
            <a:r>
              <a:rPr lang="en-US" dirty="0" smtClean="0">
                <a:solidFill>
                  <a:srgbClr val="008000"/>
                </a:solidFill>
              </a:rPr>
              <a:t>=</a:t>
            </a:r>
            <a:br>
              <a:rPr lang="en-US" dirty="0" smtClean="0">
                <a:solidFill>
                  <a:srgbClr val="008000"/>
                </a:solidFill>
              </a:rPr>
            </a:br>
            <a:r>
              <a:rPr lang="en-US" dirty="0" smtClean="0">
                <a:solidFill>
                  <a:srgbClr val="008000"/>
                </a:solidFill>
              </a:rPr>
              <a:t>   "</a:t>
            </a:r>
            <a:r>
              <a:rPr lang="en-US" dirty="0">
                <a:solidFill>
                  <a:srgbClr val="008000"/>
                </a:solidFill>
              </a:rPr>
              <a:t>&lt;your-</a:t>
            </a:r>
            <a:r>
              <a:rPr lang="en-US" dirty="0" err="1">
                <a:solidFill>
                  <a:srgbClr val="008000"/>
                </a:solidFill>
              </a:rPr>
              <a:t>tentant</a:t>
            </a:r>
            <a:r>
              <a:rPr lang="en-US" dirty="0">
                <a:solidFill>
                  <a:srgbClr val="008000"/>
                </a:solidFill>
              </a:rPr>
              <a:t>-name&gt;" $</a:t>
            </a:r>
            <a:r>
              <a:rPr lang="en-US" dirty="0" err="1">
                <a:solidFill>
                  <a:srgbClr val="008000"/>
                </a:solidFill>
              </a:rPr>
              <a:t>env:OS_USERNAME</a:t>
            </a:r>
            <a:r>
              <a:rPr lang="en-US" dirty="0">
                <a:solidFill>
                  <a:srgbClr val="008000"/>
                </a:solidFill>
              </a:rPr>
              <a:t>="&lt;your-email&gt;" $</a:t>
            </a:r>
            <a:r>
              <a:rPr lang="en-US" dirty="0" err="1">
                <a:solidFill>
                  <a:srgbClr val="008000"/>
                </a:solidFill>
              </a:rPr>
              <a:t>env:OS_PASSWORD</a:t>
            </a:r>
            <a:r>
              <a:rPr lang="en-US" dirty="0" smtClean="0">
                <a:solidFill>
                  <a:srgbClr val="008000"/>
                </a:solidFill>
              </a:rPr>
              <a:t>=”&lt;OpenStack</a:t>
            </a:r>
            <a:r>
              <a:rPr lang="en-US" dirty="0">
                <a:solidFill>
                  <a:srgbClr val="008000"/>
                </a:solidFill>
              </a:rPr>
              <a:t>-</a:t>
            </a:r>
            <a:r>
              <a:rPr lang="en-US" dirty="0" err="1" smtClean="0">
                <a:solidFill>
                  <a:srgbClr val="008000"/>
                </a:solidFill>
              </a:rPr>
              <a:t>Passwd</a:t>
            </a:r>
            <a:r>
              <a:rPr lang="en-US" dirty="0" smtClean="0">
                <a:solidFill>
                  <a:srgbClr val="008000"/>
                </a:solidFill>
              </a:rPr>
              <a:t>&gt;</a:t>
            </a:r>
            <a:r>
              <a:rPr lang="en-US" dirty="0">
                <a:solidFill>
                  <a:srgbClr val="008000"/>
                </a:solidFill>
              </a:rPr>
              <a:t>"; $</a:t>
            </a:r>
            <a:r>
              <a:rPr lang="en-US" dirty="0" err="1">
                <a:solidFill>
                  <a:srgbClr val="008000"/>
                </a:solidFill>
              </a:rPr>
              <a:t>env:OS_REGION_NAME</a:t>
            </a:r>
            <a:r>
              <a:rPr lang="en-US" dirty="0" smtClean="0">
                <a:solidFill>
                  <a:srgbClr val="008000"/>
                </a:solidFill>
              </a:rPr>
              <a:t>=”&lt;Region</a:t>
            </a:r>
            <a:r>
              <a:rPr lang="en-US" dirty="0">
                <a:solidFill>
                  <a:srgbClr val="008000"/>
                </a:solidFill>
              </a:rPr>
              <a:t>-Name</a:t>
            </a:r>
            <a:r>
              <a:rPr lang="en-US" dirty="0" smtClean="0">
                <a:solidFill>
                  <a:srgbClr val="008000"/>
                </a:solidFill>
              </a:rPr>
              <a:t>&gt;”</a:t>
            </a:r>
          </a:p>
          <a:p>
            <a:pPr marL="0" indent="0">
              <a:buNone/>
            </a:pPr>
            <a:r>
              <a:rPr lang="en-US" dirty="0" smtClean="0"/>
              <a:t>Open PowerShell from Windows Command line:</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powershell.exe</a:t>
            </a:r>
            <a:endParaRPr lang="en-US" dirty="0" smtClean="0">
              <a:solidFill>
                <a:srgbClr val="0000FF"/>
              </a:solidFill>
              <a:latin typeface="Consolas"/>
              <a:cs typeface="Consolas"/>
            </a:endParaRPr>
          </a:p>
          <a:p>
            <a:pPr marL="0" indent="0">
              <a:buNone/>
            </a:pPr>
            <a:r>
              <a:rPr lang="en-US" dirty="0" smtClean="0"/>
              <a:t>Load the credentials:</a:t>
            </a:r>
            <a:br>
              <a:rPr lang="en-US" dirty="0" smtClean="0"/>
            </a:br>
            <a:r>
              <a:rPr lang="en-US" dirty="0" smtClean="0">
                <a:solidFill>
                  <a:srgbClr val="0000FF"/>
                </a:solidFill>
                <a:latin typeface="Consolas"/>
                <a:cs typeface="Consolas"/>
              </a:rPr>
              <a:t>$ </a:t>
            </a:r>
            <a:r>
              <a:rPr lang="en-US" dirty="0">
                <a:solidFill>
                  <a:srgbClr val="0000FF"/>
                </a:solidFill>
                <a:latin typeface="Consolas"/>
                <a:cs typeface="Consolas"/>
              </a:rPr>
              <a:t>C:\Users\&lt;Your-User-Name&gt;\openrc.ps1</a:t>
            </a:r>
          </a:p>
        </p:txBody>
      </p:sp>
      <p:sp>
        <p:nvSpPr>
          <p:cNvPr id="6" name="Content Placeholder 5"/>
          <p:cNvSpPr>
            <a:spLocks noGrp="1"/>
          </p:cNvSpPr>
          <p:nvPr>
            <p:ph sz="half" idx="1"/>
          </p:nvPr>
        </p:nvSpPr>
        <p:spPr>
          <a:xfrm>
            <a:off x="4905794" y="1612900"/>
            <a:ext cx="3161882" cy="3014911"/>
          </a:xfrm>
        </p:spPr>
        <p:style>
          <a:lnRef idx="2">
            <a:schemeClr val="dk1"/>
          </a:lnRef>
          <a:fillRef idx="1">
            <a:schemeClr val="lt1"/>
          </a:fillRef>
          <a:effectRef idx="0">
            <a:schemeClr val="dk1"/>
          </a:effectRef>
          <a:fontRef idx="minor">
            <a:schemeClr val="dk1"/>
          </a:fontRef>
        </p:style>
        <p:txBody>
          <a:bodyPr/>
          <a:lstStyle/>
          <a:p>
            <a:pPr marL="0" indent="0">
              <a:buNone/>
            </a:pPr>
            <a:r>
              <a:rPr lang="en-US" b="1" i="1" u="sng" dirty="0" smtClean="0"/>
              <a:t>Linux / Mac OSX:</a:t>
            </a:r>
          </a:p>
          <a:p>
            <a:pPr marL="0" indent="0">
              <a:buNone/>
            </a:pPr>
            <a:r>
              <a:rPr lang="en-US" dirty="0" smtClean="0"/>
              <a:t>Load your credentials:</a:t>
            </a:r>
          </a:p>
          <a:p>
            <a:pPr marL="0" indent="0">
              <a:buNone/>
            </a:pPr>
            <a:r>
              <a:rPr lang="en-US" dirty="0" smtClean="0">
                <a:solidFill>
                  <a:srgbClr val="0000FF"/>
                </a:solidFill>
                <a:latin typeface="Consolas"/>
                <a:cs typeface="Consolas"/>
              </a:rPr>
              <a:t>$ source </a:t>
            </a:r>
            <a:br>
              <a:rPr lang="en-US" dirty="0" smtClean="0">
                <a:solidFill>
                  <a:srgbClr val="0000FF"/>
                </a:solidFill>
                <a:latin typeface="Consolas"/>
                <a:cs typeface="Consolas"/>
              </a:rPr>
            </a:br>
            <a:r>
              <a:rPr lang="en-US" dirty="0" smtClean="0">
                <a:solidFill>
                  <a:srgbClr val="0000FF"/>
                </a:solidFill>
                <a:latin typeface="Consolas"/>
                <a:cs typeface="Consolas"/>
              </a:rPr>
              <a:t>    &lt;</a:t>
            </a:r>
            <a:r>
              <a:rPr lang="en-US" dirty="0">
                <a:solidFill>
                  <a:srgbClr val="0000FF"/>
                </a:solidFill>
                <a:latin typeface="Consolas"/>
                <a:cs typeface="Consolas"/>
              </a:rPr>
              <a:t>path-</a:t>
            </a:r>
            <a:r>
              <a:rPr lang="en-US" dirty="0" smtClean="0">
                <a:solidFill>
                  <a:srgbClr val="0000FF"/>
                </a:solidFill>
                <a:latin typeface="Consolas"/>
                <a:cs typeface="Consolas"/>
              </a:rPr>
              <a:t>to-</a:t>
            </a:r>
            <a:r>
              <a:rPr lang="en-US" dirty="0" err="1" smtClean="0">
                <a:solidFill>
                  <a:srgbClr val="0000FF"/>
                </a:solidFill>
                <a:latin typeface="Consolas"/>
                <a:cs typeface="Consolas"/>
              </a:rPr>
              <a:t>openrc.sh</a:t>
            </a:r>
            <a:r>
              <a:rPr lang="en-US" dirty="0" smtClean="0">
                <a:solidFill>
                  <a:srgbClr val="0000FF"/>
                </a:solidFill>
                <a:latin typeface="Consolas"/>
                <a:cs typeface="Consolas"/>
              </a:rPr>
              <a:t>&gt;</a:t>
            </a:r>
            <a:endParaRPr lang="en-US" dirty="0">
              <a:solidFill>
                <a:srgbClr val="0000FF"/>
              </a:solidFill>
              <a:latin typeface="Consolas"/>
              <a:cs typeface="Consolas"/>
            </a:endParaRPr>
          </a:p>
        </p:txBody>
      </p:sp>
      <p:sp>
        <p:nvSpPr>
          <p:cNvPr id="7" name="Content Placeholder 6"/>
          <p:cNvSpPr>
            <a:spLocks noGrp="1"/>
          </p:cNvSpPr>
          <p:nvPr>
            <p:ph sz="half" idx="16"/>
          </p:nvPr>
        </p:nvSpPr>
        <p:spPr>
          <a:xfrm>
            <a:off x="502921" y="1126371"/>
            <a:ext cx="7551867" cy="363101"/>
          </a:xfrm>
        </p:spPr>
        <p:txBody>
          <a:bodyPr>
            <a:normAutofit lnSpcReduction="10000"/>
          </a:bodyPr>
          <a:lstStyle/>
          <a:p>
            <a:pPr marL="0" indent="0">
              <a:buNone/>
            </a:pPr>
            <a:r>
              <a:rPr lang="en-US" b="1" u="sng" dirty="0"/>
              <a:t>Exercise 3: </a:t>
            </a:r>
            <a:r>
              <a:rPr lang="en-US" b="1" dirty="0"/>
              <a:t> </a:t>
            </a:r>
            <a:r>
              <a:rPr lang="en-US" i="1" dirty="0"/>
              <a:t>Load</a:t>
            </a:r>
            <a:r>
              <a:rPr lang="en-US" dirty="0"/>
              <a:t> your OpenStack credentials.</a:t>
            </a:r>
          </a:p>
          <a:p>
            <a:endParaRPr lang="en-US" dirty="0"/>
          </a:p>
        </p:txBody>
      </p:sp>
    </p:spTree>
    <p:extLst>
      <p:ext uri="{BB962C8B-B14F-4D97-AF65-F5344CB8AC3E}">
        <p14:creationId xmlns:p14="http://schemas.microsoft.com/office/powerpoint/2010/main" val="3138547209"/>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1462</TotalTime>
  <Words>1517</Words>
  <Application>Microsoft Macintosh PowerPoint</Application>
  <PresentationFormat>On-screen Show (16:9)</PresentationFormat>
  <Paragraphs>194</Paragraphs>
  <Slides>25</Slides>
  <Notes>12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Nectar_Theme1</vt:lpstr>
      <vt:lpstr>NeCTAR Training</vt:lpstr>
      <vt:lpstr>Beyond the Dashboard</vt:lpstr>
      <vt:lpstr>Beyond the Dashboard</vt:lpstr>
      <vt:lpstr>OpenStack clients</vt:lpstr>
      <vt:lpstr>OpenStack clients</vt:lpstr>
      <vt:lpstr>OpenStack clients</vt:lpstr>
      <vt:lpstr>OpenStack clients</vt:lpstr>
      <vt:lpstr>OpenStack clients</vt:lpstr>
      <vt:lpstr>OpenStack clients</vt:lpstr>
      <vt:lpstr>OpenStack clients</vt:lpstr>
      <vt:lpstr>Accessing the Object Store</vt:lpstr>
      <vt:lpstr>Accessing the Object Store</vt:lpstr>
      <vt:lpstr>Accessing the Object Store</vt:lpstr>
      <vt:lpstr>Controlling an instance</vt:lpstr>
      <vt:lpstr>Controlling an instance</vt:lpstr>
      <vt:lpstr>Controlling an instance</vt:lpstr>
      <vt:lpstr>Controlling an instance</vt:lpstr>
      <vt:lpstr>Managing Volumes</vt:lpstr>
      <vt:lpstr>Managing volumes</vt:lpstr>
      <vt:lpstr>Managing volumes</vt:lpstr>
      <vt:lpstr>Managing Volumes</vt:lpstr>
      <vt:lpstr>Managing Volumes</vt:lpstr>
      <vt:lpstr>Managing Volumes</vt:lpstr>
      <vt:lpstr>Managing Volumes</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43</cp:revision>
  <dcterms:created xsi:type="dcterms:W3CDTF">2015-07-21T09:51:33Z</dcterms:created>
  <dcterms:modified xsi:type="dcterms:W3CDTF">2015-09-06T17:52:10Z</dcterms:modified>
</cp:coreProperties>
</file>