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752040" y="743400"/>
            <a:ext cx="10673640" cy="5349600"/>
            <a:chOff x="752040" y="743400"/>
            <a:chExt cx="10673640" cy="5349600"/>
          </a:xfrm>
        </p:grpSpPr>
        <p:sp>
          <p:nvSpPr>
            <p:cNvPr id="2" name="CustomShape 3"/>
            <p:cNvSpPr/>
            <p:nvPr/>
          </p:nvSpPr>
          <p:spPr>
            <a:xfrm>
              <a:off x="8151840" y="1685520"/>
              <a:ext cx="3273840" cy="440748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flipV="1">
              <a:off x="752040" y="743040"/>
              <a:ext cx="3274560" cy="440748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b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 hidden="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8151840" y="1685520"/>
            <a:ext cx="3273840" cy="4407480"/>
          </a:xfrm>
          <a:custGeom>
            <a:avLst/>
            <a:gdLst/>
            <a:ahLst/>
            <a:rect l="l" t="t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915200" y="1788480"/>
            <a:ext cx="8360280" cy="20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9000"/>
              </a:lnSpc>
            </a:pPr>
            <a:r>
              <a:rPr b="0" lang="en-US" sz="5400" spc="-1" strike="noStrike" cap="all">
                <a:solidFill>
                  <a:srgbClr val="191b0e"/>
                </a:solidFill>
                <a:latin typeface="Franklin Gothic Book"/>
                <a:ea typeface="DejaVu Sans"/>
              </a:rPr>
              <a:t>Industrial production line test analysis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679840" y="3956400"/>
            <a:ext cx="6830640" cy="10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2000"/>
              </a:lnSpc>
            </a:pPr>
            <a:r>
              <a:rPr b="0" lang="en-US" sz="23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Statistical analysis of prediction line test results and prediction using machine Learning algorithm.</a:t>
            </a:r>
            <a:endParaRPr b="0" lang="en-US" sz="2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Next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371600" y="1600200"/>
            <a:ext cx="1046808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3 types of output: PASS / FAIL / DOUBTS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Test only with RW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Look for missing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Project 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06200" y="16002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Product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: Production printer paper roll feeder.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Object of analysis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: End of line tests:</a:t>
            </a: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Motor 1 calibration. (AKA. Rewinder Calibration or </a:t>
            </a:r>
            <a:r>
              <a:rPr b="1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RW</a:t>
            </a: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Motor 2 calibration. (AKA. Transport roller or </a:t>
            </a:r>
            <a:r>
              <a:rPr b="1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TR</a:t>
            </a: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Back tension test. (AKA. </a:t>
            </a:r>
            <a:r>
              <a:rPr b="1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BT</a:t>
            </a: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25" name="Picture 7" descr=""/>
          <p:cNvPicPr/>
          <p:nvPr/>
        </p:nvPicPr>
        <p:blipFill>
          <a:blip r:embed="rId1"/>
          <a:stretch/>
        </p:blipFill>
        <p:spPr>
          <a:xfrm>
            <a:off x="9144000" y="1280160"/>
            <a:ext cx="2705400" cy="42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Project 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371600" y="16002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Process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Paper is fed to the printer with TR motor</a:t>
            </a: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RW motor keeps tension in paper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Objective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: Reduce environmental impact.</a:t>
            </a:r>
            <a:endParaRPr b="0" lang="en-US" sz="2000" spc="-1" strike="noStrike">
              <a:latin typeface="Arial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53028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3344760" y="4605120"/>
            <a:ext cx="1352520" cy="1304640"/>
          </a:xfrm>
          <a:prstGeom prst="rect">
            <a:avLst/>
          </a:prstGeom>
          <a:ln w="19080">
            <a:solidFill>
              <a:srgbClr val="92d050"/>
            </a:solidFill>
            <a:round/>
          </a:ln>
        </p:spPr>
      </p:pic>
      <p:pic>
        <p:nvPicPr>
          <p:cNvPr id="129" name="Picture 1" descr=""/>
          <p:cNvPicPr/>
          <p:nvPr/>
        </p:nvPicPr>
        <p:blipFill>
          <a:blip r:embed="rId2"/>
          <a:stretch/>
        </p:blipFill>
        <p:spPr>
          <a:xfrm>
            <a:off x="7315200" y="2468880"/>
            <a:ext cx="4699800" cy="404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528160" y="1044720"/>
            <a:ext cx="4848480" cy="5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89000"/>
              </a:lnSpc>
            </a:pPr>
            <a:r>
              <a:rPr b="0" lang="en-US" sz="4000" spc="-1" strike="noStrike" cap="all">
                <a:solidFill>
                  <a:srgbClr val="efede3"/>
                </a:solidFill>
                <a:latin typeface="Franklin Gothic Book"/>
                <a:ea typeface="DejaVu Sans"/>
              </a:rPr>
              <a:t>INDEX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65000" y="2229840"/>
            <a:ext cx="9612000" cy="31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12000"/>
              </a:lnSpc>
            </a:pP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-Rewinder test statistical analysis</a:t>
            </a: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12000"/>
              </a:lnSpc>
            </a:pP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12000"/>
              </a:lnSpc>
            </a:pP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-Data cleaning and transformation</a:t>
            </a: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12000"/>
              </a:lnSpc>
            </a:pP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12000"/>
              </a:lnSpc>
            </a:pP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-Model predictions</a:t>
            </a: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12000"/>
              </a:lnSpc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112000"/>
              </a:lnSpc>
            </a:pP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-Next steps</a:t>
            </a: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12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2" name="Picture 1" descr=""/>
          <p:cNvPicPr/>
          <p:nvPr/>
        </p:nvPicPr>
        <p:blipFill>
          <a:blip r:embed="rId1"/>
          <a:stretch/>
        </p:blipFill>
        <p:spPr>
          <a:xfrm>
            <a:off x="11072880" y="0"/>
            <a:ext cx="38484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Rewinder test statistical analysis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134" name="Group 2"/>
          <p:cNvGrpSpPr/>
          <p:nvPr/>
        </p:nvGrpSpPr>
        <p:grpSpPr>
          <a:xfrm>
            <a:off x="914400" y="12240"/>
            <a:ext cx="7441920" cy="5680440"/>
            <a:chOff x="914400" y="12240"/>
            <a:chExt cx="7441920" cy="5680440"/>
          </a:xfrm>
        </p:grpSpPr>
        <p:sp>
          <p:nvSpPr>
            <p:cNvPr id="135" name="CustomShape 3"/>
            <p:cNvSpPr/>
            <p:nvPr/>
          </p:nvSpPr>
          <p:spPr>
            <a:xfrm>
              <a:off x="1145160" y="4685760"/>
              <a:ext cx="1301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70c0"/>
                  </a:solidFill>
                  <a:latin typeface="Franklin Gothic Book"/>
                  <a:ea typeface="DejaVu Sans"/>
                </a:rPr>
                <a:t>A Indep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" name="CustomShape 4"/>
            <p:cNvSpPr/>
            <p:nvPr/>
          </p:nvSpPr>
          <p:spPr>
            <a:xfrm>
              <a:off x="914400" y="4047840"/>
              <a:ext cx="1354320" cy="63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948a55"/>
                  </a:solidFill>
                  <a:latin typeface="Franklin Gothic Book"/>
                  <a:ea typeface="DejaVu Sans"/>
                </a:rPr>
                <a:t>A R2R2W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137" name="Group 5"/>
            <p:cNvGrpSpPr/>
            <p:nvPr/>
          </p:nvGrpSpPr>
          <p:grpSpPr>
            <a:xfrm>
              <a:off x="2218680" y="12240"/>
              <a:ext cx="6137640" cy="5680440"/>
              <a:chOff x="2218680" y="12240"/>
              <a:chExt cx="6137640" cy="5680440"/>
            </a:xfrm>
          </p:grpSpPr>
          <p:sp>
            <p:nvSpPr>
              <p:cNvPr id="138" name="CustomShape 6"/>
              <p:cNvSpPr/>
              <p:nvPr/>
            </p:nvSpPr>
            <p:spPr>
              <a:xfrm flipV="1">
                <a:off x="2430000" y="-2562480"/>
                <a:ext cx="360" cy="2574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CustomShape 7"/>
              <p:cNvSpPr/>
              <p:nvPr/>
            </p:nvSpPr>
            <p:spPr>
              <a:xfrm>
                <a:off x="2443320" y="5148000"/>
                <a:ext cx="38296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Line 8"/>
              <p:cNvSpPr/>
              <p:nvPr/>
            </p:nvSpPr>
            <p:spPr>
              <a:xfrm flipV="1">
                <a:off x="2442960" y="3903480"/>
                <a:ext cx="3727800" cy="696960"/>
              </a:xfrm>
              <a:prstGeom prst="line">
                <a:avLst/>
              </a:prstGeom>
              <a:ln w="19080">
                <a:solidFill>
                  <a:srgbClr val="0070c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Line 9"/>
              <p:cNvSpPr/>
              <p:nvPr/>
            </p:nvSpPr>
            <p:spPr>
              <a:xfrm>
                <a:off x="2442960" y="4600440"/>
                <a:ext cx="3697560" cy="360"/>
              </a:xfrm>
              <a:prstGeom prst="line">
                <a:avLst/>
              </a:prstGeom>
              <a:ln w="12600">
                <a:solidFill>
                  <a:srgbClr val="0070c0"/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Line 10"/>
              <p:cNvSpPr/>
              <p:nvPr/>
            </p:nvSpPr>
            <p:spPr>
              <a:xfrm flipV="1">
                <a:off x="2442960" y="2615400"/>
                <a:ext cx="3697560" cy="1259280"/>
              </a:xfrm>
              <a:prstGeom prst="line">
                <a:avLst/>
              </a:prstGeom>
              <a:ln w="28440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3" name="Line 11"/>
              <p:cNvSpPr/>
              <p:nvPr/>
            </p:nvSpPr>
            <p:spPr>
              <a:xfrm flipV="1">
                <a:off x="2442960" y="3177720"/>
                <a:ext cx="3727800" cy="696960"/>
              </a:xfrm>
              <a:prstGeom prst="line">
                <a:avLst/>
              </a:prstGeom>
              <a:ln w="12600">
                <a:solidFill>
                  <a:schemeClr val="bg2">
                    <a:lumMod val="50000"/>
                  </a:schemeClr>
                </a:solidFill>
                <a:custDash>
                  <a:ds d="400000" sp="300000"/>
                </a:custDash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CustomShape 12"/>
              <p:cNvSpPr/>
              <p:nvPr/>
            </p:nvSpPr>
            <p:spPr>
              <a:xfrm>
                <a:off x="2223000" y="3875040"/>
                <a:ext cx="185040" cy="72468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12600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CustomShape 13"/>
              <p:cNvSpPr/>
              <p:nvPr/>
            </p:nvSpPr>
            <p:spPr>
              <a:xfrm>
                <a:off x="2218680" y="4600440"/>
                <a:ext cx="193680" cy="54648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12600">
                <a:solidFill>
                  <a:srgbClr val="0070c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CustomShape 14"/>
              <p:cNvSpPr/>
              <p:nvPr/>
            </p:nvSpPr>
            <p:spPr>
              <a:xfrm>
                <a:off x="2409120" y="2347920"/>
                <a:ext cx="6346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Franklin Gothic Book"/>
                    <a:ea typeface="DejaVu Sans"/>
                  </a:rPr>
                  <a:t>I(A)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47" name="CustomShape 15"/>
              <p:cNvSpPr/>
              <p:nvPr/>
            </p:nvSpPr>
            <p:spPr>
              <a:xfrm>
                <a:off x="6304320" y="5055120"/>
                <a:ext cx="1101960" cy="63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Franklin Gothic Book"/>
                    <a:ea typeface="DejaVu Sans"/>
                  </a:rPr>
                  <a:t>w(rpm)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48" name="CustomShape 16"/>
              <p:cNvSpPr/>
              <p:nvPr/>
            </p:nvSpPr>
            <p:spPr>
              <a:xfrm>
                <a:off x="4754880" y="4206240"/>
                <a:ext cx="245160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70c0"/>
                    </a:solidFill>
                    <a:latin typeface="Franklin Gothic Book"/>
                    <a:ea typeface="DejaVu Sans"/>
                  </a:rPr>
                  <a:t>A RollSpeed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49" name="CustomShape 17"/>
              <p:cNvSpPr/>
              <p:nvPr/>
            </p:nvSpPr>
            <p:spPr>
              <a:xfrm>
                <a:off x="5760720" y="2792160"/>
                <a:ext cx="2595600" cy="63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948a55"/>
                    </a:solidFill>
                    <a:latin typeface="Franklin Gothic Book"/>
                    <a:ea typeface="DejaVu Sans"/>
                  </a:rPr>
                  <a:t>A R2R2W RollSpeed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50" name="CustomShape 18"/>
              <p:cNvSpPr/>
              <p:nvPr/>
            </p:nvSpPr>
            <p:spPr>
              <a:xfrm flipH="1" flipV="1">
                <a:off x="5639040" y="2791800"/>
                <a:ext cx="122760" cy="421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CustomShape 19"/>
              <p:cNvSpPr/>
              <p:nvPr/>
            </p:nvSpPr>
            <p:spPr>
              <a:xfrm flipH="1" flipV="1">
                <a:off x="4507920" y="4223160"/>
                <a:ext cx="44280" cy="374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2" name="CustomShape 20"/>
            <p:cNvSpPr/>
            <p:nvPr/>
          </p:nvSpPr>
          <p:spPr>
            <a:xfrm rot="20461800">
              <a:off x="4812480" y="2346480"/>
              <a:ext cx="2084040" cy="63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948a55"/>
                  </a:solidFill>
                  <a:latin typeface="Franklin Gothic Book"/>
                  <a:ea typeface="DejaVu Sans"/>
                </a:rPr>
                <a:t>WITH PAPER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3" name="CustomShape 21"/>
            <p:cNvSpPr/>
            <p:nvPr/>
          </p:nvSpPr>
          <p:spPr>
            <a:xfrm rot="20960400">
              <a:off x="5027400" y="3620520"/>
              <a:ext cx="1758600" cy="63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70c0"/>
                  </a:solidFill>
                  <a:latin typeface="Franklin Gothic Book"/>
                  <a:ea typeface="DejaVu Sans"/>
                </a:rPr>
                <a:t>NO PAPER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4" name="CustomShape 22"/>
          <p:cNvSpPr/>
          <p:nvPr/>
        </p:nvSpPr>
        <p:spPr>
          <a:xfrm>
            <a:off x="7668000" y="1600200"/>
            <a:ext cx="429588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Test done without paper and with full roll in each position (front and rear)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Several speeds tested in each case to create the linear regression.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Previous statistical analysis defined PASS/NO PASS limits.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Rewinder test statistical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371600" y="1600200"/>
            <a:ext cx="1046808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Relevant data:</a:t>
            </a: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A R2R2W is always 0.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Low correlation between variables.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Left skewed distributions.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57" name="Picture 164" descr=""/>
          <p:cNvPicPr/>
          <p:nvPr/>
        </p:nvPicPr>
        <p:blipFill>
          <a:blip r:embed="rId1"/>
          <a:stretch/>
        </p:blipFill>
        <p:spPr>
          <a:xfrm>
            <a:off x="6918840" y="1463040"/>
            <a:ext cx="5059080" cy="5039640"/>
          </a:xfrm>
          <a:prstGeom prst="rect">
            <a:avLst/>
          </a:prstGeom>
          <a:ln>
            <a:noFill/>
          </a:ln>
        </p:spPr>
      </p:pic>
      <p:pic>
        <p:nvPicPr>
          <p:cNvPr id="158" name="Picture 165" descr=""/>
          <p:cNvPicPr/>
          <p:nvPr/>
        </p:nvPicPr>
        <p:blipFill>
          <a:blip r:embed="rId2"/>
          <a:stretch/>
        </p:blipFill>
        <p:spPr>
          <a:xfrm>
            <a:off x="2834640" y="4087440"/>
            <a:ext cx="3108240" cy="20383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7040880" y="5394960"/>
            <a:ext cx="547920" cy="547920"/>
          </a:xfrm>
          <a:prstGeom prst="rect">
            <a:avLst/>
          </a:prstGeom>
          <a:noFill/>
          <a:ln w="45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4"/>
          <p:cNvSpPr/>
          <p:nvPr/>
        </p:nvSpPr>
        <p:spPr>
          <a:xfrm flipH="1" flipV="1">
            <a:off x="5120640" y="5303520"/>
            <a:ext cx="1920240" cy="365760"/>
          </a:xfrm>
          <a:prstGeom prst="line">
            <a:avLst/>
          </a:prstGeom>
          <a:ln w="45720">
            <a:solidFill>
              <a:srgbClr val="ed1c2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Rewinder test statistical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371600" y="1600200"/>
            <a:ext cx="1046808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Conclusions: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The system has a </a:t>
            </a:r>
            <a:r>
              <a:rPr b="1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high variability</a:t>
            </a: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Maybe the motor behavior is </a:t>
            </a:r>
            <a:r>
              <a:rPr b="1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not linear</a:t>
            </a: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371600" y="289800"/>
            <a:ext cx="1051524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Data cleaning and transformation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371600" y="1342800"/>
            <a:ext cx="1046808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Objective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: Merge TR and RW datasets to predict BT results.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In RW and TR keep only one PASS record per SN.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IN BT we keep only the test result (Pass or Fail) for the each SN.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Final size: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914400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Oversampling process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65" name="Picture 172" descr=""/>
          <p:cNvPicPr/>
          <p:nvPr/>
        </p:nvPicPr>
        <p:blipFill>
          <a:blip r:embed="rId1"/>
          <a:stretch/>
        </p:blipFill>
        <p:spPr>
          <a:xfrm>
            <a:off x="4696920" y="4696920"/>
            <a:ext cx="3199680" cy="2048760"/>
          </a:xfrm>
          <a:prstGeom prst="rect">
            <a:avLst/>
          </a:prstGeom>
          <a:ln>
            <a:noFill/>
          </a:ln>
        </p:spPr>
      </p:pic>
      <p:grpSp>
        <p:nvGrpSpPr>
          <p:cNvPr id="166" name="Group 3"/>
          <p:cNvGrpSpPr/>
          <p:nvPr/>
        </p:nvGrpSpPr>
        <p:grpSpPr>
          <a:xfrm>
            <a:off x="3674160" y="3291480"/>
            <a:ext cx="6491520" cy="936360"/>
            <a:chOff x="3674160" y="3291480"/>
            <a:chExt cx="6491520" cy="936360"/>
          </a:xfrm>
        </p:grpSpPr>
        <p:pic>
          <p:nvPicPr>
            <p:cNvPr id="167" name="Picture 173" descr=""/>
            <p:cNvPicPr/>
            <p:nvPr/>
          </p:nvPicPr>
          <p:blipFill>
            <a:blip r:embed="rId2"/>
            <a:stretch/>
          </p:blipFill>
          <p:spPr>
            <a:xfrm>
              <a:off x="3674160" y="3291480"/>
              <a:ext cx="2357640" cy="93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8" name="Picture 174" descr=""/>
            <p:cNvPicPr/>
            <p:nvPr/>
          </p:nvPicPr>
          <p:blipFill>
            <a:blip r:embed="rId3"/>
            <a:stretch/>
          </p:blipFill>
          <p:spPr>
            <a:xfrm>
              <a:off x="7383600" y="3501360"/>
              <a:ext cx="2782080" cy="429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9" name="CustomShape 4"/>
            <p:cNvSpPr/>
            <p:nvPr/>
          </p:nvSpPr>
          <p:spPr>
            <a:xfrm>
              <a:off x="6143040" y="3565800"/>
              <a:ext cx="1096560" cy="273600"/>
            </a:xfrm>
            <a:custGeom>
              <a:avLst/>
              <a:gdLst/>
              <a:ahLst/>
              <a:rect l="l" t="t" r="r" b="b"/>
              <a:pathLst>
                <a:path w="3050" h="764">
                  <a:moveTo>
                    <a:pt x="0" y="190"/>
                  </a:moveTo>
                  <a:lnTo>
                    <a:pt x="2286" y="190"/>
                  </a:lnTo>
                  <a:lnTo>
                    <a:pt x="2286" y="0"/>
                  </a:lnTo>
                  <a:lnTo>
                    <a:pt x="3049" y="381"/>
                  </a:lnTo>
                  <a:lnTo>
                    <a:pt x="2286" y="763"/>
                  </a:lnTo>
                  <a:lnTo>
                    <a:pt x="2286" y="572"/>
                  </a:lnTo>
                  <a:lnTo>
                    <a:pt x="0" y="572"/>
                  </a:lnTo>
                  <a:lnTo>
                    <a:pt x="0" y="19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Model predictions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371600" y="1600200"/>
            <a:ext cx="1046808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Two models: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RFC: 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~70% accuracy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KNN: Overfit.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72" name="Picture 178" descr=""/>
          <p:cNvPicPr/>
          <p:nvPr/>
        </p:nvPicPr>
        <p:blipFill>
          <a:blip r:embed="rId1"/>
          <a:stretch/>
        </p:blipFill>
        <p:spPr>
          <a:xfrm>
            <a:off x="6220080" y="1737360"/>
            <a:ext cx="2923200" cy="124668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 rot="20217000">
            <a:off x="3969360" y="4518360"/>
            <a:ext cx="5272200" cy="646920"/>
          </a:xfrm>
          <a:prstGeom prst="rect">
            <a:avLst/>
          </a:prstGeom>
          <a:noFill/>
          <a:ln w="45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2680" rIns="112680" tIns="67680" bIns="6768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d1c24"/>
                </a:solidFill>
                <a:latin typeface="Arial"/>
                <a:ea typeface="DejaVu Sans"/>
              </a:rPr>
              <a:t>Not successful models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406640" y="2468880"/>
            <a:ext cx="456480" cy="182160"/>
          </a:xfrm>
          <a:prstGeom prst="rect">
            <a:avLst/>
          </a:prstGeom>
          <a:noFill/>
          <a:ln w="45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110</TotalTime>
  <Application>LibreOffice/6.0.7.3$Linux_X86_64 LibreOffice_project/00m0$Build-3</Application>
  <Words>284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2019-11-18T17:23:07Z</dcterms:created>
  <dc:creator>Perez, Martin (CW-Idneo-services)</dc:creator>
  <dc:description/>
  <dc:language>en-US</dc:language>
  <cp:lastModifiedBy/>
  <dcterms:modified xsi:type="dcterms:W3CDTF">2019-11-20T20:38:09Z</dcterms:modified>
  <cp:revision>11</cp:revision>
  <dc:subject/>
  <dc:title>Industrial production line test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0x0101000E74DF54E06A0D49A6E1B8EBF1E161DB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