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5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13.jpeg" ContentType="image/jpe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1.jpeg" ContentType="image/jpeg"/>
  <Override PartName="/ppt/media/image2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6.png" ContentType="image/png"/>
  <Override PartName="/ppt/media/image14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3200" spc="-1" strike="noStrike">
                <a:solidFill>
                  <a:srgbClr val="4d4d4d"/>
                </a:solidFill>
                <a:latin typeface="Arial"/>
              </a:rPr>
              <a:t>Click to move the slide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B36D220-01C6-4BEF-979A-EDE7FF78BB4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ED6D749-2FCC-49F6-BE30-CC7AD711DB6C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A607E6-EFE8-45D0-A025-0FA586C18671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309FBC-4495-4D93-8337-45C4B1F90E16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8E812DA-3346-485C-863D-8855498ED29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48A95B-B593-4159-9B80-CA191EDF701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FE58CC0-20BF-476F-99F4-9C064DFEB66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EACBE8-9750-4CB4-A1BC-86B7635B022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E1155C2-7B65-44B0-BDF6-785F33CB22A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55816BC-8300-4306-B034-5E543413CF1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5AA3FEF-EE26-42DA-808A-7D4BE13D235C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9566FC-C0F0-4D39-A8BE-F3FA4DD91F6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05DD70-F72E-44FB-84FF-B90C9920EB5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DDCB9E5-6A1A-4C82-832A-D0AB48E31D3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655128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9640" y="3465000"/>
            <a:ext cx="655128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96640" y="90792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9640" y="346500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96640" y="346500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21092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754720" y="907920"/>
            <a:ext cx="21092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69800" y="907920"/>
            <a:ext cx="21092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9640" y="3465000"/>
            <a:ext cx="21092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754720" y="3465000"/>
            <a:ext cx="21092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969800" y="3465000"/>
            <a:ext cx="21092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9640" y="907920"/>
            <a:ext cx="655128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655128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319680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96640" y="907920"/>
            <a:ext cx="319680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11280" y="115920"/>
            <a:ext cx="6048000" cy="23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96640" y="907920"/>
            <a:ext cx="319680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39640" y="346500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9640" y="907920"/>
            <a:ext cx="6551280" cy="489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319680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96640" y="90792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96640" y="346500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96640" y="90792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9640" y="3465000"/>
            <a:ext cx="655128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655128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9640" y="3465000"/>
            <a:ext cx="655128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96640" y="90792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9640" y="346500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896640" y="346500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21092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754720" y="907920"/>
            <a:ext cx="21092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69800" y="907920"/>
            <a:ext cx="21092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39640" y="3465000"/>
            <a:ext cx="21092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754720" y="3465000"/>
            <a:ext cx="21092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969800" y="3465000"/>
            <a:ext cx="210924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655128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319680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96640" y="907920"/>
            <a:ext cx="319680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1280" y="115920"/>
            <a:ext cx="6048000" cy="235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96640" y="907920"/>
            <a:ext cx="319680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9640" y="346500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3196800" cy="48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96640" y="90792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96640" y="346500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96640" y="907920"/>
            <a:ext cx="319680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9640" y="3465000"/>
            <a:ext cx="6551280" cy="233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24000" y="1844640"/>
            <a:ext cx="5327280" cy="750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1f111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1f1111"/>
                </a:solidFill>
                <a:latin typeface="Arial"/>
              </a:rPr>
              <a:t>Second Outline Level</a:t>
            </a:r>
            <a:endParaRPr b="0" lang="ru-RU" sz="2400" spc="-1" strike="noStrike">
              <a:solidFill>
                <a:srgbClr val="1f111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Third Outline Level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11280" y="115920"/>
            <a:ext cx="6048000" cy="507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9640" y="907920"/>
            <a:ext cx="6551280" cy="48956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1f1111"/>
                </a:solidFill>
                <a:latin typeface="Arial"/>
              </a:rPr>
              <a:t>Click to edit Master text styles</a:t>
            </a: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1f1111"/>
              </a:buClr>
              <a:buFont typeface="Symbol" charset="2"/>
              <a:buChar char=""/>
            </a:pPr>
            <a:r>
              <a:rPr b="1" lang="ru-RU" sz="2400" spc="-1" strike="noStrike">
                <a:solidFill>
                  <a:srgbClr val="1f1111"/>
                </a:solidFill>
                <a:latin typeface="Arial"/>
              </a:rPr>
              <a:t>Second level</a:t>
            </a:r>
            <a:endParaRPr b="0" lang="ru-RU" sz="2400" spc="-1" strike="noStrike">
              <a:solidFill>
                <a:srgbClr val="1f1111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2400" spc="-1" strike="noStrike">
                <a:solidFill>
                  <a:srgbClr val="1f1111"/>
                </a:solidFill>
                <a:latin typeface="Arial"/>
              </a:rPr>
              <a:t>Third level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4d4d4d"/>
              </a:buClr>
              <a:buFont typeface="Symbol" charset="2"/>
              <a:buChar char="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Fourth level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4d4d4d"/>
              </a:buClr>
              <a:buFont typeface="StarSymbol"/>
              <a:buChar char="»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Fifth level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24000" y="1340640"/>
            <a:ext cx="4031640" cy="10083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ffffff"/>
                </a:solidFill>
                <a:latin typeface="Arial"/>
              </a:rPr>
              <a:t>Presentación de estadísticas de tráfico Año 2016</a:t>
            </a:r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75840" y="2828880"/>
            <a:ext cx="3239640" cy="599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Martín Pérez Torrents</a:t>
            </a:r>
            <a:br/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Concejal de movilidad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4" name="Picture 1" descr=""/>
          <p:cNvPicPr/>
          <p:nvPr/>
        </p:nvPicPr>
        <p:blipFill>
          <a:blip r:embed="rId1"/>
          <a:stretch/>
        </p:blipFill>
        <p:spPr>
          <a:xfrm>
            <a:off x="113400" y="6093360"/>
            <a:ext cx="2308680" cy="667800"/>
          </a:xfrm>
          <a:prstGeom prst="rect">
            <a:avLst/>
          </a:prstGeom>
          <a:ln>
            <a:noFill/>
          </a:ln>
        </p:spPr>
      </p:pic>
      <p:pic>
        <p:nvPicPr>
          <p:cNvPr id="85" name="Picture 3" descr=""/>
          <p:cNvPicPr/>
          <p:nvPr/>
        </p:nvPicPr>
        <p:blipFill>
          <a:blip r:embed="rId2"/>
          <a:stretch/>
        </p:blipFill>
        <p:spPr>
          <a:xfrm>
            <a:off x="113400" y="5373360"/>
            <a:ext cx="1600200" cy="59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7640" y="0"/>
            <a:ext cx="9036000" cy="79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1908000" y="117360"/>
            <a:ext cx="7056000" cy="718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80808"/>
                </a:solidFill>
                <a:latin typeface="Arial"/>
              </a:rPr>
              <a:t>Análisis estadístico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1908000" y="909720"/>
            <a:ext cx="7056000" cy="5832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Puntos “negros” a corregir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07640" y="90972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784160" cy="6857640"/>
          </a:xfrm>
          <a:prstGeom prst="rect">
            <a:avLst/>
          </a:prstGeom>
          <a:ln>
            <a:noFill/>
          </a:ln>
        </p:spPr>
      </p:pic>
      <p:sp>
        <p:nvSpPr>
          <p:cNvPr id="143" name="CustomShape 5"/>
          <p:cNvSpPr/>
          <p:nvPr/>
        </p:nvSpPr>
        <p:spPr>
          <a:xfrm>
            <a:off x="6732360" y="4725000"/>
            <a:ext cx="2411280" cy="213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6"/>
          <p:cNvSpPr/>
          <p:nvPr/>
        </p:nvSpPr>
        <p:spPr>
          <a:xfrm>
            <a:off x="107640" y="90864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5" name="Add-in 5" descr=""/>
          <p:cNvPicPr/>
          <p:nvPr/>
        </p:nvPicPr>
        <p:blipFill>
          <a:blip r:embed="rId2"/>
          <a:stretch/>
        </p:blipFill>
        <p:spPr>
          <a:xfrm>
            <a:off x="1846800" y="1227960"/>
            <a:ext cx="4027320" cy="29782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5486400" y="3231360"/>
            <a:ext cx="3457080" cy="33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7640" y="0"/>
            <a:ext cx="9036000" cy="79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Shape 2"/>
          <p:cNvSpPr txBox="1"/>
          <p:nvPr/>
        </p:nvSpPr>
        <p:spPr>
          <a:xfrm>
            <a:off x="1908000" y="117360"/>
            <a:ext cx="7056000" cy="718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80808"/>
                </a:solidFill>
                <a:latin typeface="Arial"/>
              </a:rPr>
              <a:t>Conclusiones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1908000" y="909720"/>
            <a:ext cx="7056000" cy="5832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1" lang="ru-RU" sz="1600" spc="-1" strike="noStrike">
                <a:solidFill>
                  <a:srgbClr val="1f1111"/>
                </a:solidFill>
                <a:latin typeface="Arial"/>
              </a:rPr>
              <a:t>No hay mejora</a:t>
            </a: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 tras las medidas acordadas por el anterior consistorio.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El área central de Barcelona concentra la mayor cantidad de accidentes con diferencia.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En tipo de vehículo, motos y autobuses son los principales puntos conflictivos.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07640" y="90972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784160" cy="6857640"/>
          </a:xfrm>
          <a:prstGeom prst="rect">
            <a:avLst/>
          </a:prstGeom>
          <a:ln>
            <a:noFill/>
          </a:ln>
        </p:spPr>
      </p:pic>
      <p:sp>
        <p:nvSpPr>
          <p:cNvPr id="152" name="CustomShape 5"/>
          <p:cNvSpPr/>
          <p:nvPr/>
        </p:nvSpPr>
        <p:spPr>
          <a:xfrm>
            <a:off x="6732360" y="4725000"/>
            <a:ext cx="2411280" cy="213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6"/>
          <p:cNvSpPr/>
          <p:nvPr/>
        </p:nvSpPr>
        <p:spPr>
          <a:xfrm>
            <a:off x="107640" y="90864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7640" y="0"/>
            <a:ext cx="9036000" cy="79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Shape 2"/>
          <p:cNvSpPr txBox="1"/>
          <p:nvPr/>
        </p:nvSpPr>
        <p:spPr>
          <a:xfrm>
            <a:off x="1908000" y="117360"/>
            <a:ext cx="7056000" cy="718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80808"/>
                </a:solidFill>
                <a:latin typeface="Arial"/>
              </a:rPr>
              <a:t>Medidas a implementar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1908000" y="909720"/>
            <a:ext cx="7056000" cy="5832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Reducir la circulación en el centro.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Mejora de las condiciones de los carriles bus.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80808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080808"/>
                </a:solidFill>
                <a:latin typeface="Arial"/>
              </a:rPr>
              <a:t>Campañas de concienciación para circular con motos.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07640" y="90972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8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784160" cy="6857640"/>
          </a:xfrm>
          <a:prstGeom prst="rect">
            <a:avLst/>
          </a:prstGeom>
          <a:ln>
            <a:noFill/>
          </a:ln>
        </p:spPr>
      </p:pic>
      <p:sp>
        <p:nvSpPr>
          <p:cNvPr id="159" name="CustomShape 5"/>
          <p:cNvSpPr/>
          <p:nvPr/>
        </p:nvSpPr>
        <p:spPr>
          <a:xfrm>
            <a:off x="6732360" y="4725000"/>
            <a:ext cx="2411280" cy="213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107640" y="90864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7640" y="0"/>
            <a:ext cx="9036000" cy="79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Shape 2"/>
          <p:cNvSpPr txBox="1"/>
          <p:nvPr/>
        </p:nvSpPr>
        <p:spPr>
          <a:xfrm>
            <a:off x="1908000" y="117360"/>
            <a:ext cx="7056000" cy="718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80808"/>
                </a:solidFill>
                <a:latin typeface="Arial"/>
              </a:rPr>
              <a:t>Anexo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1908000" y="909720"/>
            <a:ext cx="7056000" cy="5832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¿Es la población mayor de 50 años más propensa a tener accidentes debido a la presbicia?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La media de edad de los conductores accidentados es de 36,5 años.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107640" y="90972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5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784160" cy="6857640"/>
          </a:xfrm>
          <a:prstGeom prst="rect">
            <a:avLst/>
          </a:prstGeom>
          <a:ln>
            <a:noFill/>
          </a:ln>
        </p:spPr>
      </p:pic>
      <p:sp>
        <p:nvSpPr>
          <p:cNvPr id="166" name="CustomShape 5"/>
          <p:cNvSpPr/>
          <p:nvPr/>
        </p:nvSpPr>
        <p:spPr>
          <a:xfrm>
            <a:off x="6732360" y="4725000"/>
            <a:ext cx="2411280" cy="213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6"/>
          <p:cNvSpPr/>
          <p:nvPr/>
        </p:nvSpPr>
        <p:spPr>
          <a:xfrm>
            <a:off x="107640" y="90864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3168720" y="731520"/>
            <a:ext cx="3597840" cy="198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971640" y="115920"/>
            <a:ext cx="6479640" cy="620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Arial"/>
              </a:rPr>
              <a:t>Introduccion y objetivos</a:t>
            </a:r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4360" y="981000"/>
            <a:ext cx="6768720" cy="4463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40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1f1111"/>
                </a:solidFill>
                <a:latin typeface="Arial"/>
                <a:ea typeface="굴림"/>
              </a:rPr>
              <a:t>Revisión de los datos de siniestralidad en la ciudad de Barcelona entre los años 2011 y 2016.</a:t>
            </a:r>
            <a:endParaRPr b="0" lang="ru-RU" sz="20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ru-RU" sz="20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1f1111"/>
                </a:solidFill>
                <a:latin typeface="Arial"/>
                <a:ea typeface="굴림"/>
              </a:rPr>
              <a:t>Evolución de los datos tras la puesta en marcha de medidas por el anterior consistorio.</a:t>
            </a:r>
            <a:endParaRPr b="0" lang="ru-RU" sz="20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ru-RU" sz="20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1f1111"/>
                </a:solidFill>
                <a:latin typeface="Arial"/>
                <a:ea typeface="굴림"/>
              </a:rPr>
              <a:t>Camino a seguir en el futuro para la mejora de la accidentalidad.</a:t>
            </a:r>
            <a:endParaRPr b="0" lang="ru-RU" sz="20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971640" y="115920"/>
            <a:ext cx="6479640" cy="6202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Arial"/>
              </a:rPr>
              <a:t>Índice</a:t>
            </a:r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84360" y="981000"/>
            <a:ext cx="6768720" cy="4463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1f1111"/>
                </a:solidFill>
                <a:latin typeface="Arial"/>
              </a:rPr>
              <a:t>Datos utilizados y procedencia</a:t>
            </a: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1f1111"/>
                </a:solidFill>
                <a:latin typeface="Arial"/>
              </a:rPr>
              <a:t>Análisis estadístico</a:t>
            </a: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1f1111"/>
                </a:solidFill>
                <a:latin typeface="Arial"/>
              </a:rPr>
              <a:t>Conclusiones del estudio</a:t>
            </a: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1f1111"/>
                </a:solidFill>
                <a:latin typeface="Arial"/>
              </a:rPr>
              <a:t>Medidas a implementar</a:t>
            </a: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1f1111"/>
                </a:solidFill>
                <a:latin typeface="Arial"/>
              </a:rPr>
              <a:t>Anexo</a:t>
            </a: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ru-RU" sz="2800" spc="-1" strike="noStrike">
              <a:solidFill>
                <a:srgbClr val="1f1111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908000" y="117360"/>
            <a:ext cx="7056000" cy="718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80808"/>
                </a:solidFill>
                <a:latin typeface="Arial"/>
              </a:rPr>
              <a:t>Datos utilizados y procedencia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908000" y="909720"/>
            <a:ext cx="7056000" cy="5832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80808"/>
                </a:solidFill>
                <a:latin typeface="Arial"/>
              </a:rPr>
              <a:t>Registro de accidentes en la ciudad de Barcelona en el periodo comprendido entre enero-2011 y Diciembre-2016.</a:t>
            </a:r>
            <a:endParaRPr b="0" lang="ru-RU" sz="2000" spc="-1" strike="noStrike">
              <a:solidFill>
                <a:srgbClr val="1f1111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80808"/>
              </a:buClr>
              <a:buFont typeface="Symbol" charset="2"/>
              <a:buChar char=""/>
            </a:pPr>
            <a:r>
              <a:rPr b="1" lang="ru-RU" sz="1600" spc="-1" strike="noStrike">
                <a:solidFill>
                  <a:srgbClr val="080808"/>
                </a:solidFill>
                <a:latin typeface="Arial"/>
              </a:rPr>
              <a:t>Fuente: Guardia Urbana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80808"/>
                </a:solidFill>
                <a:latin typeface="Arial"/>
              </a:rPr>
              <a:t>Parque móvil inscrito en la provincia de Barcelona durante el mismo periodo.</a:t>
            </a:r>
            <a:endParaRPr b="0" lang="ru-RU" sz="2000" spc="-1" strike="noStrike">
              <a:solidFill>
                <a:srgbClr val="1f1111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80808"/>
              </a:buClr>
              <a:buFont typeface="Symbol" charset="2"/>
              <a:buChar char=""/>
            </a:pPr>
            <a:r>
              <a:rPr b="1" lang="ru-RU" sz="1600" spc="-1" strike="noStrike">
                <a:solidFill>
                  <a:srgbClr val="080808"/>
                </a:solidFill>
                <a:latin typeface="Arial"/>
              </a:rPr>
              <a:t>Fuente: Ayuntamiento de Barcelona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7640" y="90864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2926080" y="2286000"/>
            <a:ext cx="4297680" cy="15012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2468880" y="5175720"/>
            <a:ext cx="5646960" cy="140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7640" y="0"/>
            <a:ext cx="9036000" cy="79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1908000" y="117360"/>
            <a:ext cx="7056000" cy="718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80808"/>
                </a:solidFill>
                <a:latin typeface="Arial"/>
              </a:rPr>
              <a:t>Limpieza de datos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1908000" y="909720"/>
            <a:ext cx="7056000" cy="5832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80808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080808"/>
                </a:solidFill>
                <a:latin typeface="Arial"/>
              </a:rPr>
              <a:t>“</a:t>
            </a:r>
            <a:r>
              <a:rPr b="0" lang="ru-RU" sz="1600" spc="-1" strike="noStrike">
                <a:solidFill>
                  <a:srgbClr val="080808"/>
                </a:solidFill>
                <a:latin typeface="Arial"/>
              </a:rPr>
              <a:t>Merge” de diferentes años en 1 solo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80808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080808"/>
                </a:solidFill>
                <a:latin typeface="Arial"/>
              </a:rPr>
              <a:t>Unificación de columnas y nombres de distrito/barrio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80808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080808"/>
                </a:solidFill>
                <a:latin typeface="Arial"/>
              </a:rPr>
              <a:t>Corrección de los valores “desconocidos”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80808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080808"/>
                </a:solidFill>
                <a:latin typeface="Arial"/>
              </a:rPr>
              <a:t>Reclasificación de los tipos de vehiculos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07640" y="90972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784160" cy="6857640"/>
          </a:xfrm>
          <a:prstGeom prst="rect">
            <a:avLst/>
          </a:prstGeom>
          <a:ln>
            <a:noFill/>
          </a:ln>
        </p:spPr>
      </p:pic>
      <p:sp>
        <p:nvSpPr>
          <p:cNvPr id="100" name="CustomShape 5"/>
          <p:cNvSpPr/>
          <p:nvPr/>
        </p:nvSpPr>
        <p:spPr>
          <a:xfrm>
            <a:off x="6732360" y="4725000"/>
            <a:ext cx="2411280" cy="213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107640" y="90864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7640" y="0"/>
            <a:ext cx="9036000" cy="79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2"/>
          <p:cNvSpPr txBox="1"/>
          <p:nvPr/>
        </p:nvSpPr>
        <p:spPr>
          <a:xfrm>
            <a:off x="1908000" y="117360"/>
            <a:ext cx="7056000" cy="718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80808"/>
                </a:solidFill>
                <a:latin typeface="Arial"/>
              </a:rPr>
              <a:t>Análisis estadístico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1908000" y="909720"/>
            <a:ext cx="7056000" cy="5832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Distritos más conflictivos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-Temporalidad (dias, meses)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-Evolución de la siniestralidad en los ultimos años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-Puntos “negros” a corregir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107640" y="90972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6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784160" cy="6857640"/>
          </a:xfrm>
          <a:prstGeom prst="rect">
            <a:avLst/>
          </a:prstGeom>
          <a:ln>
            <a:noFill/>
          </a:ln>
        </p:spPr>
      </p:pic>
      <p:sp>
        <p:nvSpPr>
          <p:cNvPr id="107" name="CustomShape 5"/>
          <p:cNvSpPr/>
          <p:nvPr/>
        </p:nvSpPr>
        <p:spPr>
          <a:xfrm>
            <a:off x="6732360" y="4725000"/>
            <a:ext cx="2411280" cy="213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7640" y="90864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" name="Add-in 8" descr=""/>
          <p:cNvPicPr/>
          <p:nvPr/>
        </p:nvPicPr>
        <p:blipFill>
          <a:blip r:embed="rId2"/>
          <a:stretch/>
        </p:blipFill>
        <p:spPr>
          <a:xfrm>
            <a:off x="1945440" y="1300320"/>
            <a:ext cx="6745680" cy="505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7640" y="0"/>
            <a:ext cx="9036000" cy="79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2"/>
          <p:cNvSpPr txBox="1"/>
          <p:nvPr/>
        </p:nvSpPr>
        <p:spPr>
          <a:xfrm>
            <a:off x="1908000" y="117360"/>
            <a:ext cx="7056000" cy="718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80808"/>
                </a:solidFill>
                <a:latin typeface="Arial"/>
              </a:rPr>
              <a:t>Análisis </a:t>
            </a:r>
            <a:r>
              <a:rPr b="1" lang="ru-RU" sz="3200" spc="-1" strike="noStrike">
                <a:solidFill>
                  <a:srgbClr val="080808"/>
                </a:solidFill>
                <a:latin typeface="Arial"/>
              </a:rPr>
              <a:t>estadístico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1908000" y="909720"/>
            <a:ext cx="7056000" cy="5832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Barrios más conflictivos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07640" y="90972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4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784160" cy="6857640"/>
          </a:xfrm>
          <a:prstGeom prst="rect">
            <a:avLst/>
          </a:prstGeom>
          <a:ln>
            <a:noFill/>
          </a:ln>
        </p:spPr>
      </p:pic>
      <p:sp>
        <p:nvSpPr>
          <p:cNvPr id="115" name="CustomShape 5"/>
          <p:cNvSpPr/>
          <p:nvPr/>
        </p:nvSpPr>
        <p:spPr>
          <a:xfrm>
            <a:off x="6732360" y="4725000"/>
            <a:ext cx="2411280" cy="213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107640" y="90864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Add-in 2" descr=""/>
          <p:cNvPicPr/>
          <p:nvPr/>
        </p:nvPicPr>
        <p:blipFill>
          <a:blip r:embed="rId2"/>
          <a:stretch/>
        </p:blipFill>
        <p:spPr>
          <a:xfrm>
            <a:off x="2008800" y="1224000"/>
            <a:ext cx="6955560" cy="328464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4428000" y="5517360"/>
            <a:ext cx="1944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d4d4d"/>
                </a:solidFill>
                <a:latin typeface="Arial"/>
              </a:rPr>
              <a:t>Captura Google maps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3383280" y="4389120"/>
            <a:ext cx="3443040" cy="237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7640" y="0"/>
            <a:ext cx="9036000" cy="79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2"/>
          <p:cNvSpPr txBox="1"/>
          <p:nvPr/>
        </p:nvSpPr>
        <p:spPr>
          <a:xfrm>
            <a:off x="1908000" y="117360"/>
            <a:ext cx="7056000" cy="718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80808"/>
                </a:solidFill>
                <a:latin typeface="Arial"/>
              </a:rPr>
              <a:t>Análisis estadístico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1908000" y="909720"/>
            <a:ext cx="7056000" cy="5832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Temporalidad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07640" y="90972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4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784160" cy="6857640"/>
          </a:xfrm>
          <a:prstGeom prst="rect">
            <a:avLst/>
          </a:prstGeom>
          <a:ln>
            <a:noFill/>
          </a:ln>
        </p:spPr>
      </p:pic>
      <p:sp>
        <p:nvSpPr>
          <p:cNvPr id="125" name="CustomShape 5"/>
          <p:cNvSpPr/>
          <p:nvPr/>
        </p:nvSpPr>
        <p:spPr>
          <a:xfrm>
            <a:off x="6732360" y="4725000"/>
            <a:ext cx="2411280" cy="213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107640" y="90864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Add-in 2" descr=""/>
          <p:cNvPicPr/>
          <p:nvPr/>
        </p:nvPicPr>
        <p:blipFill>
          <a:blip r:embed="rId2"/>
          <a:stretch/>
        </p:blipFill>
        <p:spPr>
          <a:xfrm>
            <a:off x="1869480" y="1322640"/>
            <a:ext cx="3577320" cy="3655080"/>
          </a:xfrm>
          <a:prstGeom prst="rect">
            <a:avLst/>
          </a:prstGeom>
          <a:ln>
            <a:noFill/>
          </a:ln>
        </p:spPr>
      </p:pic>
      <p:pic>
        <p:nvPicPr>
          <p:cNvPr id="128" name="Add-in 5" descr=""/>
          <p:cNvPicPr/>
          <p:nvPr/>
        </p:nvPicPr>
        <p:blipFill>
          <a:blip r:embed="rId3"/>
          <a:stretch/>
        </p:blipFill>
        <p:spPr>
          <a:xfrm>
            <a:off x="5451120" y="1315440"/>
            <a:ext cx="3513240" cy="355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7640" y="0"/>
            <a:ext cx="9036000" cy="79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1908000" y="117360"/>
            <a:ext cx="7056000" cy="7189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80808"/>
                </a:solidFill>
                <a:latin typeface="Arial"/>
              </a:rPr>
              <a:t>Análisis estadístico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1908000" y="909720"/>
            <a:ext cx="7056000" cy="5832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1f1111"/>
              </a:buClr>
              <a:buFont typeface="Symbol" charset="2"/>
              <a:buChar char=""/>
            </a:pPr>
            <a:r>
              <a:rPr b="0" lang="ru-RU" sz="1600" spc="-1" strike="noStrike">
                <a:solidFill>
                  <a:srgbClr val="1f1111"/>
                </a:solidFill>
                <a:latin typeface="Arial"/>
              </a:rPr>
              <a:t>Evolución de la siniestralidad en los últimos años</a:t>
            </a: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solidFill>
                <a:srgbClr val="1f1111"/>
              </a:solid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07640" y="90972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3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784160" cy="6857640"/>
          </a:xfrm>
          <a:prstGeom prst="rect">
            <a:avLst/>
          </a:prstGeom>
          <a:ln>
            <a:noFill/>
          </a:ln>
        </p:spPr>
      </p:pic>
      <p:sp>
        <p:nvSpPr>
          <p:cNvPr id="134" name="CustomShape 5"/>
          <p:cNvSpPr/>
          <p:nvPr/>
        </p:nvSpPr>
        <p:spPr>
          <a:xfrm>
            <a:off x="6732360" y="4725000"/>
            <a:ext cx="2411280" cy="2132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107640" y="908640"/>
            <a:ext cx="158364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Datos utilizados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Análisis estadístico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8282"/>
                </a:solidFill>
                <a:latin typeface="Arial"/>
              </a:rPr>
              <a:t>Medidas futuras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6" name="Add-in 2" descr=""/>
          <p:cNvPicPr/>
          <p:nvPr/>
        </p:nvPicPr>
        <p:blipFill>
          <a:blip r:embed="rId2"/>
          <a:stretch/>
        </p:blipFill>
        <p:spPr>
          <a:xfrm>
            <a:off x="2699640" y="1285920"/>
            <a:ext cx="5714640" cy="4285800"/>
          </a:xfrm>
          <a:prstGeom prst="rect">
            <a:avLst/>
          </a:prstGeom>
          <a:ln>
            <a:noFill/>
          </a:ln>
        </p:spPr>
      </p:pic>
      <p:sp>
        <p:nvSpPr>
          <p:cNvPr id="137" name="CustomShape 7"/>
          <p:cNvSpPr/>
          <p:nvPr/>
        </p:nvSpPr>
        <p:spPr>
          <a:xfrm>
            <a:off x="3384000" y="5668920"/>
            <a:ext cx="410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d4d4d"/>
                </a:solidFill>
                <a:latin typeface="Arial"/>
              </a:rPr>
              <a:t>Incremento de más del 15% en 5 años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7063</TotalTime>
  <Application>LibreOffice/6.0.7.3$Linux_X86_64 LibreOffice_project/00m0$Build-3</Application>
  <Words>423</Words>
  <Paragraphs>194</Paragraphs>
  <Company>-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2019-09-12T14:19:38Z</dcterms:created>
  <dc:creator>Perez, Martin (CW-Idneo-services)</dc:creator>
  <dc:description/>
  <dc:language>en-US</dc:language>
  <cp:lastModifiedBy/>
  <dcterms:modified xsi:type="dcterms:W3CDTF">2019-09-17T18:21:56Z</dcterms:modified>
  <cp:revision>9</cp:revision>
  <dc:subject/>
  <dc:title>Name of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</vt:lpwstr>
  </property>
  <property fmtid="{D5CDD505-2E9C-101B-9397-08002B2CF9AE}" pid="4" name="ContentTypeId">
    <vt:lpwstr>0x0101000E74DF54E06A0D49A6E1B8EBF1E161DB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12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