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8" r:id="rId3"/>
  </p:sldMasterIdLst>
  <p:sldIdLst>
    <p:sldId id="260" r:id="rId4"/>
    <p:sldId id="256" r:id="rId5"/>
    <p:sldId id="259" r:id="rId6"/>
    <p:sldId id="258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5C44"/>
    <a:srgbClr val="F20000"/>
    <a:srgbClr val="E2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21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01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92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30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26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704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21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89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25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028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93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187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707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69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534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345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74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77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552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784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689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52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620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490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018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922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328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3851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9437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371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798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0105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3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155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98101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2425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0517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5377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803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04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22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4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77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5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873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44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6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56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17000">
              <a:schemeClr val="accent5">
                <a:lumMod val="60000"/>
                <a:lumOff val="40000"/>
              </a:schemeClr>
            </a:gs>
            <a:gs pos="14000">
              <a:schemeClr val="accent5">
                <a:lumMod val="60000"/>
                <a:lumOff val="40000"/>
              </a:schemeClr>
            </a:gs>
            <a:gs pos="6000">
              <a:schemeClr val="accent5">
                <a:lumMod val="75000"/>
              </a:schemeClr>
            </a:gs>
            <a:gs pos="12000">
              <a:schemeClr val="accent5">
                <a:lumMod val="60000"/>
                <a:lumOff val="40000"/>
              </a:schemeClr>
            </a:gs>
            <a:gs pos="10000">
              <a:schemeClr val="accent5">
                <a:lumMod val="71000"/>
                <a:lumOff val="29000"/>
              </a:schemeClr>
            </a:gs>
            <a:gs pos="28000">
              <a:schemeClr val="accent1">
                <a:lumMod val="0"/>
                <a:lumOff val="100000"/>
              </a:schemeClr>
            </a:gs>
            <a:gs pos="22000">
              <a:schemeClr val="accent5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419" y="148493"/>
            <a:ext cx="10515600" cy="1800104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Castle Siege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390" y="1867876"/>
            <a:ext cx="3097136" cy="31354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231" y="2930769"/>
            <a:ext cx="1419862" cy="178170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57823" y="2930769"/>
            <a:ext cx="1419862" cy="178170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92328"/>
            <a:ext cx="12192000" cy="2145528"/>
          </a:xfrm>
          <a:prstGeom prst="rect">
            <a:avLst/>
          </a:prstGeom>
          <a:solidFill>
            <a:schemeClr val="accent6"/>
          </a:solidFill>
          <a:scene3d>
            <a:camera prst="orthographicFront"/>
            <a:lightRig rig="threePt" dir="t">
              <a:rot lat="0" lon="0" rev="0"/>
            </a:lightRig>
          </a:scene3d>
          <a:sp3d extrusionH="6350" contourW="6350" prstMaterial="metal">
            <a:bevelT w="0" h="3594100"/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297851" y="4695038"/>
            <a:ext cx="9126735" cy="609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/>
                </a:solidFill>
              </a:rPr>
              <a:t>Martin Rudzki                                                        Yusuf </a:t>
            </a:r>
            <a:r>
              <a:rPr lang="en-US" sz="3200" b="1" dirty="0" err="1">
                <a:solidFill>
                  <a:schemeClr val="bg1"/>
                </a:solidFill>
              </a:rPr>
              <a:t>Mulyo</a:t>
            </a:r>
            <a:r>
              <a:rPr lang="en-US" sz="3200" b="1" dirty="0">
                <a:solidFill>
                  <a:schemeClr val="bg1"/>
                </a:solidFill>
              </a:rPr>
              <a:t>                                             </a:t>
            </a:r>
          </a:p>
        </p:txBody>
      </p:sp>
      <p:sp>
        <p:nvSpPr>
          <p:cNvPr id="16" name="Cloud 15"/>
          <p:cNvSpPr/>
          <p:nvPr/>
        </p:nvSpPr>
        <p:spPr>
          <a:xfrm rot="972858">
            <a:off x="3890478" y="5577128"/>
            <a:ext cx="967590" cy="1008483"/>
          </a:xfrm>
          <a:prstGeom prst="cloud">
            <a:avLst/>
          </a:prstGeom>
          <a:solidFill>
            <a:srgbClr val="885C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loud 16"/>
          <p:cNvSpPr/>
          <p:nvPr/>
        </p:nvSpPr>
        <p:spPr>
          <a:xfrm rot="972858">
            <a:off x="6943067" y="5673605"/>
            <a:ext cx="668001" cy="320883"/>
          </a:xfrm>
          <a:prstGeom prst="cloud">
            <a:avLst/>
          </a:prstGeom>
          <a:solidFill>
            <a:srgbClr val="885C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loud 17"/>
          <p:cNvSpPr/>
          <p:nvPr/>
        </p:nvSpPr>
        <p:spPr>
          <a:xfrm rot="972858">
            <a:off x="506895" y="5159938"/>
            <a:ext cx="732985" cy="519633"/>
          </a:xfrm>
          <a:prstGeom prst="cloud">
            <a:avLst/>
          </a:prstGeom>
          <a:solidFill>
            <a:srgbClr val="885C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loud 18"/>
          <p:cNvSpPr/>
          <p:nvPr/>
        </p:nvSpPr>
        <p:spPr>
          <a:xfrm rot="972858">
            <a:off x="10768984" y="4971720"/>
            <a:ext cx="719526" cy="706975"/>
          </a:xfrm>
          <a:prstGeom prst="cloud">
            <a:avLst/>
          </a:prstGeom>
          <a:solidFill>
            <a:srgbClr val="885C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101969" y="5053903"/>
            <a:ext cx="9322617" cy="609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>
                <a:solidFill>
                  <a:schemeClr val="bg1"/>
                </a:solidFill>
              </a:rPr>
              <a:t>Git</a:t>
            </a:r>
            <a:r>
              <a:rPr lang="en-US" sz="3200" b="1" dirty="0">
                <a:solidFill>
                  <a:schemeClr val="bg1"/>
                </a:solidFill>
              </a:rPr>
              <a:t>: </a:t>
            </a:r>
            <a:r>
              <a:rPr lang="en-US" sz="3200" b="1" dirty="0" err="1">
                <a:solidFill>
                  <a:schemeClr val="bg1"/>
                </a:solidFill>
              </a:rPr>
              <a:t>MartinRudzki</a:t>
            </a:r>
            <a:r>
              <a:rPr lang="en-US" sz="3200" b="1" dirty="0">
                <a:solidFill>
                  <a:schemeClr val="bg1"/>
                </a:solidFill>
              </a:rPr>
              <a:t>                                                             </a:t>
            </a:r>
            <a:r>
              <a:rPr lang="en-US" sz="3200" b="1" dirty="0" err="1">
                <a:solidFill>
                  <a:schemeClr val="bg1"/>
                </a:solidFill>
              </a:rPr>
              <a:t>Git</a:t>
            </a:r>
            <a:r>
              <a:rPr lang="en-US" sz="3200" b="1" dirty="0">
                <a:solidFill>
                  <a:schemeClr val="bg1"/>
                </a:solidFill>
              </a:rPr>
              <a:t>: </a:t>
            </a:r>
            <a:r>
              <a:rPr lang="en-US" sz="3200" b="1" dirty="0" err="1">
                <a:solidFill>
                  <a:schemeClr val="bg1"/>
                </a:solidFill>
              </a:rPr>
              <a:t>YusufSM</a:t>
            </a:r>
            <a:r>
              <a:rPr lang="en-US" sz="3200" b="1" dirty="0">
                <a:solidFill>
                  <a:schemeClr val="bg1"/>
                </a:solidFill>
              </a:rPr>
              <a:t>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43440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09444" y="153526"/>
            <a:ext cx="5170717" cy="1371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Castle</a:t>
            </a:r>
          </a:p>
        </p:txBody>
      </p:sp>
      <p:sp>
        <p:nvSpPr>
          <p:cNvPr id="5" name="Rectangle 4"/>
          <p:cNvSpPr/>
          <p:nvPr/>
        </p:nvSpPr>
        <p:spPr>
          <a:xfrm>
            <a:off x="4409446" y="5392290"/>
            <a:ext cx="5170715" cy="13716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Castle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557537"/>
              </p:ext>
            </p:extLst>
          </p:nvPr>
        </p:nvGraphicFramePr>
        <p:xfrm>
          <a:off x="4409445" y="1516974"/>
          <a:ext cx="5170716" cy="3883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3572">
                  <a:extLst>
                    <a:ext uri="{9D8B030D-6E8A-4147-A177-3AD203B41FA5}">
                      <a16:colId xmlns:a16="http://schemas.microsoft.com/office/drawing/2014/main" val="2103015502"/>
                    </a:ext>
                  </a:extLst>
                </a:gridCol>
                <a:gridCol w="1723572">
                  <a:extLst>
                    <a:ext uri="{9D8B030D-6E8A-4147-A177-3AD203B41FA5}">
                      <a16:colId xmlns:a16="http://schemas.microsoft.com/office/drawing/2014/main" val="1755698666"/>
                    </a:ext>
                  </a:extLst>
                </a:gridCol>
                <a:gridCol w="1723572">
                  <a:extLst>
                    <a:ext uri="{9D8B030D-6E8A-4147-A177-3AD203B41FA5}">
                      <a16:colId xmlns:a16="http://schemas.microsoft.com/office/drawing/2014/main" val="330082315"/>
                    </a:ext>
                  </a:extLst>
                </a:gridCol>
              </a:tblGrid>
              <a:tr h="5769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Bridge</a:t>
                      </a:r>
                    </a:p>
                  </a:txBody>
                  <a:tcPr>
                    <a:solidFill>
                      <a:srgbClr val="885C4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Bridge</a:t>
                      </a:r>
                    </a:p>
                  </a:txBody>
                  <a:tcPr>
                    <a:solidFill>
                      <a:srgbClr val="885C4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Bridge</a:t>
                      </a:r>
                    </a:p>
                  </a:txBody>
                  <a:tcPr>
                    <a:solidFill>
                      <a:srgbClr val="885C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503394"/>
                  </a:ext>
                </a:extLst>
              </a:tr>
              <a:tr h="6204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56506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000259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543213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9442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03048"/>
                  </a:ext>
                </a:extLst>
              </a:tr>
              <a:tr h="5197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Bridge</a:t>
                      </a:r>
                    </a:p>
                  </a:txBody>
                  <a:tcPr>
                    <a:solidFill>
                      <a:srgbClr val="885C4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Bridge</a:t>
                      </a:r>
                    </a:p>
                  </a:txBody>
                  <a:tcPr>
                    <a:solidFill>
                      <a:srgbClr val="885C4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Bridge</a:t>
                      </a:r>
                    </a:p>
                  </a:txBody>
                  <a:tcPr>
                    <a:solidFill>
                      <a:srgbClr val="885C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466166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638049" y="254233"/>
            <a:ext cx="1436914" cy="576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Unit 1</a:t>
            </a:r>
          </a:p>
          <a:p>
            <a:pPr algn="ctr"/>
            <a:r>
              <a:rPr lang="en-US" dirty="0"/>
              <a:t>          Cost:1</a:t>
            </a:r>
          </a:p>
        </p:txBody>
      </p:sp>
      <p:sp>
        <p:nvSpPr>
          <p:cNvPr id="8" name="Rectangle 7"/>
          <p:cNvSpPr/>
          <p:nvPr/>
        </p:nvSpPr>
        <p:spPr>
          <a:xfrm>
            <a:off x="4638049" y="831176"/>
            <a:ext cx="1436914" cy="576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Unit 2</a:t>
            </a:r>
          </a:p>
          <a:p>
            <a:pPr algn="ctr"/>
            <a:r>
              <a:rPr lang="en-US" dirty="0"/>
              <a:t>          Cost: 3</a:t>
            </a:r>
          </a:p>
        </p:txBody>
      </p:sp>
      <p:sp>
        <p:nvSpPr>
          <p:cNvPr id="9" name="Smiley Face 8"/>
          <p:cNvSpPr/>
          <p:nvPr/>
        </p:nvSpPr>
        <p:spPr>
          <a:xfrm>
            <a:off x="4768677" y="352204"/>
            <a:ext cx="402771" cy="3810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Smiley Face 9"/>
          <p:cNvSpPr/>
          <p:nvPr/>
        </p:nvSpPr>
        <p:spPr>
          <a:xfrm>
            <a:off x="4768677" y="929147"/>
            <a:ext cx="402771" cy="3810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29591" y="254232"/>
            <a:ext cx="1719943" cy="1153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Income per turn:    0</a:t>
            </a:r>
          </a:p>
          <a:p>
            <a:r>
              <a:rPr lang="en-US" sz="1400" dirty="0"/>
              <a:t>Territories owned: 0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4638049" y="5511251"/>
            <a:ext cx="1436914" cy="574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Unit 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638049" y="6088194"/>
            <a:ext cx="1436914" cy="574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Unit 2</a:t>
            </a:r>
          </a:p>
        </p:txBody>
      </p:sp>
      <p:sp>
        <p:nvSpPr>
          <p:cNvPr id="24" name="Smiley Face 23"/>
          <p:cNvSpPr/>
          <p:nvPr/>
        </p:nvSpPr>
        <p:spPr>
          <a:xfrm>
            <a:off x="4768677" y="5608558"/>
            <a:ext cx="402771" cy="37971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Smiley Face 24"/>
          <p:cNvSpPr/>
          <p:nvPr/>
        </p:nvSpPr>
        <p:spPr>
          <a:xfrm>
            <a:off x="4768677" y="6185501"/>
            <a:ext cx="402771" cy="37971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729591" y="5501147"/>
            <a:ext cx="1719943" cy="1153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Income per turn: 0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4409444" y="1525126"/>
            <a:ext cx="484280" cy="553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618731" y="1525126"/>
            <a:ext cx="1002192" cy="553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Water</a:t>
            </a:r>
          </a:p>
          <a:p>
            <a:pPr algn="ctr"/>
            <a:endParaRPr lang="en-US" sz="1400" dirty="0"/>
          </a:p>
        </p:txBody>
      </p:sp>
      <p:sp>
        <p:nvSpPr>
          <p:cNvPr id="37" name="Rectangle 36"/>
          <p:cNvSpPr/>
          <p:nvPr/>
        </p:nvSpPr>
        <p:spPr>
          <a:xfrm>
            <a:off x="9073130" y="1532603"/>
            <a:ext cx="507031" cy="553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402461" y="1525126"/>
            <a:ext cx="945662" cy="553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Water</a:t>
            </a:r>
          </a:p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409443" y="4878629"/>
            <a:ext cx="484282" cy="553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048133" y="4878629"/>
            <a:ext cx="546803" cy="541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675262" y="4880443"/>
            <a:ext cx="945662" cy="519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Water</a:t>
            </a:r>
          </a:p>
          <a:p>
            <a:pPr algn="ctr"/>
            <a:endParaRPr lang="en-US" sz="1200" dirty="0"/>
          </a:p>
        </p:txBody>
      </p:sp>
      <p:sp>
        <p:nvSpPr>
          <p:cNvPr id="42" name="Rectangle 41"/>
          <p:cNvSpPr/>
          <p:nvPr/>
        </p:nvSpPr>
        <p:spPr>
          <a:xfrm>
            <a:off x="7402461" y="4882024"/>
            <a:ext cx="945662" cy="519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Water</a:t>
            </a:r>
          </a:p>
          <a:p>
            <a:pPr algn="ctr"/>
            <a:endParaRPr lang="en-US" sz="1400" dirty="0"/>
          </a:p>
        </p:txBody>
      </p:sp>
      <p:sp>
        <p:nvSpPr>
          <p:cNvPr id="43" name="Rectangle 42"/>
          <p:cNvSpPr/>
          <p:nvPr/>
        </p:nvSpPr>
        <p:spPr>
          <a:xfrm>
            <a:off x="4638049" y="5509941"/>
            <a:ext cx="1436914" cy="576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Unit 1</a:t>
            </a:r>
          </a:p>
          <a:p>
            <a:pPr algn="ctr"/>
            <a:r>
              <a:rPr lang="en-US" dirty="0"/>
              <a:t>          Cost:1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638049" y="6086884"/>
            <a:ext cx="1436914" cy="576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Unit 2</a:t>
            </a:r>
          </a:p>
          <a:p>
            <a:pPr algn="ctr"/>
            <a:r>
              <a:rPr lang="en-US" dirty="0"/>
              <a:t>          Cost: 3</a:t>
            </a:r>
          </a:p>
        </p:txBody>
      </p:sp>
      <p:sp>
        <p:nvSpPr>
          <p:cNvPr id="45" name="Smiley Face 44"/>
          <p:cNvSpPr/>
          <p:nvPr/>
        </p:nvSpPr>
        <p:spPr>
          <a:xfrm>
            <a:off x="4768677" y="5607912"/>
            <a:ext cx="402771" cy="3810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6" name="Smiley Face 45"/>
          <p:cNvSpPr/>
          <p:nvPr/>
        </p:nvSpPr>
        <p:spPr>
          <a:xfrm>
            <a:off x="4768677" y="6184855"/>
            <a:ext cx="402771" cy="3810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729591" y="5509940"/>
            <a:ext cx="1719943" cy="1153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Income per turn:    0</a:t>
            </a:r>
          </a:p>
          <a:p>
            <a:r>
              <a:rPr lang="en-US" sz="1400" dirty="0"/>
              <a:t>Territories owned: 0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52" name="Rectangle 51"/>
          <p:cNvSpPr/>
          <p:nvPr/>
        </p:nvSpPr>
        <p:spPr>
          <a:xfrm>
            <a:off x="9923273" y="127490"/>
            <a:ext cx="1953710" cy="3875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Sample Image</a:t>
            </a:r>
          </a:p>
          <a:p>
            <a:pPr algn="ctr"/>
            <a:r>
              <a:rPr lang="en-US" sz="2000" dirty="0"/>
              <a:t>In Racket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4541" y="831176"/>
            <a:ext cx="1521012" cy="2974772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66408" y="1273155"/>
            <a:ext cx="4288863" cy="391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35098" y="1241624"/>
            <a:ext cx="427434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Goal of the game:</a:t>
            </a:r>
          </a:p>
          <a:p>
            <a:r>
              <a:rPr lang="en-US" dirty="0">
                <a:solidFill>
                  <a:schemeClr val="bg1"/>
                </a:solidFill>
              </a:rPr>
              <a:t>To spread your units across the land and capture 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9</a:t>
            </a:r>
            <a:r>
              <a:rPr lang="en-US" dirty="0">
                <a:solidFill>
                  <a:schemeClr val="bg1"/>
                </a:solidFill>
              </a:rPr>
              <a:t> territories.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How to play:</a:t>
            </a:r>
          </a:p>
          <a:p>
            <a:r>
              <a:rPr lang="en-US" dirty="0">
                <a:solidFill>
                  <a:schemeClr val="bg1"/>
                </a:solidFill>
              </a:rPr>
              <a:t>- Each turn you get income from the amount of territories you control. </a:t>
            </a:r>
          </a:p>
          <a:p>
            <a:r>
              <a:rPr lang="en-US" dirty="0">
                <a:solidFill>
                  <a:schemeClr val="bg1"/>
                </a:solidFill>
              </a:rPr>
              <a:t>- To capture a territory your unit must be on the square by your next turn.</a:t>
            </a:r>
          </a:p>
          <a:p>
            <a:r>
              <a:rPr lang="en-US" dirty="0">
                <a:solidFill>
                  <a:schemeClr val="bg1"/>
                </a:solidFill>
              </a:rPr>
              <a:t>- At the beginning of your turn you  will receive income for the total amount of territories you control.</a:t>
            </a:r>
          </a:p>
          <a:p>
            <a:r>
              <a:rPr lang="en-US" dirty="0">
                <a:solidFill>
                  <a:schemeClr val="bg1"/>
                </a:solidFill>
              </a:rPr>
              <a:t>- You can only have one unit on a territory at a time.</a:t>
            </a:r>
          </a:p>
          <a:p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507810" y="543150"/>
            <a:ext cx="3034603" cy="56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itle 1"/>
          <p:cNvSpPr txBox="1">
            <a:spLocks/>
          </p:cNvSpPr>
          <p:nvPr/>
        </p:nvSpPr>
        <p:spPr>
          <a:xfrm>
            <a:off x="480651" y="437084"/>
            <a:ext cx="3154237" cy="7881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n w="3175" cmpd="sng"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1"/>
                </a:solidFill>
              </a:rPr>
              <a:t>Concept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4360" y="5356143"/>
            <a:ext cx="2679318" cy="1211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r>
              <a:rPr lang="en-US" u="sng" dirty="0"/>
              <a:t>Racket Libraries</a:t>
            </a:r>
          </a:p>
          <a:p>
            <a:r>
              <a:rPr lang="en-US" dirty="0"/>
              <a:t>(require 2htdp/universe)</a:t>
            </a:r>
          </a:p>
          <a:p>
            <a:r>
              <a:rPr lang="en-US" dirty="0"/>
              <a:t>(require 2htdp/batch-</a:t>
            </a:r>
            <a:r>
              <a:rPr lang="en-US" dirty="0" err="1"/>
              <a:t>io</a:t>
            </a:r>
            <a:r>
              <a:rPr lang="en-US" dirty="0"/>
              <a:t>)</a:t>
            </a:r>
          </a:p>
          <a:p>
            <a:r>
              <a:rPr lang="en-US" dirty="0"/>
              <a:t>(require 2htdp/image)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455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267937" y="4038299"/>
            <a:ext cx="1774091" cy="637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Unit moves on to territory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267937" y="5103535"/>
            <a:ext cx="1774091" cy="637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Can it move there? </a:t>
            </a:r>
          </a:p>
          <a:p>
            <a:r>
              <a:rPr lang="en-US" sz="1200" dirty="0"/>
              <a:t>Yes: Set territory color to player</a:t>
            </a:r>
          </a:p>
        </p:txBody>
      </p:sp>
      <p:sp>
        <p:nvSpPr>
          <p:cNvPr id="23" name="Down Arrow 22"/>
          <p:cNvSpPr/>
          <p:nvPr/>
        </p:nvSpPr>
        <p:spPr>
          <a:xfrm rot="16200000">
            <a:off x="8181516" y="4199704"/>
            <a:ext cx="211017" cy="32281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532021" y="4041439"/>
            <a:ext cx="1774091" cy="61900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Enemy unit on territory </a:t>
            </a:r>
          </a:p>
        </p:txBody>
      </p:sp>
      <p:sp>
        <p:nvSpPr>
          <p:cNvPr id="25" name="Down Arrow 24"/>
          <p:cNvSpPr/>
          <p:nvPr/>
        </p:nvSpPr>
        <p:spPr>
          <a:xfrm>
            <a:off x="9433166" y="4734451"/>
            <a:ext cx="218834" cy="312615"/>
          </a:xfrm>
          <a:prstGeom prst="downArrow">
            <a:avLst/>
          </a:prstGeom>
          <a:solidFill>
            <a:srgbClr val="F2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551985" y="5093738"/>
            <a:ext cx="1774091" cy="637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 both units and battle. </a:t>
            </a:r>
          </a:p>
        </p:txBody>
      </p:sp>
      <p:sp>
        <p:nvSpPr>
          <p:cNvPr id="27" name="Down Arrow 26"/>
          <p:cNvSpPr/>
          <p:nvPr/>
        </p:nvSpPr>
        <p:spPr>
          <a:xfrm rot="5400000">
            <a:off x="8180035" y="5272040"/>
            <a:ext cx="213980" cy="322814"/>
          </a:xfrm>
          <a:prstGeom prst="downArrow">
            <a:avLst/>
          </a:prstGeom>
          <a:solidFill>
            <a:srgbClr val="F2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991706" y="1894529"/>
            <a:ext cx="1774091" cy="637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Game</a:t>
            </a:r>
          </a:p>
        </p:txBody>
      </p:sp>
      <p:sp>
        <p:nvSpPr>
          <p:cNvPr id="30" name="Down Arrow 29"/>
          <p:cNvSpPr/>
          <p:nvPr/>
        </p:nvSpPr>
        <p:spPr>
          <a:xfrm>
            <a:off x="4773243" y="2591504"/>
            <a:ext cx="211016" cy="3126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991706" y="2963283"/>
            <a:ext cx="1774091" cy="637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Add Territories</a:t>
            </a:r>
          </a:p>
          <a:p>
            <a:pPr algn="ctr"/>
            <a:r>
              <a:rPr lang="en-US" sz="1400" dirty="0"/>
              <a:t>Reset Unit Movement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983889" y="4032037"/>
            <a:ext cx="1774091" cy="637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 - Move Units</a:t>
            </a:r>
          </a:p>
          <a:p>
            <a:r>
              <a:rPr lang="en-US" sz="1600" dirty="0"/>
              <a:t> - Attack </a:t>
            </a:r>
          </a:p>
          <a:p>
            <a:r>
              <a:rPr lang="en-US" sz="1600" dirty="0"/>
              <a:t> - Spend Income</a:t>
            </a:r>
          </a:p>
        </p:txBody>
      </p:sp>
      <p:sp>
        <p:nvSpPr>
          <p:cNvPr id="33" name="Down Arrow 32"/>
          <p:cNvSpPr/>
          <p:nvPr/>
        </p:nvSpPr>
        <p:spPr>
          <a:xfrm>
            <a:off x="7045564" y="4734451"/>
            <a:ext cx="211016" cy="3126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4773243" y="3671004"/>
            <a:ext cx="211016" cy="3126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991706" y="5100791"/>
            <a:ext cx="1774091" cy="644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 turn</a:t>
            </a:r>
          </a:p>
          <a:p>
            <a:pPr algn="ctr"/>
            <a:r>
              <a:rPr lang="en-US" dirty="0"/>
              <a:t>Next player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267937" y="2963281"/>
            <a:ext cx="1774091" cy="637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it equals 9, game over.</a:t>
            </a:r>
          </a:p>
        </p:txBody>
      </p:sp>
      <p:sp>
        <p:nvSpPr>
          <p:cNvPr id="48" name="Curved Left Arrow 47"/>
          <p:cNvSpPr/>
          <p:nvPr/>
        </p:nvSpPr>
        <p:spPr>
          <a:xfrm>
            <a:off x="5849387" y="3122950"/>
            <a:ext cx="357554" cy="34955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Curved Left Arrow 64"/>
          <p:cNvSpPr/>
          <p:nvPr/>
        </p:nvSpPr>
        <p:spPr>
          <a:xfrm rot="10800000">
            <a:off x="3489565" y="3122949"/>
            <a:ext cx="398587" cy="241748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Curved Left Arrow 68"/>
          <p:cNvSpPr/>
          <p:nvPr/>
        </p:nvSpPr>
        <p:spPr>
          <a:xfrm>
            <a:off x="5843096" y="4186333"/>
            <a:ext cx="357554" cy="34955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Down Arrow 69"/>
          <p:cNvSpPr/>
          <p:nvPr/>
        </p:nvSpPr>
        <p:spPr>
          <a:xfrm>
            <a:off x="4763470" y="4723405"/>
            <a:ext cx="211016" cy="3126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Curved Left Arrow 92"/>
          <p:cNvSpPr/>
          <p:nvPr/>
        </p:nvSpPr>
        <p:spPr>
          <a:xfrm rot="10800000">
            <a:off x="3541219" y="4176163"/>
            <a:ext cx="357554" cy="349555"/>
          </a:xfrm>
          <a:prstGeom prst="curvedLeftArrow">
            <a:avLst>
              <a:gd name="adj1" fmla="val 25000"/>
              <a:gd name="adj2" fmla="val 36482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611918" y="4032037"/>
            <a:ext cx="1774091" cy="64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Buy Unit</a:t>
            </a:r>
          </a:p>
        </p:txBody>
      </p:sp>
      <p:sp>
        <p:nvSpPr>
          <p:cNvPr id="95" name="Down Arrow 94"/>
          <p:cNvSpPr/>
          <p:nvPr/>
        </p:nvSpPr>
        <p:spPr>
          <a:xfrm>
            <a:off x="2393457" y="4728944"/>
            <a:ext cx="211016" cy="3126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1611918" y="5099169"/>
            <a:ext cx="1774091" cy="64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Select a bridge to place unit.</a:t>
            </a:r>
          </a:p>
        </p:txBody>
      </p:sp>
      <p:sp>
        <p:nvSpPr>
          <p:cNvPr id="97" name="Title 1"/>
          <p:cNvSpPr>
            <a:spLocks noGrp="1"/>
          </p:cNvSpPr>
          <p:nvPr>
            <p:ph type="title"/>
          </p:nvPr>
        </p:nvSpPr>
        <p:spPr>
          <a:xfrm>
            <a:off x="811942" y="94425"/>
            <a:ext cx="10515600" cy="1800104"/>
          </a:xfrm>
        </p:spPr>
        <p:txBody>
          <a:bodyPr>
            <a:normAutofit/>
          </a:bodyPr>
          <a:lstStyle/>
          <a:p>
            <a:r>
              <a:rPr lang="en-US" sz="6000" dirty="0">
                <a:ln w="3175" cmpd="sng"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accent1"/>
                </a:solidFill>
              </a:rPr>
              <a:t>Game Flow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416807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643" y="120581"/>
            <a:ext cx="10018713" cy="1845834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n w="3175" cmpd="sng"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accent1"/>
                </a:solidFill>
              </a:rPr>
              <a:t>Game Objects</a:t>
            </a:r>
          </a:p>
        </p:txBody>
      </p:sp>
      <p:sp>
        <p:nvSpPr>
          <p:cNvPr id="9" name="Rectangle 8"/>
          <p:cNvSpPr/>
          <p:nvPr/>
        </p:nvSpPr>
        <p:spPr>
          <a:xfrm>
            <a:off x="738972" y="1769059"/>
            <a:ext cx="2150348" cy="455190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1872517"/>
            <a:ext cx="1951892" cy="4351338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/>
              <a:t>Player</a:t>
            </a:r>
          </a:p>
          <a:p>
            <a:pPr marL="0" indent="0" algn="ctr">
              <a:buFont typeface="Arial"/>
              <a:buNone/>
            </a:pPr>
            <a:r>
              <a:rPr lang="en-US" sz="2000"/>
              <a:t>----------------------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/>
              <a:t>Income increase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/>
              <a:t>Income decrease/              buy unit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/>
              <a:t>Set territory count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/>
              <a:t>Set active player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/>
              <a:t>Set inactive player</a:t>
            </a:r>
          </a:p>
          <a:p>
            <a:pPr marL="0" indent="0">
              <a:buFont typeface="Arial"/>
              <a:buNone/>
            </a:pPr>
            <a:r>
              <a:rPr lang="en-US" sz="1400"/>
              <a:t>--------Variables----------</a:t>
            </a:r>
          </a:p>
          <a:p>
            <a:r>
              <a:rPr lang="en-US" sz="1400"/>
              <a:t>Income count</a:t>
            </a:r>
          </a:p>
          <a:p>
            <a:r>
              <a:rPr lang="en-US" sz="1400"/>
              <a:t>Territory count</a:t>
            </a:r>
          </a:p>
          <a:p>
            <a:r>
              <a:rPr lang="en-US" sz="1400"/>
              <a:t>Boolean: Current player active </a:t>
            </a:r>
          </a:p>
          <a:p>
            <a:r>
              <a:rPr lang="en-US" sz="1400"/>
              <a:t>Static: Player 1,2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4832315" y="1769059"/>
            <a:ext cx="2527370" cy="455190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913923" y="1869342"/>
            <a:ext cx="2364154" cy="4351338"/>
          </a:xfrm>
          <a:prstGeom prst="rect">
            <a:avLst/>
          </a:prstGeom>
          <a:ln w="38100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Territory	</a:t>
            </a:r>
          </a:p>
          <a:p>
            <a:pPr marL="0" indent="0" algn="ctr">
              <a:buNone/>
            </a:pPr>
            <a:r>
              <a:rPr lang="en-US" sz="2000" dirty="0"/>
              <a:t>----------------------------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/>
              <a:t>Add space occupied/color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/>
              <a:t>Remove space occupied/color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/>
              <a:t>(Fight object1 object2)</a:t>
            </a:r>
          </a:p>
          <a:p>
            <a:pPr marL="0" indent="0">
              <a:buNone/>
            </a:pPr>
            <a:r>
              <a:rPr lang="en-US" sz="1400" dirty="0"/>
              <a:t>--------------Variables-------------</a:t>
            </a:r>
          </a:p>
          <a:p>
            <a:r>
              <a:rPr lang="en-US" sz="1400" dirty="0"/>
              <a:t>Ownership/color</a:t>
            </a:r>
          </a:p>
          <a:p>
            <a:r>
              <a:rPr lang="en-US" sz="1400" dirty="0"/>
              <a:t>Boundaries of rectangle     (Top, bottom, left, right)</a:t>
            </a:r>
          </a:p>
          <a:p>
            <a:r>
              <a:rPr lang="en-US" sz="1400" dirty="0"/>
              <a:t>Is Current space occupied/      Object Unit</a:t>
            </a:r>
          </a:p>
          <a:p>
            <a:endParaRPr lang="en-US" sz="1400" dirty="0"/>
          </a:p>
          <a:p>
            <a:pPr>
              <a:buFontTx/>
              <a:buChar char="-"/>
            </a:pP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9020367" y="1773808"/>
            <a:ext cx="2423850" cy="4542405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9110785" y="1869342"/>
            <a:ext cx="2243015" cy="4351338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Units</a:t>
            </a:r>
          </a:p>
          <a:p>
            <a:pPr marL="0" indent="0" algn="ctr">
              <a:buNone/>
            </a:pPr>
            <a:r>
              <a:rPr lang="en-US" sz="2000" dirty="0"/>
              <a:t>--------------------------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/>
              <a:t>Reset movement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/>
              <a:t>Consume movement</a:t>
            </a:r>
          </a:p>
          <a:p>
            <a:pPr marL="0" indent="0">
              <a:buNone/>
            </a:pPr>
            <a:r>
              <a:rPr lang="en-US" sz="1400" dirty="0"/>
              <a:t>------------Variables-------------</a:t>
            </a:r>
          </a:p>
          <a:p>
            <a:r>
              <a:rPr lang="en-US" sz="1400" dirty="0"/>
              <a:t>Static: Ownership of unit</a:t>
            </a:r>
          </a:p>
          <a:p>
            <a:r>
              <a:rPr lang="en-US" sz="1400" dirty="0"/>
              <a:t>Static: Max movement</a:t>
            </a:r>
          </a:p>
          <a:p>
            <a:r>
              <a:rPr lang="en-US" sz="1400" dirty="0"/>
              <a:t>Static: Unit class</a:t>
            </a:r>
          </a:p>
          <a:p>
            <a:r>
              <a:rPr lang="en-US" sz="1400" dirty="0"/>
              <a:t>Movement remaining</a:t>
            </a:r>
          </a:p>
          <a:p>
            <a:r>
              <a:rPr lang="en-US" sz="1400" dirty="0"/>
              <a:t>Unit Picture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08784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3175" cmpd="sng"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accent1"/>
                </a:solidFill>
              </a:rPr>
              <a:t>Group Responsibilities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48029" y="1769058"/>
            <a:ext cx="3158114" cy="464262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47256" y="1872517"/>
            <a:ext cx="2939144" cy="4419426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/>
              <a:t>Martin Rudzki @</a:t>
            </a:r>
            <a:r>
              <a:rPr lang="en-US" sz="2000" b="1" dirty="0" err="1"/>
              <a:t>MartinRudzki</a:t>
            </a:r>
            <a:endParaRPr lang="en-US" sz="20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Making the PowerPoint slides art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Implementing the territory class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Implementing the board Drawing the background/UI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Drawing the castle and units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Implementing the rules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7093053" y="1769058"/>
            <a:ext cx="3158114" cy="4642627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192280" y="1872517"/>
            <a:ext cx="2939144" cy="4419426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/>
              <a:t>Yusuf </a:t>
            </a:r>
            <a:r>
              <a:rPr lang="en-US" sz="2000" b="1" dirty="0" err="1"/>
              <a:t>Mulyo</a:t>
            </a:r>
            <a:r>
              <a:rPr lang="en-US" sz="2000" b="1" dirty="0"/>
              <a:t>     @</a:t>
            </a:r>
            <a:r>
              <a:rPr lang="en-US" sz="2000" b="1" dirty="0" err="1"/>
              <a:t>YusufSM</a:t>
            </a:r>
            <a:endParaRPr lang="en-US" sz="20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Looking into the library for the game engine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Implementing the unit class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Implementing the board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Implementing the rules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Implementing human interaction</a:t>
            </a:r>
          </a:p>
        </p:txBody>
      </p:sp>
    </p:spTree>
    <p:extLst>
      <p:ext uri="{BB962C8B-B14F-4D97-AF65-F5344CB8AC3E}">
        <p14:creationId xmlns:p14="http://schemas.microsoft.com/office/powerpoint/2010/main" val="250133902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3.xml><?xml version="1.0" encoding="utf-8"?>
<a:theme xmlns:a="http://schemas.openxmlformats.org/drawingml/2006/main" name="1_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4717</TotalTime>
  <Words>368</Words>
  <Application>Microsoft Office PowerPoint</Application>
  <PresentationFormat>Widescreen</PresentationFormat>
  <Paragraphs>127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Corbel</vt:lpstr>
      <vt:lpstr>Courier New</vt:lpstr>
      <vt:lpstr>Wingdings</vt:lpstr>
      <vt:lpstr>Office Theme</vt:lpstr>
      <vt:lpstr>Parallax</vt:lpstr>
      <vt:lpstr>1_Parallax</vt:lpstr>
      <vt:lpstr>Castle Siege </vt:lpstr>
      <vt:lpstr>PowerPoint Presentation</vt:lpstr>
      <vt:lpstr>Game Flow</vt:lpstr>
      <vt:lpstr>Game Objects</vt:lpstr>
      <vt:lpstr>Group Responsibilities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Rudzki</dc:creator>
  <cp:lastModifiedBy>Martin Rudzki</cp:lastModifiedBy>
  <cp:revision>54</cp:revision>
  <dcterms:created xsi:type="dcterms:W3CDTF">2016-04-03T16:32:35Z</dcterms:created>
  <dcterms:modified xsi:type="dcterms:W3CDTF">2016-04-07T14:20:37Z</dcterms:modified>
</cp:coreProperties>
</file>