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7" r:id="rId5"/>
    <p:sldId id="269" r:id="rId6"/>
    <p:sldId id="265" r:id="rId7"/>
    <p:sldId id="264" r:id="rId8"/>
    <p:sldId id="268" r:id="rId9"/>
    <p:sldId id="26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54AA2-543B-4177-8358-980B01B29275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4CBA-1A06-4E89-B2B3-FBA2A0087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67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34CBA-1A06-4E89-B2B3-FBA2A0087F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415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EC7-093B-4747-B653-1EE63DFB87E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29AA-8836-4E33-8588-0A1869D43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703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EC7-093B-4747-B653-1EE63DFB87E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29AA-8836-4E33-8588-0A1869D43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881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EC7-093B-4747-B653-1EE63DFB87E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29AA-8836-4E33-8588-0A1869D43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81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EC7-093B-4747-B653-1EE63DFB87E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29AA-8836-4E33-8588-0A1869D43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145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EC7-093B-4747-B653-1EE63DFB87E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29AA-8836-4E33-8588-0A1869D43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3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EC7-093B-4747-B653-1EE63DFB87E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29AA-8836-4E33-8588-0A1869D43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38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EC7-093B-4747-B653-1EE63DFB87E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29AA-8836-4E33-8588-0A1869D43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768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EC7-093B-4747-B653-1EE63DFB87E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29AA-8836-4E33-8588-0A1869D43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47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EC7-093B-4747-B653-1EE63DFB87E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29AA-8836-4E33-8588-0A1869D43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35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EC7-093B-4747-B653-1EE63DFB87E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29AA-8836-4E33-8588-0A1869D43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70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BEC7-093B-4747-B653-1EE63DFB87E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29AA-8836-4E33-8588-0A1869D43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1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5BEC7-093B-4747-B653-1EE63DFB87E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29AA-8836-4E33-8588-0A1869D43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461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390" y="104268"/>
            <a:ext cx="11774078" cy="1140070"/>
          </a:xfrm>
        </p:spPr>
        <p:txBody>
          <a:bodyPr>
            <a:normAutofit/>
          </a:bodyPr>
          <a:lstStyle/>
          <a:p>
            <a:r>
              <a:rPr lang="hy-AM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Հաշվողական տեխնիկայի և ինֆորմատիկայի մաթեմատիկական հիմունքները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665" y="1509802"/>
            <a:ext cx="4177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sz="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Դասընթացի բաժինները</a:t>
            </a:r>
            <a:endParaRPr lang="en-US" sz="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5819" y="2396313"/>
            <a:ext cx="3853377" cy="216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Բազմությունների տեսություն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305773" y="2033022"/>
            <a:ext cx="3855563" cy="2166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Կոմբինատորիկա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648176" y="4056845"/>
            <a:ext cx="4911363" cy="2486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․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Տրամաբանության 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հանրահաշվի </a:t>
            </a:r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ֆունկցիաներ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y-AM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Բուլյան ֆունկցիաներ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y-AM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5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0"/>
            <a:ext cx="10515600" cy="549275"/>
          </a:xfrm>
        </p:spPr>
        <p:txBody>
          <a:bodyPr>
            <a:noAutofit/>
          </a:bodyPr>
          <a:lstStyle/>
          <a:p>
            <a:r>
              <a:rPr lang="hy-AM" sz="3200" b="1" dirty="0" smtClean="0">
                <a:solidFill>
                  <a:srgbClr val="FF0000"/>
                </a:solidFill>
              </a:rPr>
              <a:t>Ընդհանրացումներ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943" y="534529"/>
            <a:ext cx="11683553" cy="203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231820" y="2537133"/>
                <a:ext cx="115781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y-AM" sz="2000" dirty="0" smtClean="0">
                    <a:cs typeface="Times New Roman" pitchFamily="18" charset="0"/>
                  </a:rPr>
                  <a:t>Այլ կերպ ասած՝ 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hy-AM" sz="2000" dirty="0" smtClean="0">
                    <a:cs typeface="Times New Roman" pitchFamily="18" charset="0"/>
                  </a:rPr>
                  <a:t>և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B</a:t>
                </a:r>
                <a:r>
                  <a:rPr lang="hy-AM" sz="2000" dirty="0" smtClean="0">
                    <a:cs typeface="Times New Roman" pitchFamily="18" charset="0"/>
                  </a:rPr>
                  <a:t> բազմությունների միավորումն </a:t>
                </a:r>
                <a:r>
                  <a:rPr lang="hy-AM" sz="2000" b="1" dirty="0" smtClean="0">
                    <a:cs typeface="Times New Roman" pitchFamily="18" charset="0"/>
                  </a:rPr>
                  <a:t>այն ամենափոքր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hy-AM" sz="2000" dirty="0" smtClean="0">
                    <a:cs typeface="Times New Roman" pitchFamily="18" charset="0"/>
                  </a:rPr>
                  <a:t>  բազմությունն է, որն օժտված է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hy-AM" sz="2000" dirty="0" smtClean="0">
                    <a:cs typeface="Times New Roman" pitchFamily="18" charset="0"/>
                  </a:rPr>
                  <a:t>և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B</a:t>
                </a:r>
                <a:r>
                  <a:rPr lang="hy-AM" sz="2000" dirty="0" smtClean="0">
                    <a:cs typeface="Times New Roman" pitchFamily="18" charset="0"/>
                  </a:rPr>
                  <a:t> ենթաբազմություններով։ Ավելի ստույգ՝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hy-AM" sz="2000" dirty="0" smtClean="0">
                    <a:cs typeface="Times New Roman" pitchFamily="18" charset="0"/>
                  </a:rPr>
                  <a:t>  բազմությունը տրված երկու բազմությունների միավորումն է, եթե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lang="hy-AM" sz="2400" b="1" dirty="0" smtClean="0">
                    <a:cs typeface="Times New Roman" pitchFamily="18" charset="0"/>
                  </a:rPr>
                  <a:t> 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C, B</a:t>
                </a:r>
                <a:r>
                  <a:rPr lang="hy-AM" sz="2400" b="1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y-AM" sz="24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C.</a:t>
                </a:r>
                <a:r>
                  <a:rPr lang="hy-AM" sz="2400" b="1" dirty="0" smtClean="0">
                    <a:cs typeface="Times New Roman" pitchFamily="18" charset="0"/>
                  </a:rPr>
                  <a:t> </a:t>
                </a:r>
                <a:endParaRPr lang="en-US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Font typeface="Wingdings" pitchFamily="2" charset="2"/>
                  <a:buChar char="Ø"/>
                </a:pPr>
                <a:r>
                  <a:rPr lang="hy-AM" sz="2400" b="1" dirty="0" smtClean="0">
                    <a:cs typeface="Times New Roman" pitchFamily="18" charset="0"/>
                  </a:rPr>
                  <a:t>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 D, B</a:t>
                </a:r>
                <a:r>
                  <a:rPr lang="hy-AM" sz="2400" b="1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y-AM" sz="24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 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  <a:cs typeface="Times New Roman" pitchFamily="18" charset="0"/>
                        <a:sym typeface="Math1"/>
                      </a:rPr>
                      <m:t>→</m:t>
                    </m:r>
                  </m:oMath>
                </a14:m>
                <a:r>
                  <a:rPr lang="hy-AM" sz="2400" b="1" dirty="0" smtClean="0">
                    <a:cs typeface="Times New Roman" pitchFamily="18" charset="0"/>
                    <a:sym typeface="Math1"/>
                  </a:rPr>
                  <a:t>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 D .</a:t>
                </a:r>
                <a:r>
                  <a:rPr lang="hy-AM" sz="2400" b="1" dirty="0" smtClean="0">
                    <a:cs typeface="Times New Roman" pitchFamily="18" charset="0"/>
                  </a:rPr>
                  <a:t>  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20" y="2537133"/>
                <a:ext cx="11578107" cy="175432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685" t="-2083" r="-579" b="-6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1820" y="4365939"/>
            <a:ext cx="1144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b="1" dirty="0" smtClean="0">
                <a:solidFill>
                  <a:srgbClr val="FF0000"/>
                </a:solidFill>
                <a:cs typeface="Times New Roman" pitchFamily="18" charset="0"/>
              </a:rPr>
              <a:t>Ընդհանրացված հատում.....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229674" y="4904700"/>
                <a:ext cx="115781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y-AM" sz="2000" dirty="0" smtClean="0">
                    <a:cs typeface="Times New Roman" pitchFamily="18" charset="0"/>
                  </a:rPr>
                  <a:t>Այլ կերպ ասած՝ 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hy-AM" sz="2000" dirty="0" smtClean="0">
                    <a:cs typeface="Times New Roman" pitchFamily="18" charset="0"/>
                  </a:rPr>
                  <a:t>և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B</a:t>
                </a:r>
                <a:r>
                  <a:rPr lang="hy-AM" sz="2000" dirty="0" smtClean="0">
                    <a:cs typeface="Times New Roman" pitchFamily="18" charset="0"/>
                  </a:rPr>
                  <a:t> բազմությունների հատւմն </a:t>
                </a:r>
                <a:r>
                  <a:rPr lang="hy-AM" sz="2000" b="1" dirty="0" smtClean="0">
                    <a:cs typeface="Times New Roman" pitchFamily="18" charset="0"/>
                  </a:rPr>
                  <a:t>այն ամենամեծ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hy-AM" sz="2000" dirty="0" smtClean="0">
                    <a:cs typeface="Times New Roman" pitchFamily="18" charset="0"/>
                  </a:rPr>
                  <a:t>  բազմությունն է, որը միաժամանակ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hy-AM" sz="2000" dirty="0" smtClean="0">
                    <a:cs typeface="Times New Roman" pitchFamily="18" charset="0"/>
                  </a:rPr>
                  <a:t>և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B</a:t>
                </a:r>
                <a:r>
                  <a:rPr lang="hy-AM" sz="2000" dirty="0" smtClean="0">
                    <a:cs typeface="Times New Roman" pitchFamily="18" charset="0"/>
                  </a:rPr>
                  <a:t> բազմությունների ենթաբազմությունն է։ Ավելի ստույգ՝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hy-AM" sz="2000" dirty="0" smtClean="0">
                    <a:cs typeface="Times New Roman" pitchFamily="18" charset="0"/>
                  </a:rPr>
                  <a:t>  բազմությունը տրված երկու բազմությունների հատումն է, եթե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lang="hy-AM" sz="2400" b="1" dirty="0" smtClean="0">
                    <a:cs typeface="Times New Roman" pitchFamily="18" charset="0"/>
                  </a:rPr>
                  <a:t> 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C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, C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  <a:cs typeface="Times New Roman" pitchFamily="18" charset="0"/>
                        <a:sym typeface="Math1"/>
                      </a:rPr>
                      <m:t>⊆</m:t>
                    </m:r>
                  </m:oMath>
                </a14:m>
                <a:r>
                  <a:rPr lang="hy-AM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B.</a:t>
                </a:r>
                <a:r>
                  <a:rPr lang="hy-AM" sz="2400" b="1" dirty="0" smtClean="0">
                    <a:cs typeface="Times New Roman" pitchFamily="18" charset="0"/>
                  </a:rPr>
                  <a:t> </a:t>
                </a:r>
                <a:endParaRPr lang="en-US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Font typeface="Wingdings" pitchFamily="2" charset="2"/>
                  <a:buChar char="Ø"/>
                </a:pPr>
                <a:r>
                  <a:rPr lang="hy-AM" sz="2400" b="1" dirty="0" smtClean="0">
                    <a:cs typeface="Times New Roman" pitchFamily="18" charset="0"/>
                  </a:rPr>
                  <a:t>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D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, D</a:t>
                </a:r>
                <a:r>
                  <a:rPr lang="hy-AM" sz="2400" b="1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y-AM" sz="24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 B</a:t>
                </a:r>
                <a:r>
                  <a:rPr lang="hy-AM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 </a:t>
                </a:r>
                <a14:m>
                  <m:oMath xmlns:m="http://schemas.openxmlformats.org/officeDocument/2006/math">
                    <m:r>
                      <a:rPr lang="hy-AM" sz="2400" b="1" i="1" smtClean="0">
                        <a:latin typeface="Cambria Math"/>
                        <a:ea typeface="Cambria Math"/>
                        <a:cs typeface="Times New Roman" pitchFamily="18" charset="0"/>
                        <a:sym typeface="Math1"/>
                      </a:rPr>
                      <m:t>→</m:t>
                    </m:r>
                  </m:oMath>
                </a14:m>
                <a:r>
                  <a:rPr lang="hy-AM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D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  <a:sym typeface="Math1"/>
                  </a:rPr>
                  <a:t>.</a:t>
                </a:r>
                <a:r>
                  <a:rPr lang="hy-AM" sz="2400" b="1" dirty="0" smtClean="0">
                    <a:cs typeface="Times New Roman" pitchFamily="18" charset="0"/>
                  </a:rPr>
                  <a:t> </a:t>
                </a: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74" y="4904700"/>
                <a:ext cx="11578107" cy="175432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737" t="-2091" r="-527" b="-69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65125"/>
            <a:ext cx="11734800" cy="3582035"/>
          </a:xfrm>
        </p:spPr>
        <p:txBody>
          <a:bodyPr>
            <a:normAutofit/>
          </a:bodyPr>
          <a:lstStyle/>
          <a:p>
            <a:r>
              <a:rPr lang="hy-AM" b="1" dirty="0" smtClean="0">
                <a:cs typeface="Times New Roman" pitchFamily="18" charset="0"/>
              </a:rPr>
              <a:t>Բազմություններ, </a:t>
            </a:r>
            <a:r>
              <a:rPr lang="hy-AM" sz="2800" b="1" i="1" dirty="0" smtClean="0">
                <a:solidFill>
                  <a:srgbClr val="FF0000"/>
                </a:solidFill>
                <a:cs typeface="Times New Roman" pitchFamily="18" charset="0"/>
              </a:rPr>
              <a:t>բազմության տարրերի ճանաչելիություն</a:t>
            </a:r>
            <a:r>
              <a:rPr lang="hy-AM" b="1" dirty="0" smtClean="0">
                <a:cs typeface="Times New Roman" pitchFamily="18" charset="0"/>
              </a:rPr>
              <a:t>...</a:t>
            </a:r>
            <a:br>
              <a:rPr lang="hy-AM" b="1" dirty="0" smtClean="0">
                <a:cs typeface="Times New Roman" pitchFamily="18" charset="0"/>
              </a:rPr>
            </a:br>
            <a:r>
              <a:rPr lang="hy-AM" b="1" dirty="0" smtClean="0">
                <a:cs typeface="Times New Roman" pitchFamily="18" charset="0"/>
              </a:rPr>
              <a:t>Դատարկ բազմություններ</a:t>
            </a:r>
            <a:r>
              <a:rPr lang="ru-RU" b="1" dirty="0" smtClean="0">
                <a:cs typeface="Times New Roman" pitchFamily="18" charset="0"/>
              </a:rPr>
              <a:t>…(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ru-RU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y-AM" b="1" dirty="0" smtClean="0">
                <a:cs typeface="Times New Roman" pitchFamily="18" charset="0"/>
              </a:rPr>
              <a:t/>
            </a:r>
            <a:br>
              <a:rPr lang="hy-AM" b="1" dirty="0" smtClean="0">
                <a:cs typeface="Times New Roman" pitchFamily="18" charset="0"/>
              </a:rPr>
            </a:br>
            <a:r>
              <a:rPr lang="hy-AM" b="1" dirty="0" smtClean="0">
                <a:cs typeface="Times New Roman" pitchFamily="18" charset="0"/>
              </a:rPr>
              <a:t>Բազմության եզակի նմուշներ</a:t>
            </a:r>
            <a:r>
              <a:rPr lang="hy-AM" sz="6000" b="1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ru-RU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4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singleton</a:t>
            </a:r>
            <a:r>
              <a:rPr lang="ru-RU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y-AM" b="1" dirty="0" smtClean="0">
                <a:cs typeface="Times New Roman" pitchFamily="18" charset="0"/>
              </a:rPr>
              <a:t>...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Համապիտանի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բազմություններ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ru-RU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4480" y="4584115"/>
            <a:ext cx="9174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Հայտարարման</a:t>
            </a:r>
            <a:r>
              <a:rPr lang="ru-RU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նպատակը</a:t>
            </a:r>
            <a:r>
              <a:rPr lang="ru-RU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և </a:t>
            </a:r>
            <a:r>
              <a:rPr lang="ru-RU" sz="28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կիրառության</a:t>
            </a:r>
            <a:r>
              <a:rPr lang="ru-RU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ոլորտը</a:t>
            </a:r>
            <a:r>
              <a:rPr lang="hy-AM" sz="2800" b="1" i="1" dirty="0">
                <a:solidFill>
                  <a:srgbClr val="0070C0"/>
                </a:solidFill>
                <a:cs typeface="Times New Roman" pitchFamily="18" charset="0"/>
              </a:rPr>
              <a:t/>
            </a:r>
            <a:br>
              <a:rPr lang="hy-AM" sz="2800" b="1" i="1" dirty="0">
                <a:solidFill>
                  <a:srgbClr val="0070C0"/>
                </a:solidFill>
                <a:cs typeface="Times New Roman" pitchFamily="18" charset="0"/>
              </a:rPr>
            </a:br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345228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379" y="154514"/>
                <a:ext cx="11924907" cy="137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y-AM" sz="2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Տրված բազմության ենթաբազմությունների քանակի վերաբերյալ թեորեմի ապացույցը </a:t>
                </a:r>
                <a:r>
                  <a:rPr lang="hy-AM" sz="20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ինդուկցիայի մեթոդով </a:t>
                </a:r>
                <a:r>
                  <a:rPr lang="ru-RU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hy-AM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Ենթ․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այսինքն՝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hy-AM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Այդ դեպքում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hy-AM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-ի ենթաբազմությունների բազմությունը՝ </a:t>
                </a:r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→|</m:t>
                    </m:r>
                    <m:sSup>
                      <m:sSupPr>
                        <m:ctrlPr>
                          <a:rPr lang="hy-AM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d>
                      </m:sup>
                    </m:sSup>
                    <m:r>
                      <m:rPr>
                        <m:nor/>
                      </m:rPr>
                      <a:rPr lang="en-US" sz="2000" b="1" i="0" smtClean="0">
                        <a:latin typeface="Times New Roman" pitchFamily="18" charset="0"/>
                        <a:cs typeface="Times New Roman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b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1" i="0" smtClean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000" b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hy-AM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այսինքն՝ դատարկ բազմության դեպքում թեորեմը ճիշտ է</a:t>
                </a:r>
                <a:r>
                  <a:rPr lang="ru-RU" sz="20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" y="154514"/>
                <a:ext cx="11924907" cy="137871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511" t="-1762" r="-562" b="-7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854245" y="2219777"/>
            <a:ext cx="25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hy-AM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)={</a:t>
            </a:r>
            <a:r>
              <a:rPr lang="hy-AM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∅,</a:t>
            </a:r>
            <a:r>
              <a:rPr lang="hy-AM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hy-AM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hy-AM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y-AM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1105510"/>
              </p:ext>
            </p:extLst>
          </p:nvPr>
        </p:nvGraphicFramePr>
        <p:xfrm>
          <a:off x="9736661" y="3894658"/>
          <a:ext cx="2289580" cy="266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790">
                  <a:extLst>
                    <a:ext uri="{9D8B030D-6E8A-4147-A177-3AD203B41FA5}">
                      <a16:colId xmlns="" xmlns:a16="http://schemas.microsoft.com/office/drawing/2014/main" val="1401201815"/>
                    </a:ext>
                  </a:extLst>
                </a:gridCol>
                <a:gridCol w="1144790">
                  <a:extLst>
                    <a:ext uri="{9D8B030D-6E8A-4147-A177-3AD203B41FA5}">
                      <a16:colId xmlns="" xmlns:a16="http://schemas.microsoft.com/office/drawing/2014/main" val="4205860010"/>
                    </a:ext>
                  </a:extLst>
                </a:gridCol>
              </a:tblGrid>
              <a:tr h="13166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</a:t>
                      </a:r>
                      <a:r>
                        <a:rPr lang="hy-AM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ի</a:t>
                      </a:r>
                      <a:r>
                        <a:rPr lang="hy-AM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ենթաբազմություն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hy-AM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ները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Ն</a:t>
                      </a:r>
                      <a:r>
                        <a:rPr lang="hy-AM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որ</a:t>
                      </a:r>
                      <a:r>
                        <a:rPr lang="hy-AM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ենթաբազմություն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hy-AM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ներ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ը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2290077"/>
                  </a:ext>
                </a:extLst>
              </a:tr>
              <a:tr h="3368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{3}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06749213"/>
                  </a:ext>
                </a:extLst>
              </a:tr>
              <a:tr h="3368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hy-AM" sz="16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lang="en-US" sz="16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3}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52628"/>
                  </a:ext>
                </a:extLst>
              </a:tr>
              <a:tr h="3368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{2}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hy-AM" sz="16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2, </a:t>
                      </a:r>
                      <a:r>
                        <a:rPr lang="en-US" sz="16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3}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4083734"/>
                  </a:ext>
                </a:extLst>
              </a:tr>
              <a:tr h="336817">
                <a:tc>
                  <a:txBody>
                    <a:bodyPr/>
                    <a:lstStyle/>
                    <a:p>
                      <a:pPr algn="ctr"/>
                      <a:r>
                        <a:rPr lang="hy-AM" sz="1600" b="1" dirty="0" smtClean="0"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60210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3379" y="1595425"/>
                <a:ext cx="11728867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hy-AM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Այժմ ենթ․ որ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{1,2} </a:t>
                </a:r>
                <a:r>
                  <a:rPr lang="hy-AM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և ցույց ենք տվել, որ այն ունի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hy-AM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hy-AM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ենթաբազմություն, այն է՝ </a:t>
                </a:r>
                <a:r>
                  <a:rPr lang="ru-RU" sz="20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hy-AM" sz="20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" y="1595425"/>
                <a:ext cx="11728867" cy="4070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520" t="-12121" b="-28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41399" y="3086299"/>
                <a:ext cx="9459801" cy="3484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hy-AM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Այժմ ավելացնենք նոր </a:t>
                </a:r>
                <a:r>
                  <a:rPr lang="hy-AM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տարր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՝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a=3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։ Կստանանք՝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Y=A∪{a}={1,2,3}</a:t>
                </a:r>
                <a:r>
                  <a:rPr lang="hy-AM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։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Նկատենք, որ 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Ենթաբազմությունները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բաշխվում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են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երկու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խմբավորումների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միջև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.,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այն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է՝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այնպիսիք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որոնցու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մ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տարրը ներառված է, և այնպիսիք, որոնցում </a:t>
                </a:r>
                <a:r>
                  <a:rPr lang="ru-RU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տարրը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ներառված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չէ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Նաև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նկատում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ենք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,՝</a:t>
                </a:r>
              </a:p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en-US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-ի չորս ենթաբազմությունները նաև </a:t>
                </a:r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-ի ենթաբազմություններն են</a:t>
                </a:r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որ</a:t>
                </a:r>
                <a:r>
                  <a:rPr lang="en-US" sz="2000" dirty="0" err="1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տեղ</a:t>
                </a:r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ավելացան  </a:t>
                </a:r>
                <a:r>
                  <a:rPr lang="en-US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պարունակ</a:t>
                </a:r>
                <a:r>
                  <a:rPr lang="en-US" sz="2000" dirty="0" err="1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ող</a:t>
                </a:r>
                <a:r>
                  <a:rPr lang="en-US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նոր 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ենթաբազմություններ, </a:t>
                </a:r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օր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․՝</a:t>
                </a:r>
                <a:r>
                  <a:rPr lang="en-US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{1,3}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որը ստացվել է </a:t>
                </a:r>
                <a:r>
                  <a:rPr lang="en-US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{1}∪{3}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արդյունքում։ Այսինքն՝ բոլոր եղած ենթաբազմություններին ավելացել է </a:t>
                </a:r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a=3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նոր տարրը։ Նոր գոյացած ենթաբազմություններն են՝ </a:t>
                </a:r>
                <a:r>
                  <a:rPr lang="en-US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∅∪{3}, {1}∪{3}, {2}∪{3}</a:t>
                </a:r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և </a:t>
                </a:r>
                <a:r>
                  <a:rPr lang="en-US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X∪{3}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։ Սրանք այնքան են, որքան արդեն կային՝</a:t>
                </a:r>
                <a:r>
                  <a:rPr lang="hy-AM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4 հատ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։ Սա նշ</a:t>
                </a:r>
                <a:r>
                  <a:rPr lang="ru-RU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է, որ </a:t>
                </a:r>
                <a:r>
                  <a:rPr lang="ru-RU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P(X)</a:t>
                </a:r>
                <a:r>
                  <a:rPr lang="hy-AM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-ն ավելացել է 2 անգամ՝ հիները և նորերը, </a:t>
                </a:r>
                <a:r>
                  <a:rPr lang="hy-AM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այսինքն՝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𝟖</m:t>
                    </m:r>
                    <m:r>
                      <a:rPr 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hy-AM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9" y="3086299"/>
                <a:ext cx="9459801" cy="34848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644" t="-1224" r="-709" b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551572" y="2112135"/>
            <a:ext cx="3412901" cy="6463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hy-AM" b="1" i="1" dirty="0" smtClean="0"/>
              <a:t>Վ</a:t>
            </a:r>
            <a:r>
              <a:rPr lang="en-US" b="1" i="1" dirty="0" err="1" smtClean="0"/>
              <a:t>րիպակ</a:t>
            </a:r>
            <a:r>
              <a:rPr lang="en-US" b="1" i="1" dirty="0" smtClean="0"/>
              <a:t>` </a:t>
            </a:r>
            <a:r>
              <a:rPr lang="ru-RU" b="1" i="1" dirty="0" smtClean="0"/>
              <a:t>P(X)-</a:t>
            </a:r>
            <a:r>
              <a:rPr lang="hy-AM" b="1" i="1" dirty="0" smtClean="0"/>
              <a:t>ը դիտարկել որպես </a:t>
            </a:r>
            <a:r>
              <a:rPr lang="en-US" b="1" i="1" dirty="0" smtClean="0"/>
              <a:t>P(A)</a:t>
            </a:r>
            <a:endParaRPr lang="en-US" b="1" i="1" dirty="0"/>
          </a:p>
        </p:txBody>
      </p:sp>
    </p:spTree>
    <p:extLst>
      <p:ext uri="{BB962C8B-B14F-4D97-AF65-F5344CB8AC3E}">
        <p14:creationId xmlns="" xmlns:p14="http://schemas.microsoft.com/office/powerpoint/2010/main" val="193900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1401" y="154515"/>
                <a:ext cx="11924907" cy="3494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y-AM" sz="2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Տրված բազմության ենթաբազմությունների քանակի վերաբերյալ թեորեմի ապացույցը </a:t>
                </a:r>
                <a:r>
                  <a:rPr lang="hy-AM" sz="2000" b="1" i="1" u="sng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ինդուկցիայի մեթոդով</a:t>
                </a:r>
                <a:r>
                  <a:rPr lang="hy-AM" sz="2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։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0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Այժմ 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ենթ</a:t>
                </a:r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․, 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որ կամայական բազմության </a:t>
                </a:r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համար, որի տարրերի քանակը </a:t>
                </a:r>
                <a:r>
                  <a:rPr 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է, թեորեմը ճիշտ է։ </a:t>
                </a:r>
                <a:endParaRPr lang="hy-AM" sz="20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hy-AM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-ի 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ենթաբազմությունները բաժանենք 2 խմբի։</a:t>
                </a:r>
              </a:p>
              <a:p>
                <a:pPr marL="342900" indent="-342900">
                  <a:buFontTx/>
                  <a:buChar char="-"/>
                </a:pPr>
                <a:r>
                  <a:rPr lang="hy-AM" sz="20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Առաջին ենթախումբ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hy-AM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-ի 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այն ենթախմբերը, որոնցում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ը բացակայում է։ Այդպիսի ենթախմբերի քանակը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է՝ ըստ ինդուկցիոն ենթադրության։ Այս ենթախմբերից յուրաքանչյուրին կավելանա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y-AM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տարրը և մենք կունենանք </a:t>
                </a:r>
                <a:r>
                  <a:rPr lang="hy-AM" sz="2000" b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դարձյալ</a:t>
                </a:r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հատ ենթաբազմություն՝ նոր կառուցվածքով։</a:t>
                </a:r>
              </a:p>
              <a:p>
                <a:pPr marL="342900" indent="-342900">
                  <a:buFontTx/>
                  <a:buChar char="-"/>
                </a:pPr>
                <a:r>
                  <a:rPr lang="hy-AM" sz="20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Երկրորդ </a:t>
                </a:r>
                <a:r>
                  <a:rPr lang="hy-AM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ենթախումբ</a:t>
                </a:r>
                <a:r>
                  <a:rPr lang="hy-AM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բազմությունների քանակը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է, արդյունքում 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ru-RU" sz="20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Ինդուկցիոն քայլն ավարտվեց։</a:t>
                </a:r>
                <a:endParaRPr lang="hy-AM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1" y="154515"/>
                <a:ext cx="11924907" cy="349441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511" t="-697" b="-2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1401" y="4092954"/>
                <a:ext cx="11924907" cy="255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y-AM" sz="2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Տրված բազմության ենթաբազմությունների քանակի վերաբերյալ թեորեմի ապացույցը </a:t>
                </a:r>
                <a:r>
                  <a:rPr lang="hy-AM" sz="20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կոմբինատոր եղանակով։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en-US" sz="2000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hy-AM" sz="20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Ենթ․, </a:t>
                </a:r>
                <a:r>
                  <a:rPr lang="hy-AM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որ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y-AM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բազմությունն ունի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հատ տարր։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hy-AM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-ի 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ենթաբազմությունները ձևավորելու համար մենք դիտարկում ենք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y-AM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բազմության բոլոր տարրերը՝ դրանք առանձին վերցրած ենթաբազմության մեջ ներառելու կամ չներառելու համար։ Նման ընտրությունն ամեն անգամ նոր ենթաբազմություն է ձևավորելու։ Եվ քանի որ ամեն տարրի համար ընտրվելու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հնարավորություն կա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ունեքում ենք 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y-AM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hy-AM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hy-AM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․․․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ընտրություն, ուստի 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իրարից տարբեր ենթաբազմություններ։</a:t>
                </a:r>
                <a:endParaRPr lang="hy-AM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1" y="4092954"/>
                <a:ext cx="11924907" cy="255589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511" t="-952" r="-562"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93995" y="3335628"/>
            <a:ext cx="3412901" cy="64633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hy-AM" b="1" i="1" dirty="0" smtClean="0"/>
              <a:t>Վ</a:t>
            </a:r>
            <a:r>
              <a:rPr lang="en-US" b="1" i="1" dirty="0" err="1" smtClean="0"/>
              <a:t>րիպակ</a:t>
            </a:r>
            <a:r>
              <a:rPr lang="en-US" b="1" i="1" dirty="0" smtClean="0"/>
              <a:t>` </a:t>
            </a:r>
            <a:r>
              <a:rPr lang="ru-RU" b="1" i="1" dirty="0" smtClean="0"/>
              <a:t>նախավերջին տողում կարդալ` </a:t>
            </a:r>
            <a:r>
              <a:rPr lang="ru-RU" b="1" i="1" dirty="0" smtClean="0">
                <a:solidFill>
                  <a:srgbClr val="0070C0"/>
                </a:solidFill>
              </a:rPr>
              <a:t>ունենում </a:t>
            </a:r>
            <a:r>
              <a:rPr lang="ru-RU" b="1" i="1" dirty="0" smtClean="0"/>
              <a:t>ենք</a:t>
            </a:r>
            <a:endParaRPr lang="en-US" b="1" i="1" dirty="0"/>
          </a:p>
        </p:txBody>
      </p:sp>
    </p:spTree>
    <p:extLst>
      <p:ext uri="{BB962C8B-B14F-4D97-AF65-F5344CB8AC3E}">
        <p14:creationId xmlns="" xmlns:p14="http://schemas.microsoft.com/office/powerpoint/2010/main" val="160800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377" y="84841"/>
            <a:ext cx="11406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Ենթաբազմությունների հանրահաշիվ</a:t>
            </a:r>
            <a:endParaRPr lang="hy-AM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73377" y="2826284"/>
            <a:ext cx="11604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Թեորեմ։</a:t>
            </a:r>
            <a:r>
              <a:rPr lang="hy-AM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y-AM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Կամայական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hy-AM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բազմության և նրա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 </a:t>
            </a:r>
            <a:r>
              <a:rPr lang="hy-AM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ենթաբազմությունների համար ճիշտ են հետևյալ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նույնությունները</a:t>
            </a:r>
            <a:endParaRPr lang="hy-AM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5520267" y="6112933"/>
            <a:ext cx="1947333" cy="152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707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169" y="671027"/>
            <a:ext cx="4588045" cy="5596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093" y="211806"/>
            <a:ext cx="1107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altLang="en-US" dirty="0" smtClean="0"/>
              <a:t>Նույնություններ՝ սահմանված բազմությունների </a:t>
            </a:r>
            <a:r>
              <a:rPr lang="hy-AM" altLang="en-US" dirty="0"/>
              <a:t>հետ կատարվող </a:t>
            </a:r>
            <a:r>
              <a:rPr lang="hy-AM" altLang="en-US" dirty="0" smtClean="0"/>
              <a:t>գործողությունների վրա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2960" y="754112"/>
            <a:ext cx="476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Միավորի և զրոյի հատկությունները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2960" y="1335681"/>
            <a:ext cx="547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Գերակայ</a:t>
            </a:r>
            <a:r>
              <a:rPr lang="hy-AM" smtClean="0"/>
              <a:t>ության </a:t>
            </a:r>
            <a:r>
              <a:rPr lang="hy-AM" dirty="0" smtClean="0"/>
              <a:t>և զրոյի հատկությունները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5508" y="1856054"/>
            <a:ext cx="490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Իդեմպոտենտության հատկությունը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2960" y="2411162"/>
            <a:ext cx="563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Լրացման լրացման  հատկությունը, ինվոլյուցիա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2960" y="2857099"/>
            <a:ext cx="487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Տեղափոխելիության հատկությունները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42960" y="3464128"/>
            <a:ext cx="514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Զուգորդականության  հատկությունները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42961" y="3949346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Բաշխական հատկությունները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6506" y="4678186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Դե Մորգանի օրենքները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76506" y="5170212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Կլանման հատկությունները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76506" y="5742086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Լրացման հատկությունները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22169" y="6221515"/>
                <a:ext cx="2714920" cy="307777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69" y="6221515"/>
                <a:ext cx="2714920" cy="30777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346515" y="6221515"/>
            <a:ext cx="1863699" cy="30777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Laws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6506" y="6236999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Տարբերության հատկությունները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377" y="84841"/>
            <a:ext cx="11406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Բազմությունների հանրահաշիվ, </a:t>
            </a:r>
            <a:r>
              <a:rPr lang="hy-AM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ապացույցներ</a:t>
            </a:r>
            <a:endParaRPr lang="hy-AM" sz="1400" i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73377" y="1285381"/>
                <a:ext cx="1160439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y-AM" sz="28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Ենթաբազմությունների վերաբերյալ թեորեմների ապացուցման եղանակը:</a:t>
                </a:r>
                <a:endParaRPr lang="en-US" sz="28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y-AM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Իդեմպոտենտություն </a:t>
                </a:r>
                <a:r>
                  <a:rPr lang="hy-AM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ապացույցը։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Ցույց տանք, որ արտահայտության աջ և ձախ կողմերը ներկայացնող բազմությունները մեկը մյուսի ենթաբազմությունն են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քանի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որ</a:t>
                </a:r>
                <a:r>
                  <a:rPr lang="hy-AM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հենց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սա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էլ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ընկած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է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բազմությունների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հավասարության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հիմքում</a:t>
                </a:r>
                <a:r>
                  <a:rPr lang="hy-AM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։ </a:t>
                </a:r>
              </a:p>
              <a:p>
                <a:r>
                  <a:rPr lang="hy-AM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ա․</a:t>
                </a:r>
                <a:r>
                  <a:rPr lang="hy-AM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ցույց տանք, որ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hy-AM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Նկատենք, որ կամայական տարր, որը պատկանում է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hy-AM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-ին, կպատկանի նաև նրա ընդարձակմանը։ 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y-AM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բ․</a:t>
                </a:r>
                <a:r>
                  <a:rPr lang="hy-AM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ցույց տանք, որ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hy-AM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Այդ դեպքում </a:t>
                </a:r>
                <a:r>
                  <a:rPr lang="hy-AM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կամայական տարր, որը պատկանում </a:t>
                </a:r>
                <a:r>
                  <a:rPr lang="hy-AM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է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hy-AM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-ին,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hy-AM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" y="1285381"/>
                <a:ext cx="11604396" cy="526297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104" t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499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20060-6A4D-4B79-87DD-28524C283B38}" type="slidenum">
              <a:rPr lang="en-CA"/>
              <a:pPr/>
              <a:t>17</a:t>
            </a:fld>
            <a:endParaRPr lang="en-CA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285" y="259724"/>
            <a:ext cx="11684000" cy="16002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hy-AM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Պատկանելությա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ն հարաբերությունը ներկայացնող աղյուսակի մեթոդ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/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նշ․ է՝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hy-AM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որ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-ը տվյալ բազմության տարր է,</a:t>
            </a:r>
          </a:p>
          <a:p>
            <a:pPr marL="0" indent="0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 </a:t>
            </a:r>
            <a:r>
              <a:rPr lang="hy-AM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նշ․ է՝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hy-AM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որ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hy-AM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-ը տվյալ բազմության տարր չէ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438400"/>
            <a:ext cx="9956800" cy="3708400"/>
            <a:chOff x="672" y="1536"/>
            <a:chExt cx="4704" cy="2336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4128" y="3612"/>
              <a:ext cx="1248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3504" y="3612"/>
              <a:ext cx="624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2928" y="3612"/>
              <a:ext cx="576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2016" y="3612"/>
              <a:ext cx="912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1400" y="3612"/>
              <a:ext cx="616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672" y="3612"/>
              <a:ext cx="728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1   1   1</a:t>
              </a:r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4128" y="3353"/>
              <a:ext cx="1248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3504" y="3353"/>
              <a:ext cx="624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2928" y="3353"/>
              <a:ext cx="576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66" name="Rectangle 14"/>
            <p:cNvSpPr>
              <a:spLocks noChangeArrowheads="1"/>
            </p:cNvSpPr>
            <p:nvPr/>
          </p:nvSpPr>
          <p:spPr bwMode="auto">
            <a:xfrm>
              <a:off x="2016" y="3353"/>
              <a:ext cx="912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1400" y="3353"/>
              <a:ext cx="616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368" name="Rectangle 16"/>
            <p:cNvSpPr>
              <a:spLocks noChangeArrowheads="1"/>
            </p:cNvSpPr>
            <p:nvPr/>
          </p:nvSpPr>
          <p:spPr bwMode="auto">
            <a:xfrm>
              <a:off x="672" y="3353"/>
              <a:ext cx="728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1   1   0</a:t>
              </a:r>
            </a:p>
          </p:txBody>
        </p:sp>
        <p:sp>
          <p:nvSpPr>
            <p:cNvPr id="100369" name="Rectangle 17"/>
            <p:cNvSpPr>
              <a:spLocks noChangeArrowheads="1"/>
            </p:cNvSpPr>
            <p:nvPr/>
          </p:nvSpPr>
          <p:spPr bwMode="auto">
            <a:xfrm>
              <a:off x="4128" y="3093"/>
              <a:ext cx="1248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3504" y="3093"/>
              <a:ext cx="624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2928" y="3093"/>
              <a:ext cx="576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2016" y="3093"/>
              <a:ext cx="912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1400" y="3093"/>
              <a:ext cx="616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672" y="3093"/>
              <a:ext cx="728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1   0   1</a:t>
              </a:r>
            </a:p>
          </p:txBody>
        </p:sp>
        <p:sp>
          <p:nvSpPr>
            <p:cNvPr id="100375" name="Rectangle 23"/>
            <p:cNvSpPr>
              <a:spLocks noChangeArrowheads="1"/>
            </p:cNvSpPr>
            <p:nvPr/>
          </p:nvSpPr>
          <p:spPr bwMode="auto">
            <a:xfrm>
              <a:off x="4128" y="2834"/>
              <a:ext cx="1248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76" name="Rectangle 24"/>
            <p:cNvSpPr>
              <a:spLocks noChangeArrowheads="1"/>
            </p:cNvSpPr>
            <p:nvPr/>
          </p:nvSpPr>
          <p:spPr bwMode="auto">
            <a:xfrm>
              <a:off x="3504" y="2834"/>
              <a:ext cx="624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2928" y="2834"/>
              <a:ext cx="576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2016" y="2834"/>
              <a:ext cx="912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1400" y="2834"/>
              <a:ext cx="616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>
              <a:off x="672" y="2834"/>
              <a:ext cx="728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1   0   0</a:t>
              </a:r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4128" y="2574"/>
              <a:ext cx="1248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3504" y="2574"/>
              <a:ext cx="624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83" name="Rectangle 31"/>
            <p:cNvSpPr>
              <a:spLocks noChangeArrowheads="1"/>
            </p:cNvSpPr>
            <p:nvPr/>
          </p:nvSpPr>
          <p:spPr bwMode="auto">
            <a:xfrm>
              <a:off x="2928" y="2574"/>
              <a:ext cx="576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84" name="Rectangle 32"/>
            <p:cNvSpPr>
              <a:spLocks noChangeArrowheads="1"/>
            </p:cNvSpPr>
            <p:nvPr/>
          </p:nvSpPr>
          <p:spPr bwMode="auto">
            <a:xfrm>
              <a:off x="2016" y="2574"/>
              <a:ext cx="912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85" name="Rectangle 33"/>
            <p:cNvSpPr>
              <a:spLocks noChangeArrowheads="1"/>
            </p:cNvSpPr>
            <p:nvPr/>
          </p:nvSpPr>
          <p:spPr bwMode="auto">
            <a:xfrm>
              <a:off x="1400" y="2574"/>
              <a:ext cx="616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672" y="2574"/>
              <a:ext cx="728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0   1   1</a:t>
              </a:r>
            </a:p>
          </p:txBody>
        </p:sp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4128" y="2315"/>
              <a:ext cx="1248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3504" y="2315"/>
              <a:ext cx="624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389" name="Rectangle 37"/>
            <p:cNvSpPr>
              <a:spLocks noChangeArrowheads="1"/>
            </p:cNvSpPr>
            <p:nvPr/>
          </p:nvSpPr>
          <p:spPr bwMode="auto">
            <a:xfrm>
              <a:off x="2928" y="2315"/>
              <a:ext cx="576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90" name="Rectangle 38"/>
            <p:cNvSpPr>
              <a:spLocks noChangeArrowheads="1"/>
            </p:cNvSpPr>
            <p:nvPr/>
          </p:nvSpPr>
          <p:spPr bwMode="auto">
            <a:xfrm>
              <a:off x="2016" y="2315"/>
              <a:ext cx="912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1400" y="2315"/>
              <a:ext cx="616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672" y="2315"/>
              <a:ext cx="728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0   1   0</a:t>
              </a:r>
            </a:p>
          </p:txBody>
        </p:sp>
        <p:sp>
          <p:nvSpPr>
            <p:cNvPr id="100393" name="Rectangle 41"/>
            <p:cNvSpPr>
              <a:spLocks noChangeArrowheads="1"/>
            </p:cNvSpPr>
            <p:nvPr/>
          </p:nvSpPr>
          <p:spPr bwMode="auto">
            <a:xfrm>
              <a:off x="4128" y="2055"/>
              <a:ext cx="1248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394" name="Rectangle 42"/>
            <p:cNvSpPr>
              <a:spLocks noChangeArrowheads="1"/>
            </p:cNvSpPr>
            <p:nvPr/>
          </p:nvSpPr>
          <p:spPr bwMode="auto">
            <a:xfrm>
              <a:off x="3504" y="2055"/>
              <a:ext cx="624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2928" y="2055"/>
              <a:ext cx="576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2016" y="2055"/>
              <a:ext cx="912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397" name="Rectangle 45"/>
            <p:cNvSpPr>
              <a:spLocks noChangeArrowheads="1"/>
            </p:cNvSpPr>
            <p:nvPr/>
          </p:nvSpPr>
          <p:spPr bwMode="auto">
            <a:xfrm>
              <a:off x="1400" y="2055"/>
              <a:ext cx="616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398" name="Rectangle 46"/>
            <p:cNvSpPr>
              <a:spLocks noChangeArrowheads="1"/>
            </p:cNvSpPr>
            <p:nvPr/>
          </p:nvSpPr>
          <p:spPr bwMode="auto">
            <a:xfrm>
              <a:off x="672" y="2055"/>
              <a:ext cx="728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0   0   1</a:t>
              </a:r>
            </a:p>
          </p:txBody>
        </p:sp>
        <p:sp>
          <p:nvSpPr>
            <p:cNvPr id="100399" name="Rectangle 47"/>
            <p:cNvSpPr>
              <a:spLocks noChangeArrowheads="1"/>
            </p:cNvSpPr>
            <p:nvPr/>
          </p:nvSpPr>
          <p:spPr bwMode="auto">
            <a:xfrm>
              <a:off x="4128" y="1796"/>
              <a:ext cx="1248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3504" y="1796"/>
              <a:ext cx="624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401" name="Rectangle 49"/>
            <p:cNvSpPr>
              <a:spLocks noChangeArrowheads="1"/>
            </p:cNvSpPr>
            <p:nvPr/>
          </p:nvSpPr>
          <p:spPr bwMode="auto">
            <a:xfrm>
              <a:off x="2928" y="1796"/>
              <a:ext cx="576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402" name="Rectangle 50"/>
            <p:cNvSpPr>
              <a:spLocks noChangeArrowheads="1"/>
            </p:cNvSpPr>
            <p:nvPr/>
          </p:nvSpPr>
          <p:spPr bwMode="auto">
            <a:xfrm>
              <a:off x="2016" y="1796"/>
              <a:ext cx="912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403" name="Rectangle 51"/>
            <p:cNvSpPr>
              <a:spLocks noChangeArrowheads="1"/>
            </p:cNvSpPr>
            <p:nvPr/>
          </p:nvSpPr>
          <p:spPr bwMode="auto">
            <a:xfrm>
              <a:off x="1400" y="1796"/>
              <a:ext cx="616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0404" name="Rectangle 52"/>
            <p:cNvSpPr>
              <a:spLocks noChangeArrowheads="1"/>
            </p:cNvSpPr>
            <p:nvPr/>
          </p:nvSpPr>
          <p:spPr bwMode="auto">
            <a:xfrm>
              <a:off x="672" y="1796"/>
              <a:ext cx="728" cy="2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0   0   0</a:t>
              </a:r>
            </a:p>
          </p:txBody>
        </p:sp>
        <p:sp>
          <p:nvSpPr>
            <p:cNvPr id="100410" name="Rectangle 58"/>
            <p:cNvSpPr>
              <a:spLocks noChangeArrowheads="1"/>
            </p:cNvSpPr>
            <p:nvPr/>
          </p:nvSpPr>
          <p:spPr bwMode="auto">
            <a:xfrm>
              <a:off x="672" y="1536"/>
              <a:ext cx="728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   B   C</a:t>
              </a:r>
            </a:p>
          </p:txBody>
        </p:sp>
        <p:sp>
          <p:nvSpPr>
            <p:cNvPr id="100411" name="Line 59"/>
            <p:cNvSpPr>
              <a:spLocks noChangeShapeType="1"/>
            </p:cNvSpPr>
            <p:nvPr/>
          </p:nvSpPr>
          <p:spPr bwMode="auto">
            <a:xfrm>
              <a:off x="672" y="1536"/>
              <a:ext cx="4704" cy="0"/>
            </a:xfrm>
            <a:prstGeom prst="line">
              <a:avLst/>
            </a:prstGeom>
            <a:noFill/>
            <a:ln w="19050" cap="sq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12" name="Line 60"/>
            <p:cNvSpPr>
              <a:spLocks noChangeShapeType="1"/>
            </p:cNvSpPr>
            <p:nvPr/>
          </p:nvSpPr>
          <p:spPr bwMode="auto">
            <a:xfrm>
              <a:off x="672" y="2055"/>
              <a:ext cx="4704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13" name="Line 61"/>
            <p:cNvSpPr>
              <a:spLocks noChangeShapeType="1"/>
            </p:cNvSpPr>
            <p:nvPr/>
          </p:nvSpPr>
          <p:spPr bwMode="auto">
            <a:xfrm>
              <a:off x="672" y="2315"/>
              <a:ext cx="4704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14" name="Line 62"/>
            <p:cNvSpPr>
              <a:spLocks noChangeShapeType="1"/>
            </p:cNvSpPr>
            <p:nvPr/>
          </p:nvSpPr>
          <p:spPr bwMode="auto">
            <a:xfrm>
              <a:off x="672" y="2574"/>
              <a:ext cx="4704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15" name="Line 63"/>
            <p:cNvSpPr>
              <a:spLocks noChangeShapeType="1"/>
            </p:cNvSpPr>
            <p:nvPr/>
          </p:nvSpPr>
          <p:spPr bwMode="auto">
            <a:xfrm>
              <a:off x="672" y="2834"/>
              <a:ext cx="4704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16" name="Line 64"/>
            <p:cNvSpPr>
              <a:spLocks noChangeShapeType="1"/>
            </p:cNvSpPr>
            <p:nvPr/>
          </p:nvSpPr>
          <p:spPr bwMode="auto">
            <a:xfrm>
              <a:off x="672" y="3093"/>
              <a:ext cx="4704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17" name="Line 65"/>
            <p:cNvSpPr>
              <a:spLocks noChangeShapeType="1"/>
            </p:cNvSpPr>
            <p:nvPr/>
          </p:nvSpPr>
          <p:spPr bwMode="auto">
            <a:xfrm>
              <a:off x="672" y="3353"/>
              <a:ext cx="4704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18" name="Line 66"/>
            <p:cNvSpPr>
              <a:spLocks noChangeShapeType="1"/>
            </p:cNvSpPr>
            <p:nvPr/>
          </p:nvSpPr>
          <p:spPr bwMode="auto">
            <a:xfrm>
              <a:off x="672" y="3612"/>
              <a:ext cx="4704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19" name="Line 67"/>
            <p:cNvSpPr>
              <a:spLocks noChangeShapeType="1"/>
            </p:cNvSpPr>
            <p:nvPr/>
          </p:nvSpPr>
          <p:spPr bwMode="auto">
            <a:xfrm>
              <a:off x="672" y="3872"/>
              <a:ext cx="4704" cy="0"/>
            </a:xfrm>
            <a:prstGeom prst="line">
              <a:avLst/>
            </a:prstGeom>
            <a:noFill/>
            <a:ln w="19050" cap="sq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20" name="Line 68"/>
            <p:cNvSpPr>
              <a:spLocks noChangeShapeType="1"/>
            </p:cNvSpPr>
            <p:nvPr/>
          </p:nvSpPr>
          <p:spPr bwMode="auto">
            <a:xfrm>
              <a:off x="672" y="1536"/>
              <a:ext cx="0" cy="2336"/>
            </a:xfrm>
            <a:prstGeom prst="line">
              <a:avLst/>
            </a:prstGeom>
            <a:noFill/>
            <a:ln w="19050" cap="sq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21" name="Line 69"/>
            <p:cNvSpPr>
              <a:spLocks noChangeShapeType="1"/>
            </p:cNvSpPr>
            <p:nvPr/>
          </p:nvSpPr>
          <p:spPr bwMode="auto">
            <a:xfrm>
              <a:off x="2016" y="1536"/>
              <a:ext cx="0" cy="23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22" name="Line 70"/>
            <p:cNvSpPr>
              <a:spLocks noChangeShapeType="1"/>
            </p:cNvSpPr>
            <p:nvPr/>
          </p:nvSpPr>
          <p:spPr bwMode="auto">
            <a:xfrm>
              <a:off x="2928" y="1536"/>
              <a:ext cx="0" cy="23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23" name="Line 71"/>
            <p:cNvSpPr>
              <a:spLocks noChangeShapeType="1"/>
            </p:cNvSpPr>
            <p:nvPr/>
          </p:nvSpPr>
          <p:spPr bwMode="auto">
            <a:xfrm>
              <a:off x="3504" y="1536"/>
              <a:ext cx="0" cy="23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24" name="Line 72"/>
            <p:cNvSpPr>
              <a:spLocks noChangeShapeType="1"/>
            </p:cNvSpPr>
            <p:nvPr/>
          </p:nvSpPr>
          <p:spPr bwMode="auto">
            <a:xfrm>
              <a:off x="4128" y="1536"/>
              <a:ext cx="0" cy="23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25" name="Line 73"/>
            <p:cNvSpPr>
              <a:spLocks noChangeShapeType="1"/>
            </p:cNvSpPr>
            <p:nvPr/>
          </p:nvSpPr>
          <p:spPr bwMode="auto">
            <a:xfrm>
              <a:off x="5376" y="1536"/>
              <a:ext cx="0" cy="2336"/>
            </a:xfrm>
            <a:prstGeom prst="line">
              <a:avLst/>
            </a:prstGeom>
            <a:noFill/>
            <a:ln w="19050" cap="sq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26" name="Line 74"/>
            <p:cNvSpPr>
              <a:spLocks noChangeShapeType="1"/>
            </p:cNvSpPr>
            <p:nvPr/>
          </p:nvSpPr>
          <p:spPr bwMode="auto">
            <a:xfrm>
              <a:off x="1400" y="1536"/>
              <a:ext cx="0" cy="23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427" name="Line 75"/>
            <p:cNvSpPr>
              <a:spLocks noChangeShapeType="1"/>
            </p:cNvSpPr>
            <p:nvPr/>
          </p:nvSpPr>
          <p:spPr bwMode="auto">
            <a:xfrm>
              <a:off x="672" y="1796"/>
              <a:ext cx="4704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7442" y="2517820"/>
            <a:ext cx="619125" cy="342900"/>
          </a:xfrm>
          <a:prstGeom prst="rect">
            <a:avLst/>
          </a:prstGeom>
          <a:noFill/>
        </p:spPr>
      </p:pic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9572" y="2504941"/>
            <a:ext cx="1285875" cy="342900"/>
          </a:xfrm>
          <a:prstGeom prst="rect">
            <a:avLst/>
          </a:prstGeom>
          <a:noFill/>
        </p:spPr>
      </p:pic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7355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4434" y="2485623"/>
            <a:ext cx="619125" cy="342900"/>
          </a:xfrm>
          <a:prstGeom prst="rect">
            <a:avLst/>
          </a:prstGeom>
          <a:noFill/>
        </p:spPr>
      </p:pic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7357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7774" y="2517819"/>
            <a:ext cx="714375" cy="342900"/>
          </a:xfrm>
          <a:prstGeom prst="rect">
            <a:avLst/>
          </a:prstGeom>
          <a:noFill/>
        </p:spPr>
      </p:pic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7360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09904" y="2492062"/>
            <a:ext cx="1943100" cy="342900"/>
          </a:xfrm>
          <a:prstGeom prst="rect">
            <a:avLst/>
          </a:prstGeom>
          <a:noFill/>
        </p:spPr>
      </p:pic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377" y="84841"/>
            <a:ext cx="114064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Բազմությունների հանրահաշիվ, </a:t>
            </a:r>
            <a:r>
              <a:rPr lang="hy-AM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Գործնական առաջադրանքներ</a:t>
            </a:r>
          </a:p>
          <a:p>
            <a:endParaRPr lang="hy-AM" dirty="0"/>
          </a:p>
        </p:txBody>
      </p:sp>
      <p:sp>
        <p:nvSpPr>
          <p:cNvPr id="2" name="TextBox 1"/>
          <p:cNvSpPr txBox="1"/>
          <p:nvPr/>
        </p:nvSpPr>
        <p:spPr>
          <a:xfrm>
            <a:off x="273377" y="1673290"/>
            <a:ext cx="116043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y-AM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y-AM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Ապացուցել բազմությունների հանրահաշվի այլ նույնություններ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45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50" y="188641"/>
            <a:ext cx="117133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Ի</a:t>
            </a:r>
            <a:r>
              <a:rPr lang="hy-AM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՞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նչն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է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վերջավոր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և ի</a:t>
            </a:r>
            <a:r>
              <a:rPr lang="hy-AM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՞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նչն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է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անվերջ</a:t>
            </a:r>
            <a:endParaRPr lang="en-US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hy-AM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Ասում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ենք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որ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և 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բազմությունների միջև հաստատված է մ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</a:rPr>
              <a:t>եկին-մեկ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համապատասխանությո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</a:rPr>
              <a:t>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ն,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եթե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</a:rPr>
              <a:t>բազմության յուրաքանչյուր տարր համապատասխանության մեջ է դրված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բազմության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միայն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և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միայն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մեկ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տարր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</a:rPr>
              <a:t>ի հետ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և 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բազմության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յուրաքանչյուր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տարր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համապատասխանում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է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</a:rPr>
              <a:t> բազմոււթյան ինչ-որ տարրի: </a:t>
            </a:r>
          </a:p>
          <a:p>
            <a:pPr algn="just"/>
            <a:r>
              <a:rPr lang="hy-AM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hy-AM" sz="2800" b="1" dirty="0" smtClean="0">
                <a:latin typeface="Times New Roman" pitchFamily="18" charset="0"/>
                <a:cs typeface="Times New Roman" pitchFamily="18" charset="0"/>
              </a:rPr>
              <a:t>Այդ դեպքում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հզորությամբ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կամայական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բազմություն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ներկայացնում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է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փոխմիարժեք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համապատասխանություն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{1, 2, ..., 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բազմության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հետ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Ուրեմն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համարակալման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մեջ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վերջին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թիվը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բազմության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հզորությունն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է,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ուստի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՝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Բազմությունը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վերջավոր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է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եթե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նրա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հզորությունն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ամբողջ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թիվ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է: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Բազմությունն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անվերջ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է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եթե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վերջավոր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չէ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236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390" y="104268"/>
            <a:ext cx="11774078" cy="1140070"/>
          </a:xfrm>
        </p:spPr>
        <p:txBody>
          <a:bodyPr>
            <a:normAutofit/>
          </a:bodyPr>
          <a:lstStyle/>
          <a:p>
            <a:r>
              <a:rPr lang="hy-AM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Հաշվողական տեխնիկայի և Ինֆորմատիկայի մաթեմատիկական հիմունքները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531" y="2471336"/>
            <a:ext cx="2457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altLang="en-US" sz="2400" b="1" i="1" dirty="0" smtClean="0">
                <a:solidFill>
                  <a:srgbClr val="0070C0"/>
                </a:solidFill>
              </a:rPr>
              <a:t>Գրականություն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668" y="3741798"/>
            <a:ext cx="116955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hy-AM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Ռ</a:t>
            </a:r>
            <a:r>
              <a:rPr lang="hy-AM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Ն. Տոնոյան։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y-AM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Դիսկրետ մաթեմատիկայի դասընթաց։ Երևան,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Tx/>
              <a:buAutoNum type="arabicPeriod"/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Роберт Р.  Столл. Множества. Логика. Аксиоматические теории. Просвещение, Москва, 1968.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В.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Яблонский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д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искретн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ую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математик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1986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Rosen, Discrete Mathematics and Its Applications, Seventh Edition, Monmouth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University, 2012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0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371" y="332657"/>
            <a:ext cx="1152128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Ո</a:t>
            </a:r>
            <a:r>
              <a:rPr lang="hy-AM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՞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րն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է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վերջավորի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և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անվերջի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տարբերությունը</a:t>
            </a:r>
            <a:endParaRPr lang="en-US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Անվերջ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բազմությունն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անհաշվելի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է,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եթե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</a:rPr>
              <a:t>մեկին-մեկ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արտապատկերում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չկա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X-ի և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բնական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թվերի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բազմության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միջև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Նկատենք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որ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վ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երջավոր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բազմությունները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բացի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hy-AM" sz="28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մեկին-մեկ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արտապատկերումից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նաև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հաշվելի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են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Օրինակ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՝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A={1,2,3,4,5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բազմությունը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վերջավոր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է և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հաշվելի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Ամբողջ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թվերի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բազմությունն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անվերջ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է և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հաշվելի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868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490066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Ռասսելի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պարադոքսը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350" y="709245"/>
            <a:ext cx="11425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Պնդում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է, 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որ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Կանտորի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կողմից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ներմուծած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y-AM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բ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ազմությունների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y-AM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միամիտ</a:t>
            </a:r>
            <a:r>
              <a:rPr lang="hy-AM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տեսությունը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պարադոքս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ունի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43507" y="1916832"/>
                <a:ext cx="1180914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hy-AM" sz="2400" dirty="0" smtClean="0">
                    <a:latin typeface="Times New Roman" pitchFamily="18" charset="0"/>
                    <a:cs typeface="Times New Roman" pitchFamily="18" charset="0"/>
                  </a:rPr>
                  <a:t>Ըստ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Կ</a:t>
                </a:r>
                <a:r>
                  <a:rPr lang="hy-AM" sz="2400" dirty="0" smtClean="0">
                    <a:latin typeface="Times New Roman" pitchFamily="18" charset="0"/>
                    <a:cs typeface="Times New Roman" pitchFamily="18" charset="0"/>
                  </a:rPr>
                  <a:t>ան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տ</a:t>
                </a:r>
                <a:r>
                  <a:rPr lang="hy-AM" sz="2400" dirty="0" smtClean="0">
                    <a:latin typeface="Times New Roman" pitchFamily="18" charset="0"/>
                    <a:cs typeface="Times New Roman" pitchFamily="18" charset="0"/>
                  </a:rPr>
                  <a:t>որի տեսության, ցանկացած հավաքածու բազմություն է։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hy-AM" sz="2400" dirty="0" smtClean="0">
                    <a:latin typeface="Times New Roman" pitchFamily="18" charset="0"/>
                    <a:cs typeface="Times New Roman" pitchFamily="18" charset="0"/>
                  </a:rPr>
                  <a:t>Այդ դեպքում, 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</a:t>
                </a:r>
                <a:r>
                  <a:rPr lang="hy-AM" sz="2400" dirty="0" smtClean="0">
                    <a:latin typeface="Times New Roman" pitchFamily="18" charset="0"/>
                    <a:cs typeface="Times New Roman" pitchFamily="18" charset="0"/>
                  </a:rPr>
                  <a:t>ենթ՝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R ={A | A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hy-AM" sz="2400" dirty="0" smtClean="0">
                    <a:latin typeface="Times New Roman" pitchFamily="18" charset="0"/>
                    <a:cs typeface="Times New Roman" pitchFamily="18" charset="0"/>
                  </a:rPr>
                  <a:t>։ </a:t>
                </a:r>
              </a:p>
              <a:p>
                <a:pPr algn="just"/>
                <a:r>
                  <a:rPr lang="hy-AM" sz="2400" dirty="0" smtClean="0">
                    <a:latin typeface="Times New Roman" pitchFamily="18" charset="0"/>
                    <a:cs typeface="Times New Roman" pitchFamily="18" charset="0"/>
                  </a:rPr>
                  <a:t>Եթե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∉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R </a:t>
                </a:r>
                <a:r>
                  <a:rPr lang="hy-AM" sz="2400" dirty="0" smtClean="0">
                    <a:latin typeface="Times New Roman" pitchFamily="18" charset="0"/>
                    <a:cs typeface="Times New Roman" pitchFamily="18" charset="0"/>
                  </a:rPr>
                  <a:t>-ը ճիշտ է, ապա բազմության կանտորյան սահմանման համաձայն ինքը կարող է հասնել իր անդամակցության, և այդ դեպքում հակասել իր վերոհիշյալ սահմանմանը՝ որպես բոլոր բազմությունների բազմություն, որոնք իրենց տարրերը չեն։ Սրանից հետևում է, որ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∉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R </a:t>
                </a:r>
                <a:r>
                  <a:rPr lang="hy-AM" sz="2400" dirty="0">
                    <a:latin typeface="Times New Roman" pitchFamily="18" charset="0"/>
                    <a:cs typeface="Times New Roman" pitchFamily="18" charset="0"/>
                  </a:rPr>
                  <a:t>-ը </a:t>
                </a:r>
                <a:r>
                  <a:rPr lang="hy-AM" sz="2400" dirty="0" smtClean="0">
                    <a:latin typeface="Times New Roman" pitchFamily="18" charset="0"/>
                    <a:cs typeface="Times New Roman" pitchFamily="18" charset="0"/>
                  </a:rPr>
                  <a:t>սխալ է , և պետք է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hy-AM" sz="2400" dirty="0" smtClean="0">
                    <a:latin typeface="Times New Roman" pitchFamily="18" charset="0"/>
                    <a:cs typeface="Times New Roman" pitchFamily="18" charset="0"/>
                  </a:rPr>
                  <a:t>․ 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hy-AM" sz="2400" dirty="0" smtClean="0">
                    <a:latin typeface="Times New Roman" pitchFamily="18" charset="0"/>
                    <a:cs typeface="Times New Roman" pitchFamily="18" charset="0"/>
                  </a:rPr>
                  <a:t>Այսինքն՝ ունենք միտք, որը և՛ ճիշտ է, և՛ սխալ է։ Սա հայտնի է որպես </a:t>
                </a:r>
                <a:r>
                  <a:rPr lang="hy-AM" sz="2400" b="1" i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Ռասսելի պարադոքս</a:t>
                </a:r>
                <a:r>
                  <a:rPr lang="hy-AM" sz="2400" dirty="0" smtClean="0">
                    <a:latin typeface="Times New Roman" pitchFamily="18" charset="0"/>
                    <a:cs typeface="Times New Roman" pitchFamily="18" charset="0"/>
                  </a:rPr>
                  <a:t>։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7" y="1916832"/>
                <a:ext cx="11809143" cy="304698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826" t="-2200" r="-774"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9350" y="4963820"/>
            <a:ext cx="117133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y-AM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Տիպերի տեսություն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Բերտրան Ռասսսելը ներմուծեց </a:t>
            </a:r>
            <a:r>
              <a:rPr lang="hy-AM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Տիպերի տեսությունը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՝ խուսափելու համար պարադոքսից։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Այդ տեսության մեջ բազմությունը սահմանվում է խիստ որոշակի տիպով, ասենք՝ </a:t>
            </a:r>
            <a:r>
              <a:rPr lang="hy-AM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Տիպ1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և այդ տիպի բազմ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ո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ւթյունների տարրերը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կարող են ներառվել միայն </a:t>
            </a:r>
            <a:r>
              <a:rPr lang="hy-AM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Տիպ2 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բազմությունների մեջ, քանի որ </a:t>
            </a:r>
            <a:r>
              <a:rPr lang="hy-AM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Տիպ2 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ի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ի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բազմությունները կառուցված են միայն </a:t>
            </a:r>
            <a:r>
              <a:rPr lang="hy-AM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Տիպ1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տիպի տարրերից։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y-AM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Այս դեպքում պարադոքսը վերանում է՝ նշված սահմանափակության շնորհիվ։</a:t>
            </a:r>
            <a:endParaRPr 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222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093" y="88525"/>
            <a:ext cx="1192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Երկակիության սկզբունքը</a:t>
            </a:r>
            <a:endParaRPr lang="hy-AM" sz="32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67093" y="1968812"/>
                <a:ext cx="10916239" cy="4697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hy-AM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Եթե արտահայտությունը կազմված է </a:t>
                </a:r>
                <a14:m>
                  <m:oMath xmlns:m="http://schemas.openxmlformats.org/officeDocument/2006/math">
                    <m:r>
                      <a:rPr lang="hy-AM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∪, ∩,= </m:t>
                    </m:r>
                  </m:oMath>
                </a14:m>
                <a:r>
                  <a:rPr lang="hy-AM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նշաններով, ապա այն ճիշտ է այն և միայն այն դեպքում, երբ ճիշտ է նրա երկակին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hy-AM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ապացուցվում է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hy-AM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։ </a:t>
                </a: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hy-AM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Եթե արտահայտությունը </a:t>
                </a:r>
                <a:r>
                  <a:rPr lang="hy-AM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թեորեմ է, ապա նրա </a:t>
                </a:r>
                <a:r>
                  <a:rPr lang="hy-AM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երկակին </a:t>
                </a:r>
                <a:r>
                  <a:rPr lang="hy-AM" sz="28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նույնպես թեորեմ է։ </a:t>
                </a:r>
                <a:endParaRPr lang="en-US" sz="28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sz="28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y-AM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Բազմությունների հատումը և միավորումը դառնում են երկակի գաղափարներ այն իմաստով, որ նրանց սահմանումներից մեկը ստացվում է մյուսից՝ </a:t>
                </a:r>
                <a:endParaRPr lang="en-US" sz="2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y-AM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ենթաբազմության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y-AM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նշանը փոխարիներով ընդգրկման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hy-AM" sz="2400" b="1" i="1">
                        <a:latin typeface="Cambria Math"/>
                        <a:cs typeface="Times New Roman" panose="02020603050405020304" pitchFamily="18" charset="0"/>
                      </a:rPr>
                      <m:t>⊇</m:t>
                    </m:r>
                    <m:r>
                      <m:rPr>
                        <m:nor/>
                      </m:rPr>
                      <a:rPr lang="hy-AM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նշա</m:t>
                    </m:r>
                    <m:r>
                      <m:rPr>
                        <m:nor/>
                      </m:rPr>
                      <a:rPr lang="en-US" sz="24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նով</m:t>
                    </m:r>
                    <m:r>
                      <a:rPr lang="hy-AM" sz="2400" b="1" i="1">
                        <a:latin typeface="Cambria Math"/>
                        <a:cs typeface="Times New Roman" panose="02020603050405020304" pitchFamily="18" charset="0"/>
                      </a:rPr>
                      <m:t>։</m:t>
                    </m:r>
                  </m:oMath>
                </a14:m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93" y="1968812"/>
                <a:ext cx="10916239" cy="469763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05" t="-1556" r="-223" b="-19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768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52400" y="382467"/>
                <a:ext cx="1170809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y-AM" sz="2800" b="1" dirty="0" smtClean="0"/>
                  <a:t>Թեորեմ։</a:t>
                </a:r>
                <a:r>
                  <a:rPr lang="en-US" sz="2800" b="1" dirty="0" smtClean="0"/>
                  <a:t>  </a:t>
                </a:r>
                <a:r>
                  <a:rPr lang="hy-AM" sz="2800" dirty="0" smtClean="0"/>
                  <a:t>Կամայական </a:t>
                </a:r>
                <a:r>
                  <a:rPr lang="en-US" sz="2800" dirty="0" smtClean="0"/>
                  <a:t>A </a:t>
                </a:r>
                <a:r>
                  <a:rPr lang="hy-AM" sz="2800" dirty="0" smtClean="0"/>
                  <a:t>և </a:t>
                </a:r>
                <a:r>
                  <a:rPr lang="en-US" sz="2800" dirty="0" smtClean="0"/>
                  <a:t>B</a:t>
                </a:r>
                <a:r>
                  <a:rPr lang="hy-AM" sz="2800" dirty="0" smtClean="0"/>
                  <a:t> բազմությունների համար հետևյալ պնդումները համարժեք են՝</a:t>
                </a:r>
              </a:p>
              <a:p>
                <a:r>
                  <a:rPr lang="hy-AM" sz="3200" dirty="0" smtClean="0">
                    <a:latin typeface="MK Times Armenian" pitchFamily="2" charset="0"/>
                  </a:rPr>
                  <a:t>1․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b="0" dirty="0" smtClean="0">
                  <a:latin typeface="MK Times Armenian" pitchFamily="2" charset="0"/>
                  <a:ea typeface="Cambria Math" panose="02040503050406030204" pitchFamily="18" charset="0"/>
                </a:endParaRPr>
              </a:p>
              <a:p>
                <a:r>
                  <a:rPr lang="en-US" sz="2800" dirty="0" smtClean="0">
                    <a:latin typeface="MK Times Armenian" pitchFamily="2" charset="0"/>
                    <a:ea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dirty="0" smtClean="0">
                  <a:latin typeface="MK Times Armenian" pitchFamily="2" charset="0"/>
                  <a:ea typeface="Cambria Math" panose="02040503050406030204" pitchFamily="18" charset="0"/>
                </a:endParaRPr>
              </a:p>
              <a:p>
                <a:r>
                  <a:rPr lang="en-US" sz="2800" b="0" dirty="0" smtClean="0">
                    <a:latin typeface="MK Times Armenian" pitchFamily="2" charset="0"/>
                    <a:ea typeface="Cambria Math" panose="02040503050406030204" pitchFamily="18" charset="0"/>
                  </a:rPr>
                  <a:t>3.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>
                  <a:latin typeface="MK Times Armenian" pitchFamily="2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2467"/>
                <a:ext cx="11708090" cy="230832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301" t="-3439"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67092" y="2994055"/>
            <a:ext cx="86190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y-AM" sz="2400" dirty="0"/>
              <a:t>եթե նրանցից մեկը ճիշտ է, ապա բոլորն էլ ճիշտ են։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y-AM" sz="2400" dirty="0"/>
              <a:t>եթե նրանցից մեկը </a:t>
            </a:r>
            <a:r>
              <a:rPr lang="hy-AM" sz="2400" dirty="0" smtClean="0"/>
              <a:t>սխալ </a:t>
            </a:r>
            <a:r>
              <a:rPr lang="hy-AM" sz="2400" dirty="0"/>
              <a:t>է, ապա բոլորն էլ </a:t>
            </a:r>
            <a:r>
              <a:rPr lang="hy-AM" sz="2400" dirty="0" smtClean="0"/>
              <a:t>սխալ </a:t>
            </a:r>
            <a:r>
              <a:rPr lang="hy-AM" sz="2400" dirty="0"/>
              <a:t>են։</a:t>
            </a:r>
            <a:r>
              <a:rPr lang="en-US" sz="2400" dirty="0"/>
              <a:t> </a:t>
            </a:r>
            <a:r>
              <a:rPr lang="hy-AM" sz="2400" dirty="0"/>
              <a:t> </a:t>
            </a:r>
            <a:endParaRPr lang="en-US" sz="2400" dirty="0">
              <a:latin typeface="MK Times Armenian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2039" y="2106516"/>
            <a:ext cx="2911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sz="2800" dirty="0"/>
              <a:t>նշանակում է, որ</a:t>
            </a:r>
            <a:endParaRPr lang="en-US" sz="2800" dirty="0">
              <a:latin typeface="MK Times Armenian" pitchFamily="2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886110" y="3150287"/>
                <a:ext cx="3102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y-AM" i="1" dirty="0" smtClean="0">
                    <a:solidFill>
                      <a:srgbClr val="0070C0"/>
                    </a:solidFill>
                  </a:rPr>
                  <a:t>Ապացուցենք 1</a:t>
                </a:r>
                <a:r>
                  <a:rPr lang="hy-AM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y-AM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hy-AM" i="1" dirty="0" smtClean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hy-AM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hy-AM" i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hy-AM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y-AM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hy-AM" i="1" dirty="0" smtClean="0">
                    <a:solidFill>
                      <a:srgbClr val="0070C0"/>
                    </a:solidFill>
                  </a:rPr>
                  <a:t>1 </a:t>
                </a:r>
                <a:endParaRPr lang="en-US" i="1" dirty="0" smtClean="0">
                  <a:solidFill>
                    <a:srgbClr val="0070C0"/>
                  </a:solidFill>
                </a:endParaRPr>
              </a:p>
              <a:p>
                <a:r>
                  <a:rPr lang="hy-AM" i="1" dirty="0" smtClean="0">
                    <a:solidFill>
                      <a:srgbClr val="0070C0"/>
                    </a:solidFill>
                  </a:rPr>
                  <a:t>հերթականությամբ</a:t>
                </a:r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110" y="3150287"/>
                <a:ext cx="3102662" cy="64633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768" t="-4717" b="-15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97963" y="4271401"/>
                <a:ext cx="116169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y-AM" sz="24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hy-AM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y-AM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hy-AM" sz="2400" b="1" dirty="0" smtClean="0">
                    <a:solidFill>
                      <a:srgbClr val="0070C0"/>
                    </a:solidFill>
                  </a:rPr>
                  <a:t>․</a:t>
                </a:r>
                <a:r>
                  <a:rPr lang="hy-AM" sz="2400" dirty="0" smtClean="0"/>
                  <a:t> Ենթ․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y-AM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 , ցույց տանք, որ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y-AM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։ </a:t>
                </a:r>
              </a:p>
              <a:p>
                <a:r>
                  <a:rPr lang="x-none" sz="2400" dirty="0">
                    <a:latin typeface="MK Times Armenian" pitchFamily="2" charset="0"/>
                    <a:ea typeface="Cambria Math" panose="02040503050406030204" pitchFamily="18" charset="0"/>
                  </a:rPr>
                  <a:t> </a:t>
                </a:r>
                <a:r>
                  <a:rPr lang="x-none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     </a:t>
                </a:r>
                <a:r>
                  <a:rPr lang="hy-AM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ա</a:t>
                </a:r>
                <a:r>
                  <a:rPr lang="x-none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․ </a:t>
                </a:r>
                <a:r>
                  <a:rPr lang="hy-AM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Ա</a:t>
                </a:r>
                <a:r>
                  <a:rPr lang="x-none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պ․, որ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y-AM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։ Ակնհայտ է։</a:t>
                </a:r>
              </a:p>
              <a:p>
                <a:r>
                  <a:rPr lang="hy-AM" sz="2400" dirty="0">
                    <a:latin typeface="MK Times Armenian" pitchFamily="2" charset="0"/>
                    <a:ea typeface="Cambria Math" panose="02040503050406030204" pitchFamily="18" charset="0"/>
                  </a:rPr>
                  <a:t> </a:t>
                </a:r>
                <a:r>
                  <a:rPr lang="hy-AM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     բ․ Ապ․, որ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hy-AM" sz="2400" dirty="0" smtClean="0">
                    <a:ea typeface="Cambria Math" panose="02040503050406030204" pitchFamily="18" charset="0"/>
                  </a:rPr>
                  <a:t>։ </a:t>
                </a:r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    </a:t>
                </a:r>
                <a:r>
                  <a:rPr lang="hy-AM" sz="2400" dirty="0" smtClean="0">
                    <a:ea typeface="Cambria Math" panose="02040503050406030204" pitchFamily="18" charset="0"/>
                  </a:rPr>
                  <a:t>Նկատենք, որ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y-AM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և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b="1" dirty="0" smtClean="0">
                    <a:solidFill>
                      <a:srgbClr val="0070C0"/>
                    </a:solidFill>
                    <a:latin typeface="MK Times Armenian" pitchFamily="2" charset="0"/>
                    <a:ea typeface="Cambria Math" panose="02040503050406030204" pitchFamily="18" charset="0"/>
                  </a:rPr>
                  <a:t>2</a:t>
                </a:r>
                <a:r>
                  <a:rPr lang="hy-AM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y-AM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y-AM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  <a:latin typeface="MK Times Armenian" pitchFamily="2" charset="0"/>
                    <a:ea typeface="Cambria Math" panose="02040503050406030204" pitchFamily="18" charset="0"/>
                  </a:rPr>
                  <a:t>3</a:t>
                </a:r>
                <a:r>
                  <a:rPr lang="en-US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. </a:t>
                </a:r>
                <a:r>
                  <a:rPr lang="hy-AM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Քանի որ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y-AM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y-AM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y-AM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y-AM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y-AM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։</a:t>
                </a:r>
                <a:endParaRPr lang="en-US" sz="2400" dirty="0">
                  <a:latin typeface="MK Times Armenian" pitchFamily="2" charset="0"/>
                  <a:ea typeface="Cambria Math" panose="02040503050406030204" pitchFamily="18" charset="0"/>
                </a:endParaRPr>
              </a:p>
              <a:p>
                <a:r>
                  <a:rPr lang="hy-AM" sz="2400" b="1" dirty="0">
                    <a:solidFill>
                      <a:srgbClr val="0070C0"/>
                    </a:solidFill>
                    <a:latin typeface="MK Times Armenian" pitchFamily="2" charset="0"/>
                    <a:ea typeface="Cambria Math" panose="02040503050406030204" pitchFamily="18" charset="0"/>
                  </a:rPr>
                  <a:t>3</a:t>
                </a:r>
                <a:r>
                  <a:rPr lang="hy-AM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y-AM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hy-AM" sz="2400" b="1" dirty="0" smtClean="0">
                    <a:solidFill>
                      <a:srgbClr val="0070C0"/>
                    </a:solidFill>
                    <a:latin typeface="MK Times Armenian" pitchFamily="2" charset="0"/>
                    <a:ea typeface="Cambria Math" panose="02040503050406030204" pitchFamily="18" charset="0"/>
                  </a:rPr>
                  <a:t>1․ </a:t>
                </a:r>
                <a:r>
                  <a:rPr lang="hy-AM" sz="2400" dirty="0">
                    <a:latin typeface="MK Times Armenian" pitchFamily="2" charset="0"/>
                    <a:ea typeface="Cambria Math" panose="02040503050406030204" pitchFamily="18" charset="0"/>
                  </a:rPr>
                  <a:t>Քանի որ </a:t>
                </a:r>
                <a:r>
                  <a:rPr lang="hy-AM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y-AM" sz="2400" dirty="0" smtClean="0">
                    <a:latin typeface="MK Times Armenian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y-AM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y-AM" sz="2400" dirty="0" smtClean="0">
                    <a:latin typeface="MK Times Armenian" pitchFamily="2" charset="0"/>
                    <a:ea typeface="Cambria Math" panose="02040503050406030204" pitchFamily="18" charset="0"/>
                  </a:rPr>
                  <a:t>։</a:t>
                </a:r>
                <a:r>
                  <a:rPr lang="hy-AM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3" y="4271401"/>
                <a:ext cx="11616964" cy="230832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787" t="-4762" b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816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13" y="10696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b="1" dirty="0"/>
              <a:t>Վարժություններ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396" y="712086"/>
            <a:ext cx="8026020" cy="59485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4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792" y="113122"/>
            <a:ext cx="1160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b="1" dirty="0" smtClean="0"/>
              <a:t>Բազմությունների սիմետրիկ տարբերության վերաբերյալ․․․</a:t>
            </a:r>
            <a:endParaRPr lang="en-US" sz="2400" b="1" dirty="0">
              <a:latin typeface="MK Times Armenian" pitchFamily="2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8533" y="725864"/>
                <a:ext cx="11954934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y-AM" sz="2000" dirty="0" smtClean="0"/>
                  <a:t>Համապատասխան հիմնական հատկություններն են՝</a:t>
                </a:r>
                <a:endParaRPr lang="en-US" sz="2000" dirty="0" smtClean="0"/>
              </a:p>
              <a:p>
                <a:pPr marL="342900" indent="-342900">
                  <a:buAutoNum type="arabicPeriod"/>
                </a:pPr>
                <a:r>
                  <a:rPr lang="hy-AM" sz="2000" dirty="0" smtClean="0"/>
                  <a:t>Միավորի գոյություն,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⊕∅=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hy-AM" sz="2000" dirty="0" smtClean="0">
                    <a:ea typeface="Cambria Math" panose="02040503050406030204" pitchFamily="18" charset="0"/>
                  </a:rPr>
                  <a:t>Տեղափոխական օրենք</a:t>
                </a:r>
              </a:p>
              <a:p>
                <a:pPr marL="342900" indent="-342900">
                  <a:buAutoNum type="arabicPeriod"/>
                </a:pPr>
                <a:r>
                  <a:rPr lang="hy-AM" sz="2000" b="0" dirty="0" smtClean="0">
                    <a:ea typeface="Cambria Math" panose="02040503050406030204" pitchFamily="18" charset="0"/>
                  </a:rPr>
                  <a:t>Զուգորդական օրենք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hy-AM" sz="2000" dirty="0" smtClean="0">
                    <a:ea typeface="Cambria Math" panose="02040503050406030204" pitchFamily="18" charset="0"/>
                  </a:rPr>
                  <a:t>Նիլպոտենտության օրենք,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hy-AM" sz="2000" dirty="0" smtClean="0"/>
              </a:p>
              <a:p>
                <a:pPr marL="342900" indent="-342900">
                  <a:buFontTx/>
                  <a:buAutoNum type="arabicPeriod"/>
                </a:pPr>
                <a:r>
                  <a:rPr lang="hy-AM" sz="2000" dirty="0" smtClean="0"/>
                  <a:t>Բաշխական օրենք,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)⊕(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endParaRPr lang="en-US" sz="2000" dirty="0" smtClean="0"/>
              </a:p>
              <a:p>
                <a:r>
                  <a:rPr lang="hy-AM" sz="2000" dirty="0" smtClean="0"/>
                  <a:t>Նկատենք, որ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)⊕(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ru-RU" sz="2000" dirty="0" smtClean="0"/>
                  <a:t>: </a:t>
                </a:r>
                <a:endParaRPr lang="en-US" sz="2000" dirty="0" smtClean="0"/>
              </a:p>
              <a:p>
                <a:r>
                  <a:rPr lang="hy-AM" sz="2000" dirty="0" smtClean="0"/>
                  <a:t>Օր․՝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y-AM" sz="2000" dirty="0" smtClean="0"/>
                  <a:t>, մինչդեռ՝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)⊕(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sz="2000" dirty="0" smtClean="0"/>
                  <a:t>:</a:t>
                </a:r>
              </a:p>
              <a:p>
                <a:endParaRPr lang="ru-RU" sz="2000" dirty="0" smtClean="0"/>
              </a:p>
              <a:p>
                <a:r>
                  <a:rPr lang="hy-AM" sz="2000" dirty="0" smtClean="0"/>
                  <a:t>Ցանկացած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y-AM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և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y-AM" sz="2000" dirty="0" smtClean="0"/>
                  <a:t> բազմությունների համար գոյություն ունի միարժեքորեն որոշվող այնպիսի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y-AM" sz="2000" dirty="0" smtClean="0"/>
                  <a:t> բազմություն, որ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y-AM" sz="2000" dirty="0" smtClean="0"/>
                  <a:t>։ </a:t>
                </a:r>
              </a:p>
              <a:p>
                <a:r>
                  <a:rPr lang="hy-AM" sz="2000" dirty="0" smtClean="0"/>
                  <a:t>Իրոք՝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y-AM" sz="2000" dirty="0" smtClean="0"/>
                  <a:t> բազմությունը բավարարում է նշված հավասարմանը։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y-AM" sz="2000" dirty="0" smtClean="0"/>
                  <a:t>զուգորդական օրենքից՝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)⊕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∅⊕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:r>
                  <a:rPr lang="hy-AM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Եվ հակառակը,</a:t>
                </a:r>
              </a:p>
              <a:p>
                <a:endParaRPr lang="hy-AM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)⊕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∅⊕</m:t>
                    </m:r>
                    <m:r>
                      <m:rPr>
                        <m:nor/>
                      </m:rPr>
                      <a:rPr lang="en-US" sz="2000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3" y="725864"/>
                <a:ext cx="11954934" cy="594008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510" t="-513" b="-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utoShape 4" descr="A\,\triangle \,B=\{x:(x\in A)\oplus (x\in B)\}."/>
          <p:cNvSpPr>
            <a:spLocks noChangeAspect="1" noChangeArrowheads="1"/>
          </p:cNvSpPr>
          <p:nvPr/>
        </p:nvSpPr>
        <p:spPr bwMode="auto">
          <a:xfrm>
            <a:off x="636341" y="1646629"/>
            <a:ext cx="1512969" cy="15129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7229" y="29741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05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093" y="88525"/>
            <a:ext cx="11924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Բազմության տարրերի կարգավոր զույգեր և դրանց հավասարությունը</a:t>
            </a:r>
            <a:endParaRPr lang="hy-AM" sz="28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364" y="810362"/>
            <a:ext cx="11397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b="1" i="1" dirty="0" smtClean="0">
                <a:solidFill>
                  <a:srgbClr val="FF0000"/>
                </a:solidFill>
                <a:cs typeface="Times New Roman" pitchFamily="18" charset="0"/>
              </a:rPr>
              <a:t>Թեորեմ</a:t>
            </a:r>
            <a:r>
              <a:rPr lang="hy-AM" sz="2400" b="1" dirty="0" smtClean="0">
                <a:cs typeface="Times New Roman" pitchFamily="18" charset="0"/>
              </a:rPr>
              <a:t>։ Երկու կարգավոր զույգեր հավասար են  այն և միայն այն դեպքում, երբ համապատասխան բաղադրիչները՝ կոորդինատները  միմյանց հավասար են։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79" y="1662382"/>
            <a:ext cx="47148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34343" y="2326393"/>
            <a:ext cx="4958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000" i="1" dirty="0" smtClean="0">
                <a:cs typeface="Times New Roman" pitchFamily="18" charset="0"/>
              </a:rPr>
              <a:t>Կամ՝ համարժեք արտահայտություն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8" y="3429000"/>
            <a:ext cx="11072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000" b="1" i="1" dirty="0" smtClean="0">
                <a:solidFill>
                  <a:srgbClr val="0070C0"/>
                </a:solidFill>
                <a:cs typeface="Times New Roman" pitchFamily="18" charset="0"/>
              </a:rPr>
              <a:t>Իհարկե, </a:t>
            </a:r>
            <a:r>
              <a:rPr lang="hy-AM" sz="2000" dirty="0" smtClean="0">
                <a:cs typeface="Times New Roman" pitchFamily="18" charset="0"/>
              </a:rPr>
              <a:t>այս գաղափարը կարելի է սահմանել նաև բազմության գաղափարի հիման վրա, ընդունելով, որ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738" y="4336962"/>
            <a:ext cx="2867556" cy="45880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14338" y="5072063"/>
            <a:ext cx="11515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000" dirty="0" smtClean="0"/>
              <a:t>Կարգավոր զույգերի հավասարության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)=(a</a:t>
            </a:r>
            <a:r>
              <a:rPr lang="hy-AM" sz="2000" b="1" dirty="0" smtClean="0">
                <a:latin typeface="Times New Roman" pitchFamily="18" charset="0"/>
                <a:cs typeface="Times New Roman" pitchFamily="18" charset="0"/>
              </a:rPr>
              <a:t>՛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,b</a:t>
            </a:r>
            <a:r>
              <a:rPr lang="hy-AM" sz="2000" b="1" dirty="0" smtClean="0">
                <a:latin typeface="Times New Roman" pitchFamily="18" charset="0"/>
                <a:cs typeface="Times New Roman" pitchFamily="18" charset="0"/>
              </a:rPr>
              <a:t>՛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hy-AM" sz="2000" dirty="0" smtClean="0"/>
              <a:t>պայմանն այս դեպքում հեշտությամբ բխեցվում է բազմությունների հավասարության հասակցությունից՝ երկու դեպքով, այն է՝</a:t>
            </a:r>
          </a:p>
          <a:p>
            <a:pPr>
              <a:buFont typeface="Wingdings" pitchFamily="2" charset="2"/>
              <a:buChar char="v"/>
            </a:pPr>
            <a:r>
              <a:rPr lang="hy-AM" sz="2000" dirty="0" smtClean="0"/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hy-AM" sz="2000" b="1" dirty="0" smtClean="0">
                <a:latin typeface="Times New Roman" pitchFamily="18" charset="0"/>
                <a:cs typeface="Times New Roman" pitchFamily="18" charset="0"/>
              </a:rPr>
              <a:t>՛-ը հավասար է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b՛-</a:t>
            </a:r>
            <a:r>
              <a:rPr lang="hy-AM" sz="2000" b="1" dirty="0" smtClean="0">
                <a:latin typeface="Times New Roman" pitchFamily="18" charset="0"/>
                <a:cs typeface="Times New Roman" pitchFamily="18" charset="0"/>
              </a:rPr>
              <a:t>ին և 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a'</a:t>
            </a:r>
            <a:r>
              <a:rPr lang="hy-AM" sz="2000" b="1" dirty="0" smtClean="0">
                <a:latin typeface="Times New Roman" pitchFamily="18" charset="0"/>
                <a:cs typeface="Times New Roman" pitchFamily="18" charset="0"/>
              </a:rPr>
              <a:t>–ը հավասար չէ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b՛</a:t>
            </a:r>
            <a:r>
              <a:rPr lang="hy-AM" sz="2000" b="1" dirty="0" smtClean="0">
                <a:latin typeface="Times New Roman" pitchFamily="18" charset="0"/>
                <a:cs typeface="Times New Roman" pitchFamily="18" charset="0"/>
              </a:rPr>
              <a:t>-ին։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4659" y="4373047"/>
            <a:ext cx="4607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hy-AM" sz="2000" i="1" dirty="0" smtClean="0">
                <a:solidFill>
                  <a:srgbClr val="0070C0"/>
                </a:solidFill>
                <a:cs typeface="Times New Roman" pitchFamily="18" charset="0"/>
              </a:rPr>
              <a:t>Կուրատովսկու ձևայնացման կանոն</a:t>
            </a: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25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093" y="88525"/>
            <a:ext cx="11924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Բազմության տարրերի կարգավոր զույգեր և դրանց հավասարությունը, </a:t>
            </a:r>
            <a:r>
              <a:rPr lang="hy-AM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ապացույց․․․</a:t>
            </a:r>
            <a:endParaRPr lang="hy-AM" sz="3200" dirty="0">
              <a:solidFill>
                <a:srgbClr val="00B050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820" y="1275009"/>
            <a:ext cx="2923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000" b="1" dirty="0" smtClean="0"/>
              <a:t>Անհրաժեշտ պայման</a:t>
            </a:r>
          </a:p>
          <a:p>
            <a:r>
              <a:rPr lang="hy-AM" sz="2000" dirty="0" smtClean="0"/>
              <a:t>Ենթ․</a:t>
            </a:r>
            <a:endParaRPr lang="en-US" sz="2000" dirty="0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3961" y="1603420"/>
            <a:ext cx="2095495" cy="457199"/>
          </a:xfrm>
          <a:prstGeom prst="rect">
            <a:avLst/>
          </a:prstGeom>
          <a:noFill/>
        </p:spPr>
      </p:pic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655" y="2304176"/>
            <a:ext cx="7431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sz="2000" dirty="0" smtClean="0"/>
              <a:t>Օգտվելով  Կուրատովսկու ձևայնացման կանոնից, կունենանք</a:t>
            </a:r>
            <a:endParaRPr lang="en-US" sz="2000" dirty="0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850" y="2775397"/>
            <a:ext cx="4363612" cy="547352"/>
          </a:xfrm>
          <a:prstGeom prst="rect">
            <a:avLst/>
          </a:prstGeom>
          <a:noFill/>
        </p:spPr>
      </p:pic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437" y="3539477"/>
            <a:ext cx="115776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hy-AM" sz="2800" i="1" dirty="0" smtClean="0">
                <a:solidFill>
                  <a:srgbClr val="0070C0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Հնարավոր է 2 դեպք</a:t>
            </a:r>
            <a:r>
              <a:rPr lang="en-US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a=b</a:t>
            </a:r>
            <a:r>
              <a:rPr lang="hy-AM" sz="2800" dirty="0" smtClean="0">
                <a:solidFill>
                  <a:srgbClr val="252525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 կամ</a:t>
            </a:r>
            <a:r>
              <a:rPr lang="en-US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a≠b</a:t>
            </a:r>
            <a:r>
              <a:rPr lang="hy-AM" sz="2800" dirty="0" smtClean="0">
                <a:solidFill>
                  <a:srgbClr val="252525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։</a:t>
            </a:r>
            <a:endParaRPr lang="en-US" sz="16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y-AM" sz="2800" b="1" dirty="0" smtClean="0">
                <a:solidFill>
                  <a:srgbClr val="000000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Դեպք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</a:t>
            </a:r>
            <a:endParaRPr lang="en-US" sz="16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y-AM" sz="2800" dirty="0" smtClean="0">
                <a:solidFill>
                  <a:srgbClr val="252525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Ենթ</a:t>
            </a:r>
            <a:r>
              <a:rPr lang="hy-AM" sz="2800" dirty="0" smtClean="0">
                <a:solidFill>
                  <a:srgbClr val="25252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․</a:t>
            </a:r>
            <a:r>
              <a:rPr lang="en-US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a=b</a:t>
            </a:r>
            <a:r>
              <a:rPr lang="hy-AM" sz="2800" dirty="0" smtClean="0">
                <a:solidFill>
                  <a:srgbClr val="252525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։ Այդ դեպքում </a:t>
            </a:r>
            <a:r>
              <a:rPr lang="en-US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{{a},{</a:t>
            </a:r>
            <a:r>
              <a:rPr lang="en-US" sz="2800" dirty="0" err="1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a,b</a:t>
            </a:r>
            <a:r>
              <a:rPr lang="en-US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}}={{a},{a}}={{a}}</a:t>
            </a:r>
            <a:r>
              <a:rPr lang="hy-AM" sz="2800" dirty="0" smtClean="0">
                <a:solidFill>
                  <a:srgbClr val="252525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։</a:t>
            </a:r>
            <a:endParaRPr lang="en-US" sz="16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y-AM" sz="2800" dirty="0" smtClean="0">
                <a:solidFill>
                  <a:srgbClr val="252525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Այսպիսով, </a:t>
            </a:r>
            <a:r>
              <a:rPr lang="hy-AM" sz="2800" dirty="0" smtClean="0">
                <a:solidFill>
                  <a:srgbClr val="25252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{{c},{c,d}}</a:t>
            </a:r>
            <a:r>
              <a:rPr lang="hy-AM" sz="2800" dirty="0" smtClean="0">
                <a:solidFill>
                  <a:srgbClr val="25252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hy-AM" sz="2800" dirty="0" smtClean="0">
                <a:solidFill>
                  <a:srgbClr val="252525"/>
                </a:solidFill>
                <a:ea typeface="Times New Roman" pitchFamily="18" charset="0"/>
                <a:cs typeface="Times New Roman" pitchFamily="18" charset="0"/>
              </a:rPr>
              <a:t>–</a:t>
            </a:r>
            <a:r>
              <a:rPr lang="hy-AM" sz="2800" dirty="0" smtClean="0">
                <a:solidFill>
                  <a:srgbClr val="252525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ն միայն մեկ տարր ունի, և</a:t>
            </a:r>
            <a:endParaRPr lang="en-US" sz="16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{c}={c,d}, </a:t>
            </a:r>
            <a:r>
              <a:rPr lang="hy-AM" sz="2800" dirty="0" smtClean="0">
                <a:solidFill>
                  <a:srgbClr val="252525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այնպես որ</a:t>
            </a:r>
            <a:r>
              <a:rPr lang="hy-AM" sz="2800" dirty="0" smtClean="0">
                <a:solidFill>
                  <a:srgbClr val="252525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c=d.</a:t>
            </a:r>
            <a:endParaRPr lang="en-US" sz="2800" dirty="0" smtClean="0">
              <a:solidFill>
                <a:srgbClr val="252525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y-AM" sz="2800" dirty="0" smtClean="0">
                <a:solidFill>
                  <a:srgbClr val="252525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Այսպիսով՝</a:t>
            </a:r>
            <a:endParaRPr lang="en-US" sz="16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{{c},{c,d}}={{a}}, </a:t>
            </a:r>
            <a:r>
              <a:rPr lang="hy-AM" sz="2800" dirty="0" smtClean="0">
                <a:solidFill>
                  <a:srgbClr val="252525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այնպես որ 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a=c և b=d</a:t>
            </a:r>
            <a:r>
              <a:rPr lang="hy-AM" sz="2800" dirty="0" smtClean="0">
                <a:solidFill>
                  <a:srgbClr val="252525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։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25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093" y="88525"/>
            <a:ext cx="11924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Բազմության տարրերի կարգավոր զույգեր և դրանց հավասարությունը, </a:t>
            </a:r>
            <a:r>
              <a:rPr lang="hy-AM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ապացույց․․․</a:t>
            </a:r>
            <a:endParaRPr lang="hy-AM" sz="3200" dirty="0">
              <a:solidFill>
                <a:srgbClr val="00B050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820" y="1275009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000" b="1" dirty="0" smtClean="0"/>
              <a:t>Անհրաժեշտ պայման</a:t>
            </a: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1922" y="2200074"/>
            <a:ext cx="109513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y-AM" sz="2800" b="1" dirty="0" smtClean="0">
                <a:solidFill>
                  <a:srgbClr val="000000"/>
                </a:solidFill>
                <a:latin typeface="Sylfaen" pitchFamily="18" charset="0"/>
                <a:ea typeface="Times New Roman" pitchFamily="18" charset="0"/>
                <a:cs typeface="Times New Roman" pitchFamily="18" charset="0"/>
              </a:rPr>
              <a:t>Դեպք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hy-AM" sz="28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en-US" sz="16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r>
              <a:rPr lang="hy-AM" sz="2800" dirty="0" smtClean="0"/>
              <a:t>Այժմ ենթ․</a:t>
            </a:r>
            <a:r>
              <a:rPr lang="en-US" sz="2800" dirty="0" smtClean="0"/>
              <a:t> </a:t>
            </a:r>
            <a:r>
              <a:rPr lang="en-US" sz="2800" dirty="0" err="1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a≠b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։</a:t>
            </a:r>
            <a:r>
              <a:rPr lang="en-US" sz="2800" dirty="0" smtClean="0"/>
              <a:t> </a:t>
            </a:r>
            <a:r>
              <a:rPr lang="hy-AM" sz="2800" dirty="0" smtClean="0"/>
              <a:t>Նույն տրամաբանությամբ, սրանից հետևում է, որ </a:t>
            </a:r>
            <a:r>
              <a:rPr lang="en-US" sz="2800" dirty="0" err="1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c≠d</a:t>
            </a:r>
            <a:r>
              <a:rPr lang="en-US" sz="2800" dirty="0" smtClean="0"/>
              <a:t>.</a:t>
            </a:r>
            <a:r>
              <a:rPr lang="hy-AM" sz="2800" dirty="0" smtClean="0"/>
              <a:t> Սա նշանակում է, որ կա՛մ </a:t>
            </a:r>
            <a:r>
              <a:rPr lang="en-US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{a}={c}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hy-AM" sz="2800" dirty="0" smtClean="0"/>
              <a:t>կա՛մ</a:t>
            </a:r>
            <a:r>
              <a:rPr lang="en-US" sz="2800" dirty="0" smtClean="0"/>
              <a:t>  </a:t>
            </a:r>
            <a:r>
              <a:rPr lang="en-US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{a}={c, d}</a:t>
            </a:r>
            <a:r>
              <a:rPr lang="hy-AM" sz="2800" dirty="0" smtClean="0"/>
              <a:t>։</a:t>
            </a:r>
            <a:endParaRPr lang="en-US" sz="2800" dirty="0" smtClean="0"/>
          </a:p>
          <a:p>
            <a:r>
              <a:rPr lang="hy-AM" sz="2800" dirty="0" smtClean="0"/>
              <a:t/>
            </a:r>
            <a:br>
              <a:rPr lang="hy-AM" sz="2800" dirty="0" smtClean="0"/>
            </a:br>
            <a:r>
              <a:rPr lang="hy-AM" sz="2800" dirty="0" smtClean="0"/>
              <a:t>Քանի որ 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{c,</a:t>
            </a:r>
            <a:r>
              <a:rPr lang="en-US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d}</a:t>
            </a:r>
            <a:r>
              <a:rPr lang="hy-AM" sz="2800" dirty="0" smtClean="0"/>
              <a:t> –ի տարրերը խիստ որոշակի են և տարբեր, ապա 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{a}≠{c,</a:t>
            </a:r>
            <a:r>
              <a:rPr lang="en-US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d}։ </a:t>
            </a:r>
            <a:r>
              <a:rPr lang="hy-AM" sz="2800" dirty="0" smtClean="0"/>
              <a:t>Այսպիսով՝</a:t>
            </a:r>
            <a:endParaRPr lang="en-US" sz="2800" dirty="0" smtClean="0"/>
          </a:p>
          <a:p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{a}={c}, </a:t>
            </a:r>
            <a:r>
              <a:rPr lang="hy-AM" sz="2800" dirty="0" smtClean="0"/>
              <a:t>ուստի՝ 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a=c</a:t>
            </a:r>
            <a:r>
              <a:rPr lang="hy-AM" sz="2800" dirty="0" smtClean="0"/>
              <a:t>։ Այդ դեպքում՝</a:t>
            </a:r>
            <a:br>
              <a:rPr lang="hy-AM" sz="2800" dirty="0" smtClean="0"/>
            </a:b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{a,</a:t>
            </a:r>
            <a:r>
              <a:rPr lang="en-US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b}={c,</a:t>
            </a:r>
            <a:r>
              <a:rPr lang="en-US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d}, </a:t>
            </a:r>
            <a:r>
              <a:rPr lang="hy-AM" sz="2800" dirty="0" smtClean="0"/>
              <a:t>որից էլ հետևում է, որ 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hy-AM" sz="28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d։</a:t>
            </a:r>
            <a:endParaRPr lang="en-US" sz="2800" dirty="0" smtClean="0">
              <a:solidFill>
                <a:srgbClr val="252525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25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093" y="88525"/>
            <a:ext cx="11924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Բազմության տարրերի կարգավոր զույգեր և դրանց հավասարությունը, </a:t>
            </a:r>
            <a:r>
              <a:rPr lang="hy-AM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ապացույց․․․</a:t>
            </a:r>
            <a:endParaRPr lang="hy-AM" sz="3200" dirty="0">
              <a:solidFill>
                <a:srgbClr val="00B050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820" y="1275009"/>
            <a:ext cx="29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000" b="1" dirty="0" smtClean="0"/>
              <a:t>Բավարար պայման</a:t>
            </a: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1922" y="2200074"/>
            <a:ext cx="109513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800" dirty="0" smtClean="0">
                <a:cs typeface="Times New Roman" pitchFamily="18" charset="0"/>
              </a:rPr>
              <a:t>Այժմ ենթ․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a = c </a:t>
            </a:r>
            <a:r>
              <a:rPr lang="hy-AM" sz="2800" dirty="0" smtClean="0">
                <a:cs typeface="Times New Roman" pitchFamily="18" charset="0"/>
              </a:rPr>
              <a:t>և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b = d</a:t>
            </a:r>
            <a:r>
              <a:rPr lang="hy-AM" sz="2800" dirty="0" smtClean="0">
                <a:cs typeface="Times New Roman" pitchFamily="18" charset="0"/>
              </a:rPr>
              <a:t>։ Այդ դեպքում՝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y-AM" sz="2800" dirty="0" smtClean="0"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{a}={c} and {a, b}={c, d}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</a:rPr>
              <a:t>  Այսպիսով՝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{{a}, {a, b}}={{c}, {c, d}}</a:t>
            </a:r>
            <a:r>
              <a:rPr lang="hy-AM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y-AM" sz="2800" b="1" dirty="0" smtClean="0">
                <a:latin typeface="Times New Roman" pitchFamily="18" charset="0"/>
                <a:cs typeface="Times New Roman" pitchFamily="18" charset="0"/>
              </a:rPr>
              <a:t>Ապացույցի վերջը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941" y="5434892"/>
            <a:ext cx="11655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dirty="0" smtClean="0">
                <a:cs typeface="Times New Roman" pitchFamily="18" charset="0"/>
              </a:rPr>
              <a:t>Նկատենք, որ որպես կարգավորված զույգ, հարթության </a:t>
            </a:r>
            <a:r>
              <a:rPr lang="hy-AM" sz="2800" b="1" dirty="0" smtClean="0">
                <a:solidFill>
                  <a:srgbClr val="C00000"/>
                </a:solidFill>
                <a:cs typeface="Times New Roman" pitchFamily="18" charset="0"/>
              </a:rPr>
              <a:t>&lt;</a:t>
            </a:r>
            <a:r>
              <a:rPr lang="hy-AM" sz="2800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a,b&gt; </a:t>
            </a:r>
            <a:r>
              <a:rPr lang="hy-AM" sz="2400" dirty="0" smtClean="0">
                <a:cs typeface="Times New Roman" pitchFamily="18" charset="0"/>
              </a:rPr>
              <a:t>կետը չի համընկնում </a:t>
            </a:r>
            <a:r>
              <a:rPr lang="en-US" sz="2400" b="1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ՙ</a:t>
            </a:r>
            <a:r>
              <a:rPr lang="hy-AM" sz="2400" b="1" dirty="0" smtClean="0">
                <a:solidFill>
                  <a:srgbClr val="252525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hy-AM" sz="2400" b="1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b, a&gt;</a:t>
            </a:r>
            <a:r>
              <a:rPr lang="hy-AM" sz="24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կետին, մինչդեռ </a:t>
            </a:r>
            <a:r>
              <a:rPr lang="ru-RU" sz="2400" dirty="0" err="1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որպես</a:t>
            </a:r>
            <a:r>
              <a:rPr lang="ru-RU" sz="24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բազմություն</a:t>
            </a:r>
            <a:r>
              <a:rPr lang="ru-RU" sz="24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՝</a:t>
            </a:r>
            <a:r>
              <a:rPr lang="hy-AM" sz="2400" dirty="0" smtClean="0">
                <a:solidFill>
                  <a:srgbClr val="252525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hy-AM" sz="2800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{a,b}={b, a}։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25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131976" y="484558"/>
                <a:ext cx="11802359" cy="6260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Բազմության գաղափարը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hy-AM" sz="20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չի սահմանվում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)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։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Բազմության առաջադրումը։ Օրինակներ</a:t>
                </a:r>
                <a:r>
                  <a:rPr lang="hy-AM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՝ </a:t>
                </a:r>
                <a:endParaRPr lang="hy-AM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y-AM" sz="2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hy-AM" sz="2000" i="1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A=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1,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hy-AM" sz="2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Ջ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};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Ռ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2,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};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B, 22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}; 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Ֆ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={2,4,6,8,….}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hy-AM" sz="2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hy-AM" sz="2000" i="1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C={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Վ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&amp;, @}, {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հայկական եկեղեցիների բազմություն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hy-AM" sz="20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hy-AM" sz="2000" dirty="0" smtClean="0">
                    <a:latin typeface="Times New Roman" pitchFamily="18" charset="0"/>
                    <a:cs typeface="Times New Roman" pitchFamily="18" charset="0"/>
                  </a:rPr>
                  <a:t>Մատենադարանում պահվող ձեռագրերի բազմություն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hy-AM" sz="20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C++ </a:t>
                </a:r>
                <a:r>
                  <a:rPr lang="hy-AM" sz="2000" dirty="0" smtClean="0">
                    <a:latin typeface="Times New Roman" pitchFamily="18" charset="0"/>
                    <a:cs typeface="Times New Roman" pitchFamily="18" charset="0"/>
                  </a:rPr>
                  <a:t>լեզվով սեփական ծրագրերի բազմություն, 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hy-AM" sz="2000" dirty="0" smtClean="0">
                    <a:latin typeface="Times New Roman" pitchFamily="18" charset="0"/>
                    <a:cs typeface="Times New Roman" pitchFamily="18" charset="0"/>
                  </a:rPr>
                  <a:t>գաղտնի բանալիների բազմություն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r>
                  <a:rPr lang="hy-AM" b="1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Բազմությունը վերջավոր է, եթե այն օժտված է վերջավոր թվով տարրերով, կամ դատարկ է։ Հակառակ դեպքում բազմությունն անվերջ է։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hy-AM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hy-AM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Վերջավոր բազմությունների տեսությունը կոչվում է նաև </a:t>
                </a:r>
                <a:r>
                  <a:rPr lang="hy-AM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կոմբինատորիկա։</a:t>
                </a:r>
                <a:endParaRPr lang="hy-AM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hy-AM" altLang="en-US" sz="1600" b="1" i="1" dirty="0" smtClean="0">
                    <a:solidFill>
                      <a:srgbClr val="0070C0"/>
                    </a:solidFill>
                  </a:rPr>
                  <a:t>Հանրածանոթ բազմություններ՝</a:t>
                </a:r>
                <a:r>
                  <a:rPr lang="hy-AM" altLang="en-US" sz="1600" dirty="0" smtClean="0"/>
                  <a:t> Բնական թվերի՝ </a:t>
                </a:r>
                <a:r>
                  <a:rPr lang="en-US" alt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 1, 2, …}</a:t>
                </a:r>
                <a:r>
                  <a:rPr lang="hy-AM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hy-AM" altLang="en-US" sz="1600" dirty="0" smtClean="0"/>
                  <a:t>Ամբողջ թվերի՝</a:t>
                </a:r>
                <a:r>
                  <a:rPr lang="en-US" altLang="en-US" sz="1600" dirty="0" smtClean="0"/>
                  <a:t> </a:t>
                </a:r>
                <a:r>
                  <a:rPr lang="en-US" alt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= </a:t>
                </a: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 1, -1, 2, -2, …}</a:t>
                </a:r>
                <a:r>
                  <a:rPr lang="hy-AM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hy-AM" altLang="en-US" sz="1600" dirty="0" smtClean="0"/>
                  <a:t>Դրական ամբողջ թվերի՝</a:t>
                </a:r>
                <a:r>
                  <a:rPr lang="en-US" altLang="en-US" sz="16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en-US" sz="1600" dirty="0" smtClean="0"/>
                  <a:t>;</a:t>
                </a:r>
                <a:r>
                  <a:rPr lang="en-US" alt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altLang="en-US" sz="1600" dirty="0" smtClean="0"/>
                  <a:t>Բացասական ամբողջ թվերի՝</a:t>
                </a:r>
                <a:r>
                  <a:rPr lang="en-US" alt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en-US" sz="1600" dirty="0" smtClean="0"/>
                  <a:t> ; </a:t>
                </a:r>
                <a:r>
                  <a:rPr lang="hy-AM" altLang="en-US" sz="1600" dirty="0" smtClean="0"/>
                  <a:t>Ռացիոնալ թվերի՝</a:t>
                </a:r>
                <a:r>
                  <a:rPr lang="en-US" altLang="en-US" sz="1600" dirty="0" smtClean="0"/>
                  <a:t> </a:t>
                </a:r>
                <a:r>
                  <a:rPr lang="en-US" alt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hy-AM" altLang="en-US" sz="1600" dirty="0" smtClean="0"/>
                  <a:t>Իրական թվերի՝</a:t>
                </a:r>
                <a:r>
                  <a:rPr lang="en-US" altLang="en-US" sz="1600" dirty="0" smtClean="0"/>
                  <a:t> </a:t>
                </a:r>
                <a:r>
                  <a:rPr lang="en-US" alt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</a:t>
                </a:r>
                <a:r>
                  <a:rPr lang="hy-AM" altLang="en-US" sz="1600" dirty="0" smtClean="0">
                    <a:cs typeface="Times New Roman" panose="02020603050405020304" pitchFamily="18" charset="0"/>
                  </a:rPr>
                  <a:t>Կոմպլեքս թվերի՝ </a:t>
                </a:r>
                <a:r>
                  <a:rPr lang="en-US" alt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altLang="en-US" sz="1600" dirty="0" smtClean="0"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Բազմության տարրեր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բազմությանը պատկանելիություն, անդամակցություն, </a:t>
                </a:r>
                <a:r>
                  <a:rPr lang="hy-AM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որը </a:t>
                </a:r>
                <a:r>
                  <a:rPr lang="hy-AM" sz="20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ևս չի </a:t>
                </a:r>
                <a:r>
                  <a:rPr lang="hy-AM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սահմանվում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։ Օրինակ՝</a:t>
                </a:r>
              </a:p>
              <a:p>
                <a:pPr>
                  <a:defRPr/>
                </a:pP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</m:t>
                    </m:r>
                  </m:oMath>
                </a14:m>
                <a:r>
                  <a:rPr lang="en-US" sz="2000" b="0" dirty="0" smtClean="0">
                    <a:cs typeface="Times New Roman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hy-AM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1</m:t>
                    </m:r>
                    <m:r>
                      <a:rPr lang="hy-AM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A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−20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 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𝐷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hy-AM" sz="1400" b="1" i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Մեկ տարրանոց </a:t>
                </a:r>
                <a:r>
                  <a:rPr lang="en-US" sz="1400" b="1" i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B={</a:t>
                </a:r>
                <a:r>
                  <a:rPr lang="hy-AM" sz="1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hy-AM" sz="1400" b="1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i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} </a:t>
                </a:r>
                <a:r>
                  <a:rPr lang="hy-AM" sz="1400" b="1" i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բազմությունը և </a:t>
                </a:r>
                <a:r>
                  <a:rPr lang="en-US" sz="1400" b="1" i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hy-AM" sz="1400" b="1" i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տարրը տարբեր մաթ․ օբյեկտներ են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</a:t>
                </a: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Դատարկ բազմություն,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E=</a:t>
                </a:r>
                <a:r>
                  <a:rPr lang="ru-RU" sz="20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{}</a:t>
                </a:r>
                <a:r>
                  <a:rPr lang="hy-AM" sz="2000" dirty="0" smtClean="0">
                    <a:latin typeface="Times New Roman" pitchFamily="18" charset="0"/>
                    <a:cs typeface="Times New Roman" pitchFamily="18" charset="0"/>
                  </a:rPr>
                  <a:t>, կամ որ նույնն է՝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E= Ø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hy-AM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hy-AM" sz="2000" i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Բազմության այլընտրանքային ներկայացում </a:t>
                </a:r>
                <a:r>
                  <a:rPr lang="en-US" sz="1600" i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hy-AM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հատկապես գործածական է անվերջ բազմությունների դեպքում </m:t>
                    </m:r>
                  </m:oMath>
                </a14:m>
                <a:r>
                  <a:rPr lang="en-US" sz="1600" i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hy-AM" sz="1600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hy-AM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Վերացարկման սկզբունք։ </a:t>
                </a:r>
                <a:r>
                  <a:rPr lang="hy-AM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Եթե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y-AM" sz="2000" b="0" dirty="0" smtClean="0">
                    <a:cs typeface="Times New Roman" panose="02020603050405020304" pitchFamily="18" charset="0"/>
                  </a:rPr>
                  <a:t>-ով նշանակենք այն փաստը, որ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hy-AM" sz="2000" b="0" dirty="0" smtClean="0">
                    <a:cs typeface="Times New Roman" panose="02020603050405020304" pitchFamily="18" charset="0"/>
                  </a:rPr>
                  <a:t> –ն օժտված է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hy-AM" sz="2000" b="0" dirty="0" smtClean="0">
                    <a:cs typeface="Times New Roman" panose="02020603050405020304" pitchFamily="18" charset="0"/>
                  </a:rPr>
                  <a:t> հատկությամբ, ապա</a:t>
                </a:r>
                <a:endParaRPr lang="hy-AM" sz="20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hy-AM" dirty="0" smtClean="0">
                    <a:latin typeface="Times New Roman" pitchFamily="18" charset="0"/>
                    <a:cs typeface="Times New Roman" pitchFamily="18" charset="0"/>
                  </a:rPr>
                  <a:t>ձևով կնշանակվի </a:t>
                </a:r>
                <a:r>
                  <a:rPr lang="hy-AM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բոլոր այն տարրերի բազմությունը</a:t>
                </a:r>
                <a:r>
                  <a:rPr lang="hy-AM" dirty="0" smtClean="0">
                    <a:latin typeface="Times New Roman" pitchFamily="18" charset="0"/>
                    <a:cs typeface="Times New Roman" pitchFamily="18" charset="0"/>
                  </a:rPr>
                  <a:t>, որոնք օժտված են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հատկությամբ</m:t>
                    </m:r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hy-AM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A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hy-AM" dirty="0" smtClean="0">
                    <a:latin typeface="Times New Roman" pitchFamily="18" charset="0"/>
                    <a:cs typeface="Times New Roman" pitchFamily="18" charset="0"/>
                  </a:rPr>
                  <a:t>ձևով կնշանակվի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𝐀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hy-AM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բազմության </m:t>
                    </m:r>
                  </m:oMath>
                </a14:m>
                <a:r>
                  <a:rPr lang="hy-AM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բոլոր այն </a:t>
                </a:r>
                <a:r>
                  <a:rPr lang="hy-AM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տարրերի </a:t>
                </a:r>
                <a:r>
                  <a:rPr lang="hy-AM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բազմությունը</a:t>
                </a:r>
                <a:r>
                  <a:rPr lang="hy-AM" dirty="0" smtClean="0">
                    <a:latin typeface="Times New Roman" pitchFamily="18" charset="0"/>
                    <a:cs typeface="Times New Roman" pitchFamily="18" charset="0"/>
                  </a:rPr>
                  <a:t>, որոնք օժտված են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հատկությամբ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hy-AM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6" y="484558"/>
                <a:ext cx="11802359" cy="626056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568" t="-682" r="-155" b="-4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57666" y="3269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y-AM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Բազմությունների </a:t>
            </a:r>
            <a:r>
              <a:rPr lang="hy-AM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տեսություն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7739406" y="6504495"/>
            <a:ext cx="1234912" cy="2073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21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D9FC-71D4-4AB9-AAE3-5AEF286CCCFB}" type="slidenum">
              <a:rPr lang="en-CA"/>
              <a:pPr/>
              <a:t>30</a:t>
            </a:fld>
            <a:endParaRPr lang="en-CA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10363200" cy="685800"/>
          </a:xfrm>
        </p:spPr>
        <p:txBody>
          <a:bodyPr/>
          <a:lstStyle/>
          <a:p>
            <a:r>
              <a:rPr lang="hy-AM" sz="3600" b="1" dirty="0" smtClean="0">
                <a:solidFill>
                  <a:srgbClr val="FF0000"/>
                </a:solidFill>
                <a:cs typeface="Times New Roman" pitchFamily="18" charset="0"/>
              </a:rPr>
              <a:t>Բազմությունների դեկարտյան արտադրյալ</a:t>
            </a:r>
            <a:endParaRPr lang="en-CA" sz="3600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791" y="990600"/>
            <a:ext cx="11940209" cy="3276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800" b="1" dirty="0" smtClean="0">
                <a:cs typeface="Times New Roman" pitchFamily="18" charset="0"/>
                <a:sym typeface="Symbol" pitchFamily="18" charset="2"/>
              </a:rPr>
              <a:t>Երկու բազմությունների դեկարտյան արտադրյալը սահմ</a:t>
            </a:r>
            <a:r>
              <a:rPr lang="ru-RU" sz="2800" b="1" dirty="0" smtClean="0">
                <a:cs typeface="Times New Roman" pitchFamily="18" charset="0"/>
                <a:sym typeface="Symbol" pitchFamily="18" charset="2"/>
              </a:rPr>
              <a:t>ա</a:t>
            </a:r>
            <a:r>
              <a:rPr lang="hy-AM" sz="2800" b="1" dirty="0" smtClean="0">
                <a:cs typeface="Times New Roman" pitchFamily="18" charset="0"/>
                <a:sym typeface="Symbol" pitchFamily="18" charset="2"/>
              </a:rPr>
              <a:t>նում է որպես</a:t>
            </a:r>
            <a:r>
              <a:rPr lang="ru-RU" sz="2800" b="1" dirty="0" smtClean="0">
                <a:cs typeface="Times New Roman" pitchFamily="18" charset="0"/>
                <a:sym typeface="Symbol" pitchFamily="18" charset="2"/>
              </a:rPr>
              <a:t>՝</a:t>
            </a:r>
            <a:r>
              <a:rPr lang="hy-AM" sz="2800" b="1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AB = {(a, b) |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aA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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b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hy-AM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Օրինակ՝</a:t>
            </a:r>
            <a:endParaRPr lang="en-US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=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Արամ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Վ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արդիթեր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},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 =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բնագիտություն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ինֆորմատիկա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11000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AB = {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2336800" y="3124200"/>
            <a:ext cx="406400" cy="609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>
            <a:off x="4064000" y="3124200"/>
            <a:ext cx="1524000" cy="609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133600" y="3733801"/>
            <a:ext cx="39624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Արամ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բնգ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2540000" y="3124200"/>
            <a:ext cx="2641600" cy="609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 flipH="1">
            <a:off x="6502400" y="3124200"/>
            <a:ext cx="914400" cy="609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4775200" y="3733801"/>
            <a:ext cx="39624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Արամ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Ինֆ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3454400" y="3124200"/>
            <a:ext cx="3759200" cy="609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6400800" y="3124200"/>
            <a:ext cx="2032000" cy="609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6908800" y="3733801"/>
            <a:ext cx="39624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Վարդ, բն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3962400" y="3124200"/>
            <a:ext cx="5588000" cy="609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8128000" y="3124200"/>
            <a:ext cx="2336800" cy="609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9347200" y="3686175"/>
            <a:ext cx="39624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Վարդ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Ինֆ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)}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2133600" y="4661453"/>
            <a:ext cx="39624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Բնգ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Արամ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4775200" y="4648201"/>
            <a:ext cx="39624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Բնգ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Վարդ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6908800" y="4648201"/>
            <a:ext cx="39624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Ինֆ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Արամ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9412905" y="4640330"/>
            <a:ext cx="2237228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Ինֆ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y-AM" sz="2400" b="1" dirty="0" smtClean="0">
                <a:latin typeface="Times New Roman" pitchFamily="18" charset="0"/>
                <a:cs typeface="Times New Roman" pitchFamily="18" charset="0"/>
              </a:rPr>
              <a:t>Վարդ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)}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335722" y="4687958"/>
            <a:ext cx="19304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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{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2800" y="5638800"/>
            <a:ext cx="9718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b="1" smtClean="0">
                <a:solidFill>
                  <a:srgbClr val="0070C0"/>
                </a:solidFill>
              </a:rPr>
              <a:t>Երկրաչափական </a:t>
            </a:r>
            <a:r>
              <a:rPr lang="hy-AM" sz="2400" b="1" dirty="0" smtClean="0">
                <a:solidFill>
                  <a:srgbClr val="0070C0"/>
                </a:solidFill>
              </a:rPr>
              <a:t>մեկնաբանությունը, գրաֆիկներ: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4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4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  <p:bldP spid="94212" grpId="0" animBg="1"/>
      <p:bldP spid="94213" grpId="0" animBg="1"/>
      <p:bldP spid="94214" grpId="0" autoUpdateAnimBg="0"/>
      <p:bldP spid="94215" grpId="0" animBg="1"/>
      <p:bldP spid="94216" grpId="0" animBg="1"/>
      <p:bldP spid="94217" grpId="0" autoUpdateAnimBg="0"/>
      <p:bldP spid="94218" grpId="0" animBg="1"/>
      <p:bldP spid="94219" grpId="0" animBg="1"/>
      <p:bldP spid="94220" grpId="0" autoUpdateAnimBg="0"/>
      <p:bldP spid="94221" grpId="0" animBg="1"/>
      <p:bldP spid="94222" grpId="0" animBg="1"/>
      <p:bldP spid="94223" grpId="0" autoUpdateAnimBg="0"/>
      <p:bldP spid="94224" grpId="0" autoUpdateAnimBg="0"/>
      <p:bldP spid="94225" grpId="0" autoUpdateAnimBg="0"/>
      <p:bldP spid="94226" grpId="0" autoUpdateAnimBg="0"/>
      <p:bldP spid="94227" grpId="0" autoUpdateAnimBg="0"/>
      <p:bldP spid="9422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827" y="588628"/>
            <a:ext cx="119343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hy-AM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Որևէ լեզվով կամայական պատմողական նախադասություն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hy-AM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y-AM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պնդում</a:t>
            </a:r>
            <a:r>
              <a:rPr lang="hy-AM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y-AM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որը կարող է լինել ճիշտ կամ սխալ, կոչվում է </a:t>
            </a:r>
            <a:r>
              <a:rPr lang="hy-AM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ասույթ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y-AM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Օրինակ՝</a:t>
            </a:r>
            <a:endParaRPr lang="hy-AM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E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hy-AM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y-AM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hy-AM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y-AM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- 45</a:t>
            </a:r>
            <a:r>
              <a:rPr lang="hy-AM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hy-AM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s-E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E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hy-AM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+ 4522;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hy-AM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Ձեր պահանջված </a:t>
            </a:r>
            <a:r>
              <a:rPr lang="es-E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գումարը փոխանցվել 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y-AM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“Formatting the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has completed successfully!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hy-AM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պնդումները փոփոխական են պարունակում։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y-AM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Ընդսմին՝ այս պնդումները </a:t>
            </a:r>
            <a:r>
              <a:rPr lang="hy-AM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ո՛չ ճշմարիտ են</a:t>
            </a:r>
            <a:r>
              <a:rPr lang="hy-AM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y-AM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ո՛չ էլ՝ կեղծ</a:t>
            </a:r>
            <a:r>
              <a:rPr lang="hy-AM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քանի որ փոփոխականների արժեքները հատկորոշված չեն։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666" y="126963"/>
            <a:ext cx="11742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Բազմությունների </a:t>
            </a:r>
            <a:r>
              <a:rPr lang="hy-AM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տեսություն, </a:t>
            </a:r>
            <a:r>
              <a:rPr lang="hy-AM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պրեդիկատներ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505" y="3547429"/>
            <a:ext cx="117426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dirty="0" smtClean="0">
                <a:latin typeface="Times-Roman"/>
              </a:rPr>
              <a:t>Նկատենք, որ </a:t>
            </a:r>
            <a:r>
              <a:rPr lang="en-US" dirty="0" smtClean="0">
                <a:latin typeface="Times-Roman"/>
              </a:rPr>
              <a:t>“</a:t>
            </a:r>
            <a:r>
              <a:rPr lang="en-US" i="1" dirty="0" smtClean="0">
                <a:latin typeface="MTMI"/>
              </a:rPr>
              <a:t>x </a:t>
            </a:r>
            <a:r>
              <a:rPr lang="hy-AM" dirty="0" smtClean="0">
                <a:latin typeface="Times-Roman"/>
              </a:rPr>
              <a:t>–ը մեծ է 8</a:t>
            </a:r>
            <a:r>
              <a:rPr lang="en-US" dirty="0" smtClean="0">
                <a:latin typeface="Times-Roman"/>
              </a:rPr>
              <a:t>3</a:t>
            </a:r>
            <a:r>
              <a:rPr lang="hy-AM" dirty="0" smtClean="0">
                <a:latin typeface="Times-Roman"/>
              </a:rPr>
              <a:t>-ից </a:t>
            </a:r>
            <a:r>
              <a:rPr lang="en-US" dirty="0" smtClean="0">
                <a:latin typeface="Times-Roman"/>
              </a:rPr>
              <a:t>” </a:t>
            </a:r>
            <a:r>
              <a:rPr lang="hy-AM" dirty="0" smtClean="0">
                <a:latin typeface="Times-Roman"/>
              </a:rPr>
              <a:t>պնդումը 2 մասից է բաղկացած</a:t>
            </a:r>
            <a:r>
              <a:rPr lang="en-US" dirty="0" smtClean="0">
                <a:latin typeface="Times-Roman"/>
              </a:rPr>
              <a:t>. </a:t>
            </a:r>
            <a:endParaRPr lang="hy-AM" dirty="0" smtClean="0">
              <a:latin typeface="Times-Roma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y-AM" dirty="0" smtClean="0">
                <a:latin typeface="Times-Roman"/>
              </a:rPr>
              <a:t>առաջին մաս՝ </a:t>
            </a:r>
            <a:r>
              <a:rPr lang="en-US" i="1" dirty="0" smtClean="0">
                <a:latin typeface="MTMI"/>
              </a:rPr>
              <a:t>x</a:t>
            </a:r>
            <a:r>
              <a:rPr lang="hy-AM" i="1" dirty="0" smtClean="0">
                <a:latin typeface="MTMI"/>
              </a:rPr>
              <a:t> փոփոխական՝  նախադասության </a:t>
            </a:r>
            <a:r>
              <a:rPr lang="en-US" i="1" dirty="0" smtClean="0">
                <a:latin typeface="MTMI"/>
              </a:rPr>
              <a:t>(</a:t>
            </a:r>
            <a:r>
              <a:rPr lang="hy-AM" i="1" dirty="0" smtClean="0">
                <a:latin typeface="MTMI"/>
              </a:rPr>
              <a:t>պնդման</a:t>
            </a:r>
            <a:r>
              <a:rPr lang="en-US" i="1" dirty="0" smtClean="0">
                <a:latin typeface="MTMI"/>
              </a:rPr>
              <a:t>)</a:t>
            </a:r>
            <a:r>
              <a:rPr lang="hy-AM" i="1" dirty="0" smtClean="0">
                <a:latin typeface="MTMI"/>
              </a:rPr>
              <a:t>ենթական է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y-AM" i="1" dirty="0" smtClean="0">
                <a:latin typeface="MTMI"/>
              </a:rPr>
              <a:t> երկրորդ մաս՝ </a:t>
            </a:r>
            <a:r>
              <a:rPr lang="hy-AM" dirty="0" smtClean="0">
                <a:latin typeface="Times-Roman"/>
              </a:rPr>
              <a:t>մեծ է 8</a:t>
            </a:r>
            <a:r>
              <a:rPr lang="en-US" dirty="0" smtClean="0">
                <a:latin typeface="Times-Roman"/>
              </a:rPr>
              <a:t>3</a:t>
            </a:r>
            <a:r>
              <a:rPr lang="hy-AM" dirty="0" smtClean="0">
                <a:latin typeface="Times-Roman"/>
              </a:rPr>
              <a:t>-ից, </a:t>
            </a:r>
            <a:r>
              <a:rPr lang="hy-AM" i="1" dirty="0" smtClean="0">
                <a:latin typeface="MTMI"/>
              </a:rPr>
              <a:t>նախադասության </a:t>
            </a:r>
            <a:r>
              <a:rPr lang="en-US" i="1" dirty="0" smtClean="0">
                <a:latin typeface="MTMI"/>
              </a:rPr>
              <a:t>(</a:t>
            </a:r>
            <a:r>
              <a:rPr lang="hy-AM" i="1" dirty="0" smtClean="0">
                <a:latin typeface="MTMI"/>
              </a:rPr>
              <a:t>պնդման</a:t>
            </a:r>
            <a:r>
              <a:rPr lang="en-US" i="1" dirty="0" smtClean="0">
                <a:latin typeface="MTMI"/>
              </a:rPr>
              <a:t>) </a:t>
            </a:r>
            <a:r>
              <a:rPr lang="hy-AM" i="1" dirty="0" smtClean="0">
                <a:latin typeface="MTMI"/>
              </a:rPr>
              <a:t>ստորոգյալն է, որը ցուցում է ենթակայի ինչ-որ հատկությանը, որով այն օժտված է։ Եթե նշանակենք այդ ստորոգյալ արտահայտությունը </a:t>
            </a:r>
            <a:r>
              <a:rPr lang="en-US" i="1" dirty="0" smtClean="0">
                <a:latin typeface="MTMI"/>
              </a:rPr>
              <a:t>P(x)</a:t>
            </a:r>
            <a:r>
              <a:rPr lang="hy-AM" i="1" dirty="0" smtClean="0">
                <a:latin typeface="MTMI"/>
              </a:rPr>
              <a:t>-ով</a:t>
            </a:r>
            <a:r>
              <a:rPr lang="en-US" dirty="0" smtClean="0">
                <a:latin typeface="Times-Roman"/>
              </a:rPr>
              <a:t>,</a:t>
            </a:r>
            <a:r>
              <a:rPr lang="hy-AM" dirty="0" smtClean="0">
                <a:latin typeface="Times-Roman"/>
              </a:rPr>
              <a:t> ապա </a:t>
            </a:r>
            <a:endParaRPr lang="en-US" dirty="0">
              <a:latin typeface="Times-Roman"/>
            </a:endParaRPr>
          </a:p>
          <a:p>
            <a:r>
              <a:rPr lang="en-US" i="1" dirty="0" smtClean="0">
                <a:latin typeface="MTMI"/>
              </a:rPr>
              <a:t>P(x</a:t>
            </a:r>
            <a:r>
              <a:rPr lang="en-US" i="1" dirty="0">
                <a:latin typeface="MTMI"/>
              </a:rPr>
              <a:t>) </a:t>
            </a:r>
            <a:r>
              <a:rPr lang="hy-AM" dirty="0" smtClean="0">
                <a:latin typeface="Times-Roman"/>
              </a:rPr>
              <a:t>պնդումը կանվանենք նաև ասութային ֆունկցիա՝ </a:t>
            </a:r>
            <a:r>
              <a:rPr lang="en-US" i="1" dirty="0" smtClean="0">
                <a:latin typeface="MTMI"/>
              </a:rPr>
              <a:t>x</a:t>
            </a:r>
            <a:r>
              <a:rPr lang="hy-AM" i="1" dirty="0" smtClean="0">
                <a:latin typeface="MTMI"/>
              </a:rPr>
              <a:t> վրա։</a:t>
            </a:r>
            <a:r>
              <a:rPr lang="en-US" dirty="0" smtClean="0">
                <a:latin typeface="Times-Roman"/>
              </a:rPr>
              <a:t> </a:t>
            </a:r>
            <a:endParaRPr lang="hy-AM" dirty="0" smtClean="0">
              <a:latin typeface="Times-Roman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 smtClean="0">
                <a:latin typeface="MTMI"/>
              </a:rPr>
              <a:t>x </a:t>
            </a:r>
            <a:r>
              <a:rPr lang="hy-AM" i="1" dirty="0" smtClean="0">
                <a:latin typeface="MTMI"/>
              </a:rPr>
              <a:t>փ</a:t>
            </a:r>
            <a:r>
              <a:rPr lang="hy-AM" dirty="0" smtClean="0">
                <a:latin typeface="Times-Roman"/>
              </a:rPr>
              <a:t>ոփոխականին արժեք վերագրելուց հետո </a:t>
            </a:r>
            <a:r>
              <a:rPr lang="en-US" i="1" dirty="0" smtClean="0">
                <a:latin typeface="MTMI"/>
              </a:rPr>
              <a:t>P(x</a:t>
            </a:r>
            <a:r>
              <a:rPr lang="en-US" i="1" dirty="0">
                <a:latin typeface="MTMI"/>
              </a:rPr>
              <a:t>) </a:t>
            </a:r>
            <a:r>
              <a:rPr lang="hy-AM" i="1" dirty="0" smtClean="0">
                <a:latin typeface="MTMI"/>
              </a:rPr>
              <a:t>պնդումը դառնում է ասույթ և օժտվում է ճշմարտացիության արժեքով։ Այսպիսով՝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666" y="5675233"/>
            <a:ext cx="117426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Կամայական նախադասություն, որտեղ օգտագործվում է 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hy-AM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փոփոխականը, և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hy-AM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ի փոխարեն կամայական տեղապահ տեղադրելիս պնդումը վերածվում է ասույթի, կանվանենք մեկ տեղանի՝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hy-AM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y-AM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փոփոխականից կախված պրեդիկատ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hy-AM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7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92" y="157735"/>
            <a:ext cx="10515600" cy="502141"/>
          </a:xfrm>
        </p:spPr>
        <p:txBody>
          <a:bodyPr>
            <a:normAutofit fontScale="90000"/>
          </a:bodyPr>
          <a:lstStyle/>
          <a:p>
            <a:r>
              <a:rPr lang="hy-AM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Ամբողջ թվերի բազմության հայտնի հատկությունները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648" y="703128"/>
            <a:ext cx="1120847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dirty="0" smtClean="0"/>
              <a:t>1․ 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Փ</a:t>
            </a:r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ակությունը գումարման և բազմապատկման նկատմամբ</a:t>
            </a:r>
          </a:p>
          <a:p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2․ Գումարման և բազմապատկման գործողությունների տեղափոխական հատկություն</a:t>
            </a:r>
          </a:p>
          <a:p>
            <a:r>
              <a:rPr lang="hy-AM" sz="2400" dirty="0" smtClean="0"/>
              <a:t>3․ 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Գումարման և բազմապատկման գործողությունների զուգորդական հատկություն</a:t>
            </a:r>
          </a:p>
          <a:p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4․ Բաշխական հատկություն՝ գումարման և բազմապատկման գործողությունների համար</a:t>
            </a:r>
          </a:p>
          <a:p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5․ Միավորի գոյությունը գումարման և բազմապատկման գործողությունների համար</a:t>
            </a:r>
          </a:p>
          <a:p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6․ Հակադիրի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հակադարձի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գոյությունը գումարման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բազմապատկման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համար</a:t>
            </a:r>
          </a:p>
          <a:p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7․ Զրոյի հատկություն՝ բազմապատկման գործողության նկատմամբ</a:t>
            </a:r>
          </a:p>
          <a:p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8․ Արտադրյալ գործողության կրճատման հատկություն</a:t>
            </a:r>
          </a:p>
          <a:p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9․ Զրո բաժանարարների բացակայություն</a:t>
            </a: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y-AM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Բազմությունը կոչվում է հաշվելի, եթե նրա տարրերը կարելի է համարակալել ամբողջ թվերով</a:t>
            </a:r>
            <a:r>
              <a:rPr lang="hy-AM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։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6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9683" y="180622"/>
            <a:ext cx="11561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Բազմությունների </a:t>
            </a:r>
            <a:r>
              <a:rPr lang="hy-AM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պատկանելիության</a:t>
            </a:r>
            <a:r>
              <a:rPr lang="hy-AM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և </a:t>
            </a:r>
            <a:r>
              <a:rPr lang="hy-AM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պարունակվելու </a:t>
            </a:r>
            <a:r>
              <a:rPr lang="hy-AM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հարաբերությունները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169682" y="1134913"/>
                <a:ext cx="11792931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v"/>
                </a:pPr>
                <a:r>
                  <a:rPr lang="en-US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hy-AM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բազմությունը կոչվում է </a:t>
                </a:r>
                <a:r>
                  <a:rPr lang="en-US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hy-AM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բազմության ենթաբազմություն և գրվում է</a:t>
                </a:r>
                <a:r>
                  <a:rPr lang="en-US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algn="just"/>
                <a:r>
                  <a:rPr lang="hy-AM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hy-AM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կամ </m:t>
                    </m:r>
                    <m:r>
                      <a:rPr lang="en-US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⊇</m:t>
                    </m:r>
                    <m:r>
                      <a:rPr lang="en-US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hy-AM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եթե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hy-AM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–</a:t>
                </a:r>
                <a:r>
                  <a:rPr lang="hy-AM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 դատարկ է կամ 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–</a:t>
                </a:r>
                <a:r>
                  <a:rPr lang="hy-AM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ի</a:t>
                </a:r>
                <a:r>
                  <a:rPr lang="hy-AM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յուրաքանչյուր տարր </a:t>
                </a:r>
                <a:r>
                  <a:rPr lang="hy-AM" altLang="en-US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պատկանում է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նաև </a:t>
                </a:r>
                <a:r>
                  <a:rPr lang="en-US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hy-AM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բազմությանը։ Այլ կերպ ասած՝ </a:t>
                </a:r>
                <a:r>
                  <a:rPr lang="en-US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</a:t>
                </a:r>
                <a:r>
                  <a:rPr lang="hy-AM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 պարունակվում է </a:t>
                </a:r>
                <a:r>
                  <a:rPr lang="en-US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B-</a:t>
                </a:r>
                <a:r>
                  <a:rPr lang="hy-AM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ում։  </a:t>
                </a:r>
                <a:r>
                  <a:rPr lang="hy-AM" altLang="en-US" sz="24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Այս դեպքում </a:t>
                </a:r>
                <a:r>
                  <a:rPr lang="en-US" altLang="en-US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hy-AM" altLang="en-US" sz="24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–ն կոչվում է նաև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y-AM" altLang="en-US" sz="24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–ի </a:t>
                </a:r>
                <a:r>
                  <a:rPr lang="hy-AM" altLang="en-US" sz="2400" i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վրաբազմություն</a:t>
                </a:r>
                <a:r>
                  <a:rPr lang="hy-AM" altLang="en-US" sz="24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կամ </a:t>
                </a:r>
                <a:r>
                  <a:rPr lang="hy-AM" alt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ընդլայնում։</a:t>
                </a:r>
              </a:p>
              <a:p>
                <a:pPr lvl="1" algn="just"/>
                <a:endParaRPr lang="hy-AM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v"/>
                </a:pPr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Եթե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r>
                  <a:rPr lang="hy-AM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և </a:t>
                </a:r>
                <a:r>
                  <a:rPr lang="en-US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B-</a:t>
                </a:r>
                <a:r>
                  <a:rPr lang="hy-AM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 չի պարունակվում </a:t>
                </a:r>
                <a:r>
                  <a:rPr lang="en-US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</a:t>
                </a:r>
                <a:r>
                  <a:rPr lang="hy-AM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ում, ասում </a:t>
                </a:r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ենք, որ </a:t>
                </a:r>
                <a:r>
                  <a:rPr lang="en-US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</a:t>
                </a:r>
                <a:r>
                  <a:rPr lang="hy-AM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</a:t>
                </a:r>
                <a:r>
                  <a:rPr lang="en-US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խիստ է պարունակվում </a:t>
                </a:r>
                <a:r>
                  <a:rPr lang="en-US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B-</a:t>
                </a:r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ում </a:t>
                </a:r>
                <a:r>
                  <a:rPr lang="en-US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 </a:t>
                </a:r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–ն </a:t>
                </a:r>
                <a:r>
                  <a:rPr lang="en-US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-ի սեփական ենթաբազմությունն է</a:t>
                </a:r>
                <a:r>
                  <a:rPr lang="en-US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hy-AM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և գրում </a:t>
                </a:r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ենք</a:t>
                </a:r>
                <a:r>
                  <a:rPr lang="en-US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</a:t>
                </a:r>
              </a:p>
              <a:p>
                <a:pPr algn="just"/>
                <a:r>
                  <a:rPr lang="en-US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v"/>
                </a:pPr>
                <a:r>
                  <a:rPr lang="hy-AM" altLang="en-US" sz="24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Առինքնության հատկություն։ </a:t>
                </a:r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Յուրաքանչյուր բազմություն իր ենթաբազմությունն </a:t>
                </a:r>
                <a:r>
                  <a:rPr lang="en-US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է </a:t>
                </a:r>
                <a:r>
                  <a:rPr lang="en-US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ըստ սահմանման</a:t>
                </a:r>
                <a:r>
                  <a:rPr lang="en-US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։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y-AM" altLang="en-US" sz="2400" b="1" i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Փոխանցական հատկություն։</m:t>
                    </m:r>
                    <m:r>
                      <a:rPr lang="en-US" altLang="en-US" sz="2400" b="1" i="1" dirty="0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&amp;&amp;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։</a:t>
                </a:r>
                <a:endParaRPr lang="hy-AM" alt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v"/>
                </a:pPr>
                <a:r>
                  <a:rPr lang="hy-AM" altLang="en-US" sz="24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Ծավալայնության սկզբունքը</a:t>
                </a:r>
                <a:r>
                  <a:rPr lang="en-US" altLang="en-US" sz="2400" b="1" i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hy-AM" altLang="en-US" sz="2400" b="1" i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բազմությունների </a:t>
                </a:r>
                <a:r>
                  <a:rPr lang="hy-AM" altLang="en-US" sz="24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հավասարություն</a:t>
                </a:r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՝</a:t>
                </a:r>
              </a:p>
              <a:p>
                <a:pPr algn="just"/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r>
                  <a:rPr lang="hy-AM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&amp;&amp;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r>
                  <a:rPr lang="en-US" alt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։</a:t>
                </a:r>
                <a:endParaRPr lang="hy-AM" alt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v"/>
                </a:pPr>
                <a:endParaRPr lang="en-US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2" y="1134913"/>
                <a:ext cx="11792931" cy="6001643"/>
              </a:xfrm>
              <a:prstGeom prst="rect">
                <a:avLst/>
              </a:prstGeom>
              <a:blipFill>
                <a:blip r:embed="rId2" cstate="print"/>
                <a:stretch>
                  <a:fillRect l="-724" t="-812" r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308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9683" y="180622"/>
            <a:ext cx="6428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Ենթաբազմությունների բազմություն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169683" y="976842"/>
                <a:ext cx="11770937" cy="5588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alt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hy-AM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բազմության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բոլոր ենթաբազմությունների բազմությունը նշանակում ենք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y-AM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hy-AM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  ով </a:t>
                </a:r>
                <a:r>
                  <a:rPr lang="en-US" altLang="en-US" sz="28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hy-AM" altLang="en-US" sz="28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բիթային տողերի օրինակը</a:t>
                </a:r>
                <a:r>
                  <a:rPr lang="en-US" altLang="en-US" sz="28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hy-AM" altLang="en-US" sz="28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hy-AM" altLang="en-US" sz="28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Բազմության կարգ։ </a:t>
                </a:r>
                <a:r>
                  <a:rPr lang="hy-AM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Վերջավոր </a:t>
                </a:r>
                <a:r>
                  <a:rPr lang="en-US" alt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hy-AM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բազմության տարրերի քանակն է </a:t>
                </a:r>
                <a:r>
                  <a:rPr lang="en-US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hy-AM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կարգը</a:t>
                </a:r>
                <a:r>
                  <a:rPr lang="en-US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hy-AM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նշանակվում է՝ </a:t>
                </a:r>
                <a:r>
                  <a:rPr lang="en-US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|A|</a:t>
                </a:r>
                <a:r>
                  <a:rPr lang="hy-AM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։ Մասնավորապես՝ </a:t>
                </a:r>
                <a:r>
                  <a:rPr lang="en-US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|{}|=0:</a:t>
                </a:r>
                <a:r>
                  <a:rPr lang="hy-AM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hy-AM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y-AM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Թեորեմ</a:t>
                </a:r>
                <a:r>
                  <a:rPr lang="hy-AM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։ </a:t>
                </a:r>
                <a:r>
                  <a:rPr lang="hy-AM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Կամայական վերջավոր  </a:t>
                </a:r>
                <a: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hy-AM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բազմության</a:t>
                </a:r>
                <a: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բոլոր ենթաբազմությունների բազմության տարրերի քանակը հավասար </a:t>
                </a:r>
                <a:r>
                  <a:rPr lang="hy-AM" alt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է</a:t>
                </a:r>
                <a:r>
                  <a:rPr lang="en-US" alt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hy-AM" alt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hy-AM" alt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y-AM" altLang="en-US" sz="20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Ապացույցը ինդուկցիայով</a:t>
                </a:r>
                <a:r>
                  <a:rPr lang="en-US" altLang="en-US" sz="20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` </a:t>
                </a:r>
                <a:r>
                  <a:rPr lang="hy-AM" altLang="en-US" sz="20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ըստ  </a:t>
                </a:r>
                <a:r>
                  <a:rPr lang="en-US" altLang="en-US" sz="20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hy-AM" altLang="en-US" sz="20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բազմության տարրերի քանակի</a:t>
                </a:r>
                <a:r>
                  <a:rPr lang="en-US" altLang="en-US" sz="20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hy-AM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altLang="en-US" sz="2000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y-AM" altLang="en-US" sz="2000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hy-AM" sz="28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Համապիտանի բազմություն՝ </a:t>
                </a:r>
                <a:r>
                  <a:rPr lang="hy-AM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նշանակենք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hy-AM" sz="2400" b="1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hy-AM" sz="2400" dirty="0" smtClean="0">
                    <a:latin typeface="Times New Roman" pitchFamily="18" charset="0"/>
                    <a:cs typeface="Times New Roman" pitchFamily="18" charset="0"/>
                  </a:rPr>
                  <a:t>ով։ Տվյալ համատեքստում բոլոր ենթաբազմությունների բազմությունն է։ 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en-US" sz="2000" b="1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83" y="976842"/>
                <a:ext cx="11770937" cy="5588005"/>
              </a:xfrm>
              <a:prstGeom prst="rect">
                <a:avLst/>
              </a:prstGeom>
              <a:blipFill>
                <a:blip r:embed="rId2" cstate="print"/>
                <a:stretch>
                  <a:fillRect l="-1088" t="-1091" r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295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054" y="1873413"/>
            <a:ext cx="10515600" cy="3169927"/>
          </a:xfrm>
        </p:spPr>
        <p:txBody>
          <a:bodyPr>
            <a:noAutofit/>
          </a:bodyPr>
          <a:lstStyle/>
          <a:p>
            <a:pPr algn="ctr"/>
            <a:r>
              <a:rPr lang="hy-AM" sz="6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Բազմությունների համակարգչային ներկայացումը</a:t>
            </a:r>
            <a:endParaRPr 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3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48310"/>
            <a:ext cx="11162121" cy="539848"/>
          </a:xfrm>
        </p:spPr>
        <p:txBody>
          <a:bodyPr>
            <a:normAutofit fontScale="90000"/>
          </a:bodyPr>
          <a:lstStyle/>
          <a:p>
            <a:r>
              <a:rPr lang="hy-AM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Գործողություններ բազմությունների </a:t>
            </a:r>
            <a:r>
              <a:rPr lang="hy-AM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հետ</a:t>
            </a:r>
            <a:r>
              <a:rPr lang="ru-RU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Վենի</a:t>
            </a:r>
            <a:r>
              <a:rPr lang="en-US" altLang="en-US" sz="16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գծապատկեր</a:t>
            </a:r>
            <a:endParaRPr 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369" y="878206"/>
            <a:ext cx="4639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hy-AM" sz="2400" dirty="0"/>
              <a:t>Բազմությունների միավորում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766" y="1719010"/>
            <a:ext cx="1139755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hy-AM" sz="2400" dirty="0"/>
              <a:t>Բազմությունների հատում</a:t>
            </a:r>
          </a:p>
          <a:p>
            <a:pPr>
              <a:defRPr/>
            </a:pPr>
            <a:r>
              <a:rPr lang="hy-AM" sz="2400" dirty="0"/>
              <a:t> </a:t>
            </a:r>
            <a:r>
              <a:rPr lang="hy-AM" sz="2400" dirty="0" smtClean="0"/>
              <a:t>                                 </a:t>
            </a:r>
            <a:endParaRPr lang="hy-AM" sz="2400" dirty="0"/>
          </a:p>
          <a:p>
            <a:pPr>
              <a:defRPr/>
            </a:pPr>
            <a:r>
              <a:rPr lang="hy-AM" sz="2000" i="1" dirty="0" smtClean="0">
                <a:solidFill>
                  <a:srgbClr val="0070C0"/>
                </a:solidFill>
              </a:rPr>
              <a:t>Այն դեպքում, երբ բազմությունները տարանջատ են, նրանց հատումը դատարկ բազմություն է</a:t>
            </a:r>
            <a:endParaRPr lang="en-US" sz="2000" i="1" dirty="0" smtClean="0">
              <a:solidFill>
                <a:srgbClr val="0070C0"/>
              </a:solidFill>
            </a:endParaRPr>
          </a:p>
          <a:p>
            <a:pPr>
              <a:defRPr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hy-AM" sz="2400" dirty="0" smtClean="0"/>
              <a:t>Բազմությունների </a:t>
            </a:r>
            <a:r>
              <a:rPr lang="hy-AM" sz="2400" dirty="0"/>
              <a:t>տարբերություն</a:t>
            </a:r>
          </a:p>
          <a:p>
            <a:pPr>
              <a:defRPr/>
            </a:pPr>
            <a:r>
              <a:rPr lang="hy-AM" sz="2400" dirty="0"/>
              <a:t>                              </a:t>
            </a:r>
            <a:r>
              <a:rPr lang="en-US" sz="2400" dirty="0" smtClean="0"/>
              <a:t>       </a:t>
            </a:r>
            <a:r>
              <a:rPr lang="hy-AM" sz="2400" dirty="0" smtClean="0"/>
              <a:t>     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hy-AM" sz="2400" dirty="0" smtClean="0"/>
              <a:t>Բազմությունների </a:t>
            </a:r>
            <a:r>
              <a:rPr lang="hy-AM" sz="2400" dirty="0"/>
              <a:t>սիմետրիկ տարբերություն</a:t>
            </a:r>
          </a:p>
          <a:p>
            <a:pPr>
              <a:defRPr/>
            </a:pPr>
            <a:r>
              <a:rPr lang="hy-AM" sz="2400" dirty="0"/>
              <a:t>                                 </a:t>
            </a:r>
            <a:r>
              <a:rPr lang="hy-AM" sz="2400" dirty="0" smtClean="0"/>
              <a:t> </a:t>
            </a:r>
            <a:r>
              <a:rPr lang="en-US" sz="2400" dirty="0" smtClean="0"/>
              <a:t>     </a:t>
            </a:r>
            <a:r>
              <a:rPr lang="hy-AM" sz="2400" dirty="0" smtClean="0"/>
              <a:t>և</a:t>
            </a:r>
            <a:r>
              <a:rPr lang="en-US" sz="2400" dirty="0" smtClean="0"/>
              <a:t>  </a:t>
            </a:r>
            <a:r>
              <a:rPr lang="hy-AM" sz="2400" dirty="0" smtClean="0"/>
              <a:t>                    կամ                    </a:t>
            </a:r>
            <a:r>
              <a:rPr lang="en-US" sz="2400" dirty="0" smtClean="0"/>
              <a:t>     </a:t>
            </a:r>
            <a:r>
              <a:rPr lang="hy-AM" sz="2400" dirty="0" smtClean="0"/>
              <a:t>և </a:t>
            </a:r>
            <a:endParaRPr lang="en-US" sz="2400" dirty="0" smtClean="0"/>
          </a:p>
          <a:p>
            <a:pPr>
              <a:defRPr/>
            </a:pPr>
            <a:endParaRPr lang="hy-AM" sz="2400" dirty="0" smtClean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hy-AM" sz="2400" dirty="0" smtClean="0"/>
              <a:t>Բազմութան լրացում, որը սահմանվում է, երբ տրված է համապիտանի բազմությունը։</a:t>
            </a:r>
          </a:p>
          <a:p>
            <a:pPr>
              <a:defRPr/>
            </a:pPr>
            <a:r>
              <a:rPr lang="hy-AM" sz="2400" dirty="0" smtClean="0"/>
              <a:t>                              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8370" y="893660"/>
            <a:ext cx="3459637" cy="3459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6530" y="1777085"/>
            <a:ext cx="2966436" cy="4664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2882" y="1325641"/>
            <a:ext cx="2444975" cy="3538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4142" y="1342256"/>
            <a:ext cx="1677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600" i="1" dirty="0" smtClean="0">
                <a:solidFill>
                  <a:srgbClr val="0070C0"/>
                </a:solidFill>
              </a:rPr>
              <a:t>Նկատենք, որ </a:t>
            </a:r>
            <a:endParaRPr lang="en-US" sz="1600" i="1" dirty="0">
              <a:solidFill>
                <a:srgbClr val="0070C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5522" y="3171838"/>
            <a:ext cx="2951661" cy="408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0736" y="5396248"/>
            <a:ext cx="3098162" cy="6697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6945" y="4193585"/>
            <a:ext cx="2192011" cy="5329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5147" y="4297212"/>
            <a:ext cx="832766" cy="3928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11496" y="4320649"/>
            <a:ext cx="805898" cy="3801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74974" y="4250030"/>
            <a:ext cx="1144676" cy="4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87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1107</Words>
  <Application>Microsoft Office PowerPoint</Application>
  <PresentationFormat>Custom</PresentationFormat>
  <Paragraphs>249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Հաշվողական տեխնիկայի և ինֆորմատիկայի մաթեմատիկական հիմունքները</vt:lpstr>
      <vt:lpstr>Հաշվողական տեխնիկայի և Ինֆորմատիկայի մաթեմատիկական հիմունքները</vt:lpstr>
      <vt:lpstr>Slide 3</vt:lpstr>
      <vt:lpstr>Slide 4</vt:lpstr>
      <vt:lpstr>Ամբողջ թվերի բազմության հայտնի հատկությունները</vt:lpstr>
      <vt:lpstr>Slide 6</vt:lpstr>
      <vt:lpstr>Slide 7</vt:lpstr>
      <vt:lpstr>Բազմությունների համակարգչային ներկայացումը</vt:lpstr>
      <vt:lpstr>Գործողություններ բազմությունների հետ, Վենի  գծապատկեր</vt:lpstr>
      <vt:lpstr>Ընդհանրացումներ</vt:lpstr>
      <vt:lpstr>Բազմություններ, բազմության տարրերի ճանաչելիություն... Դատարկ բազմություններ…(void) Բազմության եզակի նմուշներ (singleton)... Համապիտանի բազմություններ…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Ռասսելի պարադոքսը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Բազմությունների դեկարտյան արտադրյալ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Հաշվողական տեխնիկայի և Ինֆորմատիկայի մաթեմատիկական հիմունքները</dc:title>
  <dc:creator>User</dc:creator>
  <cp:lastModifiedBy>EA</cp:lastModifiedBy>
  <cp:revision>114</cp:revision>
  <dcterms:created xsi:type="dcterms:W3CDTF">2016-08-31T08:41:04Z</dcterms:created>
  <dcterms:modified xsi:type="dcterms:W3CDTF">2017-09-04T18:24:30Z</dcterms:modified>
</cp:coreProperties>
</file>