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72" r:id="rId5"/>
    <p:sldId id="273" r:id="rId6"/>
    <p:sldId id="274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070"/>
    <a:srgbClr val="1F77B4"/>
    <a:srgbClr val="08306B"/>
    <a:srgbClr val="DB4B59"/>
    <a:srgbClr val="2B7BBA"/>
    <a:srgbClr val="42F2F7"/>
    <a:srgbClr val="C3D9EE"/>
    <a:srgbClr val="FF6B7A"/>
    <a:srgbClr val="DB2D3E"/>
    <a:srgbClr val="791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E542B-A15E-4D1D-95EE-6BB5F968DE4F}" v="575" dt="2022-04-28T18:53:43.475"/>
    <p1510:client id="{35FE6313-2452-B98D-660E-BEE9B44C1E4C}" v="167" dt="2022-04-28T22:01:11.297"/>
    <p1510:client id="{426FCF4B-B23E-34BE-D6E9-887DF5D8D6B7}" v="421" dt="2022-04-28T14:15:10.909"/>
    <p1510:client id="{4EC8A561-2388-206A-14B7-00BCFC2C7E2E}" v="18" dt="2022-04-28T11:01:23.769"/>
    <p1510:client id="{5035BFC0-11F2-C37F-A469-1AEC7BD678D0}" v="678" dt="2022-04-28T14:10:54.126"/>
    <p1510:client id="{679DB120-8339-4266-A9F3-AB14B743F422}" v="53" dt="2022-04-29T04:45:58.123"/>
    <p1510:client id="{B060BA04-672B-05A8-183F-42D4CFEABADC}" v="65" dt="2022-04-28T19:23:55.041"/>
    <p1510:client id="{C0FD1340-3020-4652-BEF6-37258C71A7F7}" v="5179" dt="2022-04-29T05:48:26.808"/>
    <p1510:client id="{EBB67EA7-980D-092F-712F-6235E1B527AE}" v="323" dt="2022-04-28T21:10:14.606"/>
    <p1510:client id="{F9E55D3A-7600-3F9B-BCDB-FBA98C0CBF1D}" v="140" dt="2022-04-28T20:34:38.573"/>
    <p1510:client id="{FC26ECC4-B8E9-CBC1-5C10-AB650A883915}" v="2" dt="2022-04-28T11:08:32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 showGuides="1">
      <p:cViewPr varScale="1">
        <p:scale>
          <a:sx n="107" d="100"/>
          <a:sy n="107" d="100"/>
        </p:scale>
        <p:origin x="7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7C2B970-5AD8-441B-8026-0FD07B564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D67CA1-3C21-4804-B821-12684735CE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A86B5-7D4C-4351-AF56-A8CF9FDB5AA0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4AFB02-17C4-471C-B2A3-63F428F68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CED12-716C-41BD-9198-004B10D15F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CA32E-C8C6-4876-909A-0BA8B5DD6A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92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6C969-231A-4747-B050-E6D8EBF60897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46A9F-191E-4FAF-B7CE-8DE4965F83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8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6A9F-191E-4FAF-B7CE-8DE4965F83C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1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7AF0-ADD2-4D85-B55A-DD4979399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40AC88-2A2B-4DDB-A624-9537CD389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F0358E-0A30-4982-A68A-26FAA7DF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A0DD-8FE3-4054-A18C-891490BAA5B5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80C34-0BE6-4048-BBD1-5AA52A99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90244-777E-4FED-91AB-E7BD0280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9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40C0D-D86C-4832-A506-87C86F0C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6725C6-3A72-4EB1-B3FA-5F8685C34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830C-22CF-4A46-85C8-6E0BE098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E3CA-40D3-4BC7-A7D8-4289B4FB9FFD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6C8CF-1DF4-4A0E-A98B-A261FEB8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D0134-C22A-40E1-A04D-873D0224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1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284B03-28D0-4730-AEFF-0DF3046D2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0CE152-C970-4E13-B1B8-747561E20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D38B5-5CE9-4521-A119-E64D66F7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8C47-990F-45D1-B2E2-35727353D742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36C5D-A5C0-427C-8F30-35DFA6DB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78548-C69E-440C-80E4-0A50A974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17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8A7A0-05AB-441B-B6E4-FD2B0FDA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C9EF5B-20E5-47A3-9B98-4D6945F6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221-6D63-4581-99F1-90DF4712C85B}" type="datetime1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40AC28-E3BC-4C82-9877-F63B10B1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DE92C-0F4B-402B-933C-6728C2C7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0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A15BA-D6B9-4B90-B323-BDBF55ED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AAC7A-2944-4287-A22E-665314C1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6AF46-698C-4883-BBE3-99DA4F79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98C987-C9C1-42F2-80C1-1DFE3A496FF7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6454C-4FDE-472B-AA0D-E2F4A71E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2607F-549D-4A0D-B25E-94A1DC8A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42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4FEF1-87F9-4797-AE85-594C6B81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048E74-7667-4780-966D-031FDDBF7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230C0-8ECD-490F-A740-10EC974F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E68A-0CDF-435D-AC08-8DA454E27998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6BD2C-81B3-4E9F-8C0D-35BE5129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A82CB-5849-4EB1-9911-A60578A5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0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7D616-8B8A-4247-B7EC-390B30A4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6BB41-31E3-4700-99E6-1DA4D0AD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C63CC-AB8E-4889-9821-63EBE93C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5B1C02-DB14-4DED-85EF-C9DE4AD5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522D-4038-44F2-94C3-AA0929D5C7D5}" type="datetime1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ADBE5F-121B-42A5-A808-58D6C96D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F6C565-EF84-4B10-8FCC-4F814176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7AFD3-BD6A-4B80-BEEF-67BD9D93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0FFCA2-674E-4C78-BAF6-CD4A3A9B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D28174-A0B4-45B4-96DA-56DC8458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7D6F8-50C6-4EEC-8F08-B7F825C22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39951D-2821-481A-ADD2-CD3A94B03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FA9D6A-B8E4-4578-BC31-CAED16D0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F4F8-F16C-435C-BA99-E59A5BC4B0D4}" type="datetime1">
              <a:rPr lang="de-DE" smtClean="0"/>
              <a:t>03.05.2022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7FA045-5381-4422-9ED2-2F961DE3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9649E0-043C-454E-9653-676DA507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12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76867-A6DA-4DAE-9C3E-ADF4525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91C10F-A129-4FDD-A1F2-AEB39C85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1E6E-305A-4300-A78A-429F93BCE3C3}" type="datetime1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AC5A1-827E-45BC-B59D-E758A45E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D24F77-16F0-44CC-BA10-39C4D96B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BD6F87-8B4E-47C3-B420-ABCFAE6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ECA3-67E1-4F33-8636-0A66637377E9}" type="datetime1">
              <a:rPr lang="de-DE" smtClean="0"/>
              <a:t>03.05.2022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3D9085-58C0-431D-A3EB-AA5DD0C4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9F12C-45E6-4A62-8416-F0DED81C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09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5AF5E-7BB2-49D9-9A5A-1158FC5C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5C2AB-CB07-4176-B1FA-03D7AF7B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88C467-2111-439F-A76F-C3ED7FEE5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DDABDA-BDDF-4C3F-BF37-C3047283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D73-136C-48B4-A876-D755BE44AA6D}" type="datetime1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B2305-C0C6-46EA-B569-7F804993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A7A7D-824A-4AE0-AA4F-ADEFC6F3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58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8BCA9-6AF3-418F-9DB0-CC56E051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87B638-60E9-410C-B9DB-27A7784A9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FE8F9C-3B7D-4200-87F2-8D04E6A7F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1BBD1E-960F-4B97-A832-EE66050E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4301-FC9F-4D7E-8623-14D825AB4015}" type="datetime1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897DB4-78C2-4BD3-9F45-9DD875B7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2CB5D-A6D6-474B-A7FF-8E333039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77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9512AF4-1C31-4BA4-85C5-821B532F9A03}"/>
              </a:ext>
            </a:extLst>
          </p:cNvPr>
          <p:cNvSpPr/>
          <p:nvPr userDrawn="1"/>
        </p:nvSpPr>
        <p:spPr>
          <a:xfrm>
            <a:off x="0" y="6356349"/>
            <a:ext cx="4038600" cy="501651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5F7137-971C-4432-8D4C-007DD330030D}"/>
              </a:ext>
            </a:extLst>
          </p:cNvPr>
          <p:cNvSpPr/>
          <p:nvPr userDrawn="1"/>
        </p:nvSpPr>
        <p:spPr>
          <a:xfrm>
            <a:off x="4038600" y="6356349"/>
            <a:ext cx="4114800" cy="501651"/>
          </a:xfrm>
          <a:prstGeom prst="rect">
            <a:avLst/>
          </a:prstGeom>
          <a:solidFill>
            <a:srgbClr val="2B7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32BD8A8-C91B-4A7E-B4DB-8537B8B13242}"/>
              </a:ext>
            </a:extLst>
          </p:cNvPr>
          <p:cNvSpPr/>
          <p:nvPr userDrawn="1"/>
        </p:nvSpPr>
        <p:spPr>
          <a:xfrm>
            <a:off x="8153400" y="6356347"/>
            <a:ext cx="4038600" cy="501651"/>
          </a:xfrm>
          <a:prstGeom prst="rect">
            <a:avLst/>
          </a:prstGeom>
          <a:solidFill>
            <a:srgbClr val="C3D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79D9AB-B03C-436E-B752-797F20C7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254187-9593-4FB6-909E-D040508E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FC1DD-AFA7-4D4E-AB95-2CFA00A4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46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2D35DB3E-2D47-4040-9778-BD61D0E3F8A3}" type="datetime1">
              <a:rPr lang="de-DE" smtClean="0"/>
              <a:t>03.05.2022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D5F95-0CA9-424A-B9C3-BECFB5E3A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46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12: Blog Comment Analysis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AAB50-9869-470D-A80D-3C1A5EE0C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46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14CA588-B619-4345-A682-FE5AFE89C51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0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66332&amp;picture=network-totally-00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flickr.com/photos/philman/400018897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aw.readthedocs.io/en/stable/code_overview/other/commentforest.html#praw.models.comment_forest.CommentForest" TargetMode="External"/><Relationship Id="rId2" Type="http://schemas.openxmlformats.org/officeDocument/2006/relationships/hyperlink" Target="https://praw.readthedocs.io/en/stable/code_overview/models/redditor.html#praw.models.Reddi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Unix_ti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0AEC4-D1E1-48E9-B075-A71C5210A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272" y="566529"/>
            <a:ext cx="9144000" cy="290051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highlight>
                  <a:srgbClr val="08306B"/>
                </a:highlight>
              </a:rPr>
              <a:t>Reddit WSB Comment Network Analysis</a:t>
            </a:r>
            <a:endParaRPr lang="de-DE" dirty="0">
              <a:solidFill>
                <a:srgbClr val="FFFFFF"/>
              </a:solidFill>
              <a:highlight>
                <a:srgbClr val="08306B"/>
              </a:highligh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F28690-7F02-4C26-87E1-8D953E35C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66963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sz="1800" dirty="0">
                <a:solidFill>
                  <a:srgbClr val="FFFFFF"/>
                </a:solidFill>
                <a:highlight>
                  <a:srgbClr val="1F77B4"/>
                </a:highlight>
              </a:rPr>
              <a:t>Group 12</a:t>
            </a:r>
          </a:p>
          <a:p>
            <a:r>
              <a:rPr lang="de-DE" dirty="0">
                <a:solidFill>
                  <a:srgbClr val="FFFFFF"/>
                </a:solidFill>
                <a:highlight>
                  <a:srgbClr val="08306B"/>
                </a:highlight>
              </a:rPr>
              <a:t>Arda Tekin, Nikolaos Georgiadis, Martin Schmauch</a:t>
            </a:r>
            <a:endParaRPr lang="de-DE" dirty="0">
              <a:solidFill>
                <a:srgbClr val="FFFFFF"/>
              </a:solidFill>
              <a:highlight>
                <a:srgbClr val="08306B"/>
              </a:highlight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AF783C-1C62-45B9-AEE6-F0971C76BBB3}"/>
              </a:ext>
            </a:extLst>
          </p:cNvPr>
          <p:cNvSpPr txBox="1"/>
          <p:nvPr/>
        </p:nvSpPr>
        <p:spPr>
          <a:xfrm>
            <a:off x="9413675" y="6870700"/>
            <a:ext cx="27783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flickr.com/photos/philman/40001889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3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6F0AE-D562-4541-8971-D2AC882F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and Background</a:t>
            </a:r>
          </a:p>
          <a:p>
            <a:r>
              <a:rPr lang="de-DE" dirty="0"/>
              <a:t>Data </a:t>
            </a:r>
            <a:r>
              <a:rPr lang="de-DE" dirty="0" err="1"/>
              <a:t>Extraction</a:t>
            </a:r>
            <a:endParaRPr lang="de-DE" dirty="0"/>
          </a:p>
          <a:p>
            <a:r>
              <a:rPr lang="de-DE" dirty="0" err="1"/>
              <a:t>Visualization</a:t>
            </a:r>
            <a:endParaRPr lang="de-DE" dirty="0"/>
          </a:p>
          <a:p>
            <a:r>
              <a:rPr lang="de-DE" dirty="0"/>
              <a:t>Network Analysis so </a:t>
            </a:r>
            <a:r>
              <a:rPr lang="de-DE" dirty="0" err="1"/>
              <a:t>far</a:t>
            </a:r>
            <a:endParaRPr lang="de-DE" dirty="0"/>
          </a:p>
          <a:p>
            <a:r>
              <a:rPr lang="de-DE" dirty="0"/>
              <a:t>Outlook and Roadmap </a:t>
            </a:r>
            <a:r>
              <a:rPr lang="de-DE" dirty="0" err="1"/>
              <a:t>ahead</a:t>
            </a:r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081112-4764-41FD-999A-95DE4707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Overview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D894-8999-47FE-887F-1F49A4B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6E17-46F3-48B7-85E7-EF30E4517995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20838-E96D-422E-8B5F-BD5327A2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361494-9972-4D81-922B-4F263B17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5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89B4C-138E-4FC4-8366-2D64E9C8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 &amp; 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5E17D-0661-460B-A6D9-9F206E056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4045"/>
            <a:ext cx="10515600" cy="2388830"/>
          </a:xfrm>
        </p:spPr>
        <p:txBody>
          <a:bodyPr>
            <a:normAutofit/>
          </a:bodyPr>
          <a:lstStyle/>
          <a:p>
            <a:r>
              <a:rPr lang="en-US" sz="2400" dirty="0" err="1"/>
              <a:t>WallStreetBets</a:t>
            </a:r>
            <a:r>
              <a:rPr lang="en-US" sz="2400" dirty="0"/>
              <a:t> very influential Subreddit -&gt; GME short squeeze</a:t>
            </a:r>
          </a:p>
          <a:p>
            <a:r>
              <a:rPr lang="en-US" sz="2400" dirty="0"/>
              <a:t>How can we find most influential users here?</a:t>
            </a:r>
          </a:p>
          <a:p>
            <a:r>
              <a:rPr lang="en-US" sz="2400" dirty="0"/>
              <a:t>Analyze series of posts in most common subreddits</a:t>
            </a:r>
          </a:p>
          <a:p>
            <a:pPr marL="0" indent="0">
              <a:buNone/>
            </a:pPr>
            <a:r>
              <a:rPr lang="en-US" sz="2400" dirty="0"/>
              <a:t>	-&gt; in a certain time span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12822-3C2F-4DEF-B8B1-0B79297D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D5D4-CD10-4922-AA9D-F51251C7DCE5}" type="datetime1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8580E-CEAF-4E48-89B5-D7AA0548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8C08D-31C2-4470-9881-65389657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3</a:t>
            </a:fld>
            <a:endParaRPr lang="de-DE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536111A-ED6F-4485-A71D-308220927B8E}"/>
              </a:ext>
            </a:extLst>
          </p:cNvPr>
          <p:cNvSpPr txBox="1">
            <a:spLocks/>
          </p:cNvSpPr>
          <p:nvPr/>
        </p:nvSpPr>
        <p:spPr>
          <a:xfrm>
            <a:off x="838200" y="2149034"/>
            <a:ext cx="10515600" cy="1903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Comment analysis in a social network</a:t>
            </a:r>
          </a:p>
          <a:p>
            <a:r>
              <a:rPr lang="en-US" sz="2400" dirty="0"/>
              <a:t>Who is an influential user regarding reply engagement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82E9849-666A-431B-8336-44B955E563A4}"/>
              </a:ext>
            </a:extLst>
          </p:cNvPr>
          <p:cNvCxnSpPr/>
          <p:nvPr/>
        </p:nvCxnSpPr>
        <p:spPr>
          <a:xfrm>
            <a:off x="747257" y="3572363"/>
            <a:ext cx="10078065" cy="0"/>
          </a:xfrm>
          <a:prstGeom prst="line">
            <a:avLst/>
          </a:prstGeom>
          <a:ln w="28575">
            <a:solidFill>
              <a:srgbClr val="08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7830F90-5179-4E54-81E5-E1FA0BECE291}"/>
              </a:ext>
            </a:extLst>
          </p:cNvPr>
          <p:cNvSpPr txBox="1"/>
          <p:nvPr/>
        </p:nvSpPr>
        <p:spPr>
          <a:xfrm>
            <a:off x="861737" y="36317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Goal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A0E878B-C48B-4011-8C2E-0485294D8C05}"/>
              </a:ext>
            </a:extLst>
          </p:cNvPr>
          <p:cNvCxnSpPr>
            <a:cxnSpLocks/>
          </p:cNvCxnSpPr>
          <p:nvPr/>
        </p:nvCxnSpPr>
        <p:spPr>
          <a:xfrm>
            <a:off x="757083" y="3564736"/>
            <a:ext cx="0" cy="2137974"/>
          </a:xfrm>
          <a:prstGeom prst="line">
            <a:avLst/>
          </a:prstGeom>
          <a:ln w="28575">
            <a:solidFill>
              <a:srgbClr val="08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3C4B928-E4A0-4D23-9D37-F5CF9E4B517C}"/>
              </a:ext>
            </a:extLst>
          </p:cNvPr>
          <p:cNvCxnSpPr/>
          <p:nvPr/>
        </p:nvCxnSpPr>
        <p:spPr>
          <a:xfrm>
            <a:off x="747257" y="1698315"/>
            <a:ext cx="10078065" cy="0"/>
          </a:xfrm>
          <a:prstGeom prst="line">
            <a:avLst/>
          </a:prstGeom>
          <a:ln w="28575">
            <a:solidFill>
              <a:srgbClr val="08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DF455C1-94BF-4531-8B65-86C89138F468}"/>
              </a:ext>
            </a:extLst>
          </p:cNvPr>
          <p:cNvSpPr txBox="1"/>
          <p:nvPr/>
        </p:nvSpPr>
        <p:spPr>
          <a:xfrm>
            <a:off x="861737" y="175773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General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33C81E8-BE06-46B9-A3F0-0C18AF09AF30}"/>
              </a:ext>
            </a:extLst>
          </p:cNvPr>
          <p:cNvCxnSpPr>
            <a:cxnSpLocks/>
          </p:cNvCxnSpPr>
          <p:nvPr/>
        </p:nvCxnSpPr>
        <p:spPr>
          <a:xfrm>
            <a:off x="757083" y="1690688"/>
            <a:ext cx="0" cy="1544125"/>
          </a:xfrm>
          <a:prstGeom prst="line">
            <a:avLst/>
          </a:prstGeom>
          <a:ln w="28575">
            <a:solidFill>
              <a:srgbClr val="08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437159B-1008-49A5-AA1D-A6ABD9521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57025"/>
              </p:ext>
            </p:extLst>
          </p:nvPr>
        </p:nvGraphicFramePr>
        <p:xfrm>
          <a:off x="946355" y="2781082"/>
          <a:ext cx="3404108" cy="3125574"/>
        </p:xfrm>
        <a:graphic>
          <a:graphicData uri="http://schemas.openxmlformats.org/drawingml/2006/table">
            <a:tbl>
              <a:tblPr/>
              <a:tblGrid>
                <a:gridCol w="1021170">
                  <a:extLst>
                    <a:ext uri="{9D8B030D-6E8A-4147-A177-3AD203B41FA5}">
                      <a16:colId xmlns:a16="http://schemas.microsoft.com/office/drawing/2014/main" val="1787147247"/>
                    </a:ext>
                  </a:extLst>
                </a:gridCol>
                <a:gridCol w="2382938">
                  <a:extLst>
                    <a:ext uri="{9D8B030D-6E8A-4147-A177-3AD203B41FA5}">
                      <a16:colId xmlns:a16="http://schemas.microsoft.com/office/drawing/2014/main" val="1524679466"/>
                    </a:ext>
                  </a:extLst>
                </a:gridCol>
              </a:tblGrid>
              <a:tr h="128271">
                <a:tc>
                  <a:txBody>
                    <a:bodyPr/>
                    <a:lstStyle/>
                    <a:p>
                      <a:r>
                        <a:rPr lang="de-DE" sz="800" b="1" dirty="0">
                          <a:effectLst/>
                        </a:rPr>
                        <a:t>Attribute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>
                          <a:effectLst/>
                        </a:rPr>
                        <a:t>Description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13705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author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</a:rPr>
                        <a:t>Provides an instance of </a:t>
                      </a:r>
                      <a:r>
                        <a:rPr lang="en-US" sz="800" u="none" strike="noStrike">
                          <a:solidFill>
                            <a:srgbClr val="2980B9"/>
                          </a:solidFill>
                          <a:effectLst/>
                          <a:hlinkClick r:id="rId2" tooltip="praw.models.Redditor"/>
                        </a:rPr>
                        <a:t>Redditor</a:t>
                      </a:r>
                      <a:r>
                        <a:rPr lang="en-US" sz="800">
                          <a:effectLst/>
                        </a:rPr>
                        <a:t>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4039"/>
                  </a:ext>
                </a:extLst>
              </a:tr>
              <a:tr h="217074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clicked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</a:rPr>
                        <a:t>Whether or not the submission has been clicked by the client.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02323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comments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</a:rPr>
                        <a:t>Provides an instance of </a:t>
                      </a:r>
                      <a:r>
                        <a:rPr lang="en-US" sz="800" u="none" strike="noStrike">
                          <a:solidFill>
                            <a:srgbClr val="2980B9"/>
                          </a:solidFill>
                          <a:effectLst/>
                          <a:hlinkClick r:id="rId3" tooltip="praw.models.comment_forest.CommentForest"/>
                        </a:rPr>
                        <a:t>CommentForest</a:t>
                      </a:r>
                      <a:r>
                        <a:rPr lang="en-US" sz="800">
                          <a:effectLst/>
                        </a:rPr>
                        <a:t>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721917"/>
                  </a:ext>
                </a:extLst>
              </a:tr>
              <a:tr h="217074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created_utc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</a:rPr>
                        <a:t>Time the submission was created, represented in </a:t>
                      </a:r>
                      <a:r>
                        <a:rPr lang="en-US" sz="800" u="none" strike="noStrike">
                          <a:solidFill>
                            <a:srgbClr val="2980B9"/>
                          </a:solidFill>
                          <a:effectLst/>
                          <a:hlinkClick r:id="rId4"/>
                        </a:rPr>
                        <a:t>Unix Time</a:t>
                      </a:r>
                      <a:r>
                        <a:rPr lang="en-US" sz="800">
                          <a:effectLst/>
                        </a:rPr>
                        <a:t>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15450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distinguished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</a:rPr>
                        <a:t>Whether or not the submission is distinguished.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80502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edited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</a:rPr>
                        <a:t>Whether or not the submission has been edited.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64005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id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ID of the submission.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950729"/>
                  </a:ext>
                </a:extLst>
              </a:tr>
              <a:tr h="217074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is_original_content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</a:rPr>
                        <a:t>Whether or not the submission has been set as original content.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330"/>
                  </a:ext>
                </a:extLst>
              </a:tr>
              <a:tr h="217074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is_self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</a:rPr>
                        <a:t>Whether or not the submission is a </a:t>
                      </a:r>
                      <a:r>
                        <a:rPr lang="en-US" sz="800" dirty="0" err="1">
                          <a:effectLst/>
                        </a:rPr>
                        <a:t>selfpost</a:t>
                      </a:r>
                      <a:r>
                        <a:rPr lang="en-US" sz="800" dirty="0">
                          <a:effectLst/>
                        </a:rPr>
                        <a:t> (text-only).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00664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link_flair_template_id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The link flair’s ID.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24930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link_flair_text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</a:rPr>
                        <a:t>The link flair’s text content, or None if not flaired.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75284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locked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</a:rPr>
                        <a:t>Whether or not the submission has been locked.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62392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name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Fullname of the submission.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07883"/>
                  </a:ext>
                </a:extLst>
              </a:tr>
              <a:tr h="128271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num_comments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</a:rPr>
                        <a:t>The number of comments on the submission.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655482"/>
                  </a:ext>
                </a:extLst>
              </a:tr>
              <a:tr h="217074">
                <a:tc>
                  <a:txBody>
                    <a:bodyPr/>
                    <a:lstStyle/>
                    <a:p>
                      <a:pPr fontAlgn="ctr"/>
                      <a:r>
                        <a:rPr lang="de-DE" sz="800">
                          <a:effectLst/>
                        </a:rPr>
                        <a:t>over_18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</a:rPr>
                        <a:t>Whether or not the submission has been marked as NSFW.</a:t>
                      </a:r>
                    </a:p>
                  </a:txBody>
                  <a:tcPr marL="39468" marR="39468" marT="19734" marB="1973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88665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4F6C17E-808A-474F-9B95-AF571A35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Extraction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9EB0E7C-7F07-4542-9859-6F0A0579B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900197"/>
              </p:ext>
            </p:extLst>
          </p:nvPr>
        </p:nvGraphicFramePr>
        <p:xfrm>
          <a:off x="5807120" y="2736246"/>
          <a:ext cx="4692560" cy="3316270"/>
        </p:xfrm>
        <a:graphic>
          <a:graphicData uri="http://schemas.openxmlformats.org/drawingml/2006/table">
            <a:tbl>
              <a:tblPr/>
              <a:tblGrid>
                <a:gridCol w="755173">
                  <a:extLst>
                    <a:ext uri="{9D8B030D-6E8A-4147-A177-3AD203B41FA5}">
                      <a16:colId xmlns:a16="http://schemas.microsoft.com/office/drawing/2014/main" val="3102269453"/>
                    </a:ext>
                  </a:extLst>
                </a:gridCol>
                <a:gridCol w="3937387">
                  <a:extLst>
                    <a:ext uri="{9D8B030D-6E8A-4147-A177-3AD203B41FA5}">
                      <a16:colId xmlns:a16="http://schemas.microsoft.com/office/drawing/2014/main" val="2998275795"/>
                    </a:ext>
                  </a:extLst>
                </a:gridCol>
              </a:tblGrid>
              <a:tr h="182475">
                <a:tc>
                  <a:txBody>
                    <a:bodyPr/>
                    <a:lstStyle/>
                    <a:p>
                      <a:r>
                        <a:rPr lang="de-DE" sz="900" b="1" dirty="0">
                          <a:effectLst/>
                        </a:rPr>
                        <a:t>Attribute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>
                          <a:effectLst/>
                        </a:rPr>
                        <a:t>Description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17728"/>
                  </a:ext>
                </a:extLst>
              </a:tr>
              <a:tr h="182475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author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Provides an instance of </a:t>
                      </a:r>
                      <a:r>
                        <a:rPr lang="en-US" sz="900" u="none" strike="noStrike" dirty="0">
                          <a:solidFill>
                            <a:srgbClr val="2980B9"/>
                          </a:solidFill>
                          <a:effectLst/>
                          <a:hlinkClick r:id="rId2" tooltip="praw.models.Redditor"/>
                        </a:rPr>
                        <a:t>Redditor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57566"/>
                  </a:ext>
                </a:extLst>
              </a:tr>
              <a:tr h="182475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body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>
                          <a:effectLst/>
                        </a:rPr>
                        <a:t>The body of the comment, as Markdown.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76179"/>
                  </a:ext>
                </a:extLst>
              </a:tr>
              <a:tr h="182475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body_html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>
                          <a:effectLst/>
                        </a:rPr>
                        <a:t>The body of the comment, as HTML.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54738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created_utc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>
                          <a:effectLst/>
                        </a:rPr>
                        <a:t>Time the comment was created, represented in </a:t>
                      </a:r>
                      <a:r>
                        <a:rPr lang="en-US" sz="900" u="none" strike="noStrike">
                          <a:solidFill>
                            <a:srgbClr val="2980B9"/>
                          </a:solidFill>
                          <a:effectLst/>
                          <a:hlinkClick r:id="rId4"/>
                        </a:rPr>
                        <a:t>Unix Time</a:t>
                      </a:r>
                      <a:r>
                        <a:rPr lang="en-US" sz="900">
                          <a:effectLst/>
                        </a:rPr>
                        <a:t>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46802"/>
                  </a:ext>
                </a:extLst>
              </a:tr>
              <a:tr h="182475">
                <a:tc>
                  <a:txBody>
                    <a:bodyPr/>
                    <a:lstStyle/>
                    <a:p>
                      <a:pPr fontAlgn="ctr"/>
                      <a:r>
                        <a:rPr lang="de-DE" sz="900" dirty="0" err="1">
                          <a:effectLst/>
                        </a:rPr>
                        <a:t>distinguished</a:t>
                      </a:r>
                      <a:endParaRPr lang="de-DE" sz="900" dirty="0">
                        <a:effectLst/>
                      </a:endParaRP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>
                          <a:effectLst/>
                        </a:rPr>
                        <a:t>Whether or not the comment is distinguished.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68931"/>
                  </a:ext>
                </a:extLst>
              </a:tr>
              <a:tr h="182475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edited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>
                          <a:effectLst/>
                        </a:rPr>
                        <a:t>Whether or not the comment has been edited.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65050"/>
                  </a:ext>
                </a:extLst>
              </a:tr>
              <a:tr h="182475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id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The ID of the comment.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70283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fontAlgn="ctr"/>
                      <a:r>
                        <a:rPr lang="de-DE" sz="900" dirty="0" err="1">
                          <a:effectLst/>
                        </a:rPr>
                        <a:t>is_submitter</a:t>
                      </a:r>
                      <a:endParaRPr lang="de-DE" sz="900" dirty="0">
                        <a:effectLst/>
                      </a:endParaRP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>
                          <a:effectLst/>
                        </a:rPr>
                        <a:t>Whether or not the comment author is also the author of the submission.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24136"/>
                  </a:ext>
                </a:extLst>
              </a:tr>
              <a:tr h="182475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link_id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The submission ID that the comment belongs to.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9792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parent_id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The ID of the parent comment (prefixed with t1_). If it is a top-level comment, this returns the submission ID instead (prefixed with t3_).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6621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fontAlgn="ctr"/>
                      <a:r>
                        <a:rPr lang="de-DE" sz="900" dirty="0" err="1">
                          <a:effectLst/>
                        </a:rPr>
                        <a:t>permalink</a:t>
                      </a:r>
                      <a:endParaRPr lang="de-DE" sz="900" dirty="0">
                        <a:effectLst/>
                      </a:endParaRP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>
                          <a:effectLst/>
                        </a:rPr>
                        <a:t>A permalink for the comment. Comment objects from the inbox have a context attribute instead.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63632"/>
                  </a:ext>
                </a:extLst>
              </a:tr>
              <a:tr h="182475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replies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>
                          <a:effectLst/>
                        </a:rPr>
                        <a:t>Provides an instance of </a:t>
                      </a:r>
                      <a:r>
                        <a:rPr lang="en-US" sz="900" u="none" strike="noStrike">
                          <a:solidFill>
                            <a:srgbClr val="2980B9"/>
                          </a:solidFill>
                          <a:effectLst/>
                          <a:hlinkClick r:id="rId3" tooltip="praw.models.comment_forest.CommentForest"/>
                        </a:rPr>
                        <a:t>CommentForest</a:t>
                      </a:r>
                      <a:r>
                        <a:rPr lang="en-US" sz="900">
                          <a:effectLst/>
                        </a:rPr>
                        <a:t>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8268"/>
                  </a:ext>
                </a:extLst>
              </a:tr>
              <a:tr h="182475">
                <a:tc>
                  <a:txBody>
                    <a:bodyPr/>
                    <a:lstStyle/>
                    <a:p>
                      <a:pPr fontAlgn="ctr"/>
                      <a:r>
                        <a:rPr lang="de-DE" sz="900">
                          <a:effectLst/>
                        </a:rPr>
                        <a:t>saved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Whether or not the comment is saved.</a:t>
                      </a:r>
                    </a:p>
                  </a:txBody>
                  <a:tcPr marL="56146" marR="56146" marT="28073" marB="28073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0196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04110-84D8-4B8D-ABD1-D79D271E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7CA3-0842-44D6-92E8-AC7C8ABCB583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C4156-E50D-46EF-9F46-ABB8DA36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08563E-A582-408E-B340-3A1F18AF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06E1002-FC3E-4650-B1E7-E2AA798A6E11}"/>
              </a:ext>
            </a:extLst>
          </p:cNvPr>
          <p:cNvSpPr txBox="1">
            <a:spLocks/>
          </p:cNvSpPr>
          <p:nvPr/>
        </p:nvSpPr>
        <p:spPr>
          <a:xfrm>
            <a:off x="5179142" y="707054"/>
            <a:ext cx="5791200" cy="1105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PRAW </a:t>
            </a:r>
            <a:r>
              <a:rPr lang="de-DE" b="1" dirty="0" err="1"/>
              <a:t>library</a:t>
            </a:r>
            <a:r>
              <a:rPr lang="de-DE" b="1" dirty="0"/>
              <a:t> </a:t>
            </a:r>
            <a:r>
              <a:rPr lang="de-DE" dirty="0"/>
              <a:t>– Reddit API Wrapper</a:t>
            </a:r>
          </a:p>
          <a:p>
            <a:pPr lvl="1"/>
            <a:r>
              <a:rPr lang="de-DE" dirty="0"/>
              <a:t>Extract reddit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URL</a:t>
            </a:r>
          </a:p>
          <a:p>
            <a:r>
              <a:rPr lang="de-DE" dirty="0" err="1"/>
              <a:t>MoreComments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: 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F760E24-CFE3-4E4F-A424-48D4FB05355B}"/>
              </a:ext>
            </a:extLst>
          </p:cNvPr>
          <p:cNvSpPr txBox="1"/>
          <p:nvPr/>
        </p:nvSpPr>
        <p:spPr>
          <a:xfrm>
            <a:off x="451304" y="2365281"/>
            <a:ext cx="460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Submission </a:t>
            </a:r>
            <a:r>
              <a:rPr lang="de-DE" i="1" dirty="0" err="1">
                <a:solidFill>
                  <a:srgbClr val="FF0000"/>
                </a:solidFill>
              </a:rPr>
              <a:t>object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post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28D902-6FA0-45E4-9CF9-7718926B9915}"/>
              </a:ext>
            </a:extLst>
          </p:cNvPr>
          <p:cNvSpPr txBox="1"/>
          <p:nvPr/>
        </p:nvSpPr>
        <p:spPr>
          <a:xfrm>
            <a:off x="5750003" y="2269249"/>
            <a:ext cx="395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Comment </a:t>
            </a:r>
            <a:r>
              <a:rPr lang="de-DE" i="1" dirty="0" err="1">
                <a:solidFill>
                  <a:srgbClr val="FF0000"/>
                </a:solidFill>
              </a:rPr>
              <a:t>object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CommentForest</a:t>
            </a:r>
            <a:r>
              <a:rPr lang="de-DE" dirty="0"/>
              <a:t>)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BED7E8F-7C84-4811-9D5F-C0A9FBB4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613" y="2039754"/>
            <a:ext cx="2491306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post.comments.replace_more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limit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E6709D2-E7B9-467C-9D7F-57EEBA5AC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237" y="1151306"/>
            <a:ext cx="2608811" cy="76257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6AFCB5F-5656-4A02-9A91-CDE4CDD4DB38}"/>
              </a:ext>
            </a:extLst>
          </p:cNvPr>
          <p:cNvSpPr txBox="1"/>
          <p:nvPr/>
        </p:nvSpPr>
        <p:spPr>
          <a:xfrm rot="5400000">
            <a:off x="948483" y="5988272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707070"/>
                </a:solidFill>
              </a:rPr>
              <a:t>. . . 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6AAE885-843E-4E78-A458-E7036123349B}"/>
              </a:ext>
            </a:extLst>
          </p:cNvPr>
          <p:cNvSpPr txBox="1"/>
          <p:nvPr/>
        </p:nvSpPr>
        <p:spPr>
          <a:xfrm rot="5400000">
            <a:off x="2009734" y="5996357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707070"/>
                </a:solidFill>
              </a:rPr>
              <a:t>. . . 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EA36D19-9253-442A-9813-1B1A75A62E7C}"/>
              </a:ext>
            </a:extLst>
          </p:cNvPr>
          <p:cNvSpPr txBox="1"/>
          <p:nvPr/>
        </p:nvSpPr>
        <p:spPr>
          <a:xfrm rot="5400000">
            <a:off x="5828939" y="6069286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707070"/>
                </a:solidFill>
              </a:rPr>
              <a:t>. . . 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B56A836-0927-4416-BDC9-FD675FD759EA}"/>
              </a:ext>
            </a:extLst>
          </p:cNvPr>
          <p:cNvSpPr txBox="1"/>
          <p:nvPr/>
        </p:nvSpPr>
        <p:spPr>
          <a:xfrm rot="5400000">
            <a:off x="6832323" y="6069285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707070"/>
                </a:solidFill>
              </a:rPr>
              <a:t>. . .  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46B48ED-DD68-4762-AAC4-FD550B421448}"/>
              </a:ext>
            </a:extLst>
          </p:cNvPr>
          <p:cNvSpPr/>
          <p:nvPr/>
        </p:nvSpPr>
        <p:spPr>
          <a:xfrm>
            <a:off x="891491" y="3409206"/>
            <a:ext cx="2912413" cy="1249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A5092AA-C996-44CF-BC0A-5E37FE3D9482}"/>
              </a:ext>
            </a:extLst>
          </p:cNvPr>
          <p:cNvSpPr/>
          <p:nvPr/>
        </p:nvSpPr>
        <p:spPr>
          <a:xfrm>
            <a:off x="5750003" y="2955878"/>
            <a:ext cx="2912413" cy="1318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3847E81-846E-4EE5-A11C-835AE3697D39}"/>
              </a:ext>
            </a:extLst>
          </p:cNvPr>
          <p:cNvSpPr/>
          <p:nvPr/>
        </p:nvSpPr>
        <p:spPr>
          <a:xfrm>
            <a:off x="5750003" y="5693486"/>
            <a:ext cx="2912413" cy="1318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schweifte Klammer links 21">
            <a:extLst>
              <a:ext uri="{FF2B5EF4-FFF2-40B4-BE49-F238E27FC236}">
                <a16:creationId xmlns:a16="http://schemas.microsoft.com/office/drawing/2014/main" id="{F7FB7EE8-1619-4A3B-B5D3-6038093DCDA9}"/>
              </a:ext>
            </a:extLst>
          </p:cNvPr>
          <p:cNvSpPr/>
          <p:nvPr/>
        </p:nvSpPr>
        <p:spPr>
          <a:xfrm>
            <a:off x="5316915" y="2669213"/>
            <a:ext cx="454627" cy="3666128"/>
          </a:xfrm>
          <a:prstGeom prst="leftBrace">
            <a:avLst/>
          </a:prstGeom>
          <a:ln w="19050">
            <a:solidFill>
              <a:srgbClr val="08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5503FE9-EE74-43B2-A5E9-19DBB49B7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145280" y="3476678"/>
            <a:ext cx="1171635" cy="1025599"/>
          </a:xfrm>
          <a:prstGeom prst="bentConnector3">
            <a:avLst>
              <a:gd name="adj1" fmla="val 50000"/>
            </a:avLst>
          </a:prstGeom>
          <a:ln w="19050">
            <a:solidFill>
              <a:srgbClr val="08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11655AD-3EDC-455C-B1FE-86D88C16EBAD}"/>
              </a:ext>
            </a:extLst>
          </p:cNvPr>
          <p:cNvSpPr/>
          <p:nvPr/>
        </p:nvSpPr>
        <p:spPr>
          <a:xfrm>
            <a:off x="886392" y="2721777"/>
            <a:ext cx="3521671" cy="3557103"/>
          </a:xfrm>
          <a:prstGeom prst="rect">
            <a:avLst/>
          </a:prstGeom>
          <a:noFill/>
          <a:ln w="19050">
            <a:solidFill>
              <a:srgbClr val="083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9AD14A4A-9E55-4074-B3E1-551BCA1689BD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 flipV="1">
            <a:off x="9383237" y="1532593"/>
            <a:ext cx="154376" cy="630271"/>
          </a:xfrm>
          <a:prstGeom prst="curvedConnector3">
            <a:avLst>
              <a:gd name="adj1" fmla="val -27684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BA7CB9F5-EE6E-4295-A9DB-C89ABAC58D52}"/>
              </a:ext>
            </a:extLst>
          </p:cNvPr>
          <p:cNvSpPr/>
          <p:nvPr/>
        </p:nvSpPr>
        <p:spPr>
          <a:xfrm>
            <a:off x="9450593" y="1693036"/>
            <a:ext cx="696298" cy="2139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99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D46F484-26D6-412E-B687-DA83A7B4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6" y="1625873"/>
            <a:ext cx="7003387" cy="453429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504CAD-2169-472F-B052-D2DF47BF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B7CDC-1CB1-4839-B89F-DC01C623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1906" y="6428540"/>
            <a:ext cx="2743200" cy="365125"/>
          </a:xfrm>
        </p:spPr>
        <p:txBody>
          <a:bodyPr/>
          <a:lstStyle/>
          <a:p>
            <a:fld id="{17C53974-034C-47EE-B35A-89BA5FC1BBD5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14C48-A9FE-4D52-B3D1-9B16FCBB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85F111-4D0A-43F8-BB31-6EFDF35D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0E1953-D734-4E93-A33D-0BEB85EB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66" y="196345"/>
            <a:ext cx="3200677" cy="6111770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75914E04-94EA-47A4-92A6-F62015231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295058"/>
              </p:ext>
            </p:extLst>
          </p:nvPr>
        </p:nvGraphicFramePr>
        <p:xfrm>
          <a:off x="286944" y="4548842"/>
          <a:ext cx="3751656" cy="147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87">
                  <a:extLst>
                    <a:ext uri="{9D8B030D-6E8A-4147-A177-3AD203B41FA5}">
                      <a16:colId xmlns:a16="http://schemas.microsoft.com/office/drawing/2014/main" val="488177808"/>
                    </a:ext>
                  </a:extLst>
                </a:gridCol>
                <a:gridCol w="1971750">
                  <a:extLst>
                    <a:ext uri="{9D8B030D-6E8A-4147-A177-3AD203B41FA5}">
                      <a16:colId xmlns:a16="http://schemas.microsoft.com/office/drawing/2014/main" val="4163067519"/>
                    </a:ext>
                  </a:extLst>
                </a:gridCol>
                <a:gridCol w="1140419">
                  <a:extLst>
                    <a:ext uri="{9D8B030D-6E8A-4147-A177-3AD203B41FA5}">
                      <a16:colId xmlns:a16="http://schemas.microsoft.com/office/drawing/2014/main" val="95987106"/>
                    </a:ext>
                  </a:extLst>
                </a:gridCol>
              </a:tblGrid>
              <a:tr h="346135">
                <a:tc>
                  <a:txBody>
                    <a:bodyPr/>
                    <a:lstStyle/>
                    <a:p>
                      <a:r>
                        <a:rPr lang="de-DE" sz="1400" dirty="0" err="1"/>
                        <a:t>index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target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97979"/>
                  </a:ext>
                </a:extLst>
              </a:tr>
              <a:tr h="284494"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jzepeda805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VisualMod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9081"/>
                  </a:ext>
                </a:extLst>
              </a:tr>
              <a:tr h="284494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ceklin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VisualMod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96861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nassy7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LemonPartyWorldTou</a:t>
                      </a:r>
                      <a:r>
                        <a:rPr lang="en-US" sz="1400" dirty="0"/>
                        <a:t>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13189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602EE3A2-330B-48B0-A498-0BFCA08493CB}"/>
              </a:ext>
            </a:extLst>
          </p:cNvPr>
          <p:cNvSpPr txBox="1"/>
          <p:nvPr/>
        </p:nvSpPr>
        <p:spPr>
          <a:xfrm rot="5400000">
            <a:off x="1555974" y="58360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7070"/>
                </a:solidFill>
              </a:rPr>
              <a:t>. . . 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3BCF01-58D9-4B2F-8157-FD9BBD7148BD}"/>
              </a:ext>
            </a:extLst>
          </p:cNvPr>
          <p:cNvSpPr txBox="1"/>
          <p:nvPr/>
        </p:nvSpPr>
        <p:spPr>
          <a:xfrm rot="5400000">
            <a:off x="2759435" y="58360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7070"/>
                </a:solidFill>
              </a:rPr>
              <a:t>. . .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28AFDD-54F3-4483-9845-A210FB9DE526}"/>
              </a:ext>
            </a:extLst>
          </p:cNvPr>
          <p:cNvSpPr txBox="1"/>
          <p:nvPr/>
        </p:nvSpPr>
        <p:spPr>
          <a:xfrm rot="5400000">
            <a:off x="206971" y="58508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7070"/>
                </a:solidFill>
              </a:rPr>
              <a:t>. . . 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D86708C-3DF8-48D6-AAD0-AD89B4015095}"/>
              </a:ext>
            </a:extLst>
          </p:cNvPr>
          <p:cNvSpPr/>
          <p:nvPr/>
        </p:nvSpPr>
        <p:spPr>
          <a:xfrm>
            <a:off x="7926568" y="196345"/>
            <a:ext cx="1983867" cy="3014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FB3A668-54CC-48D9-9B94-E2E0C844C17E}"/>
              </a:ext>
            </a:extLst>
          </p:cNvPr>
          <p:cNvSpPr/>
          <p:nvPr/>
        </p:nvSpPr>
        <p:spPr>
          <a:xfrm>
            <a:off x="7935846" y="1766065"/>
            <a:ext cx="1877627" cy="230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A6B22-08C5-49DB-B1BB-D19CC4309E50}"/>
              </a:ext>
            </a:extLst>
          </p:cNvPr>
          <p:cNvSpPr/>
          <p:nvPr/>
        </p:nvSpPr>
        <p:spPr>
          <a:xfrm>
            <a:off x="899186" y="3031968"/>
            <a:ext cx="34544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F7BBD8A-72D7-43E2-9933-4F2CA1809683}"/>
              </a:ext>
            </a:extLst>
          </p:cNvPr>
          <p:cNvSpPr/>
          <p:nvPr/>
        </p:nvSpPr>
        <p:spPr>
          <a:xfrm>
            <a:off x="4829755" y="3041907"/>
            <a:ext cx="34544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9ECC583-D9AA-40EA-9CAD-2B19C3540BE2}"/>
              </a:ext>
            </a:extLst>
          </p:cNvPr>
          <p:cNvSpPr txBox="1"/>
          <p:nvPr/>
        </p:nvSpPr>
        <p:spPr>
          <a:xfrm>
            <a:off x="317312" y="211544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9467E6F-4F72-407D-AE16-BF726020025D}"/>
              </a:ext>
            </a:extLst>
          </p:cNvPr>
          <p:cNvSpPr txBox="1"/>
          <p:nvPr/>
        </p:nvSpPr>
        <p:spPr>
          <a:xfrm>
            <a:off x="2099719" y="21198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user2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78AFF4E-EB3F-47C5-BAE2-3F5784C8957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026160" y="2300108"/>
            <a:ext cx="1073559" cy="4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5BA310D-A033-405D-B929-162BF738ED9B}"/>
              </a:ext>
            </a:extLst>
          </p:cNvPr>
          <p:cNvSpPr/>
          <p:nvPr/>
        </p:nvSpPr>
        <p:spPr>
          <a:xfrm>
            <a:off x="-69176" y="1994693"/>
            <a:ext cx="3460955" cy="569594"/>
          </a:xfrm>
          <a:prstGeom prst="rect">
            <a:avLst/>
          </a:prstGeom>
          <a:noFill/>
          <a:ln w="19050">
            <a:solidFill>
              <a:srgbClr val="70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CBEA1F0-212A-4426-AEF4-6EAA03D49A7E}"/>
              </a:ext>
            </a:extLst>
          </p:cNvPr>
          <p:cNvSpPr/>
          <p:nvPr/>
        </p:nvSpPr>
        <p:spPr>
          <a:xfrm>
            <a:off x="317312" y="2095564"/>
            <a:ext cx="708848" cy="36933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F31B4B7-4D44-4E34-822A-8B01482512A3}"/>
              </a:ext>
            </a:extLst>
          </p:cNvPr>
          <p:cNvSpPr/>
          <p:nvPr/>
        </p:nvSpPr>
        <p:spPr>
          <a:xfrm>
            <a:off x="2103034" y="2123835"/>
            <a:ext cx="708848" cy="36933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5EFCE7-BD90-4A6A-8B76-700791BC4FB9}"/>
              </a:ext>
            </a:extLst>
          </p:cNvPr>
          <p:cNvSpPr txBox="1"/>
          <p:nvPr/>
        </p:nvSpPr>
        <p:spPr>
          <a:xfrm>
            <a:off x="-42677" y="1666563"/>
            <a:ext cx="349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tx1"/>
                </a:solidFill>
              </a:rPr>
              <a:t>„</a:t>
            </a:r>
            <a:r>
              <a:rPr lang="de-DE" sz="1400" b="1" dirty="0" err="1">
                <a:solidFill>
                  <a:schemeClr val="tx1"/>
                </a:solidFill>
              </a:rPr>
              <a:t>user</a:t>
            </a:r>
            <a:r>
              <a:rPr lang="de-DE" sz="1400" b="1" dirty="0">
                <a:solidFill>
                  <a:schemeClr val="tx1"/>
                </a:solidFill>
              </a:rPr>
              <a:t> 1 </a:t>
            </a:r>
            <a:r>
              <a:rPr lang="de-DE" sz="1400" b="1" dirty="0" err="1">
                <a:solidFill>
                  <a:schemeClr val="tx1"/>
                </a:solidFill>
              </a:rPr>
              <a:t>comments</a:t>
            </a:r>
            <a:r>
              <a:rPr lang="de-DE" sz="1400" b="1" dirty="0">
                <a:solidFill>
                  <a:schemeClr val="tx1"/>
                </a:solidFill>
              </a:rPr>
              <a:t> on </a:t>
            </a:r>
            <a:r>
              <a:rPr lang="de-DE" sz="1400" b="1" dirty="0" err="1">
                <a:solidFill>
                  <a:schemeClr val="tx1"/>
                </a:solidFill>
              </a:rPr>
              <a:t>comment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from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user</a:t>
            </a:r>
            <a:r>
              <a:rPr lang="de-DE" sz="1400" b="1" dirty="0">
                <a:solidFill>
                  <a:schemeClr val="tx1"/>
                </a:solidFill>
              </a:rPr>
              <a:t> 2“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7666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4459280-8DD5-40FB-A831-ADE3C0CE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6" y="1099296"/>
            <a:ext cx="9950633" cy="48885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55CC83-F59E-473F-A363-D8768C1E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1831"/>
            <a:ext cx="10515600" cy="1325563"/>
          </a:xfrm>
        </p:spPr>
        <p:txBody>
          <a:bodyPr/>
          <a:lstStyle/>
          <a:p>
            <a:r>
              <a:rPr lang="de-DE" dirty="0"/>
              <a:t>First 20 </a:t>
            </a:r>
            <a:r>
              <a:rPr lang="en-US" dirty="0"/>
              <a:t>major</a:t>
            </a:r>
            <a:r>
              <a:rPr lang="de-DE" dirty="0"/>
              <a:t> </a:t>
            </a:r>
            <a:r>
              <a:rPr lang="en-US"/>
              <a:t>comments </a:t>
            </a:r>
            <a:r>
              <a:rPr lang="en-US" dirty="0"/>
              <a:t>network from post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https://www.reddit.com/r/wallstreetbets/comments/u7wtfh/5k_to_100k_overnight_nflx_put/?utm_source=share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19F9D-FA6B-4BA6-B416-2051E31B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AD9C-FB6D-4F8E-B731-EB3EDE20F56D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AFA09-EF71-4315-A255-B066AE6D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159247-EEB7-4854-843C-47CDA1D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6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6CE1-02CA-4A23-8745-721A97FD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D8771C-19D3-236D-E370-483574BA87E3}"/>
              </a:ext>
            </a:extLst>
          </p:cNvPr>
          <p:cNvSpPr/>
          <p:nvPr/>
        </p:nvSpPr>
        <p:spPr>
          <a:xfrm>
            <a:off x="840258" y="1760248"/>
            <a:ext cx="2838326" cy="4207573"/>
          </a:xfrm>
          <a:prstGeom prst="rect">
            <a:avLst/>
          </a:prstGeom>
          <a:solidFill>
            <a:srgbClr val="42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182880" rIns="9144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 err="1">
                <a:solidFill>
                  <a:schemeClr val="tx1"/>
                </a:solidFill>
                <a:cs typeface="Calibri"/>
              </a:rPr>
              <a:t>commentExtractor</a:t>
            </a:r>
            <a:endParaRPr lang="de-DE" sz="2000" b="1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575B50-2B23-1881-E847-259D2D241D49}"/>
              </a:ext>
            </a:extLst>
          </p:cNvPr>
          <p:cNvSpPr/>
          <p:nvPr/>
        </p:nvSpPr>
        <p:spPr>
          <a:xfrm>
            <a:off x="4678272" y="1760248"/>
            <a:ext cx="2838326" cy="4214830"/>
          </a:xfrm>
          <a:prstGeom prst="rect">
            <a:avLst/>
          </a:prstGeom>
          <a:solidFill>
            <a:srgbClr val="D6E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182880" rIns="9144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 err="1">
                <a:solidFill>
                  <a:schemeClr val="tx1"/>
                </a:solidFill>
                <a:cs typeface="Calibri"/>
              </a:rPr>
              <a:t>edgeList</a:t>
            </a:r>
            <a:endParaRPr lang="de-DE" sz="20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205B24-223B-F400-7DCE-D2438ED529D3}"/>
              </a:ext>
            </a:extLst>
          </p:cNvPr>
          <p:cNvSpPr/>
          <p:nvPr/>
        </p:nvSpPr>
        <p:spPr>
          <a:xfrm>
            <a:off x="931333" y="2485572"/>
            <a:ext cx="2650067" cy="3309256"/>
          </a:xfrm>
          <a:prstGeom prst="rect">
            <a:avLst/>
          </a:prstGeom>
          <a:solidFill>
            <a:srgbClr val="B5FD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/>
              <a:buChar char="§"/>
            </a:pP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Oauth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Login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using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praw.ini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file</a:t>
            </a:r>
            <a:endParaRPr lang="de-DE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Get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reddit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instance</a:t>
            </a:r>
            <a:endParaRPr lang="de-DE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Get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CommentForest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every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top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level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comment</a:t>
            </a:r>
            <a:endParaRPr lang="de-DE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Store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comments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in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tree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structured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lists</a:t>
            </a:r>
            <a:endParaRPr lang="de-DE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F5B583-0E88-409A-3E25-5B102DC0DF21}"/>
              </a:ext>
            </a:extLst>
          </p:cNvPr>
          <p:cNvSpPr/>
          <p:nvPr/>
        </p:nvSpPr>
        <p:spPr>
          <a:xfrm>
            <a:off x="4771851" y="2486812"/>
            <a:ext cx="2655634" cy="1554843"/>
          </a:xfrm>
          <a:prstGeom prst="rect">
            <a:avLst/>
          </a:prstGeom>
          <a:solidFill>
            <a:srgbClr val="F3FFB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Create </a:t>
            </a:r>
            <a:r>
              <a:rPr lang="de-DE" dirty="0" err="1">
                <a:solidFill>
                  <a:schemeClr val="tx1"/>
                </a:solidFill>
                <a:cs typeface="Calibri"/>
              </a:rPr>
              <a:t>edge</a:t>
            </a:r>
            <a:r>
              <a:rPr lang="de-DE" dirty="0">
                <a:solidFill>
                  <a:schemeClr val="tx1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cs typeface="Calibri"/>
              </a:rPr>
              <a:t>list</a:t>
            </a:r>
            <a:r>
              <a:rPr lang="de-DE" dirty="0">
                <a:solidFill>
                  <a:schemeClr val="tx1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cs typeface="Calibri"/>
              </a:rPr>
              <a:t>from</a:t>
            </a:r>
            <a:r>
              <a:rPr lang="de-DE" dirty="0">
                <a:solidFill>
                  <a:schemeClr val="tx1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cs typeface="Calibri"/>
              </a:rPr>
              <a:t>tree</a:t>
            </a:r>
            <a:r>
              <a:rPr lang="de-DE" dirty="0">
                <a:solidFill>
                  <a:schemeClr val="tx1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cs typeface="Calibri"/>
              </a:rPr>
              <a:t>structured</a:t>
            </a:r>
            <a:r>
              <a:rPr lang="de-DE" dirty="0">
                <a:solidFill>
                  <a:schemeClr val="tx1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cs typeface="Calibri"/>
              </a:rPr>
              <a:t>list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B9166C4-E411-F8E3-77A6-2A287EEB9A68}"/>
              </a:ext>
            </a:extLst>
          </p:cNvPr>
          <p:cNvSpPr/>
          <p:nvPr/>
        </p:nvSpPr>
        <p:spPr>
          <a:xfrm>
            <a:off x="4771850" y="4235783"/>
            <a:ext cx="2655634" cy="1554843"/>
          </a:xfrm>
          <a:prstGeom prst="rect">
            <a:avLst/>
          </a:prstGeom>
          <a:solidFill>
            <a:srgbClr val="F3FFB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Create Dataframe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EFC3569-511D-A19A-702A-C9C810FFBF72}"/>
              </a:ext>
            </a:extLst>
          </p:cNvPr>
          <p:cNvSpPr/>
          <p:nvPr/>
        </p:nvSpPr>
        <p:spPr>
          <a:xfrm>
            <a:off x="8517300" y="1760247"/>
            <a:ext cx="2838326" cy="4214833"/>
          </a:xfrm>
          <a:prstGeom prst="rect">
            <a:avLst/>
          </a:prstGeom>
          <a:solidFill>
            <a:srgbClr val="DB4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182880" rIns="9144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 err="1">
                <a:solidFill>
                  <a:schemeClr val="tx1"/>
                </a:solidFill>
                <a:cs typeface="Calibri"/>
              </a:rPr>
              <a:t>main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97A0EF1-F0A5-FE3F-D6C1-327EB86EE7DB}"/>
              </a:ext>
            </a:extLst>
          </p:cNvPr>
          <p:cNvSpPr/>
          <p:nvPr/>
        </p:nvSpPr>
        <p:spPr>
          <a:xfrm>
            <a:off x="8610879" y="2486811"/>
            <a:ext cx="2655634" cy="1554844"/>
          </a:xfrm>
          <a:prstGeom prst="rect">
            <a:avLst/>
          </a:prstGeom>
          <a:solidFill>
            <a:srgbClr val="FF6B7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Create Graph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54BB83E-9963-ADE0-BA54-5AB3BEB577D7}"/>
              </a:ext>
            </a:extLst>
          </p:cNvPr>
          <p:cNvSpPr/>
          <p:nvPr/>
        </p:nvSpPr>
        <p:spPr>
          <a:xfrm>
            <a:off x="8610878" y="4235782"/>
            <a:ext cx="2655634" cy="1554844"/>
          </a:xfrm>
          <a:prstGeom prst="rect">
            <a:avLst/>
          </a:prstGeom>
          <a:solidFill>
            <a:srgbClr val="FF6B7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Plot/Save </a:t>
            </a:r>
            <a:r>
              <a:rPr lang="de-DE" dirty="0" err="1">
                <a:solidFill>
                  <a:schemeClr val="tx1"/>
                </a:solidFill>
                <a:cs typeface="Calibri"/>
              </a:rPr>
              <a:t>graph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50F8E22-E9D8-9087-4E27-6A7BC1622A00}"/>
              </a:ext>
            </a:extLst>
          </p:cNvPr>
          <p:cNvCxnSpPr/>
          <p:nvPr/>
        </p:nvCxnSpPr>
        <p:spPr>
          <a:xfrm>
            <a:off x="7417708" y="3052536"/>
            <a:ext cx="11756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CF67D02-C1EE-822F-E576-53651FF38211}"/>
              </a:ext>
            </a:extLst>
          </p:cNvPr>
          <p:cNvCxnSpPr>
            <a:cxnSpLocks/>
          </p:cNvCxnSpPr>
          <p:nvPr/>
        </p:nvCxnSpPr>
        <p:spPr>
          <a:xfrm>
            <a:off x="7417707" y="5316764"/>
            <a:ext cx="11756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8527D5-45DA-4964-940D-F9D03733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6588-B9A2-4209-B02C-BE03271A1426}" type="datetime1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953DE4-5695-4224-AA2A-7129D501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2B641-069F-4A64-8D18-305E30E7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7</a:t>
            </a:fld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45E69D3-D329-446F-A152-6857B8FCFB57}"/>
              </a:ext>
            </a:extLst>
          </p:cNvPr>
          <p:cNvCxnSpPr/>
          <p:nvPr/>
        </p:nvCxnSpPr>
        <p:spPr>
          <a:xfrm>
            <a:off x="3493859" y="3052536"/>
            <a:ext cx="11756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BCF0E34-4AF8-471E-8DDD-816C125A4B76}"/>
              </a:ext>
            </a:extLst>
          </p:cNvPr>
          <p:cNvCxnSpPr/>
          <p:nvPr/>
        </p:nvCxnSpPr>
        <p:spPr>
          <a:xfrm>
            <a:off x="3493859" y="5268290"/>
            <a:ext cx="11756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6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59BB1-6E31-4049-9F0B-1462FED5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B96C2-BE87-4B8D-9202-592F84D3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 dirty="0"/>
              <a:t>Questions:</a:t>
            </a:r>
          </a:p>
          <a:p>
            <a:pPr lvl="1"/>
            <a:r>
              <a:rPr lang="de-DE" dirty="0">
                <a:cs typeface="Calibri"/>
              </a:rPr>
              <a:t>Edge </a:t>
            </a:r>
            <a:r>
              <a:rPr lang="de-DE" dirty="0" err="1">
                <a:cs typeface="Calibri"/>
              </a:rPr>
              <a:t>weight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include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here</a:t>
            </a:r>
            <a:r>
              <a:rPr lang="de-DE" dirty="0">
                <a:cs typeface="Calibri"/>
              </a:rPr>
              <a:t>?</a:t>
            </a:r>
          </a:p>
          <a:p>
            <a:pPr lvl="1"/>
            <a:r>
              <a:rPr lang="de-DE" dirty="0">
                <a:cs typeface="Calibri"/>
              </a:rPr>
              <a:t>Export </a:t>
            </a:r>
            <a:r>
              <a:rPr lang="de-DE" dirty="0" err="1">
                <a:cs typeface="Calibri"/>
              </a:rPr>
              <a:t>extracted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file</a:t>
            </a:r>
            <a:r>
              <a:rPr lang="de-DE" dirty="0">
                <a:cs typeface="Calibri"/>
              </a:rPr>
              <a:t> -&gt; </a:t>
            </a:r>
            <a:r>
              <a:rPr lang="de-DE" dirty="0" err="1">
                <a:cs typeface="Calibri"/>
              </a:rPr>
              <a:t>format</a:t>
            </a:r>
            <a:r>
              <a:rPr lang="de-DE" dirty="0">
                <a:cs typeface="Calibri"/>
              </a:rPr>
              <a:t>? (pickle/</a:t>
            </a:r>
            <a:r>
              <a:rPr lang="de-DE" dirty="0" err="1">
                <a:cs typeface="Calibri"/>
              </a:rPr>
              <a:t>csv</a:t>
            </a:r>
            <a:r>
              <a:rPr lang="de-DE" dirty="0">
                <a:cs typeface="Calibri"/>
              </a:rPr>
              <a:t>/…)</a:t>
            </a:r>
          </a:p>
          <a:p>
            <a:pPr lvl="2"/>
            <a:r>
              <a:rPr lang="de-DE" dirty="0">
                <a:solidFill>
                  <a:srgbClr val="FF0000"/>
                </a:solidFill>
                <a:cs typeface="Calibri"/>
              </a:rPr>
              <a:t>Slow </a:t>
            </a:r>
            <a:r>
              <a:rPr lang="de-DE" dirty="0" err="1">
                <a:solidFill>
                  <a:srgbClr val="FF0000"/>
                </a:solidFill>
                <a:cs typeface="Calibri"/>
              </a:rPr>
              <a:t>program</a:t>
            </a:r>
            <a:r>
              <a:rPr lang="de-DE" dirty="0">
                <a:solidFill>
                  <a:srgbClr val="FF0000"/>
                </a:solidFill>
                <a:cs typeface="Calibri"/>
              </a:rPr>
              <a:t> </a:t>
            </a:r>
            <a:r>
              <a:rPr lang="de-DE" dirty="0">
                <a:cs typeface="Calibri"/>
              </a:rPr>
              <a:t>-&gt; </a:t>
            </a:r>
            <a:r>
              <a:rPr lang="de-DE" dirty="0" err="1">
                <a:cs typeface="Calibri"/>
              </a:rPr>
              <a:t>extract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every</a:t>
            </a:r>
            <a:r>
              <a:rPr lang="de-DE" dirty="0">
                <a:cs typeface="Calibri"/>
              </a:rPr>
              <a:t> time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reddit</a:t>
            </a: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  <a:p>
            <a:r>
              <a:rPr lang="de-DE" b="1" dirty="0">
                <a:cs typeface="Calibri"/>
              </a:rPr>
              <a:t>Roadmap </a:t>
            </a:r>
            <a:r>
              <a:rPr lang="de-DE" b="1" dirty="0" err="1">
                <a:cs typeface="Calibri"/>
              </a:rPr>
              <a:t>ahead</a:t>
            </a:r>
            <a:r>
              <a:rPr lang="de-DE" b="1" dirty="0">
                <a:cs typeface="Calibri"/>
              </a:rPr>
              <a:t>:</a:t>
            </a:r>
          </a:p>
          <a:p>
            <a:pPr lvl="1"/>
            <a:r>
              <a:rPr lang="de-DE" dirty="0">
                <a:cs typeface="Calibri"/>
              </a:rPr>
              <a:t>Find </a:t>
            </a:r>
            <a:r>
              <a:rPr lang="de-DE" dirty="0" err="1">
                <a:cs typeface="Calibri"/>
              </a:rPr>
              <a:t>suitable</a:t>
            </a:r>
            <a:r>
              <a:rPr lang="de-DE" dirty="0">
                <a:cs typeface="Calibri"/>
              </a:rPr>
              <a:t> reddit </a:t>
            </a:r>
            <a:r>
              <a:rPr lang="de-DE" dirty="0" err="1">
                <a:cs typeface="Calibri"/>
              </a:rPr>
              <a:t>post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series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analyze</a:t>
            </a:r>
            <a:endParaRPr lang="de-DE" dirty="0">
              <a:cs typeface="Calibri"/>
            </a:endParaRPr>
          </a:p>
          <a:p>
            <a:pPr lvl="2"/>
            <a:r>
              <a:rPr lang="de-DE" i="1" dirty="0">
                <a:cs typeface="Calibri"/>
              </a:rPr>
              <a:t>„</a:t>
            </a:r>
            <a:r>
              <a:rPr lang="de-DE" i="1" dirty="0" err="1">
                <a:cs typeface="Calibri"/>
              </a:rPr>
              <a:t>What</a:t>
            </a:r>
            <a:r>
              <a:rPr lang="de-DE" i="1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are</a:t>
            </a:r>
            <a:r>
              <a:rPr lang="de-DE" i="1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your</a:t>
            </a:r>
            <a:r>
              <a:rPr lang="de-DE" i="1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moves</a:t>
            </a:r>
            <a:r>
              <a:rPr lang="de-DE" i="1" dirty="0">
                <a:cs typeface="Calibri"/>
              </a:rPr>
              <a:t> (</a:t>
            </a:r>
            <a:r>
              <a:rPr lang="de-DE" i="1" dirty="0" err="1">
                <a:cs typeface="Calibri"/>
              </a:rPr>
              <a:t>trading</a:t>
            </a:r>
            <a:r>
              <a:rPr lang="de-DE" i="1" dirty="0">
                <a:cs typeface="Calibri"/>
              </a:rPr>
              <a:t>) </a:t>
            </a:r>
            <a:r>
              <a:rPr lang="de-DE" i="1" dirty="0" err="1">
                <a:cs typeface="Calibri"/>
              </a:rPr>
              <a:t>for</a:t>
            </a:r>
            <a:r>
              <a:rPr lang="de-DE" i="1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tomorrow</a:t>
            </a:r>
            <a:r>
              <a:rPr lang="de-DE" i="1" dirty="0">
                <a:cs typeface="Calibri"/>
              </a:rPr>
              <a:t>?“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series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Graph </a:t>
            </a:r>
            <a:r>
              <a:rPr lang="de-DE" dirty="0" err="1">
                <a:cs typeface="Calibri"/>
              </a:rPr>
              <a:t>analysis</a:t>
            </a:r>
            <a:r>
              <a:rPr lang="de-DE" dirty="0">
                <a:cs typeface="Calibri"/>
              </a:rPr>
              <a:t> -&gt;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conclusions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most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active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users</a:t>
            </a:r>
            <a:endParaRPr lang="de-DE" dirty="0">
              <a:cs typeface="Calibri"/>
            </a:endParaRPr>
          </a:p>
          <a:p>
            <a:pPr lvl="1"/>
            <a:r>
              <a:rPr lang="de-DE" dirty="0" err="1">
                <a:cs typeface="Calibri"/>
              </a:rPr>
              <a:t>Define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a „</a:t>
            </a:r>
            <a:r>
              <a:rPr lang="de-DE" dirty="0" err="1">
                <a:cs typeface="Calibri"/>
              </a:rPr>
              <a:t>influencial</a:t>
            </a:r>
            <a:r>
              <a:rPr lang="de-DE" dirty="0">
                <a:cs typeface="Calibri"/>
              </a:rPr>
              <a:t>“ </a:t>
            </a:r>
            <a:r>
              <a:rPr lang="de-DE" dirty="0" err="1">
                <a:cs typeface="Calibri"/>
              </a:rPr>
              <a:t>user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– e.g. </a:t>
            </a:r>
            <a:r>
              <a:rPr lang="de-DE" dirty="0" err="1">
                <a:cs typeface="Calibri"/>
              </a:rPr>
              <a:t>avg</a:t>
            </a:r>
            <a:r>
              <a:rPr lang="de-DE" dirty="0">
                <a:cs typeface="Calibri"/>
              </a:rPr>
              <a:t>.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replies</a:t>
            </a:r>
            <a:r>
              <a:rPr lang="de-DE" dirty="0">
                <a:cs typeface="Calibri"/>
              </a:rPr>
              <a:t> per </a:t>
            </a:r>
            <a:r>
              <a:rPr lang="de-DE" dirty="0" err="1">
                <a:cs typeface="Calibri"/>
              </a:rPr>
              <a:t>comment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Include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comment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timestamp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upvotes</a:t>
            </a:r>
            <a:r>
              <a:rPr lang="de-DE" dirty="0">
                <a:cs typeface="Calibri"/>
              </a:rPr>
              <a:t>,…)</a:t>
            </a:r>
          </a:p>
          <a:p>
            <a:pPr lvl="1"/>
            <a:endParaRPr lang="de-DE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ECE9-9452-403F-B332-CC8736B9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0EC3-91B9-4B6A-B29F-E5A1DBC4EAD1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0BBBB-ACDB-4DCA-9DC8-FE0E8248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7DDC-65C1-4FC1-A902-A5272842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3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68733-301A-46F1-9301-ED54E1A5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684" y="2185967"/>
            <a:ext cx="7676632" cy="1400530"/>
          </a:xfrm>
        </p:spPr>
        <p:txBody>
          <a:bodyPr/>
          <a:lstStyle/>
          <a:p>
            <a:pPr algn="ctr"/>
            <a:r>
              <a:rPr lang="de-DE" b="1" dirty="0" err="1"/>
              <a:t>Thank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6A27B0-5B47-4D90-BA17-4CB5FB71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E232-06AF-4323-AD3C-0EAA95B5DB6B}" type="datetime1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96189-4F4B-4136-8E37-0DBEAA9B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12: Blog Comment Analysis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F67789-AF31-434F-B9F1-1446B313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A588-B619-4345-A682-FE5AFE89C51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765</Words>
  <Application>Microsoft Office PowerPoint</Application>
  <PresentationFormat>Widescreen</PresentationFormat>
  <Paragraphs>160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JetBrains Mono</vt:lpstr>
      <vt:lpstr>Wingdings</vt:lpstr>
      <vt:lpstr>Office</vt:lpstr>
      <vt:lpstr>Reddit WSB Comment Network Analysis</vt:lpstr>
      <vt:lpstr>Overview</vt:lpstr>
      <vt:lpstr>Motivation &amp; Background</vt:lpstr>
      <vt:lpstr>Data Extraction</vt:lpstr>
      <vt:lpstr>Data Visualization</vt:lpstr>
      <vt:lpstr>First 20 major comments network from post https://www.reddit.com/r/wallstreetbets/comments/u7wtfh/5k_to_100k_overnight_nflx_put/?utm_source=share</vt:lpstr>
      <vt:lpstr>Class overview</vt:lpstr>
      <vt:lpstr>Outlook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 Movie Reviews</dc:title>
  <dc:creator>Martin Schmauch</dc:creator>
  <cp:lastModifiedBy>p19032@unipi.gr</cp:lastModifiedBy>
  <cp:revision>19</cp:revision>
  <dcterms:created xsi:type="dcterms:W3CDTF">2022-04-26T08:11:56Z</dcterms:created>
  <dcterms:modified xsi:type="dcterms:W3CDTF">2022-05-03T14:55:10Z</dcterms:modified>
</cp:coreProperties>
</file>