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0E694-AFAA-4AE3-BCCB-41067FA1DA15}" v="1" dt="2024-03-28T10:35:4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melzle" userId="2f6a7c8d94f09afd" providerId="LiveId" clId="{D520E694-AFAA-4AE3-BCCB-41067FA1DA15}"/>
    <pc:docChg chg="modSld">
      <pc:chgData name="Martin Schmelzle" userId="2f6a7c8d94f09afd" providerId="LiveId" clId="{D520E694-AFAA-4AE3-BCCB-41067FA1DA15}" dt="2024-03-28T10:36:20.909" v="5" actId="1076"/>
      <pc:docMkLst>
        <pc:docMk/>
      </pc:docMkLst>
      <pc:sldChg chg="addSp modSp mod">
        <pc:chgData name="Martin Schmelzle" userId="2f6a7c8d94f09afd" providerId="LiveId" clId="{D520E694-AFAA-4AE3-BCCB-41067FA1DA15}" dt="2024-03-28T10:36:20.909" v="5" actId="1076"/>
        <pc:sldMkLst>
          <pc:docMk/>
          <pc:sldMk cId="1988853816" sldId="258"/>
        </pc:sldMkLst>
        <pc:spChg chg="add mod">
          <ac:chgData name="Martin Schmelzle" userId="2f6a7c8d94f09afd" providerId="LiveId" clId="{D520E694-AFAA-4AE3-BCCB-41067FA1DA15}" dt="2024-03-28T10:36:20.909" v="5" actId="1076"/>
          <ac:spMkLst>
            <pc:docMk/>
            <pc:sldMk cId="1988853816" sldId="258"/>
            <ac:spMk id="3" creationId="{6E2F0C66-8F0D-9625-C74C-A58663FE9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0EE5-66CF-4A41-796B-773758919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66C8-B592-368A-D674-EEB5915E4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AA0B-8877-654A-E2D4-59639C7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6955-D5DE-EF36-4A1E-E9D033A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5FA-183F-BE32-9398-9C41CFE6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3F7C-5330-488D-C9A5-FB26DB0F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7754-2E67-77C3-EBBE-792E830A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9507-9AE1-0AB5-1B3D-E8641E57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1350-6BE8-358C-91C7-633F3FA0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AA51-B49E-B656-A3B1-06F1030D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F3454-E66B-B904-9D5E-53A935DC6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1369F-C9B9-8A44-9D58-A244ED04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C483-8C33-3EC9-3367-D42C61D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752D-41DD-3008-DD4F-D3824CFF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6B1D-8A7C-AFFD-7FFE-DE48CB7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E7FE-5EE3-A511-0768-8E642F78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326D-A3B7-957A-CBBD-292839FE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C156-7A61-5DDF-C5EF-16254B8A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AAC2-9BC1-C9EB-620F-61372A5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D644-ED0B-8656-AE82-18FFC8B2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F093-A35C-EDBE-A3FC-F72AA91A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BA24-893F-C8E2-D258-E04392F9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BF0D-873E-4D60-FCD6-578094D8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6A5F-1F76-62F8-B8B8-1626E5D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D5AF-44FC-6922-1398-1A650657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E7CF-9A7B-6D01-C06A-6BA43D7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CCD2-440E-349C-06B1-D117AE74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DC74-DD77-0643-3B2A-CF5E16F1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9046-AB71-8FD5-985F-CE9B1E35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93C5-D568-4FDB-E1AA-4C368B76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3F91-4B05-0814-917B-45238FB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23-2EB8-5F7A-ED5A-58A8C6EA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A50E-75AB-6799-E0B3-8D501E89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179EC-4BF6-1061-8E4A-F237E8020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C0A6-7264-4FB2-0825-472FA7C5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49D95-68DA-DBB2-9017-D678F39B8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2E3AD-96A5-09F6-311B-A72B2CE8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45EB8-1A4F-D0A4-6762-7471487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80A44-42AA-1239-EA3A-AAEA1434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43B5-9489-DA02-3885-976F3505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F39B-0294-D543-241D-1B3C7CDC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91F2-628A-C0EF-416D-FBEB638A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FE33D-9B18-99FB-FB00-8C4B89D5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06B90-FE34-F757-A8EA-CF4547AB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A657A-0A3C-C60E-6EEC-D7BAC79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5925-F372-9F11-01D1-554F09D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7527-9FFE-E452-5275-D30E1B6C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EDA4-6CAC-0711-225C-417350AA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AB8E-6AF4-9E1A-95F4-7D8F49B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A5EA-9D75-FE88-0BBE-6C1CD32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89FD-83F4-13E8-90A2-2ACBC3A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E323-5E40-7F7F-90C4-B5D401C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A8A1-18C0-4113-39C0-3B52B805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89E3-4C55-0780-161A-33AE6C5E5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2067-3EBF-A002-38A6-1F3C0EF7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EBF2-10F3-19BA-88CB-51DD77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F2C68-B502-A1EE-854D-90525CC3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1678-5C83-3A3B-25B6-9231A354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92924-6748-AE3B-912B-259048DF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6BE5-3529-9C60-147D-D00067B2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965-9C7E-32CC-6EE5-CBBEA566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43C1-03C8-057E-DD6A-3239AB3D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5AC3-BD89-6F5F-810B-DC57CDE4A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logo with a green diamond&#10;&#10;Description automatically generated">
            <a:extLst>
              <a:ext uri="{FF2B5EF4-FFF2-40B4-BE49-F238E27FC236}">
                <a16:creationId xmlns:a16="http://schemas.microsoft.com/office/drawing/2014/main" id="{EFACF6EC-26DF-6211-2B52-67BAA20ED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r="3226"/>
          <a:stretch/>
        </p:blipFill>
        <p:spPr>
          <a:xfrm>
            <a:off x="1079130" y="3338247"/>
            <a:ext cx="2563744" cy="2882765"/>
          </a:xfrm>
          <a:prstGeom prst="rect">
            <a:avLst/>
          </a:prstGeom>
        </p:spPr>
      </p:pic>
      <p:pic>
        <p:nvPicPr>
          <p:cNvPr id="7" name="Picture 6" descr="A computer screen with a red and blue gradient&#10;&#10;Description automatically generated">
            <a:extLst>
              <a:ext uri="{FF2B5EF4-FFF2-40B4-BE49-F238E27FC236}">
                <a16:creationId xmlns:a16="http://schemas.microsoft.com/office/drawing/2014/main" id="{7AD76A8A-D7B1-2E63-CDA4-CF8034A2C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5" r="-2" b="-2"/>
          <a:stretch/>
        </p:blipFill>
        <p:spPr>
          <a:xfrm>
            <a:off x="8114715" y="3429000"/>
            <a:ext cx="3342196" cy="294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210D3-0893-7396-FE95-BDEC3600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5884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A VIM mode for MATLAB</a:t>
            </a:r>
          </a:p>
        </p:txBody>
      </p:sp>
    </p:spTree>
    <p:extLst>
      <p:ext uri="{BB962C8B-B14F-4D97-AF65-F5344CB8AC3E}">
        <p14:creationId xmlns:p14="http://schemas.microsoft.com/office/powerpoint/2010/main" val="10065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are VIM </a:t>
            </a:r>
            <a:r>
              <a:rPr lang="en-GB" dirty="0" err="1">
                <a:solidFill>
                  <a:schemeClr val="bg1"/>
                </a:solidFill>
              </a:rPr>
              <a:t>keybindings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Fast way to navigate through text / code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mouse, only keystrokes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Different functionalities achieved through modes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Available for a large variety of programs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671DC6-47DE-F268-A4A0-D59DE1BECCF1}"/>
              </a:ext>
            </a:extLst>
          </p:cNvPr>
          <p:cNvSpPr/>
          <p:nvPr/>
        </p:nvSpPr>
        <p:spPr>
          <a:xfrm>
            <a:off x="4572000" y="3792146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 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78D712-7D8D-6249-360E-B7F5F5FD3A24}"/>
              </a:ext>
            </a:extLst>
          </p:cNvPr>
          <p:cNvSpPr/>
          <p:nvPr/>
        </p:nvSpPr>
        <p:spPr>
          <a:xfrm>
            <a:off x="8165124" y="3792147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8B211-03E4-B46B-80E3-4A625A80D654}"/>
              </a:ext>
            </a:extLst>
          </p:cNvPr>
          <p:cNvSpPr/>
          <p:nvPr/>
        </p:nvSpPr>
        <p:spPr>
          <a:xfrm>
            <a:off x="4571999" y="5333373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mode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E1D6EC-7990-4673-172C-3763535AA130}"/>
              </a:ext>
            </a:extLst>
          </p:cNvPr>
          <p:cNvSpPr/>
          <p:nvPr/>
        </p:nvSpPr>
        <p:spPr>
          <a:xfrm>
            <a:off x="8165124" y="5333373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Etc.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1F715-93A0-0E5C-74CE-19E2F433F1AA}"/>
              </a:ext>
            </a:extLst>
          </p:cNvPr>
          <p:cNvCxnSpPr/>
          <p:nvPr/>
        </p:nvCxnSpPr>
        <p:spPr>
          <a:xfrm>
            <a:off x="7153420" y="4099283"/>
            <a:ext cx="97198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45F18-ED32-E1A7-BFF0-9C6B087BB99A}"/>
              </a:ext>
            </a:extLst>
          </p:cNvPr>
          <p:cNvCxnSpPr>
            <a:cxnSpLocks/>
          </p:cNvCxnSpPr>
          <p:nvPr/>
        </p:nvCxnSpPr>
        <p:spPr>
          <a:xfrm flipH="1">
            <a:off x="7216726" y="4454843"/>
            <a:ext cx="9483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48A6A-C2E7-8941-96A1-435A06825773}"/>
              </a:ext>
            </a:extLst>
          </p:cNvPr>
          <p:cNvCxnSpPr>
            <a:cxnSpLocks/>
          </p:cNvCxnSpPr>
          <p:nvPr/>
        </p:nvCxnSpPr>
        <p:spPr>
          <a:xfrm>
            <a:off x="5512189" y="4917561"/>
            <a:ext cx="0" cy="4103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23593-7307-52CB-AE25-B9E106461B78}"/>
              </a:ext>
            </a:extLst>
          </p:cNvPr>
          <p:cNvCxnSpPr>
            <a:cxnSpLocks/>
          </p:cNvCxnSpPr>
          <p:nvPr/>
        </p:nvCxnSpPr>
        <p:spPr>
          <a:xfrm flipV="1">
            <a:off x="6137031" y="4917560"/>
            <a:ext cx="0" cy="4103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082E1-223B-88F7-A1F9-14096A3E81A6}"/>
              </a:ext>
            </a:extLst>
          </p:cNvPr>
          <p:cNvCxnSpPr>
            <a:cxnSpLocks/>
          </p:cNvCxnSpPr>
          <p:nvPr/>
        </p:nvCxnSpPr>
        <p:spPr>
          <a:xfrm>
            <a:off x="7153419" y="4821424"/>
            <a:ext cx="1062113" cy="565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BCD49-04FA-9EA9-4FF1-318FAFA70A63}"/>
              </a:ext>
            </a:extLst>
          </p:cNvPr>
          <p:cNvCxnSpPr>
            <a:cxnSpLocks/>
          </p:cNvCxnSpPr>
          <p:nvPr/>
        </p:nvCxnSpPr>
        <p:spPr>
          <a:xfrm flipH="1" flipV="1">
            <a:off x="6963507" y="4917560"/>
            <a:ext cx="1161898" cy="632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1" y="2662661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Demonstration Vim Motions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F0C66-8F0D-9625-C74C-A58663FE9CC9}"/>
              </a:ext>
            </a:extLst>
          </p:cNvPr>
          <p:cNvSpPr txBox="1"/>
          <p:nvPr/>
        </p:nvSpPr>
        <p:spPr>
          <a:xfrm>
            <a:off x="5987357" y="4409317"/>
            <a:ext cx="35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https://www.vimonlineeditor.com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888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MATLAB restrictions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No native support for threading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editor functionalities incompatible with Parallel Computing Toolbox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user access to IDE functionalities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Wait functions make cursor line disappear</a:t>
            </a:r>
          </a:p>
          <a:p>
            <a:r>
              <a:rPr lang="en-GB" sz="2000" dirty="0">
                <a:solidFill>
                  <a:schemeClr val="bg1"/>
                </a:solidFill>
              </a:rPr>
              <a:t>Changing text rewrites entire text</a:t>
            </a:r>
          </a:p>
          <a:p>
            <a:r>
              <a:rPr lang="en-GB" sz="20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734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structure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7811B-E54E-45DA-8A9D-15F2F2717A98}"/>
              </a:ext>
            </a:extLst>
          </p:cNvPr>
          <p:cNvSpPr/>
          <p:nvPr/>
        </p:nvSpPr>
        <p:spPr>
          <a:xfrm>
            <a:off x="7059636" y="2626280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cursor 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963EF8-29C2-5D26-658F-0B3A972CB41B}"/>
              </a:ext>
            </a:extLst>
          </p:cNvPr>
          <p:cNvSpPr/>
          <p:nvPr/>
        </p:nvSpPr>
        <p:spPr>
          <a:xfrm>
            <a:off x="9474733" y="3841382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keyboard 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CCD29-C155-E981-3735-E00F6BC1A654}"/>
              </a:ext>
            </a:extLst>
          </p:cNvPr>
          <p:cNvSpPr/>
          <p:nvPr/>
        </p:nvSpPr>
        <p:spPr>
          <a:xfrm>
            <a:off x="7059636" y="5227050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input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EE6CE9-48BD-4B04-44A5-FC012EA07FB9}"/>
              </a:ext>
            </a:extLst>
          </p:cNvPr>
          <p:cNvSpPr/>
          <p:nvPr/>
        </p:nvSpPr>
        <p:spPr>
          <a:xfrm>
            <a:off x="4756338" y="3909511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old cursor line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A721FB2-6FD7-3DF9-4E80-98CD14456034}"/>
              </a:ext>
            </a:extLst>
          </p:cNvPr>
          <p:cNvSpPr/>
          <p:nvPr/>
        </p:nvSpPr>
        <p:spPr>
          <a:xfrm>
            <a:off x="7896950" y="3047461"/>
            <a:ext cx="2629343" cy="1461234"/>
          </a:xfrm>
          <a:prstGeom prst="arc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7FADFD5-C619-0422-7C20-E66DA6E09FC7}"/>
              </a:ext>
            </a:extLst>
          </p:cNvPr>
          <p:cNvSpPr/>
          <p:nvPr/>
        </p:nvSpPr>
        <p:spPr>
          <a:xfrm>
            <a:off x="7896950" y="4496433"/>
            <a:ext cx="2629343" cy="1461234"/>
          </a:xfrm>
          <a:prstGeom prst="arc">
            <a:avLst>
              <a:gd name="adj1" fmla="val 1854"/>
              <a:gd name="adj2" fmla="val 534958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F6510DF-0232-FD5B-BF5E-D382C0B4A678}"/>
              </a:ext>
            </a:extLst>
          </p:cNvPr>
          <p:cNvSpPr/>
          <p:nvPr/>
        </p:nvSpPr>
        <p:spPr>
          <a:xfrm>
            <a:off x="5646120" y="4504287"/>
            <a:ext cx="2629343" cy="1461234"/>
          </a:xfrm>
          <a:prstGeom prst="arc">
            <a:avLst>
              <a:gd name="adj1" fmla="val 5318188"/>
              <a:gd name="adj2" fmla="val 1091797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16B0B79-4C9B-AE2C-5DBE-4C0D64969111}"/>
              </a:ext>
            </a:extLst>
          </p:cNvPr>
          <p:cNvSpPr/>
          <p:nvPr/>
        </p:nvSpPr>
        <p:spPr>
          <a:xfrm>
            <a:off x="5696099" y="3055315"/>
            <a:ext cx="2629343" cy="1461234"/>
          </a:xfrm>
          <a:prstGeom prst="arc">
            <a:avLst>
              <a:gd name="adj1" fmla="val 10755175"/>
              <a:gd name="adj2" fmla="val 1563771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0E86D5-C7F5-42F7-D985-72DBC5BF4D21}"/>
              </a:ext>
            </a:extLst>
          </p:cNvPr>
          <p:cNvSpPr/>
          <p:nvPr/>
        </p:nvSpPr>
        <p:spPr>
          <a:xfrm>
            <a:off x="4268960" y="1975207"/>
            <a:ext cx="1726809" cy="8141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Mode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12B4386-6AEA-7ACD-C32D-EED3699CD2F0}"/>
              </a:ext>
            </a:extLst>
          </p:cNvPr>
          <p:cNvSpPr/>
          <p:nvPr/>
        </p:nvSpPr>
        <p:spPr>
          <a:xfrm>
            <a:off x="5495046" y="1891736"/>
            <a:ext cx="2029848" cy="1461234"/>
          </a:xfrm>
          <a:prstGeom prst="arc">
            <a:avLst>
              <a:gd name="adj1" fmla="val 13782357"/>
              <a:gd name="adj2" fmla="val 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801C4BA-02DE-A9A8-D554-AF1E4FE2495A}"/>
              </a:ext>
            </a:extLst>
          </p:cNvPr>
          <p:cNvSpPr/>
          <p:nvPr/>
        </p:nvSpPr>
        <p:spPr>
          <a:xfrm>
            <a:off x="4295051" y="2594438"/>
            <a:ext cx="2029848" cy="1461234"/>
          </a:xfrm>
          <a:prstGeom prst="arc">
            <a:avLst>
              <a:gd name="adj1" fmla="val 8004317"/>
              <a:gd name="adj2" fmla="val 1242057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FFC14-8E01-B4E7-C413-ABBE47540900}"/>
              </a:ext>
            </a:extLst>
          </p:cNvPr>
          <p:cNvSpPr txBox="1"/>
          <p:nvPr/>
        </p:nvSpPr>
        <p:spPr>
          <a:xfrm>
            <a:off x="4303205" y="330903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a,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DAB8F-2CC8-18DB-583E-346DB5453857}"/>
              </a:ext>
            </a:extLst>
          </p:cNvPr>
          <p:cNvSpPr txBox="1"/>
          <p:nvPr/>
        </p:nvSpPr>
        <p:spPr>
          <a:xfrm>
            <a:off x="7191434" y="174169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Alt+1</a:t>
            </a:r>
          </a:p>
        </p:txBody>
      </p:sp>
    </p:spTree>
    <p:extLst>
      <p:ext uri="{BB962C8B-B14F-4D97-AF65-F5344CB8AC3E}">
        <p14:creationId xmlns:p14="http://schemas.microsoft.com/office/powerpoint/2010/main" val="16281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getkey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Reads in keyboard input</a:t>
            </a:r>
          </a:p>
          <a:p>
            <a:r>
              <a:rPr lang="en-GB" sz="2000" dirty="0">
                <a:solidFill>
                  <a:schemeClr val="bg1"/>
                </a:solidFill>
              </a:rPr>
              <a:t>Heavily relies on </a:t>
            </a:r>
            <a:r>
              <a:rPr lang="en-GB" sz="2000" dirty="0" err="1">
                <a:solidFill>
                  <a:schemeClr val="bg1"/>
                </a:solidFill>
              </a:rPr>
              <a:t>uiwait</a:t>
            </a:r>
            <a:r>
              <a:rPr lang="en-GB" sz="2000" dirty="0">
                <a:solidFill>
                  <a:schemeClr val="bg1"/>
                </a:solidFill>
              </a:rPr>
              <a:t> and callback functions with figure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cursor line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uiwait</a:t>
            </a:r>
            <a:r>
              <a:rPr lang="en-GB" sz="2000" dirty="0">
                <a:solidFill>
                  <a:schemeClr val="bg1"/>
                </a:solidFill>
              </a:rPr>
              <a:t> freezes IDE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Cursor line becomes invisible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Letter | serves as a workaround</a:t>
            </a:r>
          </a:p>
          <a:p>
            <a:r>
              <a:rPr lang="en-GB" sz="2000" dirty="0">
                <a:solidFill>
                  <a:schemeClr val="bg1"/>
                </a:solidFill>
              </a:rPr>
              <a:t>Worthy of improvement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keybindings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h, j, k, l: navigate left / down / up / right</a:t>
            </a:r>
          </a:p>
          <a:p>
            <a:r>
              <a:rPr lang="en-GB" sz="2000" dirty="0">
                <a:solidFill>
                  <a:schemeClr val="bg1"/>
                </a:solidFill>
              </a:rPr>
              <a:t>gg: go to start of document</a:t>
            </a:r>
          </a:p>
          <a:p>
            <a:r>
              <a:rPr lang="en-GB" sz="2000" dirty="0">
                <a:solidFill>
                  <a:schemeClr val="bg1"/>
                </a:solidFill>
              </a:rPr>
              <a:t>G: go to end of document</a:t>
            </a:r>
          </a:p>
          <a:p>
            <a:r>
              <a:rPr lang="en-GB" sz="2000" dirty="0">
                <a:solidFill>
                  <a:schemeClr val="bg1"/>
                </a:solidFill>
              </a:rPr>
              <a:t>dd: delete entire line</a:t>
            </a:r>
          </a:p>
          <a:p>
            <a:r>
              <a:rPr lang="en-GB" sz="2000" dirty="0">
                <a:solidFill>
                  <a:schemeClr val="bg1"/>
                </a:solidFill>
              </a:rPr>
              <a:t>expandable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479" y="2755725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Demonstration MATLAB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45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 VIM mode for MATLAB</vt:lpstr>
      <vt:lpstr>What are VIM keybindings?</vt:lpstr>
      <vt:lpstr>Demonstration Vim Motions</vt:lpstr>
      <vt:lpstr>MATLAB restrictions</vt:lpstr>
      <vt:lpstr>Code structure</vt:lpstr>
      <vt:lpstr>getkey</vt:lpstr>
      <vt:lpstr>cursor line</vt:lpstr>
      <vt:lpstr>keybindings</vt:lpstr>
      <vt:lpstr>Demonstration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VIM mode for MATLAB</dc:title>
  <dc:creator>Martin Schmelzle</dc:creator>
  <cp:lastModifiedBy>Martin Schmelzle</cp:lastModifiedBy>
  <cp:revision>1</cp:revision>
  <dcterms:created xsi:type="dcterms:W3CDTF">2024-03-28T09:56:28Z</dcterms:created>
  <dcterms:modified xsi:type="dcterms:W3CDTF">2024-03-28T10:36:26Z</dcterms:modified>
</cp:coreProperties>
</file>