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334" r:id="rId2"/>
    <p:sldId id="338" r:id="rId3"/>
    <p:sldId id="312" r:id="rId4"/>
    <p:sldId id="343" r:id="rId5"/>
    <p:sldId id="347" r:id="rId6"/>
    <p:sldId id="342" r:id="rId7"/>
    <p:sldId id="310" r:id="rId8"/>
    <p:sldId id="348" r:id="rId9"/>
    <p:sldId id="356" r:id="rId10"/>
    <p:sldId id="317" r:id="rId11"/>
    <p:sldId id="350" r:id="rId12"/>
    <p:sldId id="319" r:id="rId13"/>
    <p:sldId id="357" r:id="rId14"/>
    <p:sldId id="358" r:id="rId15"/>
    <p:sldId id="351" r:id="rId16"/>
    <p:sldId id="355" r:id="rId17"/>
    <p:sldId id="354" r:id="rId18"/>
    <p:sldId id="352" r:id="rId19"/>
    <p:sldId id="353" r:id="rId20"/>
    <p:sldId id="325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22" r:id="rId46"/>
    <p:sldId id="323" r:id="rId47"/>
    <p:sldId id="326" r:id="rId48"/>
    <p:sldId id="363" r:id="rId49"/>
    <p:sldId id="360" r:id="rId50"/>
    <p:sldId id="364" r:id="rId5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1"/>
    <a:srgbClr val="F2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4" autoAdjust="0"/>
    <p:restoredTop sz="94660"/>
  </p:normalViewPr>
  <p:slideViewPr>
    <p:cSldViewPr>
      <p:cViewPr varScale="1">
        <p:scale>
          <a:sx n="124" d="100"/>
          <a:sy n="124" d="100"/>
        </p:scale>
        <p:origin x="102" y="1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43B725B-653D-4166-A8E9-72A38A1847CF}" type="datetimeFigureOut">
              <a:rPr lang="en-US"/>
              <a:t>12/15/2023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83F64CD-0576-4A9A-BD06-7889D6E60BDC}" type="datetimeFigureOut">
              <a:rPr lang="en-US"/>
              <a:t>12/15/2023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04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87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40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3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1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12/15/2023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1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91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4A0C-C5B9-45ED-9D64-B274EE980802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FD9D-2931-49B5-A376-9D4B93C4960C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8572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9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orient="horz" pos="663">
          <p15:clr>
            <a:srgbClr val="F26B43"/>
          </p15:clr>
        </p15:guide>
        <p15:guide id="9" pos="3961">
          <p15:clr>
            <a:srgbClr val="F26B43"/>
          </p15:clr>
        </p15:guide>
        <p15:guide id="10" pos="3719">
          <p15:clr>
            <a:srgbClr val="F26B43"/>
          </p15:clr>
        </p15:guide>
        <p15:guide id="11" orient="horz" pos="4110">
          <p15:clr>
            <a:srgbClr val="F26B43"/>
          </p15:clr>
        </p15:guide>
        <p15:guide id="13" pos="7242">
          <p15:clr>
            <a:srgbClr val="F26B43"/>
          </p15:clr>
        </p15:guide>
        <p15:guide id="14" orient="horz" pos="981">
          <p15:clr>
            <a:srgbClr val="F26B43"/>
          </p15:clr>
        </p15:guide>
        <p15:guide id="15" pos="2772">
          <p15:clr>
            <a:srgbClr val="F26B43"/>
          </p15:clr>
        </p15:guide>
        <p15:guide id="16" pos="2570">
          <p15:clr>
            <a:srgbClr val="F26B43"/>
          </p15:clr>
        </p15:guide>
        <p15:guide id="17" pos="5110">
          <p15:clr>
            <a:srgbClr val="F26B43"/>
          </p15:clr>
        </p15:guide>
        <p15:guide id="18" pos="4908">
          <p15:clr>
            <a:srgbClr val="F26B43"/>
          </p15:clr>
        </p15:guide>
        <p15:guide id="19" orient="horz" pos="10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.schweinberger@uq.edu.au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schweinberger.github.io/JapEVowelsCAU" TargetMode="External"/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http://www.posit.co/" TargetMode="External"/><Relationship Id="rId1" Type="http://schemas.openxmlformats.org/officeDocument/2006/relationships/slideLayout" Target="../slideLayouts/slideLayout3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https://cran.r-project.org/package=udpipe" TargetMode="Externa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m.schweinberger@uq.edu.au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94D5BF-E55E-DC5D-5557-D21DDF3B5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7"/>
            <a:ext cx="1264723" cy="12647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335360" y="1976867"/>
            <a:ext cx="11521280" cy="43204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>
                <a:solidFill>
                  <a:srgbClr val="003361"/>
                </a:solidFill>
              </a:rPr>
              <a:t>English(es) on the Move</a:t>
            </a:r>
          </a:p>
          <a:p>
            <a:pPr algn="ctr"/>
            <a:r>
              <a:rPr lang="en-AU" sz="4000" b="1" dirty="0">
                <a:solidFill>
                  <a:srgbClr val="003361"/>
                </a:solidFill>
              </a:rPr>
              <a:t>What we can learn about language change from variation in amplifier use</a:t>
            </a:r>
            <a:endParaRPr lang="en-AU" sz="2000" b="1" dirty="0">
              <a:solidFill>
                <a:srgbClr val="003361"/>
              </a:solidFill>
            </a:endParaRPr>
          </a:p>
          <a:p>
            <a:pPr algn="ctr"/>
            <a:endParaRPr lang="en-AU" sz="3200" dirty="0">
              <a:solidFill>
                <a:srgbClr val="003361"/>
              </a:solidFill>
            </a:endParaRPr>
          </a:p>
          <a:p>
            <a:pPr algn="ctr"/>
            <a:r>
              <a:rPr lang="en-AU" sz="3200" dirty="0">
                <a:solidFill>
                  <a:srgbClr val="003361"/>
                </a:solidFill>
              </a:rPr>
              <a:t>Martin Schweinberger</a:t>
            </a:r>
          </a:p>
          <a:p>
            <a:pPr algn="ctr"/>
            <a:r>
              <a:rPr lang="en-AU" sz="2000" dirty="0">
                <a:solidFill>
                  <a:srgbClr val="003361"/>
                </a:solidFill>
              </a:rPr>
              <a:t>           </a:t>
            </a:r>
          </a:p>
          <a:p>
            <a:pPr algn="ctr"/>
            <a:r>
              <a:rPr lang="en-US" sz="2000" dirty="0">
                <a:solidFill>
                  <a:srgbClr val="00336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m.schweinberger@uq.edu.au</a:t>
            </a:r>
            <a:br>
              <a:rPr lang="en-US" sz="2000" dirty="0"/>
            </a:br>
            <a:endParaRPr lang="en-AU" sz="2000" dirty="0"/>
          </a:p>
          <a:p>
            <a:pPr algn="ctr"/>
            <a:r>
              <a:rPr lang="en-AU" sz="2000" dirty="0">
                <a:solidFill>
                  <a:schemeClr val="bg1">
                    <a:lumMod val="50000"/>
                  </a:schemeClr>
                </a:solidFill>
              </a:rPr>
              <a:t>Slides available at </a:t>
            </a:r>
            <a:r>
              <a:rPr lang="en-AU" sz="2000" dirty="0">
                <a:solidFill>
                  <a:srgbClr val="003361"/>
                </a:solidFill>
              </a:rPr>
              <a:t>https://github.com/MartinSchweinberger/EngLingInnsbruck2023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DBDDA-D30A-137B-8C77-B050DFE265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5736695"/>
            <a:ext cx="2915392" cy="1121305"/>
          </a:xfrm>
          <a:prstGeom prst="rect">
            <a:avLst/>
          </a:prstGeom>
        </p:spPr>
      </p:pic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0261D772-4475-06DC-9CAC-44B69AEE9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0"/>
            <a:ext cx="3409950" cy="1343025"/>
          </a:xfrm>
          <a:prstGeom prst="rect">
            <a:avLst/>
          </a:prstGeom>
        </p:spPr>
      </p:pic>
      <p:pic>
        <p:nvPicPr>
          <p:cNvPr id="11" name="Picture 10" descr="A colorful letters on a black background&#10;&#10;Description automatically generated">
            <a:extLst>
              <a:ext uri="{FF2B5EF4-FFF2-40B4-BE49-F238E27FC236}">
                <a16:creationId xmlns:a16="http://schemas.microsoft.com/office/drawing/2014/main" id="{6CE8843B-FAC8-3113-DF9E-1A4175A486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5877272"/>
            <a:ext cx="1490449" cy="93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Research Gaps | Research Questions</a:t>
            </a:r>
            <a:endParaRPr lang="en-AU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/>
              <a:t>Problems and gaps in previous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Very little research on amplifier use in Asian Englishes </a:t>
            </a:r>
            <a:br>
              <a:rPr lang="en-AU" sz="2000" dirty="0"/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(notable exceptions are Fuchs &amp; Gut 2016, Fuchs 2022, and Funke &amp; Bernaisch 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We do not know if the amplifier systems in Asian Englishes are undergoing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More generally though, we lack an understanding of what factors are at play during different stages of change!</a:t>
            </a:r>
          </a:p>
          <a:p>
            <a:r>
              <a:rPr lang="en-AU" sz="2000" b="1" dirty="0"/>
              <a:t>Current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/>
              <a:t>Multivariate, variationist analysis </a:t>
            </a:r>
            <a:r>
              <a:rPr lang="en-AU" sz="2000" dirty="0"/>
              <a:t>of amplification in </a:t>
            </a:r>
            <a:r>
              <a:rPr lang="en-AU" sz="2000" b="1" dirty="0"/>
              <a:t>Hong Kong English</a:t>
            </a:r>
            <a:r>
              <a:rPr lang="en-AU" sz="2000" dirty="0"/>
              <a:t> (HKE), </a:t>
            </a:r>
            <a:r>
              <a:rPr lang="en-AU" sz="2000" b="1" dirty="0"/>
              <a:t>Philippine English </a:t>
            </a:r>
            <a:r>
              <a:rPr lang="en-AU" sz="2000" dirty="0"/>
              <a:t>(</a:t>
            </a:r>
            <a:r>
              <a:rPr lang="en-AU" sz="2000" dirty="0" err="1"/>
              <a:t>PhiE</a:t>
            </a:r>
            <a:r>
              <a:rPr lang="en-AU" sz="2000" dirty="0"/>
              <a:t>), and</a:t>
            </a:r>
            <a:r>
              <a:rPr lang="en-AU" sz="2000" b="1" dirty="0"/>
              <a:t> Indian English </a:t>
            </a:r>
            <a:r>
              <a:rPr lang="en-AU" sz="2000" dirty="0"/>
              <a:t>(</a:t>
            </a:r>
            <a:r>
              <a:rPr lang="en-AU" sz="2000" dirty="0" err="1"/>
              <a:t>IndE</a:t>
            </a:r>
            <a:r>
              <a:rPr lang="en-AU" sz="2000" dirty="0"/>
              <a:t>) that considers various intra- and extra-linguistics factors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052CBA-F975-FCE1-82B6-076D42C74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99" b="869"/>
          <a:stretch/>
        </p:blipFill>
        <p:spPr>
          <a:xfrm>
            <a:off x="10102536" y="44625"/>
            <a:ext cx="2089464" cy="18722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0A65C1C-77EB-4724-906D-DCE19003D206}"/>
              </a:ext>
            </a:extLst>
          </p:cNvPr>
          <p:cNvSpPr txBox="1"/>
          <p:nvPr/>
        </p:nvSpPr>
        <p:spPr>
          <a:xfrm>
            <a:off x="335360" y="5462926"/>
            <a:ext cx="11521279" cy="1338828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800" b="1" dirty="0"/>
          </a:p>
          <a:p>
            <a:pPr algn="ctr"/>
            <a:r>
              <a:rPr lang="en-AU" sz="2400" dirty="0"/>
              <a:t>RQ1: What is the </a:t>
            </a:r>
            <a:r>
              <a:rPr lang="en-AU" sz="2400" b="1" dirty="0"/>
              <a:t>structure of the amplifier systems in HKE, </a:t>
            </a:r>
            <a:r>
              <a:rPr lang="en-AU" sz="2400" b="1" dirty="0" err="1"/>
              <a:t>IndE</a:t>
            </a:r>
            <a:r>
              <a:rPr lang="en-AU" sz="2400" b="1" dirty="0"/>
              <a:t>, and </a:t>
            </a:r>
            <a:r>
              <a:rPr lang="en-AU" sz="2400" b="1" dirty="0" err="1"/>
              <a:t>PhiE</a:t>
            </a:r>
            <a:r>
              <a:rPr lang="en-AU" sz="2400" dirty="0"/>
              <a:t>?</a:t>
            </a:r>
          </a:p>
          <a:p>
            <a:pPr algn="ctr"/>
            <a:r>
              <a:rPr lang="en-AU" sz="2400" dirty="0"/>
              <a:t>RQ2: Are the amplifier systems in these </a:t>
            </a:r>
            <a:r>
              <a:rPr lang="en-AU" sz="2400" b="1" dirty="0"/>
              <a:t>varieties undergoing change?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942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003361"/>
                </a:solidFill>
              </a:rPr>
              <a:t>Methodology</a:t>
            </a:r>
            <a:r>
              <a:rPr lang="de-DE" dirty="0">
                <a:solidFill>
                  <a:srgbClr val="003361"/>
                </a:solidFill>
              </a:rPr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1" dirty="0">
                <a:solidFill>
                  <a:srgbClr val="F29100"/>
                </a:solidFill>
              </a:rPr>
              <a:t>International Corpus English </a:t>
            </a:r>
            <a:r>
              <a:rPr lang="en-AU" b="1" dirty="0">
                <a:solidFill>
                  <a:srgbClr val="F29100"/>
                </a:solidFill>
              </a:rPr>
              <a:t>(ICE)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(Greenbaum 1991)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Components: </a:t>
            </a:r>
            <a:r>
              <a:rPr lang="en-AU" b="1" dirty="0">
                <a:solidFill>
                  <a:srgbClr val="F29100"/>
                </a:solidFill>
              </a:rPr>
              <a:t>Hong Kong, India, Philippines 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Consistent design and annotation (comparability!) plus informal conversation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Accompanied by biodata of speakers (extremely interesting resource for variationist analyses)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Final data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BC1B9-7F41-5787-B79D-AC3E46306CE8}"/>
              </a:ext>
            </a:extLst>
          </p:cNvPr>
          <p:cNvSpPr txBox="1"/>
          <p:nvPr/>
        </p:nvSpPr>
        <p:spPr>
          <a:xfrm>
            <a:off x="1027014" y="6163332"/>
            <a:ext cx="345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Table 1: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the final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set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CE4C07-9612-3492-B8F3-00A0639F4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85187"/>
              </p:ext>
            </p:extLst>
          </p:nvPr>
        </p:nvGraphicFramePr>
        <p:xfrm>
          <a:off x="1027014" y="4109160"/>
          <a:ext cx="10397579" cy="205417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49343">
                  <a:extLst>
                    <a:ext uri="{9D8B030D-6E8A-4147-A177-3AD203B41FA5}">
                      <a16:colId xmlns:a16="http://schemas.microsoft.com/office/drawing/2014/main" val="1135550153"/>
                    </a:ext>
                  </a:extLst>
                </a:gridCol>
                <a:gridCol w="1152775">
                  <a:extLst>
                    <a:ext uri="{9D8B030D-6E8A-4147-A177-3AD203B41FA5}">
                      <a16:colId xmlns:a16="http://schemas.microsoft.com/office/drawing/2014/main" val="666746815"/>
                    </a:ext>
                  </a:extLst>
                </a:gridCol>
                <a:gridCol w="1311000">
                  <a:extLst>
                    <a:ext uri="{9D8B030D-6E8A-4147-A177-3AD203B41FA5}">
                      <a16:colId xmlns:a16="http://schemas.microsoft.com/office/drawing/2014/main" val="2704771765"/>
                    </a:ext>
                  </a:extLst>
                </a:gridCol>
                <a:gridCol w="1610495">
                  <a:extLst>
                    <a:ext uri="{9D8B030D-6E8A-4147-A177-3AD203B41FA5}">
                      <a16:colId xmlns:a16="http://schemas.microsoft.com/office/drawing/2014/main" val="1358857830"/>
                    </a:ext>
                  </a:extLst>
                </a:gridCol>
                <a:gridCol w="1746115">
                  <a:extLst>
                    <a:ext uri="{9D8B030D-6E8A-4147-A177-3AD203B41FA5}">
                      <a16:colId xmlns:a16="http://schemas.microsoft.com/office/drawing/2014/main" val="3938676942"/>
                    </a:ext>
                  </a:extLst>
                </a:gridCol>
                <a:gridCol w="1746115">
                  <a:extLst>
                    <a:ext uri="{9D8B030D-6E8A-4147-A177-3AD203B41FA5}">
                      <a16:colId xmlns:a16="http://schemas.microsoft.com/office/drawing/2014/main" val="4164737443"/>
                    </a:ext>
                  </a:extLst>
                </a:gridCol>
                <a:gridCol w="1881736">
                  <a:extLst>
                    <a:ext uri="{9D8B030D-6E8A-4147-A177-3AD203B41FA5}">
                      <a16:colId xmlns:a16="http://schemas.microsoft.com/office/drawing/2014/main" val="2921522947"/>
                    </a:ext>
                  </a:extLst>
                </a:gridCol>
              </a:tblGrid>
              <a:tr h="55382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 u="none" strike="noStrike" dirty="0">
                          <a:effectLst/>
                        </a:rPr>
                        <a:t>Variety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u="none" strike="noStrike" dirty="0">
                          <a:effectLst/>
                        </a:rPr>
                        <a:t>Speakers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u="none" strike="noStrike" dirty="0">
                          <a:effectLst/>
                        </a:rPr>
                        <a:t>Adjectives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1" u="none" strike="noStrike" dirty="0">
                          <a:effectLst/>
                        </a:rPr>
                        <a:t>other</a:t>
                      </a:r>
                      <a:r>
                        <a:rPr lang="en-AU" sz="1800" b="1" u="none" strike="noStrike" dirty="0">
                          <a:effectLst/>
                        </a:rPr>
                        <a:t> (N)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1" u="none" strike="noStrike" dirty="0">
                          <a:effectLst/>
                        </a:rPr>
                        <a:t>really</a:t>
                      </a:r>
                      <a:r>
                        <a:rPr lang="en-AU" sz="1800" b="1" u="none" strike="noStrike" dirty="0">
                          <a:effectLst/>
                        </a:rPr>
                        <a:t> (N)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1" u="none" strike="noStrike" dirty="0">
                          <a:effectLst/>
                        </a:rPr>
                        <a:t>so</a:t>
                      </a:r>
                      <a:r>
                        <a:rPr lang="en-AU" sz="1800" b="1" u="none" strike="noStrike" dirty="0">
                          <a:effectLst/>
                        </a:rPr>
                        <a:t>  (N)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1" u="none" strike="noStrike" dirty="0">
                          <a:effectLst/>
                        </a:rPr>
                        <a:t>very</a:t>
                      </a:r>
                      <a:r>
                        <a:rPr lang="en-AU" sz="1800" b="1" u="none" strike="noStrike" dirty="0">
                          <a:effectLst/>
                        </a:rPr>
                        <a:t> (N)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082345"/>
                  </a:ext>
                </a:extLst>
              </a:tr>
              <a:tr h="37508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 dirty="0">
                          <a:effectLst/>
                        </a:rPr>
                        <a:t>HKE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</a:rPr>
                        <a:t>162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</a:rPr>
                        <a:t>1,562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solidFill>
                            <a:srgbClr val="F29100"/>
                          </a:solidFill>
                          <a:effectLst/>
                        </a:rPr>
                        <a:t>4.5% (N=71)</a:t>
                      </a:r>
                      <a:endParaRPr lang="en-AU" sz="1800" b="0" i="0" u="none" strike="noStrike" dirty="0">
                        <a:solidFill>
                          <a:srgbClr val="F29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</a:rPr>
                        <a:t>10.9% (N=170)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</a:rPr>
                        <a:t>15.3% (N=239)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solidFill>
                            <a:srgbClr val="F29100"/>
                          </a:solidFill>
                          <a:effectLst/>
                        </a:rPr>
                        <a:t>69.3% (N=1082)</a:t>
                      </a:r>
                      <a:endParaRPr lang="en-AU" sz="1800" b="0" i="0" u="none" strike="noStrike" dirty="0">
                        <a:solidFill>
                          <a:srgbClr val="F29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557861"/>
                  </a:ext>
                </a:extLst>
              </a:tr>
              <a:tr h="37508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IndE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</a:rPr>
                        <a:t>196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</a:rPr>
                        <a:t>916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solidFill>
                            <a:srgbClr val="F29100"/>
                          </a:solidFill>
                          <a:effectLst/>
                        </a:rPr>
                        <a:t>8.5% (N=78)</a:t>
                      </a:r>
                      <a:endParaRPr lang="en-AU" sz="1800" b="0" i="0" u="none" strike="noStrike" dirty="0">
                        <a:solidFill>
                          <a:srgbClr val="F29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</a:rPr>
                        <a:t>4% (N=37)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</a:rPr>
                        <a:t>14.3% (N=131)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solidFill>
                            <a:srgbClr val="F29100"/>
                          </a:solidFill>
                          <a:effectLst/>
                        </a:rPr>
                        <a:t>73.1% (N=670)</a:t>
                      </a:r>
                      <a:endParaRPr lang="en-AU" sz="1800" b="0" i="0" u="none" strike="noStrike" dirty="0">
                        <a:solidFill>
                          <a:srgbClr val="F29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57337"/>
                  </a:ext>
                </a:extLst>
              </a:tr>
              <a:tr h="37508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PhiE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</a:rPr>
                        <a:t>168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</a:rPr>
                        <a:t>818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solidFill>
                            <a:srgbClr val="F29100"/>
                          </a:solidFill>
                          <a:effectLst/>
                        </a:rPr>
                        <a:t>4.6% (N=38)</a:t>
                      </a:r>
                      <a:endParaRPr lang="en-AU" sz="1800" b="0" i="0" u="none" strike="noStrike" dirty="0">
                        <a:solidFill>
                          <a:srgbClr val="F29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solidFill>
                            <a:srgbClr val="F29100"/>
                          </a:solidFill>
                          <a:effectLst/>
                        </a:rPr>
                        <a:t>21.9% (N=179)</a:t>
                      </a:r>
                      <a:endParaRPr lang="en-AU" sz="1800" b="0" i="0" u="none" strike="noStrike" dirty="0">
                        <a:solidFill>
                          <a:srgbClr val="F29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solidFill>
                            <a:srgbClr val="F29100"/>
                          </a:solidFill>
                          <a:effectLst/>
                        </a:rPr>
                        <a:t>37.7% (N=308)</a:t>
                      </a:r>
                      <a:endParaRPr lang="en-AU" sz="1800" b="0" i="0" u="none" strike="noStrike" dirty="0">
                        <a:solidFill>
                          <a:srgbClr val="F29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</a:rPr>
                        <a:t>35.8% (N=293)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485827"/>
                  </a:ext>
                </a:extLst>
              </a:tr>
              <a:tr h="37508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u="none" strike="noStrike" dirty="0">
                          <a:solidFill>
                            <a:srgbClr val="F29100"/>
                          </a:solidFill>
                          <a:effectLst/>
                        </a:rPr>
                        <a:t>526</a:t>
                      </a:r>
                      <a:endParaRPr lang="en-AU" sz="1800" b="1" i="0" u="none" strike="noStrike" dirty="0">
                        <a:solidFill>
                          <a:srgbClr val="F29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u="none" strike="noStrike" dirty="0">
                          <a:solidFill>
                            <a:srgbClr val="F29100"/>
                          </a:solidFill>
                          <a:effectLst/>
                        </a:rPr>
                        <a:t>3,296</a:t>
                      </a:r>
                      <a:endParaRPr lang="en-AU" sz="1800" b="1" i="0" u="none" strike="noStrike" dirty="0">
                        <a:solidFill>
                          <a:srgbClr val="F29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u="none" strike="noStrike" dirty="0">
                          <a:effectLst/>
                        </a:rPr>
                        <a:t>5.7% (N=187)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u="none" strike="noStrike" dirty="0">
                          <a:effectLst/>
                        </a:rPr>
                        <a:t>11.7% (N=386)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u="none" strike="noStrike" dirty="0">
                          <a:effectLst/>
                        </a:rPr>
                        <a:t>20.6% (N=678)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u="none" strike="noStrike" dirty="0">
                          <a:effectLst/>
                        </a:rPr>
                        <a:t>62% (N=2045)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69488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016647F-1033-3A5F-03C6-2F389288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51816"/>
            <a:ext cx="4429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6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003361"/>
                </a:solidFill>
              </a:rPr>
              <a:t>Methodology</a:t>
            </a:r>
            <a:r>
              <a:rPr lang="de-DE" dirty="0">
                <a:solidFill>
                  <a:srgbClr val="003361"/>
                </a:solidFill>
              </a:rPr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000" b="1" dirty="0"/>
              <a:t>Data Processing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(all in R 4.2.2, R Core team [2022] in RStudio [Posit Team 2023])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F29100"/>
                </a:solidFill>
              </a:rPr>
              <a:t>Part–of-speech tagged 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600" dirty="0" err="1">
                <a:solidFill>
                  <a:schemeClr val="bg1">
                    <a:lumMod val="50000"/>
                  </a:schemeClr>
                </a:solidFill>
              </a:rPr>
              <a:t>udpipe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 package) </a:t>
            </a:r>
            <a:r>
              <a:rPr lang="en-AU" sz="2000" dirty="0"/>
              <a:t>spoken private dialogue section of each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Retrieved all </a:t>
            </a:r>
            <a:r>
              <a:rPr lang="en-AU" sz="2000" b="1" dirty="0">
                <a:solidFill>
                  <a:srgbClr val="F29100"/>
                </a:solidFill>
              </a:rPr>
              <a:t>adjectives</a:t>
            </a:r>
            <a:r>
              <a:rPr lang="en-AU" sz="2000" dirty="0"/>
              <a:t> (</a:t>
            </a:r>
            <a:r>
              <a:rPr lang="en-AU" sz="2000" dirty="0" err="1"/>
              <a:t>PoS</a:t>
            </a:r>
            <a:r>
              <a:rPr lang="en-AU" sz="2000" dirty="0"/>
              <a:t>–tag JJ) and determined whether an adjective had been </a:t>
            </a:r>
            <a:r>
              <a:rPr lang="en-AU" sz="2000" b="1" dirty="0">
                <a:solidFill>
                  <a:srgbClr val="F29100"/>
                </a:solidFill>
              </a:rPr>
              <a:t>amplified</a:t>
            </a:r>
            <a:r>
              <a:rPr lang="en-AU" sz="2000" dirty="0"/>
              <a:t> (member of a predefined set of amplifiers)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F29100"/>
                </a:solidFill>
              </a:rPr>
              <a:t>Sentiment Analysis </a:t>
            </a:r>
            <a:r>
              <a:rPr lang="en-AU" sz="2000" dirty="0"/>
              <a:t>of adjectives (</a:t>
            </a:r>
            <a:r>
              <a:rPr lang="en-AU" sz="2000" i="1" dirty="0"/>
              <a:t>negative</a:t>
            </a:r>
            <a:r>
              <a:rPr lang="en-AU" sz="2000" dirty="0"/>
              <a:t>, </a:t>
            </a:r>
            <a:r>
              <a:rPr lang="en-AU" sz="2000" i="1" dirty="0"/>
              <a:t>neutral</a:t>
            </a:r>
            <a:r>
              <a:rPr lang="en-AU" sz="2000" dirty="0"/>
              <a:t>, </a:t>
            </a:r>
            <a:r>
              <a:rPr lang="en-AU" sz="2000" i="1" dirty="0"/>
              <a:t>positive</a:t>
            </a:r>
            <a:r>
              <a:rPr lang="en-AU" sz="2000" dirty="0"/>
              <a:t>) using the crowd-sourced </a:t>
            </a:r>
            <a:r>
              <a:rPr lang="en-AU" sz="2000" i="1" dirty="0"/>
              <a:t>word-emotion association dictionary 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(see Mohammad &amp;Turney 2013)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F29100"/>
                </a:solidFill>
              </a:rPr>
              <a:t>Priming</a:t>
            </a:r>
            <a:r>
              <a:rPr lang="en-AU" sz="2100" dirty="0"/>
              <a:t>: determined </a:t>
            </a:r>
            <a:r>
              <a:rPr lang="en-AU" sz="2000" dirty="0"/>
              <a:t>if the same amplifier type had been used to amplify the preceding adjective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F29100"/>
                </a:solidFill>
              </a:rPr>
              <a:t>Removed</a:t>
            </a:r>
            <a:r>
              <a:rPr lang="en-AU" sz="2000" dirty="0"/>
              <a:t>. . .</a:t>
            </a:r>
          </a:p>
          <a:p>
            <a:pPr marL="645750" lvl="2" indent="-285750"/>
            <a:r>
              <a:rPr lang="en-AU" sz="2000" b="1" dirty="0"/>
              <a:t>negated</a:t>
            </a:r>
            <a:r>
              <a:rPr lang="en-AU" sz="2000" dirty="0"/>
              <a:t> adjectives</a:t>
            </a:r>
          </a:p>
          <a:p>
            <a:pPr marL="645750" lvl="2" indent="-285750"/>
            <a:r>
              <a:rPr lang="en-AU" sz="2000" b="1" dirty="0"/>
              <a:t>comparative</a:t>
            </a:r>
            <a:r>
              <a:rPr lang="en-AU" sz="2000" dirty="0"/>
              <a:t> and superlative forms</a:t>
            </a:r>
          </a:p>
          <a:p>
            <a:pPr marL="645750" lvl="2" indent="-285750"/>
            <a:r>
              <a:rPr lang="en-AU" sz="2000" dirty="0"/>
              <a:t>adjectives that were </a:t>
            </a:r>
            <a:r>
              <a:rPr lang="en-AU" sz="2000" b="1" dirty="0"/>
              <a:t>preceded by </a:t>
            </a:r>
            <a:r>
              <a:rPr lang="en-AU" sz="2000" b="1" dirty="0" err="1"/>
              <a:t>downtoners</a:t>
            </a:r>
            <a:endParaRPr lang="en-AU" sz="2000" b="1" dirty="0"/>
          </a:p>
          <a:p>
            <a:pPr marL="645750" lvl="2" indent="-285750"/>
            <a:r>
              <a:rPr lang="en-AU" sz="2000" b="1" dirty="0"/>
              <a:t>strange</a:t>
            </a:r>
            <a:r>
              <a:rPr lang="en-AU" sz="2000" dirty="0"/>
              <a:t> forms (e.g. </a:t>
            </a:r>
            <a:r>
              <a:rPr lang="en-AU" sz="2000" i="1" dirty="0"/>
              <a:t>much</a:t>
            </a:r>
            <a:r>
              <a:rPr lang="en-AU" sz="2000" dirty="0"/>
              <a:t>, </a:t>
            </a:r>
            <a:r>
              <a:rPr lang="en-AU" sz="2000" i="1" dirty="0"/>
              <a:t>many</a:t>
            </a:r>
            <a:r>
              <a:rPr lang="en-AU" sz="20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060AF-6324-6BC9-501D-91253C783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543" y="109538"/>
            <a:ext cx="3257458" cy="18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003361"/>
                </a:solidFill>
              </a:rPr>
              <a:t>Methodology</a:t>
            </a:r>
            <a:r>
              <a:rPr lang="de-DE" dirty="0">
                <a:solidFill>
                  <a:srgbClr val="003361"/>
                </a:solidFill>
              </a:rPr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000" b="1" dirty="0"/>
              <a:t>Data Processing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(all in R 4.2.2, R Core team [2022] in RStudio [Posit Team 2023])</a:t>
            </a:r>
            <a:endParaRPr lang="en-AU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Determined the </a:t>
            </a:r>
            <a:r>
              <a:rPr lang="en-AU" sz="2000" b="1" dirty="0">
                <a:solidFill>
                  <a:srgbClr val="F29100"/>
                </a:solidFill>
              </a:rPr>
              <a:t>syntactic context </a:t>
            </a:r>
            <a:r>
              <a:rPr lang="en-AU" sz="2000" dirty="0"/>
              <a:t>of the adjective (</a:t>
            </a:r>
            <a:r>
              <a:rPr lang="en-AU" sz="2000" b="1" dirty="0"/>
              <a:t>attributive</a:t>
            </a:r>
            <a:r>
              <a:rPr lang="en-AU" sz="2000" dirty="0"/>
              <a:t>: </a:t>
            </a:r>
            <a:r>
              <a:rPr lang="en-AU" sz="2000" i="1" dirty="0"/>
              <a:t>the nice man </a:t>
            </a:r>
            <a:r>
              <a:rPr lang="en-AU" sz="2000" dirty="0"/>
              <a:t>| </a:t>
            </a:r>
            <a:r>
              <a:rPr lang="en-AU" sz="2000" b="1" dirty="0"/>
              <a:t>predicative</a:t>
            </a:r>
            <a:r>
              <a:rPr lang="en-AU" sz="2000" dirty="0"/>
              <a:t>: </a:t>
            </a:r>
            <a:r>
              <a:rPr lang="en-AU" sz="2000" i="1" dirty="0"/>
              <a:t>The man is nice</a:t>
            </a:r>
            <a:r>
              <a:rPr lang="en-AU" sz="20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Determined the token </a:t>
            </a:r>
            <a:r>
              <a:rPr lang="en-AU" sz="2000" b="1" dirty="0">
                <a:solidFill>
                  <a:srgbClr val="F29100"/>
                </a:solidFill>
              </a:rPr>
              <a:t>frequency</a:t>
            </a:r>
            <a:r>
              <a:rPr lang="en-AU" sz="2000" dirty="0"/>
              <a:t> of all adjective types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Tagliamonte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and Roberts 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F29100"/>
                </a:solidFill>
              </a:rPr>
              <a:t>Gradability</a:t>
            </a:r>
            <a:r>
              <a:rPr lang="en-AU" sz="2000" dirty="0"/>
              <a:t>: likelihood of the occurrence in comparative contexts against occurrence in non-comparative contexts (</a:t>
            </a:r>
            <a:r>
              <a:rPr lang="en-AU" sz="2000" i="1" dirty="0"/>
              <a:t>pregnant, Chinese</a:t>
            </a:r>
            <a:r>
              <a:rPr lang="en-AU" sz="2000" dirty="0"/>
              <a:t>: not gradable | </a:t>
            </a:r>
            <a:r>
              <a:rPr lang="en-AU" sz="2000" i="1" dirty="0"/>
              <a:t>nice, tall</a:t>
            </a:r>
            <a:r>
              <a:rPr lang="en-AU" sz="2000" dirty="0"/>
              <a:t>: gradable)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F29100"/>
                </a:solidFill>
              </a:rPr>
              <a:t>Semantic type </a:t>
            </a:r>
            <a:r>
              <a:rPr lang="en-AU" sz="2000" dirty="0"/>
              <a:t>of adjective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(simplified version of Dixon 1977):</a:t>
            </a:r>
            <a:br>
              <a:rPr lang="en-AU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AU" sz="2100" b="1" i="1" dirty="0"/>
              <a:t>evaluative</a:t>
            </a:r>
            <a:r>
              <a:rPr lang="en-AU" sz="2100" dirty="0"/>
              <a:t> (e.g., good, little, difficult), </a:t>
            </a:r>
            <a:r>
              <a:rPr lang="en-AU" sz="2100" b="1" i="1" dirty="0"/>
              <a:t>descriptive</a:t>
            </a:r>
            <a:r>
              <a:rPr lang="en-AU" sz="2100" dirty="0"/>
              <a:t> (e.g., </a:t>
            </a:r>
            <a:r>
              <a:rPr lang="en-AU" sz="2100" i="1" dirty="0"/>
              <a:t>old</a:t>
            </a:r>
            <a:r>
              <a:rPr lang="en-AU" sz="2100" dirty="0"/>
              <a:t>, </a:t>
            </a:r>
            <a:r>
              <a:rPr lang="en-AU" sz="2100" i="1" dirty="0"/>
              <a:t>young</a:t>
            </a:r>
            <a:r>
              <a:rPr lang="en-AU" sz="2100" dirty="0"/>
              <a:t>, </a:t>
            </a:r>
            <a:r>
              <a:rPr lang="en-AU" sz="2100" i="1" dirty="0"/>
              <a:t>simple</a:t>
            </a:r>
            <a:r>
              <a:rPr lang="en-AU" sz="2100" dirty="0"/>
              <a:t>), </a:t>
            </a:r>
            <a:r>
              <a:rPr lang="en-AU" sz="2100" b="1" dirty="0"/>
              <a:t>relational</a:t>
            </a:r>
            <a:r>
              <a:rPr lang="en-AU" sz="2100" dirty="0"/>
              <a:t> (e.g., </a:t>
            </a:r>
            <a:r>
              <a:rPr lang="en-AU" sz="2100" i="1" dirty="0"/>
              <a:t>first</a:t>
            </a:r>
            <a:r>
              <a:rPr lang="en-AU" sz="2100" dirty="0"/>
              <a:t>, </a:t>
            </a:r>
            <a:r>
              <a:rPr lang="en-AU" sz="2100" i="1" dirty="0"/>
              <a:t>new</a:t>
            </a:r>
            <a:r>
              <a:rPr lang="en-AU" sz="2100" dirty="0"/>
              <a:t>, </a:t>
            </a:r>
            <a:r>
              <a:rPr lang="en-AU" sz="2100" i="1" dirty="0"/>
              <a:t>next</a:t>
            </a:r>
            <a:r>
              <a:rPr lang="en-AU" sz="2100" dirty="0"/>
              <a:t>), </a:t>
            </a:r>
            <a:r>
              <a:rPr lang="en-AU" sz="2100" b="1" dirty="0"/>
              <a:t>membership</a:t>
            </a:r>
            <a:r>
              <a:rPr lang="en-AU" sz="2100" dirty="0"/>
              <a:t> (e.g., </a:t>
            </a:r>
            <a:r>
              <a:rPr lang="en-AU" sz="2100" i="1" dirty="0"/>
              <a:t>local</a:t>
            </a:r>
            <a:r>
              <a:rPr lang="en-AU" sz="2100" dirty="0"/>
              <a:t>, </a:t>
            </a:r>
            <a:r>
              <a:rPr lang="en-AU" sz="2100" i="1" dirty="0"/>
              <a:t>national</a:t>
            </a:r>
            <a:r>
              <a:rPr lang="en-AU" sz="2100" dirty="0"/>
              <a:t>, </a:t>
            </a:r>
            <a:r>
              <a:rPr lang="en-AU" sz="2100" i="1" dirty="0" err="1"/>
              <a:t>british</a:t>
            </a:r>
            <a:r>
              <a:rPr lang="en-AU" sz="2100" dirty="0"/>
              <a:t>), </a:t>
            </a:r>
            <a:r>
              <a:rPr lang="en-AU" sz="2100" b="1" dirty="0"/>
              <a:t>dimension</a:t>
            </a:r>
            <a:r>
              <a:rPr lang="en-AU" sz="2100" dirty="0"/>
              <a:t> (e.g., </a:t>
            </a:r>
            <a:r>
              <a:rPr lang="en-AU" sz="2100" i="1" dirty="0"/>
              <a:t>small</a:t>
            </a:r>
            <a:r>
              <a:rPr lang="en-AU" sz="2100" dirty="0"/>
              <a:t>, </a:t>
            </a:r>
            <a:r>
              <a:rPr lang="en-AU" sz="2100" i="1" dirty="0"/>
              <a:t>large</a:t>
            </a:r>
            <a:r>
              <a:rPr lang="en-AU" sz="2100" dirty="0"/>
              <a:t>, </a:t>
            </a:r>
            <a:r>
              <a:rPr lang="en-AU" sz="2100" i="1" dirty="0"/>
              <a:t>long</a:t>
            </a:r>
            <a:r>
              <a:rPr lang="en-AU" sz="2100" dirty="0"/>
              <a:t>), </a:t>
            </a:r>
            <a:r>
              <a:rPr lang="en-AU" sz="2100" b="1" dirty="0"/>
              <a:t>other</a:t>
            </a:r>
            <a:r>
              <a:rPr lang="en-AU" sz="2100" dirty="0"/>
              <a:t> (unclassifiable adjectives such as </a:t>
            </a:r>
            <a:r>
              <a:rPr lang="en-AU" sz="2100" i="1" dirty="0"/>
              <a:t>illiterate</a:t>
            </a:r>
            <a:r>
              <a:rPr lang="en-AU" sz="2100" dirty="0"/>
              <a:t>, </a:t>
            </a:r>
            <a:r>
              <a:rPr lang="en-AU" sz="2100" i="1" dirty="0"/>
              <a:t>unavailable</a:t>
            </a:r>
            <a:r>
              <a:rPr lang="en-AU" sz="2100" dirty="0"/>
              <a:t>, </a:t>
            </a:r>
            <a:r>
              <a:rPr lang="en-AU" sz="2100" i="1" dirty="0"/>
              <a:t>heterogeneous</a:t>
            </a:r>
            <a:r>
              <a:rPr lang="en-AU" sz="21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F29100"/>
                </a:solidFill>
              </a:rPr>
              <a:t>Manual cross–evaluation </a:t>
            </a:r>
            <a:r>
              <a:rPr lang="en-AU" sz="2000" dirty="0"/>
              <a:t>of automated categorisation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Added metadata and </a:t>
            </a:r>
            <a:r>
              <a:rPr lang="en-AU" sz="2000" b="1" dirty="0">
                <a:solidFill>
                  <a:srgbClr val="F29100"/>
                </a:solidFill>
              </a:rPr>
              <a:t>speaker information </a:t>
            </a:r>
            <a:r>
              <a:rPr lang="en-AU" sz="2000" dirty="0"/>
              <a:t>(variety, age, gender)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060AF-6324-6BC9-501D-91253C783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543" y="109538"/>
            <a:ext cx="3257458" cy="18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6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6CC80B-B01A-A8F9-01B8-F2F92886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594" y="10304"/>
            <a:ext cx="6577406" cy="435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003361"/>
                </a:solidFill>
              </a:rPr>
              <a:t>Methodology</a:t>
            </a:r>
            <a:r>
              <a:rPr lang="de-DE" dirty="0">
                <a:solidFill>
                  <a:srgbClr val="003361"/>
                </a:solidFill>
              </a:rPr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b="1" dirty="0"/>
              <a:t>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F29100"/>
                </a:solidFill>
              </a:rPr>
              <a:t>Conditional Inference Trees </a:t>
            </a:r>
            <a:r>
              <a:rPr lang="en-AU" sz="2000" dirty="0"/>
              <a:t>(CIT)</a:t>
            </a:r>
            <a:br>
              <a:rPr lang="en-AU" sz="2000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(see Schweinberger 2023,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Hothorn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Zeileis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/>
              <a:t>Advantages</a:t>
            </a:r>
            <a:endParaRPr lang="en-AU" sz="2000" dirty="0"/>
          </a:p>
          <a:p>
            <a:pPr marL="645750" lvl="2" indent="-285750"/>
            <a:r>
              <a:rPr lang="en-AU" sz="2000" dirty="0"/>
              <a:t>Multivariate statistical method </a:t>
            </a:r>
          </a:p>
          <a:p>
            <a:pPr marL="645750" lvl="2" indent="-285750"/>
            <a:r>
              <a:rPr lang="en-AU" sz="2000" dirty="0"/>
              <a:t>Easy to implement and interpret</a:t>
            </a:r>
          </a:p>
          <a:p>
            <a:pPr marL="645750" lvl="2" indent="-285750"/>
            <a:r>
              <a:rPr lang="en-AU" sz="2000" dirty="0"/>
              <a:t>Works particularly well for </a:t>
            </a:r>
          </a:p>
          <a:p>
            <a:pPr marL="825750" lvl="3" indent="-285750"/>
            <a:r>
              <a:rPr lang="en-AU" sz="2000" dirty="0"/>
              <a:t>Complex unbalanced data sets</a:t>
            </a:r>
          </a:p>
          <a:p>
            <a:pPr marL="825750" lvl="3" indent="-285750"/>
            <a:r>
              <a:rPr lang="en-AU" sz="2000" dirty="0"/>
              <a:t>Higer-order interactions (effects depend on the presence of other factors)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/>
              <a:t>Problems</a:t>
            </a:r>
          </a:p>
          <a:p>
            <a:pPr marL="645750" lvl="2" indent="-285750"/>
            <a:r>
              <a:rPr lang="en-AU" sz="2000" dirty="0"/>
              <a:t>Not as well-known as (mixed-effects) regressions</a:t>
            </a:r>
          </a:p>
          <a:p>
            <a:pPr marL="645750" lvl="2" indent="-285750"/>
            <a:r>
              <a:rPr lang="en-AU" sz="2000" dirty="0"/>
              <a:t>Overfitting (generalisability can be limited)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6758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003361"/>
                </a:solidFill>
              </a:rPr>
              <a:t>Results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4732177" cy="4608515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F29100"/>
                </a:solidFill>
              </a:rPr>
              <a:t>Descriptives: amplifiers across varieties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broadest range of amplifier use is attested for </a:t>
            </a:r>
            <a:r>
              <a:rPr lang="en-AU" dirty="0" err="1"/>
              <a:t>IndE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very</a:t>
            </a:r>
            <a:r>
              <a:rPr lang="en-AU" dirty="0"/>
              <a:t>, </a:t>
            </a:r>
            <a:r>
              <a:rPr lang="en-AU" i="1" dirty="0"/>
              <a:t>so</a:t>
            </a:r>
            <a:r>
              <a:rPr lang="en-AU" dirty="0"/>
              <a:t>, and </a:t>
            </a:r>
            <a:r>
              <a:rPr lang="en-AU" i="1" dirty="0"/>
              <a:t>really</a:t>
            </a:r>
            <a:r>
              <a:rPr lang="en-AU" dirty="0"/>
              <a:t> are clearly the most frequent (dominating) amplifiers in all varieties.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very</a:t>
            </a:r>
            <a:r>
              <a:rPr lang="en-AU" dirty="0"/>
              <a:t> is dominating the amplifiers systems of HKE and </a:t>
            </a:r>
            <a:r>
              <a:rPr lang="en-AU" dirty="0" err="1"/>
              <a:t>IndE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 </a:t>
            </a:r>
            <a:r>
              <a:rPr lang="en-AU" dirty="0" err="1"/>
              <a:t>PhiE</a:t>
            </a:r>
            <a:r>
              <a:rPr lang="en-AU" dirty="0"/>
              <a:t>, </a:t>
            </a:r>
            <a:r>
              <a:rPr lang="en-AU" i="1" dirty="0"/>
              <a:t>very</a:t>
            </a:r>
            <a:r>
              <a:rPr lang="en-AU" dirty="0"/>
              <a:t> is less frequent than so and </a:t>
            </a:r>
            <a:r>
              <a:rPr lang="en-AU" i="1" dirty="0"/>
              <a:t>really</a:t>
            </a:r>
            <a:r>
              <a:rPr lang="en-AU" dirty="0"/>
              <a:t> is about half as frequent as </a:t>
            </a:r>
            <a:r>
              <a:rPr lang="en-AU" i="1" dirty="0"/>
              <a:t>so</a:t>
            </a:r>
            <a:r>
              <a:rPr lang="en-AU" dirty="0"/>
              <a:t> (other amplifies are notably rare).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6B725B-DD6D-A76F-86F0-0D5083D575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03" y="116632"/>
            <a:ext cx="6737671" cy="6737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86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003361"/>
                </a:solidFill>
              </a:rPr>
              <a:t>Results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4732177" cy="4608515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F29100"/>
                </a:solidFill>
              </a:rPr>
              <a:t>Descriptives: amplifiers across varieties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Amplification is more common in predicative contexts (</a:t>
            </a:r>
            <a:r>
              <a:rPr lang="en-AU" i="1" dirty="0"/>
              <a:t>He is very nice</a:t>
            </a:r>
            <a:r>
              <a:rPr lang="en-AU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very</a:t>
            </a:r>
            <a:r>
              <a:rPr lang="en-AU" dirty="0"/>
              <a:t> is clearly the dominant amplifier in HKE and </a:t>
            </a:r>
            <a:r>
              <a:rPr lang="en-AU" dirty="0" err="1"/>
              <a:t>IndE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amplifier system of </a:t>
            </a:r>
            <a:r>
              <a:rPr lang="en-AU" dirty="0" err="1"/>
              <a:t>PhiE</a:t>
            </a:r>
            <a:r>
              <a:rPr lang="en-AU" dirty="0"/>
              <a:t> is undergoing change in apparent time with </a:t>
            </a:r>
            <a:r>
              <a:rPr lang="en-AU" i="1" dirty="0"/>
              <a:t>really</a:t>
            </a:r>
            <a:r>
              <a:rPr lang="en-AU" dirty="0"/>
              <a:t> challenging </a:t>
            </a:r>
            <a:r>
              <a:rPr lang="en-AU" i="1" dirty="0"/>
              <a:t>very</a:t>
            </a:r>
            <a:r>
              <a:rPr lang="en-AU" dirty="0"/>
              <a:t> in attributive contexts and </a:t>
            </a:r>
            <a:r>
              <a:rPr lang="en-AU" i="1" dirty="0"/>
              <a:t>so</a:t>
            </a:r>
            <a:r>
              <a:rPr lang="en-AU" dirty="0"/>
              <a:t> dominating the system among younger speaker in  predicative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 or few signs of apparent time change in the amplifier systems of HKE and </a:t>
            </a:r>
            <a:r>
              <a:rPr lang="en-AU" dirty="0" err="1"/>
              <a:t>IndE</a:t>
            </a:r>
            <a:r>
              <a:rPr lang="en-AU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3F24B-AFEB-2D8F-EE7B-20891DFEB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20" y="2348880"/>
            <a:ext cx="6763680" cy="45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73125A-A600-6D87-E13C-74578ED8C3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996" y="35868"/>
            <a:ext cx="3754188" cy="25027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6DAB68-FAE5-A658-F30C-EE98243818D2}"/>
              </a:ext>
            </a:extLst>
          </p:cNvPr>
          <p:cNvSpPr txBox="1"/>
          <p:nvPr/>
        </p:nvSpPr>
        <p:spPr>
          <a:xfrm>
            <a:off x="5735960" y="377582"/>
            <a:ext cx="2700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Right: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Amplifiers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are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more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common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predicative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contexts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in all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varieties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under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investigation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5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003361"/>
                </a:solidFill>
              </a:rPr>
              <a:t>Results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4320554" cy="4608515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F29100"/>
                </a:solidFill>
              </a:rPr>
              <a:t>Philippine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Function most important predictor</a:t>
            </a:r>
            <a:br>
              <a:rPr lang="en-AU" dirty="0"/>
            </a:br>
            <a:r>
              <a:rPr lang="en-AU" dirty="0"/>
              <a:t>(unsurprising as </a:t>
            </a:r>
            <a:r>
              <a:rPr lang="en-AU" i="1" dirty="0"/>
              <a:t>so</a:t>
            </a:r>
            <a:r>
              <a:rPr lang="en-AU" dirty="0"/>
              <a:t> almost exclusively </a:t>
            </a:r>
            <a:br>
              <a:rPr lang="en-AU" dirty="0"/>
            </a:br>
            <a:r>
              <a:rPr lang="en-AU" dirty="0"/>
              <a:t>occurs in predicative contexts)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Significant stratification along social dimensions!</a:t>
            </a:r>
            <a:br>
              <a:rPr lang="en-AU" dirty="0"/>
            </a:br>
            <a:r>
              <a:rPr lang="en-AU" dirty="0"/>
              <a:t>(extra-linguistic factors dominate)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 significant impact of intra-linguistic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very</a:t>
            </a:r>
            <a:r>
              <a:rPr lang="en-AU" dirty="0"/>
              <a:t> dominant only in attributive contexts and among older 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Substantive use of </a:t>
            </a:r>
            <a:r>
              <a:rPr lang="en-AU" i="1" dirty="0"/>
              <a:t>really</a:t>
            </a:r>
            <a:r>
              <a:rPr lang="en-AU" dirty="0"/>
              <a:t> and </a:t>
            </a:r>
            <a:r>
              <a:rPr lang="en-AU" i="1" dirty="0"/>
              <a:t>so</a:t>
            </a:r>
            <a:r>
              <a:rPr lang="en-AU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105AC-5546-FBA6-4EDF-7E7EE0A2C8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878372"/>
            <a:ext cx="7919690" cy="5161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458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003361"/>
                </a:solidFill>
              </a:rPr>
              <a:t>Results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4320554" cy="4608515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F29100"/>
                </a:solidFill>
              </a:rPr>
              <a:t>Indian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More complex than </a:t>
            </a:r>
            <a:r>
              <a:rPr lang="en-AU" dirty="0" err="1"/>
              <a:t>PhiE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Adjective most important predictor</a:t>
            </a:r>
            <a:br>
              <a:rPr lang="en-AU" dirty="0"/>
            </a:br>
            <a:r>
              <a:rPr lang="en-AU" dirty="0"/>
              <a:t>(due to </a:t>
            </a:r>
            <a:r>
              <a:rPr lang="en-AU" i="1" dirty="0"/>
              <a:t>quite different</a:t>
            </a:r>
            <a:r>
              <a:rPr lang="en-A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Intra-linguistic factors associated with the semantics of the adjective dominate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Extra-linguistic factors only relevant for very specific subgroups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Notable dominance of </a:t>
            </a:r>
            <a:r>
              <a:rPr lang="en-AU" i="1" dirty="0"/>
              <a:t>very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(with only 3 subgroups showing dominance of innovative variants)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Use of </a:t>
            </a:r>
            <a:r>
              <a:rPr lang="en-AU" i="1" dirty="0"/>
              <a:t>really</a:t>
            </a:r>
            <a:r>
              <a:rPr lang="en-AU" dirty="0"/>
              <a:t> and </a:t>
            </a:r>
            <a:r>
              <a:rPr lang="en-AU" i="1" dirty="0"/>
              <a:t>so </a:t>
            </a:r>
            <a:r>
              <a:rPr lang="en-AU" dirty="0"/>
              <a:t>is comparatively rare.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1A865-4016-2F41-55B8-0CAACAF05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1094836"/>
            <a:ext cx="8882826" cy="5329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8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003361"/>
                </a:solidFill>
              </a:rPr>
              <a:t>Results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4320554" cy="4608515"/>
          </a:xfrm>
        </p:spPr>
        <p:txBody>
          <a:bodyPr>
            <a:normAutofit lnSpcReduction="10000"/>
          </a:bodyPr>
          <a:lstStyle/>
          <a:p>
            <a:r>
              <a:rPr lang="en-AU" b="1" dirty="0">
                <a:solidFill>
                  <a:srgbClr val="F29100"/>
                </a:solidFill>
              </a:rPr>
              <a:t>Hong Kong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In-between </a:t>
            </a:r>
            <a:r>
              <a:rPr lang="en-AU" dirty="0" err="1"/>
              <a:t>IndE</a:t>
            </a:r>
            <a:r>
              <a:rPr lang="en-AU" dirty="0"/>
              <a:t> and </a:t>
            </a:r>
            <a:r>
              <a:rPr lang="en-AU" dirty="0" err="1"/>
              <a:t>PhiE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Function again most important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Intra-linguistic factors associated with the semantics of the adjective dominate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Signs of real-time change (date is an important factor indicating that the system has changed between data collection phases)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is dominant but use of </a:t>
            </a:r>
            <a:r>
              <a:rPr lang="en-AU" i="1" dirty="0"/>
              <a:t>really</a:t>
            </a:r>
            <a:r>
              <a:rPr lang="en-AU" dirty="0"/>
              <a:t> and </a:t>
            </a:r>
            <a:r>
              <a:rPr lang="en-AU" i="1" dirty="0"/>
              <a:t>so </a:t>
            </a:r>
            <a:r>
              <a:rPr lang="en-AU" dirty="0"/>
              <a:t>is relatively common across subgroups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Lack of social stratification (age and gender do not affect amplifier use)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4F3F9-17A0-6F2F-AFCC-165646C710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908720"/>
            <a:ext cx="8712373" cy="5227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0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a light bulb and question marks above his head&#10;&#10;Description automatically generated">
            <a:extLst>
              <a:ext uri="{FF2B5EF4-FFF2-40B4-BE49-F238E27FC236}">
                <a16:creationId xmlns:a16="http://schemas.microsoft.com/office/drawing/2014/main" id="{DBC4EBEB-9A57-1D6C-B432-1300BCF5C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44" y="0"/>
            <a:ext cx="1700213" cy="1700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3361"/>
                </a:solidFill>
              </a:rPr>
              <a:t>Motivation: </a:t>
            </a:r>
            <a:r>
              <a:rPr lang="de-DE" dirty="0" err="1">
                <a:solidFill>
                  <a:srgbClr val="003361"/>
                </a:solidFill>
              </a:rPr>
              <a:t>what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should</a:t>
            </a:r>
            <a:r>
              <a:rPr lang="de-DE" dirty="0">
                <a:solidFill>
                  <a:srgbClr val="003361"/>
                </a:solidFill>
              </a:rPr>
              <a:t> I </a:t>
            </a:r>
            <a:r>
              <a:rPr lang="de-DE" dirty="0" err="1">
                <a:solidFill>
                  <a:srgbClr val="003361"/>
                </a:solidFill>
              </a:rPr>
              <a:t>present</a:t>
            </a:r>
            <a:r>
              <a:rPr lang="de-DE" dirty="0">
                <a:solidFill>
                  <a:srgbClr val="003361"/>
                </a:solidFill>
              </a:rPr>
              <a:t>?</a:t>
            </a:r>
            <a:endParaRPr lang="en-AU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0801350" cy="482513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F29100"/>
                </a:solidFill>
              </a:rPr>
              <a:t>A </a:t>
            </a:r>
            <a:r>
              <a:rPr lang="en-AU" sz="2400" b="1" dirty="0">
                <a:solidFill>
                  <a:srgbClr val="F29100"/>
                </a:solidFill>
              </a:rPr>
              <a:t>corpus-based acoustic analysis of vowel production by learners</a:t>
            </a:r>
            <a:r>
              <a:rPr lang="en-AU" sz="2400" dirty="0">
                <a:solidFill>
                  <a:srgbClr val="F29100"/>
                </a:solidFill>
              </a:rPr>
              <a:t> and L1-speakers of English</a:t>
            </a:r>
          </a:p>
          <a:p>
            <a:pPr marL="645750" lvl="2" indent="-285750"/>
            <a:r>
              <a:rPr lang="en-AU" sz="2400" dirty="0"/>
              <a:t>Large scale, acoustic analyses of vowels among Japanese and Chinese English learners</a:t>
            </a:r>
          </a:p>
          <a:p>
            <a:pPr marL="645750" lvl="2" indent="-285750"/>
            <a:r>
              <a:rPr lang="en-AU" sz="2400" dirty="0"/>
              <a:t>Innovative, future-oriented: will continue becoming a bigger topic 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(Ulrike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Jessner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-Schmid)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rgbClr val="F29100"/>
                </a:solidFill>
              </a:rPr>
              <a:t>Utterance-final</a:t>
            </a:r>
            <a:r>
              <a:rPr lang="en-AU" sz="2400" dirty="0">
                <a:solidFill>
                  <a:srgbClr val="F29100"/>
                </a:solidFill>
              </a:rPr>
              <a:t> </a:t>
            </a:r>
            <a:r>
              <a:rPr lang="en-AU" sz="2400" b="1" i="1" dirty="0">
                <a:solidFill>
                  <a:srgbClr val="F29100"/>
                </a:solidFill>
              </a:rPr>
              <a:t>or</a:t>
            </a:r>
            <a:r>
              <a:rPr lang="en-AU" sz="2400" b="1" dirty="0">
                <a:solidFill>
                  <a:srgbClr val="F29100"/>
                </a:solidFill>
              </a:rPr>
              <a:t> as a face-saving strategy </a:t>
            </a:r>
            <a:r>
              <a:rPr lang="en-AU" sz="2400" dirty="0">
                <a:solidFill>
                  <a:srgbClr val="F29100"/>
                </a:solidFill>
              </a:rPr>
              <a:t>in Australian English</a:t>
            </a:r>
          </a:p>
          <a:p>
            <a:pPr marL="645750" lvl="2" indent="-285750"/>
            <a:r>
              <a:rPr lang="en-AU" sz="2400" dirty="0"/>
              <a:t>Corpus-based pragmatic analysis of utterance final </a:t>
            </a:r>
            <a:r>
              <a:rPr lang="en-AU" sz="2400" i="1" dirty="0"/>
              <a:t>or</a:t>
            </a:r>
            <a:r>
              <a:rPr lang="en-AU" sz="2400" dirty="0"/>
              <a:t> in spoken Australian English based on 4 </a:t>
            </a:r>
            <a:r>
              <a:rPr lang="en-AU" sz="2400" dirty="0" err="1"/>
              <a:t>AusE</a:t>
            </a:r>
            <a:r>
              <a:rPr lang="en-AU" sz="2400" dirty="0"/>
              <a:t> corpora 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(Anna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Islentyeva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 | Monika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Kirner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-Ludwig)</a:t>
            </a:r>
          </a:p>
          <a:p>
            <a:pPr marL="645750" lvl="2" indent="-285750"/>
            <a:r>
              <a:rPr lang="en-AU" sz="2400" dirty="0"/>
              <a:t>Combination of computation and qualitative, interpretative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rgbClr val="F29100"/>
                </a:solidFill>
              </a:rPr>
              <a:t>Vulgarity and swearing on social m</a:t>
            </a:r>
            <a:r>
              <a:rPr lang="en-AU" sz="2400" dirty="0">
                <a:solidFill>
                  <a:srgbClr val="F29100"/>
                </a:solidFill>
              </a:rPr>
              <a:t>edia</a:t>
            </a:r>
          </a:p>
          <a:p>
            <a:pPr marL="645750" lvl="2" indent="-285750"/>
            <a:r>
              <a:rPr lang="en-AU" sz="2400" dirty="0"/>
              <a:t>Computational, quantitative analysis of large social media data sets</a:t>
            </a:r>
          </a:p>
          <a:p>
            <a:pPr marL="645750" lvl="2" indent="-285750"/>
            <a:r>
              <a:rPr lang="en-AU" sz="2400" dirty="0"/>
              <a:t>Timely, skill-exhibition, relevant for the </a:t>
            </a:r>
            <a:r>
              <a:rPr lang="de-DE" sz="2400" dirty="0" err="1"/>
              <a:t>research</a:t>
            </a:r>
            <a:r>
              <a:rPr lang="de-DE" sz="2400" dirty="0"/>
              <a:t> </a:t>
            </a:r>
            <a:r>
              <a:rPr lang="de-DE" sz="2400" dirty="0" err="1"/>
              <a:t>area</a:t>
            </a:r>
            <a:r>
              <a:rPr lang="de-DE" sz="2400" dirty="0"/>
              <a:t> </a:t>
            </a:r>
            <a:r>
              <a:rPr lang="de-DE" sz="2400" i="1" dirty="0"/>
              <a:t>Kulturelle Begegnungen – Kulturelle Konflikte 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(Monika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Kirner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-Ludwig | Reinhard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Heuberger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)</a:t>
            </a:r>
          </a:p>
          <a:p>
            <a:pPr marL="645750" lvl="2" indent="-285750"/>
            <a:endParaRPr lang="en-AU" sz="2400" i="1" dirty="0"/>
          </a:p>
        </p:txBody>
      </p:sp>
    </p:spTree>
    <p:extLst>
      <p:ext uri="{BB962C8B-B14F-4D97-AF65-F5344CB8AC3E}">
        <p14:creationId xmlns:p14="http://schemas.microsoft.com/office/powerpoint/2010/main" val="21081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Main take aways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Main amplifiers: </a:t>
            </a:r>
            <a:r>
              <a:rPr lang="en-AU" b="1" i="1" dirty="0"/>
              <a:t>very</a:t>
            </a:r>
            <a:r>
              <a:rPr lang="en-AU" b="1" dirty="0"/>
              <a:t>, </a:t>
            </a:r>
            <a:r>
              <a:rPr lang="en-AU" b="1" i="1" dirty="0"/>
              <a:t>so</a:t>
            </a:r>
            <a:r>
              <a:rPr lang="en-AU" b="1" dirty="0"/>
              <a:t>, </a:t>
            </a:r>
            <a:r>
              <a:rPr lang="en-AU" b="1" i="1" dirty="0"/>
              <a:t>really </a:t>
            </a:r>
            <a:r>
              <a:rPr lang="en-AU" dirty="0"/>
              <a:t>(others notably rare)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IndE</a:t>
            </a:r>
            <a:r>
              <a:rPr lang="en-AU" b="1" dirty="0"/>
              <a:t>: n</a:t>
            </a:r>
            <a:r>
              <a:rPr lang="en-AU" dirty="0"/>
              <a:t>o ongoing change: use is determined by language-internal factors!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PhiE</a:t>
            </a:r>
            <a:r>
              <a:rPr lang="en-AU" b="1" dirty="0"/>
              <a:t>: a</a:t>
            </a:r>
            <a:r>
              <a:rPr lang="en-AU" dirty="0"/>
              <a:t>pparent-time change and social stratification</a:t>
            </a: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HKE</a:t>
            </a:r>
            <a:r>
              <a:rPr lang="en-AU" dirty="0"/>
              <a:t>: real-time change but use is determined intra-linguistically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36FDD-0258-CE94-5ACA-7098F5CDB739}"/>
              </a:ext>
            </a:extLst>
          </p:cNvPr>
          <p:cNvSpPr txBox="1"/>
          <p:nvPr/>
        </p:nvSpPr>
        <p:spPr>
          <a:xfrm>
            <a:off x="2135560" y="4365104"/>
            <a:ext cx="7992963" cy="1107996"/>
          </a:xfrm>
          <a:prstGeom prst="rect">
            <a:avLst/>
          </a:prstGeom>
          <a:noFill/>
          <a:ln w="50800">
            <a:solidFill>
              <a:srgbClr val="F291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AU" sz="2400" dirty="0">
                <a:solidFill>
                  <a:srgbClr val="003361"/>
                </a:solidFill>
              </a:rPr>
              <a:t>What does this mean?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43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Variationist Sociolinguistics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Language is not homogeneous: variation is ubiquitous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(see e.g.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Labov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[1994), 2001, 2011],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Tagliamonte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[2011])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861949-4219-A182-F6A0-D349429FE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32276"/>
              </p:ext>
            </p:extLst>
          </p:nvPr>
        </p:nvGraphicFramePr>
        <p:xfrm>
          <a:off x="2135560" y="3058160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71800664"/>
                    </a:ext>
                  </a:extLst>
                </a:gridCol>
                <a:gridCol w="2187211">
                  <a:extLst>
                    <a:ext uri="{9D8B030D-6E8A-4147-A177-3AD203B41FA5}">
                      <a16:colId xmlns:a16="http://schemas.microsoft.com/office/drawing/2014/main" val="1469649163"/>
                    </a:ext>
                  </a:extLst>
                </a:gridCol>
                <a:gridCol w="3231455">
                  <a:extLst>
                    <a:ext uri="{9D8B030D-6E8A-4147-A177-3AD203B41FA5}">
                      <a16:colId xmlns:a16="http://schemas.microsoft.com/office/drawing/2014/main" val="3919458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solidFill>
                            <a:srgbClr val="003361"/>
                          </a:solidFill>
                        </a:rPr>
                        <a:t>Social factors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rgbClr val="003361"/>
                          </a:solidFill>
                        </a:rPr>
                        <a:t>Language use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003361"/>
                          </a:solidFill>
                        </a:rPr>
                        <a:t>Social stratification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rgbClr val="003361"/>
                          </a:solidFill>
                        </a:rPr>
                        <a:t>Linguistic differentiation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622043"/>
                  </a:ext>
                </a:extLst>
              </a:tr>
            </a:tbl>
          </a:graphicData>
        </a:graphic>
      </p:graphicFrame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36DA6FFF-A859-A236-E099-7C4CEA9B9CD6}"/>
              </a:ext>
            </a:extLst>
          </p:cNvPr>
          <p:cNvSpPr/>
          <p:nvPr/>
        </p:nvSpPr>
        <p:spPr>
          <a:xfrm>
            <a:off x="5627911" y="3212976"/>
            <a:ext cx="720080" cy="147547"/>
          </a:xfrm>
          <a:prstGeom prst="leftRightArrow">
            <a:avLst/>
          </a:prstGeom>
          <a:solidFill>
            <a:srgbClr val="F29100"/>
          </a:solidFill>
          <a:ln>
            <a:solidFill>
              <a:srgbClr val="0033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5A4F47C1-B791-98E4-E677-157553CE4CFE}"/>
              </a:ext>
            </a:extLst>
          </p:cNvPr>
          <p:cNvSpPr/>
          <p:nvPr/>
        </p:nvSpPr>
        <p:spPr>
          <a:xfrm>
            <a:off x="5627911" y="3497478"/>
            <a:ext cx="720080" cy="147547"/>
          </a:xfrm>
          <a:prstGeom prst="leftRightArrow">
            <a:avLst/>
          </a:prstGeom>
          <a:solidFill>
            <a:srgbClr val="F29100"/>
          </a:solidFill>
          <a:ln>
            <a:solidFill>
              <a:srgbClr val="0033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B88CA-4E71-3388-A997-2CC7F2902167}"/>
              </a:ext>
            </a:extLst>
          </p:cNvPr>
          <p:cNvSpPr txBox="1"/>
          <p:nvPr/>
        </p:nvSpPr>
        <p:spPr>
          <a:xfrm>
            <a:off x="2135560" y="4365104"/>
            <a:ext cx="7992963" cy="1846659"/>
          </a:xfrm>
          <a:prstGeom prst="rect">
            <a:avLst/>
          </a:prstGeom>
          <a:noFill/>
          <a:ln w="50800">
            <a:solidFill>
              <a:srgbClr val="F291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AU" sz="2400" dirty="0">
                <a:solidFill>
                  <a:srgbClr val="003361"/>
                </a:solidFill>
              </a:rPr>
              <a:t>Linguistic variation not random</a:t>
            </a:r>
            <a:br>
              <a:rPr lang="en-AU" sz="2400" dirty="0">
                <a:solidFill>
                  <a:srgbClr val="003361"/>
                </a:solidFill>
              </a:rPr>
            </a:br>
            <a:r>
              <a:rPr lang="en-AU" sz="2400" dirty="0">
                <a:solidFill>
                  <a:srgbClr val="003361"/>
                </a:solidFill>
              </a:rPr>
              <a:t>systematic correlation between certain social factors (age, gender, class, ethnicity, etc.) and language use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830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1F9C18-7A8D-E66A-6E5F-44BA0D95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771154"/>
            <a:ext cx="11288700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25115-F9CF-0B82-29B5-DCE6368B5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721849"/>
            <a:ext cx="11317279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0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3C0CB-D89C-8F6D-3B36-2C71D218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691113"/>
            <a:ext cx="11279174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3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7750A-6C6E-7DDF-116F-84D5B3C0B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695945"/>
            <a:ext cx="11317279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90A68-77CE-0D15-0D74-28A463A7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678735"/>
            <a:ext cx="11288700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9F356-3DAB-229A-79B6-DF74933D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688261"/>
            <a:ext cx="11345858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D7CA1-543B-4FD0-654D-1460E4C8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676892"/>
            <a:ext cx="11345858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8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61265-40C8-DE1B-FF8B-171C274A9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691113"/>
            <a:ext cx="11307753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1104022"/>
            <a:ext cx="11712624" cy="5493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>
                <a:solidFill>
                  <a:srgbClr val="003361"/>
                </a:solidFill>
              </a:rPr>
              <a:t>English(es) on the Move: what we can learn about language change from variation in amplifier use</a:t>
            </a:r>
            <a:endParaRPr lang="en-AU" sz="2000" dirty="0">
              <a:solidFill>
                <a:srgbClr val="00336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AU" sz="2000" b="1" dirty="0">
                <a:solidFill>
                  <a:srgbClr val="003361"/>
                </a:solidFill>
              </a:rPr>
              <a:t>Timeline | Table of Contents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361"/>
                </a:solidFill>
              </a:rPr>
              <a:t>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361"/>
                </a:solidFill>
              </a:rPr>
              <a:t>Research Gaps | Research Questions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003361"/>
                </a:solidFill>
              </a:rPr>
              <a:t>Methodology</a:t>
            </a:r>
            <a:r>
              <a:rPr lang="de-DE" sz="2000" dirty="0">
                <a:solidFill>
                  <a:srgbClr val="003361"/>
                </a:solidFill>
              </a:rPr>
              <a:t> (Data and Analysis)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003361"/>
                </a:solidFill>
              </a:rPr>
              <a:t>Results</a:t>
            </a:r>
            <a:endParaRPr lang="de-DE" sz="2000" dirty="0">
              <a:solidFill>
                <a:srgbClr val="00336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003361"/>
                </a:solidFill>
              </a:rPr>
              <a:t>Discussion</a:t>
            </a:r>
            <a:r>
              <a:rPr lang="de-DE" sz="2000" dirty="0">
                <a:solidFill>
                  <a:srgbClr val="003361"/>
                </a:solidFill>
              </a:rPr>
              <a:t> and Outlook</a:t>
            </a:r>
            <a:endParaRPr lang="en-US" sz="2400" dirty="0">
              <a:solidFill>
                <a:srgbClr val="00336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1933F-A9A0-C305-979B-A8D7790B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67" y="4077072"/>
            <a:ext cx="3713849" cy="231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5CAB6-521C-E26D-3A22-AD075D08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688261"/>
            <a:ext cx="11317279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63FF2-F191-5040-D7AD-61C0313A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688261"/>
            <a:ext cx="11298227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4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4BD31-41A9-B5A9-867E-799FA6B2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691113"/>
            <a:ext cx="11298227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31B9E-649B-5FDA-5E0A-417347C8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688261"/>
            <a:ext cx="11279174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2E6D3-52ED-A521-D791-BB1D9591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691113"/>
            <a:ext cx="11288700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83437-268E-25DC-4BA5-4BA39F55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692696"/>
            <a:ext cx="11288700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DD0FD-7DE2-797F-1886-3E82D64D5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692696"/>
            <a:ext cx="11307753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7AB77-4E57-624D-E789-60B4F347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736902"/>
            <a:ext cx="11288700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5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6EBB7-A1FE-F5A8-205F-CE2BAEF9C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691113"/>
            <a:ext cx="11269648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7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9DF21-FD6E-BD02-B650-3776B6A9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729218"/>
            <a:ext cx="11317279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7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rgbClr val="003361"/>
                </a:solidFill>
              </a:rPr>
              <a:t>Background</a:t>
            </a:r>
            <a:br>
              <a:rPr lang="de-DE" dirty="0">
                <a:solidFill>
                  <a:srgbClr val="003361"/>
                </a:solidFill>
              </a:rPr>
            </a:br>
            <a:r>
              <a:rPr lang="de-DE" dirty="0" err="1">
                <a:solidFill>
                  <a:srgbClr val="003361"/>
                </a:solidFill>
              </a:rPr>
              <a:t>What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is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adjective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amplification</a:t>
            </a:r>
            <a:r>
              <a:rPr lang="de-DE" dirty="0">
                <a:solidFill>
                  <a:srgbClr val="003361"/>
                </a:solidFill>
              </a:rPr>
              <a:t>?</a:t>
            </a:r>
            <a:endParaRPr lang="en-AU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060848"/>
            <a:ext cx="10801349" cy="4247880"/>
          </a:xfrm>
        </p:spPr>
        <p:txBody>
          <a:bodyPr>
            <a:normAutofit lnSpcReduction="10000"/>
          </a:bodyPr>
          <a:lstStyle/>
          <a:p>
            <a:r>
              <a:rPr lang="en-AU" sz="2400" b="0" i="0" u="none" strike="noStrike" baseline="0" dirty="0">
                <a:solidFill>
                  <a:srgbClr val="000000"/>
                </a:solidFill>
                <a:latin typeface="LMSans17-Regular"/>
              </a:rPr>
              <a:t>Intensification is a linguistic category that is r</a:t>
            </a:r>
            <a:r>
              <a:rPr lang="en-AU" sz="2500" dirty="0">
                <a:solidFill>
                  <a:srgbClr val="000000"/>
                </a:solidFill>
                <a:latin typeface="LMSans17-Regular"/>
              </a:rPr>
              <a:t>elated to the semantic category of degree and ranges from low (</a:t>
            </a:r>
            <a:r>
              <a:rPr lang="en-AU" sz="2500" dirty="0" err="1">
                <a:solidFill>
                  <a:srgbClr val="000000"/>
                </a:solidFill>
                <a:latin typeface="LMSans17-Regular"/>
              </a:rPr>
              <a:t>downtoning</a:t>
            </a:r>
            <a:r>
              <a:rPr lang="en-AU" sz="2500" dirty="0">
                <a:solidFill>
                  <a:srgbClr val="000000"/>
                </a:solidFill>
                <a:latin typeface="LMSans17-Regular"/>
              </a:rPr>
              <a:t>) to high (amplifiers) 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(Quirk et al. 1985: 589–590)</a:t>
            </a:r>
          </a:p>
          <a:p>
            <a:pPr algn="l"/>
            <a:r>
              <a:rPr lang="en-AU" sz="2400" b="1" dirty="0">
                <a:solidFill>
                  <a:srgbClr val="F29100"/>
                </a:solidFill>
                <a:latin typeface="LMSans17-Regular"/>
              </a:rPr>
              <a:t>Amplifiers</a:t>
            </a:r>
          </a:p>
          <a:p>
            <a:pPr marL="702900" lvl="2" indent="-342900"/>
            <a:r>
              <a:rPr lang="en-AU" sz="2400" dirty="0">
                <a:solidFill>
                  <a:srgbClr val="000000"/>
                </a:solidFill>
                <a:latin typeface="LMSans17-Regular"/>
              </a:rPr>
              <a:t>Boosters, e.g. </a:t>
            </a:r>
            <a:r>
              <a:rPr lang="en-AU" sz="2400" i="1" dirty="0">
                <a:solidFill>
                  <a:srgbClr val="000000"/>
                </a:solidFill>
                <a:latin typeface="LMSans17-Regular"/>
              </a:rPr>
              <a:t>very</a:t>
            </a:r>
          </a:p>
          <a:p>
            <a:pPr marL="702900" lvl="2" indent="-342900"/>
            <a:r>
              <a:rPr lang="en-AU" sz="2400" dirty="0">
                <a:solidFill>
                  <a:srgbClr val="000000"/>
                </a:solidFill>
                <a:latin typeface="LMSans17-Regular"/>
              </a:rPr>
              <a:t>Maximizers, e.g. </a:t>
            </a:r>
            <a:r>
              <a:rPr lang="en-AU" sz="2400" i="1" dirty="0">
                <a:solidFill>
                  <a:srgbClr val="000000"/>
                </a:solidFill>
                <a:latin typeface="LMSans17-Regular"/>
              </a:rPr>
              <a:t>completely</a:t>
            </a:r>
          </a:p>
          <a:p>
            <a:pPr algn="l"/>
            <a:r>
              <a:rPr lang="en-AU" sz="2400" dirty="0" err="1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Downtoners</a:t>
            </a:r>
            <a:endParaRPr lang="en-AU" sz="2400" dirty="0">
              <a:solidFill>
                <a:schemeClr val="bg1">
                  <a:lumMod val="65000"/>
                </a:schemeClr>
              </a:solidFill>
              <a:latin typeface="LMSans17-Regular"/>
            </a:endParaRPr>
          </a:p>
          <a:p>
            <a:pPr marL="702900" lvl="2" indent="-342900"/>
            <a:r>
              <a:rPr lang="en-AU" sz="240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Approximators, e.g. </a:t>
            </a:r>
            <a:r>
              <a:rPr lang="en-AU" sz="2400" i="1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almost</a:t>
            </a:r>
          </a:p>
          <a:p>
            <a:pPr marL="702900" lvl="2" indent="-342900"/>
            <a:r>
              <a:rPr lang="en-AU" sz="240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Compromisers, e.g. </a:t>
            </a:r>
            <a:r>
              <a:rPr lang="en-AU" sz="2400" i="1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more or less</a:t>
            </a:r>
          </a:p>
          <a:p>
            <a:pPr marL="702900" lvl="2" indent="-342900"/>
            <a:r>
              <a:rPr lang="en-AU" sz="240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Diminishers, e.g. </a:t>
            </a:r>
            <a:r>
              <a:rPr lang="en-AU" sz="2400" i="1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partly</a:t>
            </a:r>
          </a:p>
          <a:p>
            <a:pPr marL="702900" lvl="2" indent="-342900"/>
            <a:r>
              <a:rPr lang="en-AU" sz="240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Minimizers, e.g. </a:t>
            </a:r>
            <a:r>
              <a:rPr lang="en-AU" sz="2400" i="1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hardly</a:t>
            </a:r>
            <a:endParaRPr lang="en-AU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A red and orange graph with arrow&#10;&#10;Description automatically generated">
            <a:extLst>
              <a:ext uri="{FF2B5EF4-FFF2-40B4-BE49-F238E27FC236}">
                <a16:creationId xmlns:a16="http://schemas.microsoft.com/office/drawing/2014/main" id="{61628305-9463-FD12-9A3D-76676F624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410" y="0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2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3DAC4A-D906-A737-75FE-D4C795A0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708323"/>
            <a:ext cx="11288700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4145C-C9AF-78D6-D575-2A7541F44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674476"/>
            <a:ext cx="11298227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FF15C-C084-1EC3-5CC2-0CFEEDB9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691113"/>
            <a:ext cx="11317279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6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3361"/>
                </a:solidFill>
              </a:rPr>
              <a:t>Summary and </a:t>
            </a:r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is the bigger picture here?</a:t>
            </a:r>
          </a:p>
          <a:p>
            <a:r>
              <a:rPr lang="en-AU" b="1" dirty="0">
                <a:solidFill>
                  <a:srgbClr val="FFC000"/>
                </a:solidFill>
              </a:rPr>
              <a:t>Diffusion of Innovations (key concept in Variationist Sociolinguistics)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BFD77-CE7F-1F60-88CC-487577DCD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717850"/>
            <a:ext cx="11298227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4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003361"/>
                </a:solidFill>
              </a:rPr>
              <a:t>Discussion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0369226" cy="4608515"/>
          </a:xfrm>
        </p:spPr>
        <p:txBody>
          <a:bodyPr>
            <a:normAutofit/>
          </a:bodyPr>
          <a:lstStyle/>
          <a:p>
            <a:r>
              <a:rPr lang="en-AU" b="1" dirty="0"/>
              <a:t>What does this mean?</a:t>
            </a:r>
          </a:p>
          <a:p>
            <a:pPr marL="465750" lvl="1" indent="-285750"/>
            <a:r>
              <a:rPr lang="en-AU" dirty="0"/>
              <a:t>Changes only progress to finalisation if variants attract a social meaning (</a:t>
            </a:r>
            <a:r>
              <a:rPr lang="en-AU" b="1" dirty="0"/>
              <a:t>actuation problem</a:t>
            </a:r>
            <a:r>
              <a:rPr lang="en-AU" dirty="0"/>
              <a:t>)</a:t>
            </a:r>
          </a:p>
          <a:p>
            <a:pPr marL="465750" lvl="1" indent="-285750"/>
            <a:r>
              <a:rPr lang="en-AU" dirty="0"/>
              <a:t>Support for </a:t>
            </a:r>
            <a:r>
              <a:rPr lang="en-AU" dirty="0" err="1"/>
              <a:t>Labov’s</a:t>
            </a:r>
            <a:r>
              <a:rPr lang="en-AU" dirty="0"/>
              <a:t> (2002) hypothesis that </a:t>
            </a:r>
            <a:r>
              <a:rPr lang="en-AU" b="1" dirty="0"/>
              <a:t>change represents an “opportunistic process that reinforces social distinctions by associating them with particular linguistic variants</a:t>
            </a:r>
            <a:r>
              <a:rPr lang="en-AU" dirty="0"/>
              <a:t>”</a:t>
            </a:r>
          </a:p>
          <a:p>
            <a:pPr marL="465750" lvl="1" indent="-285750"/>
            <a:r>
              <a:rPr lang="en-AU" dirty="0"/>
              <a:t>What is new about the present study is the </a:t>
            </a:r>
            <a:r>
              <a:rPr lang="en-AU" b="1" dirty="0"/>
              <a:t>tie between different stages of change and the importance of intra- and extra-linguistic factors</a:t>
            </a:r>
            <a:r>
              <a:rPr lang="en-AU" dirty="0"/>
              <a:t>:</a:t>
            </a:r>
          </a:p>
          <a:p>
            <a:pPr marL="645750" lvl="2" indent="-285750"/>
            <a:r>
              <a:rPr lang="en-AU" dirty="0"/>
              <a:t>During stasis and </a:t>
            </a:r>
            <a:r>
              <a:rPr lang="en-AU" b="1" dirty="0"/>
              <a:t>initial stages </a:t>
            </a:r>
            <a:r>
              <a:rPr lang="en-AU" dirty="0"/>
              <a:t>of change,</a:t>
            </a:r>
            <a:r>
              <a:rPr lang="en-AU" b="1" dirty="0"/>
              <a:t> language-internal </a:t>
            </a:r>
            <a:r>
              <a:rPr lang="en-AU" dirty="0"/>
              <a:t>factors could represent determining factors of variation, but </a:t>
            </a:r>
            <a:r>
              <a:rPr lang="en-AU" b="1" dirty="0"/>
              <a:t>language-external social </a:t>
            </a:r>
            <a:r>
              <a:rPr lang="en-AU" dirty="0"/>
              <a:t>factors (social meaning) becomes important when the change progresses to </a:t>
            </a:r>
            <a:r>
              <a:rPr lang="en-AU" b="1" dirty="0"/>
              <a:t>mid-range </a:t>
            </a:r>
            <a:r>
              <a:rPr lang="en-AU" dirty="0"/>
              <a:t>(and probably beyond).</a:t>
            </a:r>
          </a:p>
          <a:p>
            <a:pPr marL="465750" lvl="1" indent="-285750"/>
            <a:r>
              <a:rPr lang="en-AU" dirty="0"/>
              <a:t>This means that the study </a:t>
            </a:r>
          </a:p>
          <a:p>
            <a:pPr marL="645750" lvl="2" indent="-285750"/>
            <a:r>
              <a:rPr lang="en-AU" dirty="0"/>
              <a:t>On the one hand </a:t>
            </a:r>
            <a:r>
              <a:rPr lang="en-AU" b="1" dirty="0"/>
              <a:t>confirms hypotheses </a:t>
            </a:r>
            <a:r>
              <a:rPr lang="en-AU" dirty="0"/>
              <a:t>about the underlying mechanisms of language change</a:t>
            </a:r>
          </a:p>
          <a:p>
            <a:pPr marL="645750" lvl="2" indent="-285750"/>
            <a:r>
              <a:rPr lang="en-AU" dirty="0"/>
              <a:t>On the other, it </a:t>
            </a:r>
            <a:r>
              <a:rPr lang="en-AU" b="1" dirty="0"/>
              <a:t>generates hypotheses </a:t>
            </a:r>
            <a:r>
              <a:rPr lang="en-AU" dirty="0"/>
              <a:t>that can be tested in future research  </a:t>
            </a:r>
          </a:p>
        </p:txBody>
      </p:sp>
    </p:spTree>
    <p:extLst>
      <p:ext uri="{BB962C8B-B14F-4D97-AF65-F5344CB8AC3E}">
        <p14:creationId xmlns:p14="http://schemas.microsoft.com/office/powerpoint/2010/main" val="5737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003361"/>
                </a:solidFill>
              </a:rPr>
              <a:t>Potential Applications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r>
              <a:rPr lang="en-AU" sz="2000" b="1" dirty="0"/>
              <a:t>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One of the </a:t>
            </a:r>
            <a:r>
              <a:rPr lang="en-AU" sz="2000" b="1" dirty="0"/>
              <a:t>first corpus-based studies </a:t>
            </a:r>
            <a:r>
              <a:rPr lang="en-AU" sz="2000" dirty="0"/>
              <a:t>that </a:t>
            </a:r>
          </a:p>
          <a:p>
            <a:pPr marL="645750" lvl="2" indent="-285750"/>
            <a:r>
              <a:rPr lang="en-AU" sz="2000" dirty="0"/>
              <a:t>focus on adjective amplification in </a:t>
            </a:r>
            <a:r>
              <a:rPr lang="en-AU" sz="2000" b="1" dirty="0"/>
              <a:t>Asian Englishes</a:t>
            </a:r>
          </a:p>
          <a:p>
            <a:pPr marL="645750" lvl="2" indent="-285750"/>
            <a:r>
              <a:rPr lang="en-AU" sz="2000" dirty="0"/>
              <a:t>address the issue of </a:t>
            </a:r>
            <a:r>
              <a:rPr lang="en-AU" sz="2000" b="1" dirty="0"/>
              <a:t>what factors are at play during different stages of change.</a:t>
            </a:r>
          </a:p>
          <a:p>
            <a:r>
              <a:rPr lang="en-AU" sz="2000" b="1" dirty="0"/>
              <a:t>Prototype (proof-of-concept)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Extend study to other phenomena and other varieties of English </a:t>
            </a:r>
            <a:br>
              <a:rPr lang="en-AU" sz="2000" dirty="0"/>
            </a:br>
            <a:r>
              <a:rPr lang="en-AU" sz="2000" dirty="0"/>
              <a:t>(does this trend hold more generally: could it be a principle of language change?)</a:t>
            </a:r>
          </a:p>
          <a:p>
            <a:r>
              <a:rPr lang="en-AU" sz="2000" b="1" dirty="0"/>
              <a:t>Possible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Follow-up: PhD | MA theses that investigate this in other varieties and for other phenomena where we know that there is ongoing change (e.g., discourse markers, quotative systems, t/d-deletion, relativization)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3DC2-FE42-15F5-CC9B-217B26CA0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90" y="87829"/>
            <a:ext cx="3316245" cy="19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2492896"/>
            <a:ext cx="11712624" cy="4104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>
                <a:solidFill>
                  <a:srgbClr val="003361"/>
                </a:solidFill>
              </a:rPr>
              <a:t>Thank you really very much! </a:t>
            </a:r>
          </a:p>
          <a:p>
            <a:pPr algn="ctr"/>
            <a:endParaRPr lang="en-AU" sz="4000" b="1" dirty="0">
              <a:solidFill>
                <a:srgbClr val="003361"/>
              </a:solidFill>
            </a:endParaRPr>
          </a:p>
          <a:p>
            <a:pPr algn="ctr"/>
            <a:endParaRPr lang="en-AU" sz="1000" b="1" dirty="0">
              <a:solidFill>
                <a:srgbClr val="003361"/>
              </a:solidFill>
            </a:endParaRPr>
          </a:p>
          <a:p>
            <a:pPr algn="ctr"/>
            <a:endParaRPr lang="en-AU" sz="2000" dirty="0">
              <a:solidFill>
                <a:srgbClr val="003361"/>
              </a:solidFill>
            </a:endParaRPr>
          </a:p>
          <a:p>
            <a:pPr algn="ctr"/>
            <a:r>
              <a:rPr lang="en-AU" sz="3200" dirty="0">
                <a:solidFill>
                  <a:srgbClr val="003361"/>
                </a:solidFill>
              </a:rPr>
              <a:t>Martin Schweinberger</a:t>
            </a:r>
          </a:p>
          <a:p>
            <a:pPr algn="ctr"/>
            <a:br>
              <a:rPr lang="en-AU" sz="2000" dirty="0">
                <a:solidFill>
                  <a:srgbClr val="003361"/>
                </a:solidFill>
              </a:rPr>
            </a:br>
            <a:r>
              <a:rPr lang="en-US" sz="2000" dirty="0">
                <a:solidFill>
                  <a:srgbClr val="00336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m.schweinberger@uq.edu.au</a:t>
            </a:r>
            <a:endParaRPr lang="en-US" sz="2400" dirty="0">
              <a:solidFill>
                <a:srgbClr val="003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003361"/>
                </a:solidFill>
              </a:rPr>
              <a:t>References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Autofit/>
          </a:bodyPr>
          <a:lstStyle/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Aijmer, Karin. 2018.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Intensification with very, really and so in selected varieties of English. In Sebastian Hoffmann, Andrea Sand, Sabine Arndt-</a:t>
            </a:r>
            <a:r>
              <a:rPr lang="en-AU" sz="1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Lappe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and Lisa Marie </a:t>
            </a:r>
            <a:r>
              <a:rPr lang="en-AU" sz="1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Dillmann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(eds.),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Corpora and lexis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106-139. Leiden: Brill 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Barnfield</a:t>
            </a: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Katie, &amp; Isabelle </a:t>
            </a:r>
            <a:r>
              <a:rPr lang="en-AU" sz="12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Buchstaller</a:t>
            </a: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2010.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Intensifiers on Tyneside: Longitudinal developments and new trends.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English World-Wide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31(3): 252-287.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Bolinger</a:t>
            </a: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Dwight. 1972.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Degree words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The Hague: Mouton.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Czerwionka</a:t>
            </a: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Lori, &amp; Daniel J. Olson. 2020.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Pragmatic development during study abroad: L2 intensifiers in spoken Spanish.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of Learner Corpus Research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6(2): 125-162.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D’Arcy, Alexandra F. 2015.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Stability, stasis and change - the longue </a:t>
            </a:r>
            <a:r>
              <a:rPr lang="en-AU" sz="1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duree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of intensification. </a:t>
            </a:r>
            <a:r>
              <a:rPr lang="en-AU" sz="12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Diachronica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32(4): 449–493.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Dixon, R. M. W. 1977.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Where have all the adjectives gone?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Studies in Language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1: 19–80.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Fuchs, Robert &amp; Ulrike Gut. 2016.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Register variation in intensifier usage across Asian Englishes. In Heike Pichler (ed.),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Discourse-pragmatic variation and change: Insights from English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185-210. Cambridge: Cambridge University Press.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Fuchs, Robert. 2017.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women (still) use more intensifiers than men?.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of Corpus Linguistics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22(3): 345–374.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Fuchs, Robert. 2022.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Sociolinguistic Variation in Intensifier Usage in Indian and British English. Gender and Language in the Inner and Outer Circle. In Tobias Bernaisch (ed.),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Gender in World Englishes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47-68. Cambridge: Cambridge University Press.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Funke, Nina, &amp; Tobias Bernaisch. 2022.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Intensifying and </a:t>
            </a:r>
            <a:r>
              <a:rPr lang="en-AU" sz="1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downtoning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 South Asian Englishes: Empirical perspectives.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English World-Wide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43(1): 33-65.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Greenbaum, Sidney. 1991.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ICE: The international corpus of English.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English Today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7(4): 3-7.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Hothorn</a:t>
            </a: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Torsten &amp; Achim </a:t>
            </a:r>
            <a:r>
              <a:rPr lang="en-AU" sz="12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Zeileis</a:t>
            </a: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2015. </a:t>
            </a:r>
            <a:r>
              <a:rPr lang="en-AU" sz="1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partykit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A Modular Toolkit for Recursive </a:t>
            </a:r>
            <a:r>
              <a:rPr lang="en-AU" sz="1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Partytioning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 R.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Journal of Machine Learning Research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16: 3905-3909. url: https://jmlr.org/papers/v16/hothorn15a.html.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50 great books on education">
            <a:extLst>
              <a:ext uri="{FF2B5EF4-FFF2-40B4-BE49-F238E27FC236}">
                <a16:creationId xmlns:a16="http://schemas.microsoft.com/office/drawing/2014/main" id="{F81AE507-1288-AE5A-ADF4-058E04FD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583" y="0"/>
            <a:ext cx="2274417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003361"/>
                </a:solidFill>
              </a:rPr>
              <a:t>References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 lnSpcReduction="10000"/>
          </a:bodyPr>
          <a:lstStyle/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Ito, Rika &amp; Sali </a:t>
            </a:r>
            <a:r>
              <a:rPr lang="en-AU" sz="12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Tagliamonte</a:t>
            </a: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2003.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Well weird, right dodgy, very strange, really cool: Layering and recycling in English intensifiers.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Language in Society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32(2): 257-279.</a:t>
            </a: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Labov</a:t>
            </a: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William. 2002.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Driving forces in linguistic change. Paper presented at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International Conference on Korean Linguistics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Lenker</a:t>
            </a: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Ursula. 2008.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Booster prefixes in Old English – An alternative view of the roots of ME forsooth.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English Language &amp; Linguistics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12(2): 245–265.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Macaulay, Ronald. 2002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Extremely interesting, very interesting, or only quite interesting? Adverbs and social class.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Journal of Sociolinguistics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6(3): 398–417.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Macaulay, Ronald. 2006.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Pure grammaticalization: The development of a teenage intensifier.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Language Variation and Change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18: 267–283.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Méndez-Naya, Belén. 2003.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 intensifiers and grammaticalization: The case of </a:t>
            </a:r>
            <a:r>
              <a:rPr lang="en-AU" sz="1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swiþe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English Studies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84(4): 372-391.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Méndez-Naya, Belén (ed). 2008.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Special issue on English intensifiers.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English Language and Linguistics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12(2): 213-219. 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Mohammad, Saif M, &amp; Peter D. Turney. 2013.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Crowdsourcing a Word-Emotion Association Lexicon.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Computational Intelligence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29(3): 436–65.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Posit team. 2023.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RStudio: Integrated Development Environment for R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Posit Software, PBC, Boston, MA. url: </a:t>
            </a:r>
            <a:r>
              <a:rPr lang="en-AU" sz="12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http://www.posit.co/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Quirk, Randolph, Sydney Greenbaum, Geoffrey Leech, &amp; Jan </a:t>
            </a:r>
            <a:r>
              <a:rPr lang="en-AU" sz="12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Svartvik</a:t>
            </a: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1985.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comprehensive English grammar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London and New York: Longman.</a:t>
            </a:r>
            <a:endParaRPr lang="en-AU" sz="12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 Core Team. 2022. </a:t>
            </a:r>
            <a:r>
              <a:rPr lang="en-AU" sz="1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R: A language and environment for statistical computing</a:t>
            </a:r>
            <a:r>
              <a:rPr lang="en-AU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R Foundation for Statistical Computing, Vienna, Austria. url: https://www.R-project.org/. </a:t>
            </a: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Schweinberger, Martin. 2020a.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corpus-based analysis of adjective amplification among native speakers and learners of English.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of Learner Corpus Research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6(2): 163-192.</a:t>
            </a: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Schweinberger, Martin. 2020b.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How Learner Corpus-Research can inform language learning and teaching: An analysis of adjective amplification among L1 and L2 English speakers. Australian Review of Applied Linguistics 43(2): 195-217.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50 great books on education">
            <a:extLst>
              <a:ext uri="{FF2B5EF4-FFF2-40B4-BE49-F238E27FC236}">
                <a16:creationId xmlns:a16="http://schemas.microsoft.com/office/drawing/2014/main" id="{F81AE507-1288-AE5A-ADF4-058E04FD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583" y="0"/>
            <a:ext cx="2274417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1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003361"/>
                </a:solidFill>
              </a:rPr>
              <a:t>References</a:t>
            </a:r>
            <a:endParaRPr lang="de-DE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 lnSpcReduction="10000"/>
          </a:bodyPr>
          <a:lstStyle/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Schweinberger, Martin. 2021.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Ongoing change in the Australian English amplifier system.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Australian Journal of Linguistics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41(2): 166-194. 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Schweinberger, Martin. 2022.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Absolutely fantastic and really, really good – Language Variation and Change in Irish English. In Carolina Amador-Moreno &amp; Stephen Lucek (eds.),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Expanding the Landscapes of Irish English: Research in Honour of Jeffrey Kallen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129-142. Routledge.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Schweinberger, Martin. 2023.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Tree-Based Models in R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Brisbane: The University of Queensland. url: https://slcladal.github.io/tree.html (Version 2023.04.05).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Stratton, James M. 2020a.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Adjective intensifiers in German.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Journal of Germanic Linguistics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32(2): 183-215.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Stratton, James M. 2020b.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diachronic analysis of the adjective intensifier well from Early Modern English to Present Day English.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Canadian Journal of Linguistics/Revue </a:t>
            </a:r>
            <a:r>
              <a:rPr lang="en-AU" sz="12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canadienne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AU" sz="12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linguistique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65(2): 216-245. 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Stratton, James. 2021.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‘That’s proper cool’. The emerging intensifier proper in British English.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English Today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37(4): 206–213.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Stratton, James. M. 2022.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Old English intensifiers: The beginnings of the English intensifier system.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Journal of Historical Linguistics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12(1): 31-69.</a:t>
            </a: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Stratton, James M. &amp; John </a:t>
            </a:r>
            <a:r>
              <a:rPr lang="en-AU" sz="12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Sundquist</a:t>
            </a: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2022.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variationist sociolinguistic analysis of intensifiers in Oslo Norwegian.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Journal of Germanic Linguistics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34(4): 385-419.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Tagliamonte</a:t>
            </a: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Sali. 2008.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 different and pretty cool! Recycling intensifiers in Toronto, Canada.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English Language and Linguistics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12(2): 361–394.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Tagliamonte</a:t>
            </a: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Sali. A. &amp; Derek Denis. 2014.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Expanding the transmission/diffusion dichotomy: Evidence from Canada.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90(1): 90–136.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Tagliamonte</a:t>
            </a: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Sali &amp; Chris Roberts. 2005.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 weird; so cool; so innovative: The use of intensifiers in the television series Friends.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American Speech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80(3): 280-300.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Wijffels, Jan. 2023. </a:t>
            </a:r>
            <a:r>
              <a:rPr lang="en-AU" sz="1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udpipe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Tokenization, Parts of Speech Tagging, Lemmatization and Dependency Parsing with the </a:t>
            </a:r>
            <a:r>
              <a:rPr lang="en-AU" sz="1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UDPipe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NLP Toolkit. </a:t>
            </a:r>
            <a:r>
              <a:rPr lang="de-DE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de-DE" sz="1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de-DE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0.8.11. url: </a:t>
            </a:r>
            <a:r>
              <a:rPr lang="de-DE" sz="12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https://CRAN.R-project.org/package=udpipe</a:t>
            </a:r>
            <a:r>
              <a:rPr lang="de-DE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Xiao, Richard, and </a:t>
            </a:r>
            <a:r>
              <a:rPr lang="en-AU" sz="12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Hongyin</a:t>
            </a:r>
            <a:r>
              <a:rPr lang="en-A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Tao. 2007. 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corpus-based sociolinguistic study of amplifiers in British English. </a:t>
            </a:r>
            <a:r>
              <a:rPr lang="en-AU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Sociolinguistic Studies</a:t>
            </a:r>
            <a:r>
              <a:rPr lang="en-A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1(2): 241-273.</a:t>
            </a:r>
            <a:endParaRPr lang="en-A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50 great books on education">
            <a:extLst>
              <a:ext uri="{FF2B5EF4-FFF2-40B4-BE49-F238E27FC236}">
                <a16:creationId xmlns:a16="http://schemas.microsoft.com/office/drawing/2014/main" id="{F81AE507-1288-AE5A-ADF4-058E04FD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583" y="0"/>
            <a:ext cx="2274417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81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rgbClr val="003361"/>
                </a:solidFill>
              </a:rPr>
              <a:t>Background</a:t>
            </a:r>
            <a:br>
              <a:rPr lang="de-DE" dirty="0">
                <a:solidFill>
                  <a:srgbClr val="003361"/>
                </a:solidFill>
              </a:rPr>
            </a:br>
            <a:r>
              <a:rPr lang="de-DE" dirty="0" err="1">
                <a:solidFill>
                  <a:srgbClr val="003361"/>
                </a:solidFill>
              </a:rPr>
              <a:t>What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is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adjective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amplification</a:t>
            </a:r>
            <a:r>
              <a:rPr lang="de-DE" dirty="0">
                <a:solidFill>
                  <a:srgbClr val="003361"/>
                </a:solidFill>
              </a:rPr>
              <a:t>?</a:t>
            </a:r>
            <a:endParaRPr lang="en-AU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060848"/>
            <a:ext cx="10801349" cy="4247880"/>
          </a:xfrm>
        </p:spPr>
        <p:txBody>
          <a:bodyPr>
            <a:normAutofit/>
          </a:bodyPr>
          <a:lstStyle/>
          <a:p>
            <a:pPr algn="l"/>
            <a:r>
              <a:rPr lang="en-AU" sz="2400" b="0" i="0" u="none" strike="noStrike" baseline="0" dirty="0">
                <a:solidFill>
                  <a:srgbClr val="000000"/>
                </a:solidFill>
                <a:latin typeface="LMSans17-Regular"/>
              </a:rPr>
              <a:t>Adjective amplification is a common subtype of intensification where the meaning of an adjective is scaled up (amplified or boosted) through linguistic means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(Quirk et al. 1985: 589–590)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rgbClr val="000000"/>
                </a:solidFill>
                <a:latin typeface="LMSans17-Regular"/>
              </a:rPr>
              <a:t>P</a:t>
            </a:r>
            <a:r>
              <a:rPr lang="en-AU" sz="2400" b="1" i="0" u="none" strike="noStrike" baseline="0" dirty="0">
                <a:solidFill>
                  <a:srgbClr val="000000"/>
                </a:solidFill>
                <a:latin typeface="LMSans17-Regular"/>
              </a:rPr>
              <a:t>refixation</a:t>
            </a:r>
            <a:r>
              <a:rPr lang="en-AU" sz="2400" b="0" i="0" u="none" strike="noStrike" baseline="0" dirty="0">
                <a:solidFill>
                  <a:srgbClr val="000000"/>
                </a:solidFill>
                <a:latin typeface="LMSans17-Regular"/>
              </a:rPr>
              <a:t>  (e.g., </a:t>
            </a:r>
            <a:r>
              <a:rPr lang="en-AU" sz="2400" b="0" i="1" u="none" strike="noStrike" baseline="0" dirty="0" err="1">
                <a:solidFill>
                  <a:srgbClr val="000000"/>
                </a:solidFill>
                <a:latin typeface="LMSans17-Regular"/>
              </a:rPr>
              <a:t>ubergood</a:t>
            </a:r>
            <a:r>
              <a:rPr lang="en-AU" sz="2400" b="0" i="0" u="none" strike="noStrike" baseline="0" dirty="0">
                <a:solidFill>
                  <a:srgbClr val="000000"/>
                </a:solidFill>
                <a:latin typeface="LMSans17-Regular"/>
              </a:rPr>
              <a:t> is an amplified version of the base form </a:t>
            </a:r>
            <a:r>
              <a:rPr lang="en-AU" sz="2400" b="0" i="1" u="none" strike="noStrike" baseline="0" dirty="0">
                <a:solidFill>
                  <a:srgbClr val="000000"/>
                </a:solidFill>
                <a:latin typeface="LMSans17-Regular"/>
              </a:rPr>
              <a:t>good</a:t>
            </a:r>
            <a:r>
              <a:rPr lang="en-AU" sz="2400" b="0" i="0" u="none" strike="noStrike" baseline="0" dirty="0">
                <a:solidFill>
                  <a:srgbClr val="000000"/>
                </a:solidFill>
                <a:latin typeface="LMSans17-Regular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rgbClr val="000000"/>
                </a:solidFill>
                <a:latin typeface="LMSans17-Regular"/>
              </a:rPr>
              <a:t>S</a:t>
            </a:r>
            <a:r>
              <a:rPr lang="en-AU" sz="2400" b="1" i="0" u="none" strike="noStrike" baseline="0" dirty="0">
                <a:solidFill>
                  <a:srgbClr val="000000"/>
                </a:solidFill>
                <a:latin typeface="LMSans17-Regular"/>
              </a:rPr>
              <a:t>uffixation</a:t>
            </a:r>
            <a:r>
              <a:rPr lang="en-AU" sz="2400" b="0" i="0" u="none" strike="noStrike" baseline="0" dirty="0">
                <a:solidFill>
                  <a:srgbClr val="000000"/>
                </a:solidFill>
                <a:latin typeface="LMSans17-Regular"/>
              </a:rPr>
              <a:t> (e.g., -ass as in </a:t>
            </a:r>
            <a:r>
              <a:rPr lang="en-AU" sz="2400" b="0" i="1" u="none" strike="noStrike" baseline="0" dirty="0" err="1">
                <a:solidFill>
                  <a:srgbClr val="000000"/>
                </a:solidFill>
                <a:latin typeface="LMSans17-Regular"/>
              </a:rPr>
              <a:t>coldass</a:t>
            </a:r>
            <a:r>
              <a:rPr lang="en-AU" sz="2400" b="0" i="0" u="none" strike="noStrike" baseline="0" dirty="0">
                <a:solidFill>
                  <a:srgbClr val="000000"/>
                </a:solidFill>
                <a:latin typeface="LMSans17-Regular"/>
              </a:rPr>
              <a:t>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rgbClr val="000000"/>
                </a:solidFill>
                <a:latin typeface="LMSans17-Regular"/>
              </a:rPr>
              <a:t>S</a:t>
            </a:r>
            <a:r>
              <a:rPr lang="en-AU" sz="2400" b="1" i="0" u="none" strike="noStrike" baseline="0" dirty="0">
                <a:solidFill>
                  <a:srgbClr val="000000"/>
                </a:solidFill>
                <a:latin typeface="LMSans17-Regular"/>
              </a:rPr>
              <a:t>uprasegmental</a:t>
            </a:r>
            <a:r>
              <a:rPr lang="en-AU" sz="2400" b="0" i="0" u="none" strike="noStrike" baseline="0" dirty="0">
                <a:solidFill>
                  <a:srgbClr val="000000"/>
                </a:solidFill>
                <a:latin typeface="LMSans17-Regular"/>
              </a:rPr>
              <a:t> phonological features such as prosody or stress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1" i="0" u="none" strike="noStrike" baseline="0" dirty="0">
                <a:solidFill>
                  <a:srgbClr val="000000"/>
                </a:solidFill>
                <a:latin typeface="LMSans17-Regular"/>
              </a:rPr>
              <a:t>Stylistic</a:t>
            </a:r>
            <a:r>
              <a:rPr lang="en-AU" sz="2400" b="0" i="0" u="none" strike="noStrike" baseline="0" dirty="0">
                <a:solidFill>
                  <a:srgbClr val="000000"/>
                </a:solidFill>
                <a:latin typeface="LMSans17-Regular"/>
              </a:rPr>
              <a:t> means, e.g., hyperbole, litotes (e.g., </a:t>
            </a:r>
            <a:r>
              <a:rPr lang="en-AU" sz="2400" b="0" i="1" u="none" strike="noStrike" baseline="0" dirty="0">
                <a:solidFill>
                  <a:srgbClr val="000000"/>
                </a:solidFill>
                <a:latin typeface="LMSans17-Regular"/>
              </a:rPr>
              <a:t>not bad</a:t>
            </a:r>
            <a:r>
              <a:rPr lang="en-AU" sz="2400" b="0" i="0" u="none" strike="noStrike" baseline="0" dirty="0">
                <a:solidFill>
                  <a:srgbClr val="000000"/>
                </a:solidFill>
                <a:latin typeface="LMSans17-Regular"/>
              </a:rPr>
              <a:t>), and rhetorical questions </a:t>
            </a:r>
            <a:r>
              <a:rPr lang="en-AU" sz="14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(see </a:t>
            </a:r>
            <a:r>
              <a:rPr lang="en-AU" sz="1400" b="0" i="0" u="none" strike="noStrike" baseline="0" dirty="0" err="1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Bolinger</a:t>
            </a:r>
            <a:r>
              <a:rPr lang="en-AU" sz="14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Sans17-Regular"/>
              </a:rPr>
              <a:t> 1972)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rgbClr val="F29100"/>
                </a:solidFill>
                <a:latin typeface="LMSans17-Regular"/>
              </a:rPr>
              <a:t>Lexical</a:t>
            </a:r>
            <a:r>
              <a:rPr lang="en-AU" sz="2400" dirty="0">
                <a:solidFill>
                  <a:srgbClr val="F29100"/>
                </a:solidFill>
                <a:latin typeface="LMSans17-Regular"/>
              </a:rPr>
              <a:t> via d</a:t>
            </a:r>
            <a:r>
              <a:rPr lang="en-AU" sz="2400" b="0" i="0" u="none" strike="noStrike" baseline="0" dirty="0">
                <a:solidFill>
                  <a:srgbClr val="F29100"/>
                </a:solidFill>
                <a:latin typeface="LMSans17-Regular"/>
              </a:rPr>
              <a:t>egree adverbs that scale upwards such as </a:t>
            </a:r>
            <a:r>
              <a:rPr lang="en-AU" sz="2400" b="0" i="1" u="none" strike="noStrike" baseline="0" dirty="0">
                <a:solidFill>
                  <a:srgbClr val="F29100"/>
                </a:solidFill>
                <a:latin typeface="LMSans17-Regular"/>
              </a:rPr>
              <a:t>really</a:t>
            </a:r>
            <a:r>
              <a:rPr lang="en-AU" sz="2400" b="0" i="0" u="none" strike="noStrike" baseline="0" dirty="0">
                <a:solidFill>
                  <a:srgbClr val="F29100"/>
                </a:solidFill>
                <a:latin typeface="LMSans17-Regular"/>
              </a:rPr>
              <a:t>, </a:t>
            </a:r>
            <a:r>
              <a:rPr lang="en-AU" sz="2400" b="0" i="1" u="none" strike="noStrike" baseline="0" dirty="0">
                <a:solidFill>
                  <a:srgbClr val="F29100"/>
                </a:solidFill>
                <a:latin typeface="LMSans17-Regular"/>
              </a:rPr>
              <a:t>very</a:t>
            </a:r>
            <a:r>
              <a:rPr lang="en-AU" sz="2400" b="0" i="0" u="none" strike="noStrike" baseline="0" dirty="0">
                <a:solidFill>
                  <a:srgbClr val="F29100"/>
                </a:solidFill>
                <a:latin typeface="LMSans17-Regular"/>
              </a:rPr>
              <a:t>, or </a:t>
            </a:r>
            <a:r>
              <a:rPr lang="en-AU" sz="2400" b="0" i="1" u="none" strike="noStrike" baseline="0" dirty="0">
                <a:solidFill>
                  <a:srgbClr val="F29100"/>
                </a:solidFill>
                <a:latin typeface="LMSans17-Regular"/>
              </a:rPr>
              <a:t>so </a:t>
            </a:r>
            <a:endParaRPr lang="en-AU" sz="2400" dirty="0">
              <a:solidFill>
                <a:srgbClr val="F29100"/>
              </a:solidFill>
            </a:endParaRPr>
          </a:p>
        </p:txBody>
      </p:sp>
      <p:pic>
        <p:nvPicPr>
          <p:cNvPr id="4" name="Picture 3" descr="A red and orange graph with arrow&#10;&#10;Description automatically generated">
            <a:extLst>
              <a:ext uri="{FF2B5EF4-FFF2-40B4-BE49-F238E27FC236}">
                <a16:creationId xmlns:a16="http://schemas.microsoft.com/office/drawing/2014/main" id="{61628305-9463-FD12-9A3D-76676F624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410" y="0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8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94D5BF-E55E-DC5D-5557-D21DDF3B5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7"/>
            <a:ext cx="1264723" cy="12647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335360" y="1976867"/>
            <a:ext cx="11521280" cy="43204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>
                <a:solidFill>
                  <a:srgbClr val="003361"/>
                </a:solidFill>
              </a:rPr>
              <a:t>English(es) on the Move</a:t>
            </a:r>
          </a:p>
          <a:p>
            <a:pPr algn="ctr"/>
            <a:r>
              <a:rPr lang="en-AU" sz="4000" b="1" dirty="0">
                <a:solidFill>
                  <a:srgbClr val="003361"/>
                </a:solidFill>
              </a:rPr>
              <a:t>What we can learn about language change from variation in amplifier use</a:t>
            </a:r>
            <a:endParaRPr lang="en-AU" sz="2000" b="1" dirty="0">
              <a:solidFill>
                <a:srgbClr val="003361"/>
              </a:solidFill>
            </a:endParaRPr>
          </a:p>
          <a:p>
            <a:pPr algn="ctr"/>
            <a:endParaRPr lang="en-AU" sz="3200" dirty="0">
              <a:solidFill>
                <a:srgbClr val="003361"/>
              </a:solidFill>
            </a:endParaRPr>
          </a:p>
          <a:p>
            <a:pPr algn="ctr"/>
            <a:r>
              <a:rPr lang="en-AU" sz="3200" dirty="0">
                <a:solidFill>
                  <a:srgbClr val="003361"/>
                </a:solidFill>
              </a:rPr>
              <a:t>Martin Schweinberger</a:t>
            </a:r>
          </a:p>
          <a:p>
            <a:pPr algn="ctr"/>
            <a:r>
              <a:rPr lang="en-AU" sz="2000" dirty="0">
                <a:solidFill>
                  <a:srgbClr val="003361"/>
                </a:solidFill>
              </a:rPr>
              <a:t>           </a:t>
            </a:r>
          </a:p>
          <a:p>
            <a:pPr algn="ctr"/>
            <a:r>
              <a:rPr lang="en-US" sz="2000" dirty="0">
                <a:solidFill>
                  <a:srgbClr val="00336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m.schweinberger@uq.edu.au</a:t>
            </a:r>
            <a:br>
              <a:rPr lang="en-US" sz="2000" dirty="0"/>
            </a:br>
            <a:endParaRPr lang="en-AU" sz="2000" dirty="0"/>
          </a:p>
          <a:p>
            <a:pPr algn="ctr"/>
            <a:r>
              <a:rPr lang="en-AU" sz="2000" dirty="0">
                <a:solidFill>
                  <a:schemeClr val="bg1">
                    <a:lumMod val="50000"/>
                  </a:schemeClr>
                </a:solidFill>
              </a:rPr>
              <a:t>Slides available at </a:t>
            </a:r>
            <a:r>
              <a:rPr lang="en-AU" sz="2000" dirty="0">
                <a:solidFill>
                  <a:srgbClr val="003361"/>
                </a:solidFill>
              </a:rPr>
              <a:t>https://github.com/MartinSchweinberger/EngLingInnsbruck2023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DBDDA-D30A-137B-8C77-B050DFE265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5736695"/>
            <a:ext cx="2915392" cy="1121305"/>
          </a:xfrm>
          <a:prstGeom prst="rect">
            <a:avLst/>
          </a:prstGeom>
        </p:spPr>
      </p:pic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0261D772-4475-06DC-9CAC-44B69AEE9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0"/>
            <a:ext cx="3409950" cy="1343025"/>
          </a:xfrm>
          <a:prstGeom prst="rect">
            <a:avLst/>
          </a:prstGeom>
        </p:spPr>
      </p:pic>
      <p:pic>
        <p:nvPicPr>
          <p:cNvPr id="11" name="Picture 10" descr="A colorful letters on a black background&#10;&#10;Description automatically generated">
            <a:extLst>
              <a:ext uri="{FF2B5EF4-FFF2-40B4-BE49-F238E27FC236}">
                <a16:creationId xmlns:a16="http://schemas.microsoft.com/office/drawing/2014/main" id="{6CE8843B-FAC8-3113-DF9E-1A4175A486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5877272"/>
            <a:ext cx="1490449" cy="93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rgbClr val="003361"/>
                </a:solidFill>
              </a:rPr>
              <a:t>Background</a:t>
            </a:r>
            <a:br>
              <a:rPr lang="de-DE" dirty="0">
                <a:solidFill>
                  <a:srgbClr val="003361"/>
                </a:solidFill>
              </a:rPr>
            </a:br>
            <a:r>
              <a:rPr lang="de-DE" dirty="0" err="1">
                <a:solidFill>
                  <a:srgbClr val="003361"/>
                </a:solidFill>
              </a:rPr>
              <a:t>What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is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adjective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amplification</a:t>
            </a:r>
            <a:r>
              <a:rPr lang="de-DE" dirty="0">
                <a:solidFill>
                  <a:srgbClr val="003361"/>
                </a:solidFill>
              </a:rPr>
              <a:t>?</a:t>
            </a:r>
            <a:endParaRPr lang="en-AU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060848"/>
            <a:ext cx="10801349" cy="4247880"/>
          </a:xfrm>
        </p:spPr>
        <p:txBody>
          <a:bodyPr>
            <a:normAutofit/>
          </a:bodyPr>
          <a:lstStyle/>
          <a:p>
            <a:pPr algn="l"/>
            <a:r>
              <a:rPr lang="en-AU" sz="2400" b="0" i="0" u="none" strike="noStrike" baseline="0" dirty="0">
                <a:solidFill>
                  <a:srgbClr val="F29100"/>
                </a:solidFill>
                <a:latin typeface="LMSans12-Regular"/>
              </a:rPr>
              <a:t>Two syntactic functions (positions)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i="0" u="none" strike="noStrike" baseline="0" dirty="0">
                <a:solidFill>
                  <a:srgbClr val="F29100"/>
                </a:solidFill>
                <a:latin typeface="LMSans12-Regular"/>
              </a:rPr>
              <a:t>Predicative</a:t>
            </a:r>
            <a:br>
              <a:rPr lang="en-AU" sz="2400" b="1" i="0" u="none" strike="noStrike" baseline="0" dirty="0">
                <a:solidFill>
                  <a:srgbClr val="F29100"/>
                </a:solidFill>
                <a:latin typeface="LMSans12-Regular"/>
              </a:rPr>
            </a:br>
            <a:r>
              <a:rPr lang="en-AU" sz="2400" b="0" i="0" u="none" strike="noStrike" baseline="0" dirty="0">
                <a:solidFill>
                  <a:srgbClr val="000000"/>
                </a:solidFill>
                <a:latin typeface="LMSans12-Regular"/>
              </a:rPr>
              <a:t>(1) </a:t>
            </a:r>
            <a:r>
              <a:rPr lang="en-AU" sz="2400" b="0" i="0" u="none" strike="noStrike" baseline="0" dirty="0">
                <a:solidFill>
                  <a:srgbClr val="808080"/>
                </a:solidFill>
                <a:latin typeface="LMSans12-Regular"/>
              </a:rPr>
              <a:t>I think he ’s </a:t>
            </a:r>
            <a:r>
              <a:rPr lang="en-AU" sz="2400" b="0" i="1" u="none" strike="noStrike" baseline="0" dirty="0">
                <a:solidFill>
                  <a:srgbClr val="F29100"/>
                </a:solidFill>
                <a:latin typeface="LMSans12-Regular"/>
              </a:rPr>
              <a:t>really</a:t>
            </a:r>
            <a:r>
              <a:rPr lang="en-AU" sz="2400" b="0" i="1" u="none" strike="noStrike" baseline="0" dirty="0">
                <a:solidFill>
                  <a:srgbClr val="51247A"/>
                </a:solidFill>
                <a:latin typeface="LMSans12-Regular"/>
              </a:rPr>
              <a:t> </a:t>
            </a:r>
            <a:r>
              <a:rPr lang="en-AU" sz="2400" b="0" i="1" u="none" strike="noStrike" baseline="0" dirty="0">
                <a:solidFill>
                  <a:srgbClr val="003361"/>
                </a:solidFill>
                <a:latin typeface="LMSans12-Regular"/>
              </a:rPr>
              <a:t>nice</a:t>
            </a:r>
            <a:r>
              <a:rPr lang="en-AU" sz="2400" b="0" i="1" u="none" strike="noStrike" baseline="0" dirty="0">
                <a:solidFill>
                  <a:srgbClr val="000000"/>
                </a:solidFill>
                <a:latin typeface="LMSans12-Regular"/>
              </a:rPr>
              <a:t> </a:t>
            </a:r>
            <a:r>
              <a:rPr lang="en-AU" sz="2400" b="0" i="0" u="none" strike="noStrike" baseline="0" dirty="0">
                <a:solidFill>
                  <a:srgbClr val="808080"/>
                </a:solidFill>
                <a:latin typeface="LMSans8-Regular"/>
              </a:rPr>
              <a:t>(ICE-PHI:S1A-083#222:1:C)</a:t>
            </a:r>
            <a:br>
              <a:rPr lang="en-AU" sz="2400" b="0" i="0" u="none" strike="noStrike" baseline="0" dirty="0">
                <a:solidFill>
                  <a:srgbClr val="808080"/>
                </a:solidFill>
                <a:latin typeface="LMSans8-Regular"/>
              </a:rPr>
            </a:br>
            <a:r>
              <a:rPr lang="en-AU" sz="2400" b="0" i="0" u="none" strike="noStrike" baseline="0" dirty="0">
                <a:solidFill>
                  <a:srgbClr val="000000"/>
                </a:solidFill>
                <a:latin typeface="LMSans12-Regular"/>
              </a:rPr>
              <a:t>(2) </a:t>
            </a:r>
            <a:r>
              <a:rPr lang="en-AU" sz="2400" b="0" i="0" u="none" strike="noStrike" baseline="0" dirty="0">
                <a:solidFill>
                  <a:srgbClr val="808080"/>
                </a:solidFill>
                <a:latin typeface="LMSans12-Regular"/>
              </a:rPr>
              <a:t>It ’s </a:t>
            </a:r>
            <a:r>
              <a:rPr lang="en-AU" sz="2400" b="0" i="1" u="none" strike="noStrike" baseline="0" dirty="0">
                <a:solidFill>
                  <a:srgbClr val="F29100"/>
                </a:solidFill>
                <a:latin typeface="LMSans12-Regular"/>
              </a:rPr>
              <a:t>so</a:t>
            </a:r>
            <a:r>
              <a:rPr lang="en-AU" sz="2400" b="0" i="1" u="none" strike="noStrike" baseline="0" dirty="0">
                <a:solidFill>
                  <a:srgbClr val="51247A"/>
                </a:solidFill>
                <a:latin typeface="LMSans12-Regular"/>
              </a:rPr>
              <a:t> </a:t>
            </a:r>
            <a:r>
              <a:rPr lang="en-AU" sz="2400" b="0" i="1" u="none" strike="noStrike" baseline="0" dirty="0">
                <a:solidFill>
                  <a:srgbClr val="003361"/>
                </a:solidFill>
                <a:latin typeface="LMSans12-Regular"/>
              </a:rPr>
              <a:t>bad</a:t>
            </a:r>
            <a:r>
              <a:rPr lang="en-AU" sz="2400" b="0" i="1" u="none" strike="noStrike" baseline="0" dirty="0">
                <a:solidFill>
                  <a:srgbClr val="000000"/>
                </a:solidFill>
                <a:latin typeface="LMSans12-Regular"/>
              </a:rPr>
              <a:t> </a:t>
            </a:r>
            <a:r>
              <a:rPr lang="en-AU" sz="2400" b="0" i="0" u="none" strike="noStrike" baseline="0" dirty="0">
                <a:solidFill>
                  <a:srgbClr val="808080"/>
                </a:solidFill>
                <a:latin typeface="LMSans8-Regular"/>
              </a:rPr>
              <a:t>(ICE-PHI:S1A-013#204:1:A)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i="0" u="none" strike="noStrike" baseline="0" dirty="0">
                <a:solidFill>
                  <a:srgbClr val="F29100"/>
                </a:solidFill>
                <a:latin typeface="LMSans12-Regular"/>
              </a:rPr>
              <a:t>Attributive</a:t>
            </a:r>
            <a:br>
              <a:rPr lang="en-AU" sz="2400" b="1" i="0" u="none" strike="noStrike" baseline="0" dirty="0">
                <a:solidFill>
                  <a:srgbClr val="F29100"/>
                </a:solidFill>
                <a:latin typeface="LMSans12-Regular"/>
              </a:rPr>
            </a:br>
            <a:r>
              <a:rPr lang="en-AU" sz="2400" b="0" i="0" u="none" strike="noStrike" baseline="0" dirty="0">
                <a:solidFill>
                  <a:srgbClr val="000000"/>
                </a:solidFill>
                <a:latin typeface="LMSans12-Regular"/>
              </a:rPr>
              <a:t>(3) </a:t>
            </a:r>
            <a:r>
              <a:rPr lang="en-AU" sz="2400" b="0" i="0" u="none" strike="noStrike" baseline="0" dirty="0">
                <a:solidFill>
                  <a:srgbClr val="808080"/>
                </a:solidFill>
                <a:latin typeface="LMSans12-Regular"/>
              </a:rPr>
              <a:t>It is a </a:t>
            </a:r>
            <a:r>
              <a:rPr lang="en-AU" sz="2400" b="0" i="1" u="none" strike="noStrike" baseline="0" dirty="0">
                <a:solidFill>
                  <a:srgbClr val="F29100"/>
                </a:solidFill>
                <a:latin typeface="LMSans12-Regular"/>
              </a:rPr>
              <a:t>very</a:t>
            </a:r>
            <a:r>
              <a:rPr lang="en-AU" sz="2400" b="0" i="1" u="none" strike="noStrike" baseline="0" dirty="0">
                <a:solidFill>
                  <a:srgbClr val="51247A"/>
                </a:solidFill>
                <a:latin typeface="LMSans12-Regular"/>
              </a:rPr>
              <a:t> </a:t>
            </a:r>
            <a:r>
              <a:rPr lang="en-AU" sz="2400" b="0" i="1" u="none" strike="noStrike" baseline="0" dirty="0">
                <a:solidFill>
                  <a:srgbClr val="003361"/>
                </a:solidFill>
                <a:latin typeface="LMSans12-Regular"/>
              </a:rPr>
              <a:t>good</a:t>
            </a:r>
            <a:r>
              <a:rPr lang="en-AU" sz="2400" b="0" i="1" u="none" strike="noStrike" baseline="0" dirty="0">
                <a:solidFill>
                  <a:srgbClr val="000000"/>
                </a:solidFill>
                <a:latin typeface="LMSans12-Regular"/>
              </a:rPr>
              <a:t> </a:t>
            </a:r>
            <a:r>
              <a:rPr lang="en-AU" sz="2400" b="0" i="0" u="none" strike="noStrike" baseline="0" dirty="0">
                <a:solidFill>
                  <a:srgbClr val="808080"/>
                </a:solidFill>
                <a:latin typeface="LMSans12-Regular"/>
              </a:rPr>
              <a:t>training </a:t>
            </a:r>
            <a:r>
              <a:rPr lang="en-AU" sz="2400" b="0" i="0" u="none" strike="noStrike" baseline="0" dirty="0">
                <a:solidFill>
                  <a:srgbClr val="808080"/>
                </a:solidFill>
                <a:latin typeface="LMSans8-Regular"/>
              </a:rPr>
              <a:t>(ICE-HK:S1A-022#433:1:A)</a:t>
            </a:r>
            <a:br>
              <a:rPr lang="en-AU" sz="2400" b="0" i="0" u="none" strike="noStrike" baseline="0" dirty="0">
                <a:solidFill>
                  <a:srgbClr val="808080"/>
                </a:solidFill>
                <a:latin typeface="LMSans8-Regular"/>
              </a:rPr>
            </a:br>
            <a:r>
              <a:rPr lang="en-AU" sz="2400" b="0" i="0" u="none" strike="noStrike" baseline="0" dirty="0">
                <a:solidFill>
                  <a:srgbClr val="000000"/>
                </a:solidFill>
                <a:latin typeface="LMSans12-Regular"/>
              </a:rPr>
              <a:t>(4) </a:t>
            </a:r>
            <a:r>
              <a:rPr lang="en-AU" sz="2400" b="0" i="0" u="none" strike="noStrike" baseline="0" dirty="0">
                <a:solidFill>
                  <a:srgbClr val="808080"/>
                </a:solidFill>
                <a:latin typeface="LMSans12-Regular"/>
              </a:rPr>
              <a:t>But it’s a </a:t>
            </a:r>
            <a:r>
              <a:rPr lang="en-AU" sz="2400" b="0" i="1" u="none" strike="noStrike" baseline="0" dirty="0">
                <a:solidFill>
                  <a:srgbClr val="F29100"/>
                </a:solidFill>
                <a:latin typeface="LMSans12-Regular"/>
              </a:rPr>
              <a:t>completely</a:t>
            </a:r>
            <a:r>
              <a:rPr lang="en-AU" sz="2400" b="0" i="1" u="none" strike="noStrike" baseline="0" dirty="0">
                <a:solidFill>
                  <a:srgbClr val="51247A"/>
                </a:solidFill>
                <a:latin typeface="LMSans12-Regular"/>
              </a:rPr>
              <a:t> </a:t>
            </a:r>
            <a:r>
              <a:rPr lang="en-AU" sz="2400" b="0" i="1" u="none" strike="noStrike" baseline="0" dirty="0">
                <a:solidFill>
                  <a:srgbClr val="003361"/>
                </a:solidFill>
                <a:latin typeface="LMSans12-Regular"/>
              </a:rPr>
              <a:t>different</a:t>
            </a:r>
            <a:r>
              <a:rPr lang="en-AU" sz="2400" b="0" i="1" u="none" strike="noStrike" baseline="0" dirty="0">
                <a:solidFill>
                  <a:srgbClr val="000000"/>
                </a:solidFill>
                <a:latin typeface="LMSans12-Regular"/>
              </a:rPr>
              <a:t> </a:t>
            </a:r>
            <a:r>
              <a:rPr lang="en-AU" sz="2400" dirty="0">
                <a:solidFill>
                  <a:srgbClr val="808080"/>
                </a:solidFill>
                <a:latin typeface="LMSans12-Regular"/>
              </a:rPr>
              <a:t>story </a:t>
            </a:r>
            <a:r>
              <a:rPr lang="en-AU" sz="2400" b="0" i="0" u="none" strike="noStrike" baseline="0" dirty="0">
                <a:solidFill>
                  <a:srgbClr val="808080"/>
                </a:solidFill>
                <a:latin typeface="LMSans8-Regular"/>
              </a:rPr>
              <a:t>(ICE-IND:S1A-073#48:1:A)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166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rgbClr val="003361"/>
                </a:solidFill>
              </a:rPr>
              <a:t>Background</a:t>
            </a:r>
            <a:br>
              <a:rPr lang="de-DE" dirty="0">
                <a:solidFill>
                  <a:srgbClr val="003361"/>
                </a:solidFill>
              </a:rPr>
            </a:br>
            <a:r>
              <a:rPr lang="de-DE" dirty="0" err="1">
                <a:solidFill>
                  <a:srgbClr val="003361"/>
                </a:solidFill>
              </a:rPr>
              <a:t>Why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study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adjective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amplification</a:t>
            </a:r>
            <a:r>
              <a:rPr lang="de-DE" dirty="0">
                <a:solidFill>
                  <a:srgbClr val="003361"/>
                </a:solidFill>
              </a:rPr>
              <a:t>?</a:t>
            </a:r>
            <a:endParaRPr lang="en-AU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233322" cy="46085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r>
              <a:rPr lang="en-AU" sz="2400" dirty="0"/>
              <a:t>Adjective amplification is…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major area of grammatical change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(cf. Brinton and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Arnovick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2006: 441)</a:t>
            </a:r>
            <a:r>
              <a:rPr lang="en-AU" sz="2400" dirty="0"/>
              <a:t>: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AU" sz="2400" dirty="0"/>
              <a:t>found to be a site of “</a:t>
            </a:r>
            <a:r>
              <a:rPr lang="en-AU" sz="2400" b="1" dirty="0"/>
              <a:t>fevered invention and competition </a:t>
            </a:r>
            <a:r>
              <a:rPr lang="en-AU" sz="2400" dirty="0"/>
              <a:t>that would be hard to come by elsewhere”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Bolinger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1972: 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crucial for “</a:t>
            </a:r>
            <a:r>
              <a:rPr lang="en-AU" sz="2400" b="1" dirty="0"/>
              <a:t>social and emotional expression </a:t>
            </a:r>
            <a:r>
              <a:rPr lang="en-AU" sz="2400" dirty="0"/>
              <a:t>of speakers”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(Ito and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Tagliamonte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2003: 258)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linguistic subsystem which allows </a:t>
            </a:r>
            <a:r>
              <a:rPr lang="en-AU" sz="2400" b="1" dirty="0"/>
              <a:t>precise circumscription </a:t>
            </a:r>
            <a:r>
              <a:rPr lang="en-AU" sz="2400" dirty="0"/>
              <a:t>of a variable context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Labov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1972, 1966: 49)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152B1-990C-DF38-0919-73D6DA7B18D8}"/>
              </a:ext>
            </a:extLst>
          </p:cNvPr>
          <p:cNvSpPr txBox="1"/>
          <p:nvPr/>
        </p:nvSpPr>
        <p:spPr>
          <a:xfrm>
            <a:off x="2099518" y="5025019"/>
            <a:ext cx="7992963" cy="1646605"/>
          </a:xfrm>
          <a:prstGeom prst="rect">
            <a:avLst/>
          </a:prstGeom>
          <a:noFill/>
          <a:ln w="50800">
            <a:solidFill>
              <a:srgbClr val="F2910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sz="2400" dirty="0"/>
          </a:p>
          <a:p>
            <a:pPr algn="ctr"/>
            <a:r>
              <a:rPr lang="en-AU" sz="2400" b="1" dirty="0"/>
              <a:t>Adjective amplification represents an ideal case for </a:t>
            </a:r>
          </a:p>
          <a:p>
            <a:pPr algn="ctr"/>
            <a:r>
              <a:rPr lang="en-AU" sz="2400" b="1" dirty="0"/>
              <a:t>testing mechanisms underlying language change!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250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rgbClr val="003361"/>
                </a:solidFill>
              </a:rPr>
              <a:t>Background</a:t>
            </a:r>
            <a:br>
              <a:rPr lang="de-DE" dirty="0">
                <a:solidFill>
                  <a:srgbClr val="003361"/>
                </a:solidFill>
              </a:rPr>
            </a:br>
            <a:r>
              <a:rPr lang="de-DE" dirty="0" err="1">
                <a:solidFill>
                  <a:srgbClr val="003361"/>
                </a:solidFill>
              </a:rPr>
              <a:t>What</a:t>
            </a:r>
            <a:r>
              <a:rPr lang="de-DE" dirty="0">
                <a:solidFill>
                  <a:srgbClr val="003361"/>
                </a:solidFill>
              </a:rPr>
              <a:t> do </a:t>
            </a:r>
            <a:r>
              <a:rPr lang="de-DE" dirty="0" err="1">
                <a:solidFill>
                  <a:srgbClr val="003361"/>
                </a:solidFill>
              </a:rPr>
              <a:t>we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know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about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adjective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amplification</a:t>
            </a:r>
            <a:r>
              <a:rPr lang="de-DE" dirty="0">
                <a:solidFill>
                  <a:srgbClr val="003361"/>
                </a:solidFill>
              </a:rPr>
              <a:t>?</a:t>
            </a:r>
            <a:endParaRPr lang="en-AU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0801349" cy="496914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Substantial amount of corpus-based research </a:t>
            </a:r>
            <a:r>
              <a:rPr lang="en-AU" sz="2400" dirty="0"/>
              <a:t>on intensification </a:t>
            </a:r>
            <a:br>
              <a:rPr lang="en-AU" sz="2400" dirty="0"/>
            </a:b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</a:rPr>
              <a:t>e.g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 Aijmer 2011, 2018; Fuchs 2016, 2017;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</a:rPr>
              <a:t>Núñez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</a:rPr>
              <a:t>Pertejo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 and Palacios 2014; Palacios and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</a:rPr>
              <a:t>Núñez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</a:rPr>
              <a:t>Pertejo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 2012)</a:t>
            </a:r>
            <a:br>
              <a:rPr lang="en-AU" sz="15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2400" dirty="0"/>
              <a:t>but mostly either focused on individual intensifiers or without regard to the intensified adjectives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Analyses have investigated amplifier use in </a:t>
            </a:r>
            <a:r>
              <a:rPr lang="en-AU" sz="2400" b="1" dirty="0"/>
              <a:t>different languages 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(e.g., Stratton &amp;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</a:rPr>
              <a:t>Sundquist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 2022 for Norwegian, Stratton 2020b for German, Roles &amp;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</a:rPr>
              <a:t>Enghels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 2020 for Spanish, or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</a:rPr>
              <a:t>Zellermayer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 1991 for Hebrew)</a:t>
            </a:r>
            <a:r>
              <a:rPr lang="en-AU" sz="2400" dirty="0"/>
              <a:t>, across </a:t>
            </a:r>
            <a:r>
              <a:rPr lang="en-AU" sz="2400" b="1" dirty="0"/>
              <a:t>regional varieties 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(see next slide)</a:t>
            </a:r>
            <a:r>
              <a:rPr lang="en-AU" sz="2400" dirty="0"/>
              <a:t>, in </a:t>
            </a:r>
            <a:r>
              <a:rPr lang="en-AU" sz="2400" b="1" dirty="0"/>
              <a:t>learner language 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(e.g., Schweinberger 2020a, 2020b;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</a:rPr>
              <a:t>Czerwionka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 &amp; Olson 2020)</a:t>
            </a:r>
            <a:r>
              <a:rPr lang="en-AU" sz="2400" dirty="0"/>
              <a:t>, and </a:t>
            </a:r>
            <a:r>
              <a:rPr lang="en-AU" sz="2400" b="1" dirty="0"/>
              <a:t>over time as well as in different periods 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(Stratton 2022; Méndez-Naya 2003)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Over the last 5 or so years, the </a:t>
            </a:r>
            <a:r>
              <a:rPr lang="en-AU" sz="2400" b="1" dirty="0"/>
              <a:t>role that adjectives </a:t>
            </a:r>
            <a:r>
              <a:rPr lang="en-AU" sz="2400" dirty="0"/>
              <a:t>play in amplification has come more into focus 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(e.g. Schweinberger 2017; Wagner 2017a,b)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Amplification (and particularly the use of innovative variants such as </a:t>
            </a:r>
            <a:r>
              <a:rPr lang="en-AU" sz="2400" i="1" dirty="0"/>
              <a:t>so</a:t>
            </a:r>
            <a:r>
              <a:rPr lang="en-AU" sz="2400" dirty="0"/>
              <a:t> and </a:t>
            </a:r>
            <a:r>
              <a:rPr lang="en-AU" sz="2400" i="1" dirty="0"/>
              <a:t>really</a:t>
            </a:r>
            <a:r>
              <a:rPr lang="en-AU" sz="2400" dirty="0"/>
              <a:t>) are </a:t>
            </a:r>
            <a:r>
              <a:rPr lang="en-AU" sz="2400" b="1" dirty="0"/>
              <a:t>associated with teenage talk </a:t>
            </a:r>
            <a:r>
              <a:rPr lang="en-AU" sz="2400" dirty="0"/>
              <a:t>and young(</a:t>
            </a:r>
            <a:r>
              <a:rPr lang="en-AU" sz="2400" dirty="0" err="1"/>
              <a:t>ish</a:t>
            </a:r>
            <a:r>
              <a:rPr lang="en-AU" sz="2400" dirty="0"/>
              <a:t>) (female) speakers 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(Bauer and Bauer 2002; D’Arcy 2015; Macaulay 2006;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</a:rPr>
              <a:t>Tagliamonte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 2006, 2008) - </a:t>
            </a:r>
          </a:p>
        </p:txBody>
      </p:sp>
    </p:spTree>
    <p:extLst>
      <p:ext uri="{BB962C8B-B14F-4D97-AF65-F5344CB8AC3E}">
        <p14:creationId xmlns:p14="http://schemas.microsoft.com/office/powerpoint/2010/main" val="38953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EA75A6-B443-1731-E156-8F744F8AA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432" y="1818520"/>
            <a:ext cx="6271391" cy="4668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rgbClr val="003361"/>
                </a:solidFill>
              </a:rPr>
              <a:t>Background</a:t>
            </a:r>
            <a:br>
              <a:rPr lang="de-DE" dirty="0">
                <a:solidFill>
                  <a:srgbClr val="003361"/>
                </a:solidFill>
              </a:rPr>
            </a:br>
            <a:r>
              <a:rPr lang="de-DE" dirty="0" err="1">
                <a:solidFill>
                  <a:srgbClr val="003361"/>
                </a:solidFill>
              </a:rPr>
              <a:t>What</a:t>
            </a:r>
            <a:r>
              <a:rPr lang="de-DE" dirty="0">
                <a:solidFill>
                  <a:srgbClr val="003361"/>
                </a:solidFill>
              </a:rPr>
              <a:t> do </a:t>
            </a:r>
            <a:r>
              <a:rPr lang="de-DE" dirty="0" err="1">
                <a:solidFill>
                  <a:srgbClr val="003361"/>
                </a:solidFill>
              </a:rPr>
              <a:t>we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know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about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adjective</a:t>
            </a:r>
            <a:r>
              <a:rPr lang="de-DE" dirty="0">
                <a:solidFill>
                  <a:srgbClr val="003361"/>
                </a:solidFill>
              </a:rPr>
              <a:t> </a:t>
            </a:r>
            <a:r>
              <a:rPr lang="de-DE" dirty="0" err="1">
                <a:solidFill>
                  <a:srgbClr val="003361"/>
                </a:solidFill>
              </a:rPr>
              <a:t>amplification</a:t>
            </a:r>
            <a:r>
              <a:rPr lang="de-DE" dirty="0">
                <a:solidFill>
                  <a:srgbClr val="003361"/>
                </a:solidFill>
              </a:rPr>
              <a:t>?</a:t>
            </a:r>
            <a:endParaRPr lang="en-AU" dirty="0">
              <a:solidFill>
                <a:srgbClr val="0033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5400674" cy="460851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Most consistent finding </a:t>
            </a:r>
            <a:r>
              <a:rPr lang="en-AU" sz="2400" dirty="0"/>
              <a:t>in L1 varieties </a:t>
            </a:r>
            <a:r>
              <a:rPr lang="en-AU" sz="2400" b="1" i="1" dirty="0">
                <a:solidFill>
                  <a:srgbClr val="F29100"/>
                </a:solidFill>
              </a:rPr>
              <a:t>really</a:t>
            </a:r>
            <a:r>
              <a:rPr lang="en-AU" sz="2400" b="1" dirty="0">
                <a:solidFill>
                  <a:srgbClr val="F29100"/>
                </a:solidFill>
              </a:rPr>
              <a:t> replaces </a:t>
            </a:r>
            <a:r>
              <a:rPr lang="en-AU" sz="2400" b="1" i="1" dirty="0">
                <a:solidFill>
                  <a:srgbClr val="F29100"/>
                </a:solidFill>
              </a:rPr>
              <a:t>very</a:t>
            </a:r>
            <a:r>
              <a:rPr lang="en-AU" sz="2400" b="1" dirty="0">
                <a:solidFill>
                  <a:srgbClr val="F29100"/>
                </a:solidFill>
              </a:rPr>
              <a:t> </a:t>
            </a:r>
            <a:r>
              <a:rPr lang="en-AU" sz="2400" dirty="0"/>
              <a:t>as the dominant amplifier (lexical replacement) in various speech communities</a:t>
            </a:r>
            <a:br>
              <a:rPr lang="en-AU" sz="2400" dirty="0"/>
            </a:b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(see D’Arcy [2015] for New Zealand English;</a:t>
            </a:r>
            <a:br>
              <a:rPr lang="en-AU" sz="15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Schweinberger [2021] for Australian English;</a:t>
            </a:r>
            <a:br>
              <a:rPr lang="en-AU" sz="15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Ito &amp;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</a:rPr>
              <a:t>Tagliamonte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 [2003], Xiao &amp; Tao [2007], and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</a:rPr>
              <a:t>Barnfield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</a:rPr>
              <a:t>Buchstaller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 [2010] for (north-east) British English;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</a:rPr>
              <a:t>Tagliamonte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 [2008] and </a:t>
            </a:r>
            <a:r>
              <a:rPr lang="en-AU" sz="1500" dirty="0" err="1">
                <a:solidFill>
                  <a:schemeClr val="bg1">
                    <a:lumMod val="65000"/>
                  </a:schemeClr>
                </a:solidFill>
              </a:rPr>
              <a:t>Tagliamonte</a:t>
            </a:r>
            <a:r>
              <a:rPr lang="en-AU" sz="1500" dirty="0">
                <a:solidFill>
                  <a:schemeClr val="bg1">
                    <a:lumMod val="65000"/>
                  </a:schemeClr>
                </a:solidFill>
              </a:rPr>
              <a:t> &amp; Denis [2014] for Canadian English; Macaulay [2002] and [2006] for Scottish English, Schweinberger [2022} for Irish English.</a:t>
            </a:r>
            <a:br>
              <a:rPr lang="en-AU" sz="1500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en-AU" sz="15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86FEF-7003-696C-C8FD-883ED7AFCD18}"/>
              </a:ext>
            </a:extLst>
          </p:cNvPr>
          <p:cNvSpPr txBox="1"/>
          <p:nvPr/>
        </p:nvSpPr>
        <p:spPr>
          <a:xfrm>
            <a:off x="9120336" y="983808"/>
            <a:ext cx="2711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Figure 1: 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Amplifier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across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apparent time in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Australian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English (Schweinberger 2021:14)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</Template>
  <TotalTime>1572</TotalTime>
  <Words>4059</Words>
  <Application>Microsoft Office PowerPoint</Application>
  <PresentationFormat>Widescreen</PresentationFormat>
  <Paragraphs>367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Courier New</vt:lpstr>
      <vt:lpstr>Franklin Gothic Medium</vt:lpstr>
      <vt:lpstr>LMSans12-Regular</vt:lpstr>
      <vt:lpstr>LMSans17-Regular</vt:lpstr>
      <vt:lpstr>LMSans8-Regular</vt:lpstr>
      <vt:lpstr>Wingdings</vt:lpstr>
      <vt:lpstr>University of Queensland</vt:lpstr>
      <vt:lpstr>PowerPoint Presentation</vt:lpstr>
      <vt:lpstr>Motivation: what should I present?</vt:lpstr>
      <vt:lpstr>PowerPoint Presentation</vt:lpstr>
      <vt:lpstr>Background What is adjective amplification?</vt:lpstr>
      <vt:lpstr>Background What is adjective amplification?</vt:lpstr>
      <vt:lpstr>Background What is adjective amplification?</vt:lpstr>
      <vt:lpstr>Background Why study adjective amplification?</vt:lpstr>
      <vt:lpstr>Background What do we know about adjective amplification?</vt:lpstr>
      <vt:lpstr>Background What do we know about adjective amplification?</vt:lpstr>
      <vt:lpstr>Research Gaps | Research Questions</vt:lpstr>
      <vt:lpstr>Methodology (Data | Analysis)</vt:lpstr>
      <vt:lpstr>Methodology (Data | Analysis)</vt:lpstr>
      <vt:lpstr>Methodology (Data | Analysis)</vt:lpstr>
      <vt:lpstr>Methodology (Data | Analysis)</vt:lpstr>
      <vt:lpstr>Results</vt:lpstr>
      <vt:lpstr>Results</vt:lpstr>
      <vt:lpstr>Results</vt:lpstr>
      <vt:lpstr>Results</vt:lpstr>
      <vt:lpstr>Results</vt:lpstr>
      <vt:lpstr>Summary and Discussion</vt:lpstr>
      <vt:lpstr>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Summary and Discussion</vt:lpstr>
      <vt:lpstr>Discussion</vt:lpstr>
      <vt:lpstr>Potential Applications</vt:lpstr>
      <vt:lpstr>PowerPoint Presentation</vt:lpstr>
      <vt:lpstr>References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小宮 裕基</dc:creator>
  <cp:lastModifiedBy>Martin Schweinberger</cp:lastModifiedBy>
  <cp:revision>82</cp:revision>
  <cp:lastPrinted>2023-12-14T15:27:34Z</cp:lastPrinted>
  <dcterms:created xsi:type="dcterms:W3CDTF">2022-04-26T23:20:44Z</dcterms:created>
  <dcterms:modified xsi:type="dcterms:W3CDTF">2023-12-14T17:49:35Z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2023-05-10T09:13:51Z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473e68cc-0358-4b64-b7b2-39a5018dca25</vt:lpwstr>
  </property>
  <property fmtid="{D5CDD505-2E9C-101B-9397-08002B2CF9AE}" pid="8" name="MSIP_Label_0f488380-630a-4f55-a077-a19445e3f360_ContentBits">
    <vt:lpwstr>0</vt:lpwstr>
  </property>
</Properties>
</file>