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34" r:id="rId2"/>
    <p:sldId id="312" r:id="rId3"/>
    <p:sldId id="310" r:id="rId4"/>
    <p:sldId id="313" r:id="rId5"/>
    <p:sldId id="315" r:id="rId6"/>
    <p:sldId id="316" r:id="rId7"/>
    <p:sldId id="318" r:id="rId8"/>
    <p:sldId id="317" r:id="rId9"/>
    <p:sldId id="319" r:id="rId10"/>
    <p:sldId id="325" r:id="rId11"/>
    <p:sldId id="320" r:id="rId12"/>
    <p:sldId id="336" r:id="rId13"/>
    <p:sldId id="321" r:id="rId14"/>
    <p:sldId id="324" r:id="rId15"/>
    <p:sldId id="322" r:id="rId16"/>
    <p:sldId id="323" r:id="rId17"/>
    <p:sldId id="326" r:id="rId18"/>
    <p:sldId id="327" r:id="rId19"/>
    <p:sldId id="328" r:id="rId20"/>
    <p:sldId id="330" r:id="rId21"/>
    <p:sldId id="33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4" autoAdjust="0"/>
    <p:restoredTop sz="94660"/>
  </p:normalViewPr>
  <p:slideViewPr>
    <p:cSldViewPr>
      <p:cViewPr varScale="1">
        <p:scale>
          <a:sx n="71" d="100"/>
          <a:sy n="71" d="100"/>
        </p:scale>
        <p:origin x="54" y="47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7/28/2022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7/28/2022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1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1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2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7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042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879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405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43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7/28/2022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1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7/28/2022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41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91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7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CA4A0C-C5B9-45ED-9D64-B274EE980802}"/>
              </a:ext>
            </a:extLst>
          </p:cNvPr>
          <p:cNvSpPr txBox="1"/>
          <p:nvPr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3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8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FD9D-2931-49B5-A376-9D4B93C4960C}"/>
              </a:ext>
            </a:extLst>
          </p:cNvPr>
          <p:cNvSpPr txBox="1"/>
          <p:nvPr/>
        </p:nvSpPr>
        <p:spPr>
          <a:xfrm>
            <a:off x="8096810" y="6518190"/>
            <a:ext cx="2391677" cy="241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800" dirty="0"/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85720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9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8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orient="horz" pos="663">
          <p15:clr>
            <a:srgbClr val="F26B43"/>
          </p15:clr>
        </p15:guide>
        <p15:guide id="9" pos="3961">
          <p15:clr>
            <a:srgbClr val="F26B43"/>
          </p15:clr>
        </p15:guide>
        <p15:guide id="10" pos="3719">
          <p15:clr>
            <a:srgbClr val="F26B43"/>
          </p15:clr>
        </p15:guide>
        <p15:guide id="11" orient="horz" pos="4110">
          <p15:clr>
            <a:srgbClr val="F26B43"/>
          </p15:clr>
        </p15:guide>
        <p15:guide id="13" pos="7242">
          <p15:clr>
            <a:srgbClr val="F26B43"/>
          </p15:clr>
        </p15:guide>
        <p15:guide id="14" orient="horz" pos="981">
          <p15:clr>
            <a:srgbClr val="F26B43"/>
          </p15:clr>
        </p15:guide>
        <p15:guide id="15" pos="2772">
          <p15:clr>
            <a:srgbClr val="F26B43"/>
          </p15:clr>
        </p15:guide>
        <p15:guide id="16" pos="2570">
          <p15:clr>
            <a:srgbClr val="F26B43"/>
          </p15:clr>
        </p15:guide>
        <p15:guide id="17" pos="5110">
          <p15:clr>
            <a:srgbClr val="F26B43"/>
          </p15:clr>
        </p15:guide>
        <p15:guide id="18" pos="4908">
          <p15:clr>
            <a:srgbClr val="F26B43"/>
          </p15:clr>
        </p15:guide>
        <p15:guide id="19" orient="horz" pos="10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.png"/><Relationship Id="rId5" Type="http://schemas.openxmlformats.org/officeDocument/2006/relationships/hyperlink" Target="https://martinschweinberger.github.io/JapEVowelsCAU" TargetMode="Externa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schweinberger.github.io/JapEVowelsCAU" TargetMode="Externa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sjPlot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y.komiya@uq.edu.au" TargetMode="External"/><Relationship Id="rId7" Type="http://schemas.openxmlformats.org/officeDocument/2006/relationships/hyperlink" Target="mailto:martin.schweinberger@uit.no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8.xml"/><Relationship Id="rId6" Type="http://schemas.openxmlformats.org/officeDocument/2006/relationships/hyperlink" Target="mailto:m.schweinberger@uq.edu.au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.png"/><Relationship Id="rId5" Type="http://schemas.openxmlformats.org/officeDocument/2006/relationships/hyperlink" Target="https://martinschweinberger.github.io/JapEVowelsCAU" TargetMode="Externa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ABF80F-8C64-F82F-D737-9E1604451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507" y="4374944"/>
            <a:ext cx="2455946" cy="1224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55531-7E6F-DF44-48F6-4535A9D47E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8" y="4149080"/>
            <a:ext cx="3178126" cy="1224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4D5BF-E55E-DC5D-5557-D21DDF3B5F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7"/>
            <a:ext cx="2124464" cy="2124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335360" y="2276872"/>
            <a:ext cx="11521280" cy="43204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A corpus-based acoustic analysis of vowel production by L1-Japanese learners and native speakers of English</a:t>
            </a: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r>
              <a:rPr lang="en-AU" sz="3200" dirty="0"/>
              <a:t>Yuki Komiya</a:t>
            </a:r>
            <a:br>
              <a:rPr lang="en-AU" sz="3200" dirty="0"/>
            </a:br>
            <a:r>
              <a:rPr lang="en-AU" sz="3200" dirty="0"/>
              <a:t>Martin Schweinberger</a:t>
            </a:r>
          </a:p>
          <a:p>
            <a:pPr algn="ctr"/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           </a:t>
            </a:r>
          </a:p>
          <a:p>
            <a:pPr algn="ctr"/>
            <a:r>
              <a:rPr lang="en-AU" sz="2000" dirty="0"/>
              <a:t>y.komiya@uq.edu.au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hlinkClick r:id="rId5"/>
              </a:rPr>
              <a:t>m.Schweinberger@uq.edu.au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DBDDA-D30A-137B-8C77-B050DFE265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515" y="290315"/>
            <a:ext cx="3770000" cy="1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0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AA6D3D-7333-8D54-3A4D-E8987EA3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11" y="116335"/>
            <a:ext cx="4344089" cy="288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Methodology</a:t>
            </a:r>
            <a:r>
              <a:rPr lang="de-DE" dirty="0"/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00213"/>
            <a:ext cx="11305330" cy="4608515"/>
          </a:xfrm>
        </p:spPr>
        <p:txBody>
          <a:bodyPr>
            <a:normAutofit/>
          </a:bodyPr>
          <a:lstStyle/>
          <a:p>
            <a:r>
              <a:rPr lang="en-AU" b="1" dirty="0"/>
              <a:t>Data Processing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(R 4.2, R Core team (2022) in RStudio (RStudio Team 2022))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Aligning speech with audio using Web-MAUS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Schiel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1999) </a:t>
            </a:r>
            <a:br>
              <a:rPr lang="en-AU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(this produces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Praat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TextGrids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Automated extraction of vowel formants and vowel duration from </a:t>
            </a:r>
            <a:r>
              <a:rPr lang="en-AU" dirty="0" err="1"/>
              <a:t>Praat</a:t>
            </a:r>
            <a:r>
              <a:rPr lang="en-AU" dirty="0"/>
              <a:t> </a:t>
            </a:r>
            <a:r>
              <a:rPr lang="en-AU" dirty="0" err="1"/>
              <a:t>TextGrids</a:t>
            </a:r>
            <a:r>
              <a:rPr lang="en-AU" dirty="0"/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(Wickham et al.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monosyllabic words were retained and outliers were removed using Kernel Density Estimation</a:t>
            </a:r>
            <a:endParaRPr lang="en-AU" dirty="0"/>
          </a:p>
          <a:p>
            <a:r>
              <a:rPr lang="en-AU" b="1" dirty="0"/>
              <a:t>Statistical Analysis</a:t>
            </a:r>
          </a:p>
          <a:p>
            <a:pPr marL="465750" lvl="1" indent="-285750"/>
            <a:r>
              <a:rPr lang="en-AU" dirty="0"/>
              <a:t>Mergers → </a:t>
            </a:r>
            <a:r>
              <a:rPr lang="en-AU" b="1" dirty="0"/>
              <a:t>Bhattacharya affinity </a:t>
            </a:r>
            <a:r>
              <a:rPr lang="en-AU" dirty="0"/>
              <a:t>(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Johnson 2015</a:t>
            </a:r>
            <a:r>
              <a:rPr lang="en-AU" dirty="0"/>
              <a:t>, measure of overlap of scatter clouds, 1 = perfect overlap)</a:t>
            </a:r>
          </a:p>
          <a:p>
            <a:pPr marL="465750" lvl="1" indent="-285750"/>
            <a:r>
              <a:rPr lang="en-AU" dirty="0"/>
              <a:t>Duration → </a:t>
            </a:r>
            <a:r>
              <a:rPr lang="en-AU" b="1" dirty="0"/>
              <a:t>Mixed-Effects Regression Model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(lme4: Bates et al. (2015),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sjPlot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Lüdeke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(2021))</a:t>
            </a:r>
          </a:p>
          <a:p>
            <a:pPr marL="645750" lvl="2" indent="-285750">
              <a:buFont typeface="Courier New" panose="02070309020205020404" pitchFamily="49" charset="0"/>
              <a:buChar char="o"/>
            </a:pPr>
            <a:r>
              <a:rPr lang="en-AU" dirty="0"/>
              <a:t>DV: duration</a:t>
            </a:r>
          </a:p>
          <a:p>
            <a:pPr marL="645750" lvl="2" indent="-285750">
              <a:buFont typeface="Courier New" panose="02070309020205020404" pitchFamily="49" charset="0"/>
              <a:buChar char="o"/>
            </a:pPr>
            <a:r>
              <a:rPr lang="en-AU" dirty="0"/>
              <a:t>IVs: type, vowel, gender, age, word type</a:t>
            </a:r>
          </a:p>
          <a:p>
            <a:pPr marL="645750" lvl="2" indent="-285750">
              <a:buFont typeface="Courier New" panose="02070309020205020404" pitchFamily="49" charset="0"/>
              <a:buChar char="o"/>
            </a:pPr>
            <a:r>
              <a:rPr lang="en-AU" dirty="0"/>
              <a:t>REs: word, speaker</a:t>
            </a:r>
          </a:p>
        </p:txBody>
      </p:sp>
    </p:spTree>
    <p:extLst>
      <p:ext uri="{BB962C8B-B14F-4D97-AF65-F5344CB8AC3E}">
        <p14:creationId xmlns:p14="http://schemas.microsoft.com/office/powerpoint/2010/main" val="4043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Mergers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/i:/ and /ɪ/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JPN Bhattacharya affinity: .901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 Bhattacharya affinity: .757</a:t>
            </a:r>
          </a:p>
          <a:p>
            <a:pPr lvl="1" indent="0">
              <a:buNone/>
            </a:pPr>
            <a:r>
              <a:rPr lang="en-AU" b="1" dirty="0"/>
              <a:t>Substantively more overlap among JPN!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/u:/ and /ʊ/ 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JPN Bhattacharya affinity: .932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 Bhattacharya affinity: .952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0876A-F93A-E1CE-BC2B-D6371C9069C1}"/>
              </a:ext>
            </a:extLst>
          </p:cNvPr>
          <p:cNvSpPr txBox="1"/>
          <p:nvPr/>
        </p:nvSpPr>
        <p:spPr>
          <a:xfrm>
            <a:off x="623392" y="5083150"/>
            <a:ext cx="5112606" cy="1523494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800" b="1" dirty="0"/>
          </a:p>
          <a:p>
            <a:r>
              <a:rPr lang="en-AU" sz="2400" b="1" dirty="0"/>
              <a:t>Mergers confirmed </a:t>
            </a:r>
            <a:r>
              <a:rPr lang="en-AU" sz="2400" dirty="0"/>
              <a:t>for</a:t>
            </a:r>
            <a:r>
              <a:rPr lang="en-AU" sz="2400" b="1" dirty="0"/>
              <a:t> spectrally similar vowels </a:t>
            </a:r>
            <a:r>
              <a:rPr lang="en-AU" sz="2400" dirty="0"/>
              <a:t>(ENS also merge /u:/ and /ʊ/)!</a:t>
            </a:r>
          </a:p>
          <a:p>
            <a:r>
              <a:rPr lang="en-AU" sz="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3D166-66CD-7352-15D2-C2BCB89028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50145"/>
            <a:ext cx="5513204" cy="3307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86974-C50B-4BC7-C86C-A8EB8CEC42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4" y="3416403"/>
            <a:ext cx="5735996" cy="344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3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10180-B796-C332-EE2D-B9C181839F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14" y="171102"/>
            <a:ext cx="5657220" cy="3394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F9B5A-99B5-6664-1D6A-BD70E2AA67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14" y="3538057"/>
            <a:ext cx="5475292" cy="3285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44E90A-8664-414A-AAC8-D57B262C9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41" y="1772816"/>
            <a:ext cx="6201273" cy="46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5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JPN extend all vowel durations (not just long vowels)! </a:t>
            </a:r>
            <a:br>
              <a:rPr lang="en-AU" dirty="0"/>
            </a:br>
            <a:r>
              <a:rPr lang="en-AU" dirty="0"/>
              <a:t>(expectation: short vowels shorter | long vowels longer!)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JPN exaggerate the duration difference of both </a:t>
            </a:r>
            <a:br>
              <a:rPr lang="en-AU" dirty="0"/>
            </a:br>
            <a:r>
              <a:rPr lang="en-AU" dirty="0"/>
              <a:t>/i:/ and /ɪ/ as well as /u:/ and /ʊ/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44662-70CE-B953-4BA7-68DBC6D9B026}"/>
              </a:ext>
            </a:extLst>
          </p:cNvPr>
          <p:cNvSpPr txBox="1"/>
          <p:nvPr/>
        </p:nvSpPr>
        <p:spPr>
          <a:xfrm>
            <a:off x="619718" y="4149080"/>
            <a:ext cx="5472608" cy="1523494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800" b="1" dirty="0"/>
          </a:p>
          <a:p>
            <a:r>
              <a:rPr lang="en-AU" sz="2400" b="1" dirty="0"/>
              <a:t>Exaggerated duration difference by JPN speakers confirmed </a:t>
            </a:r>
            <a:r>
              <a:rPr lang="en-AU" sz="2400" dirty="0"/>
              <a:t>for</a:t>
            </a:r>
            <a:r>
              <a:rPr lang="en-AU" sz="2400" b="1" dirty="0"/>
              <a:t> both /i:/ </a:t>
            </a:r>
            <a:r>
              <a:rPr lang="en-AU" sz="2400" dirty="0"/>
              <a:t>and</a:t>
            </a:r>
            <a:r>
              <a:rPr lang="en-AU" sz="2400" b="1" dirty="0"/>
              <a:t> /ɪ/ </a:t>
            </a:r>
            <a:r>
              <a:rPr lang="en-AU" sz="2400" dirty="0"/>
              <a:t>as well as </a:t>
            </a:r>
            <a:r>
              <a:rPr lang="en-AU" sz="2400" b="1" dirty="0"/>
              <a:t>/u:/ </a:t>
            </a:r>
            <a:r>
              <a:rPr lang="en-AU" sz="2400" dirty="0"/>
              <a:t>and</a:t>
            </a:r>
            <a:r>
              <a:rPr lang="en-AU" sz="2400" b="1" dirty="0"/>
              <a:t> /ʊ/!</a:t>
            </a:r>
          </a:p>
          <a:p>
            <a:r>
              <a:rPr lang="en-AU" sz="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10180-B796-C332-EE2D-B9C181839F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14" y="171102"/>
            <a:ext cx="5657220" cy="3394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F9B5A-99B5-6664-1D6A-BD70E2AA67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14" y="3538057"/>
            <a:ext cx="5475292" cy="328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5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Discussion | Outlook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991" y="1700213"/>
            <a:ext cx="5184649" cy="4764449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Limitations</a:t>
            </a:r>
            <a:r>
              <a:rPr lang="en-A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Quality of recordings is really poor! (minute-long recordings recorded on cell phones)!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Difficult to control semantic | phonological environments (which is important) 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(see </a:t>
            </a:r>
            <a:r>
              <a:rPr lang="en-AU" sz="1500" dirty="0" err="1">
                <a:solidFill>
                  <a:schemeClr val="bg1">
                    <a:lumMod val="50000"/>
                  </a:schemeClr>
                </a:solidFill>
              </a:rPr>
              <a:t>Visceglia</a:t>
            </a:r>
            <a:r>
              <a:rPr lang="en-AU" sz="1500" dirty="0">
                <a:solidFill>
                  <a:schemeClr val="bg1">
                    <a:lumMod val="50000"/>
                  </a:schemeClr>
                </a:solidFill>
              </a:rPr>
              <a:t> et al. 2009)</a:t>
            </a:r>
          </a:p>
          <a:p>
            <a:r>
              <a:rPr lang="en-AU" b="1" dirty="0"/>
              <a:t>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Bad quality could | can be compensated using advanced methods (Kernel Density Estimation)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Insights into vowel production by JPN learners in </a:t>
            </a:r>
            <a:r>
              <a:rPr lang="en-AU" b="1" dirty="0"/>
              <a:t>spontaneous speech </a:t>
            </a:r>
            <a:r>
              <a:rPr lang="en-AU" dirty="0"/>
              <a:t>(underexplored) → natural setting allows to </a:t>
            </a:r>
            <a:r>
              <a:rPr lang="en-AU" b="1" dirty="0"/>
              <a:t>generalise findings to real-life learner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Automated</a:t>
            </a:r>
            <a:r>
              <a:rPr lang="en-AU" dirty="0"/>
              <a:t> corpus-based investigation on larger samples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0E62CB-B8BF-2ED1-0E6B-05AA1721A5A3}"/>
              </a:ext>
            </a:extLst>
          </p:cNvPr>
          <p:cNvSpPr txBox="1">
            <a:spLocks/>
          </p:cNvSpPr>
          <p:nvPr/>
        </p:nvSpPr>
        <p:spPr>
          <a:xfrm>
            <a:off x="695401" y="1700808"/>
            <a:ext cx="540059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79388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793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79388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"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20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Comparison with previous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Confirmation | Substantiation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JPN: mergers of spectrally close vowels  </a:t>
            </a: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(lab settings: </a:t>
            </a:r>
            <a:r>
              <a:rPr lang="en-AU" sz="1600" dirty="0" err="1">
                <a:solidFill>
                  <a:schemeClr val="bg1">
                    <a:lumMod val="50000"/>
                  </a:schemeClr>
                </a:solidFill>
              </a:rPr>
              <a:t>Ueyama</a:t>
            </a: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 2003; </a:t>
            </a:r>
            <a:r>
              <a:rPr lang="en-AU" sz="1600" dirty="0" err="1">
                <a:solidFill>
                  <a:schemeClr val="bg1">
                    <a:lumMod val="50000"/>
                  </a:schemeClr>
                </a:solidFill>
              </a:rPr>
              <a:t>Tsukada</a:t>
            </a: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 2001)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Unique findings | Conflicts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ENS: merger of /u:/ and /ʊ/ in </a:t>
            </a:r>
            <a:r>
              <a:rPr lang="en-AU" dirty="0" err="1"/>
              <a:t>spon</a:t>
            </a:r>
            <a:r>
              <a:rPr lang="en-AU" dirty="0"/>
              <a:t>. speech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JPN: exaggerated durational contrasts between spectrally similar vowels in nat. settings </a:t>
            </a: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(lab settings: </a:t>
            </a:r>
            <a:r>
              <a:rPr lang="en-AU" sz="1600" dirty="0" err="1">
                <a:solidFill>
                  <a:schemeClr val="bg1">
                    <a:lumMod val="50000"/>
                  </a:schemeClr>
                </a:solidFill>
              </a:rPr>
              <a:t>Tsukada</a:t>
            </a: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 2009)</a:t>
            </a:r>
            <a:endParaRPr lang="en-AU" dirty="0"/>
          </a:p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6E867-37CB-5EB8-E18D-2B4F0009253F}"/>
              </a:ext>
            </a:extLst>
          </p:cNvPr>
          <p:cNvSpPr txBox="1"/>
          <p:nvPr/>
        </p:nvSpPr>
        <p:spPr>
          <a:xfrm>
            <a:off x="623392" y="4797152"/>
            <a:ext cx="5832648" cy="1892826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800" b="1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Apply same method to German learners and learners of other languages (e.g. German)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Determine what factors differentiate ENS and L2 speakers re. vowel production </a:t>
            </a:r>
          </a:p>
          <a:p>
            <a:pPr algn="ctr"/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(potential MA theses!)</a:t>
            </a:r>
          </a:p>
          <a:p>
            <a:endParaRPr lang="en-AU" sz="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869CA5-F87D-9203-AECA-959F5F4A1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90" y="73656"/>
            <a:ext cx="3316245" cy="190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Potential Applications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r>
              <a:rPr lang="en-AU" b="1" dirty="0"/>
              <a:t>Prototype (proof-of-concept)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Extend study to L1 German learners of English (or learners of other languages)</a:t>
            </a:r>
          </a:p>
          <a:p>
            <a:r>
              <a:rPr lang="en-AU" b="1" dirty="0"/>
              <a:t>Significance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First large-scale, corpus-based studies of ESL vowel production in natural speech!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Follow-up: perception → do differences in vowel production correspond to difficulties in intelligibility?</a:t>
            </a:r>
          </a:p>
          <a:p>
            <a:r>
              <a:rPr lang="en-AU" b="1" dirty="0"/>
              <a:t>Possible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Creation of targeted classroom materials to improve L1-like vowel production among learners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Convert analysis into a mobile app for MELLT (Mobile-Enhanced Language </a:t>
            </a:r>
            <a:br>
              <a:rPr lang="en-AU" dirty="0"/>
            </a:br>
            <a:r>
              <a:rPr lang="en-AU" dirty="0"/>
              <a:t>Learning and Teaching)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BMBF | Volkswagen | ERC grant proposal on </a:t>
            </a:r>
            <a:r>
              <a:rPr lang="en-AU" b="1" i="1" dirty="0"/>
              <a:t>Improving Language Production </a:t>
            </a:r>
            <a:br>
              <a:rPr lang="en-AU" b="1" i="1" dirty="0"/>
            </a:br>
            <a:r>
              <a:rPr lang="en-AU" b="1" i="1" dirty="0"/>
              <a:t>among Language Learners via Direct Digital Feedback</a:t>
            </a:r>
            <a:r>
              <a:rPr lang="en-AU" dirty="0"/>
              <a:t> (Collaboration with the </a:t>
            </a:r>
            <a:br>
              <a:rPr lang="en-AU" dirty="0"/>
            </a:br>
            <a:r>
              <a:rPr lang="en-AU" dirty="0"/>
              <a:t>Phonetics group in the ISFAS at Uni Kiel)</a:t>
            </a:r>
            <a:endParaRPr lang="en-AU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F3DC2-FE42-15F5-CC9B-217B26CA00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90" y="87829"/>
            <a:ext cx="3316245" cy="1901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60A9FA-AF90-C158-BEC9-23903F1CA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92" y="4365104"/>
            <a:ext cx="2389204" cy="238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1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263352" y="2492896"/>
            <a:ext cx="11712624" cy="41044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Thank you really very much! </a:t>
            </a:r>
          </a:p>
          <a:p>
            <a:pPr algn="ctr"/>
            <a:endParaRPr lang="en-AU" sz="4000" b="1" dirty="0"/>
          </a:p>
          <a:p>
            <a:pPr algn="ctr"/>
            <a:endParaRPr lang="en-AU" sz="1000" b="1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r>
              <a:rPr lang="en-AU" sz="3200" dirty="0"/>
              <a:t>Yuki Komiya</a:t>
            </a:r>
            <a:br>
              <a:rPr lang="en-AU" sz="3200" dirty="0"/>
            </a:br>
            <a:r>
              <a:rPr lang="en-AU" sz="3200" dirty="0"/>
              <a:t>Martin Schweinberger</a:t>
            </a:r>
          </a:p>
          <a:p>
            <a:pPr algn="ctr"/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           </a:t>
            </a:r>
          </a:p>
          <a:p>
            <a:pPr algn="ctr"/>
            <a:r>
              <a:rPr lang="en-AU" sz="2000" dirty="0"/>
              <a:t>y.komiya@uq.edu.au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hlinkClick r:id="rId2"/>
              </a:rPr>
              <a:t>m.Schweinberger@uq.edu.au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References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pPr indent="-540000"/>
            <a:r>
              <a:rPr lang="en-AU" sz="1400" b="1" dirty="0" err="1"/>
              <a:t>Flege</a:t>
            </a:r>
            <a:r>
              <a:rPr lang="en-AU" sz="1400" b="1" dirty="0"/>
              <a:t>, J. E. (1995). </a:t>
            </a:r>
            <a:r>
              <a:rPr lang="en-AU" sz="1400" dirty="0"/>
              <a:t>Second-language speech learning: theory, findings, and problems. In W. Strange (ed.), </a:t>
            </a:r>
            <a:r>
              <a:rPr lang="en-AU" sz="1400" i="1" dirty="0"/>
              <a:t>Speech perception and linguistic experience: Issues in cross-linguistic research</a:t>
            </a:r>
            <a:r>
              <a:rPr lang="en-AU" sz="1400" dirty="0"/>
              <a:t>, 233-277. York Press.</a:t>
            </a:r>
          </a:p>
          <a:p>
            <a:pPr indent="-540000"/>
            <a:r>
              <a:rPr lang="en-AU" sz="1400" b="1" dirty="0"/>
              <a:t>Franklin, A. D., &amp; </a:t>
            </a:r>
            <a:r>
              <a:rPr lang="en-AU" sz="1400" b="1" dirty="0" err="1"/>
              <a:t>Stoel</a:t>
            </a:r>
            <a:r>
              <a:rPr lang="en-AU" sz="1400" b="1" dirty="0"/>
              <a:t>-Gammon, C. (2014). </a:t>
            </a:r>
            <a:r>
              <a:rPr lang="en-AU" sz="1400" dirty="0"/>
              <a:t>Using multiple measures to document change in English vowels produced by Japanese, Korean, and Spanish speakers: The case for goodness and intelligibility. </a:t>
            </a:r>
            <a:r>
              <a:rPr lang="en-AU" sz="1400" i="1" dirty="0"/>
              <a:t>American Journal of Speech-Language Pathology</a:t>
            </a:r>
            <a:r>
              <a:rPr lang="en-AU" sz="1400" dirty="0"/>
              <a:t> 23(4): 625-640. </a:t>
            </a:r>
          </a:p>
          <a:p>
            <a:pPr indent="-540000"/>
            <a:r>
              <a:rPr lang="en-AU" sz="1400" b="1" dirty="0" err="1"/>
              <a:t>Grenon</a:t>
            </a:r>
            <a:r>
              <a:rPr lang="en-AU" sz="1400" b="1" dirty="0"/>
              <a:t>, I., Kubota, M., &amp; Sheppard, C. (2019). </a:t>
            </a:r>
            <a:r>
              <a:rPr lang="en-AU" sz="1400" dirty="0"/>
              <a:t>The creation of a new vowel category by adult learners after adaptive phonetic training. </a:t>
            </a:r>
            <a:r>
              <a:rPr lang="en-AU" sz="1400" i="1" dirty="0"/>
              <a:t>Journal of Phonetics </a:t>
            </a:r>
            <a:r>
              <a:rPr lang="en-AU" sz="1400" dirty="0"/>
              <a:t>72: 17-34.</a:t>
            </a:r>
          </a:p>
          <a:p>
            <a:pPr indent="-540000"/>
            <a:r>
              <a:rPr lang="en-AU" sz="1400" b="1" dirty="0"/>
              <a:t>Homma, Y. (1992). </a:t>
            </a:r>
            <a:r>
              <a:rPr lang="en-AU" sz="1400" i="1" dirty="0"/>
              <a:t>Acoustic phonetics in English &amp; Japanese</a:t>
            </a:r>
            <a:r>
              <a:rPr lang="en-AU" sz="1400" dirty="0"/>
              <a:t>. Yamaguchi </a:t>
            </a:r>
            <a:r>
              <a:rPr lang="en-AU" sz="1400" dirty="0" err="1"/>
              <a:t>Shoten</a:t>
            </a:r>
            <a:r>
              <a:rPr lang="en-AU" sz="1400" dirty="0"/>
              <a:t>.</a:t>
            </a:r>
          </a:p>
          <a:p>
            <a:pPr indent="-540000"/>
            <a:r>
              <a:rPr lang="en-AU" sz="1400" b="1" dirty="0"/>
              <a:t>Ingram, J. C. L., &amp; Park, S. G. (1997). </a:t>
            </a:r>
            <a:r>
              <a:rPr lang="en-AU" sz="1400" dirty="0"/>
              <a:t>Cross-language vowel perception and production by Japanese and Korean learners of English. </a:t>
            </a:r>
            <a:r>
              <a:rPr lang="en-AU" sz="1400" i="1" dirty="0"/>
              <a:t>Journal of Phonetics </a:t>
            </a:r>
            <a:r>
              <a:rPr lang="en-AU" sz="1400" dirty="0"/>
              <a:t>25(3): 343-370.</a:t>
            </a:r>
          </a:p>
          <a:p>
            <a:pPr indent="-540000"/>
            <a:r>
              <a:rPr lang="en-AU" sz="1400" b="1" dirty="0"/>
              <a:t>Johnson, D. E. (2015). </a:t>
            </a:r>
            <a:r>
              <a:rPr lang="en-AU" sz="1400" dirty="0"/>
              <a:t>Quantifying Overlap with Bhattacharyya's affinity and other measures! Paper presented at NWAV15 (https://danielezrajohnson.shinyapps.io/nwav_44/).</a:t>
            </a:r>
          </a:p>
          <a:p>
            <a:pPr indent="-540000"/>
            <a:r>
              <a:rPr lang="en-AU" sz="1400" b="1" dirty="0"/>
              <a:t>Kato, H., Tajima, K., &amp; </a:t>
            </a:r>
            <a:r>
              <a:rPr lang="en-AU" sz="1400" b="1" dirty="0" err="1"/>
              <a:t>Akahane</a:t>
            </a:r>
            <a:r>
              <a:rPr lang="en-AU" sz="1400" b="1" dirty="0"/>
              <a:t>-Yamada, R. (2001). </a:t>
            </a:r>
            <a:r>
              <a:rPr lang="en-AU" sz="1400" dirty="0"/>
              <a:t>Native and non-native perception of phonemic length contrasts in Japanese. </a:t>
            </a:r>
            <a:r>
              <a:rPr lang="en-AU" sz="1400" i="1" dirty="0"/>
              <a:t>The Journal of the Acoustical Society of America</a:t>
            </a:r>
            <a:r>
              <a:rPr lang="en-AU" sz="1400" dirty="0"/>
              <a:t> 110(5): 2686.</a:t>
            </a:r>
          </a:p>
          <a:p>
            <a:pPr indent="-540000"/>
            <a:r>
              <a:rPr lang="en-AU" sz="1400" b="1" dirty="0" err="1"/>
              <a:t>Ladefoged</a:t>
            </a:r>
            <a:r>
              <a:rPr lang="en-AU" sz="1400" b="1" dirty="0"/>
              <a:t>, P., &amp; Johnson, K. (2014). </a:t>
            </a:r>
            <a:r>
              <a:rPr lang="en-AU" sz="1400" i="1" dirty="0"/>
              <a:t>A Course in Phonetics</a:t>
            </a:r>
            <a:r>
              <a:rPr lang="en-AU" sz="1400" dirty="0"/>
              <a:t>. Cengage. </a:t>
            </a:r>
          </a:p>
          <a:p>
            <a:pPr indent="-540000"/>
            <a:r>
              <a:rPr lang="en-AU" sz="1400" b="1" dirty="0"/>
              <a:t>Morrison, G. S. (2002). </a:t>
            </a:r>
            <a:r>
              <a:rPr lang="en-AU" sz="1400" dirty="0"/>
              <a:t>Japanese listeners’ use of duration cues in the identification of English high front vowels. In J. Larson. &amp; M. Paster (eds.), </a:t>
            </a:r>
            <a:r>
              <a:rPr lang="en-AU" sz="1400" i="1" dirty="0"/>
              <a:t>Proceedings of the 28th annual meeting of the Berkeley Linguistics Society</a:t>
            </a:r>
            <a:r>
              <a:rPr lang="en-AU" sz="1400" dirty="0"/>
              <a:t>, 189–200. Berkeley Linguistics Society. </a:t>
            </a:r>
          </a:p>
        </p:txBody>
      </p:sp>
      <p:pic>
        <p:nvPicPr>
          <p:cNvPr id="1026" name="Picture 2" descr="The 50 great books on education">
            <a:extLst>
              <a:ext uri="{FF2B5EF4-FFF2-40B4-BE49-F238E27FC236}">
                <a16:creationId xmlns:a16="http://schemas.microsoft.com/office/drawing/2014/main" id="{F81AE507-1288-AE5A-ADF4-058E04FD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583" y="0"/>
            <a:ext cx="2274417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References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pPr indent="-540000"/>
            <a:r>
              <a:rPr lang="en-AU" sz="1400" b="1" dirty="0" err="1"/>
              <a:t>Satoi</a:t>
            </a:r>
            <a:r>
              <a:rPr lang="en-AU" sz="1400" b="1" dirty="0"/>
              <a:t>, H., Yoshimura, M., &amp; </a:t>
            </a:r>
            <a:r>
              <a:rPr lang="en-AU" sz="1400" b="1" dirty="0" err="1"/>
              <a:t>Yabuuchi</a:t>
            </a:r>
            <a:r>
              <a:rPr lang="en-AU" sz="1400" b="1" dirty="0"/>
              <a:t>, S. (2005). </a:t>
            </a:r>
            <a:r>
              <a:rPr lang="en-AU" sz="1400" dirty="0"/>
              <a:t>The relationship between English speech rhythm and vowel reduction in production: Comparison between Japanese EFL learners and native English speakers. </a:t>
            </a:r>
            <a:r>
              <a:rPr lang="en-AU" sz="1400" i="1" dirty="0"/>
              <a:t>Language Education &amp; Technology </a:t>
            </a:r>
            <a:r>
              <a:rPr lang="en-AU" sz="1400" dirty="0"/>
              <a:t>42: 59-72. </a:t>
            </a:r>
          </a:p>
          <a:p>
            <a:pPr indent="-540000"/>
            <a:r>
              <a:rPr lang="en-AU" sz="1400" b="1" dirty="0" err="1"/>
              <a:t>Tsukada</a:t>
            </a:r>
            <a:r>
              <a:rPr lang="en-AU" sz="1400" b="1" dirty="0"/>
              <a:t>, K. (2001). </a:t>
            </a:r>
            <a:r>
              <a:rPr lang="en-AU" sz="1400" dirty="0"/>
              <a:t>Native vs non-native production of English vowels in spontaneous speech: An acoustic phonetic study. In P. Dalsgaard, B. Lindberg &amp; H. Benner (eds.), </a:t>
            </a:r>
            <a:r>
              <a:rPr lang="en-AU" sz="1400" i="1" dirty="0"/>
              <a:t>Proceedings of the 7th European Conference on Speech Communication and Technology (</a:t>
            </a:r>
            <a:r>
              <a:rPr lang="en-AU" sz="1400" i="1" dirty="0" err="1"/>
              <a:t>Eurospeech</a:t>
            </a:r>
            <a:r>
              <a:rPr lang="en-AU" sz="1400" i="1" dirty="0"/>
              <a:t> 2001)</a:t>
            </a:r>
            <a:r>
              <a:rPr lang="en-AU" sz="1400" dirty="0"/>
              <a:t>, 305-308.</a:t>
            </a:r>
          </a:p>
          <a:p>
            <a:pPr indent="-540000"/>
            <a:r>
              <a:rPr lang="en-AU" sz="1400" b="1" dirty="0" err="1"/>
              <a:t>Tsukada</a:t>
            </a:r>
            <a:r>
              <a:rPr lang="en-AU" sz="1400" b="1" dirty="0"/>
              <a:t>, K. (2009). </a:t>
            </a:r>
            <a:r>
              <a:rPr lang="en-AU" sz="1400" dirty="0"/>
              <a:t>Durational characteristics of English vowels produced by Japanese and Thai second language (L2) learners. </a:t>
            </a:r>
            <a:r>
              <a:rPr lang="en-AU" sz="1400" i="1" dirty="0"/>
              <a:t>Australian Journal of Linguistics </a:t>
            </a:r>
            <a:r>
              <a:rPr lang="en-AU" sz="1400" dirty="0"/>
              <a:t>29(2): 287-299.</a:t>
            </a:r>
          </a:p>
          <a:p>
            <a:pPr indent="-540000"/>
            <a:r>
              <a:rPr lang="en-AU" sz="1400" b="1" dirty="0" err="1"/>
              <a:t>Ueyama</a:t>
            </a:r>
            <a:r>
              <a:rPr lang="en-AU" sz="1400" b="1" dirty="0"/>
              <a:t>, M. (2003). </a:t>
            </a:r>
            <a:r>
              <a:rPr lang="en-AU" sz="1400" dirty="0"/>
              <a:t>Duration and quality in the production of the vowel length contrast in L2 English and L2 Japanese. In M. J. </a:t>
            </a:r>
            <a:r>
              <a:rPr lang="en-AU" sz="1400" dirty="0" err="1"/>
              <a:t>Solé</a:t>
            </a:r>
            <a:r>
              <a:rPr lang="en-AU" sz="1400" dirty="0"/>
              <a:t>., D. </a:t>
            </a:r>
            <a:r>
              <a:rPr lang="en-AU" sz="1400" dirty="0" err="1"/>
              <a:t>Recasens</a:t>
            </a:r>
            <a:r>
              <a:rPr lang="en-AU" sz="1400" dirty="0"/>
              <a:t>., &amp; J. Romero. (eds.), </a:t>
            </a:r>
            <a:r>
              <a:rPr lang="en-AU" sz="1400" i="1" dirty="0"/>
              <a:t>15th International Congress of Phonetic Sciences</a:t>
            </a:r>
            <a:r>
              <a:rPr lang="en-AU" sz="1400" dirty="0"/>
              <a:t>, 1509-1512. </a:t>
            </a:r>
            <a:r>
              <a:rPr lang="en-AU" sz="1400" dirty="0" err="1"/>
              <a:t>Universitat</a:t>
            </a:r>
            <a:r>
              <a:rPr lang="en-AU" sz="1400" dirty="0"/>
              <a:t> </a:t>
            </a:r>
            <a:r>
              <a:rPr lang="en-AU" sz="1400" dirty="0" err="1"/>
              <a:t>Autònoma</a:t>
            </a:r>
            <a:r>
              <a:rPr lang="en-AU" sz="1400" dirty="0"/>
              <a:t> de Barcelona. </a:t>
            </a:r>
          </a:p>
          <a:p>
            <a:pPr indent="-540000"/>
            <a:r>
              <a:rPr lang="en-AU" sz="1400" b="1" dirty="0" err="1"/>
              <a:t>Visceglia</a:t>
            </a:r>
            <a:r>
              <a:rPr lang="en-AU" sz="1400" b="1" dirty="0"/>
              <a:t>, T., Chiu-Yu., T., Kondo, M., Meng, H., &amp; </a:t>
            </a:r>
            <a:r>
              <a:rPr lang="en-AU" sz="1400" b="1" dirty="0" err="1"/>
              <a:t>Sagisaka</a:t>
            </a:r>
            <a:r>
              <a:rPr lang="en-AU" sz="1400" b="1" dirty="0"/>
              <a:t>, Y. (2009). </a:t>
            </a:r>
            <a:r>
              <a:rPr lang="en-AU" sz="1400" dirty="0"/>
              <a:t>Phonetic aspects of content design in AESOP (Asian English Speech </a:t>
            </a:r>
            <a:r>
              <a:rPr lang="en-AU" sz="1400" dirty="0" err="1"/>
              <a:t>cOrpus</a:t>
            </a:r>
            <a:r>
              <a:rPr lang="en-AU" sz="1400" dirty="0"/>
              <a:t> Project). </a:t>
            </a:r>
            <a:r>
              <a:rPr lang="en-AU" sz="1400" i="1" dirty="0"/>
              <a:t>Oriental COCOSDA International Conference on Speech Database and Assessments</a:t>
            </a:r>
            <a:r>
              <a:rPr lang="en-AU" sz="1400" dirty="0"/>
              <a:t>, 60-65.</a:t>
            </a:r>
          </a:p>
          <a:p>
            <a:pPr indent="-540000"/>
            <a:r>
              <a:rPr lang="en-AU" sz="1400" b="1" dirty="0"/>
              <a:t>Yamaguchi, T., &amp; </a:t>
            </a:r>
            <a:r>
              <a:rPr lang="en-AU" sz="1400" b="1" dirty="0" err="1"/>
              <a:t>Chiew</a:t>
            </a:r>
            <a:r>
              <a:rPr lang="en-AU" sz="1400" b="1" dirty="0"/>
              <a:t>. P. S. (2020). </a:t>
            </a:r>
            <a:r>
              <a:rPr lang="en-AU" sz="1400" dirty="0"/>
              <a:t>Is there conflation? An acoustic analysis of vowels in Japanese English. </a:t>
            </a:r>
            <a:r>
              <a:rPr lang="en-AU" sz="1400" i="1" dirty="0"/>
              <a:t>Asian Englishes</a:t>
            </a:r>
            <a:r>
              <a:rPr lang="en-AU" sz="1400" dirty="0"/>
              <a:t> 22(1): 35-51.</a:t>
            </a:r>
          </a:p>
        </p:txBody>
      </p:sp>
      <p:pic>
        <p:nvPicPr>
          <p:cNvPr id="4" name="Picture 2" descr="The 50 great books on education">
            <a:extLst>
              <a:ext uri="{FF2B5EF4-FFF2-40B4-BE49-F238E27FC236}">
                <a16:creationId xmlns:a16="http://schemas.microsoft.com/office/drawing/2014/main" id="{4B570181-C4A8-8CFC-051A-E33F807F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583" y="0"/>
            <a:ext cx="2274417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10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&amp; Software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pPr indent="-540000"/>
            <a:r>
              <a:rPr lang="en-AU" sz="1400" b="1" dirty="0"/>
              <a:t>Data</a:t>
            </a:r>
          </a:p>
          <a:p>
            <a:pPr indent="-540000"/>
            <a:r>
              <a:rPr lang="en-AU" sz="1400" b="1" dirty="0"/>
              <a:t>Ishikawa, S. (2014). </a:t>
            </a:r>
            <a:r>
              <a:rPr lang="en-AU" sz="1400" dirty="0"/>
              <a:t>Design of the ICNALE Spoken: A new database for multi-modal contrastive interlanguage analysis. </a:t>
            </a:r>
            <a:r>
              <a:rPr lang="en-AU" sz="1400" i="1" dirty="0"/>
              <a:t>Learner Corpus Studies in Asia and the World</a:t>
            </a:r>
            <a:r>
              <a:rPr lang="en-AU" sz="1400" dirty="0"/>
              <a:t> 2: 63-76.</a:t>
            </a:r>
          </a:p>
          <a:p>
            <a:pPr indent="-540000"/>
            <a:r>
              <a:rPr lang="en-AU" sz="1400" b="1" dirty="0"/>
              <a:t>Software</a:t>
            </a:r>
          </a:p>
          <a:p>
            <a:pPr indent="-540000"/>
            <a:r>
              <a:rPr lang="en-AU" sz="1400" b="1" dirty="0"/>
              <a:t>R Core Team (2022). </a:t>
            </a:r>
            <a:r>
              <a:rPr lang="en-AU" sz="1400" i="1" dirty="0"/>
              <a:t>R: A language and environment for statistical computing</a:t>
            </a:r>
            <a:r>
              <a:rPr lang="en-AU" sz="1400" dirty="0"/>
              <a:t>. R Foundation for Statistical Computing, Vienna, Austria. (</a:t>
            </a:r>
            <a:r>
              <a:rPr lang="en-AU" sz="1400" dirty="0">
                <a:hlinkClick r:id="rId2"/>
              </a:rPr>
              <a:t>https://www.R-project.org</a:t>
            </a:r>
            <a:r>
              <a:rPr lang="en-AU" sz="1400" dirty="0"/>
              <a:t>)</a:t>
            </a:r>
          </a:p>
          <a:p>
            <a:pPr indent="-540000"/>
            <a:r>
              <a:rPr lang="en-AU" sz="1400" b="1" dirty="0"/>
              <a:t>RStudio Team (2022). </a:t>
            </a:r>
            <a:r>
              <a:rPr lang="en-AU" sz="1400" i="1" dirty="0"/>
              <a:t>RStudio: Integrated Development Environment for R</a:t>
            </a:r>
            <a:r>
              <a:rPr lang="en-AU" sz="1400" dirty="0"/>
              <a:t>. RStudio, PBC: Boston, MA (http://www.rstudio.com)</a:t>
            </a:r>
          </a:p>
          <a:p>
            <a:pPr indent="-540000"/>
            <a:r>
              <a:rPr lang="en-AU" sz="1400" b="1" dirty="0"/>
              <a:t>Bates, D., </a:t>
            </a:r>
            <a:r>
              <a:rPr lang="en-AU" sz="1400" b="1" dirty="0" err="1"/>
              <a:t>Maechler</a:t>
            </a:r>
            <a:r>
              <a:rPr lang="en-AU" sz="1400" b="1" dirty="0"/>
              <a:t>, M., </a:t>
            </a:r>
            <a:r>
              <a:rPr lang="en-AU" sz="1400" b="1" dirty="0" err="1"/>
              <a:t>Bolker</a:t>
            </a:r>
            <a:r>
              <a:rPr lang="en-AU" sz="1400" b="1" dirty="0"/>
              <a:t>, B., &amp; Walker, S. (2015). </a:t>
            </a:r>
            <a:r>
              <a:rPr lang="en-AU" sz="1400" dirty="0"/>
              <a:t>Fitting Linear Mixed-Effects Models Using lme4. </a:t>
            </a:r>
            <a:r>
              <a:rPr lang="en-AU" sz="1400" i="1" dirty="0"/>
              <a:t>Journal of Statistical Software</a:t>
            </a:r>
            <a:r>
              <a:rPr lang="en-AU" sz="1400" dirty="0"/>
              <a:t> 67(1), 1-48.</a:t>
            </a:r>
          </a:p>
          <a:p>
            <a:pPr indent="-540000"/>
            <a:r>
              <a:rPr lang="en-AU" sz="1400" b="1" dirty="0" err="1"/>
              <a:t>Lüdecke</a:t>
            </a:r>
            <a:r>
              <a:rPr lang="en-AU" sz="1400" b="1" dirty="0"/>
              <a:t> D. (2021). </a:t>
            </a:r>
            <a:r>
              <a:rPr lang="en-AU" sz="1400" i="1" dirty="0" err="1"/>
              <a:t>sjPlot</a:t>
            </a:r>
            <a:r>
              <a:rPr lang="en-AU" sz="1400" i="1" dirty="0"/>
              <a:t>: Data Visualization for Statistics in Social Science</a:t>
            </a:r>
            <a:r>
              <a:rPr lang="en-AU" sz="1400" dirty="0"/>
              <a:t>. R package. Version 2.8.10 (</a:t>
            </a:r>
            <a:r>
              <a:rPr lang="en-AU" sz="1400" dirty="0">
                <a:hlinkClick r:id="rId3"/>
              </a:rPr>
              <a:t>https://CRAN.R-project.org/package=sjPlot</a:t>
            </a:r>
            <a:r>
              <a:rPr lang="en-AU" sz="1400" dirty="0"/>
              <a:t>).</a:t>
            </a:r>
          </a:p>
          <a:p>
            <a:pPr indent="-540000"/>
            <a:r>
              <a:rPr lang="en-AU" sz="1400" b="1" dirty="0" err="1"/>
              <a:t>Schiel</a:t>
            </a:r>
            <a:r>
              <a:rPr lang="en-AU" sz="1400" b="1" dirty="0"/>
              <a:t>, F. (1999). </a:t>
            </a:r>
            <a:r>
              <a:rPr lang="en-AU" sz="1400" dirty="0"/>
              <a:t>Automatic Phonetic Transcription of Non-Prompted Speech, </a:t>
            </a:r>
            <a:r>
              <a:rPr lang="en-AU" sz="1400" i="1" dirty="0"/>
              <a:t>Proceedings of the </a:t>
            </a:r>
            <a:r>
              <a:rPr lang="en-AU" sz="1400" i="1" dirty="0" err="1"/>
              <a:t>ICPhS</a:t>
            </a:r>
            <a:r>
              <a:rPr lang="en-AU" sz="1400" i="1" dirty="0"/>
              <a:t> 1999. San Francisco, August 1999</a:t>
            </a:r>
            <a:r>
              <a:rPr lang="en-AU" sz="1400" dirty="0"/>
              <a:t>, 607-610. </a:t>
            </a:r>
          </a:p>
          <a:p>
            <a:pPr indent="-540000"/>
            <a:r>
              <a:rPr lang="en-AU" sz="1400" b="1" dirty="0"/>
              <a:t>Wickham et al., (2019). </a:t>
            </a:r>
            <a:r>
              <a:rPr lang="en-AU" sz="1400" dirty="0"/>
              <a:t>Welcome to the </a:t>
            </a:r>
            <a:r>
              <a:rPr lang="en-AU" sz="1400" dirty="0" err="1"/>
              <a:t>tidyverse</a:t>
            </a:r>
            <a:r>
              <a:rPr lang="en-AU" sz="1400" dirty="0"/>
              <a:t>. </a:t>
            </a:r>
            <a:r>
              <a:rPr lang="en-AU" sz="1400" i="1" dirty="0"/>
              <a:t>Journal of Open Source Software </a:t>
            </a:r>
            <a:r>
              <a:rPr lang="en-AU" sz="1400" dirty="0"/>
              <a:t>4(43): 1686.</a:t>
            </a:r>
          </a:p>
        </p:txBody>
      </p:sp>
      <p:pic>
        <p:nvPicPr>
          <p:cNvPr id="2050" name="Picture 2" descr="The Role of a Software Developer | Technojobs UK">
            <a:extLst>
              <a:ext uri="{FF2B5EF4-FFF2-40B4-BE49-F238E27FC236}">
                <a16:creationId xmlns:a16="http://schemas.microsoft.com/office/drawing/2014/main" id="{2A000A15-6571-3E86-B2FC-1CDE88A24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819" y="0"/>
            <a:ext cx="2282688" cy="15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1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263352" y="1104022"/>
            <a:ext cx="11712624" cy="5493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A corpus-based acoustic analysis of vowel production by L1-Japanese learners and native speakers of English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 algn="ctr"/>
            <a:endParaRPr lang="en-AU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AU" sz="2000" b="1" dirty="0">
                <a:solidFill>
                  <a:schemeClr val="tx1"/>
                </a:solidFill>
              </a:rPr>
              <a:t>Timeline | Table of Contents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Background and Motivation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Research Gaps | Research Questions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Methodology</a:t>
            </a:r>
            <a:r>
              <a:rPr lang="de-DE" sz="2000" dirty="0">
                <a:solidFill>
                  <a:schemeClr val="tx1"/>
                </a:solidFill>
              </a:rPr>
              <a:t> (Data and Analysis)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Results</a:t>
            </a: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Discussion</a:t>
            </a:r>
            <a:r>
              <a:rPr lang="de-DE" sz="2000" dirty="0">
                <a:solidFill>
                  <a:schemeClr val="tx1"/>
                </a:solidFill>
              </a:rPr>
              <a:t>, Outlook, and potential </a:t>
            </a:r>
            <a:r>
              <a:rPr lang="de-DE" sz="2000" dirty="0" err="1">
                <a:solidFill>
                  <a:schemeClr val="tx1"/>
                </a:solidFill>
              </a:rPr>
              <a:t>Applications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1933F-A9A0-C305-979B-A8D7790B6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67" y="4077072"/>
            <a:ext cx="3713849" cy="231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Acknowledgements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7" y="1700213"/>
            <a:ext cx="10801349" cy="4608515"/>
          </a:xfrm>
        </p:spPr>
        <p:txBody>
          <a:bodyPr>
            <a:normAutofit/>
          </a:bodyPr>
          <a:lstStyle/>
          <a:p>
            <a:pPr indent="-540000"/>
            <a:r>
              <a:rPr lang="en-AU" dirty="0"/>
              <a:t>The study is part of a project that Yuki Komiya and Martin Schweinberger worked on at the  University of Queensland. </a:t>
            </a:r>
          </a:p>
          <a:p>
            <a:pPr indent="-540000"/>
            <a:r>
              <a:rPr lang="en-AU" dirty="0"/>
              <a:t>This paper has been submitted to </a:t>
            </a:r>
            <a:r>
              <a:rPr lang="en-AU" i="1" dirty="0"/>
              <a:t>SST2022 - The 18th Australasian International Conference on Speech Science and Technology</a:t>
            </a:r>
            <a:r>
              <a:rPr lang="en-AU" dirty="0"/>
              <a:t>.</a:t>
            </a:r>
          </a:p>
          <a:p>
            <a:pPr indent="-540000"/>
            <a:endParaRPr lang="en-AU" dirty="0"/>
          </a:p>
        </p:txBody>
      </p:sp>
      <p:pic>
        <p:nvPicPr>
          <p:cNvPr id="4" name="Picture 3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FFDD7DCF-408A-8FA8-E3A7-BF3F856B8E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3132943"/>
            <a:ext cx="2001416" cy="29927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E99262-287A-A95D-21E2-9F246B519F79}"/>
              </a:ext>
            </a:extLst>
          </p:cNvPr>
          <p:cNvSpPr txBox="1"/>
          <p:nvPr/>
        </p:nvSpPr>
        <p:spPr>
          <a:xfrm>
            <a:off x="2447112" y="3159837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Yuki Komiya</a:t>
            </a:r>
            <a:br>
              <a:rPr lang="de-DE" dirty="0"/>
            </a:br>
            <a:r>
              <a:rPr lang="en-AU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y.komiya@uq.edu.au</a:t>
            </a:r>
            <a:endParaRPr lang="en-AU" dirty="0">
              <a:solidFill>
                <a:srgbClr val="7030A0"/>
              </a:solidFill>
            </a:endParaRPr>
          </a:p>
          <a:p>
            <a:r>
              <a:rPr lang="en-AU" sz="1800" dirty="0"/>
              <a:t>https://www.linkedin.com/in/yuki-komiya-117004200/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2D6055-5C81-B1F3-3A62-749ABFF23BA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8" b="3992"/>
          <a:stretch/>
        </p:blipFill>
        <p:spPr>
          <a:xfrm>
            <a:off x="2447112" y="4305663"/>
            <a:ext cx="1665259" cy="1998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9C735-7744-69EB-142B-3D243C1ABE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359" y="3429000"/>
            <a:ext cx="2389257" cy="23892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D07009-73D4-091E-0F5A-1377EC237C49}"/>
              </a:ext>
            </a:extLst>
          </p:cNvPr>
          <p:cNvSpPr txBox="1"/>
          <p:nvPr/>
        </p:nvSpPr>
        <p:spPr>
          <a:xfrm>
            <a:off x="6244754" y="5107125"/>
            <a:ext cx="4502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Martin Schweinberger</a:t>
            </a:r>
          </a:p>
          <a:p>
            <a:r>
              <a:rPr lang="de-DE" dirty="0">
                <a:hlinkClick r:id="rId6"/>
              </a:rPr>
              <a:t>m.schweinberger@uq.edu.au</a:t>
            </a:r>
            <a:br>
              <a:rPr lang="de-DE" dirty="0"/>
            </a:br>
            <a:r>
              <a:rPr lang="de-DE" dirty="0">
                <a:hlinkClick r:id="rId7"/>
              </a:rPr>
              <a:t>martin.schweinberger@uit.no</a:t>
            </a:r>
            <a:endParaRPr lang="de-DE" dirty="0"/>
          </a:p>
          <a:p>
            <a:r>
              <a:rPr lang="en-AU" dirty="0"/>
              <a:t>https://github.com/MartinSchweinberger</a:t>
            </a:r>
          </a:p>
        </p:txBody>
      </p:sp>
    </p:spTree>
    <p:extLst>
      <p:ext uri="{BB962C8B-B14F-4D97-AF65-F5344CB8AC3E}">
        <p14:creationId xmlns:p14="http://schemas.microsoft.com/office/powerpoint/2010/main" val="34361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ABF80F-8C64-F82F-D737-9E1604451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507" y="4374944"/>
            <a:ext cx="2455946" cy="1224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55531-7E6F-DF44-48F6-4535A9D47E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8" y="4149080"/>
            <a:ext cx="3178126" cy="1224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4D5BF-E55E-DC5D-5557-D21DDF3B5F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90"/>
            <a:ext cx="2124464" cy="2124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DBDC5-F65A-569C-58BD-4925BB36F431}"/>
              </a:ext>
            </a:extLst>
          </p:cNvPr>
          <p:cNvSpPr txBox="1">
            <a:spLocks/>
          </p:cNvSpPr>
          <p:nvPr/>
        </p:nvSpPr>
        <p:spPr>
          <a:xfrm>
            <a:off x="335360" y="2276872"/>
            <a:ext cx="11521280" cy="43204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b="1" dirty="0"/>
              <a:t>A corpus-based acoustic analysis of vowel production by L1-Japanese learners and native speakers of English</a:t>
            </a: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endParaRPr lang="en-AU" sz="2000" b="1" dirty="0">
              <a:solidFill>
                <a:schemeClr val="tx1"/>
              </a:solidFill>
            </a:endParaRPr>
          </a:p>
          <a:p>
            <a:pPr algn="ctr"/>
            <a:r>
              <a:rPr lang="en-AU" sz="3200" dirty="0"/>
              <a:t>Yuki Komiya</a:t>
            </a:r>
            <a:br>
              <a:rPr lang="en-AU" sz="3200" dirty="0"/>
            </a:br>
            <a:r>
              <a:rPr lang="en-AU" sz="3200" dirty="0"/>
              <a:t>Martin Schweinberger</a:t>
            </a:r>
          </a:p>
          <a:p>
            <a:pPr algn="ctr"/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>
                <a:solidFill>
                  <a:schemeClr val="tx1"/>
                </a:solidFill>
              </a:rPr>
              <a:t>           </a:t>
            </a:r>
          </a:p>
          <a:p>
            <a:pPr algn="ctr"/>
            <a:r>
              <a:rPr lang="en-AU" sz="2000" dirty="0"/>
              <a:t>y.komiya@uq.edu.au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hlinkClick r:id="rId5"/>
              </a:rPr>
              <a:t>m.Schweinberger@uq.edu.au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DBDDA-D30A-137B-8C77-B050DFE265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515" y="290315"/>
            <a:ext cx="3770000" cy="1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Pronunciation is a challenge for L2 English learners</a:t>
            </a:r>
          </a:p>
          <a:p>
            <a:r>
              <a:rPr lang="en-AU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is most immediate and direct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Everybody automatically and subconsciously categorizes and infers judgements based on pronunciation (gender, age, cultural background, </a:t>
            </a:r>
            <a:r>
              <a:rPr lang="en-AU" dirty="0" err="1"/>
              <a:t>nativeness</a:t>
            </a:r>
            <a:r>
              <a:rPr lang="en-AU" dirty="0"/>
              <a:t>, socio-economics, education,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is crucial for intelligibility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Pronunciation is affecting real-life opportunities (jobs, partner choice,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152B1-990C-DF38-0919-73D6DA7B18D8}"/>
              </a:ext>
            </a:extLst>
          </p:cNvPr>
          <p:cNvSpPr txBox="1"/>
          <p:nvPr/>
        </p:nvSpPr>
        <p:spPr>
          <a:xfrm>
            <a:off x="839379" y="4760852"/>
            <a:ext cx="10513242" cy="150810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de-DE" sz="24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de-DE" sz="2400" dirty="0" err="1"/>
              <a:t>Pronunciation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important</a:t>
            </a:r>
            <a:r>
              <a:rPr lang="de-DE" sz="2400" dirty="0"/>
              <a:t> for </a:t>
            </a:r>
            <a:r>
              <a:rPr lang="de-DE" sz="2400" dirty="0" err="1"/>
              <a:t>learners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well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teachers</a:t>
            </a:r>
            <a:r>
              <a:rPr lang="de-DE" sz="2400" dirty="0"/>
              <a:t> of English!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6237B-E444-2F99-7FD2-1A9F4A880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8" y="188640"/>
            <a:ext cx="364284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Why is pronunciation a challenge for L2 English learners?</a:t>
            </a:r>
          </a:p>
          <a:p>
            <a:r>
              <a:rPr lang="en-AU" dirty="0"/>
              <a:t>Languages interact in the minds of multilingual speakers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Speech Learning Model (SLM)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Flege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1995)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L1 and L2 sound systems exist in a shared phonetic space in the bilingual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As a result, the L2 sound system is affected by the L1 system (and vice versa)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152B1-990C-DF38-0919-73D6DA7B18D8}"/>
              </a:ext>
            </a:extLst>
          </p:cNvPr>
          <p:cNvSpPr txBox="1"/>
          <p:nvPr/>
        </p:nvSpPr>
        <p:spPr>
          <a:xfrm>
            <a:off x="695325" y="2640975"/>
            <a:ext cx="7704931" cy="1508105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de-DE" sz="24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400" dirty="0"/>
              <a:t>Languages are not independent but affect each other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EDBA1D-FB0B-E187-0592-507A654925FD}"/>
              </a:ext>
            </a:extLst>
          </p:cNvPr>
          <p:cNvGrpSpPr/>
          <p:nvPr/>
        </p:nvGrpSpPr>
        <p:grpSpPr>
          <a:xfrm>
            <a:off x="5231904" y="5605408"/>
            <a:ext cx="2232248" cy="985907"/>
            <a:chOff x="1108924" y="288036"/>
            <a:chExt cx="3427577" cy="1860299"/>
          </a:xfrm>
          <a:solidFill>
            <a:schemeClr val="bg1">
              <a:lumMod val="85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301624-6914-7836-9FC6-4230E68C2B2A}"/>
                </a:ext>
              </a:extLst>
            </p:cNvPr>
            <p:cNvSpPr/>
            <p:nvPr/>
          </p:nvSpPr>
          <p:spPr>
            <a:xfrm>
              <a:off x="1108924" y="288036"/>
              <a:ext cx="3427577" cy="186029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11552561"/>
                <a:satOff val="-28726"/>
                <a:lumOff val="-3137"/>
                <a:alphaOff val="0"/>
              </a:schemeClr>
            </a:fillRef>
            <a:effectRef idx="0">
              <a:schemeClr val="accent4">
                <a:alpha val="50000"/>
                <a:hueOff val="11552561"/>
                <a:satOff val="-28726"/>
                <a:lumOff val="-3137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4B7D0475-4449-33EE-5729-A070EEAEEC2A}"/>
                </a:ext>
              </a:extLst>
            </p:cNvPr>
            <p:cNvSpPr txBox="1"/>
            <p:nvPr/>
          </p:nvSpPr>
          <p:spPr>
            <a:xfrm>
              <a:off x="2546295" y="665139"/>
              <a:ext cx="1516094" cy="11077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400" kern="1200" dirty="0">
                  <a:solidFill>
                    <a:schemeClr val="bg1"/>
                  </a:solidFill>
                </a:rPr>
                <a:t>L2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41FEC5-37CE-E417-AF44-77C1092362F8}"/>
              </a:ext>
            </a:extLst>
          </p:cNvPr>
          <p:cNvGrpSpPr/>
          <p:nvPr/>
        </p:nvGrpSpPr>
        <p:grpSpPr>
          <a:xfrm>
            <a:off x="3713401" y="5453268"/>
            <a:ext cx="2505876" cy="1290189"/>
            <a:chOff x="-350392" y="288036"/>
            <a:chExt cx="3427577" cy="1860299"/>
          </a:xfrm>
          <a:solidFill>
            <a:srgbClr val="FFC000">
              <a:alpha val="50000"/>
            </a:srgbClr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075D50F-6207-9371-3254-863F416E1B15}"/>
                </a:ext>
              </a:extLst>
            </p:cNvPr>
            <p:cNvSpPr/>
            <p:nvPr/>
          </p:nvSpPr>
          <p:spPr>
            <a:xfrm>
              <a:off x="-350392" y="288036"/>
              <a:ext cx="3427577" cy="186029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0CCC9366-48CC-44F7-E70C-84F529E0BEC8}"/>
                </a:ext>
              </a:extLst>
            </p:cNvPr>
            <p:cNvSpPr txBox="1"/>
            <p:nvPr/>
          </p:nvSpPr>
          <p:spPr>
            <a:xfrm>
              <a:off x="516087" y="587918"/>
              <a:ext cx="1588406" cy="119085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4400" kern="1200" dirty="0">
                  <a:solidFill>
                    <a:schemeClr val="bg1"/>
                  </a:solidFill>
                </a:rPr>
                <a:t>L1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07FD7F6-5B2E-21BD-7D48-A0A2A78443EA}"/>
              </a:ext>
            </a:extLst>
          </p:cNvPr>
          <p:cNvSpPr/>
          <p:nvPr/>
        </p:nvSpPr>
        <p:spPr>
          <a:xfrm>
            <a:off x="5508149" y="5805263"/>
            <a:ext cx="708458" cy="35077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1A5F83A-C1A7-CBEE-F6F5-36BBC4FB3361}"/>
              </a:ext>
            </a:extLst>
          </p:cNvPr>
          <p:cNvSpPr/>
          <p:nvPr/>
        </p:nvSpPr>
        <p:spPr>
          <a:xfrm rot="10800000">
            <a:off x="5505478" y="6090589"/>
            <a:ext cx="530690" cy="30173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B96BF1F7-3D2C-BC28-6822-FD8152D96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059502" y="1547019"/>
            <a:ext cx="936104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7DC99A-1B7B-1D0F-A9B1-ADC36F6B0D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8" y="188640"/>
            <a:ext cx="364284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English vowels are particularly challenging for Japanese-L1 learners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(Franklin &amp;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Stoel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-Gammon 2014)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Differences in inventory size (JPN: 5 vowels</a:t>
            </a:r>
            <a:r>
              <a:rPr lang="en-AU" sz="2000" baseline="300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AU" dirty="0"/>
              <a:t> vs. ENS: app.</a:t>
            </a:r>
            <a:r>
              <a:rPr lang="en-AU" sz="2000" baseline="30000" dirty="0">
                <a:solidFill>
                  <a:schemeClr val="bg1">
                    <a:lumMod val="50000"/>
                  </a:schemeClr>
                </a:solidFill>
              </a:rPr>
              <a:t>**</a:t>
            </a:r>
            <a:r>
              <a:rPr lang="en-AU" dirty="0"/>
              <a:t> 11 vowels)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(Homma 1992)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Differences in how vowels are differentiated (ENS: formants + duration | JPN: duration)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567DE-27DF-6241-F61A-67CB2208A2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28" y="188640"/>
            <a:ext cx="3642844" cy="2088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A8542-0B75-E19C-9097-7FE03EEBE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3789040"/>
            <a:ext cx="2894643" cy="2130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2B9110-106D-B173-DE81-E629AD7A6C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89" y="3789040"/>
            <a:ext cx="2815582" cy="21304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C046D3-2DF0-AA9A-096F-293B61B12810}"/>
              </a:ext>
            </a:extLst>
          </p:cNvPr>
          <p:cNvSpPr txBox="1"/>
          <p:nvPr/>
        </p:nvSpPr>
        <p:spPr>
          <a:xfrm>
            <a:off x="1201747" y="3481263"/>
            <a:ext cx="2309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Japanese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chart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E4066-578C-B0BC-9378-61D72D6B40E4}"/>
              </a:ext>
            </a:extLst>
          </p:cNvPr>
          <p:cNvSpPr txBox="1"/>
          <p:nvPr/>
        </p:nvSpPr>
        <p:spPr>
          <a:xfrm>
            <a:off x="5110165" y="3246722"/>
            <a:ext cx="241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chart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southern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Californian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Engl.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67B503-271E-8A4A-805A-312B68493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299" b="869"/>
          <a:stretch/>
        </p:blipFill>
        <p:spPr>
          <a:xfrm>
            <a:off x="8681093" y="3610658"/>
            <a:ext cx="3110741" cy="27872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ED005C-1146-DE28-0F4A-4FA5F5CFED35}"/>
              </a:ext>
            </a:extLst>
          </p:cNvPr>
          <p:cNvSpPr txBox="1"/>
          <p:nvPr/>
        </p:nvSpPr>
        <p:spPr>
          <a:xfrm>
            <a:off x="125418" y="6290156"/>
            <a:ext cx="1000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* Monophthingal vowels, i.e., vowels with a fixed tongue position (not vowels with a moving tonue position like /au/  or /ou/.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**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Depending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on the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variety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English.</a:t>
            </a:r>
          </a:p>
        </p:txBody>
      </p:sp>
    </p:spTree>
    <p:extLst>
      <p:ext uri="{BB962C8B-B14F-4D97-AF65-F5344CB8AC3E}">
        <p14:creationId xmlns:p14="http://schemas.microsoft.com/office/powerpoint/2010/main" val="259238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and Motivation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What are “formants”? and do they have to do with tongue position?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Formants are concentration of acoustic energy at a certain frequency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Ladefoged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&amp; Johnson 2014 )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First formants (F1) and second formants (F2) inversely correspond to </a:t>
            </a:r>
            <a:br>
              <a:rPr lang="en-AU" dirty="0"/>
            </a:br>
            <a:r>
              <a:rPr lang="en-AU" dirty="0"/>
              <a:t>the tongue height (F1) and tongue fronting (F2: where it is raised) of each vowel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94493-D0FA-375E-B4BC-113AC53C2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6" y="3410788"/>
            <a:ext cx="4752528" cy="34025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A69A87-9DD6-D15E-1C27-20B105D0D336}"/>
              </a:ext>
            </a:extLst>
          </p:cNvPr>
          <p:cNvCxnSpPr>
            <a:cxnSpLocks/>
          </p:cNvCxnSpPr>
          <p:nvPr/>
        </p:nvCxnSpPr>
        <p:spPr>
          <a:xfrm>
            <a:off x="497480" y="3899148"/>
            <a:ext cx="64807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2C4987-8AB4-6EAD-C4DF-052ABE7134CC}"/>
              </a:ext>
            </a:extLst>
          </p:cNvPr>
          <p:cNvCxnSpPr>
            <a:cxnSpLocks/>
          </p:cNvCxnSpPr>
          <p:nvPr/>
        </p:nvCxnSpPr>
        <p:spPr>
          <a:xfrm>
            <a:off x="497480" y="4077072"/>
            <a:ext cx="64807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3427D2-2039-B3A3-CAB4-9D15D1B8B7FA}"/>
              </a:ext>
            </a:extLst>
          </p:cNvPr>
          <p:cNvCxnSpPr>
            <a:cxnSpLocks/>
          </p:cNvCxnSpPr>
          <p:nvPr/>
        </p:nvCxnSpPr>
        <p:spPr>
          <a:xfrm>
            <a:off x="497480" y="4725144"/>
            <a:ext cx="64807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ED1AA7-1957-C9C3-D181-44549AED1F83}"/>
              </a:ext>
            </a:extLst>
          </p:cNvPr>
          <p:cNvSpPr txBox="1"/>
          <p:nvPr/>
        </p:nvSpPr>
        <p:spPr>
          <a:xfrm flipH="1">
            <a:off x="47328" y="3707740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30063D-95FE-25EE-EBCC-1CD052341A15}"/>
              </a:ext>
            </a:extLst>
          </p:cNvPr>
          <p:cNvSpPr txBox="1"/>
          <p:nvPr/>
        </p:nvSpPr>
        <p:spPr>
          <a:xfrm flipH="1">
            <a:off x="49946" y="3923764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8BE18-30DD-CEB2-C664-871B36358981}"/>
              </a:ext>
            </a:extLst>
          </p:cNvPr>
          <p:cNvSpPr txBox="1"/>
          <p:nvPr/>
        </p:nvSpPr>
        <p:spPr>
          <a:xfrm flipH="1">
            <a:off x="47328" y="4571836"/>
            <a:ext cx="52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F17D0-6C3D-6117-A84E-FAC007A2F7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850" y="3501008"/>
            <a:ext cx="3498547" cy="2617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AE4066-578C-B0BC-9378-61D72D6B40E4}"/>
              </a:ext>
            </a:extLst>
          </p:cNvPr>
          <p:cNvSpPr txBox="1"/>
          <p:nvPr/>
        </p:nvSpPr>
        <p:spPr>
          <a:xfrm>
            <a:off x="10272463" y="3501008"/>
            <a:ext cx="1869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Left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Vowel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chart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br>
              <a:rPr lang="de-DE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Received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Pronunciation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(RP)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1DFF29-73AD-95CD-9BFB-10FAA63550F9}"/>
              </a:ext>
            </a:extLst>
          </p:cNvPr>
          <p:cNvCxnSpPr/>
          <p:nvPr/>
        </p:nvCxnSpPr>
        <p:spPr>
          <a:xfrm>
            <a:off x="6456040" y="3547344"/>
            <a:ext cx="0" cy="26179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758019-76D8-F0FB-F094-351FE5A78184}"/>
              </a:ext>
            </a:extLst>
          </p:cNvPr>
          <p:cNvCxnSpPr>
            <a:cxnSpLocks/>
          </p:cNvCxnSpPr>
          <p:nvPr/>
        </p:nvCxnSpPr>
        <p:spPr>
          <a:xfrm flipH="1">
            <a:off x="6608440" y="6237312"/>
            <a:ext cx="360595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E8A7E5-129B-877F-D4FF-462FE1853942}"/>
              </a:ext>
            </a:extLst>
          </p:cNvPr>
          <p:cNvSpPr txBox="1"/>
          <p:nvPr/>
        </p:nvSpPr>
        <p:spPr>
          <a:xfrm flipH="1">
            <a:off x="5893448" y="3645024"/>
            <a:ext cx="461665" cy="22322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AU" b="1" dirty="0"/>
              <a:t>F1</a:t>
            </a:r>
            <a:r>
              <a:rPr lang="en-AU" dirty="0"/>
              <a:t> (tongue height)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28FEC4-4901-223E-1699-1C4388EE4EC7}"/>
              </a:ext>
            </a:extLst>
          </p:cNvPr>
          <p:cNvSpPr txBox="1"/>
          <p:nvPr/>
        </p:nvSpPr>
        <p:spPr>
          <a:xfrm flipH="1">
            <a:off x="7608167" y="6200438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F2</a:t>
            </a:r>
            <a:r>
              <a:rPr lang="en-AU" dirty="0"/>
              <a:t> (tongue fronting)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302C858-5EDA-AE84-9798-41B3D371D8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299" b="869"/>
          <a:stretch/>
        </p:blipFill>
        <p:spPr>
          <a:xfrm>
            <a:off x="9218531" y="44625"/>
            <a:ext cx="297346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Research Gaps | Research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What has been said about English vowels produced by Japanese learners?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Japanese learners merge spectrally similar vowels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(Ingram &amp; Park 1997,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</a:rPr>
              <a:t>Ueyama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2003)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Japanese speakers are </a:t>
            </a:r>
            <a:r>
              <a:rPr lang="en-AU" b="1" dirty="0"/>
              <a:t>very sensitive </a:t>
            </a:r>
            <a:r>
              <a:rPr lang="en-AU" dirty="0"/>
              <a:t>to vowel duration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(Kato et al. 2001) </a:t>
            </a:r>
            <a:r>
              <a:rPr lang="en-AU" dirty="0"/>
              <a:t>and </a:t>
            </a:r>
            <a:r>
              <a:rPr lang="en-AU" b="1" dirty="0"/>
              <a:t>exaggerate duration to compensate </a:t>
            </a:r>
            <a:br>
              <a:rPr lang="en-AU" dirty="0"/>
            </a:br>
            <a:r>
              <a:rPr lang="en-AU" dirty="0"/>
              <a:t>for the relative insensitivity to formant differences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(Morrison 2002)</a:t>
            </a:r>
            <a:endParaRPr lang="en-AU" dirty="0"/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052CBA-F975-FCE1-82B6-076D42C74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99" b="869"/>
          <a:stretch/>
        </p:blipFill>
        <p:spPr>
          <a:xfrm>
            <a:off x="9218531" y="44625"/>
            <a:ext cx="2973469" cy="266429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CB00B0FA-BB6A-2E73-F942-E86193CA3E0D}"/>
              </a:ext>
            </a:extLst>
          </p:cNvPr>
          <p:cNvSpPr/>
          <p:nvPr/>
        </p:nvSpPr>
        <p:spPr>
          <a:xfrm>
            <a:off x="1415480" y="2831919"/>
            <a:ext cx="1152128" cy="1152128"/>
          </a:xfrm>
          <a:prstGeom prst="ellipse">
            <a:avLst/>
          </a:prstGeom>
          <a:solidFill>
            <a:srgbClr val="FFC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B093F8-5071-672E-5F11-E5D8865A3DD5}"/>
              </a:ext>
            </a:extLst>
          </p:cNvPr>
          <p:cNvSpPr/>
          <p:nvPr/>
        </p:nvSpPr>
        <p:spPr>
          <a:xfrm>
            <a:off x="2342722" y="2831919"/>
            <a:ext cx="1152128" cy="1152128"/>
          </a:xfrm>
          <a:prstGeom prst="ellipse">
            <a:avLst/>
          </a:prstGeom>
          <a:solidFill>
            <a:schemeClr val="bg1">
              <a:lumMod val="6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/ɪ/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9BB83-C1AD-DC40-E60E-5AADBAD7BE54}"/>
              </a:ext>
            </a:extLst>
          </p:cNvPr>
          <p:cNvSpPr txBox="1"/>
          <p:nvPr/>
        </p:nvSpPr>
        <p:spPr>
          <a:xfrm>
            <a:off x="1271464" y="2492896"/>
            <a:ext cx="239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L1 English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speaker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(ENS)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6805BC-430A-3839-A2CB-F1D843331894}"/>
              </a:ext>
            </a:extLst>
          </p:cNvPr>
          <p:cNvSpPr txBox="1"/>
          <p:nvPr/>
        </p:nvSpPr>
        <p:spPr>
          <a:xfrm>
            <a:off x="9469476" y="3704365"/>
            <a:ext cx="260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Japanese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learners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English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4C71E7-BB35-3842-3813-5E9D475F6BA8}"/>
              </a:ext>
            </a:extLst>
          </p:cNvPr>
          <p:cNvSpPr/>
          <p:nvPr/>
        </p:nvSpPr>
        <p:spPr>
          <a:xfrm>
            <a:off x="5519936" y="2852936"/>
            <a:ext cx="1152128" cy="1152128"/>
          </a:xfrm>
          <a:prstGeom prst="ellipse">
            <a:avLst/>
          </a:prstGeom>
          <a:solidFill>
            <a:srgbClr val="FFC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6FCF83-2C48-6EF3-C5E3-8E1A63042DA7}"/>
              </a:ext>
            </a:extLst>
          </p:cNvPr>
          <p:cNvSpPr/>
          <p:nvPr/>
        </p:nvSpPr>
        <p:spPr>
          <a:xfrm>
            <a:off x="5735960" y="2852936"/>
            <a:ext cx="1152128" cy="1152128"/>
          </a:xfrm>
          <a:prstGeom prst="ellipse">
            <a:avLst/>
          </a:prstGeom>
          <a:solidFill>
            <a:schemeClr val="bg1">
              <a:lumMod val="6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/>
              <a:t>/ɪ/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A70019D-76F6-241D-6016-BA4B96D60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9" t="2920"/>
          <a:stretch/>
        </p:blipFill>
        <p:spPr>
          <a:xfrm>
            <a:off x="7170500" y="4012142"/>
            <a:ext cx="4784833" cy="265721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57577BE-DE3F-2998-D216-B55A479A743B}"/>
              </a:ext>
            </a:extLst>
          </p:cNvPr>
          <p:cNvSpPr txBox="1"/>
          <p:nvPr/>
        </p:nvSpPr>
        <p:spPr>
          <a:xfrm>
            <a:off x="7453252" y="3704365"/>
            <a:ext cx="2171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L1 English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speakers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DF1011-4614-B3A1-9376-CB6816D553D7}"/>
              </a:ext>
            </a:extLst>
          </p:cNvPr>
          <p:cNvSpPr txBox="1"/>
          <p:nvPr/>
        </p:nvSpPr>
        <p:spPr>
          <a:xfrm>
            <a:off x="7691606" y="4620739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/ɪ/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085538-8F7A-8CB4-AEA7-F7CB5F61B119}"/>
              </a:ext>
            </a:extLst>
          </p:cNvPr>
          <p:cNvSpPr txBox="1"/>
          <p:nvPr/>
        </p:nvSpPr>
        <p:spPr>
          <a:xfrm>
            <a:off x="10151308" y="462014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/ɪ/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4C3CF6-D6B7-1338-22A1-184BD047F4AB}"/>
              </a:ext>
            </a:extLst>
          </p:cNvPr>
          <p:cNvSpPr txBox="1"/>
          <p:nvPr/>
        </p:nvSpPr>
        <p:spPr>
          <a:xfrm>
            <a:off x="7991068" y="4980184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7D40C5-15C4-7004-17DB-C8C85EFBFF8D}"/>
              </a:ext>
            </a:extLst>
          </p:cNvPr>
          <p:cNvSpPr txBox="1"/>
          <p:nvPr/>
        </p:nvSpPr>
        <p:spPr>
          <a:xfrm>
            <a:off x="10668508" y="4980184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/</a:t>
            </a:r>
            <a:r>
              <a:rPr lang="en-AU" sz="2000" b="1" dirty="0" err="1"/>
              <a:t>i</a:t>
            </a:r>
            <a:r>
              <a:rPr lang="en-AU" sz="2000" b="1" dirty="0"/>
              <a:t>/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BEAC4885-44B5-2E16-C8DD-ED2DF977E851}"/>
              </a:ext>
            </a:extLst>
          </p:cNvPr>
          <p:cNvSpPr/>
          <p:nvPr/>
        </p:nvSpPr>
        <p:spPr>
          <a:xfrm>
            <a:off x="10380476" y="4005064"/>
            <a:ext cx="612068" cy="16203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DBD344ED-F1FF-0DCD-4675-6A2B8E93C351}"/>
              </a:ext>
            </a:extLst>
          </p:cNvPr>
          <p:cNvSpPr/>
          <p:nvPr/>
        </p:nvSpPr>
        <p:spPr>
          <a:xfrm>
            <a:off x="7896200" y="4005064"/>
            <a:ext cx="288032" cy="11102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7006CC-7C72-0CAA-1C1F-B4CB653662C9}"/>
              </a:ext>
            </a:extLst>
          </p:cNvPr>
          <p:cNvSpPr txBox="1"/>
          <p:nvPr/>
        </p:nvSpPr>
        <p:spPr>
          <a:xfrm>
            <a:off x="4932972" y="2492896"/>
            <a:ext cx="2891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Japanese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learner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of English (JPN)</a:t>
            </a:r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01AD35-21C1-EBCA-1241-CB59DAE3238A}"/>
              </a:ext>
            </a:extLst>
          </p:cNvPr>
          <p:cNvSpPr txBox="1"/>
          <p:nvPr/>
        </p:nvSpPr>
        <p:spPr>
          <a:xfrm>
            <a:off x="10488488" y="6539388"/>
            <a:ext cx="1525510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prstClr val="black"/>
              </a:buClr>
              <a:buSzTx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A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Tsukada</a:t>
            </a: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2009)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61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Research Gaps | Research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Problems and gaps in previous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Investigation mainly done in highly controlled laboratory conditions </a:t>
            </a:r>
            <a:br>
              <a:rPr lang="en-AU" dirty="0"/>
            </a:br>
            <a:r>
              <a:rPr lang="en-AU" dirty="0"/>
              <a:t>(scripted word | sentence-reading)</a:t>
            </a:r>
          </a:p>
          <a:p>
            <a:pPr marL="465750" lvl="1" indent="-285750">
              <a:buFont typeface="Wingdings" panose="05000000000000000000" pitchFamily="2" charset="2"/>
              <a:buChar char="Ø"/>
            </a:pPr>
            <a:r>
              <a:rPr lang="en-AU" sz="1800" dirty="0"/>
              <a:t>Learner vowel traits in naturalistic speech environments largely 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Small subject size (±10 speakers)</a:t>
            </a:r>
          </a:p>
          <a:p>
            <a:pPr marL="465750" lvl="1" indent="-285750">
              <a:buFont typeface="Wingdings" panose="05000000000000000000" pitchFamily="2" charset="2"/>
              <a:buChar char="Ø"/>
            </a:pPr>
            <a:r>
              <a:rPr lang="en-AU" sz="1800" dirty="0"/>
              <a:t>Limited generalisability | applicability of the findings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052CBA-F975-FCE1-82B6-076D42C74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99" b="869"/>
          <a:stretch/>
        </p:blipFill>
        <p:spPr>
          <a:xfrm>
            <a:off x="9218531" y="44625"/>
            <a:ext cx="2973469" cy="26642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0A65C1C-77EB-4724-906D-DCE19003D206}"/>
              </a:ext>
            </a:extLst>
          </p:cNvPr>
          <p:cNvSpPr txBox="1"/>
          <p:nvPr/>
        </p:nvSpPr>
        <p:spPr>
          <a:xfrm>
            <a:off x="839379" y="3869174"/>
            <a:ext cx="10513242" cy="2893100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800" b="1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400" b="1" dirty="0"/>
              <a:t>Larger-scale analysis </a:t>
            </a:r>
            <a:r>
              <a:rPr lang="en-AU" sz="2400" dirty="0"/>
              <a:t>of vowels </a:t>
            </a:r>
            <a:br>
              <a:rPr lang="en-AU" sz="2400" dirty="0"/>
            </a:br>
            <a:r>
              <a:rPr lang="en-AU" sz="2400" dirty="0"/>
              <a:t>produced under more </a:t>
            </a:r>
            <a:r>
              <a:rPr lang="en-AU" sz="2400" b="1" dirty="0"/>
              <a:t>spontaneous speech</a:t>
            </a:r>
            <a:r>
              <a:rPr lang="en-AU" sz="2400" dirty="0"/>
              <a:t> conditions is needed!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AU" sz="900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400" dirty="0"/>
              <a:t>RQ1: Do Japanese learners </a:t>
            </a:r>
            <a:r>
              <a:rPr lang="en-AU" sz="2400" b="1" dirty="0"/>
              <a:t>merge /i:/ and /ɪ/ as well as /u:/ and /ʊ/</a:t>
            </a:r>
            <a:r>
              <a:rPr lang="en-AU" sz="2400" dirty="0"/>
              <a:t>?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400" dirty="0"/>
              <a:t>RQ2: Do Japanese learners </a:t>
            </a:r>
            <a:r>
              <a:rPr lang="en-AU" sz="2400" b="1" dirty="0"/>
              <a:t>exaggerate the length of vowels </a:t>
            </a:r>
            <a:r>
              <a:rPr lang="en-AU" sz="2400" dirty="0"/>
              <a:t>to compensate lack of spectral differentiation?</a:t>
            </a:r>
          </a:p>
        </p:txBody>
      </p:sp>
    </p:spTree>
    <p:extLst>
      <p:ext uri="{BB962C8B-B14F-4D97-AF65-F5344CB8AC3E}">
        <p14:creationId xmlns:p14="http://schemas.microsoft.com/office/powerpoint/2010/main" val="26942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AA6D3D-7333-8D54-3A4D-E8987EA3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11" y="116335"/>
            <a:ext cx="4344089" cy="288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42C7B-801F-F44D-05A5-7BC2D460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Methodology</a:t>
            </a:r>
            <a:r>
              <a:rPr lang="de-DE" dirty="0"/>
              <a:t> (Data |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D020-A7A4-68B8-8E4D-0BFBA78B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International Corpus Network of Asian Learners of English </a:t>
            </a:r>
            <a:r>
              <a:rPr lang="en-AU" dirty="0"/>
              <a:t>(ICNALE) </a:t>
            </a:r>
            <a:br>
              <a:rPr lang="en-AU" dirty="0"/>
            </a:br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(Ishikawa 2014)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Speech and text samples from English learners in Asia and L1 English speakers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Spoken monologues: spontaneous speech from </a:t>
            </a:r>
            <a:r>
              <a:rPr lang="en-AU" b="1" dirty="0"/>
              <a:t>150 Japanese learners </a:t>
            </a:r>
            <a:br>
              <a:rPr lang="en-AU" b="1" dirty="0"/>
            </a:br>
            <a:r>
              <a:rPr lang="en-AU" dirty="0"/>
              <a:t>and </a:t>
            </a:r>
            <a:r>
              <a:rPr lang="en-AU" b="1" dirty="0"/>
              <a:t>132 L1 speakers of English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Before processing</a:t>
            </a:r>
          </a:p>
          <a:p>
            <a:pPr marL="465750" lvl="1" indent="-285750">
              <a:buFont typeface="Courier New" panose="02070309020205020404" pitchFamily="49" charset="0"/>
              <a:buChar char="o"/>
            </a:pPr>
            <a:endParaRPr lang="en-AU" dirty="0"/>
          </a:p>
          <a:p>
            <a:pPr marL="465750" lvl="1" indent="-285750">
              <a:buFont typeface="Courier New" panose="02070309020205020404" pitchFamily="49" charset="0"/>
              <a:buChar char="o"/>
            </a:pPr>
            <a:endParaRPr lang="en-AU" dirty="0"/>
          </a:p>
          <a:p>
            <a:pPr marL="465750" lvl="1" indent="-285750">
              <a:buFont typeface="Courier New" panose="02070309020205020404" pitchFamily="49" charset="0"/>
              <a:buChar char="o"/>
            </a:pPr>
            <a:endParaRPr lang="en-AU" dirty="0"/>
          </a:p>
          <a:p>
            <a:pPr marL="465750" lvl="1" indent="-285750">
              <a:buFont typeface="Courier New" panose="02070309020205020404" pitchFamily="49" charset="0"/>
              <a:buChar char="o"/>
            </a:pPr>
            <a:r>
              <a:rPr lang="en-AU" dirty="0"/>
              <a:t>After processing (final data set)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0FD557-6C62-7E8A-8D76-EDAB0AA97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18126"/>
              </p:ext>
            </p:extLst>
          </p:nvPr>
        </p:nvGraphicFramePr>
        <p:xfrm>
          <a:off x="4555856" y="3744086"/>
          <a:ext cx="6148656" cy="126909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24776">
                  <a:extLst>
                    <a:ext uri="{9D8B030D-6E8A-4147-A177-3AD203B41FA5}">
                      <a16:colId xmlns:a16="http://schemas.microsoft.com/office/drawing/2014/main" val="1285940068"/>
                    </a:ext>
                  </a:extLst>
                </a:gridCol>
                <a:gridCol w="1279480">
                  <a:extLst>
                    <a:ext uri="{9D8B030D-6E8A-4147-A177-3AD203B41FA5}">
                      <a16:colId xmlns:a16="http://schemas.microsoft.com/office/drawing/2014/main" val="1109978871"/>
                    </a:ext>
                  </a:extLst>
                </a:gridCol>
                <a:gridCol w="770072">
                  <a:extLst>
                    <a:ext uri="{9D8B030D-6E8A-4147-A177-3AD203B41FA5}">
                      <a16:colId xmlns:a16="http://schemas.microsoft.com/office/drawing/2014/main" val="1528566469"/>
                    </a:ext>
                  </a:extLst>
                </a:gridCol>
                <a:gridCol w="1024776">
                  <a:extLst>
                    <a:ext uri="{9D8B030D-6E8A-4147-A177-3AD203B41FA5}">
                      <a16:colId xmlns:a16="http://schemas.microsoft.com/office/drawing/2014/main" val="2801584816"/>
                    </a:ext>
                  </a:extLst>
                </a:gridCol>
                <a:gridCol w="1024776">
                  <a:extLst>
                    <a:ext uri="{9D8B030D-6E8A-4147-A177-3AD203B41FA5}">
                      <a16:colId xmlns:a16="http://schemas.microsoft.com/office/drawing/2014/main" val="599504542"/>
                    </a:ext>
                  </a:extLst>
                </a:gridCol>
                <a:gridCol w="1024776">
                  <a:extLst>
                    <a:ext uri="{9D8B030D-6E8A-4147-A177-3AD203B41FA5}">
                      <a16:colId xmlns:a16="http://schemas.microsoft.com/office/drawing/2014/main" val="839524609"/>
                    </a:ext>
                  </a:extLst>
                </a:gridCol>
              </a:tblGrid>
              <a:tr h="32501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Type</a:t>
                      </a:r>
                      <a:endParaRPr lang="en-AU" sz="1800" b="1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Speakers</a:t>
                      </a:r>
                      <a:endParaRPr lang="en-AU" sz="1800" b="1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AU" sz="1800" b="1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ɪ</a:t>
                      </a:r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/</a:t>
                      </a:r>
                      <a:endParaRPr lang="en-AU" sz="1800" b="1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/i:/</a:t>
                      </a:r>
                      <a:endParaRPr lang="en-AU" sz="1800" b="1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AU" sz="1800" b="1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ʊ</a:t>
                      </a:r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/</a:t>
                      </a:r>
                      <a:endParaRPr lang="en-AU" sz="1800" b="1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/u:/</a:t>
                      </a:r>
                      <a:endParaRPr lang="en-AU" sz="1800" b="1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01789"/>
                  </a:ext>
                </a:extLst>
              </a:tr>
              <a:tr h="30953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baseline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ENS</a:t>
                      </a:r>
                      <a:endParaRPr lang="en-AU" sz="1800" b="0" i="0" u="none" strike="noStrike" baseline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132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2,562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1,205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350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1,895</a:t>
                      </a:r>
                      <a:endParaRPr lang="en-AU" sz="1800" b="0" i="0" u="none" strike="noStrike" baseline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8386276"/>
                  </a:ext>
                </a:extLst>
              </a:tr>
              <a:tr h="30953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JPN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150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3,696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1,203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644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1,261</a:t>
                      </a:r>
                      <a:endParaRPr lang="en-AU" sz="1800" b="0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947473"/>
                  </a:ext>
                </a:extLst>
              </a:tr>
              <a:tr h="32501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baseline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Total</a:t>
                      </a:r>
                      <a:endParaRPr lang="en-AU" sz="1800" b="1" i="0" u="none" strike="noStrike" baseline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282</a:t>
                      </a:r>
                      <a:endParaRPr lang="en-AU" sz="1800" b="1" i="0" u="none" strike="noStrike" baseline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6,258</a:t>
                      </a:r>
                      <a:endParaRPr lang="en-AU" sz="1800" b="1" i="0" u="none" strike="noStrike" baseline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2,408</a:t>
                      </a:r>
                      <a:endParaRPr lang="en-AU" sz="1800" b="1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994</a:t>
                      </a:r>
                      <a:endParaRPr lang="en-AU" sz="1800" b="1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3,156</a:t>
                      </a:r>
                      <a:endParaRPr lang="en-AU" sz="1800" b="1" i="0" u="none" strike="noStrike" baseline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36330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54CF85-D2EB-4570-EDD1-2A0DF7C76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21977"/>
              </p:ext>
            </p:extLst>
          </p:nvPr>
        </p:nvGraphicFramePr>
        <p:xfrm>
          <a:off x="4511824" y="5256254"/>
          <a:ext cx="6148656" cy="126909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24776">
                  <a:extLst>
                    <a:ext uri="{9D8B030D-6E8A-4147-A177-3AD203B41FA5}">
                      <a16:colId xmlns:a16="http://schemas.microsoft.com/office/drawing/2014/main" val="1285940068"/>
                    </a:ext>
                  </a:extLst>
                </a:gridCol>
                <a:gridCol w="1279480">
                  <a:extLst>
                    <a:ext uri="{9D8B030D-6E8A-4147-A177-3AD203B41FA5}">
                      <a16:colId xmlns:a16="http://schemas.microsoft.com/office/drawing/2014/main" val="1109978871"/>
                    </a:ext>
                  </a:extLst>
                </a:gridCol>
                <a:gridCol w="770072">
                  <a:extLst>
                    <a:ext uri="{9D8B030D-6E8A-4147-A177-3AD203B41FA5}">
                      <a16:colId xmlns:a16="http://schemas.microsoft.com/office/drawing/2014/main" val="1528566469"/>
                    </a:ext>
                  </a:extLst>
                </a:gridCol>
                <a:gridCol w="1024776">
                  <a:extLst>
                    <a:ext uri="{9D8B030D-6E8A-4147-A177-3AD203B41FA5}">
                      <a16:colId xmlns:a16="http://schemas.microsoft.com/office/drawing/2014/main" val="2801584816"/>
                    </a:ext>
                  </a:extLst>
                </a:gridCol>
                <a:gridCol w="1024776">
                  <a:extLst>
                    <a:ext uri="{9D8B030D-6E8A-4147-A177-3AD203B41FA5}">
                      <a16:colId xmlns:a16="http://schemas.microsoft.com/office/drawing/2014/main" val="599504542"/>
                    </a:ext>
                  </a:extLst>
                </a:gridCol>
                <a:gridCol w="1024776">
                  <a:extLst>
                    <a:ext uri="{9D8B030D-6E8A-4147-A177-3AD203B41FA5}">
                      <a16:colId xmlns:a16="http://schemas.microsoft.com/office/drawing/2014/main" val="839524609"/>
                    </a:ext>
                  </a:extLst>
                </a:gridCol>
              </a:tblGrid>
              <a:tr h="32501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baseline="0" dirty="0">
                          <a:effectLst/>
                        </a:rPr>
                        <a:t>Type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Speakers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/</a:t>
                      </a:r>
                      <a:r>
                        <a:rPr lang="en-AU" sz="1800" b="1" baseline="0" dirty="0"/>
                        <a:t>ɪ</a:t>
                      </a:r>
                      <a:r>
                        <a:rPr lang="en-AU" sz="1800" b="1" u="none" strike="noStrike" baseline="0" dirty="0">
                          <a:effectLst/>
                        </a:rPr>
                        <a:t>/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/i:/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/</a:t>
                      </a:r>
                      <a:r>
                        <a:rPr lang="en-AU" sz="1800" b="1" baseline="0" dirty="0"/>
                        <a:t>ʊ</a:t>
                      </a:r>
                      <a:r>
                        <a:rPr lang="en-AU" sz="1800" b="1" u="none" strike="noStrike" baseline="0" dirty="0">
                          <a:effectLst/>
                        </a:rPr>
                        <a:t>/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/u:/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01789"/>
                  </a:ext>
                </a:extLst>
              </a:tr>
              <a:tr h="30953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baseline="0">
                          <a:effectLst/>
                        </a:rPr>
                        <a:t>ENS</a:t>
                      </a:r>
                      <a:endParaRPr lang="en-AU" sz="1800" b="0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effectLst/>
                        </a:rPr>
                        <a:t>105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effectLst/>
                        </a:rPr>
                        <a:t>693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effectLst/>
                        </a:rPr>
                        <a:t>939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effectLst/>
                        </a:rPr>
                        <a:t>189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effectLst/>
                        </a:rPr>
                        <a:t>395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8386276"/>
                  </a:ext>
                </a:extLst>
              </a:tr>
              <a:tr h="309535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baseline="0" dirty="0">
                          <a:effectLst/>
                        </a:rPr>
                        <a:t>JPN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effectLst/>
                        </a:rPr>
                        <a:t>141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1,122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effectLst/>
                        </a:rPr>
                        <a:t>188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baseline="0" dirty="0">
                          <a:effectLst/>
                        </a:rPr>
                        <a:t>281</a:t>
                      </a:r>
                      <a:endParaRPr lang="en-AU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947473"/>
                  </a:ext>
                </a:extLst>
              </a:tr>
              <a:tr h="32501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1" u="none" strike="noStrike" baseline="0">
                          <a:effectLst/>
                        </a:rPr>
                        <a:t>Total</a:t>
                      </a:r>
                      <a:endParaRPr lang="en-AU" sz="1800" b="1" i="0" u="none" strike="noStrike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246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1,815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1,474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377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1" u="none" strike="noStrike" baseline="0" dirty="0">
                          <a:effectLst/>
                        </a:rPr>
                        <a:t>676</a:t>
                      </a:r>
                      <a:endParaRPr lang="en-AU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3633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9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51247A"/>
      </a:hlink>
      <a:folHlink>
        <a:srgbClr val="51247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</Template>
  <TotalTime>0</TotalTime>
  <Words>2343</Words>
  <Application>Microsoft Office PowerPoint</Application>
  <PresentationFormat>Widescreen</PresentationFormat>
  <Paragraphs>261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Franklin Gothic Medium</vt:lpstr>
      <vt:lpstr>Wingdings</vt:lpstr>
      <vt:lpstr>University of Queensland</vt:lpstr>
      <vt:lpstr>PowerPoint Presentation</vt:lpstr>
      <vt:lpstr>PowerPoint Presentation</vt:lpstr>
      <vt:lpstr>Background and Motivation</vt:lpstr>
      <vt:lpstr>Background and Motivation</vt:lpstr>
      <vt:lpstr>Background and Motivation</vt:lpstr>
      <vt:lpstr>Background and Motivation</vt:lpstr>
      <vt:lpstr>Research Gaps | Research Questions</vt:lpstr>
      <vt:lpstr>Research Gaps | Research Questions</vt:lpstr>
      <vt:lpstr>Methodology (Data | Analysis)</vt:lpstr>
      <vt:lpstr>Methodology (Data | Analysis)</vt:lpstr>
      <vt:lpstr>Results</vt:lpstr>
      <vt:lpstr>Results</vt:lpstr>
      <vt:lpstr>Results</vt:lpstr>
      <vt:lpstr>Discussion | Outlook</vt:lpstr>
      <vt:lpstr>Potential Applications</vt:lpstr>
      <vt:lpstr>PowerPoint Presentation</vt:lpstr>
      <vt:lpstr>References</vt:lpstr>
      <vt:lpstr>References</vt:lpstr>
      <vt:lpstr>Data &amp; Software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小宮 裕基</dc:creator>
  <cp:lastModifiedBy>Martin Schweinberger</cp:lastModifiedBy>
  <cp:revision>65</cp:revision>
  <cp:lastPrinted>2022-06-13T07:27:25Z</cp:lastPrinted>
  <dcterms:created xsi:type="dcterms:W3CDTF">2022-04-26T23:20:44Z</dcterms:created>
  <dcterms:modified xsi:type="dcterms:W3CDTF">2022-07-27T20:52:06Z</dcterms:modified>
</cp:coreProperties>
</file>