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310" r:id="rId10"/>
    <p:sldId id="311" r:id="rId11"/>
    <p:sldId id="318" r:id="rId12"/>
    <p:sldId id="312" r:id="rId13"/>
    <p:sldId id="256" r:id="rId14"/>
    <p:sldId id="313" r:id="rId15"/>
    <p:sldId id="314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42B1-E619-43D1-8947-4F19027020C3}" type="datetimeFigureOut">
              <a:rPr lang="en-AU" smtClean="0"/>
              <a:t>28/07/2022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A869-A5FC-4707-A617-3696D3DCF1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summary, chat is messy and subtle, and to successfully extract the correct information, we need models that can cope with the challenges I described.</a:t>
            </a:r>
          </a:p>
          <a:p>
            <a:endParaRPr lang="en-US"/>
          </a:p>
          <a:p>
            <a:r>
              <a:rPr lang="en-US"/>
              <a:t>However, the State of the art models are </a:t>
            </a:r>
            <a:r>
              <a:rPr lang="en-US" err="1"/>
              <a:t>unsuccesful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C112-8097-4F0A-8840-427D7371BB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3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adb84562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adb84562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e456664f0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3e456664f0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CC96E-2839-1A88-A6F4-AFB6655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CC2447-0C35-460C-9873-01CB44320E20}" type="datetimeFigureOut">
              <a:rPr lang="en-GB" smtClean="0"/>
              <a:pPr/>
              <a:t>28/07/2022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0E23B-0EE2-BD1F-05F3-48E80356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EDD-64AE-DB8E-652E-B28B9BE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83455-CF74-40D1-9B70-18133F96B2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0AEAD1-C689-FB75-5F6D-E79B7384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61" y="379028"/>
            <a:ext cx="8228821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4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55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Body Slide - Bulleted List - Blu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1116767" y="2288000"/>
            <a:ext cx="6263200" cy="2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8099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38099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397923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467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96501" y="541500"/>
            <a:ext cx="10396000" cy="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-29957" y="313820"/>
            <a:ext cx="77200" cy="6230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6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9335" y="352500"/>
            <a:ext cx="10396000" cy="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32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11292163" y="6405041"/>
            <a:ext cx="560655" cy="182680"/>
            <a:chOff x="0" y="0"/>
            <a:chExt cx="2077525" cy="676925"/>
          </a:xfrm>
        </p:grpSpPr>
        <p:sp>
          <p:nvSpPr>
            <p:cNvPr id="128" name="Google Shape;128;p2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9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s://genderinlinguistics.org/pump/" TargetMode="External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hyperlink" Target="https://genderinlinguist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hyperlink" Target="https://hkotek.com/" TargetMode="External"/><Relationship Id="rId10" Type="http://schemas.openxmlformats.org/officeDocument/2006/relationships/image" Target="../media/image15.jpg"/><Relationship Id="rId4" Type="http://schemas.openxmlformats.org/officeDocument/2006/relationships/hyperlink" Target="https://www.linkedin.com/in/hadas-kotek-phd/" TargetMode="External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AU" dirty="0"/>
              <a:t>Industry panel: </a:t>
            </a:r>
            <a:br>
              <a:rPr lang="en-AU" dirty="0"/>
            </a:br>
            <a:r>
              <a:rPr lang="en-AU" dirty="0"/>
              <a:t>What can linguists bring to AI and NLP work?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799298"/>
          </a:xfrm>
        </p:spPr>
        <p:txBody>
          <a:bodyPr>
            <a:normAutofit/>
          </a:bodyPr>
          <a:lstStyle/>
          <a:p>
            <a:r>
              <a:rPr lang="en-AU" dirty="0"/>
              <a:t>Thursday 28 July</a:t>
            </a:r>
          </a:p>
          <a:p>
            <a:r>
              <a:rPr lang="en-AU" dirty="0"/>
              <a:t>15:30 – 16:45 (BST) 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314091"/>
            <a:ext cx="11260667" cy="331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E41FA0-D5F4-F5C6-2D5B-77C887EB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400" y="888821"/>
            <a:ext cx="190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7"/>
          <p:cNvSpPr txBox="1">
            <a:spLocks noGrp="1"/>
          </p:cNvSpPr>
          <p:nvPr>
            <p:ph type="title"/>
          </p:nvPr>
        </p:nvSpPr>
        <p:spPr>
          <a:xfrm>
            <a:off x="459335" y="613752"/>
            <a:ext cx="10396000" cy="5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Sandy Ritchie</a:t>
            </a:r>
            <a:endParaRPr dirty="0"/>
          </a:p>
        </p:txBody>
      </p:sp>
      <p:sp>
        <p:nvSpPr>
          <p:cNvPr id="805" name="Google Shape;805;p67"/>
          <p:cNvSpPr txBox="1">
            <a:spLocks noGrp="1"/>
          </p:cNvSpPr>
          <p:nvPr>
            <p:ph type="body" idx="1"/>
          </p:nvPr>
        </p:nvSpPr>
        <p:spPr>
          <a:xfrm>
            <a:off x="762000" y="1319967"/>
            <a:ext cx="10206000" cy="52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43834" indent="-162555">
              <a:lnSpc>
                <a:spcPct val="130000"/>
              </a:lnSpc>
              <a:buSzPts val="1200"/>
            </a:pPr>
            <a:r>
              <a:rPr lang="en" sz="1867"/>
              <a:t>Background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PhD in Linguistics @ SOAS (2016)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Thesis and publications on possessive constructions in Chimane (Bolivia)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Fieldwork with the Chimane community (2012-14)</a:t>
            </a:r>
            <a:endParaRPr sz="1867"/>
          </a:p>
          <a:p>
            <a:pPr marL="243834" indent="-162555">
              <a:lnSpc>
                <a:spcPct val="130000"/>
              </a:lnSpc>
              <a:spcBef>
                <a:spcPts val="1333"/>
              </a:spcBef>
              <a:buSzPts val="1200"/>
            </a:pPr>
            <a:r>
              <a:rPr lang="en" sz="1867"/>
              <a:t>Linguist in the Automatic Speech Recognition (ASR) team at Google since 2018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Developing end-to-end ASR systems for currently unsupported languages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Advising on data collection methodologies and evaluating data sets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Providing linguistic expertise on various areas including language grouping</a:t>
            </a:r>
            <a:endParaRPr sz="1867"/>
          </a:p>
          <a:p>
            <a:pPr marL="243834" indent="-179489">
              <a:lnSpc>
                <a:spcPct val="130000"/>
              </a:lnSpc>
              <a:spcBef>
                <a:spcPts val="1333"/>
              </a:spcBef>
              <a:buSzPts val="1400"/>
            </a:pPr>
            <a:r>
              <a:rPr lang="en" sz="1867"/>
              <a:t>Other areas of interest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Outreach and community engagement work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Documentation of open source linguistic resources and data</a:t>
            </a:r>
            <a:endParaRPr sz="1867"/>
          </a:p>
          <a:p>
            <a:pPr marL="609585" lvl="1" indent="-179488">
              <a:lnSpc>
                <a:spcPct val="130000"/>
              </a:lnSpc>
              <a:buSzPts val="1400"/>
            </a:pPr>
            <a:r>
              <a:rPr lang="en" sz="1867"/>
              <a:t>Language maps</a:t>
            </a:r>
            <a:endParaRPr sz="1867"/>
          </a:p>
        </p:txBody>
      </p:sp>
      <p:pic>
        <p:nvPicPr>
          <p:cNvPr id="806" name="Google Shape;8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300" y="352500"/>
            <a:ext cx="2138000" cy="2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Why should tech companies be interested in hiring linguists?</a:t>
            </a:r>
          </a:p>
          <a:p>
            <a:r>
              <a:rPr lang="en-AU" sz="2400" dirty="0"/>
              <a:t>Why should linguists be interested in joining tech companies?</a:t>
            </a:r>
          </a:p>
          <a:p>
            <a:r>
              <a:rPr lang="en-AU" sz="2400" dirty="0"/>
              <a:t>What can linguists add to tech companies and their products?</a:t>
            </a:r>
          </a:p>
          <a:p>
            <a:r>
              <a:rPr lang="en-AU" sz="2400" dirty="0"/>
              <a:t>How important are methodological (computational or quantitative) skills and how important are more qualitative, transferable, and language focused skills?</a:t>
            </a:r>
          </a:p>
        </p:txBody>
      </p:sp>
    </p:spTree>
    <p:extLst>
      <p:ext uri="{BB962C8B-B14F-4D97-AF65-F5344CB8AC3E}">
        <p14:creationId xmlns:p14="http://schemas.microsoft.com/office/powerpoint/2010/main" val="30355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EVER MORE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Can you give examples of where your companies have hired linguists?</a:t>
            </a:r>
          </a:p>
          <a:p>
            <a:r>
              <a:rPr lang="en-AU" sz="2400" dirty="0"/>
              <a:t>Are you currently looking for linguists?</a:t>
            </a:r>
          </a:p>
          <a:p>
            <a:r>
              <a:rPr lang="en-AU" sz="2400" dirty="0"/>
              <a:t>How different is working in companies compared to working in academia? What are your experiences and what do others that have made the switch say?</a:t>
            </a:r>
          </a:p>
          <a:p>
            <a:r>
              <a:rPr lang="en-AU" sz="2400" dirty="0"/>
              <a:t>How do you think the filed will develop?</a:t>
            </a:r>
          </a:p>
          <a:p>
            <a:r>
              <a:rPr lang="en-AU" sz="2400" dirty="0"/>
              <a:t>What would tech companies like universities to do? Stronger focus on skills?</a:t>
            </a:r>
          </a:p>
        </p:txBody>
      </p:sp>
    </p:spTree>
    <p:extLst>
      <p:ext uri="{BB962C8B-B14F-4D97-AF65-F5344CB8AC3E}">
        <p14:creationId xmlns:p14="http://schemas.microsoft.com/office/powerpoint/2010/main" val="37255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AU" dirty="0"/>
              <a:t>Industry panel: </a:t>
            </a:r>
            <a:br>
              <a:rPr lang="en-AU" dirty="0"/>
            </a:br>
            <a:r>
              <a:rPr lang="en-AU" dirty="0"/>
              <a:t>What can linguists bring to AI and NLP work?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472C62C-CA07-126C-ED96-43DBC09A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178629"/>
            <a:ext cx="10993546" cy="3106057"/>
          </a:xfrm>
        </p:spPr>
        <p:txBody>
          <a:bodyPr>
            <a:normAutofit/>
          </a:bodyPr>
          <a:lstStyle/>
          <a:p>
            <a:pPr algn="ctr"/>
            <a:r>
              <a:rPr lang="de-DE" sz="3200" b="1" dirty="0"/>
              <a:t>THANK YOU </a:t>
            </a:r>
          </a:p>
          <a:p>
            <a:pPr algn="ctr"/>
            <a:r>
              <a:rPr lang="de-DE" sz="2400" dirty="0"/>
              <a:t>TO THE SPEAKERs</a:t>
            </a:r>
          </a:p>
          <a:p>
            <a:pPr algn="ctr"/>
            <a:r>
              <a:rPr lang="de-DE" sz="2400" dirty="0" err="1"/>
              <a:t>To</a:t>
            </a:r>
            <a:r>
              <a:rPr lang="de-DE" sz="2400" dirty="0"/>
              <a:t> the </a:t>
            </a:r>
            <a:r>
              <a:rPr lang="de-DE" sz="2400" dirty="0" err="1"/>
              <a:t>Audience</a:t>
            </a:r>
            <a:endParaRPr lang="de-DE" sz="2400" dirty="0"/>
          </a:p>
          <a:p>
            <a:pPr algn="ctr"/>
            <a:r>
              <a:rPr lang="de-DE" sz="2400" dirty="0" err="1"/>
              <a:t>To</a:t>
            </a:r>
            <a:r>
              <a:rPr lang="de-DE" sz="2400" dirty="0"/>
              <a:t> the </a:t>
            </a:r>
            <a:r>
              <a:rPr lang="de-DE" sz="2400" dirty="0" err="1"/>
              <a:t>organizers</a:t>
            </a:r>
            <a:endParaRPr lang="de-DE" sz="2400" dirty="0"/>
          </a:p>
          <a:p>
            <a:pPr algn="ctr"/>
            <a:r>
              <a:rPr lang="de-DE" sz="2400" dirty="0" err="1"/>
              <a:t>To</a:t>
            </a:r>
            <a:r>
              <a:rPr lang="de-DE" sz="2400" dirty="0"/>
              <a:t> the Sponsors</a:t>
            </a:r>
          </a:p>
          <a:p>
            <a:pPr algn="ctr"/>
            <a:endParaRPr lang="en-AU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F6EB1E-F8DB-A111-7B55-61BFFDB8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888821"/>
            <a:ext cx="190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What linguists can bring to work/products in tech companies?</a:t>
            </a:r>
          </a:p>
          <a:p>
            <a:r>
              <a:rPr lang="en-AU" sz="2400" dirty="0"/>
              <a:t>Why linguists should be interested in tech companies!</a:t>
            </a:r>
          </a:p>
          <a:p>
            <a:pPr lvl="1"/>
            <a:r>
              <a:rPr lang="en-AU" sz="2400" dirty="0"/>
              <a:t>Especially if linguists do not have a strong quantitative/NLP/programming background</a:t>
            </a:r>
          </a:p>
          <a:p>
            <a:pPr lvl="1"/>
            <a:r>
              <a:rPr lang="en-AU" sz="2400" dirty="0"/>
              <a:t>What transferable skills acquired in linguistics research could be useful for these careers. </a:t>
            </a:r>
          </a:p>
        </p:txBody>
      </p:sp>
    </p:spTree>
    <p:extLst>
      <p:ext uri="{BB962C8B-B14F-4D97-AF65-F5344CB8AC3E}">
        <p14:creationId xmlns:p14="http://schemas.microsoft.com/office/powerpoint/2010/main" val="54114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15:30 – 15:35	General Introduction (Martin Schweinberger)</a:t>
            </a:r>
          </a:p>
          <a:p>
            <a:r>
              <a:rPr lang="en-AU" sz="2400" dirty="0"/>
              <a:t>15:35 – 15:50	Speakers introduce themselves (app. 3 mins each)</a:t>
            </a:r>
          </a:p>
          <a:p>
            <a:r>
              <a:rPr lang="en-AU" sz="2400" dirty="0"/>
              <a:t>15:50 – 16:10	Questions to the panel </a:t>
            </a:r>
          </a:p>
          <a:p>
            <a:r>
              <a:rPr lang="en-AU" sz="2400" dirty="0"/>
              <a:t>16:10 – 16:40	Questions from the floor</a:t>
            </a:r>
          </a:p>
          <a:p>
            <a:r>
              <a:rPr lang="en-AU" sz="2400" dirty="0"/>
              <a:t>16:40 – 16:45	 Closing and outro</a:t>
            </a:r>
          </a:p>
        </p:txBody>
      </p:sp>
    </p:spTree>
    <p:extLst>
      <p:ext uri="{BB962C8B-B14F-4D97-AF65-F5344CB8AC3E}">
        <p14:creationId xmlns:p14="http://schemas.microsoft.com/office/powerpoint/2010/main" val="19683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AU" dirty="0"/>
              <a:t>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Tamara </a:t>
            </a:r>
            <a:r>
              <a:rPr lang="en-AU" sz="2400" dirty="0" err="1"/>
              <a:t>Polajnar</a:t>
            </a:r>
            <a:r>
              <a:rPr lang="en-AU" sz="2400" dirty="0"/>
              <a:t> - </a:t>
            </a:r>
            <a:r>
              <a:rPr lang="en-AU" sz="2400" dirty="0" err="1"/>
              <a:t>SenseStreet</a:t>
            </a:r>
            <a:r>
              <a:rPr lang="en-AU" sz="2400" dirty="0"/>
              <a:t> Chief Science (on)</a:t>
            </a:r>
          </a:p>
          <a:p>
            <a:r>
              <a:rPr lang="en-AU" sz="2400" dirty="0"/>
              <a:t>Christos Christodoulopoulos - Senior Research Scientist at Amazon (Alexa) (on)</a:t>
            </a:r>
          </a:p>
          <a:p>
            <a:r>
              <a:rPr lang="en-AU" sz="2400" dirty="0"/>
              <a:t>Hadas Kotek - Apple Hadas Kotek (hkotek.com) Senior NL annotation lead (off)</a:t>
            </a:r>
          </a:p>
          <a:p>
            <a:r>
              <a:rPr lang="en-AU" sz="2400" dirty="0"/>
              <a:t>Ekaterina Kochmar - Lecturer at Bath University and founder and Chief Science Officer at Home (korbit.ai) (off)</a:t>
            </a:r>
          </a:p>
          <a:p>
            <a:r>
              <a:rPr lang="en-AU" sz="2400" dirty="0"/>
              <a:t>Sandy Ritchie - Google Research (off)</a:t>
            </a:r>
          </a:p>
        </p:txBody>
      </p:sp>
    </p:spTree>
    <p:extLst>
      <p:ext uri="{BB962C8B-B14F-4D97-AF65-F5344CB8AC3E}">
        <p14:creationId xmlns:p14="http://schemas.microsoft.com/office/powerpoint/2010/main" val="4028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C74-AD5C-A2AA-D78C-A0A615C9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AU" dirty="0"/>
              <a:t>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A216-18E1-3669-E035-DA657FF2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Tamara </a:t>
            </a:r>
            <a:r>
              <a:rPr lang="en-AU" sz="2400" dirty="0" err="1"/>
              <a:t>Polajnar</a:t>
            </a:r>
            <a:r>
              <a:rPr lang="en-AU" sz="2400" dirty="0"/>
              <a:t> - </a:t>
            </a:r>
            <a:r>
              <a:rPr lang="en-AU" sz="2400" dirty="0" err="1"/>
              <a:t>SenseStreet</a:t>
            </a:r>
            <a:r>
              <a:rPr lang="en-AU" sz="2400" dirty="0"/>
              <a:t> Chief Science (on)</a:t>
            </a:r>
          </a:p>
          <a:p>
            <a:r>
              <a:rPr lang="en-AU" sz="2400" dirty="0"/>
              <a:t>Christos Christodoulopoulos - Senior Research Scientist at Amazon (Alexa) (on)</a:t>
            </a:r>
          </a:p>
          <a:p>
            <a:r>
              <a:rPr lang="en-AU" sz="2400" dirty="0"/>
              <a:t>Hadas Kotek - Apple Hadas Kotek (hkotek.com) Senior NL annotation lead (off)</a:t>
            </a:r>
          </a:p>
          <a:p>
            <a:r>
              <a:rPr lang="en-AU" sz="2400" dirty="0"/>
              <a:t>Ekaterina Kochmar - Lecturer at Bath University and founder and Chief Science Officer at Home (korbit.ai) (off)</a:t>
            </a:r>
          </a:p>
          <a:p>
            <a:r>
              <a:rPr lang="en-AU" sz="2400" dirty="0"/>
              <a:t>Sandy Ritchie - Google Research (off)</a:t>
            </a:r>
          </a:p>
        </p:txBody>
      </p:sp>
    </p:spTree>
    <p:extLst>
      <p:ext uri="{BB962C8B-B14F-4D97-AF65-F5344CB8AC3E}">
        <p14:creationId xmlns:p14="http://schemas.microsoft.com/office/powerpoint/2010/main" val="11063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45D9DCA5-A869-63F2-3FA4-B20391E9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4714875" y="-10036486"/>
            <a:ext cx="31672115" cy="269309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57536C4-F78F-6605-7FFF-2789C65881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5935" y="562994"/>
            <a:ext cx="1485040" cy="539603"/>
          </a:xfrm>
          <a:prstGeom prst="rect">
            <a:avLst/>
          </a:prstGeom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5042FCF-0D44-2C0B-C456-D8B17DC4B1B6}"/>
              </a:ext>
            </a:extLst>
          </p:cNvPr>
          <p:cNvSpPr txBox="1">
            <a:spLocks/>
          </p:cNvSpPr>
          <p:nvPr/>
        </p:nvSpPr>
        <p:spPr>
          <a:xfrm>
            <a:off x="968251" y="2798412"/>
            <a:ext cx="4749152" cy="573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Graphik Light"/>
              </a:rPr>
              <a:t>BSc Computer Science</a:t>
            </a:r>
            <a:br>
              <a:rPr lang="en-US" sz="1400" dirty="0">
                <a:solidFill>
                  <a:srgbClr val="51B4E6"/>
                </a:solidFill>
                <a:latin typeface="Graphik Light"/>
              </a:rPr>
            </a:br>
            <a:r>
              <a:rPr lang="en-US" sz="1400" dirty="0">
                <a:solidFill>
                  <a:srgbClr val="51B4E6"/>
                </a:solidFill>
                <a:latin typeface="Graphik Black" panose="020B0A03030202060203" pitchFamily="34" charset="0"/>
              </a:rPr>
              <a:t> </a:t>
            </a:r>
            <a:r>
              <a:rPr lang="en-US" sz="1400" b="1" dirty="0">
                <a:solidFill>
                  <a:srgbClr val="34B9FC"/>
                </a:solidFill>
                <a:latin typeface="Graphik Black" panose="020B0A03030202060203" pitchFamily="34" charset="0"/>
              </a:rPr>
              <a:t>University of Northern British Columbia</a:t>
            </a:r>
            <a:endParaRPr lang="en-US" sz="1400" dirty="0">
              <a:solidFill>
                <a:srgbClr val="34B9FC"/>
              </a:solidFill>
              <a:latin typeface="Graphik Black" panose="020B0A03030202060203" pitchFamily="34" charset="0"/>
            </a:endParaRPr>
          </a:p>
        </p:txBody>
      </p:sp>
      <p:sp>
        <p:nvSpPr>
          <p:cNvPr id="9" name="Title 24">
            <a:extLst>
              <a:ext uri="{FF2B5EF4-FFF2-40B4-BE49-F238E27FC236}">
                <a16:creationId xmlns:a16="http://schemas.microsoft.com/office/drawing/2014/main" id="{D9FD95DB-FB3C-53F3-E0C4-A675602FF56B}"/>
              </a:ext>
            </a:extLst>
          </p:cNvPr>
          <p:cNvSpPr txBox="1">
            <a:spLocks/>
          </p:cNvSpPr>
          <p:nvPr/>
        </p:nvSpPr>
        <p:spPr>
          <a:xfrm>
            <a:off x="7488473" y="1732066"/>
            <a:ext cx="4187589" cy="48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solidFill>
                  <a:schemeClr val="bg1"/>
                </a:solidFill>
                <a:latin typeface="Graphik Light" panose="020B0403030202060203" pitchFamily="34" charset="0"/>
                <a:cs typeface="Calibri Light"/>
              </a:rPr>
              <a:t>Sense Street</a:t>
            </a:r>
          </a:p>
        </p:txBody>
      </p:sp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4434FF5-B454-B629-611C-65E466B76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77" y="585604"/>
            <a:ext cx="1428057" cy="952038"/>
          </a:xfrm>
          <a:prstGeom prst="roundRect">
            <a:avLst/>
          </a:prstGeom>
          <a:ln w="28575">
            <a:solidFill>
              <a:srgbClr val="34B9FC"/>
            </a:solidFill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F5F413-064E-5DE1-406D-422D84C64E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940" y="2910402"/>
            <a:ext cx="416560" cy="4165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203032-B424-384B-E825-274871992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940" y="3660491"/>
            <a:ext cx="416560" cy="4165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F77B56-6C2F-A10C-27A1-76199CE646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940" y="4386555"/>
            <a:ext cx="416560" cy="41656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487C96-7C62-25CF-6D5E-A84CA0DFC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940" y="5157069"/>
            <a:ext cx="416560" cy="41656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A6CC09-5B65-11DE-7545-4C9DAD6439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1423" y="5022930"/>
            <a:ext cx="1779381" cy="646555"/>
          </a:xfrm>
          <a:prstGeom prst="rect">
            <a:avLst/>
          </a:prstGeom>
        </p:spPr>
      </p:pic>
      <p:sp>
        <p:nvSpPr>
          <p:cNvPr id="21" name="Title 24">
            <a:extLst>
              <a:ext uri="{FF2B5EF4-FFF2-40B4-BE49-F238E27FC236}">
                <a16:creationId xmlns:a16="http://schemas.microsoft.com/office/drawing/2014/main" id="{3662EF5D-E0C7-7889-6BD1-0EBF7909532E}"/>
              </a:ext>
            </a:extLst>
          </p:cNvPr>
          <p:cNvSpPr txBox="1">
            <a:spLocks/>
          </p:cNvSpPr>
          <p:nvPr/>
        </p:nvSpPr>
        <p:spPr>
          <a:xfrm>
            <a:off x="7488474" y="4977080"/>
            <a:ext cx="3940477" cy="257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00" spc="300" dirty="0">
                <a:solidFill>
                  <a:schemeClr val="bg1"/>
                </a:solidFill>
                <a:latin typeface="Graphik Black" panose="020B0A03030202060203" pitchFamily="34" charset="0"/>
              </a:rPr>
              <a:t>SCIENCE TEAM</a:t>
            </a:r>
            <a:endParaRPr lang="en-GB" sz="1700" spc="300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23" name="Title 24">
            <a:extLst>
              <a:ext uri="{FF2B5EF4-FFF2-40B4-BE49-F238E27FC236}">
                <a16:creationId xmlns:a16="http://schemas.microsoft.com/office/drawing/2014/main" id="{F7D50342-AC4D-D891-3D63-ED9E2E5682FB}"/>
              </a:ext>
            </a:extLst>
          </p:cNvPr>
          <p:cNvSpPr txBox="1">
            <a:spLocks/>
          </p:cNvSpPr>
          <p:nvPr/>
        </p:nvSpPr>
        <p:spPr>
          <a:xfrm>
            <a:off x="7498457" y="5330912"/>
            <a:ext cx="5035684" cy="646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bg1"/>
                </a:solidFill>
                <a:latin typeface="Graphik Bold" panose="020B0803030202060203" pitchFamily="34" charset="0"/>
              </a:rPr>
              <a:t>2 </a:t>
            </a:r>
            <a:r>
              <a:rPr lang="en-US" sz="2800" dirty="0">
                <a:solidFill>
                  <a:schemeClr val="bg1"/>
                </a:solidFill>
                <a:latin typeface="Graphik Bold" panose="020B0803030202060203" pitchFamily="34" charset="0"/>
              </a:rPr>
              <a:t> </a:t>
            </a:r>
            <a:r>
              <a:rPr lang="en-US" sz="1400" spc="300" dirty="0">
                <a:solidFill>
                  <a:schemeClr val="bg1"/>
                </a:solidFill>
                <a:latin typeface="Graphik Black" panose="020B0A03030202060203" pitchFamily="34" charset="0"/>
              </a:rPr>
              <a:t>LINGUISTS</a:t>
            </a:r>
            <a:r>
              <a:rPr lang="en-US" sz="1400" spc="300" dirty="0">
                <a:solidFill>
                  <a:schemeClr val="bg1"/>
                </a:solidFill>
                <a:latin typeface="Graphik Light" panose="020B0403030202060203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Graphik Light"/>
              </a:rPr>
              <a:t>(3 more starting soon)</a:t>
            </a:r>
            <a:endParaRPr lang="en-US" sz="1400" dirty="0">
              <a:solidFill>
                <a:schemeClr val="bg1"/>
              </a:solidFill>
              <a:latin typeface="Graphik Light" panose="020B0403030202060203" pitchFamily="34" charset="0"/>
            </a:endParaRPr>
          </a:p>
          <a:p>
            <a:endParaRPr lang="en-GB" sz="2800" spc="300" dirty="0">
              <a:solidFill>
                <a:schemeClr val="bg1"/>
              </a:solidFill>
              <a:latin typeface="Graphik Light" panose="020B0403030202060203" pitchFamily="34" charset="0"/>
            </a:endParaRP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80B80795-301E-DAE1-DFB4-BE7D47D18C19}"/>
              </a:ext>
            </a:extLst>
          </p:cNvPr>
          <p:cNvSpPr txBox="1">
            <a:spLocks/>
          </p:cNvSpPr>
          <p:nvPr/>
        </p:nvSpPr>
        <p:spPr>
          <a:xfrm>
            <a:off x="7498457" y="5869692"/>
            <a:ext cx="5035684" cy="646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bg1"/>
                </a:solidFill>
                <a:latin typeface="Graphik Bold" panose="020B0803030202060203" pitchFamily="34" charset="0"/>
              </a:rPr>
              <a:t>4  </a:t>
            </a:r>
            <a:r>
              <a:rPr lang="en-US" sz="1400" spc="300" dirty="0">
                <a:solidFill>
                  <a:schemeClr val="bg1"/>
                </a:solidFill>
                <a:latin typeface="Graphik Black" panose="020B0A03030202060203" pitchFamily="34" charset="0"/>
              </a:rPr>
              <a:t>ML SCIENTISTS </a:t>
            </a:r>
            <a:r>
              <a:rPr lang="en-US" sz="1400" dirty="0">
                <a:solidFill>
                  <a:schemeClr val="bg1"/>
                </a:solidFill>
                <a:latin typeface="Graphik Light"/>
              </a:rPr>
              <a:t>(1 more starting soon)</a:t>
            </a:r>
            <a:endParaRPr lang="en-US" sz="1400" dirty="0">
              <a:solidFill>
                <a:schemeClr val="bg1"/>
              </a:solidFill>
              <a:latin typeface="Graphik Light" panose="020B0403030202060203" pitchFamily="34" charset="0"/>
            </a:endParaRPr>
          </a:p>
          <a:p>
            <a:endParaRPr lang="en-GB" sz="2800" spc="300" dirty="0">
              <a:solidFill>
                <a:schemeClr val="bg1"/>
              </a:solidFill>
              <a:latin typeface="Graphik Light" panose="020B040303020206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F97F91-6E49-5869-D424-4563863D2689}"/>
              </a:ext>
            </a:extLst>
          </p:cNvPr>
          <p:cNvGrpSpPr/>
          <p:nvPr/>
        </p:nvGrpSpPr>
        <p:grpSpPr>
          <a:xfrm>
            <a:off x="7498457" y="2526705"/>
            <a:ext cx="4127808" cy="2282322"/>
            <a:chOff x="6966176" y="2609637"/>
            <a:chExt cx="4127808" cy="2282322"/>
          </a:xfrm>
        </p:grpSpPr>
        <p:sp>
          <p:nvSpPr>
            <p:cNvPr id="31" name="Content Placeholder 9">
              <a:extLst>
                <a:ext uri="{FF2B5EF4-FFF2-40B4-BE49-F238E27FC236}">
                  <a16:creationId xmlns:a16="http://schemas.microsoft.com/office/drawing/2014/main" id="{FA4CC8F1-1932-0614-1CEE-09C38A2AACF0}"/>
                </a:ext>
              </a:extLst>
            </p:cNvPr>
            <p:cNvSpPr txBox="1">
              <a:spLocks/>
            </p:cNvSpPr>
            <p:nvPr/>
          </p:nvSpPr>
          <p:spPr>
            <a:xfrm>
              <a:off x="6966177" y="2609637"/>
              <a:ext cx="4127802" cy="1349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800"/>
                </a:spcBef>
                <a:spcAft>
                  <a:spcPts val="120"/>
                </a:spcAft>
                <a:buSzPct val="60000"/>
                <a:buNone/>
                <a:defRPr/>
              </a:pPr>
              <a:r>
                <a:rPr lang="en-US" sz="1400" dirty="0">
                  <a:solidFill>
                    <a:schemeClr val="bg1"/>
                  </a:solidFill>
                  <a:latin typeface="Graphik Bold" panose="020B0803030202060203" pitchFamily="34" charset="0"/>
                </a:rPr>
                <a:t>From unstructured market conversations to</a:t>
              </a:r>
              <a:br>
                <a:rPr lang="en-US" sz="1400" dirty="0">
                  <a:solidFill>
                    <a:schemeClr val="bg1"/>
                  </a:solidFill>
                  <a:latin typeface="Graphik Bold" panose="020B0803030202060203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Graphik Bold" panose="020B0803030202060203" pitchFamily="34" charset="0"/>
                </a:rPr>
                <a:t>a fine-grained understanding of liquidity in</a:t>
              </a:r>
              <a:br>
                <a:rPr lang="en-US" sz="1400" dirty="0">
                  <a:solidFill>
                    <a:schemeClr val="bg1"/>
                  </a:solidFill>
                  <a:latin typeface="Graphik Bold" panose="020B0803030202060203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Graphik Bold" panose="020B0803030202060203" pitchFamily="34" charset="0"/>
                </a:rPr>
                <a:t>capital markets.</a:t>
              </a:r>
            </a:p>
            <a:p>
              <a:pPr marL="0" indent="0">
                <a:lnSpc>
                  <a:spcPct val="120000"/>
                </a:lnSpc>
                <a:spcBef>
                  <a:spcPts val="1800"/>
                </a:spcBef>
                <a:spcAft>
                  <a:spcPts val="120"/>
                </a:spcAft>
                <a:buSzPct val="60000"/>
                <a:buNone/>
                <a:defRPr/>
              </a:pPr>
              <a:endParaRPr lang="en-US" sz="1400" dirty="0">
                <a:solidFill>
                  <a:schemeClr val="bg1"/>
                </a:solidFill>
                <a:latin typeface="Graphik Light" panose="020B0403030202060203" pitchFamily="34" charset="0"/>
              </a:endParaRPr>
            </a:p>
          </p:txBody>
        </p:sp>
        <p:sp>
          <p:nvSpPr>
            <p:cNvPr id="32" name="Content Placeholder 9">
              <a:extLst>
                <a:ext uri="{FF2B5EF4-FFF2-40B4-BE49-F238E27FC236}">
                  <a16:creationId xmlns:a16="http://schemas.microsoft.com/office/drawing/2014/main" id="{BCA72B16-3781-551E-0515-D829C86AEB53}"/>
                </a:ext>
              </a:extLst>
            </p:cNvPr>
            <p:cNvSpPr txBox="1">
              <a:spLocks/>
            </p:cNvSpPr>
            <p:nvPr/>
          </p:nvSpPr>
          <p:spPr>
            <a:xfrm>
              <a:off x="6966176" y="3542199"/>
              <a:ext cx="4127808" cy="13497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111B47"/>
                  </a:solidFill>
                  <a:latin typeface="Graphik Medium" panose="020B060303020206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800"/>
                </a:spcBef>
                <a:spcAft>
                  <a:spcPts val="120"/>
                </a:spcAft>
                <a:buSzPct val="60000"/>
                <a:buNone/>
                <a:defRPr/>
              </a:pPr>
              <a:r>
                <a:rPr lang="en-US" sz="1400" dirty="0">
                  <a:solidFill>
                    <a:schemeClr val="bg1"/>
                  </a:solidFill>
                  <a:latin typeface="Graphik Light"/>
                </a:rPr>
                <a:t>Our natural language models understand the complex jargon used in capital markets enabling extraction of information from across the life cycle of a trade.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599BB3-F15F-FBA9-A2EA-9C67945FE93D}"/>
              </a:ext>
            </a:extLst>
          </p:cNvPr>
          <p:cNvCxnSpPr>
            <a:cxnSpLocks/>
          </p:cNvCxnSpPr>
          <p:nvPr/>
        </p:nvCxnSpPr>
        <p:spPr>
          <a:xfrm>
            <a:off x="5717403" y="4768934"/>
            <a:ext cx="5958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7C8B36-A9A3-174E-945D-3DCA026F4CDA}"/>
              </a:ext>
            </a:extLst>
          </p:cNvPr>
          <p:cNvGrpSpPr/>
          <p:nvPr/>
        </p:nvGrpSpPr>
        <p:grpSpPr>
          <a:xfrm>
            <a:off x="415800" y="1629082"/>
            <a:ext cx="3940477" cy="1077890"/>
            <a:chOff x="415800" y="1626542"/>
            <a:chExt cx="3940477" cy="1077890"/>
          </a:xfrm>
        </p:grpSpPr>
        <p:sp>
          <p:nvSpPr>
            <p:cNvPr id="3" name="Title 24">
              <a:extLst>
                <a:ext uri="{FF2B5EF4-FFF2-40B4-BE49-F238E27FC236}">
                  <a16:creationId xmlns:a16="http://schemas.microsoft.com/office/drawing/2014/main" id="{3280CFD3-D39F-F5A1-67C1-F0F398BC12DB}"/>
                </a:ext>
              </a:extLst>
            </p:cNvPr>
            <p:cNvSpPr txBox="1">
              <a:spLocks/>
            </p:cNvSpPr>
            <p:nvPr/>
          </p:nvSpPr>
          <p:spPr>
            <a:xfrm>
              <a:off x="415800" y="1626542"/>
              <a:ext cx="3940477" cy="10778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500" dirty="0">
                  <a:solidFill>
                    <a:srgbClr val="34B9FC"/>
                  </a:solidFill>
                  <a:latin typeface="Graphik Bold" panose="020B0803030202060203" pitchFamily="34" charset="0"/>
                </a:rPr>
                <a:t>Tamara </a:t>
              </a:r>
              <a:r>
                <a:rPr lang="en-US" sz="3500" dirty="0" err="1">
                  <a:solidFill>
                    <a:srgbClr val="34B9FC"/>
                  </a:solidFill>
                  <a:latin typeface="Graphik Bold" panose="020B0803030202060203" pitchFamily="34" charset="0"/>
                </a:rPr>
                <a:t>Polajnar</a:t>
              </a:r>
              <a:endParaRPr lang="en-US" dirty="0">
                <a:solidFill>
                  <a:srgbClr val="34B9FC"/>
                </a:solidFill>
              </a:endParaRPr>
            </a:p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1700" spc="300" dirty="0">
                  <a:solidFill>
                    <a:srgbClr val="34B9FC"/>
                  </a:solidFill>
                  <a:latin typeface="Graphik Black" panose="020B0A03030202060203" pitchFamily="34" charset="0"/>
                </a:rPr>
                <a:t>CHIEF SCIENCE OFFICER</a:t>
              </a:r>
              <a:endParaRPr lang="en-GB" sz="1700" spc="300" dirty="0">
                <a:solidFill>
                  <a:srgbClr val="34B9FC"/>
                </a:solidFill>
                <a:latin typeface="Graphik Black" panose="020B0A03030202060203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3054A3-6105-310C-8055-C2ABE95BF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5937" y="2642875"/>
              <a:ext cx="3488400" cy="0"/>
            </a:xfrm>
            <a:prstGeom prst="line">
              <a:avLst/>
            </a:prstGeom>
            <a:ln w="12700">
              <a:solidFill>
                <a:srgbClr val="34B9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9">
            <a:extLst>
              <a:ext uri="{FF2B5EF4-FFF2-40B4-BE49-F238E27FC236}">
                <a16:creationId xmlns:a16="http://schemas.microsoft.com/office/drawing/2014/main" id="{6628B053-A20D-956F-2986-42060FD799A4}"/>
              </a:ext>
            </a:extLst>
          </p:cNvPr>
          <p:cNvSpPr txBox="1">
            <a:spLocks/>
          </p:cNvSpPr>
          <p:nvPr/>
        </p:nvSpPr>
        <p:spPr>
          <a:xfrm>
            <a:off x="968251" y="3556019"/>
            <a:ext cx="4749152" cy="519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Graphik Light"/>
              </a:rPr>
              <a:t>MSc NLP and Cognitive Science </a:t>
            </a:r>
            <a:br>
              <a:rPr lang="en-US" sz="1400" dirty="0">
                <a:solidFill>
                  <a:srgbClr val="51B4E6"/>
                </a:solidFill>
                <a:latin typeface="Graphik Light"/>
              </a:rPr>
            </a:br>
            <a:r>
              <a:rPr lang="en-US" sz="1400" b="1" dirty="0">
                <a:solidFill>
                  <a:srgbClr val="34B9FC"/>
                </a:solidFill>
                <a:latin typeface="Graphik Black" panose="020B0A03030202060203" pitchFamily="34" charset="0"/>
              </a:rPr>
              <a:t>University of Edinburgh</a:t>
            </a:r>
            <a:r>
              <a:rPr lang="en-US" sz="1400" dirty="0">
                <a:solidFill>
                  <a:srgbClr val="34B9FC"/>
                </a:solidFill>
                <a:latin typeface="Graphik Black" panose="020B0A03030202060203" pitchFamily="34" charset="0"/>
              </a:rPr>
              <a:t> </a:t>
            </a:r>
          </a:p>
        </p:txBody>
      </p:sp>
      <p:sp>
        <p:nvSpPr>
          <p:cNvPr id="47" name="Content Placeholder 9">
            <a:extLst>
              <a:ext uri="{FF2B5EF4-FFF2-40B4-BE49-F238E27FC236}">
                <a16:creationId xmlns:a16="http://schemas.microsoft.com/office/drawing/2014/main" id="{C652906B-2557-F201-554E-6864C7C555ED}"/>
              </a:ext>
            </a:extLst>
          </p:cNvPr>
          <p:cNvSpPr txBox="1">
            <a:spLocks/>
          </p:cNvSpPr>
          <p:nvPr/>
        </p:nvSpPr>
        <p:spPr>
          <a:xfrm>
            <a:off x="968251" y="4309712"/>
            <a:ext cx="4749152" cy="519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Graphik Light"/>
              </a:rPr>
              <a:t>PhD Bioinformatics</a:t>
            </a:r>
            <a:br>
              <a:rPr lang="en-US" sz="1400" dirty="0">
                <a:solidFill>
                  <a:srgbClr val="51B4E6"/>
                </a:solidFill>
                <a:latin typeface="Graphik Light"/>
              </a:rPr>
            </a:br>
            <a:r>
              <a:rPr lang="en-US" sz="1400" b="1" dirty="0">
                <a:solidFill>
                  <a:srgbClr val="34B9FC"/>
                </a:solidFill>
                <a:latin typeface="Graphik Black" panose="020B0A03030202060203" pitchFamily="34" charset="0"/>
              </a:rPr>
              <a:t>University of Glasgow</a:t>
            </a:r>
            <a:endParaRPr lang="en-US" sz="1400" dirty="0">
              <a:solidFill>
                <a:srgbClr val="34B9FC"/>
              </a:solidFill>
              <a:latin typeface="Graphik Black" panose="020B0A03030202060203" pitchFamily="34" charset="0"/>
            </a:endParaRPr>
          </a:p>
        </p:txBody>
      </p:sp>
      <p:sp>
        <p:nvSpPr>
          <p:cNvPr id="48" name="Content Placeholder 9">
            <a:extLst>
              <a:ext uri="{FF2B5EF4-FFF2-40B4-BE49-F238E27FC236}">
                <a16:creationId xmlns:a16="http://schemas.microsoft.com/office/drawing/2014/main" id="{42AC2B13-B1F7-8D59-6324-F953C7E46D99}"/>
              </a:ext>
            </a:extLst>
          </p:cNvPr>
          <p:cNvSpPr txBox="1">
            <a:spLocks/>
          </p:cNvSpPr>
          <p:nvPr/>
        </p:nvSpPr>
        <p:spPr>
          <a:xfrm>
            <a:off x="968251" y="5060924"/>
            <a:ext cx="4749152" cy="1517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11B47"/>
                </a:solidFill>
                <a:latin typeface="Graphik Medium" panose="020B060303020206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12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Graphik Light"/>
              </a:rPr>
              <a:t>Researching </a:t>
            </a:r>
            <a:r>
              <a:rPr lang="en-US" sz="1400" dirty="0">
                <a:solidFill>
                  <a:srgbClr val="34B9FC"/>
                </a:solidFill>
                <a:latin typeface="Graphik Black" panose="020B0A03030202060203" pitchFamily="34" charset="0"/>
              </a:rPr>
              <a:t>computational</a:t>
            </a:r>
            <a:br>
              <a:rPr lang="en-US" sz="1400" dirty="0">
                <a:solidFill>
                  <a:srgbClr val="34B9FC"/>
                </a:solidFill>
                <a:latin typeface="Graphik Black" panose="020B0A03030202060203" pitchFamily="34" charset="0"/>
              </a:rPr>
            </a:br>
            <a:r>
              <a:rPr lang="en-US" sz="1400" dirty="0">
                <a:solidFill>
                  <a:srgbClr val="34B9FC"/>
                </a:solidFill>
                <a:latin typeface="Graphik Black" panose="020B0A03030202060203" pitchFamily="34" charset="0"/>
              </a:rPr>
              <a:t>representations of semantics</a:t>
            </a:r>
            <a:r>
              <a:rPr lang="en-US" sz="1400" dirty="0">
                <a:solidFill>
                  <a:srgbClr val="34B9FC"/>
                </a:solidFill>
                <a:latin typeface="Graphik Ligh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Graphik Light"/>
              </a:rPr>
              <a:t>at</a:t>
            </a:r>
            <a:br>
              <a:rPr lang="en-US" sz="1400" dirty="0">
                <a:solidFill>
                  <a:srgbClr val="51B4E6"/>
                </a:solidFill>
                <a:latin typeface="Graphik Light"/>
              </a:rPr>
            </a:br>
            <a:r>
              <a:rPr lang="en-US" sz="1400" dirty="0">
                <a:solidFill>
                  <a:srgbClr val="34B9FC"/>
                </a:solidFill>
                <a:latin typeface="Graphik Light"/>
              </a:rPr>
              <a:t>University of Sheffield, NUI Galway,</a:t>
            </a:r>
            <a:br>
              <a:rPr lang="en-US" sz="1400" dirty="0">
                <a:solidFill>
                  <a:srgbClr val="34B9FC"/>
                </a:solidFill>
                <a:latin typeface="Graphik Light"/>
              </a:rPr>
            </a:br>
            <a:r>
              <a:rPr lang="en-US" sz="1400" dirty="0">
                <a:solidFill>
                  <a:srgbClr val="34B9FC"/>
                </a:solidFill>
                <a:latin typeface="Graphik Light"/>
              </a:rPr>
              <a:t>University of Cambridge, Royal</a:t>
            </a:r>
            <a:br>
              <a:rPr lang="en-US" sz="1400" dirty="0">
                <a:solidFill>
                  <a:srgbClr val="34B9FC"/>
                </a:solidFill>
                <a:latin typeface="Graphik Light"/>
              </a:rPr>
            </a:br>
            <a:r>
              <a:rPr lang="en-US" sz="1400" dirty="0">
                <a:solidFill>
                  <a:srgbClr val="34B9FC"/>
                </a:solidFill>
                <a:latin typeface="Graphik Light"/>
              </a:rPr>
              <a:t>Society of Chemistry </a:t>
            </a:r>
            <a:endParaRPr lang="en-US" sz="1400" dirty="0">
              <a:solidFill>
                <a:srgbClr val="34B9FC"/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9D9895-C3E2-588B-F9AE-3B454A65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090"/>
            <a:ext cx="12192000" cy="5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11C43-2AB4-9352-0B78-2EC3F6DA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752"/>
          </a:xfrm>
        </p:spPr>
        <p:txBody>
          <a:bodyPr/>
          <a:lstStyle/>
          <a:p>
            <a:r>
              <a:rPr lang="en-US" dirty="0" err="1"/>
              <a:t>Hadas</a:t>
            </a:r>
            <a:r>
              <a:rPr lang="en-US" dirty="0"/>
              <a:t> </a:t>
            </a:r>
            <a:r>
              <a:rPr lang="en-US" dirty="0" err="1"/>
              <a:t>Kotek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BF93D-2570-FAED-4EC7-A8A01FD9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36"/>
            <a:ext cx="10515600" cy="52316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Education: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PhD in Linguistics (MIT, 2014)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Interests in formal syntax and semantics + experimental approaches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coding in R, statistics, data visualization, experiment design</a:t>
            </a:r>
          </a:p>
          <a:p>
            <a:r>
              <a:rPr lang="en-US" dirty="0"/>
              <a:t>Academic employment: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McGill, NYU, Yale (2014-2019)</a:t>
            </a:r>
          </a:p>
          <a:p>
            <a:r>
              <a:rPr lang="en-US" dirty="0"/>
              <a:t>Alt-Ac employment: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 – Siri and Language Technologies,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Natural Language, Data Science team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2019– ):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involves (a) data science (b) project management (c) annotation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(guidelines, training,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(d) knowledge engineering (aka ontology)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Currently also a Research Affiliate with MIT Linguistics (not salaried)</a:t>
            </a:r>
          </a:p>
          <a:p>
            <a:r>
              <a:rPr lang="en-US" dirty="0"/>
              <a:t>Other areas of engagement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Chair of LSA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COGEL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committee on gender equity in linguistics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Mentoring (see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PUMP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“how-to-industry” for linguists full semester workshop at MIT</a:t>
            </a:r>
          </a:p>
          <a:p>
            <a:pPr lvl="1"/>
            <a:endParaRPr lang="en-US" sz="2300" dirty="0">
              <a:solidFill>
                <a:schemeClr val="accent5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300" dirty="0">
                <a:solidFill>
                  <a:schemeClr val="accent5"/>
                </a:solidFill>
              </a:rPr>
              <a:t>LinkedIn: </a:t>
            </a:r>
            <a:r>
              <a:rPr lang="en-US" sz="2300" dirty="0">
                <a:solidFill>
                  <a:schemeClr val="accent5"/>
                </a:solidFill>
                <a:hlinkClick r:id="rId4"/>
              </a:rPr>
              <a:t>https://www.linkedin.com/in/hadas-kotek-phd/</a:t>
            </a:r>
            <a:endParaRPr lang="en-US" sz="2300" dirty="0">
              <a:solidFill>
                <a:schemeClr val="accent5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300" dirty="0">
                <a:solidFill>
                  <a:schemeClr val="accent5"/>
                </a:solidFill>
              </a:rPr>
              <a:t>Personal website: </a:t>
            </a:r>
            <a:r>
              <a:rPr lang="en-US" sz="2300" dirty="0">
                <a:solidFill>
                  <a:schemeClr val="accent5"/>
                </a:solidFill>
                <a:hlinkClick r:id="rId5"/>
              </a:rPr>
              <a:t>https://hkotek.com/</a:t>
            </a:r>
            <a:endParaRPr lang="en-US" sz="2300" dirty="0">
              <a:solidFill>
                <a:schemeClr val="accent5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300" dirty="0">
                <a:solidFill>
                  <a:schemeClr val="accent5"/>
                </a:solidFill>
              </a:rPr>
              <a:t>Twitter: @</a:t>
            </a:r>
            <a:r>
              <a:rPr lang="en-US" sz="2300" dirty="0" err="1">
                <a:solidFill>
                  <a:schemeClr val="accent5"/>
                </a:solidFill>
              </a:rPr>
              <a:t>HadasKotek</a:t>
            </a:r>
            <a:endParaRPr lang="en-US" sz="2300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DC481-A020-C197-7D01-D0993AA50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8807" y="445607"/>
            <a:ext cx="1541679" cy="2244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CF279E-038B-E2F3-F577-FFC54F2AA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546" y="5278963"/>
            <a:ext cx="1138254" cy="758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6E632-601A-6C91-C321-9D18CC496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73" y="5122906"/>
            <a:ext cx="1626476" cy="914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8F4A4-101A-F8C0-29CE-2AAC514CD3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5546" y="3193306"/>
            <a:ext cx="1048202" cy="6457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EA866-D8AF-C54F-2A07-F1F834ACAB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6128" y="4224964"/>
            <a:ext cx="758836" cy="7588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D2D309-E70C-EA5B-E653-68207A6918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7817" y="4224964"/>
            <a:ext cx="937610" cy="7447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BC7850-A331-CCAE-5E08-1263891E75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5665" y="4167032"/>
            <a:ext cx="937610" cy="9376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52E1AE-37C6-653B-FF39-16ADE74AB6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4214" y="3042402"/>
            <a:ext cx="622684" cy="9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423330" y="820080"/>
            <a:ext cx="11476469" cy="8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3200" b="1" dirty="0"/>
              <a:t>Ekaterina Kochmar: Short bio</a:t>
            </a:r>
            <a:endParaRPr sz="3200" b="1"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4294967295"/>
          </p:nvPr>
        </p:nvSpPr>
        <p:spPr>
          <a:xfrm>
            <a:off x="571397" y="1652452"/>
            <a:ext cx="7666400" cy="43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92664" indent="-457200"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</a:rPr>
              <a:t>Co-founder of </a:t>
            </a:r>
            <a:r>
              <a:rPr lang="en" sz="2667" b="1" dirty="0">
                <a:solidFill>
                  <a:srgbClr val="434343"/>
                </a:solidFill>
              </a:rPr>
              <a:t>Korbit Technologies</a:t>
            </a:r>
            <a:r>
              <a:rPr lang="en" sz="2667" dirty="0">
                <a:solidFill>
                  <a:srgbClr val="434343"/>
                </a:solidFill>
              </a:rPr>
              <a:t>, building an AI-powered dialogue-based ITS </a:t>
            </a:r>
          </a:p>
          <a:p>
            <a:pPr marL="592664" indent="-457200"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2000"/>
            </a:pPr>
            <a:r>
              <a:rPr lang="en-GB" sz="2667" dirty="0">
                <a:solidFill>
                  <a:srgbClr val="434343"/>
                </a:solidFill>
              </a:rPr>
              <a:t>Lecturer at the </a:t>
            </a:r>
            <a:r>
              <a:rPr lang="en-GB" sz="2667" b="1" dirty="0">
                <a:solidFill>
                  <a:srgbClr val="434343"/>
                </a:solidFill>
              </a:rPr>
              <a:t>University of Bath</a:t>
            </a:r>
            <a:r>
              <a:rPr lang="en-GB" sz="2667" dirty="0">
                <a:solidFill>
                  <a:srgbClr val="434343"/>
                </a:solidFill>
              </a:rPr>
              <a:t>, focusing on applications of NLP, ML, and AI in Education</a:t>
            </a:r>
            <a:endParaRPr sz="2667" b="1" dirty="0">
              <a:solidFill>
                <a:srgbClr val="434343"/>
              </a:solidFill>
            </a:endParaRPr>
          </a:p>
          <a:p>
            <a:pPr marL="592664" indent="-457200">
              <a:spcBef>
                <a:spcPts val="1333"/>
              </a:spcBef>
              <a:spcAft>
                <a:spcPts val="1333"/>
              </a:spcAft>
              <a:buClr>
                <a:srgbClr val="434343"/>
              </a:buClr>
              <a:buSzPts val="2000"/>
            </a:pPr>
            <a:r>
              <a:rPr lang="en" sz="2667" dirty="0">
                <a:solidFill>
                  <a:srgbClr val="434343"/>
                </a:solidFill>
              </a:rPr>
              <a:t>Previously, postdoc at the </a:t>
            </a:r>
            <a:r>
              <a:rPr lang="en" sz="2667" b="1" dirty="0">
                <a:solidFill>
                  <a:srgbClr val="434343"/>
                </a:solidFill>
              </a:rPr>
              <a:t>University of Cambridge</a:t>
            </a:r>
            <a:r>
              <a:rPr lang="en" sz="2667" dirty="0">
                <a:solidFill>
                  <a:srgbClr val="434343"/>
                </a:solidFill>
              </a:rPr>
              <a:t>, building Read &amp; Improve – a readability platform for non-native readers</a:t>
            </a:r>
            <a:endParaRPr sz="2667" b="1" dirty="0">
              <a:solidFill>
                <a:srgbClr val="434343"/>
              </a:solidFill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798" y="3072583"/>
            <a:ext cx="3341487" cy="137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937" y="4694000"/>
            <a:ext cx="3669967" cy="9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7169" y="1300575"/>
            <a:ext cx="3341500" cy="177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{87CA0A1C-83F0-413C-BF6C-354B2946207A}tf33552983_win32</Template>
  <TotalTime>0</TotalTime>
  <Words>896</Words>
  <Application>Microsoft Office PowerPoint</Application>
  <PresentationFormat>Widescreen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Google Sans</vt:lpstr>
      <vt:lpstr>Graphik Black</vt:lpstr>
      <vt:lpstr>Graphik Bold</vt:lpstr>
      <vt:lpstr>Graphik Light</vt:lpstr>
      <vt:lpstr>Helvetica Neue Light</vt:lpstr>
      <vt:lpstr>Roboto</vt:lpstr>
      <vt:lpstr>Wingdings 2</vt:lpstr>
      <vt:lpstr>DividendVTI</vt:lpstr>
      <vt:lpstr>Industry panel:  What can linguists bring to AI and NLP work?</vt:lpstr>
      <vt:lpstr>Main idea</vt:lpstr>
      <vt:lpstr>Timeline</vt:lpstr>
      <vt:lpstr>SPEAKERS</vt:lpstr>
      <vt:lpstr>SPEAKERS</vt:lpstr>
      <vt:lpstr>PowerPoint Presentation</vt:lpstr>
      <vt:lpstr>PowerPoint Presentation</vt:lpstr>
      <vt:lpstr>Hadas Kotek</vt:lpstr>
      <vt:lpstr>Ekaterina Kochmar: Short bio</vt:lpstr>
      <vt:lpstr>Sandy Ritchie</vt:lpstr>
      <vt:lpstr>Questions</vt:lpstr>
      <vt:lpstr>EVER MORE Questions</vt:lpstr>
      <vt:lpstr>Industry panel:  What can linguists bring to AI and NLP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panel:  What can linguists bring to AI and NLP work?</dc:title>
  <dc:creator>Martin Schweinberger</dc:creator>
  <cp:lastModifiedBy>Martin Schweinberger</cp:lastModifiedBy>
  <cp:revision>2</cp:revision>
  <dcterms:created xsi:type="dcterms:W3CDTF">2022-07-27T20:19:29Z</dcterms:created>
  <dcterms:modified xsi:type="dcterms:W3CDTF">2022-07-28T07:32:13Z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