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34" r:id="rId2"/>
    <p:sldId id="312" r:id="rId3"/>
    <p:sldId id="310" r:id="rId4"/>
    <p:sldId id="313" r:id="rId5"/>
    <p:sldId id="315" r:id="rId6"/>
    <p:sldId id="316" r:id="rId7"/>
    <p:sldId id="317" r:id="rId8"/>
    <p:sldId id="318" r:id="rId9"/>
    <p:sldId id="319" r:id="rId10"/>
    <p:sldId id="325" r:id="rId11"/>
    <p:sldId id="320" r:id="rId12"/>
    <p:sldId id="336" r:id="rId13"/>
    <p:sldId id="324" r:id="rId14"/>
    <p:sldId id="322" r:id="rId15"/>
    <p:sldId id="323" r:id="rId16"/>
    <p:sldId id="326" r:id="rId17"/>
    <p:sldId id="328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>
      <p:cViewPr varScale="1">
        <p:scale>
          <a:sx n="123" d="100"/>
          <a:sy n="123" d="100"/>
        </p:scale>
        <p:origin x="14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hyperlink" Target="mailto:m.schweinberger@uq.edu.au" TargetMode="External"/><Relationship Id="rId5" Type="http://schemas.openxmlformats.org/officeDocument/2006/relationships/hyperlink" Target="mailto:ruihua.yin@uq.edu.au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hyperlink" Target="mailto:m.schweinberger@uq.edu.au" TargetMode="External"/><Relationship Id="rId5" Type="http://schemas.openxmlformats.org/officeDocument/2006/relationships/hyperlink" Target="mailto:ruihua.yin@uq.edu.au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>
                <a:hlinkClick r:id="rId5"/>
              </a:rPr>
              <a:t>ruihua.yin@uq.edu.au</a:t>
            </a:r>
            <a:endParaRPr lang="en-AU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6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extraction of vowel formants and vowel duration 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monosyllabic words were retained and outliers were removed using Kernel Density Estimation</a:t>
            </a:r>
            <a:endParaRPr lang="en-AU" dirty="0"/>
          </a:p>
          <a:p>
            <a:r>
              <a:rPr lang="en-AU" b="1" dirty="0"/>
              <a:t>Statistical Analysis</a:t>
            </a:r>
          </a:p>
          <a:p>
            <a:pPr marL="465750" lvl="1" indent="-285750"/>
            <a:r>
              <a:rPr lang="en-AU" dirty="0"/>
              <a:t>Mergers → </a:t>
            </a:r>
            <a:r>
              <a:rPr lang="en-AU" b="1" dirty="0"/>
              <a:t>Bhattacharya affinity </a:t>
            </a:r>
            <a:r>
              <a:rPr lang="en-AU" dirty="0"/>
              <a:t>(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Johnson 2015</a:t>
            </a:r>
            <a:r>
              <a:rPr lang="en-AU" dirty="0"/>
              <a:t>, measure of overlap of scatter clouds, 1 = perfect overlap)</a:t>
            </a:r>
          </a:p>
          <a:p>
            <a:pPr marL="465750" lvl="1" indent="-285750"/>
            <a:r>
              <a:rPr lang="en-AU" dirty="0"/>
              <a:t>Duration → </a:t>
            </a:r>
            <a:r>
              <a:rPr lang="en-AU" b="1" dirty="0"/>
              <a:t>Mixed-Effects Regression Model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(lme4: Bates et al. (2015),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sjPlot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Lüdeke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(2021))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DV: duration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IVs: type, vowel, gender, age, word type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REs: word, speaker</a:t>
            </a:r>
          </a:p>
        </p:txBody>
      </p:sp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6831"/>
            <a:ext cx="10801349" cy="4965357"/>
          </a:xfrm>
        </p:spPr>
        <p:txBody>
          <a:bodyPr>
            <a:normAutofit/>
          </a:bodyPr>
          <a:lstStyle/>
          <a:p>
            <a:r>
              <a:rPr lang="en-AU" b="1" dirty="0"/>
              <a:t>Mergers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/i:/ and /ɪ/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.834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.692</a:t>
            </a:r>
          </a:p>
          <a:p>
            <a:pPr lvl="1" indent="0">
              <a:buNone/>
            </a:pPr>
            <a:r>
              <a:rPr lang="en-AU" b="1" dirty="0"/>
              <a:t>Substantively more overlap among CHN!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/u:/ and /ʊ/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.939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.956 </a:t>
            </a:r>
          </a:p>
          <a:p>
            <a:pPr lvl="1" indent="0">
              <a:buNone/>
            </a:pPr>
            <a:r>
              <a:rPr lang="en-AU" b="1" dirty="0"/>
              <a:t>Substantive overlap among both groups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/æ/ and /ɛ/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 Bhattacharya affinity: .797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.816 </a:t>
            </a:r>
          </a:p>
          <a:p>
            <a:pPr lvl="1" indent="0">
              <a:buNone/>
            </a:pPr>
            <a:r>
              <a:rPr lang="en-AU" b="1" dirty="0"/>
              <a:t>Overlap among both groups  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41DF20-7B18-E7AB-738C-4F298BB09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7" y="70877"/>
            <a:ext cx="3891367" cy="233482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38FA5C-105E-BEB6-2474-55CD7C9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21" name="Picture 20" descr="A picture containing text, screenshot, graphics&#10;&#10;Description automatically generated">
            <a:extLst>
              <a:ext uri="{FF2B5EF4-FFF2-40B4-BE49-F238E27FC236}">
                <a16:creationId xmlns:a16="http://schemas.microsoft.com/office/drawing/2014/main" id="{0F874061-D870-4266-FB99-5D5AAC58D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348880"/>
            <a:ext cx="4068098" cy="244085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F083C53-A457-BFB3-DA4B-B07809AE9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6" y="4314454"/>
            <a:ext cx="3891367" cy="2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3" y="620688"/>
            <a:ext cx="10801350" cy="469056"/>
          </a:xfrm>
        </p:spPr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8" name="Picture 7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9E28A7F5-F185-7E0C-3657-5019EBD58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189374"/>
            <a:ext cx="4440651" cy="3330489"/>
          </a:xfrm>
          <a:prstGeom prst="rect">
            <a:avLst/>
          </a:prstGeom>
        </p:spPr>
      </p:pic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DBF4E5F-2D0D-3186-7B2C-F2103891F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60648"/>
            <a:ext cx="4082586" cy="306194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4F6491-46DC-5372-1259-97649FB5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35418"/>
              </p:ext>
            </p:extLst>
          </p:nvPr>
        </p:nvGraphicFramePr>
        <p:xfrm>
          <a:off x="346264" y="1340768"/>
          <a:ext cx="6829881" cy="50673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41448">
                  <a:extLst>
                    <a:ext uri="{9D8B030D-6E8A-4147-A177-3AD203B41FA5}">
                      <a16:colId xmlns:a16="http://schemas.microsoft.com/office/drawing/2014/main" val="4110287418"/>
                    </a:ext>
                  </a:extLst>
                </a:gridCol>
                <a:gridCol w="401218">
                  <a:extLst>
                    <a:ext uri="{9D8B030D-6E8A-4147-A177-3AD203B41FA5}">
                      <a16:colId xmlns:a16="http://schemas.microsoft.com/office/drawing/2014/main" val="860948632"/>
                    </a:ext>
                  </a:extLst>
                </a:gridCol>
                <a:gridCol w="894926">
                  <a:extLst>
                    <a:ext uri="{9D8B030D-6E8A-4147-A177-3AD203B41FA5}">
                      <a16:colId xmlns:a16="http://schemas.microsoft.com/office/drawing/2014/main" val="3400516119"/>
                    </a:ext>
                  </a:extLst>
                </a:gridCol>
                <a:gridCol w="1761139">
                  <a:extLst>
                    <a:ext uri="{9D8B030D-6E8A-4147-A177-3AD203B41FA5}">
                      <a16:colId xmlns:a16="http://schemas.microsoft.com/office/drawing/2014/main" val="4160423833"/>
                    </a:ext>
                  </a:extLst>
                </a:gridCol>
                <a:gridCol w="831150">
                  <a:extLst>
                    <a:ext uri="{9D8B030D-6E8A-4147-A177-3AD203B41FA5}">
                      <a16:colId xmlns:a16="http://schemas.microsoft.com/office/drawing/2014/main" val="485769926"/>
                    </a:ext>
                  </a:extLst>
                </a:gridCol>
              </a:tblGrid>
              <a:tr h="216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Final minal adequate model (N = 5,434)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04477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Predictors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Estimates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Estimates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CI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p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04058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(Intercept)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-0.05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-0.23 – 0.13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0.608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939856"/>
                  </a:ext>
                </a:extLst>
              </a:tr>
              <a:tr h="6699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type [ENS]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-0.43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-0.43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-0.51 – -0.34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748310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WordClass [lexical]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0.25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0.08 – 0.42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0.003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94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[ɛ]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0.13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-0.02 – 0.27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0.082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08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[ɪ]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-0.52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-0.52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-0.73 – -0.32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11944"/>
                  </a:ext>
                </a:extLst>
              </a:tr>
              <a:tr h="216501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Vowel [iː]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0.14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-0.06 – 0.35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0.163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82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[ʊ]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-0.18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-0.18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-0.48 – 0.11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0.227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50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[uː]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0.80 – 1.32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0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0.8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0.68 – 0.92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4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[ɛ]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-0.74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-0.92 – -0.56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71615"/>
                  </a:ext>
                </a:extLst>
              </a:tr>
              <a:tr h="10750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[ɪ]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-0.41 – -0.12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56911"/>
                  </a:ext>
                </a:extLst>
              </a:tr>
              <a:tr h="70168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[iː]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-0.89 – -0.60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627604"/>
                  </a:ext>
                </a:extLst>
              </a:tr>
              <a:tr h="176843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[ʊ]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-0.79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-0.79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-1.02 – -0.57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90768"/>
                  </a:ext>
                </a:extLst>
              </a:tr>
              <a:tr h="6197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>
                          <a:effectLst/>
                        </a:rPr>
                        <a:t>Vowel [uː] × Gender [male]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-1.26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-1.26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-1.45 – -1.07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&lt;0.001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574407"/>
                  </a:ext>
                </a:extLst>
              </a:tr>
              <a:tr h="216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Random Effects / Model statistics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30551"/>
                  </a:ext>
                </a:extLst>
              </a:tr>
              <a:tr h="2165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τ00 </a:t>
                      </a:r>
                      <a:r>
                        <a:rPr lang="en-AU" sz="1600" u="none" strike="noStrike" dirty="0">
                          <a:effectLst/>
                        </a:rPr>
                        <a:t>Speaker (N)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0.06 (235)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12013"/>
                  </a:ext>
                </a:extLst>
              </a:tr>
              <a:tr h="2165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τ00 </a:t>
                      </a:r>
                      <a:r>
                        <a:rPr lang="en-AU" sz="1600" u="none" strike="noStrike">
                          <a:effectLst/>
                        </a:rPr>
                        <a:t>Word (N)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0.03 (37)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92295"/>
                  </a:ext>
                </a:extLst>
              </a:tr>
              <a:tr h="566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effectLst/>
                        </a:rPr>
                        <a:t>Marginal R</a:t>
                      </a:r>
                      <a:r>
                        <a:rPr lang="en-AU" sz="1600" b="1" u="none" strike="noStrike" baseline="30000" dirty="0">
                          <a:effectLst/>
                        </a:rPr>
                        <a:t>2</a:t>
                      </a:r>
                      <a:r>
                        <a:rPr lang="en-AU" sz="1600" b="1" u="none" strike="noStrike" dirty="0">
                          <a:effectLst/>
                        </a:rPr>
                        <a:t> / Conditional R</a:t>
                      </a:r>
                      <a:r>
                        <a:rPr lang="en-AU" sz="1600" b="1" u="none" strike="noStrike" baseline="30000" dirty="0">
                          <a:effectLst/>
                        </a:rPr>
                        <a:t>2</a:t>
                      </a:r>
                      <a:endParaRPr lang="en-AU" sz="16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0.179 / 0.263 (baseline 0.229)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Discussion | Outlook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5" y="1700213"/>
            <a:ext cx="5544616" cy="4764449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substrate of CHN into account (Mandarin vs Cantonese vs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Did not check for vowels in CHN substrate.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JPN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695401" y="1700808"/>
            <a:ext cx="5400599" cy="460851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Comparison with previous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Confirmation | Substantiation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mergers of /i:/ and /ɪ/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(Zhang &amp; Yin, 2009) </a:t>
            </a:r>
            <a:r>
              <a:rPr lang="en-AU" dirty="0"/>
              <a:t>as well as /e/ and /æ/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 </a:t>
            </a:r>
            <a:r>
              <a:rPr lang="en-AU" dirty="0"/>
              <a:t>(RQ1)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/u:/ and /ʊ/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(Schweinberger &amp; Komiya,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Unique findings | Conflicts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merger also for /u:/ and /ʊ/ (RQ1)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produce all vowels shorter than ENS (RQ2)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CHN: do not exaggerate duration contrasts like Japanese learners of English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(Schweinberger &amp; Komiya, 2022; </a:t>
            </a:r>
            <a:r>
              <a:rPr lang="en-AU" sz="15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 2009)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/e/ and /æ/ in </a:t>
            </a:r>
            <a:r>
              <a:rPr lang="en-AU" dirty="0" err="1"/>
              <a:t>spon</a:t>
            </a:r>
            <a:r>
              <a:rPr lang="en-AU" dirty="0"/>
              <a:t>. speech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69CA5-F87D-9203-AECA-959F5F4A1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Potential 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other learners of English </a:t>
            </a:r>
            <a:br>
              <a:rPr lang="en-AU" dirty="0"/>
            </a:br>
            <a:r>
              <a:rPr lang="en-AU" dirty="0"/>
              <a:t>(especially learners with L1’s whose vowel system differs from English)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One of the 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Thank you really very much! </a:t>
            </a:r>
          </a:p>
          <a:p>
            <a:pPr algn="ctr"/>
            <a:endParaRPr lang="en-AU" sz="4000" b="1" dirty="0"/>
          </a:p>
          <a:p>
            <a:pPr algn="ctr"/>
            <a:endParaRPr lang="en-AU" sz="1000" b="1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/>
              <a:t>ruihua.yin@uq.edu.au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 fontScale="92500" lnSpcReduction="20000"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Jiang, L., &amp; Zhang, Y. (2019). </a:t>
            </a:r>
            <a:r>
              <a:rPr lang="en-AU" sz="1400" dirty="0"/>
              <a:t>Perception and production of English vowels by Chinese learners. Journal of Second Language Pronunciation, 5(1), 1-20.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r>
              <a:rPr lang="en-AU" sz="1400" b="1" dirty="0"/>
              <a:t>Schweinberger, M., &amp; Komiya, Y. (2022). </a:t>
            </a:r>
            <a:r>
              <a:rPr lang="en-AU" sz="1400" dirty="0"/>
              <a:t>A corpus-based computational analysis of high-front and -back vowel production of L1-Japanese learners of English and L1-English speakers. In Rosey </a:t>
            </a:r>
            <a:r>
              <a:rPr lang="en-AU" sz="1400" dirty="0" err="1"/>
              <a:t>Billington</a:t>
            </a:r>
            <a:r>
              <a:rPr lang="en-AU" sz="1400" dirty="0"/>
              <a:t> (ed.), </a:t>
            </a:r>
            <a:r>
              <a:rPr lang="en-AU" sz="1400" i="1" dirty="0"/>
              <a:t>Proceedings of the Eighteenth Australasian International Conference on Speech Science and Technology</a:t>
            </a:r>
            <a:r>
              <a:rPr lang="en-AU" sz="1400" dirty="0"/>
              <a:t>, 196-200. Australasian Speech Science and Technology Association.</a:t>
            </a:r>
          </a:p>
          <a:p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r>
              <a:rPr lang="en-AU" sz="1400" b="1" dirty="0"/>
              <a:t>Wang, X. (2008). </a:t>
            </a:r>
            <a:r>
              <a:rPr lang="en-AU" sz="1400" dirty="0"/>
              <a:t>Pronunciation problems of Chinese students learning English: Interference and instruction. </a:t>
            </a:r>
            <a:r>
              <a:rPr lang="en-AU" sz="1400" i="1" dirty="0"/>
              <a:t>US-China Education Review</a:t>
            </a:r>
            <a:r>
              <a:rPr lang="en-AU" sz="1400" dirty="0"/>
              <a:t>, 5(9), 16-22.</a:t>
            </a:r>
          </a:p>
          <a:p>
            <a:pPr indent="-540000"/>
            <a:r>
              <a:rPr lang="en-AU" sz="1400" b="1" dirty="0"/>
              <a:t>Wang, W. S., &amp; Sun, C. (2015). </a:t>
            </a:r>
            <a:r>
              <a:rPr lang="en-AU" sz="1400" i="1" dirty="0"/>
              <a:t>The Oxford handbook of Chinese linguistics</a:t>
            </a:r>
            <a:r>
              <a:rPr lang="en-AU" sz="1400" dirty="0"/>
              <a:t>. Oxford University Press.</a:t>
            </a:r>
            <a:endParaRPr lang="en-AU" sz="1400" b="1" dirty="0"/>
          </a:p>
          <a:p>
            <a:pPr indent="-540000"/>
            <a:r>
              <a:rPr lang="en-AU" sz="1400" b="1" dirty="0"/>
              <a:t>Zhang, F. &amp; Yin, P. (2009). </a:t>
            </a:r>
            <a:r>
              <a:rPr lang="en-AU" sz="1400" dirty="0"/>
              <a:t>A Study of Pronunciation Problems of English Learners in China. </a:t>
            </a:r>
            <a:r>
              <a:rPr lang="en-AU" sz="1400" i="1" dirty="0"/>
              <a:t>Asian Social Science</a:t>
            </a:r>
            <a:r>
              <a:rPr lang="en-AU" sz="1400" dirty="0"/>
              <a:t>, 5(6), 141-146.</a:t>
            </a:r>
          </a:p>
          <a:p>
            <a:pPr indent="-540000"/>
            <a:r>
              <a:rPr lang="en-AU" sz="1400" b="1" dirty="0"/>
              <a:t>Zhang, Y., &amp; Lu, Y. (2012). </a:t>
            </a:r>
            <a:r>
              <a:rPr lang="en-AU" sz="1400" dirty="0"/>
              <a:t>A study on pronunciation problems of English learners from China. </a:t>
            </a:r>
            <a:r>
              <a:rPr lang="en-AU" sz="1400" i="1" dirty="0"/>
              <a:t>English Language Teaching</a:t>
            </a:r>
            <a:r>
              <a:rPr lang="en-AU" sz="1400" dirty="0"/>
              <a:t>, 5(12), 156-162.</a:t>
            </a:r>
          </a:p>
          <a:p>
            <a:pPr indent="-540000"/>
            <a:endParaRPr lang="en-AU" sz="1400" dirty="0"/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&amp; Software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 err="1"/>
              <a:t>Ruihua</a:t>
            </a:r>
            <a:r>
              <a:rPr lang="en-AU" sz="3200" dirty="0"/>
              <a:t> Yin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>
                <a:hlinkClick r:id="rId5"/>
              </a:rPr>
              <a:t>ruihua.yin@uq.edu.au</a:t>
            </a:r>
            <a:endParaRPr lang="en-AU" sz="2000" dirty="0"/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6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L1-Chinese learners and native speakers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, Outlook, and potential </a:t>
            </a:r>
            <a:r>
              <a:rPr lang="de-DE" sz="2000" dirty="0" err="1">
                <a:solidFill>
                  <a:schemeClr val="tx1"/>
                </a:solidFill>
              </a:rPr>
              <a:t>Applications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Pronunciation is a challenge for L2 English learners</a:t>
            </a:r>
          </a:p>
          <a:p>
            <a:r>
              <a:rPr lang="en-AU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categorizes and infers judgements 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affecting real-life opportunities (jobs, partner choice,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839379" y="4760852"/>
            <a:ext cx="10513242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2400" dirty="0" err="1"/>
              <a:t>Pronunciation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r>
              <a:rPr lang="de-DE" sz="2400" dirty="0"/>
              <a:t> for </a:t>
            </a:r>
            <a:r>
              <a:rPr lang="de-DE" sz="2400" dirty="0" err="1"/>
              <a:t>learners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teachers</a:t>
            </a:r>
            <a:r>
              <a:rPr lang="de-DE" sz="2400" dirty="0"/>
              <a:t> of English!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695325" y="2640975"/>
            <a:ext cx="7704931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Languages are not independent but affect each other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231904" y="5605408"/>
            <a:ext cx="2232248" cy="98590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546295" y="665139"/>
              <a:ext cx="1516094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3713401" y="5453268"/>
            <a:ext cx="2505876" cy="1290189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508149" y="5805263"/>
            <a:ext cx="708458" cy="3507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505478" y="6090589"/>
            <a:ext cx="530690" cy="30173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Prior research reports that Chinese learners struggle with English vowels, in particular: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Problems differentiating between /i:/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(see, e.g., Zhang &amp; Yin, 2009) </a:t>
            </a:r>
            <a:r>
              <a:rPr lang="en-AU" dirty="0"/>
              <a:t>as well as /e/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  <a:p>
            <a:r>
              <a:rPr lang="en-AU" b="1" dirty="0"/>
              <a:t>Reasons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inventory size (CHN: </a:t>
            </a:r>
            <a:r>
              <a:rPr lang="en-AU" dirty="0" err="1"/>
              <a:t>Mandrain</a:t>
            </a:r>
            <a:r>
              <a:rPr lang="en-AU" dirty="0"/>
              <a:t> 6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 &amp; Sun, 2015)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how vowels are differentiated (ENS: formants + duration | CHN: formants + 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11" y="4437252"/>
            <a:ext cx="2511599" cy="1890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911424" y="3984738"/>
            <a:ext cx="2815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Mandarin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7104112" y="3904561"/>
            <a:ext cx="241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414970" y="3905153"/>
            <a:ext cx="2511598" cy="2250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0003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has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11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monophthingal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vowels, i.e., vowels with a fixed tongue position (not vowels with a moving tonue position like /au/  or /ou/.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23C24F8-69E3-40AD-202A-D81FE627F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4" y="4390458"/>
            <a:ext cx="2511599" cy="1918862"/>
          </a:xfrm>
          <a:prstGeom prst="rect">
            <a:avLst/>
          </a:prstGeom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64110DA-B0CC-6F71-FDE6-566E0568E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41" y="4437251"/>
            <a:ext cx="2558508" cy="1883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15A6A-FCE7-0640-87F3-1C6C3F3C7333}"/>
              </a:ext>
            </a:extLst>
          </p:cNvPr>
          <p:cNvSpPr txBox="1"/>
          <p:nvPr/>
        </p:nvSpPr>
        <p:spPr>
          <a:xfrm>
            <a:off x="3823981" y="3984302"/>
            <a:ext cx="292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Cantonese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monophthongal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and second formants (F2) inversely correspond to </a:t>
            </a:r>
            <a:br>
              <a:rPr lang="en-AU" dirty="0"/>
            </a:br>
            <a:r>
              <a:rPr lang="en-AU" dirty="0"/>
              <a:t>the tongue height (F1) and tongue fronting (F2: where it is raised) of each vowel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3EC1F-6469-3B19-37E8-E490E0333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95" y="3450232"/>
            <a:ext cx="3588202" cy="27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little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Existing research very impressionistic (few systematic empirical research despite Chinese learners of English being one of the largest learner groups globally!)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Learner vowel traits in naturalistic speech environments largely unknown</a:t>
            </a:r>
          </a:p>
          <a:p>
            <a:pPr marL="465750" lvl="1" indent="-285750">
              <a:buFont typeface="Arial" panose="020B0604020202020204" pitchFamily="34" charset="0"/>
              <a:buChar char="−"/>
            </a:pPr>
            <a:r>
              <a:rPr lang="en-AU" sz="1800" dirty="0"/>
              <a:t>Limited generalisability | applicability of the findings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4006512"/>
            <a:ext cx="10513242" cy="244682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b="1" dirty="0"/>
              <a:t>Larger-scale analysis </a:t>
            </a:r>
            <a:r>
              <a:rPr lang="en-AU" sz="2000" dirty="0"/>
              <a:t>of Chinese learners of English vowels </a:t>
            </a:r>
            <a:br>
              <a:rPr lang="en-AU" sz="2000" dirty="0"/>
            </a:br>
            <a:r>
              <a:rPr lang="en-AU" sz="2000" dirty="0"/>
              <a:t>produced under more </a:t>
            </a:r>
            <a:r>
              <a:rPr lang="en-AU" sz="2000" b="1" dirty="0"/>
              <a:t>spontaneous speech</a:t>
            </a:r>
            <a:r>
              <a:rPr lang="en-AU" sz="2000" dirty="0"/>
              <a:t> conditions is needed!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5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RQ1: Do Chinese learners </a:t>
            </a:r>
            <a:r>
              <a:rPr lang="en-AU" sz="2000" b="1" dirty="0"/>
              <a:t>merge /i:/ and /ɪ/ as well as /e/ and /æ/?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RQ2: Do Chinese learners </a:t>
            </a:r>
            <a:r>
              <a:rPr lang="en-AU" sz="2000" b="1" dirty="0"/>
              <a:t>show significant deviations from L1 speakers in terms of vowel duration for /u:/ and /ʊ/ as well as /i:/ and /ɪ/?</a:t>
            </a:r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0801349" cy="4969147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State of the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learners merge /i:/ and /ɪ/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(Zhang &amp; Yin, 2009) </a:t>
            </a:r>
            <a:r>
              <a:rPr lang="en-AU" sz="1800" dirty="0"/>
              <a:t>and do not differentiate between </a:t>
            </a:r>
            <a:r>
              <a:rPr lang="en-AU" dirty="0"/>
              <a:t>/e/ and /æ/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(Wang, 2008; Zhang &amp; Lu, 2012; Jiang &amp; Zhang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 speakers will show mergers for /i:/ and /ɪ/  and </a:t>
            </a:r>
            <a:br>
              <a:rPr lang="en-AU" dirty="0"/>
            </a:br>
            <a:r>
              <a:rPr lang="en-AU" dirty="0"/>
              <a:t>/e/ and /æ/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 speakers will show significant deviations in durations </a:t>
            </a:r>
            <a:br>
              <a:rPr lang="en-AU" dirty="0"/>
            </a:br>
            <a:r>
              <a:rPr lang="en-AU" dirty="0"/>
              <a:t>of vowels compared to L1 English speakers</a:t>
            </a:r>
            <a:br>
              <a:rPr lang="en-AU" dirty="0"/>
            </a:br>
            <a:r>
              <a:rPr lang="en-AU" dirty="0"/>
              <a:t>(similar to Japanese learners of English where Japanese </a:t>
            </a:r>
            <a:br>
              <a:rPr lang="en-AU" dirty="0"/>
            </a:br>
            <a:r>
              <a:rPr lang="en-AU" dirty="0"/>
              <a:t>also lack phonemic duration contrasts and thus exaggerate </a:t>
            </a:r>
            <a:br>
              <a:rPr lang="en-AU" dirty="0"/>
            </a:br>
            <a:r>
              <a:rPr lang="en-AU" dirty="0"/>
              <a:t>contrasts compared to L1 English speakers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(Schweinberger &amp; Komiya 2022).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10151308" y="44625"/>
            <a:ext cx="2040692" cy="182850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00B0FA-BB6A-2E73-F942-E86193CA3E0D}"/>
              </a:ext>
            </a:extLst>
          </p:cNvPr>
          <p:cNvSpPr/>
          <p:nvPr/>
        </p:nvSpPr>
        <p:spPr>
          <a:xfrm>
            <a:off x="1415480" y="2996952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B093F8-5071-672E-5F11-E5D8865A3DD5}"/>
              </a:ext>
            </a:extLst>
          </p:cNvPr>
          <p:cNvSpPr/>
          <p:nvPr/>
        </p:nvSpPr>
        <p:spPr>
          <a:xfrm>
            <a:off x="2342722" y="3068960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9BB83-C1AD-DC40-E60E-5AADBAD7BE54}"/>
              </a:ext>
            </a:extLst>
          </p:cNvPr>
          <p:cNvSpPr txBox="1"/>
          <p:nvPr/>
        </p:nvSpPr>
        <p:spPr>
          <a:xfrm>
            <a:off x="1271464" y="2708920"/>
            <a:ext cx="23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(ENS)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805BC-430A-3839-A2CB-F1D843331894}"/>
              </a:ext>
            </a:extLst>
          </p:cNvPr>
          <p:cNvSpPr txBox="1"/>
          <p:nvPr/>
        </p:nvSpPr>
        <p:spPr>
          <a:xfrm>
            <a:off x="9469476" y="3704365"/>
            <a:ext cx="260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4C71E7-BB35-3842-3813-5E9D475F6BA8}"/>
              </a:ext>
            </a:extLst>
          </p:cNvPr>
          <p:cNvSpPr/>
          <p:nvPr/>
        </p:nvSpPr>
        <p:spPr>
          <a:xfrm>
            <a:off x="5519936" y="3068960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6FCF83-2C48-6EF3-C5E3-8E1A63042DA7}"/>
              </a:ext>
            </a:extLst>
          </p:cNvPr>
          <p:cNvSpPr/>
          <p:nvPr/>
        </p:nvSpPr>
        <p:spPr>
          <a:xfrm>
            <a:off x="5735960" y="3068960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70019D-76F6-241D-6016-BA4B96D6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2920"/>
          <a:stretch/>
        </p:blipFill>
        <p:spPr>
          <a:xfrm>
            <a:off x="7170500" y="4012142"/>
            <a:ext cx="4784833" cy="26572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7577BE-DE3F-2998-D216-B55A479A743B}"/>
              </a:ext>
            </a:extLst>
          </p:cNvPr>
          <p:cNvSpPr txBox="1"/>
          <p:nvPr/>
        </p:nvSpPr>
        <p:spPr>
          <a:xfrm>
            <a:off x="7453252" y="3704365"/>
            <a:ext cx="217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F1011-4614-B3A1-9376-CB6816D553D7}"/>
              </a:ext>
            </a:extLst>
          </p:cNvPr>
          <p:cNvSpPr txBox="1"/>
          <p:nvPr/>
        </p:nvSpPr>
        <p:spPr>
          <a:xfrm>
            <a:off x="7691606" y="4620739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5538-8F7A-8CB4-AEA7-F7CB5F61B119}"/>
              </a:ext>
            </a:extLst>
          </p:cNvPr>
          <p:cNvSpPr txBox="1"/>
          <p:nvPr/>
        </p:nvSpPr>
        <p:spPr>
          <a:xfrm>
            <a:off x="10151308" y="46201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4C3CF6-D6B7-1338-22A1-184BD047F4AB}"/>
              </a:ext>
            </a:extLst>
          </p:cNvPr>
          <p:cNvSpPr txBox="1"/>
          <p:nvPr/>
        </p:nvSpPr>
        <p:spPr>
          <a:xfrm>
            <a:off x="7991068" y="4980184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D40C5-15C4-7004-17DB-C8C85EFBFF8D}"/>
              </a:ext>
            </a:extLst>
          </p:cNvPr>
          <p:cNvSpPr txBox="1"/>
          <p:nvPr/>
        </p:nvSpPr>
        <p:spPr>
          <a:xfrm>
            <a:off x="10668508" y="4980184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BEAC4885-44B5-2E16-C8DD-ED2DF977E851}"/>
              </a:ext>
            </a:extLst>
          </p:cNvPr>
          <p:cNvSpPr/>
          <p:nvPr/>
        </p:nvSpPr>
        <p:spPr>
          <a:xfrm>
            <a:off x="10380476" y="4005064"/>
            <a:ext cx="612068" cy="1620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BD344ED-F1FF-0DCD-4675-6A2B8E93C351}"/>
              </a:ext>
            </a:extLst>
          </p:cNvPr>
          <p:cNvSpPr/>
          <p:nvPr/>
        </p:nvSpPr>
        <p:spPr>
          <a:xfrm>
            <a:off x="7896200" y="4005064"/>
            <a:ext cx="288032" cy="1110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006CC-7C72-0CAA-1C1F-B4CB653662C9}"/>
              </a:ext>
            </a:extLst>
          </p:cNvPr>
          <p:cNvSpPr txBox="1"/>
          <p:nvPr/>
        </p:nvSpPr>
        <p:spPr>
          <a:xfrm>
            <a:off x="4932972" y="2708920"/>
            <a:ext cx="289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Chinese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 (CHN)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1AD35-21C1-EBCA-1241-CB59DAE3238A}"/>
              </a:ext>
            </a:extLst>
          </p:cNvPr>
          <p:cNvSpPr txBox="1"/>
          <p:nvPr/>
        </p:nvSpPr>
        <p:spPr>
          <a:xfrm>
            <a:off x="10488488" y="6539388"/>
            <a:ext cx="152551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Tsukada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2009)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Speech and text samples from English learners in Asia and L1 English speakers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148 Chinese learners </a:t>
            </a:r>
            <a:br>
              <a:rPr lang="en-AU" b="1" dirty="0"/>
            </a:br>
            <a:r>
              <a:rPr lang="en-AU" dirty="0"/>
              <a:t>and </a:t>
            </a:r>
            <a:r>
              <a:rPr lang="en-AU" b="1" dirty="0"/>
              <a:t>87 L1 speakers of English</a:t>
            </a: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After processing (final data set)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A67BA8-01E2-984E-CEA3-7A680115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26302"/>
              </p:ext>
            </p:extLst>
          </p:nvPr>
        </p:nvGraphicFramePr>
        <p:xfrm>
          <a:off x="4660256" y="4221088"/>
          <a:ext cx="6840836" cy="1135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24691">
                  <a:extLst>
                    <a:ext uri="{9D8B030D-6E8A-4147-A177-3AD203B41FA5}">
                      <a16:colId xmlns:a16="http://schemas.microsoft.com/office/drawing/2014/main" val="2220485029"/>
                    </a:ext>
                  </a:extLst>
                </a:gridCol>
                <a:gridCol w="1174500">
                  <a:extLst>
                    <a:ext uri="{9D8B030D-6E8A-4147-A177-3AD203B41FA5}">
                      <a16:colId xmlns:a16="http://schemas.microsoft.com/office/drawing/2014/main" val="2095744617"/>
                    </a:ext>
                  </a:extLst>
                </a:gridCol>
                <a:gridCol w="904705">
                  <a:extLst>
                    <a:ext uri="{9D8B030D-6E8A-4147-A177-3AD203B41FA5}">
                      <a16:colId xmlns:a16="http://schemas.microsoft.com/office/drawing/2014/main" val="1036168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038452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939415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7753625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591156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6430905"/>
                    </a:ext>
                  </a:extLst>
                </a:gridCol>
                <a:gridCol w="796580">
                  <a:extLst>
                    <a:ext uri="{9D8B030D-6E8A-4147-A177-3AD203B41FA5}">
                      <a16:colId xmlns:a16="http://schemas.microsoft.com/office/drawing/2014/main" val="1569890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Type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Speakers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/æ/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/ɛ/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/i/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/ɪ/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/u/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>
                          <a:effectLst/>
                        </a:rPr>
                        <a:t>/ʊ/</a:t>
                      </a:r>
                      <a:endParaRPr lang="en-A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801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CHN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148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514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228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723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795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278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219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2,757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713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</a:rPr>
                        <a:t>ENS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869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340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660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443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255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110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>
                          <a:effectLst/>
                        </a:rPr>
                        <a:t>2,677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046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dirty="0">
                          <a:effectLst/>
                        </a:rPr>
                        <a:t>Total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235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1,383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568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1,383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1,238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533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329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1" u="none" strike="noStrike" dirty="0">
                          <a:effectLst/>
                        </a:rPr>
                        <a:t>5,434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38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481</TotalTime>
  <Words>2336</Words>
  <Application>Microsoft Office PowerPoint</Application>
  <PresentationFormat>Widescreen</PresentationFormat>
  <Paragraphs>299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PowerPoint Presentation</vt:lpstr>
      <vt:lpstr>Background and Motivation</vt:lpstr>
      <vt:lpstr>Background and Motivation</vt:lpstr>
      <vt:lpstr>Background and Motivation</vt:lpstr>
      <vt:lpstr>Background and Motivation</vt:lpstr>
      <vt:lpstr>Research Gaps | Research Questions</vt:lpstr>
      <vt:lpstr>Research Gaps | Research Questions</vt:lpstr>
      <vt:lpstr>Methodology (Data | Analysis)</vt:lpstr>
      <vt:lpstr>Methodology (Data | Analysis)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Data &amp;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69</cp:revision>
  <cp:lastPrinted>2022-06-13T07:27:25Z</cp:lastPrinted>
  <dcterms:created xsi:type="dcterms:W3CDTF">2022-04-26T23:20:44Z</dcterms:created>
  <dcterms:modified xsi:type="dcterms:W3CDTF">2023-05-18T11:27:00Z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2023-05-10T09:13:51Z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473e68cc-0358-4b64-b7b2-39a5018dca25</vt:lpwstr>
  </property>
  <property fmtid="{D5CDD505-2E9C-101B-9397-08002B2CF9AE}" pid="8" name="MSIP_Label_0f488380-630a-4f55-a077-a19445e3f360_ContentBits">
    <vt:lpwstr>0</vt:lpwstr>
  </property>
</Properties>
</file>