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34" r:id="rId2"/>
    <p:sldId id="308" r:id="rId3"/>
    <p:sldId id="333" r:id="rId4"/>
    <p:sldId id="312" r:id="rId5"/>
    <p:sldId id="310" r:id="rId6"/>
    <p:sldId id="313" r:id="rId7"/>
    <p:sldId id="315" r:id="rId8"/>
    <p:sldId id="316" r:id="rId9"/>
    <p:sldId id="318" r:id="rId10"/>
    <p:sldId id="317" r:id="rId11"/>
    <p:sldId id="319" r:id="rId12"/>
    <p:sldId id="325" r:id="rId13"/>
    <p:sldId id="320" r:id="rId14"/>
    <p:sldId id="321" r:id="rId15"/>
    <p:sldId id="324" r:id="rId16"/>
    <p:sldId id="322" r:id="rId17"/>
    <p:sldId id="323" r:id="rId18"/>
    <p:sldId id="326" r:id="rId19"/>
    <p:sldId id="327" r:id="rId20"/>
    <p:sldId id="328" r:id="rId21"/>
    <p:sldId id="330" r:id="rId22"/>
    <p:sldId id="3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4" autoAdjust="0"/>
    <p:restoredTop sz="94660"/>
  </p:normalViewPr>
  <p:slideViewPr>
    <p:cSldViewPr>
      <p:cViewPr varScale="1">
        <p:scale>
          <a:sx n="111" d="100"/>
          <a:sy n="111" d="100"/>
        </p:scale>
        <p:origin x="54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Analysing Learner Speech </a:t>
            </a:r>
            <a:br>
              <a:rPr lang="en-AU" sz="4000" b="1" dirty="0"/>
            </a:br>
            <a:r>
              <a:rPr lang="en-AU" sz="4000" b="1" dirty="0"/>
              <a:t>and Resulting Applications for EFL Classrooms</a:t>
            </a:r>
          </a:p>
          <a:p>
            <a:pPr algn="ctr"/>
            <a:endParaRPr lang="en-AU" sz="3200" dirty="0"/>
          </a:p>
          <a:p>
            <a:pPr algn="ctr"/>
            <a:r>
              <a:rPr lang="en-AU" sz="3200" dirty="0"/>
              <a:t>A corpus-based contrastive analysis of vowel production of L1 English speakers and L1 Japanese learners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https://martinschweinberger.github.io/JapEVowelsCAU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Vortrag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Rahmen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meiner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Bewerbung</a:t>
            </a:r>
            <a:r>
              <a:rPr lang="en-US" sz="2000" dirty="0">
                <a:solidFill>
                  <a:schemeClr val="tx1"/>
                </a:solidFill>
              </a:rPr>
              <a:t> um die W3-Professur in </a:t>
            </a:r>
            <a:r>
              <a:rPr lang="en-US" sz="2000" dirty="0" err="1">
                <a:solidFill>
                  <a:schemeClr val="tx1"/>
                </a:solidFill>
              </a:rPr>
              <a:t>englischer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Sprachwissenschaft</a:t>
            </a:r>
            <a:r>
              <a:rPr lang="en-US" sz="2000" dirty="0">
                <a:solidFill>
                  <a:schemeClr val="tx1"/>
                </a:solidFill>
              </a:rPr>
              <a:t> an der Christian-</a:t>
            </a:r>
            <a:r>
              <a:rPr lang="en-US" sz="2000" dirty="0" err="1">
                <a:solidFill>
                  <a:schemeClr val="tx1"/>
                </a:solidFill>
              </a:rPr>
              <a:t>Albrechts</a:t>
            </a:r>
            <a:r>
              <a:rPr lang="en-US" sz="2000" dirty="0">
                <a:solidFill>
                  <a:schemeClr val="tx1"/>
                </a:solidFill>
              </a:rPr>
              <a:t>-Universität </a:t>
            </a:r>
            <a:r>
              <a:rPr lang="en-US" sz="2000" dirty="0" err="1">
                <a:solidFill>
                  <a:schemeClr val="tx1"/>
                </a:solidFill>
              </a:rPr>
              <a:t>zu</a:t>
            </a:r>
            <a:r>
              <a:rPr lang="en-US" sz="2000" dirty="0">
                <a:solidFill>
                  <a:schemeClr val="tx1"/>
                </a:solidFill>
              </a:rPr>
              <a:t> Kiel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4149080"/>
            <a:ext cx="1728192" cy="86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149080"/>
            <a:ext cx="2448272" cy="9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Investigation mainly done in highly controlled laboratory conditions </a:t>
            </a:r>
            <a:br>
              <a:rPr lang="en-AU" dirty="0"/>
            </a:br>
            <a:r>
              <a:rPr lang="en-AU" dirty="0"/>
              <a:t>(scripted word | sentence-reading)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AU" sz="1800" dirty="0"/>
              <a:t>Learner vowel traits in naturalistic speech environments largely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Small subject size (±10 speakers)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AU" sz="1800" dirty="0"/>
              <a:t>Limited generalisability | applicability of the findings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3869174"/>
            <a:ext cx="10513242" cy="289310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b="1" dirty="0"/>
              <a:t>Larger-scale analysis </a:t>
            </a:r>
            <a:r>
              <a:rPr lang="en-AU" sz="2400" dirty="0"/>
              <a:t>of vowels </a:t>
            </a:r>
            <a:br>
              <a:rPr lang="en-AU" sz="2400" dirty="0"/>
            </a:br>
            <a:r>
              <a:rPr lang="en-AU" sz="2400" dirty="0"/>
              <a:t>produced under more </a:t>
            </a:r>
            <a:r>
              <a:rPr lang="en-AU" sz="2400" b="1" dirty="0"/>
              <a:t>spontaneous speech</a:t>
            </a:r>
            <a:r>
              <a:rPr lang="en-AU" sz="2400" dirty="0"/>
              <a:t> conditions is needed!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9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RQ1: Do Japanese learners </a:t>
            </a:r>
            <a:r>
              <a:rPr lang="en-AU" sz="2400" b="1" dirty="0"/>
              <a:t>merge /i:/ and /ɪ/ as well as /u:/ and /ʊ/</a:t>
            </a:r>
            <a:r>
              <a:rPr lang="en-AU" sz="2400" dirty="0"/>
              <a:t>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RQ2: Do Japanese learners </a:t>
            </a:r>
            <a:r>
              <a:rPr lang="en-AU" sz="2400" b="1" dirty="0"/>
              <a:t>exaggerate the length of vowels </a:t>
            </a:r>
            <a:r>
              <a:rPr lang="en-AU" sz="2400" dirty="0"/>
              <a:t>to compensate lack of spectral differentiation?</a:t>
            </a:r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Speech and text samples from English learners in Asia and L1 English speakers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150 Japanese learners </a:t>
            </a:r>
            <a:br>
              <a:rPr lang="en-AU" b="1" dirty="0"/>
            </a:br>
            <a:r>
              <a:rPr lang="en-AU" dirty="0"/>
              <a:t>and </a:t>
            </a:r>
            <a:r>
              <a:rPr lang="en-AU" b="1" dirty="0"/>
              <a:t>132 L1 speakers of English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Before processing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After processing (final data set)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0FD557-6C62-7E8A-8D76-EDAB0AA9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18126"/>
              </p:ext>
            </p:extLst>
          </p:nvPr>
        </p:nvGraphicFramePr>
        <p:xfrm>
          <a:off x="4555856" y="3744086"/>
          <a:ext cx="6148656" cy="12690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4776">
                  <a:extLst>
                    <a:ext uri="{9D8B030D-6E8A-4147-A177-3AD203B41FA5}">
                      <a16:colId xmlns:a16="http://schemas.microsoft.com/office/drawing/2014/main" val="1285940068"/>
                    </a:ext>
                  </a:extLst>
                </a:gridCol>
                <a:gridCol w="1279480">
                  <a:extLst>
                    <a:ext uri="{9D8B030D-6E8A-4147-A177-3AD203B41FA5}">
                      <a16:colId xmlns:a16="http://schemas.microsoft.com/office/drawing/2014/main" val="1109978871"/>
                    </a:ext>
                  </a:extLst>
                </a:gridCol>
                <a:gridCol w="770072">
                  <a:extLst>
                    <a:ext uri="{9D8B030D-6E8A-4147-A177-3AD203B41FA5}">
                      <a16:colId xmlns:a16="http://schemas.microsoft.com/office/drawing/2014/main" val="1528566469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2801584816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599504542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839524609"/>
                    </a:ext>
                  </a:extLst>
                </a:gridCol>
              </a:tblGrid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Type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Speakers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AU" sz="18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ɪ</a:t>
                      </a:r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/i:/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AU" sz="18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ʊ</a:t>
                      </a:r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/u:/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01789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ENS</a:t>
                      </a:r>
                      <a:endParaRPr lang="en-AU" sz="1800" b="0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132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2,562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1,205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350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1,895</a:t>
                      </a:r>
                      <a:endParaRPr lang="en-AU" sz="1800" b="0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8386276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JPN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150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3,696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1,203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644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1,261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47473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AU" sz="1800" b="1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282</a:t>
                      </a:r>
                      <a:endParaRPr lang="en-AU" sz="1800" b="1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6,258</a:t>
                      </a:r>
                      <a:endParaRPr lang="en-AU" sz="1800" b="1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2,408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994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3,156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3633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4CF85-D2EB-4570-EDD1-2A0DF7C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1977"/>
              </p:ext>
            </p:extLst>
          </p:nvPr>
        </p:nvGraphicFramePr>
        <p:xfrm>
          <a:off x="4511824" y="5256254"/>
          <a:ext cx="6148656" cy="12690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4776">
                  <a:extLst>
                    <a:ext uri="{9D8B030D-6E8A-4147-A177-3AD203B41FA5}">
                      <a16:colId xmlns:a16="http://schemas.microsoft.com/office/drawing/2014/main" val="1285940068"/>
                    </a:ext>
                  </a:extLst>
                </a:gridCol>
                <a:gridCol w="1279480">
                  <a:extLst>
                    <a:ext uri="{9D8B030D-6E8A-4147-A177-3AD203B41FA5}">
                      <a16:colId xmlns:a16="http://schemas.microsoft.com/office/drawing/2014/main" val="1109978871"/>
                    </a:ext>
                  </a:extLst>
                </a:gridCol>
                <a:gridCol w="770072">
                  <a:extLst>
                    <a:ext uri="{9D8B030D-6E8A-4147-A177-3AD203B41FA5}">
                      <a16:colId xmlns:a16="http://schemas.microsoft.com/office/drawing/2014/main" val="1528566469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2801584816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599504542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839524609"/>
                    </a:ext>
                  </a:extLst>
                </a:gridCol>
              </a:tblGrid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 dirty="0">
                          <a:effectLst/>
                        </a:rPr>
                        <a:t>Type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Speakers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r>
                        <a:rPr lang="en-AU" sz="1800" b="1" baseline="0" dirty="0"/>
                        <a:t>ɪ</a:t>
                      </a:r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/i:/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r>
                        <a:rPr lang="en-AU" sz="1800" b="1" baseline="0" dirty="0"/>
                        <a:t>ʊ</a:t>
                      </a:r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/u:/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01789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>
                          <a:effectLst/>
                        </a:rPr>
                        <a:t>ENS</a:t>
                      </a:r>
                      <a:endParaRPr lang="en-AU" sz="1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105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693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939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189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395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8386276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 dirty="0">
                          <a:effectLst/>
                        </a:rPr>
                        <a:t>JPN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141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1,122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188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281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47473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>
                          <a:effectLst/>
                        </a:rPr>
                        <a:t>Total</a:t>
                      </a:r>
                      <a:endParaRPr lang="en-AU" sz="18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246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1,815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1,474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377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676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363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extraction of vowel formants and vowel duration 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monosyllabic words were retained and outliers were removed using Kernel Density Estimation</a:t>
            </a:r>
            <a:endParaRPr lang="en-AU" dirty="0"/>
          </a:p>
          <a:p>
            <a:r>
              <a:rPr lang="en-AU" b="1" dirty="0"/>
              <a:t>Statistical Analysis</a:t>
            </a:r>
          </a:p>
          <a:p>
            <a:pPr marL="465750" lvl="1" indent="-285750"/>
            <a:r>
              <a:rPr lang="en-AU" dirty="0"/>
              <a:t>Mergers → </a:t>
            </a:r>
            <a:r>
              <a:rPr lang="en-AU" b="1" dirty="0"/>
              <a:t>Bhattacharya affinity </a:t>
            </a:r>
            <a:r>
              <a:rPr lang="en-AU" dirty="0"/>
              <a:t>(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Johnson 2015</a:t>
            </a:r>
            <a:r>
              <a:rPr lang="en-AU" dirty="0"/>
              <a:t>, measure of overlap of scatter clouds, 1 = perfect overlap)</a:t>
            </a:r>
          </a:p>
          <a:p>
            <a:pPr marL="465750" lvl="1" indent="-285750"/>
            <a:r>
              <a:rPr lang="en-AU" dirty="0"/>
              <a:t>Duration → </a:t>
            </a:r>
            <a:r>
              <a:rPr lang="en-AU" b="1" dirty="0"/>
              <a:t>Mixed-Effects Regression Model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(lme4: Bates et al. (2015),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sjPlot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Lüdeke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(2021))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DV: duration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IVs: type, vowel, gender, age, word type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REs: word, speaker</a:t>
            </a:r>
          </a:p>
        </p:txBody>
      </p:sp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Mergers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/i:/ and /ɪ/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 Bhattacharya affinity: .901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.757</a:t>
            </a:r>
          </a:p>
          <a:p>
            <a:pPr lvl="1" indent="0">
              <a:buNone/>
            </a:pPr>
            <a:r>
              <a:rPr lang="en-AU" b="1" dirty="0"/>
              <a:t>Substantively more overlap among JPN!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/u:/ and /ʊ/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 Bhattacharya affinity: .932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.952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0876A-F93A-E1CE-BC2B-D6371C9069C1}"/>
              </a:ext>
            </a:extLst>
          </p:cNvPr>
          <p:cNvSpPr txBox="1"/>
          <p:nvPr/>
        </p:nvSpPr>
        <p:spPr>
          <a:xfrm>
            <a:off x="623392" y="5083150"/>
            <a:ext cx="5112606" cy="152349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r>
              <a:rPr lang="en-AU" sz="2400" b="1" dirty="0"/>
              <a:t>Mergers confirmed </a:t>
            </a:r>
            <a:r>
              <a:rPr lang="en-AU" sz="2400" dirty="0"/>
              <a:t>for</a:t>
            </a:r>
            <a:r>
              <a:rPr lang="en-AU" sz="2400" b="1" dirty="0"/>
              <a:t> spectrally similar vowels </a:t>
            </a:r>
            <a:r>
              <a:rPr lang="en-AU" sz="2400" dirty="0"/>
              <a:t>(ENS also merge /u:/ and /ʊ/)!</a:t>
            </a:r>
          </a:p>
          <a:p>
            <a:r>
              <a:rPr lang="en-AU" sz="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3D166-66CD-7352-15D2-C2BCB8902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50145"/>
            <a:ext cx="5513204" cy="3307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86974-C50B-4BC7-C86C-A8EB8CE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4" y="3416403"/>
            <a:ext cx="5735996" cy="34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JPN extend all vowel durations (not just long vowels)! </a:t>
            </a:r>
            <a:br>
              <a:rPr lang="en-AU" dirty="0"/>
            </a:br>
            <a:r>
              <a:rPr lang="en-AU" dirty="0"/>
              <a:t>(expectation: short vowels shorter | long vowels longer!)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JPN exaggerate the duration difference of both </a:t>
            </a:r>
            <a:br>
              <a:rPr lang="en-AU" dirty="0"/>
            </a:br>
            <a:r>
              <a:rPr lang="en-AU" dirty="0"/>
              <a:t>/i:/ and /ɪ/ as well as /u:/ and /ʊ/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4662-70CE-B953-4BA7-68DBC6D9B026}"/>
              </a:ext>
            </a:extLst>
          </p:cNvPr>
          <p:cNvSpPr txBox="1"/>
          <p:nvPr/>
        </p:nvSpPr>
        <p:spPr>
          <a:xfrm>
            <a:off x="619718" y="4149080"/>
            <a:ext cx="5472608" cy="152349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r>
              <a:rPr lang="en-AU" sz="2400" b="1" dirty="0"/>
              <a:t>Exaggerated duration difference by JPN speakers confirmed </a:t>
            </a:r>
            <a:r>
              <a:rPr lang="en-AU" sz="2400" dirty="0"/>
              <a:t>for</a:t>
            </a:r>
            <a:r>
              <a:rPr lang="en-AU" sz="2400" b="1" dirty="0"/>
              <a:t> both /i:/ </a:t>
            </a:r>
            <a:r>
              <a:rPr lang="en-AU" sz="2400" dirty="0"/>
              <a:t>and</a:t>
            </a:r>
            <a:r>
              <a:rPr lang="en-AU" sz="2400" b="1" dirty="0"/>
              <a:t> /ɪ/ </a:t>
            </a:r>
            <a:r>
              <a:rPr lang="en-AU" sz="2400" dirty="0"/>
              <a:t>as well as </a:t>
            </a:r>
            <a:r>
              <a:rPr lang="en-AU" sz="2400" b="1" dirty="0"/>
              <a:t>/u:/ </a:t>
            </a:r>
            <a:r>
              <a:rPr lang="en-AU" sz="2400" dirty="0"/>
              <a:t>and</a:t>
            </a:r>
            <a:r>
              <a:rPr lang="en-AU" sz="2400" b="1" dirty="0"/>
              <a:t> /ʊ/!</a:t>
            </a:r>
          </a:p>
          <a:p>
            <a:r>
              <a:rPr lang="en-AU" sz="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10180-B796-C332-EE2D-B9C181839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4" y="171102"/>
            <a:ext cx="5657220" cy="3394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F9B5A-99B5-6664-1D6A-BD70E2AA6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4" y="3538057"/>
            <a:ext cx="5475292" cy="32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Discussion | Outlook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991" y="1700213"/>
            <a:ext cx="5184649" cy="4764449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Difficult to control semantic | phonological environments (which is important)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(see </a:t>
            </a:r>
            <a:r>
              <a:rPr lang="en-AU" sz="1500" dirty="0" err="1">
                <a:solidFill>
                  <a:schemeClr val="bg1">
                    <a:lumMod val="50000"/>
                  </a:schemeClr>
                </a:solidFill>
              </a:rPr>
              <a:t>Visceglia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 et al. 2009)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JPN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695401" y="1700808"/>
            <a:ext cx="540059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Comparison with previous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Confirmation | Substantiation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JPN: mergers of spectrally close vowels 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(lab settings: 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Ueyama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2003; 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Unique findings | Conflicts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/u:/ and /ʊ/ in </a:t>
            </a:r>
            <a:r>
              <a:rPr lang="en-AU" dirty="0" err="1"/>
              <a:t>spon</a:t>
            </a:r>
            <a:r>
              <a:rPr lang="en-AU" dirty="0"/>
              <a:t>. speech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JPN: exaggerated durational contrasts between spectrally similar vowels in nat. settings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(lab settings: 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2009)</a:t>
            </a:r>
            <a:endParaRPr lang="en-AU" dirty="0"/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6E867-37CB-5EB8-E18D-2B4F0009253F}"/>
              </a:ext>
            </a:extLst>
          </p:cNvPr>
          <p:cNvSpPr txBox="1"/>
          <p:nvPr/>
        </p:nvSpPr>
        <p:spPr>
          <a:xfrm>
            <a:off x="623392" y="4797152"/>
            <a:ext cx="5832648" cy="189282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Apply same method to German learners and learners of other languages (e.g. German)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Determine what factors differentiate ENS and L2 speakers re. vowel production </a:t>
            </a:r>
          </a:p>
          <a:p>
            <a:pPr algn="ctr"/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(potential MA theses!)</a:t>
            </a:r>
          </a:p>
          <a:p>
            <a:endParaRPr lang="en-AU" sz="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A6ED-A549-D4FD-768E-F142DE35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7" y="249225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Potential 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L1 German learners of English (or learners of other languages)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Convert analysis into a mobile app for MELLT (Mobile-Enhanced Language </a:t>
            </a:r>
            <a:br>
              <a:rPr lang="en-AU" dirty="0"/>
            </a:br>
            <a:r>
              <a:rPr lang="en-AU" dirty="0"/>
              <a:t>Learning and Teaching)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BMBF | Volkswagen | ERC grant proposal on </a:t>
            </a:r>
            <a:r>
              <a:rPr lang="en-AU" b="1" i="1" dirty="0"/>
              <a:t>Improving Language Production </a:t>
            </a:r>
            <a:br>
              <a:rPr lang="en-AU" b="1" i="1" dirty="0"/>
            </a:br>
            <a:r>
              <a:rPr lang="en-AU" b="1" i="1" dirty="0"/>
              <a:t>among Language Learners via Direct Digital Feedback</a:t>
            </a:r>
            <a:r>
              <a:rPr lang="en-AU" dirty="0"/>
              <a:t> (Collaboration with the </a:t>
            </a:r>
            <a:br>
              <a:rPr lang="en-AU" dirty="0"/>
            </a:br>
            <a:r>
              <a:rPr lang="en-AU" dirty="0"/>
              <a:t>Phonetics group in the ISFAS at Uni Kiel)</a:t>
            </a:r>
            <a:endParaRPr lang="en-AU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0A9FA-AF90-C158-BEC9-23903F1C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2" y="4365104"/>
            <a:ext cx="2389204" cy="23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Thank you really very much! </a:t>
            </a:r>
          </a:p>
          <a:p>
            <a:pPr algn="ctr"/>
            <a:endParaRPr lang="en-AU" sz="4000" b="1" dirty="0"/>
          </a:p>
          <a:p>
            <a:pPr algn="ctr"/>
            <a:endParaRPr lang="en-AU" sz="1000" b="1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AU" sz="2000" b="1" dirty="0">
                <a:solidFill>
                  <a:schemeClr val="tx1"/>
                </a:solidFill>
              </a:rPr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https://martinschweinberger.github.io/JapEVowelsCAU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/>
              <a:t>Franklin, A. D., &amp; </a:t>
            </a:r>
            <a:r>
              <a:rPr lang="en-AU" sz="1400" b="1" dirty="0" err="1"/>
              <a:t>Stoel</a:t>
            </a:r>
            <a:r>
              <a:rPr lang="en-AU" sz="1400" b="1" dirty="0"/>
              <a:t>-Gammon, C. (2014). </a:t>
            </a:r>
            <a:r>
              <a:rPr lang="en-AU" sz="1400" dirty="0"/>
              <a:t>Using multiple measures to document change in English vowels produced by Japanese, Korean, and Spanish speakers: The case for goodness and intelligibility. </a:t>
            </a:r>
            <a:r>
              <a:rPr lang="en-AU" sz="1400" i="1" dirty="0"/>
              <a:t>American Journal of Speech-Language Pathology</a:t>
            </a:r>
            <a:r>
              <a:rPr lang="en-AU" sz="1400" dirty="0"/>
              <a:t> 23(4): 625-640. 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Homma, Y. (1992). </a:t>
            </a:r>
            <a:r>
              <a:rPr lang="en-AU" sz="1400" i="1" dirty="0"/>
              <a:t>Acoustic phonetics in English &amp; Japanese</a:t>
            </a:r>
            <a:r>
              <a:rPr lang="en-AU" sz="1400" dirty="0"/>
              <a:t>. Yamaguchi </a:t>
            </a:r>
            <a:r>
              <a:rPr lang="en-AU" sz="1400" dirty="0" err="1"/>
              <a:t>Shoten</a:t>
            </a:r>
            <a:r>
              <a:rPr lang="en-AU" sz="1400" dirty="0"/>
              <a:t>.</a:t>
            </a:r>
          </a:p>
          <a:p>
            <a:pPr indent="-540000"/>
            <a:r>
              <a:rPr lang="en-AU" sz="1400" b="1" dirty="0"/>
              <a:t>Ingram, J. C. L., &amp; Park, S. G. (1997). </a:t>
            </a:r>
            <a:r>
              <a:rPr lang="en-AU" sz="1400" dirty="0"/>
              <a:t>Cross-language vowel perception and production by Japanese and Korean learners of English. </a:t>
            </a:r>
            <a:r>
              <a:rPr lang="en-AU" sz="1400" i="1" dirty="0"/>
              <a:t>Journal of Phonetics </a:t>
            </a:r>
            <a:r>
              <a:rPr lang="en-AU" sz="1400" dirty="0"/>
              <a:t>25(3): 343-370.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/>
              <a:t>Kato, H., Tajima, K., &amp; </a:t>
            </a:r>
            <a:r>
              <a:rPr lang="en-AU" sz="1400" b="1" dirty="0" err="1"/>
              <a:t>Akahane</a:t>
            </a:r>
            <a:r>
              <a:rPr lang="en-AU" sz="1400" b="1" dirty="0"/>
              <a:t>-Yamada, R. (2001). </a:t>
            </a:r>
            <a:r>
              <a:rPr lang="en-AU" sz="1400" dirty="0"/>
              <a:t>Native and non-native perception of phonemic length contrasts in Japanese. </a:t>
            </a:r>
            <a:r>
              <a:rPr lang="en-AU" sz="1400" i="1" dirty="0"/>
              <a:t>The Journal of the Acoustical Society of America</a:t>
            </a:r>
            <a:r>
              <a:rPr lang="en-AU" sz="1400" dirty="0"/>
              <a:t> 110(5): 2686.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pPr indent="-540000"/>
            <a:r>
              <a:rPr lang="en-AU" sz="1400" b="1" dirty="0"/>
              <a:t>Morrison, G. S. (2002). </a:t>
            </a:r>
            <a:r>
              <a:rPr lang="en-AU" sz="1400" dirty="0"/>
              <a:t>Japanese listeners’ use of duration cues in the identification of English high front vowels. In J. Larson. &amp; M. Paster (eds.), </a:t>
            </a:r>
            <a:r>
              <a:rPr lang="en-AU" sz="1400" i="1" dirty="0"/>
              <a:t>Proceedings of the 28th annual meeting of the Berkeley Linguistics Society</a:t>
            </a:r>
            <a:r>
              <a:rPr lang="en-AU" sz="1400" dirty="0"/>
              <a:t>, 189–200. Berkeley Linguistics Society. </a:t>
            </a:r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 err="1"/>
              <a:t>Satoi</a:t>
            </a:r>
            <a:r>
              <a:rPr lang="en-AU" sz="1400" b="1" dirty="0"/>
              <a:t>, H., Yoshimura, M., &amp; </a:t>
            </a:r>
            <a:r>
              <a:rPr lang="en-AU" sz="1400" b="1" dirty="0" err="1"/>
              <a:t>Yabuuchi</a:t>
            </a:r>
            <a:r>
              <a:rPr lang="en-AU" sz="1400" b="1" dirty="0"/>
              <a:t>, S. (2005). </a:t>
            </a:r>
            <a:r>
              <a:rPr lang="en-AU" sz="1400" dirty="0"/>
              <a:t>The relationship between English speech rhythm and vowel reduction in production: Comparison between Japanese EFL learners and native English speakers. </a:t>
            </a:r>
            <a:r>
              <a:rPr lang="en-AU" sz="1400" i="1" dirty="0"/>
              <a:t>Language Education &amp; Technology </a:t>
            </a:r>
            <a:r>
              <a:rPr lang="en-AU" sz="1400" dirty="0"/>
              <a:t>42: 59-72. </a:t>
            </a:r>
          </a:p>
          <a:p>
            <a:pPr indent="-540000"/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pPr indent="-540000"/>
            <a:r>
              <a:rPr lang="en-AU" sz="1400" b="1" dirty="0" err="1"/>
              <a:t>Tsukada</a:t>
            </a:r>
            <a:r>
              <a:rPr lang="en-AU" sz="1400" b="1" dirty="0"/>
              <a:t>, K. (2009). </a:t>
            </a:r>
            <a:r>
              <a:rPr lang="en-AU" sz="1400" dirty="0"/>
              <a:t>Durational characteristics of English vowels produced by Japanese and Thai second language (L2) learners. </a:t>
            </a:r>
            <a:r>
              <a:rPr lang="en-AU" sz="1400" i="1" dirty="0"/>
              <a:t>Australian Journal of Linguistics </a:t>
            </a:r>
            <a:r>
              <a:rPr lang="en-AU" sz="1400" dirty="0"/>
              <a:t>29(2): 287-299.</a:t>
            </a:r>
          </a:p>
          <a:p>
            <a:pPr indent="-540000"/>
            <a:r>
              <a:rPr lang="en-AU" sz="1400" b="1" dirty="0" err="1"/>
              <a:t>Ueyama</a:t>
            </a:r>
            <a:r>
              <a:rPr lang="en-AU" sz="1400" b="1" dirty="0"/>
              <a:t>, M. (2003). </a:t>
            </a:r>
            <a:r>
              <a:rPr lang="en-AU" sz="1400" dirty="0"/>
              <a:t>Duration and quality in the production of the vowel length contrast in L2 English and L2 Japanese. In M. J. </a:t>
            </a:r>
            <a:r>
              <a:rPr lang="en-AU" sz="1400" dirty="0" err="1"/>
              <a:t>Solé</a:t>
            </a:r>
            <a:r>
              <a:rPr lang="en-AU" sz="1400" dirty="0"/>
              <a:t>., D. </a:t>
            </a:r>
            <a:r>
              <a:rPr lang="en-AU" sz="1400" dirty="0" err="1"/>
              <a:t>Recasens</a:t>
            </a:r>
            <a:r>
              <a:rPr lang="en-AU" sz="1400" dirty="0"/>
              <a:t>., &amp; J. Romero. (eds.), </a:t>
            </a:r>
            <a:r>
              <a:rPr lang="en-AU" sz="1400" i="1" dirty="0"/>
              <a:t>15th International Congress of Phonetic Sciences</a:t>
            </a:r>
            <a:r>
              <a:rPr lang="en-AU" sz="1400" dirty="0"/>
              <a:t>, 1509-1512. </a:t>
            </a:r>
            <a:r>
              <a:rPr lang="en-AU" sz="1400" dirty="0" err="1"/>
              <a:t>Universitat</a:t>
            </a:r>
            <a:r>
              <a:rPr lang="en-AU" sz="1400" dirty="0"/>
              <a:t> </a:t>
            </a:r>
            <a:r>
              <a:rPr lang="en-AU" sz="1400" dirty="0" err="1"/>
              <a:t>Autònoma</a:t>
            </a:r>
            <a:r>
              <a:rPr lang="en-AU" sz="1400" dirty="0"/>
              <a:t> de Barcelona. </a:t>
            </a:r>
          </a:p>
          <a:p>
            <a:pPr indent="-540000"/>
            <a:r>
              <a:rPr lang="en-AU" sz="1400" b="1" dirty="0" err="1"/>
              <a:t>Visceglia</a:t>
            </a:r>
            <a:r>
              <a:rPr lang="en-AU" sz="1400" b="1" dirty="0"/>
              <a:t>, T., Chiu-Yu., T., Kondo, M., Meng, H., &amp; </a:t>
            </a:r>
            <a:r>
              <a:rPr lang="en-AU" sz="1400" b="1" dirty="0" err="1"/>
              <a:t>Sagisaka</a:t>
            </a:r>
            <a:r>
              <a:rPr lang="en-AU" sz="1400" b="1" dirty="0"/>
              <a:t>, Y. (2009). </a:t>
            </a:r>
            <a:r>
              <a:rPr lang="en-AU" sz="1400" dirty="0"/>
              <a:t>Phonetic aspects of content design in AESOP (Asian English Speech </a:t>
            </a:r>
            <a:r>
              <a:rPr lang="en-AU" sz="1400" dirty="0" err="1"/>
              <a:t>cOrpus</a:t>
            </a:r>
            <a:r>
              <a:rPr lang="en-AU" sz="1400" dirty="0"/>
              <a:t> Project). </a:t>
            </a:r>
            <a:r>
              <a:rPr lang="en-AU" sz="1400" i="1" dirty="0"/>
              <a:t>Oriental COCOSDA International Conference on Speech Database and Assessments</a:t>
            </a:r>
            <a:r>
              <a:rPr lang="en-AU" sz="1400" dirty="0"/>
              <a:t>, 60-65.</a:t>
            </a:r>
          </a:p>
          <a:p>
            <a:pPr indent="-540000"/>
            <a:r>
              <a:rPr lang="en-AU" sz="1400" b="1" dirty="0"/>
              <a:t>Yamaguchi, T., &amp; </a:t>
            </a:r>
            <a:r>
              <a:rPr lang="en-AU" sz="1400" b="1" dirty="0" err="1"/>
              <a:t>Chiew</a:t>
            </a:r>
            <a:r>
              <a:rPr lang="en-AU" sz="1400" b="1" dirty="0"/>
              <a:t>. P. S. (2020). </a:t>
            </a:r>
            <a:r>
              <a:rPr lang="en-AU" sz="1400" dirty="0"/>
              <a:t>Is there conflation? An acoustic analysis of vowels in Japanese English. </a:t>
            </a:r>
            <a:r>
              <a:rPr lang="en-AU" sz="1400" i="1" dirty="0"/>
              <a:t>Asian Englishes</a:t>
            </a:r>
            <a:r>
              <a:rPr lang="en-AU" sz="1400" dirty="0"/>
              <a:t> 22(1): 35-51.</a:t>
            </a:r>
          </a:p>
        </p:txBody>
      </p:sp>
      <p:pic>
        <p:nvPicPr>
          <p:cNvPr id="4" name="Picture 2" descr="The 50 great books on education">
            <a:extLst>
              <a:ext uri="{FF2B5EF4-FFF2-40B4-BE49-F238E27FC236}">
                <a16:creationId xmlns:a16="http://schemas.microsoft.com/office/drawing/2014/main" id="{4B570181-C4A8-8CFC-051A-E33F807F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Mein Forschungsprofil zeigt, dass ich, u.a., forsche zu: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World </a:t>
            </a:r>
            <a:r>
              <a:rPr lang="de-DE" dirty="0" err="1"/>
              <a:t>Englishes</a:t>
            </a:r>
            <a:r>
              <a:rPr lang="de-DE" dirty="0"/>
              <a:t> | Variationslinguistik und Soziolinguistik |</a:t>
            </a:r>
            <a:br>
              <a:rPr lang="de-DE" dirty="0"/>
            </a:br>
            <a:r>
              <a:rPr lang="de-DE" dirty="0"/>
              <a:t>Language Variation and Change | Korpuslinguistik | Synchrone und diachrone Linguistik des Englischen</a:t>
            </a:r>
          </a:p>
          <a:p>
            <a:r>
              <a:rPr lang="de-DE" dirty="0"/>
              <a:t>Dieser Vortrag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Potenzial für forschungsorientierte Lehre und Spitzenforschung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Studiengänge im Institut sind lehramtszentriert (Nutzen von Forschung für Studierende)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Möglichkeiten und Bereitschaft für potentielle inter- sowie transdisziplinäre Zusammenarbeit (Englisches Seminars | Fakultät | CAU-weit) </a:t>
            </a:r>
          </a:p>
          <a:p>
            <a:pPr marL="465750" lvl="1" indent="-285750"/>
            <a:r>
              <a:rPr lang="de-DE" dirty="0"/>
              <a:t>Fachdidaktik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Mobile Enhanced Language Learning and Teaching (MELLT)</a:t>
            </a:r>
          </a:p>
          <a:p>
            <a:pPr marL="465750" lvl="1" indent="-285750"/>
            <a:r>
              <a:rPr lang="en-AU" dirty="0" err="1"/>
              <a:t>Sprachpraxis</a:t>
            </a:r>
            <a:r>
              <a:rPr lang="en-AU" dirty="0"/>
              <a:t> / Language Experience</a:t>
            </a:r>
          </a:p>
          <a:p>
            <a:pPr marL="465750" lvl="1" indent="-285750"/>
            <a:r>
              <a:rPr lang="de-DE" dirty="0"/>
              <a:t>Institute für Skandinavistik, </a:t>
            </a:r>
            <a:r>
              <a:rPr lang="de-DE" dirty="0" err="1"/>
              <a:t>Frisistik</a:t>
            </a:r>
            <a:r>
              <a:rPr lang="de-DE" dirty="0"/>
              <a:t> und Allgemeine Sprachwissenschaft (ISFAS) |</a:t>
            </a:r>
            <a:br>
              <a:rPr lang="de-DE" dirty="0"/>
            </a:br>
            <a:r>
              <a:rPr lang="de-DE" dirty="0"/>
              <a:t>Germanistisches Seminar</a:t>
            </a:r>
          </a:p>
          <a:p>
            <a:pPr marL="465750" lvl="1" indent="-285750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SECC (Society, Economy, Culture in Change): eher Oberweserplatt (SiN2)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B05AF-1764-A444-B7B9-DE921F65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7" y="4438442"/>
            <a:ext cx="2315865" cy="231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9921F-52EA-FC0A-B672-EB2A35BCA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2" y="103693"/>
            <a:ext cx="3578200" cy="20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&amp; Software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Acknowledgements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dirty="0"/>
              <a:t>The study is part of a project that I supervise and work on together with Yuki Komiya, a MA student of mine at the University of Queensland. Yuki provided information about the linguistic background of this study, he contributed to the literature review but performed a similar analysis using a manual approach to data extraction. The project is based on my idea, the entire data processing, visualization, and analysis are my own.</a:t>
            </a:r>
          </a:p>
          <a:p>
            <a:pPr indent="-540000"/>
            <a:endParaRPr lang="en-AU" dirty="0"/>
          </a:p>
          <a:p>
            <a:pPr indent="-540000"/>
            <a:r>
              <a:rPr lang="en-AU" dirty="0"/>
              <a:t>This paper has been submitted to </a:t>
            </a:r>
            <a:r>
              <a:rPr lang="en-AU" i="1" dirty="0"/>
              <a:t>SST2022 - The 18th Australasian International Conference on Speech Science and Technology</a:t>
            </a:r>
            <a:r>
              <a:rPr lang="en-AU" dirty="0"/>
              <a:t>.</a:t>
            </a:r>
          </a:p>
          <a:p>
            <a:pPr indent="-5400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1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Analysing Learner Speech </a:t>
            </a:r>
            <a:br>
              <a:rPr lang="en-AU" sz="4000" b="1" dirty="0"/>
            </a:br>
            <a:r>
              <a:rPr lang="en-AU" sz="4000" b="1" dirty="0"/>
              <a:t>and Resulting Applications for EFL Classrooms</a:t>
            </a:r>
          </a:p>
          <a:p>
            <a:pPr algn="ctr"/>
            <a:endParaRPr lang="en-AU" sz="3200" dirty="0"/>
          </a:p>
          <a:p>
            <a:pPr algn="ctr"/>
            <a:r>
              <a:rPr lang="en-AU" sz="3200" dirty="0"/>
              <a:t>A corpus-based contrastive analysis of vowel production of L1 English speakers and L1 Japanese learners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https://martinschweinberger.github.io/JapEVowelsCAU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4149080"/>
            <a:ext cx="1728192" cy="86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149080"/>
            <a:ext cx="2448272" cy="9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Analysing Learner Speech </a:t>
            </a:r>
            <a:br>
              <a:rPr lang="en-AU" sz="4000" b="1" dirty="0"/>
            </a:br>
            <a:r>
              <a:rPr lang="en-AU" sz="4000" b="1" dirty="0"/>
              <a:t>and Resulting Applications for EFL Classrooms</a:t>
            </a:r>
          </a:p>
          <a:p>
            <a:pPr algn="ctr"/>
            <a:endParaRPr lang="en-AU" sz="3200" dirty="0"/>
          </a:p>
          <a:p>
            <a:pPr algn="ctr"/>
            <a:r>
              <a:rPr lang="en-AU" sz="3200" dirty="0"/>
              <a:t>A corpus-based contrastive analysis of vowel production of L1 English speakers and L1 Japanese learners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https://martinschweinberger.github.io/JapEVowelsCAU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4149080"/>
            <a:ext cx="1728192" cy="86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149080"/>
            <a:ext cx="2448272" cy="9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4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Analysing Learner Speech </a:t>
            </a:r>
            <a:br>
              <a:rPr lang="en-AU" sz="4000" b="1" dirty="0"/>
            </a:br>
            <a:r>
              <a:rPr lang="en-AU" sz="4000" b="1" dirty="0"/>
              <a:t>and Resulting Applications for EFL Classrooms</a:t>
            </a:r>
          </a:p>
          <a:p>
            <a:pPr algn="ctr"/>
            <a:endParaRPr lang="en-AU" sz="3200" dirty="0"/>
          </a:p>
          <a:p>
            <a:pPr algn="ctr"/>
            <a:r>
              <a:rPr lang="en-AU" sz="3200" dirty="0"/>
              <a:t>A corpus-based contrastive analysis of vowel production of L1 English speakers and L1 Japanese learners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, Outlook, and potential </a:t>
            </a:r>
            <a:r>
              <a:rPr lang="de-DE" sz="2000" dirty="0" err="1">
                <a:solidFill>
                  <a:schemeClr val="tx1"/>
                </a:solidFill>
              </a:rPr>
              <a:t>Applications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Pronunciation is a challenge for L2 English learners</a:t>
            </a:r>
          </a:p>
          <a:p>
            <a:r>
              <a:rPr lang="en-AU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categorizes and infers judgements 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affecting rea-life opportunities (jobs, partner choice,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839379" y="4760852"/>
            <a:ext cx="10513242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2400" dirty="0" err="1"/>
              <a:t>Pronunciation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r>
              <a:rPr lang="de-DE" sz="2400" dirty="0"/>
              <a:t> for </a:t>
            </a:r>
            <a:r>
              <a:rPr lang="de-DE" sz="2400" dirty="0" err="1"/>
              <a:t>learners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teachers</a:t>
            </a:r>
            <a:r>
              <a:rPr lang="de-DE" sz="2400" dirty="0"/>
              <a:t> of English!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695325" y="2640975"/>
            <a:ext cx="7704931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Languages are not independent but affect each other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231904" y="5605408"/>
            <a:ext cx="2232248" cy="98590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546295" y="665139"/>
              <a:ext cx="1516094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3713401" y="5453268"/>
            <a:ext cx="2505876" cy="1290189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508149" y="5805263"/>
            <a:ext cx="708458" cy="3507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505478" y="6090589"/>
            <a:ext cx="530690" cy="30173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English vowels are particularly challenging for Japanese-L1 learners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(Franklin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Stoel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-Gammon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inventory size (JPN: 5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(Homma 1992)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how vowels are differentiated (ENS: formants + duration | JPN: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567DE-27DF-6241-F61A-67CB2208A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A8542-0B75-E19C-9097-7FE03EEBE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789040"/>
            <a:ext cx="2894643" cy="2130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89" y="3789040"/>
            <a:ext cx="2815582" cy="2130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1201747" y="3481263"/>
            <a:ext cx="230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5110165" y="3246722"/>
            <a:ext cx="241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299" b="869"/>
          <a:stretch/>
        </p:blipFill>
        <p:spPr>
          <a:xfrm>
            <a:off x="8681093" y="3610658"/>
            <a:ext cx="3110741" cy="2787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000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Monophthingal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, i.e.,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fixed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tongue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position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(not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oving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tonue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position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like /au/ 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/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ou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and second formants (F2) inversely correspond to </a:t>
            </a:r>
            <a:br>
              <a:rPr lang="en-AU" dirty="0"/>
            </a:br>
            <a:r>
              <a:rPr lang="en-AU" dirty="0"/>
              <a:t>the tongue height (F1) and tongue fronting (F2: where it is raised) of each vowel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F17D0-6C3D-6117-A84E-FAC007A2F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50" y="3501008"/>
            <a:ext cx="3498547" cy="2617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Received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Pronunciation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(RP)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has been said about English vowels produced by Japanese learners?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learners merger spectrally similar vowels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(Ingram &amp; Park 1997,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Ueyama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2003)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speakers are </a:t>
            </a:r>
            <a:r>
              <a:rPr lang="en-AU" b="1" dirty="0"/>
              <a:t>very sensitive </a:t>
            </a:r>
            <a:r>
              <a:rPr lang="en-AU" dirty="0"/>
              <a:t>to vowel duration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(Kato et al. 2001) </a:t>
            </a:r>
            <a:r>
              <a:rPr lang="en-AU" dirty="0"/>
              <a:t>and </a:t>
            </a:r>
            <a:r>
              <a:rPr lang="en-AU" b="1" dirty="0"/>
              <a:t>exaggerate duration to compensate </a:t>
            </a:r>
            <a:br>
              <a:rPr lang="en-AU" dirty="0"/>
            </a:br>
            <a:r>
              <a:rPr lang="en-AU" dirty="0"/>
              <a:t>for the relative insensitivity to formant differences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(Morrison 2002)</a:t>
            </a:r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00B0FA-BB6A-2E73-F942-E86193CA3E0D}"/>
              </a:ext>
            </a:extLst>
          </p:cNvPr>
          <p:cNvSpPr/>
          <p:nvPr/>
        </p:nvSpPr>
        <p:spPr>
          <a:xfrm>
            <a:off x="1415480" y="2831919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B093F8-5071-672E-5F11-E5D8865A3DD5}"/>
              </a:ext>
            </a:extLst>
          </p:cNvPr>
          <p:cNvSpPr/>
          <p:nvPr/>
        </p:nvSpPr>
        <p:spPr>
          <a:xfrm>
            <a:off x="2342722" y="2831919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9BB83-C1AD-DC40-E60E-5AADBAD7BE54}"/>
              </a:ext>
            </a:extLst>
          </p:cNvPr>
          <p:cNvSpPr txBox="1"/>
          <p:nvPr/>
        </p:nvSpPr>
        <p:spPr>
          <a:xfrm>
            <a:off x="1271464" y="2492896"/>
            <a:ext cx="23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(ENS)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805BC-430A-3839-A2CB-F1D843331894}"/>
              </a:ext>
            </a:extLst>
          </p:cNvPr>
          <p:cNvSpPr txBox="1"/>
          <p:nvPr/>
        </p:nvSpPr>
        <p:spPr>
          <a:xfrm>
            <a:off x="9469476" y="3841303"/>
            <a:ext cx="260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4C71E7-BB35-3842-3813-5E9D475F6BA8}"/>
              </a:ext>
            </a:extLst>
          </p:cNvPr>
          <p:cNvSpPr/>
          <p:nvPr/>
        </p:nvSpPr>
        <p:spPr>
          <a:xfrm>
            <a:off x="5519936" y="2852936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6FCF83-2C48-6EF3-C5E3-8E1A63042DA7}"/>
              </a:ext>
            </a:extLst>
          </p:cNvPr>
          <p:cNvSpPr/>
          <p:nvPr/>
        </p:nvSpPr>
        <p:spPr>
          <a:xfrm>
            <a:off x="5735960" y="2852936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70019D-76F6-241D-6016-BA4B96D6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2920"/>
          <a:stretch/>
        </p:blipFill>
        <p:spPr>
          <a:xfrm>
            <a:off x="7170500" y="4149080"/>
            <a:ext cx="4784833" cy="26572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7577BE-DE3F-2998-D216-B55A479A743B}"/>
              </a:ext>
            </a:extLst>
          </p:cNvPr>
          <p:cNvSpPr txBox="1"/>
          <p:nvPr/>
        </p:nvSpPr>
        <p:spPr>
          <a:xfrm>
            <a:off x="7453252" y="3841303"/>
            <a:ext cx="217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F1011-4614-B3A1-9376-CB6816D553D7}"/>
              </a:ext>
            </a:extLst>
          </p:cNvPr>
          <p:cNvSpPr txBox="1"/>
          <p:nvPr/>
        </p:nvSpPr>
        <p:spPr>
          <a:xfrm>
            <a:off x="7691606" y="4757677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5538-8F7A-8CB4-AEA7-F7CB5F61B119}"/>
              </a:ext>
            </a:extLst>
          </p:cNvPr>
          <p:cNvSpPr txBox="1"/>
          <p:nvPr/>
        </p:nvSpPr>
        <p:spPr>
          <a:xfrm>
            <a:off x="10151308" y="475708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4C3CF6-D6B7-1338-22A1-184BD047F4AB}"/>
              </a:ext>
            </a:extLst>
          </p:cNvPr>
          <p:cNvSpPr txBox="1"/>
          <p:nvPr/>
        </p:nvSpPr>
        <p:spPr>
          <a:xfrm>
            <a:off x="7991068" y="5117122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D40C5-15C4-7004-17DB-C8C85EFBFF8D}"/>
              </a:ext>
            </a:extLst>
          </p:cNvPr>
          <p:cNvSpPr txBox="1"/>
          <p:nvPr/>
        </p:nvSpPr>
        <p:spPr>
          <a:xfrm>
            <a:off x="10668508" y="5117122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BEAC4885-44B5-2E16-C8DD-ED2DF977E851}"/>
              </a:ext>
            </a:extLst>
          </p:cNvPr>
          <p:cNvSpPr/>
          <p:nvPr/>
        </p:nvSpPr>
        <p:spPr>
          <a:xfrm>
            <a:off x="10380476" y="4163594"/>
            <a:ext cx="612068" cy="1620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BD344ED-F1FF-0DCD-4675-6A2B8E93C351}"/>
              </a:ext>
            </a:extLst>
          </p:cNvPr>
          <p:cNvSpPr/>
          <p:nvPr/>
        </p:nvSpPr>
        <p:spPr>
          <a:xfrm>
            <a:off x="7896200" y="4163594"/>
            <a:ext cx="288032" cy="1110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006CC-7C72-0CAA-1C1F-B4CB653662C9}"/>
              </a:ext>
            </a:extLst>
          </p:cNvPr>
          <p:cNvSpPr txBox="1"/>
          <p:nvPr/>
        </p:nvSpPr>
        <p:spPr>
          <a:xfrm>
            <a:off x="4932972" y="2492896"/>
            <a:ext cx="289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 (JPN)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0</TotalTime>
  <Words>2522</Words>
  <Application>Microsoft Office PowerPoint</Application>
  <PresentationFormat>Widescreen</PresentationFormat>
  <Paragraphs>283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Hintergrund</vt:lpstr>
      <vt:lpstr>PowerPoint Presentation</vt:lpstr>
      <vt:lpstr>PowerPoint Presentation</vt:lpstr>
      <vt:lpstr>Background and Motivation</vt:lpstr>
      <vt:lpstr>Background and Motivation</vt:lpstr>
      <vt:lpstr>Background and Motivation</vt:lpstr>
      <vt:lpstr>Background and Motivation</vt:lpstr>
      <vt:lpstr>Research Gaps | Research Questions</vt:lpstr>
      <vt:lpstr>Research Gaps | Research Questions</vt:lpstr>
      <vt:lpstr>Methodology (Data | Analysis)</vt:lpstr>
      <vt:lpstr>Methodology (Data | Analysis)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References</vt:lpstr>
      <vt:lpstr>Data &amp; Software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62</cp:revision>
  <cp:lastPrinted>2022-06-13T07:27:25Z</cp:lastPrinted>
  <dcterms:created xsi:type="dcterms:W3CDTF">2022-04-26T23:20:44Z</dcterms:created>
  <dcterms:modified xsi:type="dcterms:W3CDTF">2022-06-13T07:27:39Z</dcterms:modified>
</cp:coreProperties>
</file>