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450" r:id="rId2"/>
    <p:sldId id="497" r:id="rId3"/>
    <p:sldId id="455" r:id="rId4"/>
    <p:sldId id="496" r:id="rId5"/>
    <p:sldId id="482" r:id="rId6"/>
    <p:sldId id="483" r:id="rId7"/>
    <p:sldId id="478" r:id="rId8"/>
    <p:sldId id="489" r:id="rId9"/>
    <p:sldId id="490" r:id="rId10"/>
    <p:sldId id="491" r:id="rId11"/>
    <p:sldId id="492" r:id="rId12"/>
    <p:sldId id="493" r:id="rId13"/>
    <p:sldId id="485" r:id="rId14"/>
    <p:sldId id="487" r:id="rId15"/>
    <p:sldId id="488" r:id="rId16"/>
    <p:sldId id="464" r:id="rId17"/>
    <p:sldId id="494" r:id="rId18"/>
    <p:sldId id="495" r:id="rId19"/>
    <p:sldId id="467" r:id="rId20"/>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C800D76-3C72-4CB3-9FC9-AADDB526D820}">
          <p14:sldIdLst>
            <p14:sldId id="450"/>
            <p14:sldId id="497"/>
            <p14:sldId id="455"/>
            <p14:sldId id="496"/>
            <p14:sldId id="482"/>
            <p14:sldId id="483"/>
            <p14:sldId id="478"/>
            <p14:sldId id="489"/>
            <p14:sldId id="490"/>
            <p14:sldId id="491"/>
            <p14:sldId id="492"/>
            <p14:sldId id="493"/>
            <p14:sldId id="485"/>
            <p14:sldId id="487"/>
            <p14:sldId id="488"/>
            <p14:sldId id="464"/>
            <p14:sldId id="494"/>
            <p14:sldId id="495"/>
            <p14:sldId id="4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247A"/>
    <a:srgbClr val="962A8B"/>
    <a:srgbClr val="E62645"/>
    <a:srgbClr val="2EA836"/>
    <a:srgbClr val="D9AC6D"/>
    <a:srgbClr val="EB602B"/>
    <a:srgbClr val="FBB800"/>
    <a:srgbClr val="4085C6"/>
    <a:srgbClr val="00A2C7"/>
    <a:srgbClr val="999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90" autoAdjust="0"/>
    <p:restoredTop sz="73770" autoAdjust="0"/>
  </p:normalViewPr>
  <p:slideViewPr>
    <p:cSldViewPr showGuides="1">
      <p:cViewPr varScale="1">
        <p:scale>
          <a:sx n="61" d="100"/>
          <a:sy n="61" d="100"/>
        </p:scale>
        <p:origin x="840" y="78"/>
      </p:cViewPr>
      <p:guideLst/>
    </p:cSldViewPr>
  </p:slideViewPr>
  <p:notesTextViewPr>
    <p:cViewPr>
      <p:scale>
        <a:sx n="1" d="1"/>
        <a:sy n="1" d="1"/>
      </p:scale>
      <p:origin x="0" y="0"/>
    </p:cViewPr>
  </p:notesTextViewPr>
  <p:notesViewPr>
    <p:cSldViewPr showGuides="1">
      <p:cViewPr varScale="1">
        <p:scale>
          <a:sx n="84" d="100"/>
          <a:sy n="84" d="100"/>
        </p:scale>
        <p:origin x="30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412A36AD-C140-47B5-A0AA-2808AF1C1C9D}" type="datetimeFigureOut">
              <a:rPr lang="en-AU" smtClean="0"/>
              <a:t>20/05/2024</a:t>
            </a:fld>
            <a:endParaRPr lang="en-AU"/>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2763829E-EB69-4A98-9D54-8D6822520B27}" type="datetimeFigureOut">
              <a:rPr lang="en-AU" smtClean="0"/>
              <a:t>20/05/2024</a:t>
            </a:fld>
            <a:endParaRPr lang="en-AU"/>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bwMode="ltGray">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bwMode="ltGray">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773B90A4-353C-48E3-A991-1B0A2B9809C7}"/>
              </a:ext>
            </a:extLst>
          </p:cNvPr>
          <p:cNvSpPr>
            <a:spLocks noGrp="1"/>
          </p:cNvSpPr>
          <p:nvPr>
            <p:ph type="dt" sz="half" idx="20"/>
          </p:nvPr>
        </p:nvSpPr>
        <p:spPr bwMode="white"/>
        <p:txBody>
          <a:bodyPr/>
          <a:lstStyle/>
          <a:p>
            <a:r>
              <a:rPr lang="en-US"/>
              <a:t>[Entity Name]</a:t>
            </a:r>
            <a:endParaRPr lang="en-AU" dirty="0"/>
          </a:p>
        </p:txBody>
      </p:sp>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r>
              <a:rPr lang="en-AU"/>
              <a:t>SLAT7806 Research Methods</a:t>
            </a:r>
            <a:endParaRPr lang="en-AU"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Title 3">
            <a:extLst>
              <a:ext uri="{FF2B5EF4-FFF2-40B4-BE49-F238E27FC236}">
                <a16:creationId xmlns:a16="http://schemas.microsoft.com/office/drawing/2014/main" id="{F21DDE5F-D7FC-442F-B28B-E2BE20514547}"/>
              </a:ext>
            </a:extLst>
          </p:cNvPr>
          <p:cNvSpPr>
            <a:spLocks noGrp="1"/>
          </p:cNvSpPr>
          <p:nvPr>
            <p:ph type="title"/>
          </p:nvPr>
        </p:nvSpPr>
        <p:spPr/>
        <p:txBody>
          <a:bodyPr/>
          <a:lstStyle/>
          <a:p>
            <a:r>
              <a:rPr lang="en-US"/>
              <a:t>Click to edit Master title style</a:t>
            </a:r>
            <a:endParaRPr lang="en-AU"/>
          </a:p>
        </p:txBody>
      </p:sp>
      <p:sp>
        <p:nvSpPr>
          <p:cNvPr id="11" name="Date Placeholder 10">
            <a:extLst>
              <a:ext uri="{FF2B5EF4-FFF2-40B4-BE49-F238E27FC236}">
                <a16:creationId xmlns:a16="http://schemas.microsoft.com/office/drawing/2014/main" id="{6104F0F0-FDFF-43C7-9188-2DB30D5D1563}"/>
              </a:ext>
            </a:extLst>
          </p:cNvPr>
          <p:cNvSpPr>
            <a:spLocks noGrp="1"/>
          </p:cNvSpPr>
          <p:nvPr>
            <p:ph type="dt" sz="half" idx="18"/>
          </p:nvPr>
        </p:nvSpPr>
        <p:spPr bwMode="white"/>
        <p:txBody>
          <a:bodyPr/>
          <a:lstStyle/>
          <a:p>
            <a:r>
              <a:rPr lang="en-US"/>
              <a:t>[Entity Name]</a:t>
            </a:r>
            <a:endParaRPr lang="en-AU" dirty="0"/>
          </a:p>
        </p:txBody>
      </p:sp>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r>
              <a:rPr lang="en-AU"/>
              <a:t>SLAT7806 Research Methods</a:t>
            </a:r>
            <a:endParaRPr lang="en-AU"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E9B9DCCA-7638-41AF-BB97-E7C1ADB94B43}"/>
              </a:ext>
            </a:extLst>
          </p:cNvPr>
          <p:cNvSpPr>
            <a:spLocks noGrp="1"/>
          </p:cNvSpPr>
          <p:nvPr>
            <p:ph type="dt" sz="half" idx="19"/>
          </p:nvPr>
        </p:nvSpPr>
        <p:spPr bwMode="white"/>
        <p:txBody>
          <a:bodyPr/>
          <a:lstStyle/>
          <a:p>
            <a:r>
              <a:rPr lang="en-US"/>
              <a:t>[Entity Name]</a:t>
            </a:r>
            <a:endParaRPr lang="en-AU" dirty="0"/>
          </a:p>
        </p:txBody>
      </p:sp>
      <p:sp>
        <p:nvSpPr>
          <p:cNvPr id="12" name="Footer Placeholder 11">
            <a:extLst>
              <a:ext uri="{FF2B5EF4-FFF2-40B4-BE49-F238E27FC236}">
                <a16:creationId xmlns:a16="http://schemas.microsoft.com/office/drawing/2014/main" id="{B6506DFC-3F02-4673-B3B1-41D5834D7551}"/>
              </a:ext>
            </a:extLst>
          </p:cNvPr>
          <p:cNvSpPr>
            <a:spLocks noGrp="1"/>
          </p:cNvSpPr>
          <p:nvPr>
            <p:ph type="ftr" sz="quarter" idx="20"/>
          </p:nvPr>
        </p:nvSpPr>
        <p:spPr/>
        <p:txBody>
          <a:bodyPr/>
          <a:lstStyle/>
          <a:p>
            <a:r>
              <a:rPr lang="en-AU"/>
              <a:t>SLAT7806 Research Methods</a:t>
            </a:r>
            <a:endParaRPr lang="en-AU" dirty="0"/>
          </a:p>
        </p:txBody>
      </p:sp>
      <p:sp>
        <p:nvSpPr>
          <p:cNvPr id="14" name="Slide Number Placeholder 13">
            <a:extLst>
              <a:ext uri="{FF2B5EF4-FFF2-40B4-BE49-F238E27FC236}">
                <a16:creationId xmlns:a16="http://schemas.microsoft.com/office/drawing/2014/main" id="{2F26CCD0-EFB3-4E19-A77F-85F3E0F33667}"/>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5DE031C-D81B-4218-94A1-8E617EC68AED}"/>
              </a:ext>
            </a:extLst>
          </p:cNvPr>
          <p:cNvSpPr>
            <a:spLocks noGrp="1"/>
          </p:cNvSpPr>
          <p:nvPr>
            <p:ph type="dt" sz="half" idx="16"/>
          </p:nvPr>
        </p:nvSpPr>
        <p:spPr bwMode="white"/>
        <p:txBody>
          <a:bodyPr/>
          <a:lstStyle/>
          <a:p>
            <a:r>
              <a:rPr lang="en-US"/>
              <a:t>[Entity Name]</a:t>
            </a:r>
            <a:endParaRPr lang="en-AU" dirty="0"/>
          </a:p>
        </p:txBody>
      </p:sp>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r>
              <a:rPr lang="en-AU"/>
              <a:t>SLAT7806 Research Methods</a:t>
            </a:r>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96FEF3A4-7665-47FA-8B69-9A4F31C18B06}"/>
              </a:ext>
            </a:extLst>
          </p:cNvPr>
          <p:cNvSpPr>
            <a:spLocks noGrp="1"/>
          </p:cNvSpPr>
          <p:nvPr>
            <p:ph type="dt" sz="half" idx="16"/>
          </p:nvPr>
        </p:nvSpPr>
        <p:spPr bwMode="white"/>
        <p:txBody>
          <a:bodyPr/>
          <a:lstStyle/>
          <a:p>
            <a:r>
              <a:rPr lang="en-US"/>
              <a:t>[Entity Name]</a:t>
            </a:r>
            <a:endParaRPr lang="en-AU" dirty="0"/>
          </a:p>
        </p:txBody>
      </p:sp>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r>
              <a:rPr lang="en-AU"/>
              <a:t>SLAT7806 Research Methods</a:t>
            </a:r>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bwMode="white"/>
        <p:txBody>
          <a:bodyPr/>
          <a:lstStyle/>
          <a:p>
            <a:r>
              <a:rPr lang="en-US"/>
              <a:t>[Entity Name]</a:t>
            </a:r>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r>
              <a:rPr lang="en-AU"/>
              <a:t>SLAT7806 Research Methods</a:t>
            </a:r>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FEBC86CC-8E6A-4F6A-BC10-D9D4BF0CE880}"/>
              </a:ext>
            </a:extLst>
          </p:cNvPr>
          <p:cNvSpPr>
            <a:spLocks noGrp="1"/>
          </p:cNvSpPr>
          <p:nvPr>
            <p:ph type="dt" sz="half" idx="16"/>
          </p:nvPr>
        </p:nvSpPr>
        <p:spPr bwMode="white"/>
        <p:txBody>
          <a:bodyPr/>
          <a:lstStyle/>
          <a:p>
            <a:r>
              <a:rPr lang="en-US"/>
              <a:t>[Entity Name]</a:t>
            </a:r>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r>
              <a:rPr lang="en-AU"/>
              <a:t>SLAT7806 Research Methods</a:t>
            </a:r>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7" name="Date Placeholder 6">
            <a:extLst>
              <a:ext uri="{FF2B5EF4-FFF2-40B4-BE49-F238E27FC236}">
                <a16:creationId xmlns:a16="http://schemas.microsoft.com/office/drawing/2014/main" id="{65FC9ED7-6517-494A-9E4C-6DF78B8356C4}"/>
              </a:ext>
            </a:extLst>
          </p:cNvPr>
          <p:cNvSpPr>
            <a:spLocks noGrp="1"/>
          </p:cNvSpPr>
          <p:nvPr>
            <p:ph type="dt" sz="half" idx="14"/>
          </p:nvPr>
        </p:nvSpPr>
        <p:spPr bwMode="white"/>
        <p:txBody>
          <a:bodyPr/>
          <a:lstStyle/>
          <a:p>
            <a:r>
              <a:rPr lang="en-US"/>
              <a:t>[Entity Name]</a:t>
            </a:r>
            <a:endParaRPr lang="en-AU" dirty="0"/>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r>
              <a:rPr lang="en-AU"/>
              <a:t>SLAT7806 Research Methods</a:t>
            </a:r>
            <a:endParaRPr lang="en-AU" dirty="0"/>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97916337-F2DC-4078-961D-7B3BDA5209EB}"/>
              </a:ext>
            </a:extLst>
          </p:cNvPr>
          <p:cNvSpPr>
            <a:spLocks noGrp="1"/>
          </p:cNvSpPr>
          <p:nvPr>
            <p:ph type="dt" sz="half" idx="19"/>
          </p:nvPr>
        </p:nvSpPr>
        <p:spPr bwMode="white"/>
        <p:txBody>
          <a:bodyPr/>
          <a:lstStyle/>
          <a:p>
            <a:r>
              <a:rPr lang="en-US"/>
              <a:t>[Entity Name]</a:t>
            </a:r>
            <a:endParaRPr lang="en-AU" dirty="0"/>
          </a:p>
        </p:txBody>
      </p:sp>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r>
              <a:rPr lang="en-AU"/>
              <a:t>SLAT7806 Research Methods</a:t>
            </a:r>
            <a:endParaRPr lang="en-AU" dirty="0"/>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A50D441B-BAF3-4DDF-A5CD-A8E786E8FAAC}"/>
              </a:ext>
            </a:extLst>
          </p:cNvPr>
          <p:cNvSpPr>
            <a:spLocks noGrp="1"/>
          </p:cNvSpPr>
          <p:nvPr>
            <p:ph type="dt" sz="half" idx="19"/>
          </p:nvPr>
        </p:nvSpPr>
        <p:spPr bwMode="white"/>
        <p:txBody>
          <a:bodyPr/>
          <a:lstStyle/>
          <a:p>
            <a:r>
              <a:rPr lang="en-US"/>
              <a:t>[Entity Name]</a:t>
            </a:r>
            <a:endParaRPr lang="en-AU" dirty="0"/>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r>
              <a:rPr lang="en-AU"/>
              <a:t>SLAT7806 Research Methods</a:t>
            </a:r>
            <a:endParaRPr lang="en-AU" dirty="0"/>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bwMode="white">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SLAT7806 Research Methods</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r>
              <a:rPr lang="en-US"/>
              <a:t>[Entity Name]</a:t>
            </a:r>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SLAT7806 Research Methods</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3" name="Text Placeholder 16">
            <a:extLst>
              <a:ext uri="{FF2B5EF4-FFF2-40B4-BE49-F238E27FC236}">
                <a16:creationId xmlns:a16="http://schemas.microsoft.com/office/drawing/2014/main" id="{B4FA68DC-FEFE-4790-B4A5-75AF5CDBE1D5}"/>
              </a:ext>
            </a:extLst>
          </p:cNvPr>
          <p:cNvSpPr>
            <a:spLocks noGrp="1"/>
          </p:cNvSpPr>
          <p:nvPr>
            <p:ph type="body" sz="quarter" idx="22" hasCustomPrompt="1"/>
          </p:nvPr>
        </p:nvSpPr>
        <p:spPr bwMode="invGray">
          <a:xfrm>
            <a:off x="0" y="0"/>
            <a:ext cx="10704513" cy="6869113"/>
          </a:xfrm>
          <a:solidFill>
            <a:schemeClr val="accent1"/>
          </a:solidFill>
        </p:spPr>
        <p:txBody>
          <a:bodyPr>
            <a:normAutofit/>
          </a:bodyPr>
          <a:lstStyle>
            <a:lvl1pPr>
              <a:defRPr sz="100">
                <a:solidFill>
                  <a:schemeClr val="accent1"/>
                </a:solidFill>
              </a:defRPr>
            </a:lvl1pPr>
          </a:lstStyle>
          <a:p>
            <a:pPr lvl="0"/>
            <a:r>
              <a:rPr lang="en-AU" dirty="0"/>
              <a:t> </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bwMode="white">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bwMode="white">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bwMode="white">
          <a:xfrm>
            <a:off x="695326" y="1052736"/>
            <a:ext cx="7096124" cy="469056"/>
          </a:xfrm>
        </p:spPr>
        <p:txBody>
          <a:bodyPr/>
          <a:lstStyle>
            <a:lvl1pPr>
              <a:defRPr>
                <a:solidFill>
                  <a:schemeClr val="bg1"/>
                </a:solidFill>
              </a:defRPr>
            </a:lvl1pPr>
          </a:lstStyle>
          <a:p>
            <a:r>
              <a:rPr lang="en-US" dirty="0"/>
              <a:t>Click to edit Master title style</a:t>
            </a:r>
            <a:endParaRPr lang="en-AU" dirty="0"/>
          </a:p>
        </p:txBody>
      </p:sp>
      <p:sp>
        <p:nvSpPr>
          <p:cNvPr id="6" name="Date Placeholder 5">
            <a:extLst>
              <a:ext uri="{FF2B5EF4-FFF2-40B4-BE49-F238E27FC236}">
                <a16:creationId xmlns:a16="http://schemas.microsoft.com/office/drawing/2014/main" id="{9AD53B17-CFA2-4153-BA9B-6F2B6C1F6005}"/>
              </a:ext>
            </a:extLst>
          </p:cNvPr>
          <p:cNvSpPr>
            <a:spLocks noGrp="1"/>
          </p:cNvSpPr>
          <p:nvPr>
            <p:ph type="dt" sz="half" idx="19"/>
          </p:nvPr>
        </p:nvSpPr>
        <p:spPr bwMode="white">
          <a:xfrm>
            <a:off x="695325" y="151136"/>
            <a:ext cx="2376000" cy="241200"/>
          </a:xfrm>
          <a:prstGeom prst="rect">
            <a:avLst/>
          </a:prstGeom>
        </p:spPr>
        <p:txBody>
          <a:bodyPr/>
          <a:lstStyle/>
          <a:p>
            <a:r>
              <a:rPr lang="en-US"/>
              <a:t>[Entity Name]</a:t>
            </a:r>
            <a:endParaRPr lang="en-AU" dirty="0"/>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r>
              <a:rPr lang="en-AU"/>
              <a:t>SLAT7806 Research Methods</a:t>
            </a:r>
            <a:endParaRPr lang="en-AU"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C0CA8BB8-1B5E-4246-8A55-FAB9C1E84DFA}"/>
              </a:ext>
            </a:extLst>
          </p:cNvPr>
          <p:cNvSpPr>
            <a:spLocks noGrp="1"/>
          </p:cNvSpPr>
          <p:nvPr>
            <p:ph type="dt" sz="half" idx="19"/>
          </p:nvPr>
        </p:nvSpPr>
        <p:spPr bwMode="white"/>
        <p:txBody>
          <a:bodyPr/>
          <a:lstStyle/>
          <a:p>
            <a:r>
              <a:rPr lang="en-US"/>
              <a:t>[Entity Name]</a:t>
            </a:r>
            <a:endParaRPr lang="en-AU" dirty="0"/>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r>
              <a:rPr lang="en-AU"/>
              <a:t>SLAT7806 Research Methods</a:t>
            </a:r>
            <a:endParaRPr lang="en-AU" dirty="0"/>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8AC1DC6-F03F-4189-B5B9-2FF38EB9C0E6}"/>
              </a:ext>
            </a:extLst>
          </p:cNvPr>
          <p:cNvSpPr>
            <a:spLocks noGrp="1"/>
          </p:cNvSpPr>
          <p:nvPr>
            <p:ph type="dt" sz="half" idx="22"/>
          </p:nvPr>
        </p:nvSpPr>
        <p:spPr bwMode="white"/>
        <p:txBody>
          <a:bodyPr/>
          <a:lstStyle/>
          <a:p>
            <a:r>
              <a:rPr lang="en-US"/>
              <a:t>[Entity Name]</a:t>
            </a:r>
            <a:endParaRPr lang="en-AU" dirty="0"/>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r>
              <a:rPr lang="en-AU"/>
              <a:t>SLAT7806 Research Methods</a:t>
            </a:r>
            <a:endParaRPr lang="en-AU" dirty="0"/>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38C7AECD-2D0A-4301-9CB8-B765D71F0B6B}"/>
              </a:ext>
            </a:extLst>
          </p:cNvPr>
          <p:cNvSpPr>
            <a:spLocks noGrp="1"/>
          </p:cNvSpPr>
          <p:nvPr>
            <p:ph type="dt" sz="half" idx="38"/>
          </p:nvPr>
        </p:nvSpPr>
        <p:spPr bwMode="white"/>
        <p:txBody>
          <a:bodyPr/>
          <a:lstStyle/>
          <a:p>
            <a:r>
              <a:rPr lang="en-US"/>
              <a:t>[Entity Name]</a:t>
            </a:r>
            <a:endParaRPr lang="en-AU" dirty="0"/>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r>
              <a:rPr lang="en-AU"/>
              <a:t>SLAT7806 Research Methods</a:t>
            </a:r>
            <a:endParaRPr lang="en-AU" dirty="0"/>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85E88FC7-59B6-4EA9-ABA6-E3BB2E23FF81}"/>
              </a:ext>
            </a:extLst>
          </p:cNvPr>
          <p:cNvSpPr>
            <a:spLocks noGrp="1"/>
          </p:cNvSpPr>
          <p:nvPr>
            <p:ph type="dt" sz="half" idx="39"/>
          </p:nvPr>
        </p:nvSpPr>
        <p:spPr bwMode="white"/>
        <p:txBody>
          <a:bodyPr/>
          <a:lstStyle/>
          <a:p>
            <a:r>
              <a:rPr lang="en-US"/>
              <a:t>[Entity Name]</a:t>
            </a:r>
            <a:endParaRPr lang="en-AU" dirty="0"/>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r>
              <a:rPr lang="en-AU"/>
              <a:t>SLAT7806 Research Methods</a:t>
            </a:r>
            <a:endParaRPr lang="en-AU" dirty="0"/>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
        <p:nvSpPr>
          <p:cNvPr id="6" name="Date Placeholder 5">
            <a:extLst>
              <a:ext uri="{FF2B5EF4-FFF2-40B4-BE49-F238E27FC236}">
                <a16:creationId xmlns:a16="http://schemas.microsoft.com/office/drawing/2014/main" id="{69AFECAB-12EA-4AAC-BBB9-72070BF5947B}"/>
              </a:ext>
            </a:extLst>
          </p:cNvPr>
          <p:cNvSpPr>
            <a:spLocks noGrp="1"/>
          </p:cNvSpPr>
          <p:nvPr>
            <p:ph type="dt" sz="half" idx="18"/>
          </p:nvPr>
        </p:nvSpPr>
        <p:spPr bwMode="white"/>
        <p:txBody>
          <a:bodyPr/>
          <a:lstStyle/>
          <a:p>
            <a:r>
              <a:rPr lang="en-US"/>
              <a:t>[Entity Name]</a:t>
            </a:r>
            <a:endParaRPr lang="en-AU" dirty="0"/>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r>
              <a:rPr lang="en-AU"/>
              <a:t>SLAT7806 Research Methods</a:t>
            </a:r>
            <a:endParaRPr lang="en-AU" dirty="0"/>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BEEBA455-94D3-4DB8-AAFA-811D610E138C}"/>
              </a:ext>
            </a:extLst>
          </p:cNvPr>
          <p:cNvSpPr>
            <a:spLocks noGrp="1"/>
          </p:cNvSpPr>
          <p:nvPr>
            <p:ph type="dt" sz="half" idx="20"/>
          </p:nvPr>
        </p:nvSpPr>
        <p:spPr bwMode="white"/>
        <p:txBody>
          <a:bodyPr/>
          <a:lstStyle/>
          <a:p>
            <a:r>
              <a:rPr lang="en-US"/>
              <a:t>[Entity Name]</a:t>
            </a:r>
            <a:endParaRPr lang="en-AU" dirty="0"/>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r>
              <a:rPr lang="en-AU"/>
              <a:t>SLAT7806 Research Methods</a:t>
            </a:r>
            <a:endParaRPr lang="en-AU" dirty="0"/>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Date Placeholder 5">
            <a:extLst>
              <a:ext uri="{FF2B5EF4-FFF2-40B4-BE49-F238E27FC236}">
                <a16:creationId xmlns:a16="http://schemas.microsoft.com/office/drawing/2014/main" id="{B7E5C78F-E1DA-41DF-B969-597539E60F5D}"/>
              </a:ext>
            </a:extLst>
          </p:cNvPr>
          <p:cNvSpPr>
            <a:spLocks noGrp="1"/>
          </p:cNvSpPr>
          <p:nvPr>
            <p:ph type="dt" sz="half" idx="18"/>
          </p:nvPr>
        </p:nvSpPr>
        <p:spPr bwMode="white"/>
        <p:txBody>
          <a:bodyPr/>
          <a:lstStyle/>
          <a:p>
            <a:r>
              <a:rPr lang="en-US"/>
              <a:t>[Entity Name]</a:t>
            </a:r>
            <a:endParaRPr lang="en-AU" dirty="0"/>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r>
              <a:rPr lang="en-AU"/>
              <a:t>SLAT7806 Research Methods</a:t>
            </a:r>
            <a:endParaRPr lang="en-AU"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bwMode="ltGray">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bwMode="invGray">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bwMode="invGray">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9C8F0C86-E17F-4FB6-93F4-7CD03DCBD834}"/>
              </a:ext>
            </a:extLst>
          </p:cNvPr>
          <p:cNvSpPr>
            <a:spLocks noGrp="1"/>
          </p:cNvSpPr>
          <p:nvPr>
            <p:ph type="dt" sz="half" idx="18"/>
          </p:nvPr>
        </p:nvSpPr>
        <p:spPr bwMode="white"/>
        <p:txBody>
          <a:bodyPr/>
          <a:lstStyle/>
          <a:p>
            <a:r>
              <a:rPr lang="en-US"/>
              <a:t>[Entity Name]</a:t>
            </a:r>
            <a:endParaRPr lang="en-AU" dirty="0"/>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r>
              <a:rPr lang="en-AU"/>
              <a:t>SLAT7806 Research Methods</a:t>
            </a:r>
            <a:endParaRPr lang="en-AU" dirty="0"/>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0E118496-7854-4AD0-8A2D-922EA1AA164D}"/>
              </a:ext>
            </a:extLst>
          </p:cNvPr>
          <p:cNvSpPr>
            <a:spLocks noGrp="1"/>
          </p:cNvSpPr>
          <p:nvPr>
            <p:ph type="dt" sz="half" idx="22"/>
          </p:nvPr>
        </p:nvSpPr>
        <p:spPr bwMode="white"/>
        <p:txBody>
          <a:bodyPr/>
          <a:lstStyle/>
          <a:p>
            <a:r>
              <a:rPr lang="en-US"/>
              <a:t>[Entity Name]</a:t>
            </a:r>
            <a:endParaRPr lang="en-AU" dirty="0"/>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r>
              <a:rPr lang="en-AU"/>
              <a:t>SLAT7806 Research Methods</a:t>
            </a:r>
            <a:endParaRPr lang="en-AU" dirty="0"/>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41F506F8-588F-4C50-8AA3-03099347931D}"/>
              </a:ext>
            </a:extLst>
          </p:cNvPr>
          <p:cNvSpPr>
            <a:spLocks noGrp="1"/>
          </p:cNvSpPr>
          <p:nvPr>
            <p:ph type="dt" sz="half" idx="24"/>
          </p:nvPr>
        </p:nvSpPr>
        <p:spPr bwMode="white"/>
        <p:txBody>
          <a:bodyPr/>
          <a:lstStyle/>
          <a:p>
            <a:r>
              <a:rPr lang="en-US"/>
              <a:t>[Entity Name]</a:t>
            </a:r>
            <a:endParaRPr lang="en-AU" dirty="0"/>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r>
              <a:rPr lang="en-AU"/>
              <a:t>SLAT7806 Research Methods</a:t>
            </a:r>
            <a:endParaRPr lang="en-AU" dirty="0"/>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2" name="Date Placeholder 1">
            <a:extLst>
              <a:ext uri="{FF2B5EF4-FFF2-40B4-BE49-F238E27FC236}">
                <a16:creationId xmlns:a16="http://schemas.microsoft.com/office/drawing/2014/main" id="{F89382FB-62F4-4C2A-91A5-943967894D42}"/>
              </a:ext>
            </a:extLst>
          </p:cNvPr>
          <p:cNvSpPr>
            <a:spLocks noGrp="1"/>
          </p:cNvSpPr>
          <p:nvPr>
            <p:ph type="dt" sz="half" idx="32"/>
          </p:nvPr>
        </p:nvSpPr>
        <p:spPr bwMode="white"/>
        <p:txBody>
          <a:bodyPr/>
          <a:lstStyle/>
          <a:p>
            <a:r>
              <a:rPr lang="en-US"/>
              <a:t>[Entity Name]</a:t>
            </a:r>
            <a:endParaRPr lang="en-AU" dirty="0"/>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r>
              <a:rPr lang="en-AU"/>
              <a:t>SLAT7806 Research Methods</a:t>
            </a:r>
            <a:endParaRPr lang="en-AU" dirty="0"/>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Date Placeholder 2">
            <a:extLst>
              <a:ext uri="{FF2B5EF4-FFF2-40B4-BE49-F238E27FC236}">
                <a16:creationId xmlns:a16="http://schemas.microsoft.com/office/drawing/2014/main" id="{6D83B7EB-0921-47FC-BB02-41C5175DD7EB}"/>
              </a:ext>
            </a:extLst>
          </p:cNvPr>
          <p:cNvSpPr>
            <a:spLocks noGrp="1"/>
          </p:cNvSpPr>
          <p:nvPr>
            <p:ph type="dt" sz="half" idx="16"/>
          </p:nvPr>
        </p:nvSpPr>
        <p:spPr bwMode="white"/>
        <p:txBody>
          <a:bodyPr/>
          <a:lstStyle/>
          <a:p>
            <a:r>
              <a:rPr lang="en-US"/>
              <a:t>[Entity Name]</a:t>
            </a:r>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r>
              <a:rPr lang="en-AU"/>
              <a:t>SLAT7806 Research Methods</a:t>
            </a:r>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bwMode="white">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bwMode="white">
          <a:xfrm>
            <a:off x="694800" y="1082188"/>
            <a:ext cx="10744005" cy="720081"/>
          </a:xfrm>
        </p:spPr>
        <p:txBody>
          <a:bodyPr anchor="b">
            <a:noAutofit/>
          </a:bodyPr>
          <a:lstStyle>
            <a:lvl1pPr>
              <a:lnSpc>
                <a:spcPts val="5040"/>
              </a:lnSpc>
              <a:defRPr sz="4200">
                <a:solidFill>
                  <a:schemeClr val="bg1"/>
                </a:solidFill>
              </a:defRPr>
            </a:lvl1pPr>
          </a:lstStyle>
          <a:p>
            <a:r>
              <a:rPr lang="en-US" dirty="0"/>
              <a:t>Click to edit Master title style</a:t>
            </a:r>
            <a:endParaRPr lang="en-AU" dirty="0"/>
          </a:p>
        </p:txBody>
      </p:sp>
      <p:sp>
        <p:nvSpPr>
          <p:cNvPr id="7" name="Text Placeholder 6"/>
          <p:cNvSpPr>
            <a:spLocks noGrp="1"/>
          </p:cNvSpPr>
          <p:nvPr>
            <p:ph type="body" sz="quarter" idx="10" hasCustomPrompt="1"/>
          </p:nvPr>
        </p:nvSpPr>
        <p:spPr bwMode="white">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bwMode="white">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bwMode="white">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bwMode="white">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bwMode="white">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bwMode="white">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
        <p:nvSpPr>
          <p:cNvPr id="14" name="TextBox 13">
            <a:extLst>
              <a:ext uri="{FF2B5EF4-FFF2-40B4-BE49-F238E27FC236}">
                <a16:creationId xmlns:a16="http://schemas.microsoft.com/office/drawing/2014/main" id="{ECEDAD56-26A5-445E-899E-91F378A60EDF}"/>
              </a:ext>
            </a:extLst>
          </p:cNvPr>
          <p:cNvSpPr txBox="1"/>
          <p:nvPr userDrawn="1"/>
        </p:nvSpPr>
        <p:spPr>
          <a:xfrm>
            <a:off x="694800" y="4545136"/>
            <a:ext cx="2391677" cy="108000"/>
          </a:xfrm>
          <a:prstGeom prst="rect">
            <a:avLst/>
          </a:prstGeom>
          <a:noFill/>
        </p:spPr>
        <p:txBody>
          <a:bodyPr wrap="square" lIns="0" tIns="0" rIns="0" bIns="0" rtlCol="0" anchor="ctr">
            <a:noAutofit/>
          </a:bodyPr>
          <a:lstStyle/>
          <a:p>
            <a:r>
              <a:rPr lang="en-AU" sz="650" dirty="0">
                <a:solidFill>
                  <a:schemeClr val="bg1"/>
                </a:solidFill>
              </a:rPr>
              <a:t>CRICOS code 00025B</a:t>
            </a:r>
          </a:p>
        </p:txBody>
      </p:sp>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
        <p:nvSpPr>
          <p:cNvPr id="14" name="TextBox 13">
            <a:extLst>
              <a:ext uri="{FF2B5EF4-FFF2-40B4-BE49-F238E27FC236}">
                <a16:creationId xmlns:a16="http://schemas.microsoft.com/office/drawing/2014/main" id="{678D7F9E-C12F-47F1-B536-38EB7D688E56}"/>
              </a:ext>
            </a:extLst>
          </p:cNvPr>
          <p:cNvSpPr txBox="1"/>
          <p:nvPr userDrawn="1"/>
        </p:nvSpPr>
        <p:spPr>
          <a:xfrm>
            <a:off x="694800" y="4545136"/>
            <a:ext cx="2391677" cy="108000"/>
          </a:xfrm>
          <a:prstGeom prst="rect">
            <a:avLst/>
          </a:prstGeom>
          <a:noFill/>
        </p:spPr>
        <p:txBody>
          <a:bodyPr wrap="square" lIns="0" tIns="0" rIns="0" bIns="0" rtlCol="0" anchor="ctr">
            <a:noAutofit/>
          </a:bodyPr>
          <a:lstStyle/>
          <a:p>
            <a:r>
              <a:rPr lang="en-AU" sz="650" dirty="0">
                <a:solidFill>
                  <a:schemeClr val="tx1"/>
                </a:solidFill>
              </a:rPr>
              <a:t>CRICOS code 00025B</a:t>
            </a:r>
          </a:p>
        </p:txBody>
      </p:sp>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23000046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[Entity Name]</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SLAT7806 Research Methods</a:t>
            </a:r>
            <a:endParaRPr lang="en-US" dirty="0"/>
          </a:p>
        </p:txBody>
      </p:sp>
      <p:sp>
        <p:nvSpPr>
          <p:cNvPr id="9" name="Slide Number Placeholder 8"/>
          <p:cNvSpPr>
            <a:spLocks noGrp="1"/>
          </p:cNvSpPr>
          <p:nvPr>
            <p:ph type="sldNum" sz="quarter" idx="12"/>
          </p:nvPr>
        </p:nvSpPr>
        <p:spPr/>
        <p:txBody>
          <a:bodyPr/>
          <a:lstStyle/>
          <a:p>
            <a:pPr lvl="0"/>
            <a:fld id="{86CB4B4D-7CA3-9044-876B-883B54F8677D}" type="slidenum">
              <a:rPr lang="uk-UA" smtClean="0"/>
              <a:t>‹#›</a:t>
            </a:fld>
            <a:endParaRPr lang="uk-UA"/>
          </a:p>
        </p:txBody>
      </p:sp>
    </p:spTree>
    <p:extLst>
      <p:ext uri="{BB962C8B-B14F-4D97-AF65-F5344CB8AC3E}">
        <p14:creationId xmlns:p14="http://schemas.microsoft.com/office/powerpoint/2010/main" val="398777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bwMode="white">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bwMode="invGray">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bwMode="invGray">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p>
            <a:r>
              <a:rPr lang="en-AU"/>
              <a:t>SLAT7806 Research Methods</a:t>
            </a:r>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p>
            <a:fld id="{E917DE0E-AFB1-41FD-BC35-27DB61CA125F}" type="slidenum">
              <a:rPr lang="en-AU" smtClean="0"/>
              <a:pPr/>
              <a:t>‹#›</a:t>
            </a:fld>
            <a:endParaRPr lang="en-AU" dirty="0"/>
          </a:p>
        </p:txBody>
      </p:sp>
      <p:sp>
        <p:nvSpPr>
          <p:cNvPr id="14" name="Date Placeholder 13">
            <a:extLst>
              <a:ext uri="{FF2B5EF4-FFF2-40B4-BE49-F238E27FC236}">
                <a16:creationId xmlns:a16="http://schemas.microsoft.com/office/drawing/2014/main" id="{085400BA-682A-4644-881E-9D9BA0DAB8FC}"/>
              </a:ext>
            </a:extLst>
          </p:cNvPr>
          <p:cNvSpPr>
            <a:spLocks noGrp="1"/>
          </p:cNvSpPr>
          <p:nvPr>
            <p:ph type="dt" sz="half" idx="14"/>
          </p:nvPr>
        </p:nvSpPr>
        <p:spPr bwMode="white"/>
        <p:txBody>
          <a:bodyPr/>
          <a:lstStyle/>
          <a:p>
            <a:r>
              <a:rPr lang="en-US"/>
              <a:t>[Entity Name]</a:t>
            </a:r>
            <a:endParaRPr lang="en-AU" dirty="0"/>
          </a:p>
        </p:txBody>
      </p:sp>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SLAT7806 Research Methods</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bwMode="white">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r>
              <a:rPr lang="en-US"/>
              <a:t>[Entity Name]</a:t>
            </a:r>
            <a:endParaRPr lang="en-AU" dirty="0"/>
          </a:p>
        </p:txBody>
      </p:sp>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5CB261A5-F8C2-49CF-AE4B-80932D43C55C}"/>
              </a:ext>
            </a:extLst>
          </p:cNvPr>
          <p:cNvSpPr>
            <a:spLocks noGrp="1"/>
          </p:cNvSpPr>
          <p:nvPr>
            <p:ph type="dt" sz="half" idx="16"/>
          </p:nvPr>
        </p:nvSpPr>
        <p:spPr bwMode="white"/>
        <p:txBody>
          <a:bodyPr/>
          <a:lstStyle/>
          <a:p>
            <a:r>
              <a:rPr lang="en-US"/>
              <a:t>[Entity Name]</a:t>
            </a:r>
            <a:endParaRPr lang="en-AU" dirty="0"/>
          </a:p>
        </p:txBody>
      </p:sp>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r>
              <a:rPr lang="en-AU"/>
              <a:t>SLAT7806 Research Methods</a:t>
            </a:r>
            <a:endParaRPr lang="en-AU"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129B2684-2D18-4E6D-8AA2-AD850CFD2770}"/>
              </a:ext>
            </a:extLst>
          </p:cNvPr>
          <p:cNvSpPr>
            <a:spLocks noGrp="1"/>
          </p:cNvSpPr>
          <p:nvPr>
            <p:ph type="dt" sz="half" idx="16"/>
          </p:nvPr>
        </p:nvSpPr>
        <p:spPr bwMode="white"/>
        <p:txBody>
          <a:bodyPr/>
          <a:lstStyle/>
          <a:p>
            <a:r>
              <a:rPr lang="en-US"/>
              <a:t>[Entity Name]</a:t>
            </a:r>
            <a:endParaRPr lang="en-AU" dirty="0"/>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r>
              <a:rPr lang="en-AU"/>
              <a:t>SLAT7806 Research Methods</a:t>
            </a:r>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a:t>SLAT7806 Research Methods</a:t>
            </a:r>
            <a:endParaRPr lang="en-AU" dirty="0"/>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695324" y="151134"/>
            <a:ext cx="3360109" cy="288000"/>
          </a:xfrm>
          <a:prstGeom prst="rect">
            <a:avLst/>
          </a:prstGeom>
        </p:spPr>
        <p:txBody>
          <a:bodyPr vert="horz" lIns="0" tIns="0" rIns="0" bIns="0" rtlCol="0" anchor="t"/>
          <a:lstStyle>
            <a:lvl1pPr algn="l">
              <a:lnSpc>
                <a:spcPct val="80000"/>
              </a:lnSpc>
              <a:defRPr sz="1000">
                <a:solidFill>
                  <a:schemeClr val="bg1"/>
                </a:solidFill>
              </a:defRPr>
            </a:lvl1pPr>
          </a:lstStyle>
          <a:p>
            <a:r>
              <a:rPr lang="en-US"/>
              <a:t>[Entity Name]</a:t>
            </a:r>
            <a:endParaRPr lang="en-AU" dirty="0"/>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 id="2147483800" r:id="rId38"/>
    <p:sldLayoutId id="2147483801"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2987-6E68-47E6-931F-15CD6EAC4FB8}"/>
              </a:ext>
            </a:extLst>
          </p:cNvPr>
          <p:cNvSpPr>
            <a:spLocks noGrp="1"/>
          </p:cNvSpPr>
          <p:nvPr>
            <p:ph type="title"/>
          </p:nvPr>
        </p:nvSpPr>
        <p:spPr/>
        <p:txBody>
          <a:bodyPr/>
          <a:lstStyle/>
          <a:p>
            <a:r>
              <a:rPr lang="en-AU" dirty="0"/>
              <a:t>What is Text Analytics?</a:t>
            </a:r>
          </a:p>
        </p:txBody>
      </p:sp>
      <p:sp>
        <p:nvSpPr>
          <p:cNvPr id="4" name="Text Placeholder 3">
            <a:extLst>
              <a:ext uri="{FF2B5EF4-FFF2-40B4-BE49-F238E27FC236}">
                <a16:creationId xmlns:a16="http://schemas.microsoft.com/office/drawing/2014/main" id="{3F91891B-CDDB-4FE8-9BA2-4CC0FB67BF9F}"/>
              </a:ext>
            </a:extLst>
          </p:cNvPr>
          <p:cNvSpPr>
            <a:spLocks noGrp="1"/>
          </p:cNvSpPr>
          <p:nvPr>
            <p:ph type="body" sz="quarter" idx="10"/>
          </p:nvPr>
        </p:nvSpPr>
        <p:spPr/>
        <p:txBody>
          <a:bodyPr/>
          <a:lstStyle/>
          <a:p>
            <a:r>
              <a:rPr lang="en-AU" dirty="0"/>
              <a:t>Digital Cultures and Societies Hub Workshop (UQ, 23 | 24 May, 2024)</a:t>
            </a:r>
          </a:p>
        </p:txBody>
      </p:sp>
      <p:pic>
        <p:nvPicPr>
          <p:cNvPr id="7" name="Picture 6">
            <a:extLst>
              <a:ext uri="{FF2B5EF4-FFF2-40B4-BE49-F238E27FC236}">
                <a16:creationId xmlns:a16="http://schemas.microsoft.com/office/drawing/2014/main" id="{EF1ECBA5-B263-4C40-9E09-C67315EA43A6}"/>
              </a:ext>
            </a:extLst>
          </p:cNvPr>
          <p:cNvPicPr>
            <a:picLocks noChangeAspect="1"/>
          </p:cNvPicPr>
          <p:nvPr/>
        </p:nvPicPr>
        <p:blipFill>
          <a:blip r:embed="rId2"/>
          <a:stretch>
            <a:fillRect/>
          </a:stretch>
        </p:blipFill>
        <p:spPr>
          <a:xfrm>
            <a:off x="356648" y="3418050"/>
            <a:ext cx="11499992" cy="2747254"/>
          </a:xfrm>
          <a:prstGeom prst="rect">
            <a:avLst/>
          </a:prstGeom>
        </p:spPr>
      </p:pic>
    </p:spTree>
    <p:extLst>
      <p:ext uri="{BB962C8B-B14F-4D97-AF65-F5344CB8AC3E}">
        <p14:creationId xmlns:p14="http://schemas.microsoft.com/office/powerpoint/2010/main" val="187533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a:bodyPr>
          <a:lstStyle/>
          <a:p>
            <a:pPr marL="342900" indent="-342900">
              <a:buFont typeface="Arial" panose="020B0604020202020204" pitchFamily="34" charset="0"/>
              <a:buChar char="•"/>
            </a:pPr>
            <a:r>
              <a:rPr lang="en-AU" sz="2400" dirty="0">
                <a:solidFill>
                  <a:schemeClr val="accent1"/>
                </a:solidFill>
              </a:rPr>
              <a:t>Topic modelling (TM) is a computational </a:t>
            </a:r>
            <a:br>
              <a:rPr lang="en-AU" sz="2400" dirty="0">
                <a:solidFill>
                  <a:schemeClr val="accent1"/>
                </a:solidFill>
              </a:rPr>
            </a:br>
            <a:r>
              <a:rPr lang="en-AU" sz="2400" dirty="0">
                <a:solidFill>
                  <a:schemeClr val="accent1"/>
                </a:solidFill>
              </a:rPr>
              <a:t>method used to discover latent </a:t>
            </a:r>
            <a:br>
              <a:rPr lang="en-AU" sz="2400" dirty="0">
                <a:solidFill>
                  <a:schemeClr val="accent1"/>
                </a:solidFill>
              </a:rPr>
            </a:br>
            <a:r>
              <a:rPr lang="en-AU" sz="2400" dirty="0">
                <a:solidFill>
                  <a:schemeClr val="accent1"/>
                </a:solidFill>
              </a:rPr>
              <a:t>thematic structures within a collection </a:t>
            </a:r>
            <a:br>
              <a:rPr lang="en-AU" sz="2400" dirty="0">
                <a:solidFill>
                  <a:schemeClr val="accent1"/>
                </a:solidFill>
              </a:rPr>
            </a:br>
            <a:r>
              <a:rPr lang="en-AU" sz="2400" dirty="0">
                <a:solidFill>
                  <a:schemeClr val="accent1"/>
                </a:solidFill>
              </a:rPr>
              <a:t>of texts.</a:t>
            </a:r>
          </a:p>
          <a:p>
            <a:pPr marL="342900" indent="-342900">
              <a:buFont typeface="Arial" panose="020B0604020202020204" pitchFamily="34" charset="0"/>
              <a:buChar char="•"/>
            </a:pPr>
            <a:r>
              <a:rPr lang="en-AU" sz="2400" dirty="0">
                <a:solidFill>
                  <a:schemeClr val="accent1"/>
                </a:solidFill>
              </a:rPr>
              <a:t>It aims to identify recurring topics or </a:t>
            </a:r>
            <a:br>
              <a:rPr lang="en-AU" sz="2400" dirty="0">
                <a:solidFill>
                  <a:schemeClr val="accent1"/>
                </a:solidFill>
              </a:rPr>
            </a:br>
            <a:r>
              <a:rPr lang="en-AU" sz="2400" dirty="0">
                <a:solidFill>
                  <a:schemeClr val="accent1"/>
                </a:solidFill>
              </a:rPr>
              <a:t>themes that characterize the content </a:t>
            </a:r>
            <a:br>
              <a:rPr lang="en-AU" sz="2400" dirty="0">
                <a:solidFill>
                  <a:schemeClr val="accent1"/>
                </a:solidFill>
              </a:rPr>
            </a:br>
            <a:r>
              <a:rPr lang="en-AU" sz="2400" dirty="0">
                <a:solidFill>
                  <a:schemeClr val="accent1"/>
                </a:solidFill>
              </a:rPr>
              <a:t>of textual data.</a:t>
            </a:r>
          </a:p>
          <a:p>
            <a:pPr marL="342900" indent="-342900">
              <a:buFont typeface="Arial" panose="020B0604020202020204" pitchFamily="34" charset="0"/>
              <a:buChar char="•"/>
            </a:pPr>
            <a:r>
              <a:rPr lang="en-AU" sz="2400" dirty="0">
                <a:solidFill>
                  <a:schemeClr val="accent1"/>
                </a:solidFill>
              </a:rPr>
              <a:t>Topics represent underlying themes or concepts that are prevalent in a corpus of texts. Each topic consists of a set of words that frequently co-occur within documents in the corpus.</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What is Topic Modelling</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10</a:t>
            </a:fld>
            <a:endParaRPr lang="en-AU" dirty="0"/>
          </a:p>
        </p:txBody>
      </p:sp>
      <p:pic>
        <p:nvPicPr>
          <p:cNvPr id="4" name="Picture 3" descr="A chart with different colors&#10;&#10;Description automatically generated">
            <a:extLst>
              <a:ext uri="{FF2B5EF4-FFF2-40B4-BE49-F238E27FC236}">
                <a16:creationId xmlns:a16="http://schemas.microsoft.com/office/drawing/2014/main" id="{E904ED3A-9E71-F5F4-2041-3F25444DA550}"/>
              </a:ext>
            </a:extLst>
          </p:cNvPr>
          <p:cNvPicPr>
            <a:picLocks noChangeAspect="1"/>
          </p:cNvPicPr>
          <p:nvPr/>
        </p:nvPicPr>
        <p:blipFill>
          <a:blip r:embed="rId2"/>
          <a:stretch>
            <a:fillRect/>
          </a:stretch>
        </p:blipFill>
        <p:spPr>
          <a:xfrm>
            <a:off x="6528048" y="620687"/>
            <a:ext cx="5658746" cy="3772497"/>
          </a:xfrm>
          <a:prstGeom prst="rect">
            <a:avLst/>
          </a:prstGeom>
        </p:spPr>
      </p:pic>
    </p:spTree>
    <p:extLst>
      <p:ext uri="{BB962C8B-B14F-4D97-AF65-F5344CB8AC3E}">
        <p14:creationId xmlns:p14="http://schemas.microsoft.com/office/powerpoint/2010/main" val="109902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a:bodyPr>
          <a:lstStyle/>
          <a:p>
            <a:r>
              <a:rPr lang="en-AU" sz="2400" b="1" dirty="0">
                <a:solidFill>
                  <a:schemeClr val="accent1"/>
                </a:solidFill>
              </a:rPr>
              <a:t>Latent Dirichlet Allocation (LDA)</a:t>
            </a:r>
          </a:p>
          <a:p>
            <a:pPr marL="342900" indent="-342900">
              <a:buFont typeface="Arial" panose="020B0604020202020204" pitchFamily="34" charset="0"/>
              <a:buChar char="•"/>
            </a:pPr>
            <a:r>
              <a:rPr lang="en-AU" sz="2400" dirty="0">
                <a:solidFill>
                  <a:schemeClr val="accent1"/>
                </a:solidFill>
              </a:rPr>
              <a:t>LDA is one of the most commonly used </a:t>
            </a:r>
            <a:br>
              <a:rPr lang="en-AU" sz="2400" dirty="0">
                <a:solidFill>
                  <a:schemeClr val="accent1"/>
                </a:solidFill>
              </a:rPr>
            </a:br>
            <a:r>
              <a:rPr lang="en-AU" sz="2400" dirty="0">
                <a:solidFill>
                  <a:schemeClr val="accent1"/>
                </a:solidFill>
              </a:rPr>
              <a:t>algorithms for TM. It assumes that each </a:t>
            </a:r>
            <a:br>
              <a:rPr lang="en-AU" sz="2400" dirty="0">
                <a:solidFill>
                  <a:schemeClr val="accent1"/>
                </a:solidFill>
              </a:rPr>
            </a:br>
            <a:r>
              <a:rPr lang="en-AU" sz="2400" dirty="0">
                <a:solidFill>
                  <a:schemeClr val="accent1"/>
                </a:solidFill>
              </a:rPr>
              <a:t>document in the corpus is a mixture of topics, </a:t>
            </a:r>
            <a:br>
              <a:rPr lang="en-AU" sz="2400" dirty="0">
                <a:solidFill>
                  <a:schemeClr val="accent1"/>
                </a:solidFill>
              </a:rPr>
            </a:br>
            <a:r>
              <a:rPr lang="en-AU" sz="2400" dirty="0">
                <a:solidFill>
                  <a:schemeClr val="accent1"/>
                </a:solidFill>
              </a:rPr>
              <a:t>and each word in the document is attributable </a:t>
            </a:r>
            <a:br>
              <a:rPr lang="en-AU" sz="2400" dirty="0">
                <a:solidFill>
                  <a:schemeClr val="accent1"/>
                </a:solidFill>
              </a:rPr>
            </a:br>
            <a:r>
              <a:rPr lang="en-AU" sz="2400" dirty="0">
                <a:solidFill>
                  <a:schemeClr val="accent1"/>
                </a:solidFill>
              </a:rPr>
              <a:t>to one of the document's topics.</a:t>
            </a:r>
          </a:p>
          <a:p>
            <a:r>
              <a:rPr lang="en-AU" sz="2400" b="1" dirty="0">
                <a:solidFill>
                  <a:schemeClr val="accent1"/>
                </a:solidFill>
              </a:rPr>
              <a:t>Topic Distribution</a:t>
            </a:r>
            <a:endParaRPr lang="en-AU" sz="2400" dirty="0">
              <a:solidFill>
                <a:schemeClr val="accent1"/>
              </a:solidFill>
            </a:endParaRPr>
          </a:p>
          <a:p>
            <a:pPr marL="342900" indent="-342900">
              <a:buFont typeface="Arial" panose="020B0604020202020204" pitchFamily="34" charset="0"/>
              <a:buChar char="•"/>
            </a:pPr>
            <a:r>
              <a:rPr lang="en-AU" sz="2400" dirty="0">
                <a:solidFill>
                  <a:schemeClr val="accent1"/>
                </a:solidFill>
              </a:rPr>
              <a:t>Topic distribution refers to the proportion of each topic present in a document.</a:t>
            </a:r>
          </a:p>
          <a:p>
            <a:pPr marL="342900" indent="-342900">
              <a:buFont typeface="Arial" panose="020B0604020202020204" pitchFamily="34" charset="0"/>
              <a:buChar char="•"/>
            </a:pPr>
            <a:r>
              <a:rPr lang="en-AU" sz="2400" dirty="0">
                <a:solidFill>
                  <a:schemeClr val="accent1"/>
                </a:solidFill>
              </a:rPr>
              <a:t>It provides insights into the thematic composition of individual documents within the corpus.</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Basic Concepts of Topic Modelling</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11</a:t>
            </a:fld>
            <a:endParaRPr lang="en-AU" dirty="0"/>
          </a:p>
        </p:txBody>
      </p:sp>
      <p:pic>
        <p:nvPicPr>
          <p:cNvPr id="4" name="Picture 3" descr="A chart with different colors&#10;&#10;Description automatically generated">
            <a:extLst>
              <a:ext uri="{FF2B5EF4-FFF2-40B4-BE49-F238E27FC236}">
                <a16:creationId xmlns:a16="http://schemas.microsoft.com/office/drawing/2014/main" id="{C4EEA5F3-265D-D47F-8FF7-621ACD266AC1}"/>
              </a:ext>
            </a:extLst>
          </p:cNvPr>
          <p:cNvPicPr>
            <a:picLocks noChangeAspect="1"/>
          </p:cNvPicPr>
          <p:nvPr/>
        </p:nvPicPr>
        <p:blipFill>
          <a:blip r:embed="rId2"/>
          <a:stretch>
            <a:fillRect/>
          </a:stretch>
        </p:blipFill>
        <p:spPr>
          <a:xfrm>
            <a:off x="7650288" y="620687"/>
            <a:ext cx="4536506" cy="3024337"/>
          </a:xfrm>
          <a:prstGeom prst="rect">
            <a:avLst/>
          </a:prstGeom>
        </p:spPr>
      </p:pic>
    </p:spTree>
    <p:extLst>
      <p:ext uri="{BB962C8B-B14F-4D97-AF65-F5344CB8AC3E}">
        <p14:creationId xmlns:p14="http://schemas.microsoft.com/office/powerpoint/2010/main" val="31993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fontScale="77500" lnSpcReduction="20000"/>
          </a:bodyPr>
          <a:lstStyle/>
          <a:p>
            <a:r>
              <a:rPr lang="en-AU" sz="2400" b="1" dirty="0">
                <a:solidFill>
                  <a:schemeClr val="accent1"/>
                </a:solidFill>
              </a:rPr>
              <a:t>Text Classification</a:t>
            </a:r>
          </a:p>
          <a:p>
            <a:pPr marL="342900" indent="-342900">
              <a:buFont typeface="Arial" panose="020B0604020202020204" pitchFamily="34" charset="0"/>
              <a:buChar char="•"/>
            </a:pPr>
            <a:r>
              <a:rPr lang="en-AU" sz="2400" dirty="0">
                <a:solidFill>
                  <a:schemeClr val="accent1"/>
                </a:solidFill>
              </a:rPr>
              <a:t>TM can be used for text classification tasks such as genre </a:t>
            </a:r>
            <a:br>
              <a:rPr lang="en-AU" sz="2400" dirty="0">
                <a:solidFill>
                  <a:schemeClr val="accent1"/>
                </a:solidFill>
              </a:rPr>
            </a:br>
            <a:r>
              <a:rPr lang="en-AU" sz="2400" dirty="0">
                <a:solidFill>
                  <a:schemeClr val="accent1"/>
                </a:solidFill>
              </a:rPr>
              <a:t>classification, authorship attribution, and text categorization.</a:t>
            </a:r>
          </a:p>
          <a:p>
            <a:pPr marL="342900" indent="-342900">
              <a:buFont typeface="Arial" panose="020B0604020202020204" pitchFamily="34" charset="0"/>
              <a:buChar char="•"/>
            </a:pPr>
            <a:r>
              <a:rPr lang="en-AU" sz="2400" dirty="0">
                <a:solidFill>
                  <a:schemeClr val="accent1"/>
                </a:solidFill>
              </a:rPr>
              <a:t>By identifying dominant topics in texts, researchers can </a:t>
            </a:r>
            <a:br>
              <a:rPr lang="en-AU" sz="2400" dirty="0">
                <a:solidFill>
                  <a:schemeClr val="accent1"/>
                </a:solidFill>
              </a:rPr>
            </a:br>
            <a:r>
              <a:rPr lang="en-AU" sz="2400" dirty="0">
                <a:solidFill>
                  <a:schemeClr val="accent1"/>
                </a:solidFill>
              </a:rPr>
              <a:t>categorize and classify documents based on their thematic </a:t>
            </a:r>
            <a:br>
              <a:rPr lang="en-AU" sz="2400" dirty="0">
                <a:solidFill>
                  <a:schemeClr val="accent1"/>
                </a:solidFill>
              </a:rPr>
            </a:br>
            <a:r>
              <a:rPr lang="en-AU" sz="2400" dirty="0">
                <a:solidFill>
                  <a:schemeClr val="accent1"/>
                </a:solidFill>
              </a:rPr>
              <a:t>content.</a:t>
            </a:r>
          </a:p>
          <a:p>
            <a:r>
              <a:rPr lang="en-AU" sz="2400" b="1" dirty="0">
                <a:solidFill>
                  <a:schemeClr val="accent1"/>
                </a:solidFill>
              </a:rPr>
              <a:t>Discourse Analysis</a:t>
            </a:r>
          </a:p>
          <a:p>
            <a:pPr marL="342900" indent="-342900">
              <a:buFont typeface="Arial" panose="020B0604020202020204" pitchFamily="34" charset="0"/>
              <a:buChar char="•"/>
            </a:pPr>
            <a:r>
              <a:rPr lang="en-AU" sz="2400" dirty="0">
                <a:solidFill>
                  <a:schemeClr val="accent1"/>
                </a:solidFill>
              </a:rPr>
              <a:t>TM facilitates discourse analysis by uncovering recurring themes and patterns in textual data.</a:t>
            </a:r>
          </a:p>
          <a:p>
            <a:pPr marL="342900" indent="-342900">
              <a:buFont typeface="Arial" panose="020B0604020202020204" pitchFamily="34" charset="0"/>
              <a:buChar char="•"/>
            </a:pPr>
            <a:r>
              <a:rPr lang="en-AU" sz="2400" dirty="0">
                <a:solidFill>
                  <a:schemeClr val="accent1"/>
                </a:solidFill>
              </a:rPr>
              <a:t>It helps identify key topics of discussion, discourse markers, and shifts in discourse focus within a corpus of texts.</a:t>
            </a:r>
          </a:p>
          <a:p>
            <a:r>
              <a:rPr lang="en-AU" sz="2400" b="1" dirty="0">
                <a:solidFill>
                  <a:schemeClr val="accent1"/>
                </a:solidFill>
              </a:rPr>
              <a:t>Language Teaching and Learning</a:t>
            </a:r>
          </a:p>
          <a:p>
            <a:pPr marL="342900" indent="-342900">
              <a:buFont typeface="Arial" panose="020B0604020202020204" pitchFamily="34" charset="0"/>
              <a:buChar char="•"/>
            </a:pPr>
            <a:r>
              <a:rPr lang="en-AU" sz="2400" dirty="0">
                <a:solidFill>
                  <a:schemeClr val="accent1"/>
                </a:solidFill>
              </a:rPr>
              <a:t>TM can be applied to </a:t>
            </a:r>
            <a:r>
              <a:rPr lang="en-AU" sz="2400" dirty="0" err="1">
                <a:solidFill>
                  <a:schemeClr val="accent1"/>
                </a:solidFill>
              </a:rPr>
              <a:t>analyze</a:t>
            </a:r>
            <a:r>
              <a:rPr lang="en-AU" sz="2400" dirty="0">
                <a:solidFill>
                  <a:schemeClr val="accent1"/>
                </a:solidFill>
              </a:rPr>
              <a:t> language learning materials, textbooks, and learner-generated texts and thereby assist in identifying relevant topics and linguistic features for language instruction and curriculum development.</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Applications of Topic Modelling</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12</a:t>
            </a:fld>
            <a:endParaRPr lang="en-AU" dirty="0"/>
          </a:p>
        </p:txBody>
      </p:sp>
      <p:pic>
        <p:nvPicPr>
          <p:cNvPr id="4" name="Picture 3" descr="A chart with different colors&#10;&#10;Description automatically generated">
            <a:extLst>
              <a:ext uri="{FF2B5EF4-FFF2-40B4-BE49-F238E27FC236}">
                <a16:creationId xmlns:a16="http://schemas.microsoft.com/office/drawing/2014/main" id="{C4EEA5F3-265D-D47F-8FF7-621ACD266AC1}"/>
              </a:ext>
            </a:extLst>
          </p:cNvPr>
          <p:cNvPicPr>
            <a:picLocks noChangeAspect="1"/>
          </p:cNvPicPr>
          <p:nvPr/>
        </p:nvPicPr>
        <p:blipFill>
          <a:blip r:embed="rId2"/>
          <a:stretch>
            <a:fillRect/>
          </a:stretch>
        </p:blipFill>
        <p:spPr>
          <a:xfrm>
            <a:off x="7650288" y="620687"/>
            <a:ext cx="4536506" cy="3024337"/>
          </a:xfrm>
          <a:prstGeom prst="rect">
            <a:avLst/>
          </a:prstGeom>
        </p:spPr>
      </p:pic>
    </p:spTree>
    <p:extLst>
      <p:ext uri="{BB962C8B-B14F-4D97-AF65-F5344CB8AC3E}">
        <p14:creationId xmlns:p14="http://schemas.microsoft.com/office/powerpoint/2010/main" val="297908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network of names and numbers&#10;&#10;Description automatically generated with medium confidence">
            <a:extLst>
              <a:ext uri="{FF2B5EF4-FFF2-40B4-BE49-F238E27FC236}">
                <a16:creationId xmlns:a16="http://schemas.microsoft.com/office/drawing/2014/main" id="{498C1437-7B92-7F66-29B7-0A6CEAC75905}"/>
              </a:ext>
            </a:extLst>
          </p:cNvPr>
          <p:cNvPicPr>
            <a:picLocks noChangeAspect="1"/>
          </p:cNvPicPr>
          <p:nvPr/>
        </p:nvPicPr>
        <p:blipFill>
          <a:blip r:embed="rId2"/>
          <a:stretch>
            <a:fillRect/>
          </a:stretch>
        </p:blipFill>
        <p:spPr>
          <a:xfrm>
            <a:off x="7248128" y="764704"/>
            <a:ext cx="4943872" cy="4943872"/>
          </a:xfrm>
          <a:prstGeom prst="rect">
            <a:avLst/>
          </a:prstGeom>
        </p:spPr>
      </p:pic>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a:bodyPr>
          <a:lstStyle/>
          <a:p>
            <a:pPr marL="342900" indent="-342900">
              <a:buFont typeface="Arial" panose="020B0604020202020204" pitchFamily="34" charset="0"/>
              <a:buChar char="•"/>
            </a:pPr>
            <a:r>
              <a:rPr lang="en-AU" sz="2400" dirty="0">
                <a:solidFill>
                  <a:schemeClr val="accent1"/>
                </a:solidFill>
              </a:rPr>
              <a:t>Network analysis is a methodological approach </a:t>
            </a:r>
            <a:br>
              <a:rPr lang="en-AU" sz="2400" dirty="0">
                <a:solidFill>
                  <a:schemeClr val="accent1"/>
                </a:solidFill>
              </a:rPr>
            </a:br>
            <a:r>
              <a:rPr lang="en-AU" sz="2400" dirty="0">
                <a:solidFill>
                  <a:schemeClr val="accent1"/>
                </a:solidFill>
              </a:rPr>
              <a:t>used to study the structure, behaviour, and </a:t>
            </a:r>
            <a:br>
              <a:rPr lang="en-AU" sz="2400" dirty="0">
                <a:solidFill>
                  <a:schemeClr val="accent1"/>
                </a:solidFill>
              </a:rPr>
            </a:br>
            <a:r>
              <a:rPr lang="en-AU" sz="2400" dirty="0">
                <a:solidFill>
                  <a:schemeClr val="accent1"/>
                </a:solidFill>
              </a:rPr>
              <a:t>interactions within complex systems represented </a:t>
            </a:r>
            <a:br>
              <a:rPr lang="en-AU" sz="2400" dirty="0">
                <a:solidFill>
                  <a:schemeClr val="accent1"/>
                </a:solidFill>
              </a:rPr>
            </a:br>
            <a:r>
              <a:rPr lang="en-AU" sz="2400" dirty="0">
                <a:solidFill>
                  <a:schemeClr val="accent1"/>
                </a:solidFill>
              </a:rPr>
              <a:t>as networks.</a:t>
            </a:r>
          </a:p>
          <a:p>
            <a:pPr marL="342900" indent="-342900">
              <a:buFont typeface="Arial" panose="020B0604020202020204" pitchFamily="34" charset="0"/>
              <a:buChar char="•"/>
            </a:pPr>
            <a:r>
              <a:rPr lang="en-AU" sz="2400" dirty="0">
                <a:solidFill>
                  <a:schemeClr val="accent1"/>
                </a:solidFill>
              </a:rPr>
              <a:t>It involves the analysis of nodes (entities) and </a:t>
            </a:r>
            <a:br>
              <a:rPr lang="en-AU" sz="2400" dirty="0">
                <a:solidFill>
                  <a:schemeClr val="accent1"/>
                </a:solidFill>
              </a:rPr>
            </a:br>
            <a:r>
              <a:rPr lang="en-AU" sz="2400" dirty="0">
                <a:solidFill>
                  <a:schemeClr val="accent1"/>
                </a:solidFill>
              </a:rPr>
              <a:t>edges (connections) to uncover patterns, </a:t>
            </a:r>
            <a:br>
              <a:rPr lang="en-AU" sz="2400" dirty="0">
                <a:solidFill>
                  <a:schemeClr val="accent1"/>
                </a:solidFill>
              </a:rPr>
            </a:br>
            <a:r>
              <a:rPr lang="en-AU" sz="2400" dirty="0">
                <a:solidFill>
                  <a:schemeClr val="accent1"/>
                </a:solidFill>
              </a:rPr>
              <a:t>relationships, and properties of the network.</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What is Network Analysis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13</a:t>
            </a:fld>
            <a:endParaRPr lang="en-AU" dirty="0"/>
          </a:p>
        </p:txBody>
      </p:sp>
    </p:spTree>
    <p:extLst>
      <p:ext uri="{BB962C8B-B14F-4D97-AF65-F5344CB8AC3E}">
        <p14:creationId xmlns:p14="http://schemas.microsoft.com/office/powerpoint/2010/main" val="41915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network of names and numbers&#10;&#10;Description automatically generated with medium confidence">
            <a:extLst>
              <a:ext uri="{FF2B5EF4-FFF2-40B4-BE49-F238E27FC236}">
                <a16:creationId xmlns:a16="http://schemas.microsoft.com/office/drawing/2014/main" id="{498C1437-7B92-7F66-29B7-0A6CEAC75905}"/>
              </a:ext>
            </a:extLst>
          </p:cNvPr>
          <p:cNvPicPr>
            <a:picLocks noChangeAspect="1"/>
          </p:cNvPicPr>
          <p:nvPr/>
        </p:nvPicPr>
        <p:blipFill>
          <a:blip r:embed="rId2"/>
          <a:stretch>
            <a:fillRect/>
          </a:stretch>
        </p:blipFill>
        <p:spPr>
          <a:xfrm>
            <a:off x="9023648" y="764704"/>
            <a:ext cx="3168352" cy="3168352"/>
          </a:xfrm>
          <a:prstGeom prst="rect">
            <a:avLst/>
          </a:prstGeom>
        </p:spPr>
      </p:pic>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fontScale="77500" lnSpcReduction="20000"/>
          </a:bodyPr>
          <a:lstStyle/>
          <a:p>
            <a:r>
              <a:rPr lang="en-AU" sz="2400" b="1" dirty="0">
                <a:solidFill>
                  <a:schemeClr val="accent1"/>
                </a:solidFill>
              </a:rPr>
              <a:t>Nodes</a:t>
            </a:r>
          </a:p>
          <a:p>
            <a:pPr marL="342900" indent="-342900">
              <a:buFont typeface="Arial" panose="020B0604020202020204" pitchFamily="34" charset="0"/>
              <a:buChar char="•"/>
            </a:pPr>
            <a:r>
              <a:rPr lang="en-AU" sz="2400" dirty="0">
                <a:solidFill>
                  <a:schemeClr val="accent1"/>
                </a:solidFill>
              </a:rPr>
              <a:t>Nodes represent individual entities within a network. These entities can </a:t>
            </a:r>
            <a:br>
              <a:rPr lang="en-AU" sz="2400" dirty="0">
                <a:solidFill>
                  <a:schemeClr val="accent1"/>
                </a:solidFill>
              </a:rPr>
            </a:br>
            <a:r>
              <a:rPr lang="en-AU" sz="2400" dirty="0">
                <a:solidFill>
                  <a:schemeClr val="accent1"/>
                </a:solidFill>
              </a:rPr>
              <a:t>be people, organizations, speakers, locations, or any other unit of interest.</a:t>
            </a:r>
          </a:p>
          <a:p>
            <a:pPr marL="342900" indent="-342900">
              <a:buFont typeface="Arial" panose="020B0604020202020204" pitchFamily="34" charset="0"/>
              <a:buChar char="•"/>
            </a:pPr>
            <a:r>
              <a:rPr lang="en-AU" sz="2400" dirty="0">
                <a:solidFill>
                  <a:schemeClr val="accent1"/>
                </a:solidFill>
              </a:rPr>
              <a:t>Each node in a network typically has attributes or properties associated with it.</a:t>
            </a:r>
          </a:p>
          <a:p>
            <a:r>
              <a:rPr lang="en-AU" sz="2400" b="1" dirty="0">
                <a:solidFill>
                  <a:schemeClr val="accent1"/>
                </a:solidFill>
              </a:rPr>
              <a:t>Edges</a:t>
            </a:r>
          </a:p>
          <a:p>
            <a:pPr marL="342900" indent="-342900">
              <a:buFont typeface="Arial" panose="020B0604020202020204" pitchFamily="34" charset="0"/>
              <a:buChar char="•"/>
            </a:pPr>
            <a:r>
              <a:rPr lang="en-AU" sz="2400" dirty="0">
                <a:solidFill>
                  <a:schemeClr val="accent1"/>
                </a:solidFill>
              </a:rPr>
              <a:t>Edges (or links) represent the connections between nodes in a network.</a:t>
            </a:r>
          </a:p>
          <a:p>
            <a:pPr marL="342900" indent="-342900">
              <a:buFont typeface="Arial" panose="020B0604020202020204" pitchFamily="34" charset="0"/>
              <a:buChar char="•"/>
            </a:pPr>
            <a:r>
              <a:rPr lang="en-AU" sz="2400" dirty="0">
                <a:solidFill>
                  <a:schemeClr val="accent1"/>
                </a:solidFill>
              </a:rPr>
              <a:t>Edges can be directed or undirected, indicating the presence or absence of a relationship between two nodes.</a:t>
            </a:r>
          </a:p>
          <a:p>
            <a:pPr marL="342900" indent="-342900">
              <a:buFont typeface="Arial" panose="020B0604020202020204" pitchFamily="34" charset="0"/>
              <a:buChar char="•"/>
            </a:pPr>
            <a:r>
              <a:rPr lang="en-AU" sz="2400" dirty="0">
                <a:solidFill>
                  <a:schemeClr val="accent1"/>
                </a:solidFill>
              </a:rPr>
              <a:t>The strength or weight of an edge may also be considered, reflecting the intensity or frequency of interaction between nodes.</a:t>
            </a:r>
          </a:p>
          <a:p>
            <a:r>
              <a:rPr lang="en-AU" sz="2400" b="1" dirty="0">
                <a:solidFill>
                  <a:schemeClr val="accent1"/>
                </a:solidFill>
              </a:rPr>
              <a:t>Network Metrics</a:t>
            </a:r>
          </a:p>
          <a:p>
            <a:pPr marL="342900" indent="-342900">
              <a:buFont typeface="Arial" panose="020B0604020202020204" pitchFamily="34" charset="0"/>
              <a:buChar char="•"/>
            </a:pPr>
            <a:r>
              <a:rPr lang="en-AU" sz="2400" dirty="0">
                <a:solidFill>
                  <a:schemeClr val="accent1"/>
                </a:solidFill>
              </a:rPr>
              <a:t>Various metrics are used to quantify the structure and properties of a network, such as degree centrality, betweenness centrality, and clustering coefficient.</a:t>
            </a:r>
          </a:p>
          <a:p>
            <a:pPr marL="342900" indent="-342900">
              <a:buFont typeface="Arial" panose="020B0604020202020204" pitchFamily="34" charset="0"/>
              <a:buChar char="•"/>
            </a:pPr>
            <a:r>
              <a:rPr lang="en-AU" sz="2400" dirty="0">
                <a:solidFill>
                  <a:schemeClr val="accent1"/>
                </a:solidFill>
              </a:rPr>
              <a:t>These metrics provide insights into the importance, influence, and connectivity of nodes within the network.</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Basic Concepts of Network Analysis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14</a:t>
            </a:fld>
            <a:endParaRPr lang="en-AU" dirty="0"/>
          </a:p>
        </p:txBody>
      </p:sp>
    </p:spTree>
    <p:extLst>
      <p:ext uri="{BB962C8B-B14F-4D97-AF65-F5344CB8AC3E}">
        <p14:creationId xmlns:p14="http://schemas.microsoft.com/office/powerpoint/2010/main" val="259650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network of names and numbers&#10;&#10;Description automatically generated with medium confidence">
            <a:extLst>
              <a:ext uri="{FF2B5EF4-FFF2-40B4-BE49-F238E27FC236}">
                <a16:creationId xmlns:a16="http://schemas.microsoft.com/office/drawing/2014/main" id="{498C1437-7B92-7F66-29B7-0A6CEAC75905}"/>
              </a:ext>
            </a:extLst>
          </p:cNvPr>
          <p:cNvPicPr>
            <a:picLocks noChangeAspect="1"/>
          </p:cNvPicPr>
          <p:nvPr/>
        </p:nvPicPr>
        <p:blipFill>
          <a:blip r:embed="rId2"/>
          <a:stretch>
            <a:fillRect/>
          </a:stretch>
        </p:blipFill>
        <p:spPr>
          <a:xfrm>
            <a:off x="9023648" y="764704"/>
            <a:ext cx="3168352" cy="3168352"/>
          </a:xfrm>
          <a:prstGeom prst="rect">
            <a:avLst/>
          </a:prstGeom>
        </p:spPr>
      </p:pic>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a:bodyPr>
          <a:lstStyle/>
          <a:p>
            <a:pPr marL="342900" indent="-342900">
              <a:buFont typeface="Arial" panose="020B0604020202020204" pitchFamily="34" charset="0"/>
              <a:buChar char="•"/>
            </a:pPr>
            <a:r>
              <a:rPr lang="en-AU" sz="2000" b="1" dirty="0">
                <a:solidFill>
                  <a:schemeClr val="accent1"/>
                </a:solidFill>
              </a:rPr>
              <a:t>Social Network Analysis</a:t>
            </a:r>
            <a:br>
              <a:rPr lang="en-AU" sz="2000" b="1" dirty="0">
                <a:solidFill>
                  <a:schemeClr val="accent1"/>
                </a:solidFill>
              </a:rPr>
            </a:br>
            <a:r>
              <a:rPr lang="en-AU" sz="2000" dirty="0">
                <a:solidFill>
                  <a:schemeClr val="accent1"/>
                </a:solidFill>
              </a:rPr>
              <a:t>Social network analysis examines social structures by analysing </a:t>
            </a:r>
            <a:br>
              <a:rPr lang="en-AU" sz="2000" dirty="0">
                <a:solidFill>
                  <a:schemeClr val="accent1"/>
                </a:solidFill>
              </a:rPr>
            </a:br>
            <a:r>
              <a:rPr lang="en-AU" sz="2000" dirty="0">
                <a:solidFill>
                  <a:schemeClr val="accent1"/>
                </a:solidFill>
              </a:rPr>
              <a:t>the relationships between individuals or groups within a network. </a:t>
            </a:r>
            <a:br>
              <a:rPr lang="en-AU" sz="2000" dirty="0">
                <a:solidFill>
                  <a:schemeClr val="accent1"/>
                </a:solidFill>
              </a:rPr>
            </a:br>
            <a:r>
              <a:rPr lang="en-AU" sz="2000" dirty="0">
                <a:solidFill>
                  <a:schemeClr val="accent1"/>
                </a:solidFill>
              </a:rPr>
              <a:t>It is used to study communication patterns, influence, information </a:t>
            </a:r>
            <a:br>
              <a:rPr lang="en-AU" sz="2000" dirty="0">
                <a:solidFill>
                  <a:schemeClr val="accent1"/>
                </a:solidFill>
              </a:rPr>
            </a:br>
            <a:r>
              <a:rPr lang="en-AU" sz="2000" dirty="0">
                <a:solidFill>
                  <a:schemeClr val="accent1"/>
                </a:solidFill>
              </a:rPr>
              <a:t>flow, and social dynamics in various contexts, including organizations, </a:t>
            </a:r>
            <a:br>
              <a:rPr lang="en-AU" sz="2000" dirty="0">
                <a:solidFill>
                  <a:schemeClr val="accent1"/>
                </a:solidFill>
              </a:rPr>
            </a:br>
            <a:r>
              <a:rPr lang="en-AU" sz="2000" dirty="0">
                <a:solidFill>
                  <a:schemeClr val="accent1"/>
                </a:solidFill>
              </a:rPr>
              <a:t>communities, and online platforms.</a:t>
            </a:r>
          </a:p>
          <a:p>
            <a:pPr marL="342900" indent="-342900">
              <a:buFont typeface="Arial" panose="020B0604020202020204" pitchFamily="34" charset="0"/>
              <a:buChar char="•"/>
            </a:pPr>
            <a:r>
              <a:rPr lang="en-AU" sz="2000" b="1" dirty="0">
                <a:solidFill>
                  <a:schemeClr val="accent1"/>
                </a:solidFill>
              </a:rPr>
              <a:t>Sociolinguistic Network Analysis</a:t>
            </a:r>
            <a:br>
              <a:rPr lang="en-AU" sz="2000" b="1" dirty="0">
                <a:solidFill>
                  <a:schemeClr val="accent1"/>
                </a:solidFill>
              </a:rPr>
            </a:br>
            <a:r>
              <a:rPr lang="en-AU" sz="2000" dirty="0">
                <a:solidFill>
                  <a:schemeClr val="accent1"/>
                </a:solidFill>
              </a:rPr>
              <a:t>In sociolinguistics, network analysis is used to study social relationships such the type and density of speech communities. It helps uncover the relationships between speakers (network members), identify key participants, and understand the functioning of language variation and change.</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Applications of Network Analysis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15</a:t>
            </a:fld>
            <a:endParaRPr lang="en-AU" dirty="0"/>
          </a:p>
        </p:txBody>
      </p:sp>
    </p:spTree>
    <p:extLst>
      <p:ext uri="{BB962C8B-B14F-4D97-AF65-F5344CB8AC3E}">
        <p14:creationId xmlns:p14="http://schemas.microsoft.com/office/powerpoint/2010/main" val="1811137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lnSpcReduction="10000"/>
          </a:bodyPr>
          <a:lstStyle/>
          <a:p>
            <a:r>
              <a:rPr lang="en-AU" sz="2400" b="1" dirty="0" err="1">
                <a:solidFill>
                  <a:srgbClr val="51247A"/>
                </a:solidFill>
              </a:rPr>
              <a:t>Keyness</a:t>
            </a:r>
            <a:r>
              <a:rPr lang="en-AU" sz="2400" dirty="0">
                <a:solidFill>
                  <a:srgbClr val="51247A"/>
                </a:solidFill>
              </a:rPr>
              <a:t> refers to a method used to determine how characteristic, unique, or  important terms are for a (collection of) text(s). </a:t>
            </a:r>
          </a:p>
          <a:p>
            <a:r>
              <a:rPr lang="en-AU" sz="2400" dirty="0" err="1">
                <a:solidFill>
                  <a:srgbClr val="51247A"/>
                </a:solidFill>
              </a:rPr>
              <a:t>Keyness</a:t>
            </a:r>
            <a:r>
              <a:rPr lang="en-AU" sz="2400" dirty="0">
                <a:solidFill>
                  <a:srgbClr val="51247A"/>
                </a:solidFill>
              </a:rPr>
              <a:t> is a measure that evaluates frequency of occurrence of a linguistic feature (such as a word or phrase) either in a collection of texts or between two corpora. </a:t>
            </a:r>
          </a:p>
          <a:p>
            <a:r>
              <a:rPr lang="en-AU" sz="2400" b="1" dirty="0" err="1">
                <a:solidFill>
                  <a:srgbClr val="51247A"/>
                </a:solidFill>
              </a:rPr>
              <a:t>Keyness</a:t>
            </a:r>
            <a:r>
              <a:rPr lang="en-AU" sz="2400" b="1" dirty="0">
                <a:solidFill>
                  <a:srgbClr val="51247A"/>
                </a:solidFill>
              </a:rPr>
              <a:t> measures</a:t>
            </a:r>
          </a:p>
          <a:p>
            <a:pPr lvl="2" indent="0">
              <a:buNone/>
            </a:pPr>
            <a:r>
              <a:rPr lang="en-AU" sz="2400" dirty="0">
                <a:solidFill>
                  <a:srgbClr val="51247A"/>
                </a:solidFill>
              </a:rPr>
              <a:t>Without a reference corpus</a:t>
            </a:r>
          </a:p>
          <a:p>
            <a:pPr marL="645750" lvl="2" indent="-285750">
              <a:buFont typeface="Courier New" panose="02070309020205020404" pitchFamily="49" charset="0"/>
              <a:buChar char="o"/>
            </a:pPr>
            <a:r>
              <a:rPr lang="en-AU" sz="2400" dirty="0">
                <a:solidFill>
                  <a:srgbClr val="51247A"/>
                </a:solidFill>
              </a:rPr>
              <a:t>Term Frequency Inverse Document Frequency (TF-IDF)</a:t>
            </a:r>
          </a:p>
          <a:p>
            <a:pPr lvl="2" indent="0">
              <a:buNone/>
            </a:pPr>
            <a:r>
              <a:rPr lang="en-AU" sz="2400" dirty="0">
                <a:solidFill>
                  <a:srgbClr val="51247A"/>
                </a:solidFill>
              </a:rPr>
              <a:t>With a reference corpus</a:t>
            </a:r>
          </a:p>
          <a:p>
            <a:pPr marL="645750" lvl="2" indent="-285750">
              <a:buFont typeface="Courier New" panose="02070309020205020404" pitchFamily="49" charset="0"/>
              <a:buChar char="o"/>
            </a:pPr>
            <a:r>
              <a:rPr lang="en-AU" sz="2400" dirty="0">
                <a:solidFill>
                  <a:srgbClr val="51247A"/>
                </a:solidFill>
              </a:rPr>
              <a:t>Mutual Information (MI), Log Likelihood Ratio (LLR), Relative Frequency Difference (RFD), (X</a:t>
            </a:r>
            <a:r>
              <a:rPr lang="en-AU" sz="2400" baseline="30000" dirty="0">
                <a:solidFill>
                  <a:srgbClr val="51247A"/>
                </a:solidFill>
              </a:rPr>
              <a:t>2</a:t>
            </a:r>
            <a:r>
              <a:rPr lang="en-AU" sz="2400" dirty="0">
                <a:solidFill>
                  <a:srgbClr val="51247A"/>
                </a:solidFill>
              </a:rPr>
              <a:t> or phi [</a:t>
            </a:r>
            <a:r>
              <a:rPr lang="en-AU" sz="2400" dirty="0">
                <a:solidFill>
                  <a:schemeClr val="accent1"/>
                </a:solidFill>
              </a:rPr>
              <a:t>ϕ]</a:t>
            </a:r>
            <a:r>
              <a:rPr lang="en-AU" sz="2400" dirty="0">
                <a:solidFill>
                  <a:srgbClr val="51247A"/>
                </a:solidFill>
              </a:rPr>
              <a:t>)</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Keyword | </a:t>
            </a:r>
            <a:r>
              <a:rPr lang="en-AU" dirty="0" err="1"/>
              <a:t>Keyness</a:t>
            </a:r>
            <a:r>
              <a:rPr lang="en-AU" dirty="0"/>
              <a:t> Analysis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16</a:t>
            </a:fld>
            <a:endParaRPr lang="en-AU" dirty="0"/>
          </a:p>
        </p:txBody>
      </p:sp>
    </p:spTree>
    <p:extLst>
      <p:ext uri="{BB962C8B-B14F-4D97-AF65-F5344CB8AC3E}">
        <p14:creationId xmlns:p14="http://schemas.microsoft.com/office/powerpoint/2010/main" val="155747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speech language&#10;&#10;Description automatically generated">
            <a:extLst>
              <a:ext uri="{FF2B5EF4-FFF2-40B4-BE49-F238E27FC236}">
                <a16:creationId xmlns:a16="http://schemas.microsoft.com/office/drawing/2014/main" id="{7F07CA5A-75FB-A999-91BB-D933C49D8E0A}"/>
              </a:ext>
            </a:extLst>
          </p:cNvPr>
          <p:cNvPicPr>
            <a:picLocks noChangeAspect="1"/>
          </p:cNvPicPr>
          <p:nvPr/>
        </p:nvPicPr>
        <p:blipFill>
          <a:blip r:embed="rId2"/>
          <a:stretch>
            <a:fillRect/>
          </a:stretch>
        </p:blipFill>
        <p:spPr>
          <a:xfrm>
            <a:off x="7176120" y="692695"/>
            <a:ext cx="5015880" cy="3582771"/>
          </a:xfrm>
          <a:prstGeom prst="rect">
            <a:avLst/>
          </a:prstGeom>
        </p:spPr>
      </p:pic>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fontScale="92500"/>
          </a:bodyPr>
          <a:lstStyle/>
          <a:p>
            <a:pPr marL="342900" indent="-342900">
              <a:buFont typeface="Arial" panose="020B0604020202020204" pitchFamily="34" charset="0"/>
              <a:buChar char="•"/>
            </a:pPr>
            <a:r>
              <a:rPr lang="en-AU" sz="2400" dirty="0">
                <a:solidFill>
                  <a:schemeClr val="accent1"/>
                </a:solidFill>
              </a:rPr>
              <a:t>Named Entity Recognition (NER) is a </a:t>
            </a:r>
            <a:br>
              <a:rPr lang="en-AU" sz="2400" dirty="0">
                <a:solidFill>
                  <a:schemeClr val="accent1"/>
                </a:solidFill>
              </a:rPr>
            </a:br>
            <a:r>
              <a:rPr lang="en-AU" sz="2400" dirty="0">
                <a:solidFill>
                  <a:schemeClr val="accent1"/>
                </a:solidFill>
              </a:rPr>
              <a:t>natural language processing (NLP) task that </a:t>
            </a:r>
            <a:br>
              <a:rPr lang="en-AU" sz="2400" dirty="0">
                <a:solidFill>
                  <a:schemeClr val="accent1"/>
                </a:solidFill>
              </a:rPr>
            </a:br>
            <a:r>
              <a:rPr lang="en-AU" sz="2400" dirty="0">
                <a:solidFill>
                  <a:schemeClr val="accent1"/>
                </a:solidFill>
              </a:rPr>
              <a:t>involves identifying and categorizing named </a:t>
            </a:r>
            <a:br>
              <a:rPr lang="en-AU" sz="2400" dirty="0">
                <a:solidFill>
                  <a:schemeClr val="accent1"/>
                </a:solidFill>
              </a:rPr>
            </a:br>
            <a:r>
              <a:rPr lang="en-AU" sz="2400" dirty="0">
                <a:solidFill>
                  <a:schemeClr val="accent1"/>
                </a:solidFill>
              </a:rPr>
              <a:t>entities in text into predefined categories </a:t>
            </a:r>
            <a:br>
              <a:rPr lang="en-AU" sz="2400" dirty="0">
                <a:solidFill>
                  <a:schemeClr val="accent1"/>
                </a:solidFill>
              </a:rPr>
            </a:br>
            <a:r>
              <a:rPr lang="en-AU" sz="2400" dirty="0">
                <a:solidFill>
                  <a:schemeClr val="accent1"/>
                </a:solidFill>
              </a:rPr>
              <a:t>such as person names, organization names, </a:t>
            </a:r>
            <a:br>
              <a:rPr lang="en-AU" sz="2400" dirty="0">
                <a:solidFill>
                  <a:schemeClr val="accent1"/>
                </a:solidFill>
              </a:rPr>
            </a:br>
            <a:r>
              <a:rPr lang="en-AU" sz="2400" dirty="0">
                <a:solidFill>
                  <a:schemeClr val="accent1"/>
                </a:solidFill>
              </a:rPr>
              <a:t>locations, dates, and more.</a:t>
            </a:r>
          </a:p>
          <a:p>
            <a:pPr marL="342900" indent="-342900">
              <a:buFont typeface="Arial" panose="020B0604020202020204" pitchFamily="34" charset="0"/>
              <a:buChar char="•"/>
            </a:pPr>
            <a:r>
              <a:rPr lang="en-AU" sz="2400" dirty="0">
                <a:solidFill>
                  <a:schemeClr val="accent1"/>
                </a:solidFill>
              </a:rPr>
              <a:t>It plays a crucial role in extracting structured information from unstructured text </a:t>
            </a:r>
          </a:p>
          <a:p>
            <a:r>
              <a:rPr lang="en-AU" sz="2400" dirty="0">
                <a:solidFill>
                  <a:schemeClr val="accent1"/>
                </a:solidFill>
              </a:rPr>
              <a:t>Named Entities</a:t>
            </a:r>
          </a:p>
          <a:p>
            <a:pPr marL="342900" indent="-342900">
              <a:buFont typeface="Arial" panose="020B0604020202020204" pitchFamily="34" charset="0"/>
              <a:buChar char="•"/>
            </a:pPr>
            <a:r>
              <a:rPr lang="en-AU" sz="2400" dirty="0">
                <a:solidFill>
                  <a:schemeClr val="accent1"/>
                </a:solidFill>
              </a:rPr>
              <a:t>NER algorithms typically involve pos-tagging and parsing and aim to identify and classify named entities (e.g., people, organizations, locations, dates, times, quantities, and monetary values) within a text.</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What is Named Entity Recognition</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17</a:t>
            </a:fld>
            <a:endParaRPr lang="en-AU" dirty="0"/>
          </a:p>
        </p:txBody>
      </p:sp>
    </p:spTree>
    <p:extLst>
      <p:ext uri="{BB962C8B-B14F-4D97-AF65-F5344CB8AC3E}">
        <p14:creationId xmlns:p14="http://schemas.microsoft.com/office/powerpoint/2010/main" val="55026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speech language&#10;&#10;Description automatically generated">
            <a:extLst>
              <a:ext uri="{FF2B5EF4-FFF2-40B4-BE49-F238E27FC236}">
                <a16:creationId xmlns:a16="http://schemas.microsoft.com/office/drawing/2014/main" id="{7F07CA5A-75FB-A999-91BB-D933C49D8E0A}"/>
              </a:ext>
            </a:extLst>
          </p:cNvPr>
          <p:cNvPicPr>
            <a:picLocks noChangeAspect="1"/>
          </p:cNvPicPr>
          <p:nvPr/>
        </p:nvPicPr>
        <p:blipFill>
          <a:blip r:embed="rId2"/>
          <a:stretch>
            <a:fillRect/>
          </a:stretch>
        </p:blipFill>
        <p:spPr>
          <a:xfrm>
            <a:off x="7857116" y="692695"/>
            <a:ext cx="4334884" cy="3096345"/>
          </a:xfrm>
          <a:prstGeom prst="rect">
            <a:avLst/>
          </a:prstGeom>
        </p:spPr>
      </p:pic>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fontScale="85000" lnSpcReduction="20000"/>
          </a:bodyPr>
          <a:lstStyle/>
          <a:p>
            <a:r>
              <a:rPr lang="en-AU" sz="2400" b="1" dirty="0">
                <a:solidFill>
                  <a:schemeClr val="accent1"/>
                </a:solidFill>
              </a:rPr>
              <a:t>Language Documentation and Description</a:t>
            </a:r>
          </a:p>
          <a:p>
            <a:pPr marL="342900" indent="-342900">
              <a:buFont typeface="Arial" panose="020B0604020202020204" pitchFamily="34" charset="0"/>
              <a:buChar char="•"/>
            </a:pPr>
            <a:r>
              <a:rPr lang="en-AU" sz="2400" dirty="0">
                <a:solidFill>
                  <a:schemeClr val="accent1"/>
                </a:solidFill>
              </a:rPr>
              <a:t>Named Entity Recognition can assist linguists in identifying </a:t>
            </a:r>
            <a:br>
              <a:rPr lang="en-AU" sz="2400" dirty="0">
                <a:solidFill>
                  <a:schemeClr val="accent1"/>
                </a:solidFill>
              </a:rPr>
            </a:br>
            <a:r>
              <a:rPr lang="en-AU" sz="2400" dirty="0">
                <a:solidFill>
                  <a:schemeClr val="accent1"/>
                </a:solidFill>
              </a:rPr>
              <a:t>and categorizing proper nouns and other named entities </a:t>
            </a:r>
            <a:br>
              <a:rPr lang="en-AU" sz="2400" dirty="0">
                <a:solidFill>
                  <a:schemeClr val="accent1"/>
                </a:solidFill>
              </a:rPr>
            </a:br>
            <a:r>
              <a:rPr lang="en-AU" sz="2400" dirty="0">
                <a:solidFill>
                  <a:schemeClr val="accent1"/>
                </a:solidFill>
              </a:rPr>
              <a:t>in linguistic texts.</a:t>
            </a:r>
          </a:p>
          <a:p>
            <a:pPr marL="342900" indent="-342900">
              <a:buFont typeface="Arial" panose="020B0604020202020204" pitchFamily="34" charset="0"/>
              <a:buChar char="•"/>
            </a:pPr>
            <a:r>
              <a:rPr lang="en-AU" sz="2400" dirty="0">
                <a:solidFill>
                  <a:schemeClr val="accent1"/>
                </a:solidFill>
              </a:rPr>
              <a:t>It aids in the process of language documentation and description by </a:t>
            </a:r>
            <a:br>
              <a:rPr lang="en-AU" sz="2400" dirty="0">
                <a:solidFill>
                  <a:schemeClr val="accent1"/>
                </a:solidFill>
              </a:rPr>
            </a:br>
            <a:r>
              <a:rPr lang="en-AU" sz="2400" dirty="0">
                <a:solidFill>
                  <a:schemeClr val="accent1"/>
                </a:solidFill>
              </a:rPr>
              <a:t>automatically identifying key entities mentioned in texts.</a:t>
            </a:r>
          </a:p>
          <a:p>
            <a:r>
              <a:rPr lang="en-AU" sz="2400" b="1" dirty="0">
                <a:solidFill>
                  <a:schemeClr val="accent1"/>
                </a:solidFill>
              </a:rPr>
              <a:t>Cross-Linguistic Studies</a:t>
            </a:r>
          </a:p>
          <a:p>
            <a:pPr marL="342900" indent="-342900">
              <a:buFont typeface="Arial" panose="020B0604020202020204" pitchFamily="34" charset="0"/>
              <a:buChar char="•"/>
            </a:pPr>
            <a:r>
              <a:rPr lang="en-AU" sz="2400" dirty="0">
                <a:solidFill>
                  <a:schemeClr val="accent1"/>
                </a:solidFill>
              </a:rPr>
              <a:t>NER techniques can be applied to analyse texts in multiple languages, facilitating cross-linguistic studies and comparative linguistic analysis for instance by identifying similarities and differences in the naming conventions and entity references across languages.</a:t>
            </a:r>
          </a:p>
          <a:p>
            <a:r>
              <a:rPr lang="en-AU" sz="2400" b="1" dirty="0">
                <a:solidFill>
                  <a:schemeClr val="accent1"/>
                </a:solidFill>
              </a:rPr>
              <a:t>Text Annotation and Corpus Linguistics</a:t>
            </a:r>
          </a:p>
          <a:p>
            <a:pPr marL="342900" indent="-342900">
              <a:buFont typeface="Arial" panose="020B0604020202020204" pitchFamily="34" charset="0"/>
              <a:buChar char="•"/>
            </a:pPr>
            <a:r>
              <a:rPr lang="en-AU" sz="2400" dirty="0">
                <a:solidFill>
                  <a:schemeClr val="accent1"/>
                </a:solidFill>
              </a:rPr>
              <a:t>Named Entity Recognition tools are valuable for annotating linguistic corpora with named entity labels, enabling researchers to analyse the distribution and usage of named entities in different textual genres and contexts.</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Applications of Named Entity Recognition</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18</a:t>
            </a:fld>
            <a:endParaRPr lang="en-AU" dirty="0"/>
          </a:p>
        </p:txBody>
      </p:sp>
    </p:spTree>
    <p:extLst>
      <p:ext uri="{BB962C8B-B14F-4D97-AF65-F5344CB8AC3E}">
        <p14:creationId xmlns:p14="http://schemas.microsoft.com/office/powerpoint/2010/main" val="267279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24C3FF-8F3F-0F67-C919-5DBD9C2C2549}"/>
              </a:ext>
            </a:extLst>
          </p:cNvPr>
          <p:cNvSpPr>
            <a:spLocks noGrp="1"/>
          </p:cNvSpPr>
          <p:nvPr>
            <p:ph sz="quarter" idx="10"/>
          </p:nvPr>
        </p:nvSpPr>
        <p:spPr/>
        <p:txBody>
          <a:bodyPr/>
          <a:lstStyle/>
          <a:p>
            <a:pPr indent="-457200" algn="l">
              <a:spcBef>
                <a:spcPts val="600"/>
              </a:spcBef>
              <a:spcAft>
                <a:spcPts val="600"/>
              </a:spcAft>
            </a:pPr>
            <a:r>
              <a:rPr lang="en-AU" dirty="0" err="1">
                <a:solidFill>
                  <a:srgbClr val="51247A"/>
                </a:solidFill>
              </a:rPr>
              <a:t>Wutich</a:t>
            </a:r>
            <a:r>
              <a:rPr lang="en-AU" dirty="0">
                <a:solidFill>
                  <a:srgbClr val="51247A"/>
                </a:solidFill>
              </a:rPr>
              <a:t>, A., Ryan, G., &amp; Bernard, H. R. (2014). Text Analysis. In H. R. Bernard &amp; C. C. </a:t>
            </a:r>
            <a:r>
              <a:rPr lang="en-AU" dirty="0" err="1">
                <a:solidFill>
                  <a:srgbClr val="51247A"/>
                </a:solidFill>
              </a:rPr>
              <a:t>Gravlee</a:t>
            </a:r>
            <a:r>
              <a:rPr lang="en-AU" dirty="0">
                <a:solidFill>
                  <a:srgbClr val="51247A"/>
                </a:solidFill>
              </a:rPr>
              <a:t> (Eds.), </a:t>
            </a:r>
            <a:r>
              <a:rPr lang="en-AU" i="1" dirty="0">
                <a:solidFill>
                  <a:srgbClr val="51247A"/>
                </a:solidFill>
              </a:rPr>
              <a:t>Handbook of Methods in Cultural Anthropology </a:t>
            </a:r>
            <a:r>
              <a:rPr lang="en-AU" dirty="0">
                <a:solidFill>
                  <a:srgbClr val="51247A"/>
                </a:solidFill>
              </a:rPr>
              <a:t>(2nd ed., pp. 533-559). Lanham, Boulder, New York, Toronto, Plymouth, UK: Rowman &amp; Littlefield.</a:t>
            </a:r>
          </a:p>
          <a:p>
            <a:pPr indent="-457200" algn="l">
              <a:spcBef>
                <a:spcPts val="600"/>
              </a:spcBef>
              <a:spcAft>
                <a:spcPts val="600"/>
              </a:spcAft>
            </a:pPr>
            <a:r>
              <a:rPr lang="en-AU" dirty="0">
                <a:solidFill>
                  <a:srgbClr val="51247A"/>
                </a:solidFill>
              </a:rPr>
              <a:t>Jockers, M. L., &amp; </a:t>
            </a:r>
            <a:r>
              <a:rPr lang="en-AU" dirty="0" err="1">
                <a:solidFill>
                  <a:srgbClr val="51247A"/>
                </a:solidFill>
              </a:rPr>
              <a:t>Thalken</a:t>
            </a:r>
            <a:r>
              <a:rPr lang="en-AU" dirty="0">
                <a:solidFill>
                  <a:srgbClr val="51247A"/>
                </a:solidFill>
              </a:rPr>
              <a:t>, R. (2020). </a:t>
            </a:r>
            <a:r>
              <a:rPr lang="en-AU" i="1" dirty="0">
                <a:solidFill>
                  <a:srgbClr val="51247A"/>
                </a:solidFill>
              </a:rPr>
              <a:t>Text Analysis with R</a:t>
            </a:r>
            <a:r>
              <a:rPr lang="en-AU" dirty="0">
                <a:solidFill>
                  <a:srgbClr val="51247A"/>
                </a:solidFill>
              </a:rPr>
              <a:t>. Springer International Publishing.</a:t>
            </a:r>
          </a:p>
          <a:p>
            <a:pPr indent="-457200" algn="l">
              <a:spcBef>
                <a:spcPts val="600"/>
              </a:spcBef>
              <a:spcAft>
                <a:spcPts val="600"/>
              </a:spcAft>
            </a:pPr>
            <a:r>
              <a:rPr lang="en-AU" dirty="0" err="1">
                <a:solidFill>
                  <a:srgbClr val="51247A"/>
                </a:solidFill>
              </a:rPr>
              <a:t>Welbers</a:t>
            </a:r>
            <a:r>
              <a:rPr lang="en-AU" dirty="0">
                <a:solidFill>
                  <a:srgbClr val="51247A"/>
                </a:solidFill>
              </a:rPr>
              <a:t>, K., Van </a:t>
            </a:r>
            <a:r>
              <a:rPr lang="en-AU" dirty="0" err="1">
                <a:solidFill>
                  <a:srgbClr val="51247A"/>
                </a:solidFill>
              </a:rPr>
              <a:t>Atteveldt</a:t>
            </a:r>
            <a:r>
              <a:rPr lang="en-AU" dirty="0">
                <a:solidFill>
                  <a:srgbClr val="51247A"/>
                </a:solidFill>
              </a:rPr>
              <a:t>, W., &amp; Benoit, K. (2017). Text Analysis in R. </a:t>
            </a:r>
            <a:r>
              <a:rPr lang="en-AU" i="1" dirty="0">
                <a:solidFill>
                  <a:srgbClr val="51247A"/>
                </a:solidFill>
              </a:rPr>
              <a:t>Communication Methods and Measures</a:t>
            </a:r>
            <a:r>
              <a:rPr lang="en-AU" dirty="0">
                <a:solidFill>
                  <a:srgbClr val="51247A"/>
                </a:solidFill>
              </a:rPr>
              <a:t>, 11(4), 245-265.</a:t>
            </a:r>
          </a:p>
        </p:txBody>
      </p:sp>
      <p:sp>
        <p:nvSpPr>
          <p:cNvPr id="3" name="Title 2">
            <a:extLst>
              <a:ext uri="{FF2B5EF4-FFF2-40B4-BE49-F238E27FC236}">
                <a16:creationId xmlns:a16="http://schemas.microsoft.com/office/drawing/2014/main" id="{BBA0C2D1-3956-34C5-C331-02715DC9ACEC}"/>
              </a:ext>
            </a:extLst>
          </p:cNvPr>
          <p:cNvSpPr>
            <a:spLocks noGrp="1"/>
          </p:cNvSpPr>
          <p:nvPr>
            <p:ph type="title"/>
          </p:nvPr>
        </p:nvSpPr>
        <p:spPr/>
        <p:txBody>
          <a:bodyPr/>
          <a:lstStyle/>
          <a:p>
            <a:r>
              <a:rPr lang="en-AU" dirty="0"/>
              <a:t>References</a:t>
            </a:r>
          </a:p>
        </p:txBody>
      </p:sp>
      <p:sp>
        <p:nvSpPr>
          <p:cNvPr id="6" name="Slide Number Placeholder 5">
            <a:extLst>
              <a:ext uri="{FF2B5EF4-FFF2-40B4-BE49-F238E27FC236}">
                <a16:creationId xmlns:a16="http://schemas.microsoft.com/office/drawing/2014/main" id="{A5E713FF-9F61-6E7B-88B8-BC745596310B}"/>
              </a:ext>
            </a:extLst>
          </p:cNvPr>
          <p:cNvSpPr>
            <a:spLocks noGrp="1"/>
          </p:cNvSpPr>
          <p:nvPr>
            <p:ph type="sldNum" sz="quarter" idx="18"/>
          </p:nvPr>
        </p:nvSpPr>
        <p:spPr/>
        <p:txBody>
          <a:bodyPr/>
          <a:lstStyle/>
          <a:p>
            <a:fld id="{E917DE0E-AFB1-41FD-BC35-27DB61CA125F}" type="slidenum">
              <a:rPr lang="en-AU" smtClean="0"/>
              <a:pPr/>
              <a:t>19</a:t>
            </a:fld>
            <a:endParaRPr lang="en-AU" dirty="0"/>
          </a:p>
        </p:txBody>
      </p:sp>
    </p:spTree>
    <p:extLst>
      <p:ext uri="{BB962C8B-B14F-4D97-AF65-F5344CB8AC3E}">
        <p14:creationId xmlns:p14="http://schemas.microsoft.com/office/powerpoint/2010/main" val="168788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7D5CC-5896-4E8A-272C-4189B25D2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8DC0-E714-D29C-BF10-775E5A57DB65}"/>
              </a:ext>
            </a:extLst>
          </p:cNvPr>
          <p:cNvSpPr>
            <a:spLocks noGrp="1"/>
          </p:cNvSpPr>
          <p:nvPr>
            <p:ph type="title"/>
          </p:nvPr>
        </p:nvSpPr>
        <p:spPr>
          <a:xfrm>
            <a:off x="695326" y="1700811"/>
            <a:ext cx="10768680" cy="2232245"/>
          </a:xfrm>
        </p:spPr>
        <p:txBody>
          <a:bodyPr/>
          <a:lstStyle/>
          <a:p>
            <a:pPr algn="ctr"/>
            <a:r>
              <a:rPr lang="en-AU"/>
              <a:t>What is Text Analysis?</a:t>
            </a:r>
            <a:endParaRPr lang="en-AU" dirty="0"/>
          </a:p>
        </p:txBody>
      </p:sp>
      <p:sp>
        <p:nvSpPr>
          <p:cNvPr id="5" name="Slide Number Placeholder 4">
            <a:extLst>
              <a:ext uri="{FF2B5EF4-FFF2-40B4-BE49-F238E27FC236}">
                <a16:creationId xmlns:a16="http://schemas.microsoft.com/office/drawing/2014/main" id="{D84382B8-F2C1-3862-C705-0216E8A82D43}"/>
              </a:ext>
            </a:extLst>
          </p:cNvPr>
          <p:cNvSpPr>
            <a:spLocks noGrp="1"/>
          </p:cNvSpPr>
          <p:nvPr>
            <p:ph type="sldNum" sz="quarter" idx="13"/>
          </p:nvPr>
        </p:nvSpPr>
        <p:spPr/>
        <p:txBody>
          <a:bodyPr/>
          <a:lstStyle/>
          <a:p>
            <a:fld id="{E917DE0E-AFB1-41FD-BC35-27DB61CA125F}" type="slidenum">
              <a:rPr lang="en-AU" smtClean="0"/>
              <a:pPr/>
              <a:t>2</a:t>
            </a:fld>
            <a:endParaRPr lang="en-AU" dirty="0"/>
          </a:p>
        </p:txBody>
      </p:sp>
    </p:spTree>
    <p:extLst>
      <p:ext uri="{BB962C8B-B14F-4D97-AF65-F5344CB8AC3E}">
        <p14:creationId xmlns:p14="http://schemas.microsoft.com/office/powerpoint/2010/main" val="249463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words&#10;&#10;Description automatically generated">
            <a:extLst>
              <a:ext uri="{FF2B5EF4-FFF2-40B4-BE49-F238E27FC236}">
                <a16:creationId xmlns:a16="http://schemas.microsoft.com/office/drawing/2014/main" id="{B50C646E-C83B-552C-EC96-0FB2656FD38F}"/>
              </a:ext>
            </a:extLst>
          </p:cNvPr>
          <p:cNvPicPr>
            <a:picLocks noChangeAspect="1"/>
          </p:cNvPicPr>
          <p:nvPr/>
        </p:nvPicPr>
        <p:blipFill>
          <a:blip r:embed="rId2"/>
          <a:stretch>
            <a:fillRect/>
          </a:stretch>
        </p:blipFill>
        <p:spPr>
          <a:xfrm>
            <a:off x="7236668" y="692696"/>
            <a:ext cx="4954128" cy="3048694"/>
          </a:xfrm>
          <a:prstGeom prst="rect">
            <a:avLst/>
          </a:prstGeom>
        </p:spPr>
      </p:pic>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a:bodyPr>
          <a:lstStyle/>
          <a:p>
            <a:pPr marL="342900" indent="-342900">
              <a:buFont typeface="Arial" panose="020B0604020202020204" pitchFamily="34" charset="0"/>
              <a:buChar char="•"/>
            </a:pPr>
            <a:r>
              <a:rPr lang="en-AU" sz="2400" dirty="0">
                <a:solidFill>
                  <a:schemeClr val="accent1"/>
                </a:solidFill>
              </a:rPr>
              <a:t>Text analysis (TA) refers to the process of </a:t>
            </a:r>
            <a:br>
              <a:rPr lang="en-AU" sz="2400" dirty="0">
                <a:solidFill>
                  <a:schemeClr val="accent1"/>
                </a:solidFill>
              </a:rPr>
            </a:br>
            <a:r>
              <a:rPr lang="en-AU" sz="2400" dirty="0">
                <a:solidFill>
                  <a:schemeClr val="accent1"/>
                </a:solidFill>
              </a:rPr>
              <a:t>examining, processing, and interpreting </a:t>
            </a:r>
            <a:br>
              <a:rPr lang="en-AU" sz="2400" dirty="0">
                <a:solidFill>
                  <a:schemeClr val="accent1"/>
                </a:solidFill>
              </a:rPr>
            </a:br>
            <a:r>
              <a:rPr lang="en-AU" sz="2400" dirty="0">
                <a:solidFill>
                  <a:schemeClr val="accent1"/>
                </a:solidFill>
              </a:rPr>
              <a:t>unstructured data sources (texts) to uncover </a:t>
            </a:r>
            <a:br>
              <a:rPr lang="en-AU" sz="2400" dirty="0">
                <a:solidFill>
                  <a:schemeClr val="accent1"/>
                </a:solidFill>
              </a:rPr>
            </a:br>
            <a:r>
              <a:rPr lang="en-AU" sz="2400" dirty="0">
                <a:solidFill>
                  <a:schemeClr val="accent1"/>
                </a:solidFill>
              </a:rPr>
              <a:t>actionable knowledge using computation</a:t>
            </a:r>
          </a:p>
          <a:p>
            <a:pPr marL="702900" lvl="2" indent="-342900"/>
            <a:r>
              <a:rPr lang="en-AU" sz="2400" dirty="0">
                <a:solidFill>
                  <a:schemeClr val="accent1"/>
                </a:solidFill>
              </a:rPr>
              <a:t>Unstructured data (text) can be emails, </a:t>
            </a:r>
            <a:br>
              <a:rPr lang="en-AU" sz="2400" dirty="0">
                <a:solidFill>
                  <a:schemeClr val="accent1"/>
                </a:solidFill>
              </a:rPr>
            </a:br>
            <a:r>
              <a:rPr lang="en-AU" sz="2400" dirty="0">
                <a:solidFill>
                  <a:schemeClr val="accent1"/>
                </a:solidFill>
              </a:rPr>
              <a:t>literary texts, letters, articles, advertisements, official documents, social media content, or product reviews.</a:t>
            </a:r>
          </a:p>
          <a:p>
            <a:pPr marL="702900" lvl="2" indent="-342900"/>
            <a:r>
              <a:rPr lang="en-AU" sz="2400" dirty="0">
                <a:solidFill>
                  <a:schemeClr val="accent1"/>
                </a:solidFill>
              </a:rPr>
              <a:t>Actionable knowledge includes insights and patterns used </a:t>
            </a:r>
            <a:br>
              <a:rPr lang="en-AU" sz="2400" dirty="0">
                <a:solidFill>
                  <a:schemeClr val="accent1"/>
                </a:solidFill>
              </a:rPr>
            </a:br>
            <a:r>
              <a:rPr lang="en-AU" sz="2400" dirty="0">
                <a:solidFill>
                  <a:schemeClr val="accent1"/>
                </a:solidFill>
              </a:rPr>
              <a:t>to classify, sort, and extract information or relationships, trends, or sentiments.</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What is Text Analysis?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3</a:t>
            </a:fld>
            <a:endParaRPr lang="en-AU" dirty="0"/>
          </a:p>
        </p:txBody>
      </p:sp>
    </p:spTree>
    <p:extLst>
      <p:ext uri="{BB962C8B-B14F-4D97-AF65-F5344CB8AC3E}">
        <p14:creationId xmlns:p14="http://schemas.microsoft.com/office/powerpoint/2010/main" val="210498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words&#10;&#10;Description automatically generated">
            <a:extLst>
              <a:ext uri="{FF2B5EF4-FFF2-40B4-BE49-F238E27FC236}">
                <a16:creationId xmlns:a16="http://schemas.microsoft.com/office/drawing/2014/main" id="{B50C646E-C83B-552C-EC96-0FB2656FD38F}"/>
              </a:ext>
            </a:extLst>
          </p:cNvPr>
          <p:cNvPicPr>
            <a:picLocks noChangeAspect="1"/>
          </p:cNvPicPr>
          <p:nvPr/>
        </p:nvPicPr>
        <p:blipFill>
          <a:blip r:embed="rId2"/>
          <a:stretch>
            <a:fillRect/>
          </a:stretch>
        </p:blipFill>
        <p:spPr>
          <a:xfrm>
            <a:off x="7236668" y="692696"/>
            <a:ext cx="4954128" cy="3048694"/>
          </a:xfrm>
          <a:prstGeom prst="rect">
            <a:avLst/>
          </a:prstGeom>
        </p:spPr>
      </p:pic>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a:bodyPr>
          <a:lstStyle/>
          <a:p>
            <a:pPr marL="342900" indent="-342900">
              <a:buFont typeface="Arial" panose="020B0604020202020204" pitchFamily="34" charset="0"/>
              <a:buChar char="•"/>
            </a:pPr>
            <a:r>
              <a:rPr lang="en-AU" sz="2400" dirty="0">
                <a:solidFill>
                  <a:schemeClr val="accent1"/>
                </a:solidFill>
              </a:rPr>
              <a:t>Sometimes </a:t>
            </a:r>
            <a:r>
              <a:rPr lang="en-AU" sz="2400" b="1" dirty="0">
                <a:solidFill>
                  <a:schemeClr val="accent1"/>
                </a:solidFill>
              </a:rPr>
              <a:t>Text Analysis </a:t>
            </a:r>
            <a:r>
              <a:rPr lang="en-AU" sz="2400" dirty="0">
                <a:solidFill>
                  <a:schemeClr val="accent1"/>
                </a:solidFill>
              </a:rPr>
              <a:t>is distinguished </a:t>
            </a:r>
            <a:br>
              <a:rPr lang="en-AU" sz="2400" dirty="0">
                <a:solidFill>
                  <a:schemeClr val="accent1"/>
                </a:solidFill>
              </a:rPr>
            </a:br>
            <a:r>
              <a:rPr lang="en-AU" sz="2400" dirty="0">
                <a:solidFill>
                  <a:schemeClr val="accent1"/>
                </a:solidFill>
              </a:rPr>
              <a:t>from </a:t>
            </a:r>
            <a:r>
              <a:rPr lang="en-AU" sz="2400" b="1" dirty="0">
                <a:solidFill>
                  <a:schemeClr val="accent1"/>
                </a:solidFill>
              </a:rPr>
              <a:t>Text Analytics</a:t>
            </a:r>
            <a:r>
              <a:rPr lang="en-AU" sz="2400" dirty="0">
                <a:solidFill>
                  <a:schemeClr val="accent1"/>
                </a:solidFill>
              </a:rPr>
              <a:t>. </a:t>
            </a:r>
          </a:p>
          <a:p>
            <a:pPr marL="342900" indent="-342900">
              <a:buFont typeface="Arial" panose="020B0604020202020204" pitchFamily="34" charset="0"/>
              <a:buChar char="•"/>
            </a:pPr>
            <a:r>
              <a:rPr lang="en-AU" sz="2400" dirty="0">
                <a:solidFill>
                  <a:schemeClr val="accent1"/>
                </a:solidFill>
              </a:rPr>
              <a:t>In this reading Text Analysis refers to manual, </a:t>
            </a:r>
            <a:br>
              <a:rPr lang="en-AU" sz="2400" dirty="0">
                <a:solidFill>
                  <a:schemeClr val="accent1"/>
                </a:solidFill>
              </a:rPr>
            </a:br>
            <a:r>
              <a:rPr lang="en-AU" sz="2400" dirty="0">
                <a:solidFill>
                  <a:schemeClr val="accent1"/>
                </a:solidFill>
              </a:rPr>
              <a:t>close-reading, qualitative interpretative </a:t>
            </a:r>
            <a:br>
              <a:rPr lang="en-AU" sz="2400" dirty="0">
                <a:solidFill>
                  <a:schemeClr val="accent1"/>
                </a:solidFill>
              </a:rPr>
            </a:br>
            <a:r>
              <a:rPr lang="en-AU" sz="2400" dirty="0">
                <a:solidFill>
                  <a:schemeClr val="accent1"/>
                </a:solidFill>
              </a:rPr>
              <a:t>approaches and Text Analytics to refer to </a:t>
            </a:r>
            <a:br>
              <a:rPr lang="en-AU" sz="2400" dirty="0">
                <a:solidFill>
                  <a:schemeClr val="accent1"/>
                </a:solidFill>
              </a:rPr>
            </a:br>
            <a:r>
              <a:rPr lang="en-AU" sz="2400" dirty="0">
                <a:solidFill>
                  <a:schemeClr val="accent1"/>
                </a:solidFill>
              </a:rPr>
              <a:t>quantitative, automated computational analysis of text using natural language processing (NLP) and machine learning (ML). </a:t>
            </a:r>
          </a:p>
          <a:p>
            <a:pPr marL="342900" indent="-342900">
              <a:buFont typeface="Arial" panose="020B0604020202020204" pitchFamily="34" charset="0"/>
              <a:buChar char="•"/>
            </a:pPr>
            <a:r>
              <a:rPr lang="en-AU" sz="2400" dirty="0">
                <a:solidFill>
                  <a:schemeClr val="accent1"/>
                </a:solidFill>
              </a:rPr>
              <a:t>However, here, we consider Text Analysis and Text Analytics to be synonymous. </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What is Text Analysis?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4</a:t>
            </a:fld>
            <a:endParaRPr lang="en-AU" dirty="0"/>
          </a:p>
        </p:txBody>
      </p:sp>
    </p:spTree>
    <p:extLst>
      <p:ext uri="{BB962C8B-B14F-4D97-AF65-F5344CB8AC3E}">
        <p14:creationId xmlns:p14="http://schemas.microsoft.com/office/powerpoint/2010/main" val="42129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fontScale="92500" lnSpcReduction="10000"/>
          </a:bodyPr>
          <a:lstStyle/>
          <a:p>
            <a:r>
              <a:rPr lang="en-AU" sz="2400" b="1" dirty="0">
                <a:solidFill>
                  <a:schemeClr val="accent1"/>
                </a:solidFill>
              </a:rPr>
              <a:t>Distant Reading</a:t>
            </a:r>
          </a:p>
          <a:p>
            <a:pPr marL="342900" indent="-342900">
              <a:buFont typeface="Arial" panose="020B0604020202020204" pitchFamily="34" charset="0"/>
              <a:buChar char="•"/>
            </a:pPr>
            <a:r>
              <a:rPr lang="en-AU" sz="2400" dirty="0">
                <a:solidFill>
                  <a:schemeClr val="accent1"/>
                </a:solidFill>
              </a:rPr>
              <a:t>Distant reading is an approach to text analysis pioneered by </a:t>
            </a:r>
            <a:br>
              <a:rPr lang="en-AU" sz="2400" dirty="0">
                <a:solidFill>
                  <a:schemeClr val="accent1"/>
                </a:solidFill>
              </a:rPr>
            </a:br>
            <a:r>
              <a:rPr lang="en-AU" sz="2400" dirty="0">
                <a:solidFill>
                  <a:schemeClr val="accent1"/>
                </a:solidFill>
              </a:rPr>
              <a:t>Franco Moretti. It involves analysing large corpora of literary </a:t>
            </a:r>
            <a:br>
              <a:rPr lang="en-AU" sz="2400" dirty="0">
                <a:solidFill>
                  <a:schemeClr val="accent1"/>
                </a:solidFill>
              </a:rPr>
            </a:br>
            <a:r>
              <a:rPr lang="en-AU" sz="2400" dirty="0">
                <a:solidFill>
                  <a:schemeClr val="accent1"/>
                </a:solidFill>
              </a:rPr>
              <a:t>texts, using computational methods to identify broad patterns </a:t>
            </a:r>
            <a:br>
              <a:rPr lang="en-AU" sz="2400" dirty="0">
                <a:solidFill>
                  <a:schemeClr val="accent1"/>
                </a:solidFill>
              </a:rPr>
            </a:br>
            <a:r>
              <a:rPr lang="en-AU" sz="2400" dirty="0">
                <a:solidFill>
                  <a:schemeClr val="accent1"/>
                </a:solidFill>
              </a:rPr>
              <a:t>and trends. </a:t>
            </a:r>
          </a:p>
          <a:p>
            <a:pPr marL="342900" indent="-342900">
              <a:buFont typeface="Arial" panose="020B0604020202020204" pitchFamily="34" charset="0"/>
              <a:buChar char="•"/>
            </a:pPr>
            <a:r>
              <a:rPr lang="en-AU" sz="2400" dirty="0">
                <a:solidFill>
                  <a:schemeClr val="accent1"/>
                </a:solidFill>
              </a:rPr>
              <a:t>Distant reading focuses on the quantitative analysis of texts </a:t>
            </a:r>
            <a:br>
              <a:rPr lang="en-AU" sz="2400" dirty="0">
                <a:solidFill>
                  <a:schemeClr val="accent1"/>
                </a:solidFill>
              </a:rPr>
            </a:br>
            <a:r>
              <a:rPr lang="en-AU" sz="2400" dirty="0">
                <a:solidFill>
                  <a:schemeClr val="accent1"/>
                </a:solidFill>
              </a:rPr>
              <a:t>rather than close, qualitative reading.</a:t>
            </a:r>
          </a:p>
          <a:p>
            <a:r>
              <a:rPr lang="en-AU" sz="2400" b="1" dirty="0">
                <a:solidFill>
                  <a:schemeClr val="accent1"/>
                </a:solidFill>
              </a:rPr>
              <a:t>Corpus Linguistics</a:t>
            </a:r>
          </a:p>
          <a:p>
            <a:pPr marL="342900" indent="-342900">
              <a:buFont typeface="Arial" panose="020B0604020202020204" pitchFamily="34" charset="0"/>
              <a:buChar char="•"/>
            </a:pPr>
            <a:r>
              <a:rPr lang="en-AU" sz="2400" dirty="0">
                <a:solidFill>
                  <a:schemeClr val="accent1"/>
                </a:solidFill>
              </a:rPr>
              <a:t>Corpus linguistics (CL) is a branch of linguistics that involves the </a:t>
            </a:r>
            <a:br>
              <a:rPr lang="en-AU" sz="2400" dirty="0">
                <a:solidFill>
                  <a:schemeClr val="accent1"/>
                </a:solidFill>
              </a:rPr>
            </a:br>
            <a:r>
              <a:rPr lang="en-AU" sz="2400" dirty="0">
                <a:solidFill>
                  <a:schemeClr val="accent1"/>
                </a:solidFill>
              </a:rPr>
              <a:t>study of language using large collections of texts known as corpora. It aims to analyse linguistic phenomena by examining patterns and frequencies of words and structures within a corpus.</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Related concepts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5</a:t>
            </a:fld>
            <a:endParaRPr lang="en-AU" dirty="0"/>
          </a:p>
        </p:txBody>
      </p:sp>
      <p:pic>
        <p:nvPicPr>
          <p:cNvPr id="5" name="Picture 4" descr="A blue cover with white text&#10;&#10;Description automatically generated">
            <a:extLst>
              <a:ext uri="{FF2B5EF4-FFF2-40B4-BE49-F238E27FC236}">
                <a16:creationId xmlns:a16="http://schemas.microsoft.com/office/drawing/2014/main" id="{13791A75-C863-684A-F2E2-ED8D951CB4D1}"/>
              </a:ext>
            </a:extLst>
          </p:cNvPr>
          <p:cNvPicPr>
            <a:picLocks noChangeAspect="1"/>
          </p:cNvPicPr>
          <p:nvPr/>
        </p:nvPicPr>
        <p:blipFill>
          <a:blip r:embed="rId2"/>
          <a:stretch>
            <a:fillRect/>
          </a:stretch>
        </p:blipFill>
        <p:spPr>
          <a:xfrm>
            <a:off x="9768408" y="692696"/>
            <a:ext cx="2355091" cy="3535356"/>
          </a:xfrm>
          <a:prstGeom prst="rect">
            <a:avLst/>
          </a:prstGeom>
        </p:spPr>
      </p:pic>
    </p:spTree>
    <p:extLst>
      <p:ext uri="{BB962C8B-B14F-4D97-AF65-F5344CB8AC3E}">
        <p14:creationId xmlns:p14="http://schemas.microsoft.com/office/powerpoint/2010/main" val="353325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fontScale="92500" lnSpcReduction="10000"/>
          </a:bodyPr>
          <a:lstStyle/>
          <a:p>
            <a:r>
              <a:rPr lang="en-AU" sz="2400" b="1" dirty="0">
                <a:solidFill>
                  <a:schemeClr val="accent1"/>
                </a:solidFill>
              </a:rPr>
              <a:t>Differences between TA and related concepts</a:t>
            </a:r>
          </a:p>
          <a:p>
            <a:pPr marL="342900" indent="-342900">
              <a:buFont typeface="Arial" panose="020B0604020202020204" pitchFamily="34" charset="0"/>
              <a:buChar char="•"/>
            </a:pPr>
            <a:r>
              <a:rPr lang="en-AU" sz="2400" dirty="0">
                <a:solidFill>
                  <a:schemeClr val="accent1"/>
                </a:solidFill>
              </a:rPr>
              <a:t>While TA, distant reading, NLP, and corpus linguistics share</a:t>
            </a:r>
            <a:br>
              <a:rPr lang="en-AU" sz="2400" dirty="0">
                <a:solidFill>
                  <a:schemeClr val="accent1"/>
                </a:solidFill>
              </a:rPr>
            </a:br>
            <a:r>
              <a:rPr lang="en-AU" sz="2400" dirty="0">
                <a:solidFill>
                  <a:schemeClr val="accent1"/>
                </a:solidFill>
              </a:rPr>
              <a:t>the common goal of understanding textual data, they differ </a:t>
            </a:r>
            <a:br>
              <a:rPr lang="en-AU" sz="2400" dirty="0">
                <a:solidFill>
                  <a:schemeClr val="accent1"/>
                </a:solidFill>
              </a:rPr>
            </a:br>
            <a:r>
              <a:rPr lang="en-AU" sz="2400" dirty="0">
                <a:solidFill>
                  <a:schemeClr val="accent1"/>
                </a:solidFill>
              </a:rPr>
              <a:t>in their approaches, methodologies, and objectives.</a:t>
            </a:r>
          </a:p>
          <a:p>
            <a:pPr marL="342900" indent="-342900">
              <a:buFont typeface="Arial" panose="020B0604020202020204" pitchFamily="34" charset="0"/>
              <a:buChar char="•"/>
            </a:pPr>
            <a:r>
              <a:rPr lang="en-AU" sz="2400" dirty="0">
                <a:solidFill>
                  <a:schemeClr val="accent1"/>
                </a:solidFill>
              </a:rPr>
              <a:t>TA differs from CL in that CL focuses (exclusively) on linguistic </a:t>
            </a:r>
            <a:br>
              <a:rPr lang="en-AU" sz="2400" dirty="0">
                <a:solidFill>
                  <a:schemeClr val="accent1"/>
                </a:solidFill>
              </a:rPr>
            </a:br>
            <a:r>
              <a:rPr lang="en-AU" sz="2400" dirty="0">
                <a:solidFill>
                  <a:schemeClr val="accent1"/>
                </a:solidFill>
              </a:rPr>
              <a:t>questions, issues, and phenomena to understand language </a:t>
            </a:r>
            <a:br>
              <a:rPr lang="en-AU" sz="2400" dirty="0">
                <a:solidFill>
                  <a:schemeClr val="accent1"/>
                </a:solidFill>
              </a:rPr>
            </a:br>
            <a:r>
              <a:rPr lang="en-AU" sz="2400" dirty="0">
                <a:solidFill>
                  <a:schemeClr val="accent1"/>
                </a:solidFill>
              </a:rPr>
              <a:t>while TA is broader, encompassing linguistic as well as </a:t>
            </a:r>
            <a:br>
              <a:rPr lang="en-AU" sz="2400" dirty="0">
                <a:solidFill>
                  <a:schemeClr val="accent1"/>
                </a:solidFill>
              </a:rPr>
            </a:br>
            <a:r>
              <a:rPr lang="en-AU" sz="2400" dirty="0">
                <a:solidFill>
                  <a:schemeClr val="accent1"/>
                </a:solidFill>
              </a:rPr>
              <a:t>non-linguistic questions, issues, and phenomena.</a:t>
            </a:r>
          </a:p>
          <a:p>
            <a:pPr marL="342900" indent="-342900">
              <a:buFont typeface="Arial" panose="020B0604020202020204" pitchFamily="34" charset="0"/>
              <a:buChar char="•"/>
            </a:pPr>
            <a:r>
              <a:rPr lang="en-AU" sz="2400" dirty="0">
                <a:solidFill>
                  <a:schemeClr val="accent1"/>
                </a:solidFill>
              </a:rPr>
              <a:t>TA differs from NLP in that NLP is more focused on the methods themselves (e.g. improving and evaluating classification methods)</a:t>
            </a:r>
          </a:p>
          <a:p>
            <a:pPr marL="342900" indent="-342900">
              <a:buFont typeface="Arial" panose="020B0604020202020204" pitchFamily="34" charset="0"/>
              <a:buChar char="•"/>
            </a:pPr>
            <a:r>
              <a:rPr lang="en-AU" sz="2400" dirty="0">
                <a:solidFill>
                  <a:schemeClr val="accent1"/>
                </a:solidFill>
              </a:rPr>
              <a:t>TA can be considered a cover or umbrella term for any type of analysis of textual data.</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Related concepts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6</a:t>
            </a:fld>
            <a:endParaRPr lang="en-AU" dirty="0"/>
          </a:p>
        </p:txBody>
      </p:sp>
      <p:pic>
        <p:nvPicPr>
          <p:cNvPr id="5" name="Picture 4" descr="A blue cover with white text&#10;&#10;Description automatically generated">
            <a:extLst>
              <a:ext uri="{FF2B5EF4-FFF2-40B4-BE49-F238E27FC236}">
                <a16:creationId xmlns:a16="http://schemas.microsoft.com/office/drawing/2014/main" id="{13791A75-C863-684A-F2E2-ED8D951CB4D1}"/>
              </a:ext>
            </a:extLst>
          </p:cNvPr>
          <p:cNvPicPr>
            <a:picLocks noChangeAspect="1"/>
          </p:cNvPicPr>
          <p:nvPr/>
        </p:nvPicPr>
        <p:blipFill>
          <a:blip r:embed="rId2"/>
          <a:stretch>
            <a:fillRect/>
          </a:stretch>
        </p:blipFill>
        <p:spPr>
          <a:xfrm>
            <a:off x="9768408" y="692696"/>
            <a:ext cx="2355091" cy="3535356"/>
          </a:xfrm>
          <a:prstGeom prst="rect">
            <a:avLst/>
          </a:prstGeom>
        </p:spPr>
      </p:pic>
    </p:spTree>
    <p:extLst>
      <p:ext uri="{BB962C8B-B14F-4D97-AF65-F5344CB8AC3E}">
        <p14:creationId xmlns:p14="http://schemas.microsoft.com/office/powerpoint/2010/main" val="252613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7D5CC-5896-4E8A-272C-4189B25D2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8DC0-E714-D29C-BF10-775E5A57DB65}"/>
              </a:ext>
            </a:extLst>
          </p:cNvPr>
          <p:cNvSpPr>
            <a:spLocks noGrp="1"/>
          </p:cNvSpPr>
          <p:nvPr>
            <p:ph type="title"/>
          </p:nvPr>
        </p:nvSpPr>
        <p:spPr>
          <a:xfrm>
            <a:off x="695326" y="1700811"/>
            <a:ext cx="10768680" cy="2232245"/>
          </a:xfrm>
        </p:spPr>
        <p:txBody>
          <a:bodyPr/>
          <a:lstStyle/>
          <a:p>
            <a:pPr algn="ctr"/>
            <a:r>
              <a:rPr lang="en-AU" dirty="0"/>
              <a:t>Methods in Text Analysis</a:t>
            </a:r>
          </a:p>
        </p:txBody>
      </p:sp>
      <p:sp>
        <p:nvSpPr>
          <p:cNvPr id="5" name="Slide Number Placeholder 4">
            <a:extLst>
              <a:ext uri="{FF2B5EF4-FFF2-40B4-BE49-F238E27FC236}">
                <a16:creationId xmlns:a16="http://schemas.microsoft.com/office/drawing/2014/main" id="{D84382B8-F2C1-3862-C705-0216E8A82D43}"/>
              </a:ext>
            </a:extLst>
          </p:cNvPr>
          <p:cNvSpPr>
            <a:spLocks noGrp="1"/>
          </p:cNvSpPr>
          <p:nvPr>
            <p:ph type="sldNum" sz="quarter" idx="13"/>
          </p:nvPr>
        </p:nvSpPr>
        <p:spPr/>
        <p:txBody>
          <a:bodyPr/>
          <a:lstStyle/>
          <a:p>
            <a:fld id="{E917DE0E-AFB1-41FD-BC35-27DB61CA125F}" type="slidenum">
              <a:rPr lang="en-AU" smtClean="0"/>
              <a:pPr/>
              <a:t>7</a:t>
            </a:fld>
            <a:endParaRPr lang="en-AU" dirty="0"/>
          </a:p>
        </p:txBody>
      </p:sp>
    </p:spTree>
    <p:extLst>
      <p:ext uri="{BB962C8B-B14F-4D97-AF65-F5344CB8AC3E}">
        <p14:creationId xmlns:p14="http://schemas.microsoft.com/office/powerpoint/2010/main" val="22980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12655DB2-8027-6389-8CB5-7BFB89B34E90}"/>
              </a:ext>
            </a:extLst>
          </p:cNvPr>
          <p:cNvPicPr>
            <a:picLocks noChangeAspect="1"/>
          </p:cNvPicPr>
          <p:nvPr/>
        </p:nvPicPr>
        <p:blipFill>
          <a:blip r:embed="rId2"/>
          <a:stretch>
            <a:fillRect/>
          </a:stretch>
        </p:blipFill>
        <p:spPr>
          <a:xfrm>
            <a:off x="7032104" y="692696"/>
            <a:ext cx="5160296" cy="3685925"/>
          </a:xfrm>
          <a:prstGeom prst="rect">
            <a:avLst/>
          </a:prstGeom>
        </p:spPr>
      </p:pic>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a:bodyPr>
          <a:lstStyle/>
          <a:p>
            <a:pPr marL="342900" indent="-342900">
              <a:buFont typeface="Arial" panose="020B0604020202020204" pitchFamily="34" charset="0"/>
              <a:buChar char="•"/>
            </a:pPr>
            <a:r>
              <a:rPr lang="en-AU" sz="2400" dirty="0">
                <a:solidFill>
                  <a:schemeClr val="accent1"/>
                </a:solidFill>
              </a:rPr>
              <a:t>Sentiment analysis, also known as opinion </a:t>
            </a:r>
            <a:br>
              <a:rPr lang="en-AU" sz="2400" dirty="0">
                <a:solidFill>
                  <a:schemeClr val="accent1"/>
                </a:solidFill>
              </a:rPr>
            </a:br>
            <a:r>
              <a:rPr lang="en-AU" sz="2400" dirty="0">
                <a:solidFill>
                  <a:schemeClr val="accent1"/>
                </a:solidFill>
              </a:rPr>
              <a:t>mining, is a computational technique used </a:t>
            </a:r>
            <a:br>
              <a:rPr lang="en-AU" sz="2400" dirty="0">
                <a:solidFill>
                  <a:schemeClr val="accent1"/>
                </a:solidFill>
              </a:rPr>
            </a:br>
            <a:r>
              <a:rPr lang="en-AU" sz="2400" dirty="0">
                <a:solidFill>
                  <a:schemeClr val="accent1"/>
                </a:solidFill>
              </a:rPr>
              <a:t>to analyse and extract subjective information </a:t>
            </a:r>
            <a:br>
              <a:rPr lang="en-AU" sz="2400" dirty="0">
                <a:solidFill>
                  <a:schemeClr val="accent1"/>
                </a:solidFill>
              </a:rPr>
            </a:br>
            <a:r>
              <a:rPr lang="en-AU" sz="2400" dirty="0">
                <a:solidFill>
                  <a:schemeClr val="accent1"/>
                </a:solidFill>
              </a:rPr>
              <a:t>from text data. </a:t>
            </a:r>
          </a:p>
          <a:p>
            <a:pPr marL="342900" indent="-342900">
              <a:buFont typeface="Arial" panose="020B0604020202020204" pitchFamily="34" charset="0"/>
              <a:buChar char="•"/>
            </a:pPr>
            <a:r>
              <a:rPr lang="en-AU" sz="2400" dirty="0">
                <a:solidFill>
                  <a:schemeClr val="accent1"/>
                </a:solidFill>
              </a:rPr>
              <a:t>It involves identifying, quantifying, and </a:t>
            </a:r>
            <a:br>
              <a:rPr lang="en-AU" sz="2400" dirty="0">
                <a:solidFill>
                  <a:schemeClr val="accent1"/>
                </a:solidFill>
              </a:rPr>
            </a:br>
            <a:r>
              <a:rPr lang="en-AU" sz="2400" dirty="0">
                <a:solidFill>
                  <a:schemeClr val="accent1"/>
                </a:solidFill>
              </a:rPr>
              <a:t>categorizing the sentiment, </a:t>
            </a:r>
            <a:br>
              <a:rPr lang="en-AU" sz="2400" dirty="0">
                <a:solidFill>
                  <a:schemeClr val="accent1"/>
                </a:solidFill>
              </a:rPr>
            </a:br>
            <a:r>
              <a:rPr lang="en-AU" sz="2400" dirty="0">
                <a:solidFill>
                  <a:schemeClr val="accent1"/>
                </a:solidFill>
              </a:rPr>
              <a:t>stance, or emotionality expressed in textual </a:t>
            </a:r>
            <a:br>
              <a:rPr lang="en-AU" sz="2400" dirty="0">
                <a:solidFill>
                  <a:schemeClr val="accent1"/>
                </a:solidFill>
              </a:rPr>
            </a:br>
            <a:r>
              <a:rPr lang="en-AU" sz="2400" dirty="0">
                <a:solidFill>
                  <a:schemeClr val="accent1"/>
                </a:solidFill>
              </a:rPr>
              <a:t>content, such as utterances, blog posts, reviews, literary texts, or news articles.</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What is Sentiment Analysis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8</a:t>
            </a:fld>
            <a:endParaRPr lang="en-AU" dirty="0"/>
          </a:p>
        </p:txBody>
      </p:sp>
    </p:spTree>
    <p:extLst>
      <p:ext uri="{BB962C8B-B14F-4D97-AF65-F5344CB8AC3E}">
        <p14:creationId xmlns:p14="http://schemas.microsoft.com/office/powerpoint/2010/main" val="187457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12655DB2-8027-6389-8CB5-7BFB89B34E90}"/>
              </a:ext>
            </a:extLst>
          </p:cNvPr>
          <p:cNvPicPr>
            <a:picLocks noChangeAspect="1"/>
          </p:cNvPicPr>
          <p:nvPr/>
        </p:nvPicPr>
        <p:blipFill>
          <a:blip r:embed="rId2"/>
          <a:stretch>
            <a:fillRect/>
          </a:stretch>
        </p:blipFill>
        <p:spPr>
          <a:xfrm>
            <a:off x="8361576" y="692697"/>
            <a:ext cx="3830824" cy="2736303"/>
          </a:xfrm>
          <a:prstGeom prst="rect">
            <a:avLst/>
          </a:prstGeom>
        </p:spPr>
      </p:pic>
      <p:sp>
        <p:nvSpPr>
          <p:cNvPr id="2" name="Content Placeholder 1">
            <a:extLst>
              <a:ext uri="{FF2B5EF4-FFF2-40B4-BE49-F238E27FC236}">
                <a16:creationId xmlns:a16="http://schemas.microsoft.com/office/drawing/2014/main" id="{CF8ECE17-9685-4FB8-B3EF-117516C0465B}"/>
              </a:ext>
            </a:extLst>
          </p:cNvPr>
          <p:cNvSpPr>
            <a:spLocks noGrp="1"/>
          </p:cNvSpPr>
          <p:nvPr>
            <p:ph sz="quarter" idx="10"/>
          </p:nvPr>
        </p:nvSpPr>
        <p:spPr/>
        <p:txBody>
          <a:bodyPr>
            <a:normAutofit fontScale="77500" lnSpcReduction="20000"/>
          </a:bodyPr>
          <a:lstStyle/>
          <a:p>
            <a:pPr marL="342900" indent="-342900">
              <a:buFont typeface="Arial" panose="020B0604020202020204" pitchFamily="34" charset="0"/>
              <a:buChar char="•"/>
            </a:pPr>
            <a:r>
              <a:rPr lang="en-AU" sz="2400" b="1" dirty="0">
                <a:solidFill>
                  <a:schemeClr val="accent1"/>
                </a:solidFill>
              </a:rPr>
              <a:t>Sentiment Polarity</a:t>
            </a:r>
            <a:br>
              <a:rPr lang="en-AU" sz="2400" b="1" dirty="0">
                <a:solidFill>
                  <a:schemeClr val="accent1"/>
                </a:solidFill>
              </a:rPr>
            </a:br>
            <a:r>
              <a:rPr lang="en-AU" sz="2400" dirty="0">
                <a:solidFill>
                  <a:schemeClr val="accent1"/>
                </a:solidFill>
              </a:rPr>
              <a:t>Sentiment polarity refers to the classification of (elements of) text(s) </a:t>
            </a:r>
            <a:br>
              <a:rPr lang="en-AU" sz="2400" dirty="0">
                <a:solidFill>
                  <a:schemeClr val="accent1"/>
                </a:solidFill>
              </a:rPr>
            </a:br>
            <a:r>
              <a:rPr lang="en-AU" sz="2400" dirty="0">
                <a:solidFill>
                  <a:schemeClr val="accent1"/>
                </a:solidFill>
              </a:rPr>
              <a:t>into positive, negative, or neutral categories based on the expressed </a:t>
            </a:r>
            <a:br>
              <a:rPr lang="en-AU" sz="2400" dirty="0">
                <a:solidFill>
                  <a:schemeClr val="accent1"/>
                </a:solidFill>
              </a:rPr>
            </a:br>
            <a:r>
              <a:rPr lang="en-AU" sz="2400" dirty="0">
                <a:solidFill>
                  <a:schemeClr val="accent1"/>
                </a:solidFill>
              </a:rPr>
              <a:t>sentiment. Positive sentiment indicates a favourable opinion or emotion, </a:t>
            </a:r>
            <a:br>
              <a:rPr lang="en-AU" sz="2400" dirty="0">
                <a:solidFill>
                  <a:schemeClr val="accent1"/>
                </a:solidFill>
              </a:rPr>
            </a:br>
            <a:r>
              <a:rPr lang="en-AU" sz="2400" dirty="0">
                <a:solidFill>
                  <a:schemeClr val="accent1"/>
                </a:solidFill>
              </a:rPr>
              <a:t>while negative sentiment indicates an unfavourable opinion or </a:t>
            </a:r>
            <a:br>
              <a:rPr lang="en-AU" sz="2400" dirty="0">
                <a:solidFill>
                  <a:schemeClr val="accent1"/>
                </a:solidFill>
              </a:rPr>
            </a:br>
            <a:r>
              <a:rPr lang="en-AU" sz="2400" dirty="0">
                <a:solidFill>
                  <a:schemeClr val="accent1"/>
                </a:solidFill>
              </a:rPr>
              <a:t>emotion. Neutral sentiment signifies the absence of strong sentiment.</a:t>
            </a:r>
          </a:p>
          <a:p>
            <a:pPr marL="342900" indent="-342900">
              <a:buFont typeface="Arial" panose="020B0604020202020204" pitchFamily="34" charset="0"/>
              <a:buChar char="•"/>
            </a:pPr>
            <a:r>
              <a:rPr lang="en-AU" sz="2400" b="1" dirty="0">
                <a:solidFill>
                  <a:schemeClr val="accent1"/>
                </a:solidFill>
              </a:rPr>
              <a:t>Sentiment Analysis Techniques</a:t>
            </a:r>
            <a:br>
              <a:rPr lang="en-AU" sz="2400" b="1" dirty="0">
                <a:solidFill>
                  <a:schemeClr val="accent1"/>
                </a:solidFill>
              </a:rPr>
            </a:br>
            <a:r>
              <a:rPr lang="en-AU" sz="2400" dirty="0">
                <a:solidFill>
                  <a:schemeClr val="accent1"/>
                </a:solidFill>
              </a:rPr>
              <a:t>Sentiment analysis techniques can be divided into </a:t>
            </a:r>
            <a:r>
              <a:rPr lang="en-AU" sz="2400" b="1" dirty="0">
                <a:solidFill>
                  <a:schemeClr val="accent1"/>
                </a:solidFill>
              </a:rPr>
              <a:t>rule-based methods </a:t>
            </a:r>
            <a:r>
              <a:rPr lang="en-AU" sz="2400" dirty="0">
                <a:solidFill>
                  <a:schemeClr val="accent1"/>
                </a:solidFill>
              </a:rPr>
              <a:t>and </a:t>
            </a:r>
            <a:r>
              <a:rPr lang="en-AU" sz="2400" b="1" dirty="0">
                <a:solidFill>
                  <a:schemeClr val="accent1"/>
                </a:solidFill>
              </a:rPr>
              <a:t>machine learning-based approaches</a:t>
            </a:r>
            <a:r>
              <a:rPr lang="en-AU" sz="2400" dirty="0">
                <a:solidFill>
                  <a:schemeClr val="accent1"/>
                </a:solidFill>
              </a:rPr>
              <a:t>.</a:t>
            </a:r>
            <a:br>
              <a:rPr lang="en-AU" sz="2400" dirty="0">
                <a:solidFill>
                  <a:schemeClr val="accent1"/>
                </a:solidFill>
              </a:rPr>
            </a:br>
            <a:r>
              <a:rPr lang="en-AU" sz="2400" dirty="0">
                <a:solidFill>
                  <a:schemeClr val="accent1"/>
                </a:solidFill>
              </a:rPr>
              <a:t>Rule-based methods rely on predefined rules and </a:t>
            </a:r>
            <a:r>
              <a:rPr lang="en-AU" sz="2400" b="1" dirty="0">
                <a:solidFill>
                  <a:schemeClr val="accent1"/>
                </a:solidFill>
              </a:rPr>
              <a:t>lexicons</a:t>
            </a:r>
            <a:r>
              <a:rPr lang="en-AU" sz="2400" dirty="0">
                <a:solidFill>
                  <a:schemeClr val="accent1"/>
                </a:solidFill>
              </a:rPr>
              <a:t> to determine sentiment, while machine learning approaches use algorithms to </a:t>
            </a:r>
            <a:r>
              <a:rPr lang="en-AU" sz="2400" b="1" dirty="0">
                <a:solidFill>
                  <a:schemeClr val="accent1"/>
                </a:solidFill>
              </a:rPr>
              <a:t>learn patterns and classify sentiment </a:t>
            </a:r>
            <a:r>
              <a:rPr lang="en-AU" sz="2400" dirty="0">
                <a:solidFill>
                  <a:schemeClr val="accent1"/>
                </a:solidFill>
              </a:rPr>
              <a:t>automatically.</a:t>
            </a:r>
          </a:p>
          <a:p>
            <a:pPr marL="342900" indent="-342900">
              <a:buFont typeface="Arial" panose="020B0604020202020204" pitchFamily="34" charset="0"/>
              <a:buChar char="•"/>
            </a:pPr>
            <a:r>
              <a:rPr lang="en-AU" sz="2400" b="1" dirty="0">
                <a:solidFill>
                  <a:schemeClr val="accent1"/>
                </a:solidFill>
              </a:rPr>
              <a:t>Aspect-Based Sentiment Analysis</a:t>
            </a:r>
            <a:br>
              <a:rPr lang="en-AU" sz="2400" b="1" dirty="0">
                <a:solidFill>
                  <a:schemeClr val="accent1"/>
                </a:solidFill>
              </a:rPr>
            </a:br>
            <a:r>
              <a:rPr lang="en-AU" sz="2400" dirty="0">
                <a:solidFill>
                  <a:schemeClr val="accent1"/>
                </a:solidFill>
              </a:rPr>
              <a:t>Aspect-based sentiment analysis goes beyond overall sentiment polarity to </a:t>
            </a:r>
            <a:r>
              <a:rPr lang="en-AU" sz="2400" dirty="0" err="1">
                <a:solidFill>
                  <a:schemeClr val="accent1"/>
                </a:solidFill>
              </a:rPr>
              <a:t>analyze</a:t>
            </a:r>
            <a:r>
              <a:rPr lang="en-AU" sz="2400" dirty="0">
                <a:solidFill>
                  <a:schemeClr val="accent1"/>
                </a:solidFill>
              </a:rPr>
              <a:t> the sentiment towards specific aspects or features mentioned in the text. It identifies sentiments associated with particular entities, attributes, or topics within the text, providing more detailed insights into opinionated content.</a:t>
            </a:r>
          </a:p>
        </p:txBody>
      </p:sp>
      <p:sp>
        <p:nvSpPr>
          <p:cNvPr id="3" name="Title 2">
            <a:extLst>
              <a:ext uri="{FF2B5EF4-FFF2-40B4-BE49-F238E27FC236}">
                <a16:creationId xmlns:a16="http://schemas.microsoft.com/office/drawing/2014/main" id="{3800D4E1-1572-4C50-A0CA-97CD69ED98AF}"/>
              </a:ext>
            </a:extLst>
          </p:cNvPr>
          <p:cNvSpPr>
            <a:spLocks noGrp="1"/>
          </p:cNvSpPr>
          <p:nvPr>
            <p:ph type="title"/>
          </p:nvPr>
        </p:nvSpPr>
        <p:spPr/>
        <p:txBody>
          <a:bodyPr>
            <a:normAutofit/>
          </a:bodyPr>
          <a:lstStyle/>
          <a:p>
            <a:r>
              <a:rPr lang="en-AU" dirty="0"/>
              <a:t>Basic Concepts of Sentiment Analysis</a:t>
            </a:r>
          </a:p>
        </p:txBody>
      </p:sp>
      <p:sp>
        <p:nvSpPr>
          <p:cNvPr id="6" name="Slide Number Placeholder 5">
            <a:extLst>
              <a:ext uri="{FF2B5EF4-FFF2-40B4-BE49-F238E27FC236}">
                <a16:creationId xmlns:a16="http://schemas.microsoft.com/office/drawing/2014/main" id="{2CF28959-A069-4877-AFEB-7321BE379B0D}"/>
              </a:ext>
            </a:extLst>
          </p:cNvPr>
          <p:cNvSpPr>
            <a:spLocks noGrp="1"/>
          </p:cNvSpPr>
          <p:nvPr>
            <p:ph type="sldNum" sz="quarter" idx="18"/>
          </p:nvPr>
        </p:nvSpPr>
        <p:spPr/>
        <p:txBody>
          <a:bodyPr/>
          <a:lstStyle/>
          <a:p>
            <a:fld id="{E917DE0E-AFB1-41FD-BC35-27DB61CA125F}" type="slidenum">
              <a:rPr lang="en-AU" smtClean="0"/>
              <a:pPr/>
              <a:t>9</a:t>
            </a:fld>
            <a:endParaRPr lang="en-AU" dirty="0"/>
          </a:p>
        </p:txBody>
      </p:sp>
    </p:spTree>
    <p:extLst>
      <p:ext uri="{BB962C8B-B14F-4D97-AF65-F5344CB8AC3E}">
        <p14:creationId xmlns:p14="http://schemas.microsoft.com/office/powerpoint/2010/main" val="295551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PPT">
      <a:dk1>
        <a:sysClr val="windowText" lastClr="000000"/>
      </a:dk1>
      <a:lt1>
        <a:sysClr val="window" lastClr="FFFFFF"/>
      </a:lt1>
      <a:dk2>
        <a:srgbClr val="999490"/>
      </a:dk2>
      <a:lt2>
        <a:srgbClr val="D7D1CC"/>
      </a:lt2>
      <a:accent1>
        <a:srgbClr val="51247A"/>
      </a:accent1>
      <a:accent2>
        <a:srgbClr val="E62645"/>
      </a:accent2>
      <a:accent3>
        <a:srgbClr val="00A2C7"/>
      </a:accent3>
      <a:accent4>
        <a:srgbClr val="EB602B"/>
      </a:accent4>
      <a:accent5>
        <a:srgbClr val="4085C6"/>
      </a:accent5>
      <a:accent6>
        <a:srgbClr val="2EA836"/>
      </a:accent6>
      <a:hlink>
        <a:srgbClr val="00A2C7"/>
      </a:hlink>
      <a:folHlink>
        <a:srgbClr val="00A2C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1737</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 New</vt:lpstr>
      <vt:lpstr>Wingdings</vt:lpstr>
      <vt:lpstr>University of Queensland</vt:lpstr>
      <vt:lpstr>What is Text Analytics?</vt:lpstr>
      <vt:lpstr>What is Text Analysis?</vt:lpstr>
      <vt:lpstr>What is Text Analysis?</vt:lpstr>
      <vt:lpstr>What is Text Analysis?</vt:lpstr>
      <vt:lpstr>Related concepts</vt:lpstr>
      <vt:lpstr>Related concepts</vt:lpstr>
      <vt:lpstr>Methods in Text Analysis</vt:lpstr>
      <vt:lpstr>What is Sentiment Analysis</vt:lpstr>
      <vt:lpstr>Basic Concepts of Sentiment Analysis</vt:lpstr>
      <vt:lpstr>What is Topic Modelling</vt:lpstr>
      <vt:lpstr>Basic Concepts of Topic Modelling</vt:lpstr>
      <vt:lpstr>Applications of Topic Modelling</vt:lpstr>
      <vt:lpstr>What is Network Analysis</vt:lpstr>
      <vt:lpstr>Basic Concepts of Network Analysis</vt:lpstr>
      <vt:lpstr>Applications of Network Analysis</vt:lpstr>
      <vt:lpstr>Keyword | Keyness Analysis</vt:lpstr>
      <vt:lpstr>What is Named Entity Recognition</vt:lpstr>
      <vt:lpstr>Applications of Named Entity Recognition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SLAT2001/7001 Second Language Learning</dc:title>
  <dc:creator>Claudia Vasquez</dc:creator>
  <cp:lastModifiedBy>Martin Schweinberger</cp:lastModifiedBy>
  <cp:revision>47</cp:revision>
  <cp:lastPrinted>2024-04-20T04:02:09Z</cp:lastPrinted>
  <dcterms:created xsi:type="dcterms:W3CDTF">2021-02-18T10:26:01Z</dcterms:created>
  <dcterms:modified xsi:type="dcterms:W3CDTF">2024-05-20T05:01:57Z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2023-03-16T23:33:36Z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78545403-6054-40c5-a111-79cd035f0aae</vt:lpwstr>
  </property>
  <property fmtid="{D5CDD505-2E9C-101B-9397-08002B2CF9AE}" pid="8" name="MSIP_Label_0f488380-630a-4f55-a077-a19445e3f360_ContentBits">
    <vt:lpwstr>0</vt:lpwstr>
  </property>
</Properties>
</file>