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356" r:id="rId2"/>
    <p:sldId id="363" r:id="rId3"/>
    <p:sldId id="364" r:id="rId4"/>
    <p:sldId id="338" r:id="rId5"/>
    <p:sldId id="310" r:id="rId6"/>
    <p:sldId id="365" r:id="rId7"/>
    <p:sldId id="366" r:id="rId8"/>
    <p:sldId id="367" r:id="rId9"/>
    <p:sldId id="323" r:id="rId10"/>
    <p:sldId id="326" r:id="rId11"/>
    <p:sldId id="369" r:id="rId12"/>
    <p:sldId id="3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A00"/>
    <a:srgbClr val="004E9F"/>
    <a:srgbClr val="9090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4" autoAdjust="0"/>
    <p:restoredTop sz="94660"/>
  </p:normalViewPr>
  <p:slideViewPr>
    <p:cSldViewPr>
      <p:cViewPr varScale="1">
        <p:scale>
          <a:sx n="87" d="100"/>
          <a:sy n="87" d="100"/>
        </p:scale>
        <p:origin x="912"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p:nvPicPr>
        <p:blipFill rotWithShape="1">
          <a:blip r:embed="rId2"/>
          <a:srcRect l="74412" t="80198" b="-1"/>
          <a:stretch/>
        </p:blipFill>
        <p:spPr bwMode="ltGray">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p:nvPicPr>
        <p:blipFill rotWithShape="1">
          <a:blip r:embed="rId2"/>
          <a:srcRect t="59270" r="70475" b="-1"/>
          <a:stretch/>
        </p:blipFill>
        <p:spPr bwMode="ltGray">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18588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2 Graph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773B90A4-353C-48E3-A991-1B0A2B9809C7}"/>
              </a:ext>
            </a:extLst>
          </p:cNvPr>
          <p:cNvSpPr>
            <a:spLocks noGrp="1"/>
          </p:cNvSpPr>
          <p:nvPr>
            <p:ph type="dt" sz="half" idx="20"/>
          </p:nvPr>
        </p:nvSpPr>
        <p:spPr bwMode="white"/>
        <p:txBody>
          <a:bodyPr/>
          <a:lstStyle/>
          <a:p>
            <a:fld id="{C7574504-0505-4D30-B573-1BFA4AF0D6F2}" type="datetime1">
              <a:rPr lang="en-US" smtClean="0"/>
              <a:t>1/18/2023</a:t>
            </a:fld>
            <a:endParaRPr lang="en-US" dirty="0"/>
          </a:p>
        </p:txBody>
      </p:sp>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endParaRPr lang="en-US"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4331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4" name="Title 3">
            <a:extLst>
              <a:ext uri="{FF2B5EF4-FFF2-40B4-BE49-F238E27FC236}">
                <a16:creationId xmlns:a16="http://schemas.microsoft.com/office/drawing/2014/main" id="{F21DDE5F-D7FC-442F-B28B-E2BE20514547}"/>
              </a:ext>
            </a:extLst>
          </p:cNvPr>
          <p:cNvSpPr>
            <a:spLocks noGrp="1"/>
          </p:cNvSpPr>
          <p:nvPr>
            <p:ph type="title"/>
          </p:nvPr>
        </p:nvSpPr>
        <p:spPr/>
        <p:txBody>
          <a:bodyPr/>
          <a:lstStyle/>
          <a:p>
            <a:r>
              <a:rPr lang="en-US"/>
              <a:t>Click to edit Master title style</a:t>
            </a:r>
            <a:endParaRPr lang="en-AU"/>
          </a:p>
        </p:txBody>
      </p:sp>
      <p:sp>
        <p:nvSpPr>
          <p:cNvPr id="11" name="Date Placeholder 10">
            <a:extLst>
              <a:ext uri="{FF2B5EF4-FFF2-40B4-BE49-F238E27FC236}">
                <a16:creationId xmlns:a16="http://schemas.microsoft.com/office/drawing/2014/main" id="{6104F0F0-FDFF-43C7-9188-2DB30D5D1563}"/>
              </a:ext>
            </a:extLst>
          </p:cNvPr>
          <p:cNvSpPr>
            <a:spLocks noGrp="1"/>
          </p:cNvSpPr>
          <p:nvPr>
            <p:ph type="dt" sz="half" idx="18"/>
          </p:nvPr>
        </p:nvSpPr>
        <p:spPr bwMode="white"/>
        <p:txBody>
          <a:bodyPr/>
          <a:lstStyle/>
          <a:p>
            <a:fld id="{D4B3A3B8-671C-4AD3-91B5-38FAC055BFC7}" type="datetime1">
              <a:rPr lang="en-US" smtClean="0"/>
              <a:t>1/18/2023</a:t>
            </a:fld>
            <a:endParaRPr lang="en-US" dirty="0"/>
          </a:p>
        </p:txBody>
      </p:sp>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endParaRPr lang="en-US"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51851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E9B9DCCA-7638-41AF-BB97-E7C1ADB94B43}"/>
              </a:ext>
            </a:extLst>
          </p:cNvPr>
          <p:cNvSpPr>
            <a:spLocks noGrp="1"/>
          </p:cNvSpPr>
          <p:nvPr>
            <p:ph type="dt" sz="half" idx="19"/>
          </p:nvPr>
        </p:nvSpPr>
        <p:spPr bwMode="white"/>
        <p:txBody>
          <a:bodyPr/>
          <a:lstStyle/>
          <a:p>
            <a:fld id="{A22EDC3B-7948-43F1-8DD0-5F4911B96C60}" type="datetime1">
              <a:rPr lang="en-US" smtClean="0"/>
              <a:t>1/18/2023</a:t>
            </a:fld>
            <a:endParaRPr lang="en-US" dirty="0"/>
          </a:p>
        </p:txBody>
      </p:sp>
      <p:sp>
        <p:nvSpPr>
          <p:cNvPr id="12" name="Footer Placeholder 11">
            <a:extLst>
              <a:ext uri="{FF2B5EF4-FFF2-40B4-BE49-F238E27FC236}">
                <a16:creationId xmlns:a16="http://schemas.microsoft.com/office/drawing/2014/main" id="{B6506DFC-3F02-4673-B3B1-41D5834D7551}"/>
              </a:ext>
            </a:extLst>
          </p:cNvPr>
          <p:cNvSpPr>
            <a:spLocks noGrp="1"/>
          </p:cNvSpPr>
          <p:nvPr>
            <p:ph type="ftr" sz="quarter" idx="20"/>
          </p:nvPr>
        </p:nvSpPr>
        <p:spPr/>
        <p:txBody>
          <a:bodyPr/>
          <a:lstStyle/>
          <a:p>
            <a:endParaRPr lang="en-US" dirty="0"/>
          </a:p>
        </p:txBody>
      </p:sp>
      <p:sp>
        <p:nvSpPr>
          <p:cNvPr id="14" name="Slide Number Placeholder 13">
            <a:extLst>
              <a:ext uri="{FF2B5EF4-FFF2-40B4-BE49-F238E27FC236}">
                <a16:creationId xmlns:a16="http://schemas.microsoft.com/office/drawing/2014/main" id="{2F26CCD0-EFB3-4E19-A77F-85F3E0F33667}"/>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7832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bwMode="white"/>
        <p:txBody>
          <a:bodyPr/>
          <a:lstStyle/>
          <a:p>
            <a:fld id="{8E4220B2-6A43-4EB4-9FBB-3519249F6082}" type="datetime1">
              <a:rPr lang="en-US" smtClean="0"/>
              <a:t>1/18/2023</a:t>
            </a:fld>
            <a:endParaRPr lang="en-US"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endParaRPr lang="en-US"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23729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bwMode="white"/>
        <p:txBody>
          <a:bodyPr/>
          <a:lstStyle/>
          <a:p>
            <a:fld id="{642B18F8-156D-4937-85F0-05CCAF134DF1}" type="datetime1">
              <a:rPr lang="en-US" smtClean="0"/>
              <a:t>1/18/2023</a:t>
            </a:fld>
            <a:endParaRPr lang="en-US"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endParaRPr lang="en-US"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317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fld id="{075A26F4-ED31-48DC-BDBF-E9E3B30DE30B}" type="datetime1">
              <a:rPr lang="en-US" smtClean="0"/>
              <a:t>1/18/2023</a:t>
            </a:fld>
            <a:endParaRPr lang="en-US"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endParaRPr lang="en-US"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6642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bwMode="white"/>
        <p:txBody>
          <a:bodyPr/>
          <a:lstStyle/>
          <a:p>
            <a:fld id="{95C533E3-4570-4313-859E-0F2E288EAE3C}" type="datetime1">
              <a:rPr lang="en-US" smtClean="0"/>
              <a:t>1/18/2023</a:t>
            </a:fld>
            <a:endParaRPr lang="en-US"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endParaRPr lang="en-US"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25289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Rectangle 8">
            <a:extLst>
              <a:ext uri="{FF2B5EF4-FFF2-40B4-BE49-F238E27FC236}">
                <a16:creationId xmlns:a16="http://schemas.microsoft.com/office/drawing/2014/main" id="{35F1548D-4CF2-410E-9EAF-5FFD92B8BD25}"/>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7" name="Date Placeholder 6">
            <a:extLst>
              <a:ext uri="{FF2B5EF4-FFF2-40B4-BE49-F238E27FC236}">
                <a16:creationId xmlns:a16="http://schemas.microsoft.com/office/drawing/2014/main" id="{65FC9ED7-6517-494A-9E4C-6DF78B8356C4}"/>
              </a:ext>
            </a:extLst>
          </p:cNvPr>
          <p:cNvSpPr>
            <a:spLocks noGrp="1"/>
          </p:cNvSpPr>
          <p:nvPr>
            <p:ph type="dt" sz="half" idx="14"/>
          </p:nvPr>
        </p:nvSpPr>
        <p:spPr bwMode="white"/>
        <p:txBody>
          <a:bodyPr/>
          <a:lstStyle/>
          <a:p>
            <a:fld id="{44007699-D501-497A-B403-AE6E7FF81586}" type="datetime1">
              <a:rPr lang="en-US" smtClean="0"/>
              <a:t>1/18/2023</a:t>
            </a:fld>
            <a:endParaRPr lang="en-US" dirty="0"/>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endParaRPr lang="en-US"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950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97916337-F2DC-4078-961D-7B3BDA5209EB}"/>
              </a:ext>
            </a:extLst>
          </p:cNvPr>
          <p:cNvSpPr>
            <a:spLocks noGrp="1"/>
          </p:cNvSpPr>
          <p:nvPr>
            <p:ph type="dt" sz="half" idx="19"/>
          </p:nvPr>
        </p:nvSpPr>
        <p:spPr bwMode="white"/>
        <p:txBody>
          <a:bodyPr/>
          <a:lstStyle/>
          <a:p>
            <a:fld id="{C46CA20F-E20F-47A1-BA02-454E9F799039}" type="datetime1">
              <a:rPr lang="en-US" smtClean="0"/>
              <a:t>1/18/2023</a:t>
            </a:fld>
            <a:endParaRPr lang="en-US" dirty="0"/>
          </a:p>
        </p:txBody>
      </p:sp>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endParaRPr lang="en-US" dirty="0"/>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85479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A50D441B-BAF3-4DDF-A5CD-A8E786E8FAAC}"/>
              </a:ext>
            </a:extLst>
          </p:cNvPr>
          <p:cNvSpPr>
            <a:spLocks noGrp="1"/>
          </p:cNvSpPr>
          <p:nvPr>
            <p:ph type="dt" sz="half" idx="19"/>
          </p:nvPr>
        </p:nvSpPr>
        <p:spPr bwMode="white"/>
        <p:txBody>
          <a:bodyPr/>
          <a:lstStyle/>
          <a:p>
            <a:fld id="{63B60C50-AC1E-45BE-A0A6-E87463E1E362}" type="datetime1">
              <a:rPr lang="en-US" smtClean="0"/>
              <a:t>1/18/2023</a:t>
            </a:fld>
            <a:endParaRPr lang="en-US" dirty="0"/>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endParaRPr lang="en-US"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8855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3612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31375A4-56A4-47D6-9801-1991572033F7}" type="slidenum">
              <a:rPr lang="en-US" smtClean="0"/>
              <a:pPr/>
              <a:t>‹#›</a:t>
            </a:fld>
            <a:endParaRPr lang="en-US"/>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fld id="{C35D8D9A-6BF6-479C-85B1-066500507436}" type="datetime1">
              <a:rPr lang="en-US" smtClean="0"/>
              <a:t>1/18/2023</a:t>
            </a:fld>
            <a:endParaRPr lang="en-US" dirty="0"/>
          </a:p>
        </p:txBody>
      </p:sp>
      <p:sp>
        <p:nvSpPr>
          <p:cNvPr id="9" name="TextBox 8">
            <a:extLst>
              <a:ext uri="{FF2B5EF4-FFF2-40B4-BE49-F238E27FC236}">
                <a16:creationId xmlns:a16="http://schemas.microsoft.com/office/drawing/2014/main" id="{43322D7A-8171-44C9-AFA6-24E34B78763E}"/>
              </a:ext>
            </a:extLst>
          </p:cNvPr>
          <p:cNvSpPr txBox="1"/>
          <p:nvPr/>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55042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31375A4-56A4-47D6-9801-1991572033F7}" type="slidenum">
              <a:rPr lang="en-US" smtClean="0"/>
              <a:pPr/>
              <a:t>‹#›</a:t>
            </a:fld>
            <a:endParaRPr lang="en-US"/>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fld id="{15B5DBA7-FE35-444E-AAAC-8286611E628F}" type="datetime1">
              <a:rPr lang="en-US" smtClean="0"/>
              <a:t>1/18/2023</a:t>
            </a:fld>
            <a:endParaRPr lang="en-US"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08879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bwMode="invGray">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bwMode="white">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bwMode="white">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bwMode="white">
          <a:xfrm>
            <a:off x="695326" y="1052736"/>
            <a:ext cx="7096124" cy="469056"/>
          </a:xfrm>
        </p:spPr>
        <p:txBody>
          <a:bodyPr/>
          <a:lstStyle>
            <a:lvl1pPr>
              <a:defRPr>
                <a:solidFill>
                  <a:schemeClr val="bg1"/>
                </a:solidFill>
              </a:defRPr>
            </a:lvl1pPr>
          </a:lstStyle>
          <a:p>
            <a:r>
              <a:rPr lang="en-US"/>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bwMode="white">
          <a:xfrm>
            <a:off x="695325" y="151136"/>
            <a:ext cx="2376000" cy="241200"/>
          </a:xfrm>
          <a:prstGeom prst="rect">
            <a:avLst/>
          </a:prstGeom>
        </p:spPr>
        <p:txBody>
          <a:bodyPr/>
          <a:lstStyle/>
          <a:p>
            <a:fld id="{3468B907-8280-41C4-9B08-2EB3E336260D}" type="datetime1">
              <a:rPr lang="en-US" smtClean="0"/>
              <a:t>1/18/2023</a:t>
            </a:fld>
            <a:endParaRPr lang="en-US"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0087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C0CA8BB8-1B5E-4246-8A55-FAB9C1E84DFA}"/>
              </a:ext>
            </a:extLst>
          </p:cNvPr>
          <p:cNvSpPr>
            <a:spLocks noGrp="1"/>
          </p:cNvSpPr>
          <p:nvPr>
            <p:ph type="dt" sz="half" idx="19"/>
          </p:nvPr>
        </p:nvSpPr>
        <p:spPr bwMode="white"/>
        <p:txBody>
          <a:bodyPr/>
          <a:lstStyle/>
          <a:p>
            <a:fld id="{9AB6FC14-7E08-4F3D-8EDC-FCCDA57FD5C9}" type="datetime1">
              <a:rPr lang="en-US" smtClean="0"/>
              <a:t>1/18/2023</a:t>
            </a:fld>
            <a:endParaRPr lang="en-US"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endParaRPr lang="en-US"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3522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8AC1DC6-F03F-4189-B5B9-2FF38EB9C0E6}"/>
              </a:ext>
            </a:extLst>
          </p:cNvPr>
          <p:cNvSpPr>
            <a:spLocks noGrp="1"/>
          </p:cNvSpPr>
          <p:nvPr>
            <p:ph type="dt" sz="half" idx="22"/>
          </p:nvPr>
        </p:nvSpPr>
        <p:spPr bwMode="white"/>
        <p:txBody>
          <a:bodyPr/>
          <a:lstStyle/>
          <a:p>
            <a:fld id="{E424A783-FBCD-453A-A83F-D2A40C8358D3}" type="datetime1">
              <a:rPr lang="en-US" smtClean="0"/>
              <a:t>1/18/2023</a:t>
            </a:fld>
            <a:endParaRPr lang="en-US"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endParaRPr lang="en-US"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085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s &amp; Tex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38C7AECD-2D0A-4301-9CB8-B765D71F0B6B}"/>
              </a:ext>
            </a:extLst>
          </p:cNvPr>
          <p:cNvSpPr>
            <a:spLocks noGrp="1"/>
          </p:cNvSpPr>
          <p:nvPr>
            <p:ph type="dt" sz="half" idx="38"/>
          </p:nvPr>
        </p:nvSpPr>
        <p:spPr bwMode="white"/>
        <p:txBody>
          <a:bodyPr/>
          <a:lstStyle/>
          <a:p>
            <a:fld id="{138A311E-F910-498F-B164-20764D699A60}" type="datetime1">
              <a:rPr lang="en-US" smtClean="0"/>
              <a:t>1/18/2023</a:t>
            </a:fld>
            <a:endParaRPr lang="en-US"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endParaRPr lang="en-US"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77046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85E88FC7-59B6-4EA9-ABA6-E3BB2E23FF81}"/>
              </a:ext>
            </a:extLst>
          </p:cNvPr>
          <p:cNvSpPr>
            <a:spLocks noGrp="1"/>
          </p:cNvSpPr>
          <p:nvPr>
            <p:ph type="dt" sz="half" idx="39"/>
          </p:nvPr>
        </p:nvSpPr>
        <p:spPr bwMode="white"/>
        <p:txBody>
          <a:bodyPr/>
          <a:lstStyle/>
          <a:p>
            <a:fld id="{C9C942D7-AFFF-4CBD-B101-28519BA17CD5}" type="datetime1">
              <a:rPr lang="en-US" smtClean="0"/>
              <a:t>1/18/2023</a:t>
            </a:fld>
            <a:endParaRPr lang="en-US"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endParaRPr lang="en-US"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3604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Click to 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
        <p:nvSpPr>
          <p:cNvPr id="6" name="Date Placeholder 5">
            <a:extLst>
              <a:ext uri="{FF2B5EF4-FFF2-40B4-BE49-F238E27FC236}">
                <a16:creationId xmlns:a16="http://schemas.microsoft.com/office/drawing/2014/main" id="{69AFECAB-12EA-4AAC-BBB9-72070BF5947B}"/>
              </a:ext>
            </a:extLst>
          </p:cNvPr>
          <p:cNvSpPr>
            <a:spLocks noGrp="1"/>
          </p:cNvSpPr>
          <p:nvPr>
            <p:ph type="dt" sz="half" idx="18"/>
          </p:nvPr>
        </p:nvSpPr>
        <p:spPr bwMode="white"/>
        <p:txBody>
          <a:bodyPr/>
          <a:lstStyle/>
          <a:p>
            <a:fld id="{6C280DE0-3AE6-4AD0-97BB-2B738A55259F}" type="datetime1">
              <a:rPr lang="en-US" smtClean="0"/>
              <a:t>1/18/2023</a:t>
            </a:fld>
            <a:endParaRPr lang="en-US" dirty="0"/>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endParaRPr lang="en-US"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50367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Click to 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BEEBA455-94D3-4DB8-AAFA-811D610E138C}"/>
              </a:ext>
            </a:extLst>
          </p:cNvPr>
          <p:cNvSpPr>
            <a:spLocks noGrp="1"/>
          </p:cNvSpPr>
          <p:nvPr>
            <p:ph type="dt" sz="half" idx="20"/>
          </p:nvPr>
        </p:nvSpPr>
        <p:spPr bwMode="white"/>
        <p:txBody>
          <a:bodyPr/>
          <a:lstStyle/>
          <a:p>
            <a:fld id="{5F1F8B80-1BE0-4829-B009-30E056B3F6E0}" type="datetime1">
              <a:rPr lang="en-US" smtClean="0"/>
              <a:t>1/18/2023</a:t>
            </a:fld>
            <a:endParaRPr lang="en-US" dirty="0"/>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endParaRPr lang="en-US"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09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Click to 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fld id="{45BBDBF0-5B02-4EDF-949F-4FB526AB2AB3}" type="datetime1">
              <a:rPr lang="en-US" smtClean="0"/>
              <a:t>1/18/2023</a:t>
            </a:fld>
            <a:endParaRPr lang="en-US"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endParaRPr lang="en-US"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11126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p:nvSpPr>
        <p:spPr bwMode="ltGray">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p:nvSpPr>
        <p:spPr bwMode="invGray">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p:nvSpPr>
        <p:spPr bwMode="invGray">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852405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Click to 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9C8F0C86-E17F-4FB6-93F4-7CD03DCBD834}"/>
              </a:ext>
            </a:extLst>
          </p:cNvPr>
          <p:cNvSpPr>
            <a:spLocks noGrp="1"/>
          </p:cNvSpPr>
          <p:nvPr>
            <p:ph type="dt" sz="half" idx="18"/>
          </p:nvPr>
        </p:nvSpPr>
        <p:spPr bwMode="white"/>
        <p:txBody>
          <a:bodyPr/>
          <a:lstStyle/>
          <a:p>
            <a:fld id="{22133086-91F7-4022-818B-36B77857E99E}" type="datetime1">
              <a:rPr lang="en-US" smtClean="0"/>
              <a:t>1/18/2023</a:t>
            </a:fld>
            <a:endParaRPr lang="en-US" dirty="0"/>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endParaRPr lang="en-US"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8046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0E118496-7854-4AD0-8A2D-922EA1AA164D}"/>
              </a:ext>
            </a:extLst>
          </p:cNvPr>
          <p:cNvSpPr>
            <a:spLocks noGrp="1"/>
          </p:cNvSpPr>
          <p:nvPr>
            <p:ph type="dt" sz="half" idx="22"/>
          </p:nvPr>
        </p:nvSpPr>
        <p:spPr bwMode="white"/>
        <p:txBody>
          <a:bodyPr/>
          <a:lstStyle/>
          <a:p>
            <a:fld id="{66317961-1F0B-4631-A80C-DEDE90D79DB4}" type="datetime1">
              <a:rPr lang="en-US" smtClean="0"/>
              <a:t>1/18/2023</a:t>
            </a:fld>
            <a:endParaRPr lang="en-US" dirty="0"/>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endParaRPr lang="en-US"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0372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Click to 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41F506F8-588F-4C50-8AA3-03099347931D}"/>
              </a:ext>
            </a:extLst>
          </p:cNvPr>
          <p:cNvSpPr>
            <a:spLocks noGrp="1"/>
          </p:cNvSpPr>
          <p:nvPr>
            <p:ph type="dt" sz="half" idx="24"/>
          </p:nvPr>
        </p:nvSpPr>
        <p:spPr bwMode="white"/>
        <p:txBody>
          <a:bodyPr/>
          <a:lstStyle/>
          <a:p>
            <a:fld id="{A6B82EAE-B648-4B9A-8615-59CA2695030E}" type="datetime1">
              <a:rPr lang="en-US" smtClean="0"/>
              <a:t>1/18/2023</a:t>
            </a:fld>
            <a:endParaRPr lang="en-US"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endParaRPr lang="en-US"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22714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Click to 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Click to 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2" name="Date Placeholder 1">
            <a:extLst>
              <a:ext uri="{FF2B5EF4-FFF2-40B4-BE49-F238E27FC236}">
                <a16:creationId xmlns:a16="http://schemas.microsoft.com/office/drawing/2014/main" id="{F89382FB-62F4-4C2A-91A5-943967894D42}"/>
              </a:ext>
            </a:extLst>
          </p:cNvPr>
          <p:cNvSpPr>
            <a:spLocks noGrp="1"/>
          </p:cNvSpPr>
          <p:nvPr>
            <p:ph type="dt" sz="half" idx="32"/>
          </p:nvPr>
        </p:nvSpPr>
        <p:spPr bwMode="white"/>
        <p:txBody>
          <a:bodyPr/>
          <a:lstStyle/>
          <a:p>
            <a:fld id="{915C4F88-F303-4FC8-AB89-ED8C068618BE}" type="datetime1">
              <a:rPr lang="en-US" smtClean="0"/>
              <a:t>1/18/2023</a:t>
            </a:fld>
            <a:endParaRPr lang="en-US"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endParaRPr lang="en-US"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8444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3" name="Date Placeholder 2">
            <a:extLst>
              <a:ext uri="{FF2B5EF4-FFF2-40B4-BE49-F238E27FC236}">
                <a16:creationId xmlns:a16="http://schemas.microsoft.com/office/drawing/2014/main" id="{6D83B7EB-0921-47FC-BB02-41C5175DD7EB}"/>
              </a:ext>
            </a:extLst>
          </p:cNvPr>
          <p:cNvSpPr>
            <a:spLocks noGrp="1"/>
          </p:cNvSpPr>
          <p:nvPr>
            <p:ph type="dt" sz="half" idx="16"/>
          </p:nvPr>
        </p:nvSpPr>
        <p:spPr bwMode="white"/>
        <p:txBody>
          <a:bodyPr/>
          <a:lstStyle/>
          <a:p>
            <a:fld id="{4E3635B1-471C-441C-81FB-E7D24DD2B133}" type="datetime1">
              <a:rPr lang="en-US" smtClean="0"/>
              <a:t>1/18/2023</a:t>
            </a:fld>
            <a:endParaRPr lang="en-US"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US"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230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3987543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bwMode="white">
          <a:xfrm>
            <a:off x="694800" y="1082188"/>
            <a:ext cx="10744005" cy="720081"/>
          </a:xfrm>
        </p:spPr>
        <p:txBody>
          <a:bodyPr anchor="b">
            <a:noAutofit/>
          </a:bodyPr>
          <a:lstStyle>
            <a:lvl1pPr>
              <a:lnSpc>
                <a:spcPts val="5040"/>
              </a:lnSpc>
              <a:defRPr sz="4200">
                <a:solidFill>
                  <a:schemeClr val="bg1"/>
                </a:solidFill>
              </a:defRPr>
            </a:lvl1pPr>
          </a:lstStyle>
          <a:p>
            <a:r>
              <a:rPr lang="en-US"/>
              <a:t>Click to edit Master title style</a:t>
            </a:r>
            <a:endParaRPr lang="en-AU" dirty="0"/>
          </a:p>
        </p:txBody>
      </p:sp>
      <p:sp>
        <p:nvSpPr>
          <p:cNvPr id="7" name="Text Placeholder 6"/>
          <p:cNvSpPr>
            <a:spLocks noGrp="1"/>
          </p:cNvSpPr>
          <p:nvPr>
            <p:ph type="body" sz="quarter" idx="10" hasCustomPrompt="1"/>
          </p:nvPr>
        </p:nvSpPr>
        <p:spPr bwMode="white">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bwMode="white">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bwMode="white">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bwMode="white">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bwMode="white">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bwMode="white">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77513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229980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FCAE945A-09D3-4378-ADE3-A0957F511F9F}" type="datetime1">
              <a:rPr lang="en-US" smtClean="0"/>
              <a:t>1/18/2023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145812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0BC4991-5756-43D6-90F1-6ACA1BFBCEBF}" type="datetime1">
              <a:rPr lang="en-US" smtClean="0"/>
              <a:t>1/18/2023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86415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p:nvSpPr>
        <p:spPr bwMode="invGray">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bwMode="white">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184191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27027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p:nvSpPr>
        <p:spPr bwMode="invGray">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p:nvSpPr>
        <p:spPr bwMode="invGray">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Click to edit Master text styles</a:t>
            </a:r>
          </a:p>
        </p:txBody>
      </p:sp>
      <p:sp>
        <p:nvSpPr>
          <p:cNvPr id="7" name="Rectangle 6">
            <a:extLst>
              <a:ext uri="{FF2B5EF4-FFF2-40B4-BE49-F238E27FC236}">
                <a16:creationId xmlns:a16="http://schemas.microsoft.com/office/drawing/2014/main" id="{8CAE7FD6-C4AB-456C-8186-F8E8B285CBBD}"/>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endParaRPr lang="en-US"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31375A4-56A4-47D6-9801-1991572033F7}" type="slidenum">
              <a:rPr lang="en-US" smtClean="0"/>
              <a:pPr/>
              <a:t>‹#›</a:t>
            </a:fld>
            <a:endParaRPr lang="en-US"/>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bwMode="white"/>
        <p:txBody>
          <a:bodyPr/>
          <a:lstStyle/>
          <a:p>
            <a:fld id="{DF5B992A-C7CE-40E0-B9C6-43658AA3D267}" type="datetime1">
              <a:rPr lang="en-US" smtClean="0"/>
              <a:t>1/18/2023</a:t>
            </a:fld>
            <a:endParaRPr lang="en-US" dirty="0"/>
          </a:p>
        </p:txBody>
      </p:sp>
    </p:spTree>
    <p:extLst>
      <p:ext uri="{BB962C8B-B14F-4D97-AF65-F5344CB8AC3E}">
        <p14:creationId xmlns:p14="http://schemas.microsoft.com/office/powerpoint/2010/main" val="14677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US"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31375A4-56A4-47D6-9801-1991572033F7}" type="slidenum">
              <a:rPr lang="en-US" smtClean="0"/>
              <a:pPr/>
              <a:t>‹#›</a:t>
            </a:fld>
            <a:endParaRPr lang="en-US"/>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fld id="{8598DD75-F569-458E-B324-17E2AC47B575}" type="datetime1">
              <a:rPr lang="en-US" smtClean="0"/>
              <a:t>1/18/2023</a:t>
            </a:fld>
            <a:endParaRPr lang="en-US" dirty="0"/>
          </a:p>
        </p:txBody>
      </p:sp>
    </p:spTree>
    <p:extLst>
      <p:ext uri="{BB962C8B-B14F-4D97-AF65-F5344CB8AC3E}">
        <p14:creationId xmlns:p14="http://schemas.microsoft.com/office/powerpoint/2010/main" val="351037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bwMode="white"/>
        <p:txBody>
          <a:bodyPr/>
          <a:lstStyle/>
          <a:p>
            <a:fld id="{BA5C9BD5-C914-4D37-8B2D-E4BC8CF934D7}" type="datetime1">
              <a:rPr lang="en-US" smtClean="0"/>
              <a:t>1/18/2023</a:t>
            </a:fld>
            <a:endParaRPr lang="en-US"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endParaRPr lang="en-US"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8413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129B2684-2D18-4E6D-8AA2-AD850CFD2770}"/>
              </a:ext>
            </a:extLst>
          </p:cNvPr>
          <p:cNvSpPr>
            <a:spLocks noGrp="1"/>
          </p:cNvSpPr>
          <p:nvPr>
            <p:ph type="dt" sz="half" idx="16"/>
          </p:nvPr>
        </p:nvSpPr>
        <p:spPr bwMode="white"/>
        <p:txBody>
          <a:bodyPr/>
          <a:lstStyle/>
          <a:p>
            <a:fld id="{052FE465-E9CA-4783-AF9C-9782E1338DC4}" type="datetime1">
              <a:rPr lang="en-US" smtClean="0"/>
              <a:t>1/18/2023</a:t>
            </a:fld>
            <a:endParaRPr lang="en-US" dirty="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US"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4418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endParaRPr lang="en-US"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31375A4-56A4-47D6-9801-1991572033F7}" type="slidenum">
              <a:rPr lang="en-US" smtClean="0"/>
              <a:pPr/>
              <a:t>‹#›</a:t>
            </a:fld>
            <a:endParaRPr lang="en-US"/>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fld id="{BC5A9ADC-483E-47B7-9DA7-A977A1639773}" type="datetime1">
              <a:rPr lang="en-US" smtClean="0"/>
              <a:t>1/18/2023</a:t>
            </a:fld>
            <a:endParaRPr lang="en-US" dirty="0"/>
          </a:p>
        </p:txBody>
      </p:sp>
    </p:spTree>
    <p:extLst>
      <p:ext uri="{BB962C8B-B14F-4D97-AF65-F5344CB8AC3E}">
        <p14:creationId xmlns:p14="http://schemas.microsoft.com/office/powerpoint/2010/main" val="185720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9" r:id="rId38"/>
    <p:sldLayoutId id="2147483700"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8">
          <p15:clr>
            <a:srgbClr val="F26B43"/>
          </p15:clr>
        </p15:guide>
        <p15:guide id="6" orient="horz" pos="3974">
          <p15:clr>
            <a:srgbClr val="F26B43"/>
          </p15:clr>
        </p15:guide>
        <p15:guide id="7" orient="horz" pos="663">
          <p15:clr>
            <a:srgbClr val="F26B43"/>
          </p15:clr>
        </p15:guide>
        <p15:guide id="9" pos="3961">
          <p15:clr>
            <a:srgbClr val="F26B43"/>
          </p15:clr>
        </p15:guide>
        <p15:guide id="10" pos="3719">
          <p15:clr>
            <a:srgbClr val="F26B43"/>
          </p15:clr>
        </p15:guide>
        <p15:guide id="11" orient="horz" pos="4110">
          <p15:clr>
            <a:srgbClr val="F26B43"/>
          </p15:clr>
        </p15:guide>
        <p15:guide id="13" pos="7242">
          <p15:clr>
            <a:srgbClr val="F26B43"/>
          </p15:clr>
        </p15:guide>
        <p15:guide id="14" orient="horz" pos="981">
          <p15:clr>
            <a:srgbClr val="F26B43"/>
          </p15:clr>
        </p15:guide>
        <p15:guide id="15" pos="2772">
          <p15:clr>
            <a:srgbClr val="F26B43"/>
          </p15:clr>
        </p15:guide>
        <p15:guide id="16" pos="2570">
          <p15:clr>
            <a:srgbClr val="F26B43"/>
          </p15:clr>
        </p15:guide>
        <p15:guide id="17" pos="5110">
          <p15:clr>
            <a:srgbClr val="F26B43"/>
          </p15:clr>
        </p15:guide>
        <p15:guide id="18" pos="4908">
          <p15:clr>
            <a:srgbClr val="F26B43"/>
          </p15:clr>
        </p15:guide>
        <p15:guide id="19" orient="horz" pos="107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hyperlink" Target="https://bmcbioinformatics.biomedcentral.com/articles/10.1186/s12859-016-0995-8" TargetMode="External"/><Relationship Id="rId2" Type="http://schemas.openxmlformats.org/officeDocument/2006/relationships/hyperlink" Target="https://academic.oup.com/bib/article/16/2/338/246566" TargetMode="External"/><Relationship Id="rId1" Type="http://schemas.openxmlformats.org/officeDocument/2006/relationships/slideLayout" Target="../slideLayouts/slideLayout38.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BDC5-F65A-569C-58BD-4925BB36F431}"/>
              </a:ext>
            </a:extLst>
          </p:cNvPr>
          <p:cNvSpPr txBox="1">
            <a:spLocks/>
          </p:cNvSpPr>
          <p:nvPr/>
        </p:nvSpPr>
        <p:spPr>
          <a:xfrm>
            <a:off x="911424" y="1353259"/>
            <a:ext cx="10369152" cy="4326706"/>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solidFill>
                  <a:srgbClr val="004E9F"/>
                </a:solidFill>
              </a:rPr>
              <a:t>An introduction to </a:t>
            </a:r>
            <a:br>
              <a:rPr lang="en-AU" sz="4000" b="1" dirty="0">
                <a:solidFill>
                  <a:srgbClr val="004E9F"/>
                </a:solidFill>
              </a:rPr>
            </a:br>
            <a:r>
              <a:rPr lang="en-AU" sz="4000" b="1" dirty="0">
                <a:solidFill>
                  <a:srgbClr val="004E9F"/>
                </a:solidFill>
              </a:rPr>
              <a:t>conditional inference trees in R</a:t>
            </a:r>
          </a:p>
          <a:p>
            <a:pPr algn="ctr"/>
            <a:endParaRPr lang="en-AU" sz="2000" b="1" dirty="0">
              <a:solidFill>
                <a:srgbClr val="004E9F"/>
              </a:solidFill>
            </a:endParaRPr>
          </a:p>
          <a:p>
            <a:pPr algn="ctr"/>
            <a:br>
              <a:rPr lang="en-AU" sz="3200" dirty="0"/>
            </a:br>
            <a:r>
              <a:rPr lang="en-AU" sz="3200" dirty="0">
                <a:solidFill>
                  <a:srgbClr val="909085"/>
                </a:solidFill>
              </a:rPr>
              <a:t>Assoc. Prof. Dr. Martin Schweinberger</a:t>
            </a:r>
          </a:p>
          <a:p>
            <a:pPr algn="ctr"/>
            <a:br>
              <a:rPr lang="en-AU" sz="2000" dirty="0">
                <a:solidFill>
                  <a:schemeClr val="tx1"/>
                </a:solidFill>
              </a:rPr>
            </a:br>
            <a:r>
              <a:rPr lang="de-DE" sz="2000" dirty="0">
                <a:solidFill>
                  <a:srgbClr val="FCBA00"/>
                </a:solidFill>
              </a:rPr>
              <a:t>University of Queensland | Arctic University of Norway, Troms</a:t>
            </a:r>
            <a:r>
              <a:rPr lang="nb-NO" sz="2000" dirty="0">
                <a:solidFill>
                  <a:srgbClr val="FCBA00"/>
                </a:solidFill>
              </a:rPr>
              <a:t>ø</a:t>
            </a:r>
            <a:endParaRPr lang="en-US" sz="3200" dirty="0">
              <a:solidFill>
                <a:srgbClr val="FCBA00"/>
              </a:solidFill>
            </a:endParaRPr>
          </a:p>
        </p:txBody>
      </p:sp>
      <p:sp>
        <p:nvSpPr>
          <p:cNvPr id="5" name="Slide Number Placeholder 4">
            <a:extLst>
              <a:ext uri="{FF2B5EF4-FFF2-40B4-BE49-F238E27FC236}">
                <a16:creationId xmlns:a16="http://schemas.microsoft.com/office/drawing/2014/main" id="{8AE0DE2D-2597-4026-AA72-7BFFF9406D8D}"/>
              </a:ext>
            </a:extLst>
          </p:cNvPr>
          <p:cNvSpPr>
            <a:spLocks noGrp="1"/>
          </p:cNvSpPr>
          <p:nvPr>
            <p:ph type="sldNum" sz="quarter" idx="12"/>
          </p:nvPr>
        </p:nvSpPr>
        <p:spPr/>
        <p:txBody>
          <a:bodyPr/>
          <a:lstStyle/>
          <a:p>
            <a:fld id="{E31375A4-56A4-47D6-9801-1991572033F7}" type="slidenum">
              <a:rPr lang="en-AU" smtClean="0"/>
              <a:t>1</a:t>
            </a:fld>
            <a:endParaRPr lang="en-AU"/>
          </a:p>
        </p:txBody>
      </p:sp>
    </p:spTree>
    <p:extLst>
      <p:ext uri="{BB962C8B-B14F-4D97-AF65-F5344CB8AC3E}">
        <p14:creationId xmlns:p14="http://schemas.microsoft.com/office/powerpoint/2010/main" val="337671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en-AU" dirty="0">
                <a:solidFill>
                  <a:srgbClr val="004E9F"/>
                </a:solidFill>
              </a:rPr>
              <a:t>References</a:t>
            </a:r>
            <a:endParaRPr lang="de-DE" dirty="0">
              <a:solidFill>
                <a:srgbClr val="004E9F"/>
              </a:solidFill>
            </a:endParaRPr>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95327" y="1700213"/>
            <a:ext cx="9289105" cy="4608515"/>
          </a:xfrm>
        </p:spPr>
        <p:txBody>
          <a:bodyPr>
            <a:normAutofit/>
          </a:bodyPr>
          <a:lstStyle/>
          <a:p>
            <a:r>
              <a:rPr lang="en-AU" b="1" dirty="0" err="1"/>
              <a:t>Boulesteix</a:t>
            </a:r>
            <a:r>
              <a:rPr lang="en-AU" dirty="0"/>
              <a:t>, Anne-Laure, Silke </a:t>
            </a:r>
            <a:r>
              <a:rPr lang="en-AU" dirty="0" err="1"/>
              <a:t>Janitza</a:t>
            </a:r>
            <a:r>
              <a:rPr lang="en-AU" dirty="0"/>
              <a:t>, Alexander </a:t>
            </a:r>
            <a:r>
              <a:rPr lang="en-AU" dirty="0" err="1"/>
              <a:t>Hapfelmeier</a:t>
            </a:r>
            <a:r>
              <a:rPr lang="en-AU" dirty="0"/>
              <a:t>, Kristel Van Steen, and </a:t>
            </a:r>
            <a:r>
              <a:rPr lang="en-AU" dirty="0" err="1"/>
              <a:t>Carolin</a:t>
            </a:r>
            <a:r>
              <a:rPr lang="en-AU" dirty="0"/>
              <a:t> Strobl. </a:t>
            </a:r>
            <a:r>
              <a:rPr lang="en-AU" b="1" dirty="0"/>
              <a:t>2015</a:t>
            </a:r>
            <a:r>
              <a:rPr lang="en-AU" dirty="0"/>
              <a:t>. “Letter to the Editor: On the Term ‘Interaction’ and Related Phrases in the Literature on </a:t>
            </a:r>
            <a:r>
              <a:rPr lang="en-AU" dirty="0" err="1"/>
              <a:t>RandomForests</a:t>
            </a:r>
            <a:r>
              <a:rPr lang="en-AU" dirty="0"/>
              <a:t>.” </a:t>
            </a:r>
            <a:r>
              <a:rPr lang="en-AU" i="1" dirty="0"/>
              <a:t>Briefings in Bioinformatics</a:t>
            </a:r>
            <a:r>
              <a:rPr lang="en-AU" dirty="0"/>
              <a:t> 16 (2): 338–45. </a:t>
            </a:r>
            <a:r>
              <a:rPr lang="en-AU" dirty="0">
                <a:hlinkClick r:id="rId2"/>
              </a:rPr>
              <a:t>https://academic.oup.com/bib/article/16/2/338/246566</a:t>
            </a:r>
            <a:r>
              <a:rPr lang="en-AU" dirty="0"/>
              <a:t>. </a:t>
            </a:r>
          </a:p>
          <a:p>
            <a:endParaRPr lang="en-AU" dirty="0"/>
          </a:p>
          <a:p>
            <a:r>
              <a:rPr lang="en-AU" b="1" dirty="0"/>
              <a:t>Gries</a:t>
            </a:r>
            <a:r>
              <a:rPr lang="en-AU" dirty="0"/>
              <a:t>, Stefan Th. </a:t>
            </a:r>
            <a:r>
              <a:rPr lang="en-AU" b="1" dirty="0"/>
              <a:t>2021</a:t>
            </a:r>
            <a:r>
              <a:rPr lang="en-AU" dirty="0"/>
              <a:t>. </a:t>
            </a:r>
            <a:r>
              <a:rPr lang="en-AU" i="1" dirty="0"/>
              <a:t>Statistics for Linguistics Using r: A Practical Introduction</a:t>
            </a:r>
            <a:r>
              <a:rPr lang="en-AU" dirty="0"/>
              <a:t>. Berlin &amp; New York: Mouton de Gruyter. </a:t>
            </a:r>
          </a:p>
          <a:p>
            <a:endParaRPr lang="en-AU" dirty="0"/>
          </a:p>
          <a:p>
            <a:r>
              <a:rPr lang="en-AU" b="1" dirty="0"/>
              <a:t>Wright</a:t>
            </a:r>
            <a:r>
              <a:rPr lang="en-AU" dirty="0"/>
              <a:t>, Marvin N., Andreas </a:t>
            </a:r>
            <a:r>
              <a:rPr lang="en-AU" b="1" dirty="0"/>
              <a:t>Ziegler</a:t>
            </a:r>
            <a:r>
              <a:rPr lang="en-AU" dirty="0"/>
              <a:t>, and </a:t>
            </a:r>
            <a:r>
              <a:rPr lang="en-AU" dirty="0" err="1"/>
              <a:t>Inke</a:t>
            </a:r>
            <a:r>
              <a:rPr lang="en-AU" dirty="0"/>
              <a:t> R. </a:t>
            </a:r>
            <a:r>
              <a:rPr lang="en-AU" b="1" dirty="0"/>
              <a:t>König</a:t>
            </a:r>
            <a:r>
              <a:rPr lang="en-AU" dirty="0"/>
              <a:t>. </a:t>
            </a:r>
            <a:r>
              <a:rPr lang="en-AU" b="1" dirty="0"/>
              <a:t>2016</a:t>
            </a:r>
            <a:r>
              <a:rPr lang="en-AU" dirty="0"/>
              <a:t>. “Do Little Interactions Get Lost in Dark Random Forests?” 17 (145). </a:t>
            </a:r>
            <a:r>
              <a:rPr lang="en-AU" dirty="0">
                <a:hlinkClick r:id="rId3"/>
              </a:rPr>
              <a:t>https://bmcbioinformatics.biomedcentral.com/articles/10.1186/s12859-016-0995-8</a:t>
            </a:r>
            <a:r>
              <a:rPr lang="en-AU" dirty="0"/>
              <a:t>. </a:t>
            </a:r>
          </a:p>
          <a:p>
            <a:pPr indent="-540000"/>
            <a:endParaRPr lang="en-AU" sz="1400" dirty="0"/>
          </a:p>
          <a:p>
            <a:pPr indent="-540000"/>
            <a:endParaRPr lang="en-AU" sz="1400" dirty="0"/>
          </a:p>
        </p:txBody>
      </p:sp>
      <p:pic>
        <p:nvPicPr>
          <p:cNvPr id="1026" name="Picture 2" descr="The 50 great books on education">
            <a:extLst>
              <a:ext uri="{FF2B5EF4-FFF2-40B4-BE49-F238E27FC236}">
                <a16:creationId xmlns:a16="http://schemas.microsoft.com/office/drawing/2014/main" id="{F81AE507-1288-AE5A-ADF4-058E04FD6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7583" y="0"/>
            <a:ext cx="2274417" cy="15217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699FA78-A374-44AB-B5ED-8AA45C873703}"/>
              </a:ext>
            </a:extLst>
          </p:cNvPr>
          <p:cNvSpPr>
            <a:spLocks noGrp="1"/>
          </p:cNvSpPr>
          <p:nvPr>
            <p:ph type="sldNum" sz="quarter" idx="12"/>
          </p:nvPr>
        </p:nvSpPr>
        <p:spPr/>
        <p:txBody>
          <a:bodyPr/>
          <a:lstStyle/>
          <a:p>
            <a:fld id="{E31375A4-56A4-47D6-9801-1991572033F7}" type="slidenum">
              <a:rPr lang="en-AU" smtClean="0"/>
              <a:t>10</a:t>
            </a:fld>
            <a:endParaRPr lang="en-AU"/>
          </a:p>
        </p:txBody>
      </p:sp>
    </p:spTree>
    <p:extLst>
      <p:ext uri="{BB962C8B-B14F-4D97-AF65-F5344CB8AC3E}">
        <p14:creationId xmlns:p14="http://schemas.microsoft.com/office/powerpoint/2010/main" val="62738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BDC5-F65A-569C-58BD-4925BB36F431}"/>
              </a:ext>
            </a:extLst>
          </p:cNvPr>
          <p:cNvSpPr txBox="1">
            <a:spLocks/>
          </p:cNvSpPr>
          <p:nvPr/>
        </p:nvSpPr>
        <p:spPr>
          <a:xfrm>
            <a:off x="1631504" y="2492896"/>
            <a:ext cx="9217024" cy="2664296"/>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solidFill>
                  <a:srgbClr val="004E9F"/>
                </a:solidFill>
              </a:rPr>
              <a:t>Let’s now learn how to implement a conditional inference tree in R</a:t>
            </a:r>
            <a:endParaRPr lang="en-AU" sz="3200" dirty="0">
              <a:solidFill>
                <a:srgbClr val="004E9F"/>
              </a:solidFill>
            </a:endParaRPr>
          </a:p>
        </p:txBody>
      </p:sp>
      <p:sp>
        <p:nvSpPr>
          <p:cNvPr id="3" name="Slide Number Placeholder 2">
            <a:extLst>
              <a:ext uri="{FF2B5EF4-FFF2-40B4-BE49-F238E27FC236}">
                <a16:creationId xmlns:a16="http://schemas.microsoft.com/office/drawing/2014/main" id="{F894B312-FF6E-4CBA-AAC6-C62F86737FF2}"/>
              </a:ext>
            </a:extLst>
          </p:cNvPr>
          <p:cNvSpPr>
            <a:spLocks noGrp="1"/>
          </p:cNvSpPr>
          <p:nvPr>
            <p:ph type="sldNum" sz="quarter" idx="12"/>
          </p:nvPr>
        </p:nvSpPr>
        <p:spPr/>
        <p:txBody>
          <a:bodyPr/>
          <a:lstStyle/>
          <a:p>
            <a:fld id="{E31375A4-56A4-47D6-9801-1991572033F7}" type="slidenum">
              <a:rPr lang="en-AU" smtClean="0"/>
              <a:t>11</a:t>
            </a:fld>
            <a:endParaRPr lang="en-AU"/>
          </a:p>
        </p:txBody>
      </p:sp>
    </p:spTree>
    <p:extLst>
      <p:ext uri="{BB962C8B-B14F-4D97-AF65-F5344CB8AC3E}">
        <p14:creationId xmlns:p14="http://schemas.microsoft.com/office/powerpoint/2010/main" val="39072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BDC5-F65A-569C-58BD-4925BB36F431}"/>
              </a:ext>
            </a:extLst>
          </p:cNvPr>
          <p:cNvSpPr txBox="1">
            <a:spLocks/>
          </p:cNvSpPr>
          <p:nvPr/>
        </p:nvSpPr>
        <p:spPr>
          <a:xfrm>
            <a:off x="911424" y="1353259"/>
            <a:ext cx="10369152" cy="4326706"/>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solidFill>
                  <a:srgbClr val="004E9F"/>
                </a:solidFill>
              </a:rPr>
              <a:t>An introduction to </a:t>
            </a:r>
            <a:br>
              <a:rPr lang="en-AU" sz="4000" b="1" dirty="0">
                <a:solidFill>
                  <a:srgbClr val="004E9F"/>
                </a:solidFill>
              </a:rPr>
            </a:br>
            <a:r>
              <a:rPr lang="en-AU" sz="4000" b="1" dirty="0">
                <a:solidFill>
                  <a:srgbClr val="004E9F"/>
                </a:solidFill>
              </a:rPr>
              <a:t>conditional inference trees in R</a:t>
            </a:r>
          </a:p>
          <a:p>
            <a:pPr algn="ctr"/>
            <a:endParaRPr lang="en-AU" sz="2000" b="1" dirty="0">
              <a:solidFill>
                <a:srgbClr val="004E9F"/>
              </a:solidFill>
            </a:endParaRPr>
          </a:p>
          <a:p>
            <a:pPr algn="ctr"/>
            <a:br>
              <a:rPr lang="en-AU" sz="3200" dirty="0"/>
            </a:br>
            <a:r>
              <a:rPr lang="en-AU" sz="3200" dirty="0">
                <a:solidFill>
                  <a:srgbClr val="909085"/>
                </a:solidFill>
              </a:rPr>
              <a:t>Assoc. Prof. Dr. Martin Schweinberger</a:t>
            </a:r>
          </a:p>
          <a:p>
            <a:pPr algn="ctr"/>
            <a:br>
              <a:rPr lang="en-AU" sz="2000" dirty="0">
                <a:solidFill>
                  <a:schemeClr val="tx1"/>
                </a:solidFill>
              </a:rPr>
            </a:br>
            <a:r>
              <a:rPr lang="de-DE" sz="2000" dirty="0">
                <a:solidFill>
                  <a:srgbClr val="FCBA00"/>
                </a:solidFill>
              </a:rPr>
              <a:t>University of Queensland | Arctic University of Norway, Troms</a:t>
            </a:r>
            <a:r>
              <a:rPr lang="nb-NO" sz="2000" dirty="0">
                <a:solidFill>
                  <a:srgbClr val="FCBA00"/>
                </a:solidFill>
              </a:rPr>
              <a:t>ø</a:t>
            </a:r>
            <a:endParaRPr lang="en-US" sz="3200" dirty="0">
              <a:solidFill>
                <a:srgbClr val="FCBA00"/>
              </a:solidFill>
            </a:endParaRPr>
          </a:p>
        </p:txBody>
      </p:sp>
      <p:sp>
        <p:nvSpPr>
          <p:cNvPr id="5" name="Slide Number Placeholder 4">
            <a:extLst>
              <a:ext uri="{FF2B5EF4-FFF2-40B4-BE49-F238E27FC236}">
                <a16:creationId xmlns:a16="http://schemas.microsoft.com/office/drawing/2014/main" id="{8AE0DE2D-2597-4026-AA72-7BFFF9406D8D}"/>
              </a:ext>
            </a:extLst>
          </p:cNvPr>
          <p:cNvSpPr>
            <a:spLocks noGrp="1"/>
          </p:cNvSpPr>
          <p:nvPr>
            <p:ph type="sldNum" sz="quarter" idx="12"/>
          </p:nvPr>
        </p:nvSpPr>
        <p:spPr/>
        <p:txBody>
          <a:bodyPr/>
          <a:lstStyle/>
          <a:p>
            <a:fld id="{E31375A4-56A4-47D6-9801-1991572033F7}" type="slidenum">
              <a:rPr lang="en-AU" smtClean="0"/>
              <a:t>12</a:t>
            </a:fld>
            <a:endParaRPr lang="en-AU"/>
          </a:p>
        </p:txBody>
      </p:sp>
    </p:spTree>
    <p:extLst>
      <p:ext uri="{BB962C8B-B14F-4D97-AF65-F5344CB8AC3E}">
        <p14:creationId xmlns:p14="http://schemas.microsoft.com/office/powerpoint/2010/main" val="319097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b="1" dirty="0">
                <a:solidFill>
                  <a:srgbClr val="004E9F"/>
                </a:solidFill>
              </a:rPr>
              <a:t>About </a:t>
            </a:r>
            <a:r>
              <a:rPr lang="de-DE" b="1" dirty="0" err="1">
                <a:solidFill>
                  <a:srgbClr val="004E9F"/>
                </a:solidFill>
              </a:rPr>
              <a:t>me</a:t>
            </a:r>
            <a:endParaRPr lang="en-AU" b="1" dirty="0">
              <a:solidFill>
                <a:srgbClr val="004E9F"/>
              </a:solidFill>
            </a:endParaRPr>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normAutofit/>
          </a:bodyPr>
          <a:lstStyle/>
          <a:p>
            <a:pPr indent="-540000"/>
            <a:r>
              <a:rPr lang="en-AU" dirty="0"/>
              <a:t>Quantitative corpus-linguist</a:t>
            </a:r>
          </a:p>
          <a:p>
            <a:pPr indent="-540000">
              <a:buFont typeface="Arial" panose="020B0604020202020204" pitchFamily="34" charset="0"/>
              <a:buChar char="•"/>
            </a:pPr>
            <a:r>
              <a:rPr lang="en-AU" dirty="0"/>
              <a:t>Lecturer in Applied linguistics at the University of Queensland (UQ)</a:t>
            </a:r>
          </a:p>
          <a:p>
            <a:pPr indent="-540000">
              <a:buFont typeface="Arial" panose="020B0604020202020204" pitchFamily="34" charset="0"/>
              <a:buChar char="•"/>
            </a:pPr>
            <a:r>
              <a:rPr lang="en-AU" dirty="0"/>
              <a:t>Associate Professor II at the Arctic University of Norway in Troms</a:t>
            </a:r>
            <a:r>
              <a:rPr lang="nb-NO" dirty="0"/>
              <a:t>ø (UiT)</a:t>
            </a:r>
            <a:endParaRPr lang="de-DE" dirty="0"/>
          </a:p>
          <a:p>
            <a:pPr indent="-540000">
              <a:buFont typeface="Arial" panose="020B0604020202020204" pitchFamily="34" charset="0"/>
              <a:buChar char="•"/>
            </a:pPr>
            <a:r>
              <a:rPr lang="en-AU" dirty="0"/>
              <a:t>Co-Director of the Language Technology and Data Analysis Laboratory (LADAL) at UQ</a:t>
            </a:r>
          </a:p>
          <a:p>
            <a:pPr indent="-540000">
              <a:buFont typeface="Arial" panose="020B0604020202020204" pitchFamily="34" charset="0"/>
              <a:buChar char="•"/>
            </a:pPr>
            <a:r>
              <a:rPr lang="en-AU" dirty="0"/>
              <a:t>Principal Data Science Advisor to the </a:t>
            </a:r>
            <a:r>
              <a:rPr lang="en-AU" dirty="0" err="1"/>
              <a:t>AcqVA</a:t>
            </a:r>
            <a:r>
              <a:rPr lang="en-AU" dirty="0"/>
              <a:t> Aurora Lab at </a:t>
            </a:r>
            <a:r>
              <a:rPr lang="en-AU" dirty="0" err="1"/>
              <a:t>UiT</a:t>
            </a:r>
            <a:endParaRPr lang="en-AU" dirty="0"/>
          </a:p>
          <a:p>
            <a:pPr indent="-540000">
              <a:buFont typeface="Arial" panose="020B0604020202020204" pitchFamily="34" charset="0"/>
              <a:buChar char="•"/>
            </a:pPr>
            <a:r>
              <a:rPr lang="en-AU" dirty="0"/>
              <a:t>Projects: Australian Text Analytics Platform (ATAP) | Language Data Commons of Australia (</a:t>
            </a:r>
            <a:r>
              <a:rPr lang="en-AU" dirty="0" err="1"/>
              <a:t>LDaCA</a:t>
            </a:r>
            <a:r>
              <a:rPr lang="en-AU" dirty="0"/>
              <a:t>)</a:t>
            </a:r>
          </a:p>
          <a:p>
            <a:pPr indent="-540000">
              <a:buFont typeface="Arial" panose="020B0604020202020204" pitchFamily="34" charset="0"/>
              <a:buChar char="•"/>
            </a:pPr>
            <a:r>
              <a:rPr lang="en-AU" dirty="0"/>
              <a:t>Studied Philosophy, English Philology and Psychology in Kassel and Galway</a:t>
            </a:r>
          </a:p>
          <a:p>
            <a:pPr indent="-540000">
              <a:buFont typeface="Arial" panose="020B0604020202020204" pitchFamily="34" charset="0"/>
              <a:buChar char="•"/>
            </a:pPr>
            <a:r>
              <a:rPr lang="en-AU" dirty="0"/>
              <a:t>PhD in Hamburg, Post docs (or similar positions) at the Linguistic Diversity in Urban Areas Excellence Cluster (</a:t>
            </a:r>
            <a:r>
              <a:rPr lang="en-AU" dirty="0" err="1"/>
              <a:t>LiMA</a:t>
            </a:r>
            <a:r>
              <a:rPr lang="en-AU" dirty="0"/>
              <a:t>), the FU Berlin, the Universities of Greifswald, Luneburg, and Kassel</a:t>
            </a:r>
          </a:p>
        </p:txBody>
      </p:sp>
      <p:sp>
        <p:nvSpPr>
          <p:cNvPr id="4" name="Slide Number Placeholder 3">
            <a:extLst>
              <a:ext uri="{FF2B5EF4-FFF2-40B4-BE49-F238E27FC236}">
                <a16:creationId xmlns:a16="http://schemas.microsoft.com/office/drawing/2014/main" id="{CA71CFED-ED4A-437B-AD6F-DF05E102B56B}"/>
              </a:ext>
            </a:extLst>
          </p:cNvPr>
          <p:cNvSpPr>
            <a:spLocks noGrp="1"/>
          </p:cNvSpPr>
          <p:nvPr>
            <p:ph type="sldNum" sz="quarter" idx="12"/>
          </p:nvPr>
        </p:nvSpPr>
        <p:spPr/>
        <p:txBody>
          <a:bodyPr/>
          <a:lstStyle/>
          <a:p>
            <a:fld id="{E31375A4-56A4-47D6-9801-1991572033F7}" type="slidenum">
              <a:rPr lang="en-AU" smtClean="0"/>
              <a:t>2</a:t>
            </a:fld>
            <a:endParaRPr lang="en-AU"/>
          </a:p>
        </p:txBody>
      </p:sp>
      <p:pic>
        <p:nvPicPr>
          <p:cNvPr id="8" name="Picture 7">
            <a:extLst>
              <a:ext uri="{FF2B5EF4-FFF2-40B4-BE49-F238E27FC236}">
                <a16:creationId xmlns:a16="http://schemas.microsoft.com/office/drawing/2014/main" id="{76575DD0-9A1C-8135-059C-727384E45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928" y="-20142"/>
            <a:ext cx="1689508" cy="2252677"/>
          </a:xfrm>
          <a:prstGeom prst="rect">
            <a:avLst/>
          </a:prstGeom>
        </p:spPr>
      </p:pic>
      <p:pic>
        <p:nvPicPr>
          <p:cNvPr id="9" name="Picture 8">
            <a:extLst>
              <a:ext uri="{FF2B5EF4-FFF2-40B4-BE49-F238E27FC236}">
                <a16:creationId xmlns:a16="http://schemas.microsoft.com/office/drawing/2014/main" id="{F9EFDA2C-F1D3-3C80-852F-852E4553B4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7" y="5582725"/>
            <a:ext cx="3178126" cy="1224136"/>
          </a:xfrm>
          <a:prstGeom prst="rect">
            <a:avLst/>
          </a:prstGeom>
        </p:spPr>
      </p:pic>
      <p:pic>
        <p:nvPicPr>
          <p:cNvPr id="10" name="Picture 9">
            <a:extLst>
              <a:ext uri="{FF2B5EF4-FFF2-40B4-BE49-F238E27FC236}">
                <a16:creationId xmlns:a16="http://schemas.microsoft.com/office/drawing/2014/main" id="{CAE029E6-80AD-5D37-3C1C-A6DFC453A3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1185" y="5678583"/>
            <a:ext cx="2905904" cy="1117655"/>
          </a:xfrm>
          <a:prstGeom prst="rect">
            <a:avLst/>
          </a:prstGeom>
        </p:spPr>
      </p:pic>
      <p:pic>
        <p:nvPicPr>
          <p:cNvPr id="11" name="Picture 10">
            <a:extLst>
              <a:ext uri="{FF2B5EF4-FFF2-40B4-BE49-F238E27FC236}">
                <a16:creationId xmlns:a16="http://schemas.microsoft.com/office/drawing/2014/main" id="{CDF57C5E-3FF8-B39E-DBAA-4289F942CA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0176" y="5733599"/>
            <a:ext cx="2021565" cy="1007624"/>
          </a:xfrm>
          <a:prstGeom prst="rect">
            <a:avLst/>
          </a:prstGeom>
        </p:spPr>
      </p:pic>
      <p:pic>
        <p:nvPicPr>
          <p:cNvPr id="12" name="Picture 11">
            <a:extLst>
              <a:ext uri="{FF2B5EF4-FFF2-40B4-BE49-F238E27FC236}">
                <a16:creationId xmlns:a16="http://schemas.microsoft.com/office/drawing/2014/main" id="{30A67A8C-F24B-78AC-C8A4-58C2B0ECD1E1}"/>
              </a:ext>
            </a:extLst>
          </p:cNvPr>
          <p:cNvPicPr>
            <a:picLocks noChangeAspect="1"/>
          </p:cNvPicPr>
          <p:nvPr/>
        </p:nvPicPr>
        <p:blipFill>
          <a:blip r:embed="rId6"/>
          <a:stretch>
            <a:fillRect/>
          </a:stretch>
        </p:blipFill>
        <p:spPr>
          <a:xfrm>
            <a:off x="10512009" y="5799237"/>
            <a:ext cx="1395066" cy="876348"/>
          </a:xfrm>
          <a:prstGeom prst="rect">
            <a:avLst/>
          </a:prstGeom>
        </p:spPr>
      </p:pic>
    </p:spTree>
    <p:extLst>
      <p:ext uri="{BB962C8B-B14F-4D97-AF65-F5344CB8AC3E}">
        <p14:creationId xmlns:p14="http://schemas.microsoft.com/office/powerpoint/2010/main" val="178430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b="1" dirty="0">
                <a:solidFill>
                  <a:srgbClr val="004E9F"/>
                </a:solidFill>
              </a:rPr>
              <a:t>About the </a:t>
            </a:r>
            <a:r>
              <a:rPr lang="de-DE" b="1" dirty="0" err="1">
                <a:solidFill>
                  <a:srgbClr val="004E9F"/>
                </a:solidFill>
              </a:rPr>
              <a:t>workshop</a:t>
            </a:r>
            <a:endParaRPr lang="en-AU" b="1" dirty="0">
              <a:solidFill>
                <a:srgbClr val="004E9F"/>
              </a:solidFill>
            </a:endParaRPr>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normAutofit lnSpcReduction="10000"/>
          </a:bodyPr>
          <a:lstStyle/>
          <a:p>
            <a:pPr>
              <a:lnSpc>
                <a:spcPct val="150000"/>
              </a:lnSpc>
            </a:pPr>
            <a:r>
              <a:rPr lang="en-AU" sz="1800" b="1" dirty="0">
                <a:solidFill>
                  <a:schemeClr val="tx1"/>
                </a:solidFill>
              </a:rPr>
              <a:t>Timeline | Table of Contents</a:t>
            </a:r>
          </a:p>
          <a:p>
            <a:pPr marL="342900" indent="-342900">
              <a:lnSpc>
                <a:spcPct val="150000"/>
              </a:lnSpc>
              <a:buFont typeface="Arial" panose="020B0604020202020204" pitchFamily="34" charset="0"/>
              <a:buChar char="•"/>
            </a:pPr>
            <a:r>
              <a:rPr lang="de-DE" sz="1800" dirty="0" err="1">
                <a:solidFill>
                  <a:schemeClr val="tx1"/>
                </a:solidFill>
              </a:rPr>
              <a:t>Introduction</a:t>
            </a:r>
            <a:endParaRPr lang="de-DE" sz="1800" dirty="0">
              <a:solidFill>
                <a:schemeClr val="tx1"/>
              </a:solidFill>
            </a:endParaRPr>
          </a:p>
          <a:p>
            <a:pPr marL="342900" indent="-342900">
              <a:lnSpc>
                <a:spcPct val="150000"/>
              </a:lnSpc>
              <a:buFont typeface="Arial" panose="020B0604020202020204" pitchFamily="34" charset="0"/>
              <a:buChar char="•"/>
            </a:pPr>
            <a:r>
              <a:rPr lang="de-DE" sz="1800" dirty="0" err="1">
                <a:solidFill>
                  <a:schemeClr val="tx1"/>
                </a:solidFill>
              </a:rPr>
              <a:t>When</a:t>
            </a:r>
            <a:r>
              <a:rPr lang="de-DE" sz="1800" dirty="0">
                <a:solidFill>
                  <a:schemeClr val="tx1"/>
                </a:solidFill>
              </a:rPr>
              <a:t> </a:t>
            </a:r>
            <a:r>
              <a:rPr lang="de-DE" sz="1800" dirty="0" err="1">
                <a:solidFill>
                  <a:schemeClr val="tx1"/>
                </a:solidFill>
              </a:rPr>
              <a:t>to</a:t>
            </a:r>
            <a:r>
              <a:rPr lang="de-DE" sz="1800" dirty="0">
                <a:solidFill>
                  <a:schemeClr val="tx1"/>
                </a:solidFill>
              </a:rPr>
              <a:t> </a:t>
            </a:r>
            <a:r>
              <a:rPr lang="de-DE" sz="1800" dirty="0" err="1">
                <a:solidFill>
                  <a:schemeClr val="tx1"/>
                </a:solidFill>
              </a:rPr>
              <a:t>use</a:t>
            </a:r>
            <a:r>
              <a:rPr lang="de-DE" sz="1800" dirty="0">
                <a:solidFill>
                  <a:schemeClr val="tx1"/>
                </a:solidFill>
              </a:rPr>
              <a:t> </a:t>
            </a:r>
            <a:r>
              <a:rPr lang="de-DE" sz="1800" dirty="0" err="1">
                <a:solidFill>
                  <a:schemeClr val="tx1"/>
                </a:solidFill>
              </a:rPr>
              <a:t>trees</a:t>
            </a:r>
            <a:r>
              <a:rPr lang="de-DE" sz="1800" dirty="0">
                <a:solidFill>
                  <a:schemeClr val="tx1"/>
                </a:solidFill>
              </a:rPr>
              <a:t> </a:t>
            </a:r>
          </a:p>
          <a:p>
            <a:pPr marL="342900" indent="-342900">
              <a:lnSpc>
                <a:spcPct val="150000"/>
              </a:lnSpc>
              <a:buFont typeface="Arial" panose="020B0604020202020204" pitchFamily="34" charset="0"/>
              <a:buChar char="•"/>
            </a:pPr>
            <a:r>
              <a:rPr lang="de-DE" sz="1800" dirty="0" err="1">
                <a:solidFill>
                  <a:schemeClr val="tx1"/>
                </a:solidFill>
              </a:rPr>
              <a:t>What</a:t>
            </a:r>
            <a:r>
              <a:rPr lang="de-DE" sz="1800" dirty="0">
                <a:solidFill>
                  <a:schemeClr val="tx1"/>
                </a:solidFill>
              </a:rPr>
              <a:t> </a:t>
            </a:r>
            <a:r>
              <a:rPr lang="de-DE" sz="1800" dirty="0" err="1">
                <a:solidFill>
                  <a:schemeClr val="tx1"/>
                </a:solidFill>
              </a:rPr>
              <a:t>are</a:t>
            </a:r>
            <a:r>
              <a:rPr lang="de-DE" sz="1800" dirty="0">
                <a:solidFill>
                  <a:schemeClr val="tx1"/>
                </a:solidFill>
              </a:rPr>
              <a:t> </a:t>
            </a:r>
            <a:r>
              <a:rPr lang="de-DE" sz="1800" dirty="0" err="1">
                <a:solidFill>
                  <a:schemeClr val="tx1"/>
                </a:solidFill>
              </a:rPr>
              <a:t>pros</a:t>
            </a:r>
            <a:r>
              <a:rPr lang="de-DE" sz="1800" dirty="0">
                <a:solidFill>
                  <a:schemeClr val="tx1"/>
                </a:solidFill>
              </a:rPr>
              <a:t> and </a:t>
            </a:r>
            <a:r>
              <a:rPr lang="de-DE" sz="1800" dirty="0" err="1">
                <a:solidFill>
                  <a:schemeClr val="tx1"/>
                </a:solidFill>
              </a:rPr>
              <a:t>cons</a:t>
            </a:r>
            <a:r>
              <a:rPr lang="de-DE" sz="1800" dirty="0">
                <a:solidFill>
                  <a:schemeClr val="tx1"/>
                </a:solidFill>
              </a:rPr>
              <a:t>?</a:t>
            </a:r>
          </a:p>
          <a:p>
            <a:pPr marL="342900" indent="-342900">
              <a:lnSpc>
                <a:spcPct val="150000"/>
              </a:lnSpc>
              <a:buFont typeface="Arial" panose="020B0604020202020204" pitchFamily="34" charset="0"/>
              <a:buChar char="•"/>
            </a:pPr>
            <a:r>
              <a:rPr lang="de-DE" sz="1800" dirty="0">
                <a:solidFill>
                  <a:schemeClr val="tx1"/>
                </a:solidFill>
              </a:rPr>
              <a:t>Case </a:t>
            </a:r>
            <a:r>
              <a:rPr lang="de-DE" sz="1800" dirty="0" err="1">
                <a:solidFill>
                  <a:schemeClr val="tx1"/>
                </a:solidFill>
              </a:rPr>
              <a:t>study</a:t>
            </a:r>
            <a:r>
              <a:rPr lang="de-DE" sz="1800" dirty="0">
                <a:solidFill>
                  <a:schemeClr val="tx1"/>
                </a:solidFill>
              </a:rPr>
              <a:t> | Practice</a:t>
            </a:r>
          </a:p>
          <a:p>
            <a:pPr marL="342900" indent="-342900">
              <a:lnSpc>
                <a:spcPct val="150000"/>
              </a:lnSpc>
              <a:buFont typeface="Arial" panose="020B0604020202020204" pitchFamily="34" charset="0"/>
              <a:buChar char="•"/>
            </a:pPr>
            <a:r>
              <a:rPr lang="de-DE" sz="1800" dirty="0">
                <a:solidFill>
                  <a:schemeClr val="tx1"/>
                </a:solidFill>
              </a:rPr>
              <a:t>Outro</a:t>
            </a:r>
          </a:p>
          <a:p>
            <a:pPr>
              <a:lnSpc>
                <a:spcPct val="150000"/>
              </a:lnSpc>
            </a:pPr>
            <a:r>
              <a:rPr lang="en-US" sz="1800" dirty="0">
                <a:solidFill>
                  <a:schemeClr val="tx1"/>
                </a:solidFill>
              </a:rPr>
              <a:t>During practice, we will use a </a:t>
            </a:r>
            <a:r>
              <a:rPr lang="en-US" sz="1800" dirty="0" err="1">
                <a:solidFill>
                  <a:schemeClr val="tx1"/>
                </a:solidFill>
              </a:rPr>
              <a:t>Jupyter</a:t>
            </a:r>
            <a:r>
              <a:rPr lang="en-US" sz="1800" dirty="0">
                <a:solidFill>
                  <a:schemeClr val="tx1"/>
                </a:solidFill>
              </a:rPr>
              <a:t> notebook and you can </a:t>
            </a:r>
          </a:p>
          <a:p>
            <a:pPr marL="342900" indent="-342900">
              <a:lnSpc>
                <a:spcPct val="150000"/>
              </a:lnSpc>
              <a:buAutoNum type="arabicPeriod"/>
            </a:pPr>
            <a:r>
              <a:rPr lang="en-US" sz="1800" dirty="0">
                <a:solidFill>
                  <a:schemeClr val="tx1"/>
                </a:solidFill>
              </a:rPr>
              <a:t>sit back and follow </a:t>
            </a:r>
            <a:endParaRPr lang="en-US" dirty="0"/>
          </a:p>
          <a:p>
            <a:pPr marL="342900" indent="-342900">
              <a:lnSpc>
                <a:spcPct val="150000"/>
              </a:lnSpc>
              <a:buAutoNum type="arabicPeriod"/>
            </a:pPr>
            <a:r>
              <a:rPr lang="en-US" sz="1800" dirty="0">
                <a:solidFill>
                  <a:schemeClr val="tx1"/>
                </a:solidFill>
              </a:rPr>
              <a:t>you can practice using the data provided by me</a:t>
            </a:r>
          </a:p>
          <a:p>
            <a:pPr marL="342900" indent="-342900">
              <a:lnSpc>
                <a:spcPct val="150000"/>
              </a:lnSpc>
              <a:buAutoNum type="arabicPeriod"/>
            </a:pPr>
            <a:r>
              <a:rPr lang="en-US" dirty="0"/>
              <a:t>you can try and use your own data (but I cannot help you in modifying the code)</a:t>
            </a:r>
            <a:endParaRPr lang="en-AU" dirty="0"/>
          </a:p>
        </p:txBody>
      </p:sp>
      <p:sp>
        <p:nvSpPr>
          <p:cNvPr id="4" name="Slide Number Placeholder 3">
            <a:extLst>
              <a:ext uri="{FF2B5EF4-FFF2-40B4-BE49-F238E27FC236}">
                <a16:creationId xmlns:a16="http://schemas.microsoft.com/office/drawing/2014/main" id="{CA71CFED-ED4A-437B-AD6F-DF05E102B56B}"/>
              </a:ext>
            </a:extLst>
          </p:cNvPr>
          <p:cNvSpPr>
            <a:spLocks noGrp="1"/>
          </p:cNvSpPr>
          <p:nvPr>
            <p:ph type="sldNum" sz="quarter" idx="12"/>
          </p:nvPr>
        </p:nvSpPr>
        <p:spPr/>
        <p:txBody>
          <a:bodyPr/>
          <a:lstStyle/>
          <a:p>
            <a:fld id="{E31375A4-56A4-47D6-9801-1991572033F7}" type="slidenum">
              <a:rPr lang="en-AU" smtClean="0"/>
              <a:t>3</a:t>
            </a:fld>
            <a:endParaRPr lang="en-AU"/>
          </a:p>
        </p:txBody>
      </p:sp>
    </p:spTree>
    <p:extLst>
      <p:ext uri="{BB962C8B-B14F-4D97-AF65-F5344CB8AC3E}">
        <p14:creationId xmlns:p14="http://schemas.microsoft.com/office/powerpoint/2010/main" val="376468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b="1" dirty="0" err="1">
                <a:solidFill>
                  <a:srgbClr val="004E9F"/>
                </a:solidFill>
              </a:rPr>
              <a:t>Introduction</a:t>
            </a:r>
            <a:r>
              <a:rPr lang="de-DE" b="1" dirty="0">
                <a:solidFill>
                  <a:srgbClr val="004E9F"/>
                </a:solidFill>
              </a:rPr>
              <a:t>: </a:t>
            </a:r>
            <a:r>
              <a:rPr lang="de-DE" b="1" dirty="0" err="1">
                <a:solidFill>
                  <a:srgbClr val="004E9F"/>
                </a:solidFill>
              </a:rPr>
              <a:t>what</a:t>
            </a:r>
            <a:r>
              <a:rPr lang="de-DE" b="1" dirty="0">
                <a:solidFill>
                  <a:srgbClr val="004E9F"/>
                </a:solidFill>
              </a:rPr>
              <a:t> </a:t>
            </a:r>
            <a:r>
              <a:rPr lang="de-DE" b="1" dirty="0" err="1">
                <a:solidFill>
                  <a:srgbClr val="004E9F"/>
                </a:solidFill>
              </a:rPr>
              <a:t>are</a:t>
            </a:r>
            <a:r>
              <a:rPr lang="de-DE" b="1" dirty="0">
                <a:solidFill>
                  <a:srgbClr val="004E9F"/>
                </a:solidFill>
              </a:rPr>
              <a:t> </a:t>
            </a:r>
            <a:r>
              <a:rPr lang="de-DE" b="1" dirty="0" err="1">
                <a:solidFill>
                  <a:srgbClr val="004E9F"/>
                </a:solidFill>
              </a:rPr>
              <a:t>tree-based</a:t>
            </a:r>
            <a:r>
              <a:rPr lang="de-DE" b="1" dirty="0">
                <a:solidFill>
                  <a:srgbClr val="004E9F"/>
                </a:solidFill>
              </a:rPr>
              <a:t> </a:t>
            </a:r>
            <a:r>
              <a:rPr lang="de-DE" b="1" dirty="0" err="1">
                <a:solidFill>
                  <a:srgbClr val="004E9F"/>
                </a:solidFill>
              </a:rPr>
              <a:t>models</a:t>
            </a:r>
            <a:r>
              <a:rPr lang="de-DE" b="1" dirty="0">
                <a:solidFill>
                  <a:srgbClr val="004E9F"/>
                </a:solidFill>
              </a:rPr>
              <a:t>?</a:t>
            </a:r>
            <a:endParaRPr lang="en-AU" b="1" dirty="0">
              <a:solidFill>
                <a:srgbClr val="004E9F"/>
              </a:solidFill>
            </a:endParaRPr>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normAutofit/>
          </a:bodyPr>
          <a:lstStyle/>
          <a:p>
            <a:pPr indent="-540000"/>
            <a:endParaRPr lang="en-AU" dirty="0"/>
          </a:p>
          <a:p>
            <a:pPr indent="-540000"/>
            <a:endParaRPr lang="en-AU" dirty="0"/>
          </a:p>
          <a:p>
            <a:pPr indent="-540000"/>
            <a:endParaRPr lang="en-AU" dirty="0"/>
          </a:p>
          <a:p>
            <a:pPr indent="-540000"/>
            <a:endParaRPr lang="en-AU" dirty="0"/>
          </a:p>
          <a:p>
            <a:pPr indent="-540000"/>
            <a:endParaRPr lang="en-AU" dirty="0"/>
          </a:p>
          <a:p>
            <a:pPr indent="-540000"/>
            <a:endParaRPr lang="en-AU" dirty="0"/>
          </a:p>
          <a:p>
            <a:pPr indent="-540000"/>
            <a:endParaRPr lang="en-AU" dirty="0"/>
          </a:p>
          <a:p>
            <a:pPr indent="-540000"/>
            <a:endParaRPr lang="en-AU" dirty="0"/>
          </a:p>
          <a:p>
            <a:pPr indent="-540000"/>
            <a:r>
              <a:rPr lang="en-AU" dirty="0"/>
              <a:t>Better than chi-square tests because </a:t>
            </a:r>
          </a:p>
          <a:p>
            <a:pPr indent="-540000">
              <a:buFont typeface="Arial" panose="020B0604020202020204" pitchFamily="34" charset="0"/>
              <a:buChar char="•"/>
            </a:pPr>
            <a:r>
              <a:rPr lang="en-AU" dirty="0"/>
              <a:t>it is multivariate </a:t>
            </a:r>
          </a:p>
          <a:p>
            <a:pPr indent="-540000">
              <a:buFont typeface="Arial" panose="020B0604020202020204" pitchFamily="34" charset="0"/>
              <a:buChar char="•"/>
            </a:pPr>
            <a:r>
              <a:rPr lang="en-AU" dirty="0"/>
              <a:t>is robust </a:t>
            </a:r>
          </a:p>
          <a:p>
            <a:pPr indent="-540000">
              <a:buFont typeface="Arial" panose="020B0604020202020204" pitchFamily="34" charset="0"/>
              <a:buChar char="•"/>
            </a:pPr>
            <a:r>
              <a:rPr lang="en-AU" dirty="0"/>
              <a:t>takes all types of variables.</a:t>
            </a:r>
          </a:p>
        </p:txBody>
      </p:sp>
      <p:sp>
        <p:nvSpPr>
          <p:cNvPr id="6" name="TextBox 5">
            <a:extLst>
              <a:ext uri="{FF2B5EF4-FFF2-40B4-BE49-F238E27FC236}">
                <a16:creationId xmlns:a16="http://schemas.microsoft.com/office/drawing/2014/main" id="{264152B1-990C-DF38-0919-73D6DA7B18D8}"/>
              </a:ext>
            </a:extLst>
          </p:cNvPr>
          <p:cNvSpPr txBox="1"/>
          <p:nvPr/>
        </p:nvSpPr>
        <p:spPr>
          <a:xfrm>
            <a:off x="718325" y="1772816"/>
            <a:ext cx="10801350" cy="2831544"/>
          </a:xfrm>
          <a:prstGeom prst="rect">
            <a:avLst/>
          </a:prstGeom>
          <a:noFill/>
          <a:ln w="50800">
            <a:solidFill>
              <a:srgbClr val="FCBA00"/>
            </a:solidFill>
          </a:ln>
        </p:spPr>
        <p:txBody>
          <a:bodyPr wrap="square" rtlCol="0">
            <a:spAutoFit/>
          </a:bodyPr>
          <a:lstStyle/>
          <a:p>
            <a:pPr algn="ctr">
              <a:spcBef>
                <a:spcPts val="600"/>
              </a:spcBef>
              <a:spcAft>
                <a:spcPts val="600"/>
              </a:spcAft>
            </a:pPr>
            <a:endParaRPr lang="en-AU" sz="2400" dirty="0"/>
          </a:p>
          <a:p>
            <a:r>
              <a:rPr lang="en-AU" sz="2400" dirty="0"/>
              <a:t>Tree-based models are a multivariate statistical method used in machine learning and it is now becoming more common in the language sciences. It is non-parametric and thus relies on few distributional requirements, it is easy to use, and it takes any type of dependent and predictor variables. It works by recurrent partitioning (splitting) of the data.</a:t>
            </a:r>
            <a:endParaRPr lang="en-AU" sz="2400" b="1" dirty="0"/>
          </a:p>
          <a:p>
            <a:pPr algn="ctr">
              <a:spcBef>
                <a:spcPts val="600"/>
              </a:spcBef>
              <a:spcAft>
                <a:spcPts val="600"/>
              </a:spcAft>
            </a:pPr>
            <a:endParaRPr lang="en-AU" sz="2400" dirty="0"/>
          </a:p>
        </p:txBody>
      </p:sp>
      <p:sp>
        <p:nvSpPr>
          <p:cNvPr id="4" name="Slide Number Placeholder 3">
            <a:extLst>
              <a:ext uri="{FF2B5EF4-FFF2-40B4-BE49-F238E27FC236}">
                <a16:creationId xmlns:a16="http://schemas.microsoft.com/office/drawing/2014/main" id="{CA71CFED-ED4A-437B-AD6F-DF05E102B56B}"/>
              </a:ext>
            </a:extLst>
          </p:cNvPr>
          <p:cNvSpPr>
            <a:spLocks noGrp="1"/>
          </p:cNvSpPr>
          <p:nvPr>
            <p:ph type="sldNum" sz="quarter" idx="12"/>
          </p:nvPr>
        </p:nvSpPr>
        <p:spPr/>
        <p:txBody>
          <a:bodyPr/>
          <a:lstStyle/>
          <a:p>
            <a:fld id="{E31375A4-56A4-47D6-9801-1991572033F7}" type="slidenum">
              <a:rPr lang="en-AU" smtClean="0"/>
              <a:t>4</a:t>
            </a:fld>
            <a:endParaRPr lang="en-AU"/>
          </a:p>
        </p:txBody>
      </p:sp>
      <p:pic>
        <p:nvPicPr>
          <p:cNvPr id="7" name="Picture 6">
            <a:extLst>
              <a:ext uri="{FF2B5EF4-FFF2-40B4-BE49-F238E27FC236}">
                <a16:creationId xmlns:a16="http://schemas.microsoft.com/office/drawing/2014/main" id="{D5061D15-8B84-B5CD-09A2-110064B09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304" y="4904873"/>
            <a:ext cx="3215680" cy="1800781"/>
          </a:xfrm>
          <a:prstGeom prst="rect">
            <a:avLst/>
          </a:prstGeom>
        </p:spPr>
      </p:pic>
    </p:spTree>
    <p:extLst>
      <p:ext uri="{BB962C8B-B14F-4D97-AF65-F5344CB8AC3E}">
        <p14:creationId xmlns:p14="http://schemas.microsoft.com/office/powerpoint/2010/main" val="271545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b="1" dirty="0" err="1">
                <a:solidFill>
                  <a:srgbClr val="004E9F"/>
                </a:solidFill>
              </a:rPr>
              <a:t>Example</a:t>
            </a:r>
            <a:endParaRPr lang="en-AU" b="1" dirty="0">
              <a:solidFill>
                <a:srgbClr val="004E9F"/>
              </a:solidFill>
            </a:endParaRPr>
          </a:p>
        </p:txBody>
      </p:sp>
      <p:sp>
        <p:nvSpPr>
          <p:cNvPr id="3" name="Slide Number Placeholder 2">
            <a:extLst>
              <a:ext uri="{FF2B5EF4-FFF2-40B4-BE49-F238E27FC236}">
                <a16:creationId xmlns:a16="http://schemas.microsoft.com/office/drawing/2014/main" id="{351FDB6E-D49A-452F-9647-1F43B027A920}"/>
              </a:ext>
            </a:extLst>
          </p:cNvPr>
          <p:cNvSpPr>
            <a:spLocks noGrp="1"/>
          </p:cNvSpPr>
          <p:nvPr>
            <p:ph type="sldNum" sz="quarter" idx="12"/>
          </p:nvPr>
        </p:nvSpPr>
        <p:spPr/>
        <p:txBody>
          <a:bodyPr/>
          <a:lstStyle/>
          <a:p>
            <a:fld id="{E31375A4-56A4-47D6-9801-1991572033F7}" type="slidenum">
              <a:rPr lang="en-AU" smtClean="0"/>
              <a:t>5</a:t>
            </a:fld>
            <a:endParaRPr lang="en-AU"/>
          </a:p>
        </p:txBody>
      </p:sp>
      <p:pic>
        <p:nvPicPr>
          <p:cNvPr id="5" name="Picture 4">
            <a:extLst>
              <a:ext uri="{FF2B5EF4-FFF2-40B4-BE49-F238E27FC236}">
                <a16:creationId xmlns:a16="http://schemas.microsoft.com/office/drawing/2014/main" id="{42F00B9C-A342-65C9-2E1B-C83AB82F2B77}"/>
              </a:ext>
            </a:extLst>
          </p:cNvPr>
          <p:cNvPicPr>
            <a:picLocks noChangeAspect="1"/>
          </p:cNvPicPr>
          <p:nvPr/>
        </p:nvPicPr>
        <p:blipFill>
          <a:blip r:embed="rId2"/>
          <a:stretch>
            <a:fillRect/>
          </a:stretch>
        </p:blipFill>
        <p:spPr>
          <a:xfrm>
            <a:off x="6600056" y="0"/>
            <a:ext cx="5591944" cy="3308417"/>
          </a:xfrm>
          <a:prstGeom prst="rect">
            <a:avLst/>
          </a:prstGeom>
        </p:spPr>
      </p:pic>
      <p:sp>
        <p:nvSpPr>
          <p:cNvPr id="7" name="Content Placeholder 2">
            <a:extLst>
              <a:ext uri="{FF2B5EF4-FFF2-40B4-BE49-F238E27FC236}">
                <a16:creationId xmlns:a16="http://schemas.microsoft.com/office/drawing/2014/main" id="{CE681CB1-F273-1524-1307-3B4CB1986334}"/>
              </a:ext>
            </a:extLst>
          </p:cNvPr>
          <p:cNvSpPr>
            <a:spLocks noGrp="1"/>
          </p:cNvSpPr>
          <p:nvPr>
            <p:ph idx="1"/>
          </p:nvPr>
        </p:nvSpPr>
        <p:spPr>
          <a:xfrm>
            <a:off x="695327" y="1700213"/>
            <a:ext cx="9433121" cy="4825131"/>
          </a:xfrm>
        </p:spPr>
        <p:txBody>
          <a:bodyPr>
            <a:normAutofit lnSpcReduction="10000"/>
          </a:bodyPr>
          <a:lstStyle/>
          <a:p>
            <a:r>
              <a:rPr lang="en-AU" b="1" dirty="0"/>
              <a:t>Classification and Regression Trees</a:t>
            </a:r>
          </a:p>
          <a:p>
            <a:pPr marL="285750" indent="-285750">
              <a:buFont typeface="Arial" panose="020B0604020202020204" pitchFamily="34" charset="0"/>
              <a:buChar char="•"/>
            </a:pPr>
            <a:r>
              <a:rPr lang="en-AU" b="1" dirty="0"/>
              <a:t>Decision tree</a:t>
            </a:r>
            <a:br>
              <a:rPr lang="en-AU" b="1" dirty="0"/>
            </a:br>
            <a:r>
              <a:rPr lang="en-AU" dirty="0"/>
              <a:t>all possible nodes (outcomes) are shown</a:t>
            </a:r>
          </a:p>
          <a:p>
            <a:pPr marL="285750" indent="-285750">
              <a:buFont typeface="Arial" panose="020B0604020202020204" pitchFamily="34" charset="0"/>
              <a:buChar char="•"/>
            </a:pPr>
            <a:r>
              <a:rPr lang="en-AU" b="1" dirty="0"/>
              <a:t>Classification and Regression Tree</a:t>
            </a:r>
            <a:br>
              <a:rPr lang="en-AU" b="1" dirty="0"/>
            </a:br>
            <a:r>
              <a:rPr lang="en-AU" dirty="0"/>
              <a:t>only splits if justified by information measure (e.g., Gini; we will talk about Gini later)</a:t>
            </a:r>
          </a:p>
          <a:p>
            <a:pPr marL="285750" indent="-285750">
              <a:buFont typeface="Arial" panose="020B0604020202020204" pitchFamily="34" charset="0"/>
              <a:buChar char="•"/>
            </a:pPr>
            <a:r>
              <a:rPr lang="en-AU" b="1" dirty="0"/>
              <a:t>Conditional Inference Tree</a:t>
            </a:r>
            <a:br>
              <a:rPr lang="en-AU" dirty="0"/>
            </a:br>
            <a:r>
              <a:rPr lang="en-AU" dirty="0"/>
              <a:t>only splits based on statistical test (splits represent statistical difference)</a:t>
            </a:r>
          </a:p>
          <a:p>
            <a:r>
              <a:rPr lang="en-AU" b="1" dirty="0"/>
              <a:t>Basic principle</a:t>
            </a:r>
          </a:p>
          <a:p>
            <a:r>
              <a:rPr lang="en-AU" dirty="0"/>
              <a:t>Take a data set and see if there is a maximally distinct distribution of the dependent variable if we split the data set on a level of any of the independent variables (repeat until the resulting distribution is no longer different)</a:t>
            </a:r>
          </a:p>
          <a:p>
            <a:r>
              <a:rPr lang="en-AU" b="1" dirty="0"/>
              <a:t>Think break</a:t>
            </a:r>
            <a:br>
              <a:rPr lang="en-AU" dirty="0"/>
            </a:br>
            <a:r>
              <a:rPr lang="en-AU" dirty="0"/>
              <a:t>Let’s assume we have 10,000 adults and we want to split them into men and women: what would be the best variable to split them by (assuming we can only go be looks including height)?</a:t>
            </a:r>
          </a:p>
        </p:txBody>
      </p:sp>
    </p:spTree>
    <p:extLst>
      <p:ext uri="{BB962C8B-B14F-4D97-AF65-F5344CB8AC3E}">
        <p14:creationId xmlns:p14="http://schemas.microsoft.com/office/powerpoint/2010/main" val="312509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de-DE" b="1" dirty="0" err="1">
                <a:solidFill>
                  <a:srgbClr val="004E9F"/>
                </a:solidFill>
              </a:rPr>
              <a:t>When</a:t>
            </a:r>
            <a:r>
              <a:rPr lang="de-DE" b="1" dirty="0">
                <a:solidFill>
                  <a:srgbClr val="004E9F"/>
                </a:solidFill>
              </a:rPr>
              <a:t> </a:t>
            </a:r>
            <a:r>
              <a:rPr lang="de-DE" b="1" dirty="0" err="1">
                <a:solidFill>
                  <a:srgbClr val="004E9F"/>
                </a:solidFill>
              </a:rPr>
              <a:t>to</a:t>
            </a:r>
            <a:r>
              <a:rPr lang="de-DE" b="1" dirty="0">
                <a:solidFill>
                  <a:srgbClr val="004E9F"/>
                </a:solidFill>
              </a:rPr>
              <a:t> </a:t>
            </a:r>
            <a:r>
              <a:rPr lang="de-DE" b="1" dirty="0" err="1">
                <a:solidFill>
                  <a:srgbClr val="004E9F"/>
                </a:solidFill>
              </a:rPr>
              <a:t>use</a:t>
            </a:r>
            <a:r>
              <a:rPr lang="de-DE" b="1" dirty="0">
                <a:solidFill>
                  <a:srgbClr val="004E9F"/>
                </a:solidFill>
              </a:rPr>
              <a:t> </a:t>
            </a:r>
            <a:r>
              <a:rPr lang="de-DE" b="1" dirty="0" err="1">
                <a:solidFill>
                  <a:srgbClr val="004E9F"/>
                </a:solidFill>
              </a:rPr>
              <a:t>tree-based</a:t>
            </a:r>
            <a:r>
              <a:rPr lang="de-DE" b="1" dirty="0">
                <a:solidFill>
                  <a:srgbClr val="004E9F"/>
                </a:solidFill>
              </a:rPr>
              <a:t> </a:t>
            </a:r>
            <a:r>
              <a:rPr lang="de-DE" b="1" dirty="0" err="1">
                <a:solidFill>
                  <a:srgbClr val="004E9F"/>
                </a:solidFill>
              </a:rPr>
              <a:t>models</a:t>
            </a:r>
            <a:r>
              <a:rPr lang="de-DE" b="1" dirty="0">
                <a:solidFill>
                  <a:srgbClr val="004E9F"/>
                </a:solidFill>
              </a:rPr>
              <a:t> </a:t>
            </a:r>
            <a:endParaRPr lang="en-AU" b="1" dirty="0">
              <a:solidFill>
                <a:srgbClr val="004E9F"/>
              </a:solidFill>
            </a:endParaRPr>
          </a:p>
        </p:txBody>
      </p:sp>
      <p:sp>
        <p:nvSpPr>
          <p:cNvPr id="3" name="Slide Number Placeholder 2">
            <a:extLst>
              <a:ext uri="{FF2B5EF4-FFF2-40B4-BE49-F238E27FC236}">
                <a16:creationId xmlns:a16="http://schemas.microsoft.com/office/drawing/2014/main" id="{351FDB6E-D49A-452F-9647-1F43B027A920}"/>
              </a:ext>
            </a:extLst>
          </p:cNvPr>
          <p:cNvSpPr>
            <a:spLocks noGrp="1"/>
          </p:cNvSpPr>
          <p:nvPr>
            <p:ph type="sldNum" sz="quarter" idx="12"/>
          </p:nvPr>
        </p:nvSpPr>
        <p:spPr/>
        <p:txBody>
          <a:bodyPr/>
          <a:lstStyle/>
          <a:p>
            <a:fld id="{E31375A4-56A4-47D6-9801-1991572033F7}" type="slidenum">
              <a:rPr lang="en-AU" smtClean="0"/>
              <a:t>6</a:t>
            </a:fld>
            <a:endParaRPr lang="en-AU"/>
          </a:p>
        </p:txBody>
      </p:sp>
      <p:sp>
        <p:nvSpPr>
          <p:cNvPr id="7" name="Content Placeholder 2">
            <a:extLst>
              <a:ext uri="{FF2B5EF4-FFF2-40B4-BE49-F238E27FC236}">
                <a16:creationId xmlns:a16="http://schemas.microsoft.com/office/drawing/2014/main" id="{CE681CB1-F273-1524-1307-3B4CB1986334}"/>
              </a:ext>
            </a:extLst>
          </p:cNvPr>
          <p:cNvSpPr>
            <a:spLocks noGrp="1"/>
          </p:cNvSpPr>
          <p:nvPr>
            <p:ph idx="1"/>
          </p:nvPr>
        </p:nvSpPr>
        <p:spPr>
          <a:xfrm>
            <a:off x="695327" y="1700213"/>
            <a:ext cx="6336777" cy="4825131"/>
          </a:xfrm>
        </p:spPr>
        <p:txBody>
          <a:bodyPr>
            <a:normAutofit/>
          </a:bodyPr>
          <a:lstStyle/>
          <a:p>
            <a:pPr marL="285750" indent="-285750">
              <a:buFont typeface="Arial" panose="020B0604020202020204" pitchFamily="34" charset="0"/>
              <a:buChar char="•"/>
            </a:pPr>
            <a:r>
              <a:rPr lang="en-AU" dirty="0"/>
              <a:t>You have one dependent variable (outcome | response)</a:t>
            </a:r>
          </a:p>
          <a:p>
            <a:pPr marL="285750" indent="-285750">
              <a:buFont typeface="Arial" panose="020B0604020202020204" pitchFamily="34" charset="0"/>
              <a:buChar char="•"/>
            </a:pPr>
            <a:r>
              <a:rPr lang="en-AU" dirty="0"/>
              <a:t>You have more than one independent variable (predictor)</a:t>
            </a:r>
          </a:p>
          <a:p>
            <a:pPr marL="285750" indent="-285750">
              <a:buFont typeface="Arial" panose="020B0604020202020204" pitchFamily="34" charset="0"/>
              <a:buChar char="•"/>
            </a:pPr>
            <a:r>
              <a:rPr lang="en-AU" dirty="0"/>
              <a:t>You expect there to be interactions between independent variables (effects or not only additive)</a:t>
            </a:r>
          </a:p>
          <a:p>
            <a:pPr marL="285750" indent="-285750">
              <a:buFont typeface="Arial" panose="020B0604020202020204" pitchFamily="34" charset="0"/>
              <a:buChar char="•"/>
            </a:pPr>
            <a:r>
              <a:rPr lang="en-AU" dirty="0"/>
              <a:t>You are interested in how predictors impact a response (outcome)</a:t>
            </a:r>
          </a:p>
          <a:p>
            <a:pPr marL="285750" indent="-285750">
              <a:buFont typeface="Arial" panose="020B0604020202020204" pitchFamily="34" charset="0"/>
              <a:buChar char="•"/>
            </a:pPr>
            <a:r>
              <a:rPr lang="en-AU" dirty="0"/>
              <a:t>Your categorical variables have less than 54 levels</a:t>
            </a:r>
          </a:p>
          <a:p>
            <a:pPr marL="285750" indent="-285750">
              <a:buFont typeface="Arial" panose="020B0604020202020204" pitchFamily="34" charset="0"/>
              <a:buChar char="•"/>
            </a:pPr>
            <a:r>
              <a:rPr lang="en-AU" dirty="0"/>
              <a:t>Effects are non-linear</a:t>
            </a:r>
          </a:p>
          <a:p>
            <a:pPr marL="285750" indent="-285750">
              <a:buFont typeface="Arial" panose="020B0604020202020204" pitchFamily="34" charset="0"/>
              <a:buChar char="•"/>
            </a:pPr>
            <a:r>
              <a:rPr lang="en-AU" dirty="0"/>
              <a:t>The most important effect is not an interaction</a:t>
            </a:r>
          </a:p>
        </p:txBody>
      </p:sp>
      <p:sp>
        <p:nvSpPr>
          <p:cNvPr id="4" name="TextBox 3">
            <a:extLst>
              <a:ext uri="{FF2B5EF4-FFF2-40B4-BE49-F238E27FC236}">
                <a16:creationId xmlns:a16="http://schemas.microsoft.com/office/drawing/2014/main" id="{105DC98E-544C-C303-D8A7-154553A6DF5B}"/>
              </a:ext>
            </a:extLst>
          </p:cNvPr>
          <p:cNvSpPr txBox="1"/>
          <p:nvPr/>
        </p:nvSpPr>
        <p:spPr>
          <a:xfrm>
            <a:off x="7752184" y="303034"/>
            <a:ext cx="4176464" cy="4278094"/>
          </a:xfrm>
          <a:prstGeom prst="rect">
            <a:avLst/>
          </a:prstGeom>
          <a:noFill/>
          <a:ln w="50800">
            <a:solidFill>
              <a:srgbClr val="FCBA00"/>
            </a:solidFill>
          </a:ln>
        </p:spPr>
        <p:txBody>
          <a:bodyPr wrap="square" rtlCol="0">
            <a:spAutoFit/>
          </a:bodyPr>
          <a:lstStyle/>
          <a:p>
            <a:pPr algn="ctr">
              <a:spcBef>
                <a:spcPts val="600"/>
              </a:spcBef>
              <a:spcAft>
                <a:spcPts val="600"/>
              </a:spcAft>
            </a:pPr>
            <a:endParaRPr lang="de-DE" dirty="0"/>
          </a:p>
          <a:p>
            <a:pPr algn="ctr">
              <a:spcBef>
                <a:spcPts val="600"/>
              </a:spcBef>
              <a:spcAft>
                <a:spcPts val="600"/>
              </a:spcAft>
            </a:pPr>
            <a:r>
              <a:rPr lang="en-AU" sz="1600" b="1" dirty="0"/>
              <a:t>Variable types</a:t>
            </a:r>
          </a:p>
          <a:p>
            <a:pPr marL="342900" indent="-342900">
              <a:spcBef>
                <a:spcPts val="600"/>
              </a:spcBef>
              <a:spcAft>
                <a:spcPts val="600"/>
              </a:spcAft>
              <a:buFont typeface="Arial" panose="020B0604020202020204" pitchFamily="34" charset="0"/>
              <a:buChar char="•"/>
            </a:pPr>
            <a:r>
              <a:rPr lang="en-AU" sz="1600" dirty="0"/>
              <a:t>Nominal (two levels, e.g. yes, no)</a:t>
            </a:r>
          </a:p>
          <a:p>
            <a:pPr marL="342900" indent="-342900">
              <a:spcBef>
                <a:spcPts val="600"/>
              </a:spcBef>
              <a:spcAft>
                <a:spcPts val="600"/>
              </a:spcAft>
              <a:buFont typeface="Arial" panose="020B0604020202020204" pitchFamily="34" charset="0"/>
              <a:buChar char="•"/>
            </a:pPr>
            <a:r>
              <a:rPr lang="en-AU" sz="1600" dirty="0"/>
              <a:t>Categorical (more than 2 levels, e.g., nationalities)</a:t>
            </a:r>
          </a:p>
          <a:p>
            <a:pPr marL="342900" indent="-342900">
              <a:spcBef>
                <a:spcPts val="600"/>
              </a:spcBef>
              <a:spcAft>
                <a:spcPts val="600"/>
              </a:spcAft>
              <a:buFont typeface="Arial" panose="020B0604020202020204" pitchFamily="34" charset="0"/>
              <a:buChar char="•"/>
            </a:pPr>
            <a:r>
              <a:rPr lang="en-AU" sz="1600" dirty="0"/>
              <a:t>Ordinal (ranked or ordered categories, e.g., disagree, neutral, agree)</a:t>
            </a:r>
          </a:p>
          <a:p>
            <a:pPr marL="342900" indent="-342900">
              <a:spcBef>
                <a:spcPts val="600"/>
              </a:spcBef>
              <a:spcAft>
                <a:spcPts val="600"/>
              </a:spcAft>
              <a:buFont typeface="Arial" panose="020B0604020202020204" pitchFamily="34" charset="0"/>
              <a:buChar char="•"/>
            </a:pPr>
            <a:r>
              <a:rPr lang="en-AU" sz="1600" dirty="0"/>
              <a:t>Numeric</a:t>
            </a:r>
          </a:p>
          <a:p>
            <a:pPr marL="800100" lvl="1" indent="-342900">
              <a:spcBef>
                <a:spcPts val="600"/>
              </a:spcBef>
              <a:spcAft>
                <a:spcPts val="600"/>
              </a:spcAft>
              <a:buFont typeface="Arial" panose="020B0604020202020204" pitchFamily="34" charset="0"/>
              <a:buChar char="•"/>
            </a:pPr>
            <a:r>
              <a:rPr lang="en-AU" sz="1600" dirty="0"/>
              <a:t>Counts (e.g., 2, 15, 212)</a:t>
            </a:r>
          </a:p>
          <a:p>
            <a:pPr marL="800100" lvl="1" indent="-342900">
              <a:spcBef>
                <a:spcPts val="600"/>
              </a:spcBef>
              <a:spcAft>
                <a:spcPts val="600"/>
              </a:spcAft>
              <a:buFont typeface="Arial" panose="020B0604020202020204" pitchFamily="34" charset="0"/>
              <a:buChar char="•"/>
            </a:pPr>
            <a:r>
              <a:rPr lang="en-AU" sz="1600" dirty="0"/>
              <a:t>True numeric (e.g., -5.8, 1.4, 113.0)</a:t>
            </a:r>
          </a:p>
          <a:p>
            <a:pPr algn="ctr">
              <a:spcBef>
                <a:spcPts val="600"/>
              </a:spcBef>
              <a:spcAft>
                <a:spcPts val="600"/>
              </a:spcAft>
            </a:pPr>
            <a:endParaRPr lang="en-AU" sz="2400" dirty="0"/>
          </a:p>
        </p:txBody>
      </p:sp>
    </p:spTree>
    <p:extLst>
      <p:ext uri="{BB962C8B-B14F-4D97-AF65-F5344CB8AC3E}">
        <p14:creationId xmlns:p14="http://schemas.microsoft.com/office/powerpoint/2010/main" val="7202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de-DE" b="1" dirty="0">
                <a:solidFill>
                  <a:srgbClr val="004E9F"/>
                </a:solidFill>
              </a:rPr>
              <a:t>Pros</a:t>
            </a:r>
            <a:endParaRPr lang="en-AU" b="1" dirty="0">
              <a:solidFill>
                <a:srgbClr val="004E9F"/>
              </a:solidFill>
            </a:endParaRPr>
          </a:p>
        </p:txBody>
      </p:sp>
      <p:sp>
        <p:nvSpPr>
          <p:cNvPr id="3" name="Slide Number Placeholder 2">
            <a:extLst>
              <a:ext uri="{FF2B5EF4-FFF2-40B4-BE49-F238E27FC236}">
                <a16:creationId xmlns:a16="http://schemas.microsoft.com/office/drawing/2014/main" id="{351FDB6E-D49A-452F-9647-1F43B027A920}"/>
              </a:ext>
            </a:extLst>
          </p:cNvPr>
          <p:cNvSpPr>
            <a:spLocks noGrp="1"/>
          </p:cNvSpPr>
          <p:nvPr>
            <p:ph type="sldNum" sz="quarter" idx="12"/>
          </p:nvPr>
        </p:nvSpPr>
        <p:spPr/>
        <p:txBody>
          <a:bodyPr/>
          <a:lstStyle/>
          <a:p>
            <a:fld id="{E31375A4-56A4-47D6-9801-1991572033F7}" type="slidenum">
              <a:rPr lang="en-AU" smtClean="0"/>
              <a:t>7</a:t>
            </a:fld>
            <a:endParaRPr lang="en-AU"/>
          </a:p>
        </p:txBody>
      </p:sp>
      <p:sp>
        <p:nvSpPr>
          <p:cNvPr id="7" name="Content Placeholder 2">
            <a:extLst>
              <a:ext uri="{FF2B5EF4-FFF2-40B4-BE49-F238E27FC236}">
                <a16:creationId xmlns:a16="http://schemas.microsoft.com/office/drawing/2014/main" id="{CE681CB1-F273-1524-1307-3B4CB1986334}"/>
              </a:ext>
            </a:extLst>
          </p:cNvPr>
          <p:cNvSpPr>
            <a:spLocks noGrp="1"/>
          </p:cNvSpPr>
          <p:nvPr>
            <p:ph idx="1"/>
          </p:nvPr>
        </p:nvSpPr>
        <p:spPr>
          <a:xfrm>
            <a:off x="695327" y="1700213"/>
            <a:ext cx="10369225" cy="4825131"/>
          </a:xfrm>
        </p:spPr>
        <p:txBody>
          <a:bodyPr>
            <a:normAutofit fontScale="92500"/>
          </a:bodyPr>
          <a:lstStyle/>
          <a:p>
            <a:pPr indent="-360000">
              <a:spcBef>
                <a:spcPts val="600"/>
              </a:spcBef>
              <a:spcAft>
                <a:spcPts val="600"/>
              </a:spcAft>
            </a:pPr>
            <a:r>
              <a:rPr lang="en-AU" dirty="0"/>
              <a:t>Several advantages have been associated with using tree-based models:</a:t>
            </a:r>
          </a:p>
          <a:p>
            <a:pPr marL="892175" indent="-528638">
              <a:spcBef>
                <a:spcPts val="600"/>
              </a:spcBef>
              <a:spcAft>
                <a:spcPts val="600"/>
              </a:spcAft>
              <a:buFont typeface="+mj-lt"/>
              <a:buAutoNum type="arabicPeriod"/>
            </a:pPr>
            <a:r>
              <a:rPr lang="en-AU" dirty="0">
                <a:effectLst/>
              </a:rPr>
              <a:t>Tree-structure models are very useful because they are </a:t>
            </a:r>
            <a:r>
              <a:rPr lang="en-AU" b="1" dirty="0">
                <a:effectLst/>
              </a:rPr>
              <a:t>extremely flexible</a:t>
            </a:r>
            <a:r>
              <a:rPr lang="en-AU" dirty="0">
                <a:effectLst/>
              </a:rPr>
              <a:t> as they can deal with different types of variables and provide a very good understanding of the structure in the data.</a:t>
            </a:r>
          </a:p>
          <a:p>
            <a:pPr marL="892175" indent="-528638">
              <a:spcBef>
                <a:spcPts val="600"/>
              </a:spcBef>
              <a:spcAft>
                <a:spcPts val="600"/>
              </a:spcAft>
              <a:buFont typeface="+mj-lt"/>
              <a:buAutoNum type="arabicPeriod"/>
            </a:pPr>
            <a:r>
              <a:rPr lang="en-AU" dirty="0"/>
              <a:t>Tree-structure models have been deemed particularly interesting for linguists because they can handle moderate sample sizes and many high-order interactions better then regression models.</a:t>
            </a:r>
          </a:p>
          <a:p>
            <a:pPr marL="892175" indent="-528638">
              <a:spcBef>
                <a:spcPts val="600"/>
              </a:spcBef>
              <a:spcAft>
                <a:spcPts val="600"/>
              </a:spcAft>
              <a:buFont typeface="+mj-lt"/>
              <a:buAutoNum type="arabicPeriod"/>
            </a:pPr>
            <a:r>
              <a:rPr lang="en-AU" dirty="0"/>
              <a:t>Tree-structure models are (supposedly) better at detecting non-linear or non-monotonic relationships between predictors and dependent variables. This also means that they are better at finding and displaying interactions involving many predictors.</a:t>
            </a:r>
          </a:p>
          <a:p>
            <a:pPr marL="892175" indent="-528638">
              <a:spcBef>
                <a:spcPts val="600"/>
              </a:spcBef>
              <a:spcAft>
                <a:spcPts val="600"/>
              </a:spcAft>
              <a:buFont typeface="+mj-lt"/>
              <a:buAutoNum type="arabicPeriod"/>
            </a:pPr>
            <a:r>
              <a:rPr lang="en-AU" dirty="0"/>
              <a:t>Tree-structure models are easy to implement in R and do not require the model selection, validation, and diagnostics associated with regression models.</a:t>
            </a:r>
          </a:p>
          <a:p>
            <a:pPr marL="892175" indent="-528638">
              <a:spcBef>
                <a:spcPts val="600"/>
              </a:spcBef>
              <a:spcAft>
                <a:spcPts val="600"/>
              </a:spcAft>
              <a:buFont typeface="+mj-lt"/>
              <a:buAutoNum type="arabicPeriod"/>
            </a:pPr>
            <a:r>
              <a:rPr lang="en-AU" dirty="0"/>
              <a:t>Tree-structure models can be used as variable-selection procedure which informs about which variables have any sort of significant relationship with the dependent variable and can thereby inform model fitting.</a:t>
            </a:r>
          </a:p>
        </p:txBody>
      </p:sp>
    </p:spTree>
    <p:extLst>
      <p:ext uri="{BB962C8B-B14F-4D97-AF65-F5344CB8AC3E}">
        <p14:creationId xmlns:p14="http://schemas.microsoft.com/office/powerpoint/2010/main" val="301046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de-DE" b="1" dirty="0" err="1">
                <a:solidFill>
                  <a:srgbClr val="004E9F"/>
                </a:solidFill>
              </a:rPr>
              <a:t>Cons</a:t>
            </a:r>
            <a:endParaRPr lang="en-AU" b="1" dirty="0">
              <a:solidFill>
                <a:srgbClr val="004E9F"/>
              </a:solidFill>
            </a:endParaRPr>
          </a:p>
        </p:txBody>
      </p:sp>
      <p:sp>
        <p:nvSpPr>
          <p:cNvPr id="3" name="Slide Number Placeholder 2">
            <a:extLst>
              <a:ext uri="{FF2B5EF4-FFF2-40B4-BE49-F238E27FC236}">
                <a16:creationId xmlns:a16="http://schemas.microsoft.com/office/drawing/2014/main" id="{351FDB6E-D49A-452F-9647-1F43B027A920}"/>
              </a:ext>
            </a:extLst>
          </p:cNvPr>
          <p:cNvSpPr>
            <a:spLocks noGrp="1"/>
          </p:cNvSpPr>
          <p:nvPr>
            <p:ph type="sldNum" sz="quarter" idx="12"/>
          </p:nvPr>
        </p:nvSpPr>
        <p:spPr/>
        <p:txBody>
          <a:bodyPr/>
          <a:lstStyle/>
          <a:p>
            <a:fld id="{E31375A4-56A4-47D6-9801-1991572033F7}" type="slidenum">
              <a:rPr lang="en-AU" smtClean="0"/>
              <a:t>8</a:t>
            </a:fld>
            <a:endParaRPr lang="en-AU"/>
          </a:p>
        </p:txBody>
      </p:sp>
      <p:sp>
        <p:nvSpPr>
          <p:cNvPr id="7" name="Content Placeholder 2">
            <a:extLst>
              <a:ext uri="{FF2B5EF4-FFF2-40B4-BE49-F238E27FC236}">
                <a16:creationId xmlns:a16="http://schemas.microsoft.com/office/drawing/2014/main" id="{CE681CB1-F273-1524-1307-3B4CB1986334}"/>
              </a:ext>
            </a:extLst>
          </p:cNvPr>
          <p:cNvSpPr>
            <a:spLocks noGrp="1"/>
          </p:cNvSpPr>
          <p:nvPr>
            <p:ph idx="1"/>
          </p:nvPr>
        </p:nvSpPr>
        <p:spPr>
          <a:xfrm>
            <a:off x="695327" y="1700213"/>
            <a:ext cx="10369225" cy="4825131"/>
          </a:xfrm>
        </p:spPr>
        <p:txBody>
          <a:bodyPr>
            <a:normAutofit fontScale="85000" lnSpcReduction="10000"/>
          </a:bodyPr>
          <a:lstStyle/>
          <a:p>
            <a:pPr indent="-720000">
              <a:spcBef>
                <a:spcPts val="600"/>
              </a:spcBef>
              <a:spcAft>
                <a:spcPts val="600"/>
              </a:spcAft>
            </a:pPr>
            <a:r>
              <a:rPr lang="en-AU" dirty="0"/>
              <a:t>Despite these potential advantages, a word of warning is in order. For instance,</a:t>
            </a:r>
          </a:p>
          <a:p>
            <a:pPr marL="892175" indent="-528638">
              <a:spcBef>
                <a:spcPts val="600"/>
              </a:spcBef>
              <a:spcAft>
                <a:spcPts val="600"/>
              </a:spcAft>
              <a:buFont typeface="+mj-lt"/>
              <a:buAutoNum type="arabicPeriod"/>
            </a:pPr>
            <a:r>
              <a:rPr lang="en-AU" dirty="0">
                <a:effectLst/>
              </a:rPr>
              <a:t>Simple tree-structure models have been shown to fail in detecting the correct predictors if the variance is solely determined by a </a:t>
            </a:r>
            <a:r>
              <a:rPr lang="en-AU" b="1" dirty="0">
                <a:effectLst/>
              </a:rPr>
              <a:t>single interaction</a:t>
            </a:r>
            <a:r>
              <a:rPr lang="en-AU" dirty="0">
                <a:effectLst/>
              </a:rPr>
              <a:t> (Gries 2021, chap. 7.3). This failure is caused by the fact that the predictor used in the first split of a tree is selected as the one with the strongest main effect (</a:t>
            </a:r>
            <a:r>
              <a:rPr lang="en-AU" dirty="0" err="1">
                <a:effectLst/>
              </a:rPr>
              <a:t>Boulesteix</a:t>
            </a:r>
            <a:r>
              <a:rPr lang="en-AU" dirty="0">
                <a:effectLst/>
              </a:rPr>
              <a:t> et al. 2015, 344). This issue can, however, be avoided by hard-coding the interactions as predictors plus using ensemble methods such as random forests rather than individual trees (see Gries 2021, chap. 7.3).</a:t>
            </a:r>
          </a:p>
          <a:p>
            <a:pPr marL="892175" indent="-528638">
              <a:spcBef>
                <a:spcPts val="600"/>
              </a:spcBef>
              <a:spcAft>
                <a:spcPts val="600"/>
              </a:spcAft>
              <a:buFont typeface="+mj-lt"/>
              <a:buAutoNum type="arabicPeriod"/>
            </a:pPr>
            <a:r>
              <a:rPr lang="en-AU" dirty="0"/>
              <a:t>Another shortcoming is that tree-structure models partition the data (rather than “fitting a line” through the data which can lead to more coarse-grained predictions compared to regression models when dealing with numeric dependent variables (again, see Gries 2021, chap. 7.3).</a:t>
            </a:r>
          </a:p>
          <a:p>
            <a:pPr marL="892175" indent="-528638">
              <a:spcBef>
                <a:spcPts val="600"/>
              </a:spcBef>
              <a:spcAft>
                <a:spcPts val="600"/>
              </a:spcAft>
              <a:buFont typeface="+mj-lt"/>
              <a:buAutoNum type="arabicPeriod"/>
            </a:pPr>
            <a:r>
              <a:rPr lang="en-AU" dirty="0" err="1"/>
              <a:t>Boulesteix</a:t>
            </a:r>
            <a:r>
              <a:rPr lang="en-AU" dirty="0"/>
              <a:t> et al. (2015, 341) state that high correlations between predictors can hinder the detection of interactions when using small data sets. However, regression do not fare better here as they are even more strongly affected by (multi-)collinearity (see Gries 2021, chap. 7.3).</a:t>
            </a:r>
          </a:p>
          <a:p>
            <a:pPr marL="892175" indent="-528638">
              <a:spcBef>
                <a:spcPts val="600"/>
              </a:spcBef>
              <a:spcAft>
                <a:spcPts val="600"/>
              </a:spcAft>
              <a:buFont typeface="+mj-lt"/>
              <a:buAutoNum type="arabicPeriod"/>
            </a:pPr>
            <a:r>
              <a:rPr lang="en-AU" dirty="0"/>
              <a:t>Tree-structure models are bad a detecting interactions when the variables have strong main effects which is, unfortunately, common when dealing with linguistic data (Wright, Ziegler, and König 2016).</a:t>
            </a:r>
          </a:p>
          <a:p>
            <a:pPr marL="892175" indent="-528638">
              <a:spcBef>
                <a:spcPts val="600"/>
              </a:spcBef>
              <a:spcAft>
                <a:spcPts val="600"/>
              </a:spcAft>
              <a:buFont typeface="+mj-lt"/>
              <a:buAutoNum type="arabicPeriod"/>
            </a:pPr>
            <a:r>
              <a:rPr lang="en-AU" dirty="0"/>
              <a:t>Tree-structure models cannot handle factorial variables with many levels (more than 53 levels) which is very common in linguistics where individual speakers or items are variables.</a:t>
            </a:r>
          </a:p>
        </p:txBody>
      </p:sp>
    </p:spTree>
    <p:extLst>
      <p:ext uri="{BB962C8B-B14F-4D97-AF65-F5344CB8AC3E}">
        <p14:creationId xmlns:p14="http://schemas.microsoft.com/office/powerpoint/2010/main" val="5438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BDC5-F65A-569C-58BD-4925BB36F431}"/>
              </a:ext>
            </a:extLst>
          </p:cNvPr>
          <p:cNvSpPr txBox="1">
            <a:spLocks/>
          </p:cNvSpPr>
          <p:nvPr/>
        </p:nvSpPr>
        <p:spPr>
          <a:xfrm>
            <a:off x="263352" y="2492896"/>
            <a:ext cx="11712624" cy="2664296"/>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solidFill>
                  <a:srgbClr val="004E9F"/>
                </a:solidFill>
              </a:rPr>
              <a:t>Let’s now learn how to implement a conditional inference tree in R</a:t>
            </a:r>
          </a:p>
          <a:p>
            <a:pPr algn="ctr"/>
            <a:r>
              <a:rPr lang="en-AU" sz="4000" b="1" dirty="0">
                <a:solidFill>
                  <a:srgbClr val="004E9F"/>
                </a:solidFill>
              </a:rPr>
              <a:t>Thank you very much! </a:t>
            </a:r>
          </a:p>
          <a:p>
            <a:pPr algn="ctr"/>
            <a:endParaRPr lang="en-AU" sz="4000" b="1" dirty="0">
              <a:solidFill>
                <a:srgbClr val="004E9F"/>
              </a:solidFill>
            </a:endParaRPr>
          </a:p>
          <a:p>
            <a:pPr algn="ctr"/>
            <a:endParaRPr lang="en-AU" sz="1000" b="1" dirty="0">
              <a:solidFill>
                <a:srgbClr val="004E9F"/>
              </a:solidFill>
            </a:endParaRPr>
          </a:p>
          <a:p>
            <a:pPr algn="ctr"/>
            <a:endParaRPr lang="en-AU" sz="2000" dirty="0">
              <a:solidFill>
                <a:srgbClr val="004E9F"/>
              </a:solidFill>
            </a:endParaRPr>
          </a:p>
          <a:p>
            <a:pPr algn="ctr"/>
            <a:r>
              <a:rPr lang="en-AU" sz="3200" dirty="0">
                <a:solidFill>
                  <a:srgbClr val="004E9F"/>
                </a:solidFill>
              </a:rPr>
              <a:t>Assoc. Prof. Dr. Martin Schweinberger</a:t>
            </a:r>
          </a:p>
        </p:txBody>
      </p:sp>
      <p:sp>
        <p:nvSpPr>
          <p:cNvPr id="3" name="Slide Number Placeholder 2">
            <a:extLst>
              <a:ext uri="{FF2B5EF4-FFF2-40B4-BE49-F238E27FC236}">
                <a16:creationId xmlns:a16="http://schemas.microsoft.com/office/drawing/2014/main" id="{F894B312-FF6E-4CBA-AAC6-C62F86737FF2}"/>
              </a:ext>
            </a:extLst>
          </p:cNvPr>
          <p:cNvSpPr>
            <a:spLocks noGrp="1"/>
          </p:cNvSpPr>
          <p:nvPr>
            <p:ph type="sldNum" sz="quarter" idx="12"/>
          </p:nvPr>
        </p:nvSpPr>
        <p:spPr/>
        <p:txBody>
          <a:bodyPr/>
          <a:lstStyle/>
          <a:p>
            <a:fld id="{E31375A4-56A4-47D6-9801-1991572033F7}" type="slidenum">
              <a:rPr lang="en-AU" smtClean="0"/>
              <a:t>9</a:t>
            </a:fld>
            <a:endParaRPr lang="en-AU"/>
          </a:p>
        </p:txBody>
      </p:sp>
    </p:spTree>
    <p:extLst>
      <p:ext uri="{BB962C8B-B14F-4D97-AF65-F5344CB8AC3E}">
        <p14:creationId xmlns:p14="http://schemas.microsoft.com/office/powerpoint/2010/main" val="421050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UQ PowerPoint template</Template>
  <TotalTime>0</TotalTime>
  <Words>1253</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Wingdings</vt:lpstr>
      <vt:lpstr>University of Queensland</vt:lpstr>
      <vt:lpstr>PowerPoint Presentation</vt:lpstr>
      <vt:lpstr>About me</vt:lpstr>
      <vt:lpstr>About the workshop</vt:lpstr>
      <vt:lpstr>Introduction: what are tree-based models?</vt:lpstr>
      <vt:lpstr>Example</vt:lpstr>
      <vt:lpstr>When to use tree-based models </vt:lpstr>
      <vt:lpstr>Pros</vt:lpstr>
      <vt:lpstr>Cons</vt:lpstr>
      <vt:lpstr>PowerPoint Presentation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小宮 裕基</dc:creator>
  <cp:lastModifiedBy>Martin Schweinberger</cp:lastModifiedBy>
  <cp:revision>107</cp:revision>
  <cp:lastPrinted>2022-06-13T07:27:25Z</cp:lastPrinted>
  <dcterms:created xsi:type="dcterms:W3CDTF">2022-04-26T23:20:44Z</dcterms:created>
  <dcterms:modified xsi:type="dcterms:W3CDTF">2023-01-17T14:19:29Z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2022-12-10T10:23:59Z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6b41373e-fc97-4fed-869b-5f74f31947d1</vt:lpwstr>
  </property>
  <property fmtid="{D5CDD505-2E9C-101B-9397-08002B2CF9AE}" pid="8" name="MSIP_Label_0f488380-630a-4f55-a077-a19445e3f360_ContentBits">
    <vt:lpwstr>0</vt:lpwstr>
  </property>
</Properties>
</file>