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34" r:id="rId2"/>
    <p:sldId id="310" r:id="rId3"/>
    <p:sldId id="343" r:id="rId4"/>
    <p:sldId id="312" r:id="rId5"/>
    <p:sldId id="313" r:id="rId6"/>
    <p:sldId id="315" r:id="rId7"/>
    <p:sldId id="316" r:id="rId8"/>
    <p:sldId id="317" r:id="rId9"/>
    <p:sldId id="319" r:id="rId10"/>
    <p:sldId id="325" r:id="rId11"/>
    <p:sldId id="342" r:id="rId12"/>
    <p:sldId id="344" r:id="rId13"/>
    <p:sldId id="345" r:id="rId14"/>
    <p:sldId id="339" r:id="rId15"/>
    <p:sldId id="349" r:id="rId16"/>
    <p:sldId id="350" r:id="rId17"/>
    <p:sldId id="336" r:id="rId18"/>
    <p:sldId id="346" r:id="rId19"/>
    <p:sldId id="347" r:id="rId20"/>
    <p:sldId id="324" r:id="rId21"/>
    <p:sldId id="322" r:id="rId22"/>
    <p:sldId id="323" r:id="rId23"/>
    <p:sldId id="326" r:id="rId24"/>
    <p:sldId id="328" r:id="rId25"/>
    <p:sldId id="35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B515B"/>
    <a:srgbClr val="34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4" autoAdjust="0"/>
    <p:restoredTop sz="94660"/>
  </p:normalViewPr>
  <p:slideViewPr>
    <p:cSldViewPr>
      <p:cViewPr>
        <p:scale>
          <a:sx n="108" d="100"/>
          <a:sy n="108" d="100"/>
        </p:scale>
        <p:origin x="744" y="1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0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7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8572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schweinberger@uq.edu.au" TargetMode="Externa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3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.schweinberger@uq.edu.au" TargetMode="Externa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jPlot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m.schweinberger@uq.edu.au" TargetMode="Externa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805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E2001A"/>
                </a:solidFill>
              </a:rPr>
              <a:t>An acoustic analysis of vowel production by L1-Chinese learners of English</a:t>
            </a:r>
          </a:p>
          <a:p>
            <a:pPr algn="ctr"/>
            <a:endParaRPr lang="en-AU" sz="2000" b="1" dirty="0">
              <a:solidFill>
                <a:srgbClr val="E2001A"/>
              </a:solidFill>
            </a:endParaRPr>
          </a:p>
          <a:p>
            <a:pPr algn="ctr"/>
            <a:r>
              <a:rPr lang="en-AU" sz="3200" dirty="0">
                <a:solidFill>
                  <a:srgbClr val="E2001A"/>
                </a:solidFill>
              </a:rPr>
              <a:t>Martin Schweinberger</a:t>
            </a:r>
          </a:p>
          <a:p>
            <a:pPr algn="ctr"/>
            <a:r>
              <a:rPr lang="en-AU" sz="2000" dirty="0">
                <a:solidFill>
                  <a:srgbClr val="E2001A"/>
                </a:solidFill>
              </a:rPr>
              <a:t>           </a:t>
            </a:r>
          </a:p>
          <a:p>
            <a:pPr algn="ctr"/>
            <a:r>
              <a:rPr lang="en-US" sz="2000" dirty="0">
                <a:solidFill>
                  <a:srgbClr val="E2001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br>
              <a:rPr lang="en-US" sz="2000" dirty="0">
                <a:solidFill>
                  <a:srgbClr val="344A9A"/>
                </a:solidFill>
              </a:rPr>
            </a:br>
            <a:endParaRPr lang="en-AU" sz="2000" dirty="0">
              <a:solidFill>
                <a:srgbClr val="344A9A"/>
              </a:solidFill>
            </a:endParaRPr>
          </a:p>
          <a:p>
            <a:pPr algn="ctr"/>
            <a:endParaRPr lang="en-AU" sz="2000" dirty="0"/>
          </a:p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All materials (except data) available at </a:t>
            </a:r>
            <a:r>
              <a:rPr lang="en-AU" sz="2000" dirty="0">
                <a:solidFill>
                  <a:srgbClr val="3B515B"/>
                </a:solidFill>
              </a:rPr>
              <a:t>https://github.com/MartinSchweinberger/UHHvowels</a:t>
            </a:r>
            <a:br>
              <a:rPr lang="en-AU" sz="2000" dirty="0">
                <a:solidFill>
                  <a:srgbClr val="3B515B"/>
                </a:solidFill>
              </a:rPr>
            </a:br>
            <a:endParaRPr lang="en-AU" sz="2000" dirty="0">
              <a:solidFill>
                <a:srgbClr val="3B515B"/>
              </a:solidFill>
            </a:endParaRPr>
          </a:p>
          <a:p>
            <a:pPr algn="ctr"/>
            <a:r>
              <a:rPr lang="en-AU" sz="2000" dirty="0">
                <a:solidFill>
                  <a:srgbClr val="FF0000"/>
                </a:solidFill>
              </a:rPr>
              <a:t>The study presented here is part of a project </a:t>
            </a:r>
            <a:br>
              <a:rPr lang="en-AU" sz="2000" dirty="0">
                <a:solidFill>
                  <a:srgbClr val="FF0000"/>
                </a:solidFill>
              </a:rPr>
            </a:br>
            <a:r>
              <a:rPr lang="en-AU" sz="2000" dirty="0">
                <a:solidFill>
                  <a:srgbClr val="FF0000"/>
                </a:solidFill>
              </a:rPr>
              <a:t>I am collaborating on with Dr Ruihua Yin at the University of Queensland.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5157787"/>
          </a:xfrm>
        </p:spPr>
        <p:txBody>
          <a:bodyPr>
            <a:normAutofit/>
          </a:bodyPr>
          <a:lstStyle/>
          <a:p>
            <a:r>
              <a:rPr lang="en-AU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(R 4.2.2, R Core team (2022) in RStudio (RStudio Team 2022))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Aligning speech with audio using Web-MAUS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Schiel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1999) </a:t>
            </a:r>
            <a:br>
              <a:rPr lang="en-AU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(this produces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Praat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TextGrids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</a:t>
            </a:r>
            <a:r>
              <a:rPr lang="en-AU" b="1" dirty="0"/>
              <a:t>extraction of vowel</a:t>
            </a:r>
            <a:r>
              <a:rPr lang="en-AU" dirty="0"/>
              <a:t> formants and vowel duration </a:t>
            </a:r>
            <a:br>
              <a:rPr lang="en-AU" dirty="0"/>
            </a:br>
            <a:r>
              <a:rPr lang="en-AU" dirty="0"/>
              <a:t>from </a:t>
            </a:r>
            <a:r>
              <a:rPr lang="en-AU" dirty="0" err="1"/>
              <a:t>Praat</a:t>
            </a:r>
            <a:r>
              <a:rPr lang="en-AU" dirty="0"/>
              <a:t> </a:t>
            </a:r>
            <a:r>
              <a:rPr lang="en-AU" dirty="0" err="1"/>
              <a:t>TextGrids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(Wickham et al.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Multisyllabic words were removed (only </a:t>
            </a:r>
            <a:r>
              <a:rPr lang="en-US" b="1" dirty="0"/>
              <a:t>monosyllabic words </a:t>
            </a:r>
            <a:r>
              <a:rPr lang="en-US" dirty="0"/>
              <a:t>remained)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Noise was removed </a:t>
            </a:r>
            <a:r>
              <a:rPr lang="en-US" dirty="0"/>
              <a:t>using Kernel Density Estimation</a:t>
            </a:r>
            <a:br>
              <a:rPr lang="en-US" dirty="0"/>
            </a:br>
            <a:r>
              <a:rPr lang="en-US" dirty="0"/>
              <a:t>(only strong signal was retained)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Speaker information </a:t>
            </a:r>
            <a:r>
              <a:rPr lang="en-US" dirty="0"/>
              <a:t>was added (Age, Gender, Proficiency)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Frequencies of words </a:t>
            </a:r>
            <a:r>
              <a:rPr lang="en-US" dirty="0"/>
              <a:t>were added (based on frequency in </a:t>
            </a:r>
            <a:br>
              <a:rPr lang="en-US" dirty="0"/>
            </a:br>
            <a:r>
              <a:rPr lang="en-US" dirty="0"/>
              <a:t>standard corpora: BROWN + LOB + 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Compared against standard vowels </a:t>
            </a:r>
            <a:r>
              <a:rPr lang="en-US" dirty="0"/>
              <a:t>(</a:t>
            </a:r>
            <a:r>
              <a:rPr lang="en-US" dirty="0" err="1"/>
              <a:t>AmE</a:t>
            </a:r>
            <a:r>
              <a:rPr lang="en-US" dirty="0"/>
              <a:t> &amp; </a:t>
            </a:r>
            <a:r>
              <a:rPr lang="en-US" dirty="0" err="1"/>
              <a:t>BrE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(only best fitting vowels were retained)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Rare vowels </a:t>
            </a:r>
            <a:r>
              <a:rPr lang="en-US" dirty="0"/>
              <a:t>were removed (/</a:t>
            </a:r>
            <a:r>
              <a:rPr lang="nl-NL" dirty="0"/>
              <a:t>ɜ ɑ ɔ/</a:t>
            </a:r>
            <a:r>
              <a:rPr lang="en-US" dirty="0"/>
              <a:t>)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15673-205E-D8B8-AFC3-F2595A0C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712" y="62598"/>
            <a:ext cx="4579752" cy="2862345"/>
          </a:xfrm>
          <a:prstGeom prst="rect">
            <a:avLst/>
          </a:prstGeom>
        </p:spPr>
      </p:pic>
      <p:pic>
        <p:nvPicPr>
          <p:cNvPr id="9" name="ashamed sound sample">
            <a:hlinkClick r:id="" action="ppaction://media"/>
            <a:extLst>
              <a:ext uri="{FF2B5EF4-FFF2-40B4-BE49-F238E27FC236}">
                <a16:creationId xmlns:a16="http://schemas.microsoft.com/office/drawing/2014/main" id="{90CA4B54-E5B8-EC52-C6FA-EB2CEFA0ED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00056" y="300934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DC154-5B68-79DA-93AC-F035CB582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49" y="3067145"/>
            <a:ext cx="3831351" cy="2196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8743AB-B816-8566-6AEB-130A279EA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483" y="5733256"/>
            <a:ext cx="5206981" cy="9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Final data set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Spoken monologues: spontaneous speech from </a:t>
            </a:r>
            <a:r>
              <a:rPr lang="en-AU" b="1" dirty="0"/>
              <a:t>148 Chinese learners </a:t>
            </a:r>
            <a:br>
              <a:rPr lang="en-AU" b="1" dirty="0"/>
            </a:br>
            <a:r>
              <a:rPr lang="en-AU" dirty="0"/>
              <a:t>and </a:t>
            </a:r>
            <a:r>
              <a:rPr lang="en-AU" b="1" dirty="0"/>
              <a:t>87 L1 speakers of English</a:t>
            </a: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Final data 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98AA5D-063F-BAC6-B734-36F277893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97312"/>
              </p:ext>
            </p:extLst>
          </p:nvPr>
        </p:nvGraphicFramePr>
        <p:xfrm>
          <a:off x="7557528" y="5261477"/>
          <a:ext cx="4344090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68818">
                  <a:extLst>
                    <a:ext uri="{9D8B030D-6E8A-4147-A177-3AD203B41FA5}">
                      <a16:colId xmlns:a16="http://schemas.microsoft.com/office/drawing/2014/main" val="55654152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638304090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26154406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589687517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4284378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Gender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A2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B1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B2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7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female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9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86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1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male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55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7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125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148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22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DBC1B9-7F41-5787-B79D-AC3E46306CE8}"/>
              </a:ext>
            </a:extLst>
          </p:cNvPr>
          <p:cNvSpPr txBox="1"/>
          <p:nvPr/>
        </p:nvSpPr>
        <p:spPr>
          <a:xfrm>
            <a:off x="5231904" y="587703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Right: Gender and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proficiency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levels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CHN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B15839-AF04-A039-4295-CDD47C62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54613"/>
              </p:ext>
            </p:extLst>
          </p:nvPr>
        </p:nvGraphicFramePr>
        <p:xfrm>
          <a:off x="1199456" y="3293131"/>
          <a:ext cx="7488832" cy="131651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05185">
                  <a:extLst>
                    <a:ext uri="{9D8B030D-6E8A-4147-A177-3AD203B41FA5}">
                      <a16:colId xmlns:a16="http://schemas.microsoft.com/office/drawing/2014/main" val="2103357686"/>
                    </a:ext>
                  </a:extLst>
                </a:gridCol>
                <a:gridCol w="1311899">
                  <a:extLst>
                    <a:ext uri="{9D8B030D-6E8A-4147-A177-3AD203B41FA5}">
                      <a16:colId xmlns:a16="http://schemas.microsoft.com/office/drawing/2014/main" val="513809361"/>
                    </a:ext>
                  </a:extLst>
                </a:gridCol>
                <a:gridCol w="812127">
                  <a:extLst>
                    <a:ext uri="{9D8B030D-6E8A-4147-A177-3AD203B41FA5}">
                      <a16:colId xmlns:a16="http://schemas.microsoft.com/office/drawing/2014/main" val="3973884532"/>
                    </a:ext>
                  </a:extLst>
                </a:gridCol>
                <a:gridCol w="583065">
                  <a:extLst>
                    <a:ext uri="{9D8B030D-6E8A-4147-A177-3AD203B41FA5}">
                      <a16:colId xmlns:a16="http://schemas.microsoft.com/office/drawing/2014/main" val="751906964"/>
                    </a:ext>
                  </a:extLst>
                </a:gridCol>
                <a:gridCol w="812127">
                  <a:extLst>
                    <a:ext uri="{9D8B030D-6E8A-4147-A177-3AD203B41FA5}">
                      <a16:colId xmlns:a16="http://schemas.microsoft.com/office/drawing/2014/main" val="2536297684"/>
                    </a:ext>
                  </a:extLst>
                </a:gridCol>
                <a:gridCol w="812127">
                  <a:extLst>
                    <a:ext uri="{9D8B030D-6E8A-4147-A177-3AD203B41FA5}">
                      <a16:colId xmlns:a16="http://schemas.microsoft.com/office/drawing/2014/main" val="2633174359"/>
                    </a:ext>
                  </a:extLst>
                </a:gridCol>
                <a:gridCol w="768126">
                  <a:extLst>
                    <a:ext uri="{9D8B030D-6E8A-4147-A177-3AD203B41FA5}">
                      <a16:colId xmlns:a16="http://schemas.microsoft.com/office/drawing/2014/main" val="30097379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6028244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04951110"/>
                    </a:ext>
                  </a:extLst>
                </a:gridCol>
              </a:tblGrid>
              <a:tr h="46497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Type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Speakers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/æ/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/ɛ/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/i/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/ɪ/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/u/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/ʊ/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482351"/>
                  </a:ext>
                </a:extLst>
              </a:tr>
              <a:tr h="256894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CHN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148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576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263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847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858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1,215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244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4,003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453643"/>
                  </a:ext>
                </a:extLst>
              </a:tr>
              <a:tr h="26973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ENS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87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872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340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662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446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1,078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3,513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27754"/>
                  </a:ext>
                </a:extLst>
              </a:tr>
              <a:tr h="26973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235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1,448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603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1,509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1,304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2,293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359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7,516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2471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354717-DADE-4C91-4201-D51D6D1DA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55547"/>
              </p:ext>
            </p:extLst>
          </p:nvPr>
        </p:nvGraphicFramePr>
        <p:xfrm>
          <a:off x="1320105" y="5261477"/>
          <a:ext cx="3475272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68818">
                  <a:extLst>
                    <a:ext uri="{9D8B030D-6E8A-4147-A177-3AD203B41FA5}">
                      <a16:colId xmlns:a16="http://schemas.microsoft.com/office/drawing/2014/main" val="55654152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638304090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26154406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4284378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Type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Female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Male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7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female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148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1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male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57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87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7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116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119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235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228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E7A643-9C59-9280-C126-2C00BD5D63D4}"/>
              </a:ext>
            </a:extLst>
          </p:cNvPr>
          <p:cNvSpPr txBox="1"/>
          <p:nvPr/>
        </p:nvSpPr>
        <p:spPr>
          <a:xfrm>
            <a:off x="5231904" y="526228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Gender and type of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final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8857058" cy="4537099"/>
          </a:xfrm>
        </p:spPr>
        <p:txBody>
          <a:bodyPr>
            <a:normAutofit/>
          </a:bodyPr>
          <a:lstStyle/>
          <a:p>
            <a:r>
              <a:rPr lang="en-AU" b="1" dirty="0"/>
              <a:t>Statistical Analysis</a:t>
            </a:r>
          </a:p>
          <a:p>
            <a:r>
              <a:rPr lang="en-AU" b="1" dirty="0"/>
              <a:t>Mu</a:t>
            </a:r>
            <a:r>
              <a:rPr lang="en-AU" dirty="0"/>
              <a:t>ltifactorial </a:t>
            </a:r>
            <a:r>
              <a:rPr lang="en-AU" b="1" dirty="0"/>
              <a:t>P</a:t>
            </a:r>
            <a:r>
              <a:rPr lang="en-AU" dirty="0"/>
              <a:t>rediction and </a:t>
            </a:r>
            <a:r>
              <a:rPr lang="en-AU" b="1" dirty="0"/>
              <a:t>D</a:t>
            </a:r>
            <a:r>
              <a:rPr lang="en-AU" dirty="0"/>
              <a:t>eviation </a:t>
            </a:r>
            <a:r>
              <a:rPr lang="en-AU" b="1" dirty="0"/>
              <a:t>A</a:t>
            </a:r>
            <a:r>
              <a:rPr lang="en-AU" dirty="0"/>
              <a:t>nalysis using </a:t>
            </a:r>
            <a:r>
              <a:rPr lang="en-AU" b="1" dirty="0"/>
              <a:t>R</a:t>
            </a:r>
            <a:r>
              <a:rPr lang="en-AU" dirty="0"/>
              <a:t>andom </a:t>
            </a:r>
            <a:r>
              <a:rPr lang="en-AU" b="1" dirty="0"/>
              <a:t>F</a:t>
            </a:r>
            <a:r>
              <a:rPr lang="en-AU" dirty="0"/>
              <a:t>orest and Regression (</a:t>
            </a:r>
            <a:r>
              <a:rPr lang="en-AU" dirty="0" err="1"/>
              <a:t>MuPDARF</a:t>
            </a:r>
            <a:r>
              <a:rPr lang="en-AU" dirty="0"/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(Heller, Bernaisch, &amp; Gries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Combination of Machine Learning and Advanced Inferential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Idea</a:t>
            </a:r>
            <a:br>
              <a:rPr lang="en-AU" dirty="0"/>
            </a:br>
            <a:endParaRPr lang="en-AU" dirty="0"/>
          </a:p>
          <a:p>
            <a:pPr algn="ctr"/>
            <a:r>
              <a:rPr lang="en-AU" b="1" dirty="0"/>
              <a:t>How would someone act if  they were put exactly in the same position as someone else?</a:t>
            </a:r>
            <a:br>
              <a:rPr lang="en-AU" b="1" dirty="0"/>
            </a:b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is different from trying to assess what factors impact an outcome </a:t>
            </a:r>
            <a:br>
              <a:rPr lang="en-AU" dirty="0"/>
            </a:br>
            <a:r>
              <a:rPr lang="en-AU" dirty="0"/>
              <a:t>or if two groups differ!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4BB78-BE3B-35A3-BCC7-5A5A1BDCBBC0}"/>
              </a:ext>
            </a:extLst>
          </p:cNvPr>
          <p:cNvSpPr/>
          <p:nvPr/>
        </p:nvSpPr>
        <p:spPr>
          <a:xfrm>
            <a:off x="983432" y="3573016"/>
            <a:ext cx="8352928" cy="1008112"/>
          </a:xfrm>
          <a:prstGeom prst="rect">
            <a:avLst/>
          </a:prstGeom>
          <a:noFill/>
          <a:ln w="38100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4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6912842" cy="5041155"/>
          </a:xfrm>
        </p:spPr>
        <p:txBody>
          <a:bodyPr>
            <a:normAutofit/>
          </a:bodyPr>
          <a:lstStyle/>
          <a:p>
            <a:r>
              <a:rPr lang="en-AU" b="1" dirty="0"/>
              <a:t>Statistical Analysis</a:t>
            </a:r>
          </a:p>
          <a:p>
            <a:pPr lvl="1" indent="0">
              <a:buNone/>
            </a:pPr>
            <a:r>
              <a:rPr lang="en-AU" dirty="0" err="1"/>
              <a:t>MuPDARF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(Heller, Bernaisch, &amp; Gries 2017)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Split data </a:t>
            </a:r>
            <a:r>
              <a:rPr lang="en-AU" dirty="0"/>
              <a:t>into ENS and CHN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Fit Random Forest </a:t>
            </a:r>
            <a:r>
              <a:rPr lang="en-AU" dirty="0"/>
              <a:t>model to ENS data (prediction / dependent var.: Vowel)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Apply model to CHN </a:t>
            </a:r>
            <a:r>
              <a:rPr lang="en-AU" dirty="0"/>
              <a:t>data and check accuracy of RF model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Create a new variable </a:t>
            </a:r>
            <a:r>
              <a:rPr lang="en-AU" dirty="0"/>
              <a:t>(</a:t>
            </a:r>
            <a:r>
              <a:rPr lang="en-AU" dirty="0" err="1"/>
              <a:t>NonTargetLike</a:t>
            </a:r>
            <a:r>
              <a:rPr lang="en-AU" dirty="0"/>
              <a:t>) that shows if the observation is the same as the model prediction (0) or if the observed vowel differs from the predicted vowel (1)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Fit a mixed-effects logistic regression </a:t>
            </a:r>
            <a:r>
              <a:rPr lang="en-AU" dirty="0"/>
              <a:t>model (Log. GLMER) on the CHN data </a:t>
            </a:r>
            <a:r>
              <a:rPr lang="en-AU" b="1" dirty="0"/>
              <a:t>with </a:t>
            </a:r>
            <a:r>
              <a:rPr lang="en-AU" b="1" dirty="0" err="1"/>
              <a:t>NonTargetLike</a:t>
            </a:r>
            <a:r>
              <a:rPr lang="en-AU" b="1" dirty="0"/>
              <a:t> as dependent variable</a:t>
            </a:r>
            <a:r>
              <a:rPr lang="en-AU" dirty="0"/>
              <a:t> (RE: Speaker, Word)</a:t>
            </a:r>
            <a:br>
              <a:rPr lang="en-AU" dirty="0"/>
            </a:br>
            <a:r>
              <a:rPr lang="en-AU" dirty="0"/>
              <a:t>This model evaluates what factors correlate with differences between ENS and CHN production (deviation analysis).</a:t>
            </a:r>
          </a:p>
        </p:txBody>
      </p:sp>
      <p:pic>
        <p:nvPicPr>
          <p:cNvPr id="4" name="Picture 3" descr="A person in a blue suit&#10;&#10;Description automatically generated">
            <a:extLst>
              <a:ext uri="{FF2B5EF4-FFF2-40B4-BE49-F238E27FC236}">
                <a16:creationId xmlns:a16="http://schemas.microsoft.com/office/drawing/2014/main" id="{F4F854C8-7FD3-EFA4-293F-1EB97FC0F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332656"/>
            <a:ext cx="1102401" cy="1521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87FF8-5BE5-C1F1-F6A0-117C86900B33}"/>
              </a:ext>
            </a:extLst>
          </p:cNvPr>
          <p:cNvSpPr txBox="1"/>
          <p:nvPr/>
        </p:nvSpPr>
        <p:spPr>
          <a:xfrm>
            <a:off x="9624392" y="137951"/>
            <a:ext cx="187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Training data (ENS)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887730-8D87-7FCC-683A-7295258B4141}"/>
              </a:ext>
            </a:extLst>
          </p:cNvPr>
          <p:cNvSpPr/>
          <p:nvPr/>
        </p:nvSpPr>
        <p:spPr>
          <a:xfrm rot="5400000">
            <a:off x="10487458" y="2017487"/>
            <a:ext cx="384380" cy="139182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5245A772-9F39-B363-FBF0-84155A93C9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55" y="2461456"/>
            <a:ext cx="1081713" cy="1521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8E771-CAD5-1912-14A6-BEB3B2E4A4E7}"/>
              </a:ext>
            </a:extLst>
          </p:cNvPr>
          <p:cNvSpPr txBox="1"/>
          <p:nvPr/>
        </p:nvSpPr>
        <p:spPr>
          <a:xfrm>
            <a:off x="9707540" y="22792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Random Forest Model</a:t>
            </a:r>
          </a:p>
        </p:txBody>
      </p:sp>
      <p:pic>
        <p:nvPicPr>
          <p:cNvPr id="9" name="Picture 8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0077FC8C-D8AC-820A-229C-13642D229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31" y="4574823"/>
            <a:ext cx="1131131" cy="153821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5AE578F-9804-EA96-4463-2C4D2231684A}"/>
              </a:ext>
            </a:extLst>
          </p:cNvPr>
          <p:cNvSpPr/>
          <p:nvPr/>
        </p:nvSpPr>
        <p:spPr>
          <a:xfrm rot="5400000">
            <a:off x="10487458" y="4235407"/>
            <a:ext cx="384380" cy="139182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989D0-FB52-4D8F-CB9C-2FED4AF04E0C}"/>
              </a:ext>
            </a:extLst>
          </p:cNvPr>
          <p:cNvSpPr txBox="1"/>
          <p:nvPr/>
        </p:nvSpPr>
        <p:spPr>
          <a:xfrm>
            <a:off x="9845870" y="4574823"/>
            <a:ext cx="165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Test data (CHN)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DEE3E-9903-3404-D98F-2EE96D46DFB0}"/>
              </a:ext>
            </a:extLst>
          </p:cNvPr>
          <p:cNvSpPr txBox="1"/>
          <p:nvPr/>
        </p:nvSpPr>
        <p:spPr>
          <a:xfrm>
            <a:off x="7915191" y="4420934"/>
            <a:ext cx="144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50D26-5F83-99B4-1DB1-7BD6E24007C4}"/>
              </a:ext>
            </a:extLst>
          </p:cNvPr>
          <p:cNvSpPr txBox="1"/>
          <p:nvPr/>
        </p:nvSpPr>
        <p:spPr>
          <a:xfrm>
            <a:off x="10506753" y="4142650"/>
            <a:ext cx="144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Apply to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CCFDD15E-4CEE-7F1A-0BA6-6F84154B2BA3}"/>
              </a:ext>
            </a:extLst>
          </p:cNvPr>
          <p:cNvSpPr/>
          <p:nvPr/>
        </p:nvSpPr>
        <p:spPr>
          <a:xfrm>
            <a:off x="9192344" y="3501008"/>
            <a:ext cx="653526" cy="2160240"/>
          </a:xfrm>
          <a:prstGeom prst="curved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07F14-3767-8861-4C78-2842659505FD}"/>
              </a:ext>
            </a:extLst>
          </p:cNvPr>
          <p:cNvSpPr txBox="1"/>
          <p:nvPr/>
        </p:nvSpPr>
        <p:spPr>
          <a:xfrm>
            <a:off x="7834691" y="5247364"/>
            <a:ext cx="144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Mixed-model</a:t>
            </a:r>
            <a:br>
              <a:rPr lang="en-AU" sz="1400" dirty="0"/>
            </a:br>
            <a:br>
              <a:rPr lang="en-AU" sz="1400" dirty="0"/>
            </a:br>
            <a:r>
              <a:rPr lang="en-AU" sz="1400" dirty="0"/>
              <a:t>What factors correlate with differences?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805377D-F02F-D740-5F0C-66CC142D87B3}"/>
              </a:ext>
            </a:extLst>
          </p:cNvPr>
          <p:cNvSpPr/>
          <p:nvPr/>
        </p:nvSpPr>
        <p:spPr>
          <a:xfrm rot="5400000">
            <a:off x="8425754" y="4976961"/>
            <a:ext cx="384380" cy="139182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1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RF (trained on ENS, applied CHN)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Accuracy: 0.936 (93.6 %)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Baseline Accuracy: 0.304 (30.4 %) </a:t>
            </a:r>
          </a:p>
          <a:p>
            <a:r>
              <a:rPr lang="en-AU" dirty="0"/>
              <a:t>→ Accuracy improved by a factor of 3.08 (308 %)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works extremely well for both CHN </a:t>
            </a:r>
            <a:br>
              <a:rPr lang="en-AU" dirty="0"/>
            </a:b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and ENS (94.1 % on holdout)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Misclassifications already suggest that CHN fail to </a:t>
            </a:r>
            <a:br>
              <a:rPr lang="en-AU" dirty="0"/>
            </a:br>
            <a:r>
              <a:rPr lang="en-AU" dirty="0"/>
              <a:t>differentiate </a:t>
            </a:r>
          </a:p>
          <a:p>
            <a:pPr marL="645750" lvl="2" indent="-285750"/>
            <a:r>
              <a:rPr lang="en-AU" dirty="0"/>
              <a:t>between /ɪ/ and /iː/</a:t>
            </a:r>
          </a:p>
          <a:p>
            <a:pPr marL="645750" lvl="2" indent="-285750"/>
            <a:r>
              <a:rPr lang="en-AU" dirty="0"/>
              <a:t>between /ɛ/ and /æ/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Results</a:t>
            </a:r>
            <a:endParaRPr lang="de-DE" dirty="0">
              <a:solidFill>
                <a:srgbClr val="E2001A"/>
              </a:solidFill>
            </a:endParaRPr>
          </a:p>
        </p:txBody>
      </p:sp>
      <p:pic>
        <p:nvPicPr>
          <p:cNvPr id="7" name="Picture 6" descr="A graph of different languages&#10;&#10;Description automatically generated">
            <a:extLst>
              <a:ext uri="{FF2B5EF4-FFF2-40B4-BE49-F238E27FC236}">
                <a16:creationId xmlns:a16="http://schemas.microsoft.com/office/drawing/2014/main" id="{172B0276-42F4-BA75-A0D1-8EEE86A07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977680"/>
            <a:ext cx="3600400" cy="2880320"/>
          </a:xfrm>
          <a:prstGeom prst="rect">
            <a:avLst/>
          </a:prstGeom>
        </p:spPr>
      </p:pic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A7CB7D1-416B-C451-5B61-A7B4AD935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75" y="0"/>
            <a:ext cx="4572009" cy="3657607"/>
          </a:xfrm>
          <a:prstGeom prst="rect">
            <a:avLst/>
          </a:prstGeom>
        </p:spPr>
      </p:pic>
      <p:pic>
        <p:nvPicPr>
          <p:cNvPr id="11" name="Picture 10" descr="A graph of a graph with black dots&#10;&#10;Description automatically generated">
            <a:extLst>
              <a:ext uri="{FF2B5EF4-FFF2-40B4-BE49-F238E27FC236}">
                <a16:creationId xmlns:a16="http://schemas.microsoft.com/office/drawing/2014/main" id="{73EA2492-5446-0CB8-01F5-40F5C39E3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6673"/>
            <a:ext cx="4711991" cy="31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RF (trained on ENS, applied CHN)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Accuracy: 0.936 (93.6 %)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Baseline Accuracy: 0.304 (30.4 %) </a:t>
            </a:r>
          </a:p>
          <a:p>
            <a:r>
              <a:rPr lang="en-AU" dirty="0"/>
              <a:t>→ Accuracy improved by a factor of 3.08 (308 %)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works extremely well for both CHN </a:t>
            </a:r>
            <a:br>
              <a:rPr lang="en-AU" dirty="0"/>
            </a:b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and ENS (94.1 % on holdout)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Misclassifications already suggest that CHN fail to </a:t>
            </a:r>
            <a:br>
              <a:rPr lang="en-AU" dirty="0"/>
            </a:br>
            <a:r>
              <a:rPr lang="en-AU" dirty="0"/>
              <a:t>differentiate </a:t>
            </a:r>
          </a:p>
          <a:p>
            <a:pPr marL="645750" lvl="2" indent="-285750"/>
            <a:r>
              <a:rPr lang="en-AU" dirty="0"/>
              <a:t>between /ɪ/ and /iː/</a:t>
            </a:r>
          </a:p>
          <a:p>
            <a:pPr marL="645750" lvl="2" indent="-285750"/>
            <a:r>
              <a:rPr lang="en-AU" dirty="0"/>
              <a:t>between /ɛ/ and /æ/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Results</a:t>
            </a:r>
            <a:endParaRPr lang="de-DE" dirty="0">
              <a:solidFill>
                <a:srgbClr val="E2001A"/>
              </a:solidFill>
            </a:endParaRPr>
          </a:p>
        </p:txBody>
      </p:sp>
      <p:pic>
        <p:nvPicPr>
          <p:cNvPr id="7" name="Picture 6" descr="A graph of different languages&#10;&#10;Description automatically generated">
            <a:extLst>
              <a:ext uri="{FF2B5EF4-FFF2-40B4-BE49-F238E27FC236}">
                <a16:creationId xmlns:a16="http://schemas.microsoft.com/office/drawing/2014/main" id="{172B0276-42F4-BA75-A0D1-8EEE86A07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977680"/>
            <a:ext cx="3600400" cy="2880320"/>
          </a:xfrm>
          <a:prstGeom prst="rect">
            <a:avLst/>
          </a:prstGeom>
        </p:spPr>
      </p:pic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A7CB7D1-416B-C451-5B61-A7B4AD935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75" y="0"/>
            <a:ext cx="4572009" cy="3657607"/>
          </a:xfrm>
          <a:prstGeom prst="rect">
            <a:avLst/>
          </a:prstGeom>
        </p:spPr>
      </p:pic>
      <p:pic>
        <p:nvPicPr>
          <p:cNvPr id="11" name="Picture 10" descr="A graph of a graph with black dots&#10;&#10;Description automatically generated">
            <a:extLst>
              <a:ext uri="{FF2B5EF4-FFF2-40B4-BE49-F238E27FC236}">
                <a16:creationId xmlns:a16="http://schemas.microsoft.com/office/drawing/2014/main" id="{73EA2492-5446-0CB8-01F5-40F5C39E3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6673"/>
            <a:ext cx="4711991" cy="314132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E88304-36CF-608F-6EC4-C09A16E6C85A}"/>
              </a:ext>
            </a:extLst>
          </p:cNvPr>
          <p:cNvSpPr/>
          <p:nvPr/>
        </p:nvSpPr>
        <p:spPr>
          <a:xfrm>
            <a:off x="9336360" y="1772816"/>
            <a:ext cx="1512168" cy="504056"/>
          </a:xfrm>
          <a:prstGeom prst="ellipse">
            <a:avLst/>
          </a:prstGeom>
          <a:noFill/>
          <a:ln w="28575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CDD519-5778-9E3D-0B7C-8C4EE8EEFABE}"/>
              </a:ext>
            </a:extLst>
          </p:cNvPr>
          <p:cNvSpPr/>
          <p:nvPr/>
        </p:nvSpPr>
        <p:spPr>
          <a:xfrm>
            <a:off x="10056440" y="1239226"/>
            <a:ext cx="720080" cy="1037645"/>
          </a:xfrm>
          <a:prstGeom prst="ellipse">
            <a:avLst/>
          </a:prstGeom>
          <a:noFill/>
          <a:ln w="28575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0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RF (trained on ENS, applied CHN)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Accuracy: 0.936 (93.6 %)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Baseline Accuracy: 0.304 (30.4 %) </a:t>
            </a:r>
          </a:p>
          <a:p>
            <a:r>
              <a:rPr lang="en-AU" dirty="0"/>
              <a:t>→ Accuracy improved by a factor of 3.08 (308 %)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works extremely well for both CHN </a:t>
            </a:r>
            <a:br>
              <a:rPr lang="en-AU" dirty="0"/>
            </a:b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and ENS (94.1 % on holdout)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Misclassifications already suggest that CHN fail to </a:t>
            </a:r>
            <a:br>
              <a:rPr lang="en-AU" dirty="0"/>
            </a:br>
            <a:r>
              <a:rPr lang="en-AU" dirty="0"/>
              <a:t>differentiate </a:t>
            </a:r>
          </a:p>
          <a:p>
            <a:pPr marL="645750" lvl="2" indent="-285750"/>
            <a:r>
              <a:rPr lang="en-AU" dirty="0"/>
              <a:t>between /ɪ/ and /iː/</a:t>
            </a:r>
          </a:p>
          <a:p>
            <a:pPr marL="645750" lvl="2" indent="-285750"/>
            <a:r>
              <a:rPr lang="en-AU" dirty="0"/>
              <a:t>between /ɛ/ and /æ/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Results</a:t>
            </a:r>
            <a:endParaRPr lang="de-DE" dirty="0">
              <a:solidFill>
                <a:srgbClr val="E2001A"/>
              </a:solidFill>
            </a:endParaRPr>
          </a:p>
        </p:txBody>
      </p:sp>
      <p:pic>
        <p:nvPicPr>
          <p:cNvPr id="7" name="Picture 6" descr="A graph of different languages&#10;&#10;Description automatically generated">
            <a:extLst>
              <a:ext uri="{FF2B5EF4-FFF2-40B4-BE49-F238E27FC236}">
                <a16:creationId xmlns:a16="http://schemas.microsoft.com/office/drawing/2014/main" id="{172B0276-42F4-BA75-A0D1-8EEE86A07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977680"/>
            <a:ext cx="3600400" cy="2880320"/>
          </a:xfrm>
          <a:prstGeom prst="rect">
            <a:avLst/>
          </a:prstGeom>
        </p:spPr>
      </p:pic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A7CB7D1-416B-C451-5B61-A7B4AD935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75" y="0"/>
            <a:ext cx="4572009" cy="3657607"/>
          </a:xfrm>
          <a:prstGeom prst="rect">
            <a:avLst/>
          </a:prstGeom>
        </p:spPr>
      </p:pic>
      <p:pic>
        <p:nvPicPr>
          <p:cNvPr id="11" name="Picture 10" descr="A graph of a graph with black dots&#10;&#10;Description automatically generated">
            <a:extLst>
              <a:ext uri="{FF2B5EF4-FFF2-40B4-BE49-F238E27FC236}">
                <a16:creationId xmlns:a16="http://schemas.microsoft.com/office/drawing/2014/main" id="{73EA2492-5446-0CB8-01F5-40F5C39E3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6673"/>
            <a:ext cx="4711991" cy="314132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E88304-36CF-608F-6EC4-C09A16E6C85A}"/>
              </a:ext>
            </a:extLst>
          </p:cNvPr>
          <p:cNvSpPr/>
          <p:nvPr/>
        </p:nvSpPr>
        <p:spPr>
          <a:xfrm>
            <a:off x="8184232" y="2706805"/>
            <a:ext cx="1512168" cy="504056"/>
          </a:xfrm>
          <a:prstGeom prst="ellipse">
            <a:avLst/>
          </a:prstGeom>
          <a:noFill/>
          <a:ln w="28575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CDD519-5778-9E3D-0B7C-8C4EE8EEFABE}"/>
              </a:ext>
            </a:extLst>
          </p:cNvPr>
          <p:cNvSpPr/>
          <p:nvPr/>
        </p:nvSpPr>
        <p:spPr>
          <a:xfrm>
            <a:off x="8832304" y="2173216"/>
            <a:ext cx="720080" cy="1037645"/>
          </a:xfrm>
          <a:prstGeom prst="ellipse">
            <a:avLst/>
          </a:prstGeom>
          <a:noFill/>
          <a:ln w="28575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3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Picture 7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CC670ACC-3AF7-9469-4B59-64B30FC34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83" y="0"/>
            <a:ext cx="4572009" cy="365760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62ED120-4235-372B-57DF-00C2F9AE9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2" y="476672"/>
            <a:ext cx="5923052" cy="6120000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F966999-AC24-957D-2D96-7E43D89ECC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70" y="3657607"/>
            <a:ext cx="4000491" cy="3200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BD0C70-AFE0-90E1-6B17-88C7D246254D}"/>
              </a:ext>
            </a:extLst>
          </p:cNvPr>
          <p:cNvSpPr txBox="1"/>
          <p:nvPr/>
        </p:nvSpPr>
        <p:spPr>
          <a:xfrm>
            <a:off x="6312025" y="1089744"/>
            <a:ext cx="1323334" cy="1077218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More problems with short vowels!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8D75-8E3F-62EC-C991-8051342122EF}"/>
              </a:ext>
            </a:extLst>
          </p:cNvPr>
          <p:cNvSpPr txBox="1"/>
          <p:nvPr/>
        </p:nvSpPr>
        <p:spPr>
          <a:xfrm>
            <a:off x="6494391" y="4149080"/>
            <a:ext cx="1521182" cy="2308324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Problems with u-sounds for low-frequency words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/>
              <a:t>Problems with /ɪ æ/ for high-frequency words</a:t>
            </a:r>
          </a:p>
        </p:txBody>
      </p:sp>
    </p:spTree>
    <p:extLst>
      <p:ext uri="{BB962C8B-B14F-4D97-AF65-F5344CB8AC3E}">
        <p14:creationId xmlns:p14="http://schemas.microsoft.com/office/powerpoint/2010/main" val="11690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Picture 7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CC670ACC-3AF7-9469-4B59-64B30FC34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59" y="0"/>
            <a:ext cx="4572009" cy="3657607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F966999-AC24-957D-2D96-7E43D89ECC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70" y="3657607"/>
            <a:ext cx="4000491" cy="3200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BD0C70-AFE0-90E1-6B17-88C7D246254D}"/>
              </a:ext>
            </a:extLst>
          </p:cNvPr>
          <p:cNvSpPr txBox="1"/>
          <p:nvPr/>
        </p:nvSpPr>
        <p:spPr>
          <a:xfrm>
            <a:off x="6312025" y="1089744"/>
            <a:ext cx="1323334" cy="1077218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More problems with short vowels!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8D75-8E3F-62EC-C991-8051342122EF}"/>
              </a:ext>
            </a:extLst>
          </p:cNvPr>
          <p:cNvSpPr txBox="1"/>
          <p:nvPr/>
        </p:nvSpPr>
        <p:spPr>
          <a:xfrm>
            <a:off x="6494391" y="4149080"/>
            <a:ext cx="1521182" cy="2308324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Problems with u-sounds for low-frequency words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/>
              <a:t>Problems with /ɪ æ/ for high-frequency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F041D-2DEF-475E-AC4B-5572B6A7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03" y="505399"/>
            <a:ext cx="5936767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7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8D75-8E3F-62EC-C991-8051342122EF}"/>
              </a:ext>
            </a:extLst>
          </p:cNvPr>
          <p:cNvSpPr txBox="1"/>
          <p:nvPr/>
        </p:nvSpPr>
        <p:spPr>
          <a:xfrm>
            <a:off x="7680176" y="4449812"/>
            <a:ext cx="3600400" cy="1569660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If there are problems, they are more pronounced among grammatical words!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/>
              <a:t>Lack of reduction of vowels in unstressed environments!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F041D-2DEF-475E-AC4B-5572B6A7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3" y="505399"/>
            <a:ext cx="5936767" cy="6120000"/>
          </a:xfrm>
          <a:prstGeom prst="rect">
            <a:avLst/>
          </a:prstGeom>
        </p:spPr>
      </p:pic>
      <p:pic>
        <p:nvPicPr>
          <p:cNvPr id="5" name="Picture 4" descr="A graph with colored dots&#10;&#10;Description automatically generated">
            <a:extLst>
              <a:ext uri="{FF2B5EF4-FFF2-40B4-BE49-F238E27FC236}">
                <a16:creationId xmlns:a16="http://schemas.microsoft.com/office/drawing/2014/main" id="{0E9E964D-B6B0-03BE-66DB-F70067F24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04664"/>
            <a:ext cx="45720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2001A"/>
                </a:solidFill>
              </a:rPr>
              <a:t>Introduction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9433121" cy="46085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most immediate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Everybody automatically and subconsciously infers judgements </a:t>
            </a:r>
            <a:br>
              <a:rPr lang="en-AU" dirty="0"/>
            </a:br>
            <a:r>
              <a:rPr lang="en-AU" dirty="0"/>
              <a:t>based on pronunciation (gender, age, cultural background, </a:t>
            </a:r>
            <a:r>
              <a:rPr lang="en-AU" dirty="0" err="1"/>
              <a:t>nativeness</a:t>
            </a:r>
            <a:r>
              <a:rPr lang="en-AU" dirty="0"/>
              <a:t>, socio-economics, education,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and speech is key in language learning and teaching contexts (LLT)!</a:t>
            </a:r>
          </a:p>
          <a:p>
            <a:pPr marL="645750" lvl="2" indent="-285750"/>
            <a:r>
              <a:rPr lang="en-AU" dirty="0"/>
              <a:t>Pronunciation affects real-life opportunities(jobs, partner choice, etc.)</a:t>
            </a:r>
          </a:p>
          <a:p>
            <a:pPr marL="645750" lvl="2" indent="-285750"/>
            <a:r>
              <a:rPr lang="en-AU" dirty="0"/>
              <a:t>Listeners need to understand what is said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crucial for intelligibility:</a:t>
            </a:r>
            <a:br>
              <a:rPr lang="en-AU" dirty="0"/>
            </a:br>
            <a:r>
              <a:rPr lang="en-AU" b="1" dirty="0"/>
              <a:t>The more processing effort is taken up by decoding linguistic aspects of a message, the less processing power is left for decoding the meaning → accents impact comprehension and intelligibility!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(Munro &amp;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Derwing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1995, Jeong,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Elgemark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, &amp;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Thorén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2021)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E2001A"/>
                </a:solidFill>
              </a:rPr>
              <a:t>Discussion | Outlook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056" y="1700213"/>
            <a:ext cx="5544616" cy="4764449"/>
          </a:xfrm>
        </p:spPr>
        <p:txBody>
          <a:bodyPr>
            <a:normAutofit/>
          </a:bodyPr>
          <a:lstStyle/>
          <a:p>
            <a:r>
              <a:rPr lang="en-AU" b="1" dirty="0"/>
              <a:t>Limitations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Did not take substrate of CHN into account (Mandarin vs Cantonese vs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Quality of recordings is really poor! (minute-long recordings recorded on cell phones)! 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Bad quality could | can be compensated using advanced methods (Kernel Density Estimation)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Insights into vowel production by CHN learners in </a:t>
            </a:r>
            <a:r>
              <a:rPr lang="en-AU" b="1" dirty="0"/>
              <a:t>spontaneous speech </a:t>
            </a:r>
            <a:r>
              <a:rPr lang="en-AU" dirty="0"/>
              <a:t>(underexplored) → natural setting allows to </a:t>
            </a:r>
            <a:r>
              <a:rPr lang="en-AU" b="1" dirty="0"/>
              <a:t>generalise findings to real-life learner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Automated</a:t>
            </a:r>
            <a:r>
              <a:rPr lang="en-AU" dirty="0"/>
              <a:t> corpus-based investigation on larger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E62CB-B8BF-2ED1-0E6B-05AA1721A5A3}"/>
              </a:ext>
            </a:extLst>
          </p:cNvPr>
          <p:cNvSpPr txBox="1">
            <a:spLocks/>
          </p:cNvSpPr>
          <p:nvPr/>
        </p:nvSpPr>
        <p:spPr>
          <a:xfrm>
            <a:off x="263352" y="1700808"/>
            <a:ext cx="6048671" cy="494227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First systematic, large-scale analysis or CHN production of English vowels in natural, spontaneous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Main findings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The study suggest that CHN appear to have production difficulties associated with short vowels /ɪ, ʊ, æ/ : </a:t>
            </a:r>
            <a:r>
              <a:rPr lang="en-AU" sz="1600" dirty="0"/>
              <a:t>short vowels are produced as long vowels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(Zhang &amp; Yin, 2009; Wang, 2008; Zhang &amp; Lu, 2012; Jiang &amp; Zhang 2019)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Difficulties associated with:</a:t>
            </a:r>
          </a:p>
          <a:p>
            <a:pPr marL="825750" lvl="3" indent="-285750">
              <a:buFont typeface="Arial" panose="020B0604020202020204" pitchFamily="34" charset="0"/>
              <a:buChar char="−"/>
            </a:pPr>
            <a:r>
              <a:rPr lang="en-AU" dirty="0"/>
              <a:t>Reduction in unstressed contexts (grammatical words)</a:t>
            </a:r>
          </a:p>
          <a:p>
            <a:pPr marL="825750" lvl="3" indent="-285750">
              <a:buFont typeface="Arial" panose="020B0604020202020204" pitchFamily="34" charset="0"/>
              <a:buChar char="−"/>
            </a:pPr>
            <a:r>
              <a:rPr lang="en-AU" dirty="0"/>
              <a:t>Low frequency of vowels/words in input (/ʊ uː/)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Explanation</a:t>
            </a:r>
          </a:p>
          <a:p>
            <a:pPr marL="645750" lvl="2" indent="-285750"/>
            <a:r>
              <a:rPr lang="en-AU" dirty="0"/>
              <a:t>Lack of phonemic duration contrasts in L1s</a:t>
            </a:r>
          </a:p>
          <a:p>
            <a:pPr marL="645750" lvl="2" indent="-285750"/>
            <a:r>
              <a:rPr lang="en-AU" dirty="0"/>
              <a:t>Lack of vowel reduction in L1 : failure to reduce vowels in unstressed environments in target (Ln, English)</a:t>
            </a:r>
          </a:p>
          <a:p>
            <a:pPr marL="645750" lvl="2" indent="-285750"/>
            <a:r>
              <a:rPr lang="en-AU" dirty="0"/>
              <a:t>Underlying cause</a:t>
            </a:r>
          </a:p>
          <a:p>
            <a:pPr marL="825750" lvl="3" indent="-285750"/>
            <a:r>
              <a:rPr lang="en-AU" dirty="0"/>
              <a:t>Lack of practice of conversation in classrooms and informal input </a:t>
            </a:r>
            <a:br>
              <a:rPr lang="en-AU" dirty="0"/>
            </a:br>
            <a:r>
              <a:rPr lang="en-AU" dirty="0"/>
              <a:t>(low frequency / minimal input → errors producing low frequency items appropriately)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69CA5-F87D-9203-AECA-959F5F4A1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73656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E2001A"/>
                </a:solidFill>
              </a:rPr>
              <a:t>Potential Applications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r>
              <a:rPr lang="en-AU" b="1" dirty="0"/>
              <a:t>Prototype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 study to L1 German learners of English (or learners of other languages)</a:t>
            </a:r>
            <a:br>
              <a:rPr lang="en-AU" dirty="0"/>
            </a:br>
            <a:r>
              <a:rPr lang="en-AU" dirty="0"/>
              <a:t>(especially learners with L1’s whose vowel system differs from English)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First large-scale, corpus-based studies of ESL vowel production in natural speech!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Follow-up: perception → do differences in vowel production correspond to difficulties in intelligibility?</a:t>
            </a:r>
          </a:p>
          <a:p>
            <a:r>
              <a:rPr lang="en-AU" b="1" dirty="0"/>
              <a:t>Possible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Creation of targeted classroom materials to improve L1-like vowel production among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Convert analysis into a mobile app for MELLT (Mobile-Enhanced Language </a:t>
            </a:r>
            <a:br>
              <a:rPr lang="en-AU" dirty="0"/>
            </a:br>
            <a:r>
              <a:rPr lang="en-AU" dirty="0"/>
              <a:t>Learning and Teaching)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BMBF | Volkswagen on </a:t>
            </a:r>
            <a:r>
              <a:rPr lang="en-AU" b="1" i="1" dirty="0"/>
              <a:t>Improving Language Production among Language </a:t>
            </a:r>
            <a:br>
              <a:rPr lang="en-AU" b="1" i="1" dirty="0"/>
            </a:br>
            <a:r>
              <a:rPr lang="en-AU" b="1" i="1" dirty="0"/>
              <a:t>Learners via Direct Digital Feedback</a:t>
            </a:r>
            <a:r>
              <a:rPr lang="en-AU" dirty="0"/>
              <a:t> (Collaboration with the UZH)</a:t>
            </a:r>
            <a:endParaRPr lang="en-A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3DC2-FE42-15F5-CC9B-217B26CA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87829"/>
            <a:ext cx="3316245" cy="190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05687-74EA-EEEA-234B-CE51C9D5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4648944"/>
            <a:ext cx="2105364" cy="21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2492896"/>
            <a:ext cx="11712624" cy="4104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E2001A"/>
                </a:solidFill>
              </a:rPr>
              <a:t>Thank you really very much! </a:t>
            </a:r>
          </a:p>
          <a:p>
            <a:pPr algn="ctr"/>
            <a:endParaRPr lang="en-AU" sz="4000" b="1" dirty="0">
              <a:solidFill>
                <a:srgbClr val="E2001A"/>
              </a:solidFill>
            </a:endParaRPr>
          </a:p>
          <a:p>
            <a:pPr algn="ctr"/>
            <a:endParaRPr lang="en-AU" sz="1000" b="1" dirty="0">
              <a:solidFill>
                <a:srgbClr val="E2001A"/>
              </a:solidFill>
            </a:endParaRPr>
          </a:p>
          <a:p>
            <a:pPr algn="ctr"/>
            <a:endParaRPr lang="en-AU" sz="2000" dirty="0">
              <a:solidFill>
                <a:srgbClr val="E2001A"/>
              </a:solidFill>
            </a:endParaRPr>
          </a:p>
          <a:p>
            <a:pPr algn="ctr"/>
            <a:r>
              <a:rPr lang="en-AU" sz="3200" dirty="0">
                <a:solidFill>
                  <a:srgbClr val="E2001A"/>
                </a:solidFill>
              </a:rPr>
              <a:t>Martin Schweinberger</a:t>
            </a:r>
          </a:p>
          <a:p>
            <a:pPr algn="ctr"/>
            <a:br>
              <a:rPr lang="en-AU" sz="2000" dirty="0">
                <a:solidFill>
                  <a:srgbClr val="E2001A"/>
                </a:solidFill>
              </a:rPr>
            </a:br>
            <a:r>
              <a:rPr lang="en-AU" sz="2000" dirty="0">
                <a:solidFill>
                  <a:srgbClr val="E2001A"/>
                </a:solidFill>
              </a:rPr>
              <a:t>           </a:t>
            </a:r>
          </a:p>
          <a:p>
            <a:pPr algn="ctr"/>
            <a:r>
              <a:rPr lang="en-US" sz="2000" dirty="0">
                <a:solidFill>
                  <a:srgbClr val="E2001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endParaRPr lang="en-US" sz="2000" dirty="0">
              <a:solidFill>
                <a:srgbClr val="E2001A"/>
              </a:solidFill>
            </a:endParaRPr>
          </a:p>
          <a:p>
            <a:pPr algn="ctr"/>
            <a:endParaRPr lang="en-AU" sz="2000" dirty="0">
              <a:solidFill>
                <a:srgbClr val="E2001A"/>
              </a:solidFill>
            </a:endParaRPr>
          </a:p>
          <a:p>
            <a:pPr algn="ctr"/>
            <a:endParaRPr lang="en-US" sz="2400" dirty="0">
              <a:solidFill>
                <a:srgbClr val="E2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E2001A"/>
                </a:solidFill>
              </a:rPr>
              <a:t>References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 fontScale="77500" lnSpcReduction="20000"/>
          </a:bodyPr>
          <a:lstStyle/>
          <a:p>
            <a:pPr indent="-540000"/>
            <a:r>
              <a:rPr lang="en-AU" sz="1400" b="1" dirty="0" err="1"/>
              <a:t>Flege</a:t>
            </a:r>
            <a:r>
              <a:rPr lang="en-AU" sz="1400" b="1" dirty="0"/>
              <a:t>, J. E. (1995). </a:t>
            </a:r>
            <a:r>
              <a:rPr lang="en-AU" sz="1400" dirty="0"/>
              <a:t>Second-language speech learning: theory, findings, and problems. In W. Strange (ed.), </a:t>
            </a:r>
            <a:r>
              <a:rPr lang="en-AU" sz="1400" i="1" dirty="0"/>
              <a:t>Speech perception and linguistic experience: Issues in cross-linguistic research</a:t>
            </a:r>
            <a:r>
              <a:rPr lang="en-AU" sz="1400" dirty="0"/>
              <a:t>, 233-277. York Press.</a:t>
            </a:r>
          </a:p>
          <a:p>
            <a:pPr indent="-540000"/>
            <a:r>
              <a:rPr lang="en-AU" sz="1400" b="1" dirty="0" err="1"/>
              <a:t>Grenon</a:t>
            </a:r>
            <a:r>
              <a:rPr lang="en-AU" sz="1400" b="1" dirty="0"/>
              <a:t>, I., Kubota, M., &amp; Sheppard, C. (2019). </a:t>
            </a:r>
            <a:r>
              <a:rPr lang="en-AU" sz="1400" dirty="0"/>
              <a:t>The creation of a new vowel category by adult learners after adaptive phonetic training. </a:t>
            </a:r>
            <a:r>
              <a:rPr lang="en-AU" sz="1400" i="1" dirty="0"/>
              <a:t>Journal of Phonetics </a:t>
            </a:r>
            <a:r>
              <a:rPr lang="en-AU" sz="1400" dirty="0"/>
              <a:t>72: 17-34.</a:t>
            </a:r>
          </a:p>
          <a:p>
            <a:pPr indent="-540000"/>
            <a:r>
              <a:rPr lang="en-AU" sz="1400" b="1" dirty="0"/>
              <a:t>Heller, B., Bernaisch, T., &amp; Gries, S. T. (2017). </a:t>
            </a:r>
            <a:r>
              <a:rPr lang="en-AU" sz="1400" dirty="0"/>
              <a:t>Empirical perspectives on two potential </a:t>
            </a:r>
            <a:r>
              <a:rPr lang="en-AU" sz="1400" dirty="0" err="1"/>
              <a:t>epicenters</a:t>
            </a:r>
            <a:r>
              <a:rPr lang="en-AU" sz="1400" dirty="0"/>
              <a:t>: The genitive alternation in Asian Englishes. </a:t>
            </a:r>
            <a:r>
              <a:rPr lang="en-AU" sz="1400" i="1" dirty="0"/>
              <a:t>ICAME Journal</a:t>
            </a:r>
            <a:r>
              <a:rPr lang="en-AU" sz="1400" dirty="0"/>
              <a:t>, </a:t>
            </a:r>
            <a:r>
              <a:rPr lang="en-AU" sz="1400" i="1" dirty="0"/>
              <a:t>41</a:t>
            </a:r>
            <a:r>
              <a:rPr lang="en-AU" sz="1400" dirty="0"/>
              <a:t>(1), 111-144.</a:t>
            </a:r>
            <a:endParaRPr lang="en-AU" sz="1400" b="1" dirty="0"/>
          </a:p>
          <a:p>
            <a:pPr indent="-540000"/>
            <a:r>
              <a:rPr lang="en-AU" sz="1400" b="1" dirty="0"/>
              <a:t>Jeong, H., </a:t>
            </a:r>
            <a:r>
              <a:rPr lang="en-AU" sz="1400" b="1" dirty="0" err="1"/>
              <a:t>Elgemark</a:t>
            </a:r>
            <a:r>
              <a:rPr lang="en-AU" sz="1400" b="1" dirty="0"/>
              <a:t>, A., &amp; </a:t>
            </a:r>
            <a:r>
              <a:rPr lang="en-AU" sz="1400" b="1" dirty="0" err="1"/>
              <a:t>Thorén</a:t>
            </a:r>
            <a:r>
              <a:rPr lang="en-AU" sz="1400" b="1" dirty="0"/>
              <a:t>, B. (2021). </a:t>
            </a:r>
            <a:r>
              <a:rPr lang="en-AU" sz="1400" dirty="0"/>
              <a:t>Swedish youths as listeners of global Englishes speakers with diverse accents: Listener intelligibility, listener comprehensibility, </a:t>
            </a:r>
            <a:r>
              <a:rPr lang="en-AU" sz="1400" dirty="0" err="1"/>
              <a:t>accentedness</a:t>
            </a:r>
            <a:r>
              <a:rPr lang="en-AU" sz="1400" dirty="0"/>
              <a:t> perception, and </a:t>
            </a:r>
            <a:r>
              <a:rPr lang="en-AU" sz="1400" dirty="0" err="1"/>
              <a:t>accentedness</a:t>
            </a:r>
            <a:r>
              <a:rPr lang="en-AU" sz="1400" dirty="0"/>
              <a:t> acceptance. </a:t>
            </a:r>
            <a:r>
              <a:rPr lang="en-AU" sz="1400" i="1" dirty="0"/>
              <a:t>Frontiers in education</a:t>
            </a:r>
            <a:r>
              <a:rPr lang="en-AU" sz="1400" dirty="0"/>
              <a:t> 6, 651908.</a:t>
            </a:r>
            <a:endParaRPr lang="en-AU" sz="1400" b="1" dirty="0"/>
          </a:p>
          <a:p>
            <a:pPr indent="-540000"/>
            <a:r>
              <a:rPr lang="en-AU" sz="1400" b="1" dirty="0"/>
              <a:t>Jiang, L., &amp; Zhang, Y. (2019). </a:t>
            </a:r>
            <a:r>
              <a:rPr lang="en-AU" sz="1400" dirty="0"/>
              <a:t>Perception and production of English vowels by Chinese learners. </a:t>
            </a:r>
            <a:r>
              <a:rPr lang="en-AU" sz="1400" i="1" dirty="0"/>
              <a:t>Journal of Second Language Pronunciation</a:t>
            </a:r>
            <a:r>
              <a:rPr lang="en-AU" sz="1400" dirty="0"/>
              <a:t>, 5(1), 1-20.</a:t>
            </a:r>
          </a:p>
          <a:p>
            <a:pPr indent="-540000"/>
            <a:r>
              <a:rPr lang="en-AU" sz="1400" b="1" dirty="0"/>
              <a:t>Johnson, D. E. (2015). </a:t>
            </a:r>
            <a:r>
              <a:rPr lang="en-AU" sz="1400" dirty="0"/>
              <a:t>Quantifying Overlap with Bhattacharyya's affinity and other measures! Paper presented at NWAV15 (https://danielezrajohnson.shinyapps.io/nwav_44/).</a:t>
            </a:r>
          </a:p>
          <a:p>
            <a:pPr indent="-540000"/>
            <a:r>
              <a:rPr lang="en-AU" sz="1400" b="1" dirty="0" err="1"/>
              <a:t>Ladefoged</a:t>
            </a:r>
            <a:r>
              <a:rPr lang="en-AU" sz="1400" b="1" dirty="0"/>
              <a:t>, P., &amp; Johnson, K. (2014). </a:t>
            </a:r>
            <a:r>
              <a:rPr lang="en-AU" sz="1400" i="1" dirty="0"/>
              <a:t>A Course in Phonetics</a:t>
            </a:r>
            <a:r>
              <a:rPr lang="en-AU" sz="1400" dirty="0"/>
              <a:t>. Cengage. </a:t>
            </a:r>
          </a:p>
          <a:p>
            <a:r>
              <a:rPr lang="en-AU" sz="1400" b="1" dirty="0"/>
              <a:t>Munro, M. J., &amp; </a:t>
            </a:r>
            <a:r>
              <a:rPr lang="en-AU" sz="1400" b="1" dirty="0" err="1"/>
              <a:t>Derwing</a:t>
            </a:r>
            <a:r>
              <a:rPr lang="en-AU" sz="1400" b="1" dirty="0"/>
              <a:t>, T. M. (1995). </a:t>
            </a:r>
            <a:r>
              <a:rPr lang="en-AU" sz="1400" dirty="0"/>
              <a:t>Processing Time, Accent, and Comprehensibility in the Perception of Native and Foreign-Accented Speech. Language and Speech, 38(3), 289–306. https://doi.org/10.1177/002383099503800305</a:t>
            </a:r>
          </a:p>
          <a:p>
            <a:r>
              <a:rPr lang="en-AU" sz="1400" b="1" dirty="0"/>
              <a:t>Schweinberger, M., &amp; Komiya, Y. (2022). </a:t>
            </a:r>
            <a:r>
              <a:rPr lang="en-AU" sz="1400" dirty="0"/>
              <a:t>A corpus-based computational analysis of high-front and -back vowel production of L1-Japanese learners of English and L1-English speakers. In Rosey </a:t>
            </a:r>
            <a:r>
              <a:rPr lang="en-AU" sz="1400" dirty="0" err="1"/>
              <a:t>Billington</a:t>
            </a:r>
            <a:r>
              <a:rPr lang="en-AU" sz="1400" dirty="0"/>
              <a:t> (ed.), </a:t>
            </a:r>
            <a:r>
              <a:rPr lang="en-AU" sz="1400" i="1" dirty="0"/>
              <a:t>Proceedings of the Eighteenth Australasian International Conference on Speech Science and Technology</a:t>
            </a:r>
            <a:r>
              <a:rPr lang="en-AU" sz="1400" dirty="0"/>
              <a:t>, 196-200. Australasian Speech Science and Technology Association.</a:t>
            </a:r>
          </a:p>
          <a:p>
            <a:r>
              <a:rPr lang="en-AU" sz="1400" b="1" dirty="0" err="1"/>
              <a:t>Tsukada</a:t>
            </a:r>
            <a:r>
              <a:rPr lang="en-AU" sz="1400" b="1" dirty="0"/>
              <a:t>, K. (2001). </a:t>
            </a:r>
            <a:r>
              <a:rPr lang="en-AU" sz="1400" dirty="0"/>
              <a:t>Native vs non-native production of English vowels in spontaneous speech: An acoustic phonetic study. In P. Dalsgaard, B. Lindberg &amp; H. Benner (eds.), </a:t>
            </a:r>
            <a:r>
              <a:rPr lang="en-AU" sz="1400" i="1" dirty="0"/>
              <a:t>Proceedings of the 7th European Conference on Speech Communication and Technology (</a:t>
            </a:r>
            <a:r>
              <a:rPr lang="en-AU" sz="1400" i="1" dirty="0" err="1"/>
              <a:t>Eurospeech</a:t>
            </a:r>
            <a:r>
              <a:rPr lang="en-AU" sz="1400" i="1" dirty="0"/>
              <a:t> 2001)</a:t>
            </a:r>
            <a:r>
              <a:rPr lang="en-AU" sz="1400" dirty="0"/>
              <a:t>, 305-308.</a:t>
            </a:r>
          </a:p>
          <a:p>
            <a:r>
              <a:rPr lang="en-AU" sz="1400" b="1" dirty="0"/>
              <a:t>Wang, X. (2008). </a:t>
            </a:r>
            <a:r>
              <a:rPr lang="en-AU" sz="1400" dirty="0"/>
              <a:t>Pronunciation problems of Chinese students learning English: Interference and instruction. </a:t>
            </a:r>
            <a:r>
              <a:rPr lang="en-AU" sz="1400" i="1" dirty="0"/>
              <a:t>US-China Education Review</a:t>
            </a:r>
            <a:r>
              <a:rPr lang="en-AU" sz="1400" dirty="0"/>
              <a:t>, 5(9), 16-22.</a:t>
            </a:r>
          </a:p>
          <a:p>
            <a:pPr indent="-540000"/>
            <a:r>
              <a:rPr lang="en-AU" sz="1400" b="1" dirty="0"/>
              <a:t>Wang, W. S., &amp; Sun, C. (2015). </a:t>
            </a:r>
            <a:r>
              <a:rPr lang="en-AU" sz="1400" i="1" dirty="0"/>
              <a:t>The Oxford handbook of Chinese linguistics</a:t>
            </a:r>
            <a:r>
              <a:rPr lang="en-AU" sz="1400" dirty="0"/>
              <a:t>. Oxford University Press.</a:t>
            </a:r>
            <a:endParaRPr lang="en-AU" sz="1400" b="1" dirty="0"/>
          </a:p>
          <a:p>
            <a:pPr indent="-540000"/>
            <a:r>
              <a:rPr lang="en-AU" sz="1400" b="1" dirty="0"/>
              <a:t>Zhang, F. &amp; Yin, P. (2009). </a:t>
            </a:r>
            <a:r>
              <a:rPr lang="en-AU" sz="1400" dirty="0"/>
              <a:t>A Study of Pronunciation Problems of English Learners in China. </a:t>
            </a:r>
            <a:r>
              <a:rPr lang="en-AU" sz="1400" i="1" dirty="0"/>
              <a:t>Asian Social Science</a:t>
            </a:r>
            <a:r>
              <a:rPr lang="en-AU" sz="1400" dirty="0"/>
              <a:t>, 5(6), 141-146.</a:t>
            </a:r>
          </a:p>
          <a:p>
            <a:pPr indent="-540000"/>
            <a:r>
              <a:rPr lang="en-AU" sz="1400" b="1" dirty="0"/>
              <a:t>Zhang, Y., &amp; Lu, Y. (2012). </a:t>
            </a:r>
            <a:r>
              <a:rPr lang="en-AU" sz="1400" dirty="0"/>
              <a:t>A study on pronunciation problems of English learners from China. </a:t>
            </a:r>
            <a:r>
              <a:rPr lang="en-AU" sz="1400" i="1" dirty="0"/>
              <a:t>English Language Teaching</a:t>
            </a:r>
            <a:r>
              <a:rPr lang="en-AU" sz="1400" dirty="0"/>
              <a:t>, 5(12), 156-162.</a:t>
            </a:r>
          </a:p>
          <a:p>
            <a:pPr indent="-540000"/>
            <a:endParaRPr lang="en-AU" sz="1400" dirty="0"/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E2001A"/>
                </a:solidFill>
              </a:rPr>
              <a:t>Data &amp; Software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/>
              <a:t>Data</a:t>
            </a:r>
          </a:p>
          <a:p>
            <a:pPr indent="-540000"/>
            <a:r>
              <a:rPr lang="en-AU" sz="1400" b="1" dirty="0"/>
              <a:t>Ishikawa, S. (2014). </a:t>
            </a:r>
            <a:r>
              <a:rPr lang="en-AU" sz="1400" dirty="0"/>
              <a:t>Design of the ICNALE Spoken: A new database for multi-modal contrastive interlanguage analysis. </a:t>
            </a:r>
            <a:r>
              <a:rPr lang="en-AU" sz="1400" i="1" dirty="0"/>
              <a:t>Learner Corpus Studies in Asia and the World</a:t>
            </a:r>
            <a:r>
              <a:rPr lang="en-AU" sz="1400" dirty="0"/>
              <a:t> 2: 63-76.</a:t>
            </a:r>
          </a:p>
          <a:p>
            <a:pPr indent="-540000"/>
            <a:r>
              <a:rPr lang="en-AU" sz="1400" b="1" dirty="0"/>
              <a:t>Software</a:t>
            </a:r>
          </a:p>
          <a:p>
            <a:pPr indent="-540000"/>
            <a:r>
              <a:rPr lang="en-AU" sz="1400" b="1" dirty="0"/>
              <a:t>R Core Team (2022). </a:t>
            </a:r>
            <a:r>
              <a:rPr lang="en-AU" sz="1400" i="1" dirty="0"/>
              <a:t>R: A language and environment for statistical computing</a:t>
            </a:r>
            <a:r>
              <a:rPr lang="en-AU" sz="1400" dirty="0"/>
              <a:t>. R Foundation for Statistical Computing, Vienna, Austria. (</a:t>
            </a:r>
            <a:r>
              <a:rPr lang="en-AU" sz="1400" dirty="0">
                <a:hlinkClick r:id="rId2"/>
              </a:rPr>
              <a:t>https://www.R-project.org</a:t>
            </a:r>
            <a:r>
              <a:rPr lang="en-AU" sz="1400" dirty="0"/>
              <a:t>)</a:t>
            </a:r>
          </a:p>
          <a:p>
            <a:pPr indent="-540000"/>
            <a:r>
              <a:rPr lang="en-AU" sz="1400" b="1" dirty="0"/>
              <a:t>RStudio Team (2022). </a:t>
            </a:r>
            <a:r>
              <a:rPr lang="en-AU" sz="1400" i="1" dirty="0"/>
              <a:t>RStudio: Integrated Development Environment for R</a:t>
            </a:r>
            <a:r>
              <a:rPr lang="en-AU" sz="1400" dirty="0"/>
              <a:t>. RStudio, PBC: Boston, MA (http://www.rstudio.com)</a:t>
            </a:r>
          </a:p>
          <a:p>
            <a:pPr indent="-540000"/>
            <a:r>
              <a:rPr lang="en-AU" sz="1400" b="1" dirty="0"/>
              <a:t>Bates, D., </a:t>
            </a:r>
            <a:r>
              <a:rPr lang="en-AU" sz="1400" b="1" dirty="0" err="1"/>
              <a:t>Maechler</a:t>
            </a:r>
            <a:r>
              <a:rPr lang="en-AU" sz="1400" b="1" dirty="0"/>
              <a:t>, M., </a:t>
            </a:r>
            <a:r>
              <a:rPr lang="en-AU" sz="1400" b="1" dirty="0" err="1"/>
              <a:t>Bolker</a:t>
            </a:r>
            <a:r>
              <a:rPr lang="en-AU" sz="1400" b="1" dirty="0"/>
              <a:t>, B., &amp; Walker, S. (2015). </a:t>
            </a:r>
            <a:r>
              <a:rPr lang="en-AU" sz="1400" dirty="0"/>
              <a:t>Fitting Linear Mixed-Effects Models Using lme4. </a:t>
            </a:r>
            <a:r>
              <a:rPr lang="en-AU" sz="1400" i="1" dirty="0"/>
              <a:t>Journal of Statistical Software</a:t>
            </a:r>
            <a:r>
              <a:rPr lang="en-AU" sz="1400" dirty="0"/>
              <a:t> 67(1), 1-48.</a:t>
            </a:r>
          </a:p>
          <a:p>
            <a:pPr indent="-540000"/>
            <a:r>
              <a:rPr lang="en-AU" sz="1400" b="1" dirty="0" err="1"/>
              <a:t>Lüdecke</a:t>
            </a:r>
            <a:r>
              <a:rPr lang="en-AU" sz="1400" b="1" dirty="0"/>
              <a:t> D. (2021). </a:t>
            </a:r>
            <a:r>
              <a:rPr lang="en-AU" sz="1400" i="1" dirty="0" err="1"/>
              <a:t>sjPlot</a:t>
            </a:r>
            <a:r>
              <a:rPr lang="en-AU" sz="1400" i="1" dirty="0"/>
              <a:t>: Data Visualization for Statistics in Social Science</a:t>
            </a:r>
            <a:r>
              <a:rPr lang="en-AU" sz="1400" dirty="0"/>
              <a:t>. R package. Version 2.8.10 (</a:t>
            </a:r>
            <a:r>
              <a:rPr lang="en-AU" sz="1400" dirty="0">
                <a:hlinkClick r:id="rId3"/>
              </a:rPr>
              <a:t>https://CRAN.R-project.org/package=sjPlot</a:t>
            </a:r>
            <a:r>
              <a:rPr lang="en-AU" sz="1400" dirty="0"/>
              <a:t>).</a:t>
            </a:r>
          </a:p>
          <a:p>
            <a:pPr indent="-540000"/>
            <a:r>
              <a:rPr lang="en-AU" sz="1400" b="1" dirty="0" err="1"/>
              <a:t>Schiel</a:t>
            </a:r>
            <a:r>
              <a:rPr lang="en-AU" sz="1400" b="1" dirty="0"/>
              <a:t>, F. (1999). </a:t>
            </a:r>
            <a:r>
              <a:rPr lang="en-AU" sz="1400" dirty="0"/>
              <a:t>Automatic Phonetic Transcription of Non-Prompted Speech, </a:t>
            </a:r>
            <a:r>
              <a:rPr lang="en-AU" sz="1400" i="1" dirty="0"/>
              <a:t>Proceedings of the </a:t>
            </a:r>
            <a:r>
              <a:rPr lang="en-AU" sz="1400" i="1" dirty="0" err="1"/>
              <a:t>ICPhS</a:t>
            </a:r>
            <a:r>
              <a:rPr lang="en-AU" sz="1400" i="1" dirty="0"/>
              <a:t> 1999. San Francisco, August 1999</a:t>
            </a:r>
            <a:r>
              <a:rPr lang="en-AU" sz="1400" dirty="0"/>
              <a:t>, 607-610. </a:t>
            </a:r>
          </a:p>
          <a:p>
            <a:pPr indent="-540000"/>
            <a:r>
              <a:rPr lang="en-AU" sz="1400" b="1" dirty="0"/>
              <a:t>Wickham et al., (2019). </a:t>
            </a:r>
            <a:r>
              <a:rPr lang="en-AU" sz="1400" dirty="0"/>
              <a:t>Welcome to the </a:t>
            </a:r>
            <a:r>
              <a:rPr lang="en-AU" sz="1400" dirty="0" err="1"/>
              <a:t>tidyverse</a:t>
            </a:r>
            <a:r>
              <a:rPr lang="en-AU" sz="1400" dirty="0"/>
              <a:t>. </a:t>
            </a:r>
            <a:r>
              <a:rPr lang="en-AU" sz="1400" i="1" dirty="0"/>
              <a:t>Journal of Open Source Software </a:t>
            </a:r>
            <a:r>
              <a:rPr lang="en-AU" sz="1400" dirty="0"/>
              <a:t>4(43): 1686.</a:t>
            </a:r>
          </a:p>
        </p:txBody>
      </p:sp>
      <p:pic>
        <p:nvPicPr>
          <p:cNvPr id="2050" name="Picture 2" descr="The Role of a Software Developer | Technojobs UK">
            <a:extLst>
              <a:ext uri="{FF2B5EF4-FFF2-40B4-BE49-F238E27FC236}">
                <a16:creationId xmlns:a16="http://schemas.microsoft.com/office/drawing/2014/main" id="{2A000A15-6571-3E86-B2FC-1CDE88A2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19" y="0"/>
            <a:ext cx="2282688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805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E2001A"/>
                </a:solidFill>
              </a:rPr>
              <a:t>An acoustic analysis of vowel production by L1-Chinese learners of English</a:t>
            </a:r>
          </a:p>
          <a:p>
            <a:pPr algn="ctr"/>
            <a:endParaRPr lang="en-AU" sz="2000" b="1" dirty="0">
              <a:solidFill>
                <a:srgbClr val="E2001A"/>
              </a:solidFill>
            </a:endParaRPr>
          </a:p>
          <a:p>
            <a:pPr algn="ctr"/>
            <a:r>
              <a:rPr lang="en-AU" sz="3200" dirty="0">
                <a:solidFill>
                  <a:srgbClr val="E2001A"/>
                </a:solidFill>
              </a:rPr>
              <a:t>Martin Schweinberger</a:t>
            </a:r>
          </a:p>
          <a:p>
            <a:pPr algn="ctr"/>
            <a:r>
              <a:rPr lang="en-AU" sz="2000" dirty="0">
                <a:solidFill>
                  <a:srgbClr val="E2001A"/>
                </a:solidFill>
              </a:rPr>
              <a:t>           </a:t>
            </a:r>
          </a:p>
          <a:p>
            <a:pPr algn="ctr"/>
            <a:r>
              <a:rPr lang="en-US" sz="2000" dirty="0">
                <a:solidFill>
                  <a:srgbClr val="E2001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br>
              <a:rPr lang="en-US" sz="2000" dirty="0">
                <a:solidFill>
                  <a:srgbClr val="344A9A"/>
                </a:solidFill>
              </a:rPr>
            </a:br>
            <a:endParaRPr lang="en-AU" sz="2000" dirty="0">
              <a:solidFill>
                <a:srgbClr val="344A9A"/>
              </a:solidFill>
            </a:endParaRPr>
          </a:p>
          <a:p>
            <a:pPr algn="ctr"/>
            <a:endParaRPr lang="en-AU" sz="2000" dirty="0"/>
          </a:p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All materials (except data) available at </a:t>
            </a:r>
            <a:r>
              <a:rPr lang="en-AU" sz="2000" dirty="0">
                <a:solidFill>
                  <a:srgbClr val="3B515B"/>
                </a:solidFill>
              </a:rPr>
              <a:t>https://github.com/MartinSchweinberger/UHHvowels</a:t>
            </a:r>
            <a:br>
              <a:rPr lang="en-AU" sz="2000" dirty="0">
                <a:solidFill>
                  <a:srgbClr val="3B515B"/>
                </a:solidFill>
              </a:rPr>
            </a:br>
            <a:endParaRPr lang="en-AU" sz="2000" dirty="0">
              <a:solidFill>
                <a:srgbClr val="3B515B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2001A"/>
                </a:solidFill>
              </a:rPr>
              <a:t>Introduction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7416897" cy="46085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Variety and diversity of spoken language is beautiful</a:t>
            </a:r>
            <a:r>
              <a:rPr lang="en-AU" dirty="0"/>
              <a:t>, and all accents and varieties are equally valuable as objects of study!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Corpus-based research on spoken language focuses almost exclusively on transcripts </a:t>
            </a:r>
          </a:p>
          <a:p>
            <a:pPr marL="645750" lvl="2" indent="-285750"/>
            <a:r>
              <a:rPr lang="en-AU" dirty="0"/>
              <a:t>Most corpus tools are designed for text (not speech)</a:t>
            </a:r>
          </a:p>
          <a:p>
            <a:pPr marL="645750" lvl="2" indent="-285750"/>
            <a:r>
              <a:rPr lang="en-AU" dirty="0"/>
              <a:t>Most corpora do not provide audio data</a:t>
            </a:r>
          </a:p>
          <a:p>
            <a:pPr marL="465750" lvl="1" indent="-285750"/>
            <a:r>
              <a:rPr lang="en-AU" dirty="0"/>
              <a:t>Analyses of speech (acoustic phonetics) are almost always experimental (not corpus-based)</a:t>
            </a:r>
          </a:p>
          <a:p>
            <a:pPr marL="645750" lvl="2" indent="-285750"/>
            <a:r>
              <a:rPr lang="en-AU" dirty="0"/>
              <a:t>Small samples (5 – 10 speakers)</a:t>
            </a:r>
          </a:p>
          <a:p>
            <a:pPr marL="645750" lvl="2" indent="-285750"/>
            <a:r>
              <a:rPr lang="en-AU" dirty="0"/>
              <a:t>Laboratory setting (unnatural environment / speech)</a:t>
            </a:r>
          </a:p>
          <a:p>
            <a:pPr marL="645750" lvl="2" indent="-28575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695326" y="5222810"/>
            <a:ext cx="9793162" cy="1446550"/>
          </a:xfrm>
          <a:prstGeom prst="rect">
            <a:avLst/>
          </a:prstGeom>
          <a:noFill/>
          <a:ln w="50800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10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Large-scale empirical analyses of naturally occurring speech are highly relevant but dramatically under-researched!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E2001A"/>
                </a:solidFill>
              </a:rPr>
              <a:t>An acoustic analysis of vowel production by L1-Chinese learners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tx1"/>
                </a:solidFill>
              </a:rPr>
              <a:t>Timeline | Table of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Research Gaps | Research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Methodology</a:t>
            </a:r>
            <a:r>
              <a:rPr lang="de-DE" sz="2000" dirty="0">
                <a:solidFill>
                  <a:schemeClr val="tx1"/>
                </a:solidFill>
              </a:rPr>
              <a:t> (Data and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Results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Discussion</a:t>
            </a:r>
            <a:r>
              <a:rPr lang="de-DE" sz="2000" dirty="0">
                <a:solidFill>
                  <a:schemeClr val="tx1"/>
                </a:solidFill>
              </a:rPr>
              <a:t> and Outlook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933F-A9A0-C305-979B-A8D779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7" y="4077072"/>
            <a:ext cx="3713849" cy="23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E2001A"/>
                </a:solidFill>
              </a:rPr>
              <a:t>Background and Motivation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Why is pronunciation a challenge for L2 English learners?</a:t>
            </a:r>
          </a:p>
          <a:p>
            <a:r>
              <a:rPr lang="en-AU" dirty="0"/>
              <a:t>Languages interact in the minds of multilingual speakers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Speech Learning Model (SLM)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Flege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L1 and L2 sound systems exist in a shared phonetic space in the bilingual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 a result, the L2 sound system is affected by the L1 system (and vice 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702497" y="2533548"/>
            <a:ext cx="10794177" cy="2031325"/>
          </a:xfrm>
          <a:prstGeom prst="rect">
            <a:avLst/>
          </a:prstGeom>
          <a:noFill/>
          <a:ln w="50800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b="1" dirty="0"/>
              <a:t>Cross Linguistic Transfer (CLI)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Odlin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, 1989)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The influence resulting from similarities and differences between the target language and any other language that has been previously acquired.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DBA1D-FB0B-E187-0592-507A654925FD}"/>
              </a:ext>
            </a:extLst>
          </p:cNvPr>
          <p:cNvGrpSpPr/>
          <p:nvPr/>
        </p:nvGrpSpPr>
        <p:grpSpPr>
          <a:xfrm>
            <a:off x="5801247" y="5832143"/>
            <a:ext cx="1739427" cy="930067"/>
            <a:chOff x="1108924" y="288036"/>
            <a:chExt cx="3427577" cy="1860299"/>
          </a:xfrm>
          <a:solidFill>
            <a:schemeClr val="bg1">
              <a:lumMod val="85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01624-6914-7836-9FC6-4230E68C2B2A}"/>
                </a:ext>
              </a:extLst>
            </p:cNvPr>
            <p:cNvSpPr/>
            <p:nvPr/>
          </p:nvSpPr>
          <p:spPr>
            <a:xfrm>
              <a:off x="1108924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fillRef>
            <a:effectRef idx="0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B7D0475-4449-33EE-5729-A070EEAEEC2A}"/>
                </a:ext>
              </a:extLst>
            </p:cNvPr>
            <p:cNvSpPr txBox="1"/>
            <p:nvPr/>
          </p:nvSpPr>
          <p:spPr>
            <a:xfrm>
              <a:off x="2339524" y="669958"/>
              <a:ext cx="1516093" cy="11077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41FEC5-37CE-E417-AF44-77C1092362F8}"/>
              </a:ext>
            </a:extLst>
          </p:cNvPr>
          <p:cNvGrpSpPr/>
          <p:nvPr/>
        </p:nvGrpSpPr>
        <p:grpSpPr>
          <a:xfrm>
            <a:off x="4439816" y="5805262"/>
            <a:ext cx="1739426" cy="1023733"/>
            <a:chOff x="-350392" y="288036"/>
            <a:chExt cx="3427577" cy="1860299"/>
          </a:xfrm>
          <a:solidFill>
            <a:srgbClr val="FFC000">
              <a:alpha val="50000"/>
            </a:srgb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75D50F-6207-9371-3254-863F416E1B15}"/>
                </a:ext>
              </a:extLst>
            </p:cNvPr>
            <p:cNvSpPr/>
            <p:nvPr/>
          </p:nvSpPr>
          <p:spPr>
            <a:xfrm>
              <a:off x="-350392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CCC9366-48CC-44F7-E70C-84F529E0BEC8}"/>
                </a:ext>
              </a:extLst>
            </p:cNvPr>
            <p:cNvSpPr txBox="1"/>
            <p:nvPr/>
          </p:nvSpPr>
          <p:spPr>
            <a:xfrm>
              <a:off x="516087" y="587918"/>
              <a:ext cx="1588406" cy="1190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7FD7F6-5B2E-21BD-7D48-A0A2A78443EA}"/>
              </a:ext>
            </a:extLst>
          </p:cNvPr>
          <p:cNvSpPr/>
          <p:nvPr/>
        </p:nvSpPr>
        <p:spPr>
          <a:xfrm>
            <a:off x="5707433" y="5965866"/>
            <a:ext cx="708458" cy="350771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A5F83A-C1A7-CBEE-F6F5-36BBC4FB3361}"/>
              </a:ext>
            </a:extLst>
          </p:cNvPr>
          <p:cNvSpPr/>
          <p:nvPr/>
        </p:nvSpPr>
        <p:spPr>
          <a:xfrm rot="10800000">
            <a:off x="5779436" y="6282461"/>
            <a:ext cx="530690" cy="301734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B96BF1F7-3D2C-BC28-6822-FD8152D9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59502" y="1547019"/>
            <a:ext cx="93610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DC99A-1B7B-1D0F-A9B1-ADC36F6B0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E2001A"/>
                </a:solidFill>
              </a:rPr>
              <a:t>Background and Motivation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5625775" cy="4608515"/>
          </a:xfrm>
        </p:spPr>
        <p:txBody>
          <a:bodyPr>
            <a:normAutofit/>
          </a:bodyPr>
          <a:lstStyle/>
          <a:p>
            <a:r>
              <a:rPr lang="en-AU" b="1" dirty="0"/>
              <a:t>Prior research reports that Chinese learners struggle with English vowels, in particular, they have problems differentiating between </a:t>
            </a:r>
          </a:p>
          <a:p>
            <a:pPr marL="645750" lvl="2" indent="-285750">
              <a:buFont typeface="Arial" panose="020B0604020202020204" pitchFamily="34" charset="0"/>
              <a:buChar char="−"/>
            </a:pPr>
            <a:r>
              <a:rPr lang="en-AU" dirty="0"/>
              <a:t>/iː/ and /ɪ/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(see, e.g., Zhang &amp; Yin, 2009) </a:t>
            </a:r>
            <a:endParaRPr lang="en-AU" dirty="0"/>
          </a:p>
          <a:p>
            <a:pPr marL="645750" lvl="2" indent="-285750">
              <a:buFont typeface="Arial" panose="020B0604020202020204" pitchFamily="34" charset="0"/>
              <a:buChar char="−"/>
            </a:pPr>
            <a:r>
              <a:rPr lang="en-AU" dirty="0"/>
              <a:t>/uː/ and /ʊ/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 </a:t>
            </a:r>
            <a:r>
              <a:rPr lang="nl-NL" sz="1400" dirty="0">
                <a:solidFill>
                  <a:schemeClr val="bg1">
                    <a:lumMod val="50000"/>
                  </a:schemeClr>
                </a:solidFill>
              </a:rPr>
              <a:t>&amp; Van Heuven 2006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645750" lvl="2" indent="-285750">
              <a:buFont typeface="Arial" panose="020B0604020202020204" pitchFamily="34" charset="0"/>
              <a:buChar char="−"/>
            </a:pPr>
            <a:r>
              <a:rPr lang="en-AU" dirty="0"/>
              <a:t>/ɛ/ and /æ/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B9110-106D-B173-DE81-E629AD7A6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8" y="4800597"/>
            <a:ext cx="2049466" cy="1542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046D3-2DF0-AA9A-096F-293B61B12810}"/>
              </a:ext>
            </a:extLst>
          </p:cNvPr>
          <p:cNvSpPr txBox="1"/>
          <p:nvPr/>
        </p:nvSpPr>
        <p:spPr>
          <a:xfrm>
            <a:off x="695325" y="4381000"/>
            <a:ext cx="303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</a:rPr>
              <a:t>Mandarin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4301739" y="4293578"/>
            <a:ext cx="26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</a:rPr>
              <a:t>English</a:t>
            </a:r>
            <a:endParaRPr lang="en-AU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7B503-271E-8A4A-805A-312B684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852786" y="4243081"/>
            <a:ext cx="2185061" cy="19578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005C-1146-DE28-0F4A-4FA5F5CFED35}"/>
              </a:ext>
            </a:extLst>
          </p:cNvPr>
          <p:cNvSpPr txBox="1"/>
          <p:nvPr/>
        </p:nvSpPr>
        <p:spPr>
          <a:xfrm>
            <a:off x="125418" y="6290156"/>
            <a:ext cx="1115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11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vowels, i.e., vowels with a fixed tongue position (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moving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tonue position like /au/  or /ou/.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Depending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variety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English.</a:t>
            </a:r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23C24F8-69E3-40AD-202A-D81FE627F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6" y="4777988"/>
            <a:ext cx="1979277" cy="1512168"/>
          </a:xfrm>
          <a:prstGeom prst="rect">
            <a:avLst/>
          </a:prstGeom>
        </p:spPr>
      </p:pic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64110DA-B0CC-6F71-FDE6-566E0568E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86" y="4734676"/>
            <a:ext cx="2181225" cy="1605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15A6A-FCE7-0640-87F3-1C6C3F3C7333}"/>
              </a:ext>
            </a:extLst>
          </p:cNvPr>
          <p:cNvSpPr txBox="1"/>
          <p:nvPr/>
        </p:nvSpPr>
        <p:spPr>
          <a:xfrm>
            <a:off x="6945405" y="4401300"/>
            <a:ext cx="311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22CA4-E840-4984-C2D1-C51BD0046F3A}"/>
              </a:ext>
            </a:extLst>
          </p:cNvPr>
          <p:cNvSpPr txBox="1">
            <a:spLocks/>
          </p:cNvSpPr>
          <p:nvPr/>
        </p:nvSpPr>
        <p:spPr>
          <a:xfrm>
            <a:off x="6549256" y="1700213"/>
            <a:ext cx="5460273" cy="32115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Reasons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</a:t>
            </a:r>
            <a:r>
              <a:rPr lang="en-AU" b="1" dirty="0"/>
              <a:t>inventory size </a:t>
            </a:r>
            <a:r>
              <a:rPr lang="en-AU" dirty="0"/>
              <a:t>(CHN: Mandarin 6 vowels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AU" dirty="0"/>
              <a:t> vs. ENS: app.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AU" dirty="0"/>
              <a:t> 11 vowels)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 &amp; Sun, 2015)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</a:t>
            </a:r>
            <a:r>
              <a:rPr lang="en-AU" b="1" dirty="0"/>
              <a:t>how vowels are differentiated </a:t>
            </a:r>
            <a:r>
              <a:rPr lang="en-AU" dirty="0"/>
              <a:t>(ENS: formants + duration | CHN: formants + tone)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3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E2001A"/>
                </a:solidFill>
              </a:rPr>
              <a:t>Background and Motivation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are “formants”? and do they have to do with tongue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Formants are concentration of acoustic energy at a certain frequency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Ladefoged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&amp; Johnson 2014 )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First formants (F1) inversely correspond to the tongue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Second formants (F2) and inversely correspond to tongue fronting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94493-D0FA-375E-B4BC-113AC53C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6" y="3410788"/>
            <a:ext cx="4752528" cy="34025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69A87-9DD6-D15E-1C27-20B105D0D336}"/>
              </a:ext>
            </a:extLst>
          </p:cNvPr>
          <p:cNvCxnSpPr>
            <a:cxnSpLocks/>
          </p:cNvCxnSpPr>
          <p:nvPr/>
        </p:nvCxnSpPr>
        <p:spPr>
          <a:xfrm>
            <a:off x="497480" y="3899148"/>
            <a:ext cx="648072" cy="0"/>
          </a:xfrm>
          <a:prstGeom prst="straightConnector1">
            <a:avLst/>
          </a:prstGeom>
          <a:ln w="381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C4987-8AB4-6EAD-C4DF-052ABE7134CC}"/>
              </a:ext>
            </a:extLst>
          </p:cNvPr>
          <p:cNvCxnSpPr>
            <a:cxnSpLocks/>
          </p:cNvCxnSpPr>
          <p:nvPr/>
        </p:nvCxnSpPr>
        <p:spPr>
          <a:xfrm>
            <a:off x="497480" y="4077072"/>
            <a:ext cx="648072" cy="0"/>
          </a:xfrm>
          <a:prstGeom prst="straightConnector1">
            <a:avLst/>
          </a:prstGeom>
          <a:ln w="381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427D2-2039-B3A3-CAB4-9D15D1B8B7FA}"/>
              </a:ext>
            </a:extLst>
          </p:cNvPr>
          <p:cNvCxnSpPr>
            <a:cxnSpLocks/>
          </p:cNvCxnSpPr>
          <p:nvPr/>
        </p:nvCxnSpPr>
        <p:spPr>
          <a:xfrm>
            <a:off x="497480" y="4725144"/>
            <a:ext cx="648072" cy="0"/>
          </a:xfrm>
          <a:prstGeom prst="straightConnector1">
            <a:avLst/>
          </a:prstGeom>
          <a:ln w="381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D1AA7-1957-C9C3-D181-44549AED1F83}"/>
              </a:ext>
            </a:extLst>
          </p:cNvPr>
          <p:cNvSpPr txBox="1"/>
          <p:nvPr/>
        </p:nvSpPr>
        <p:spPr>
          <a:xfrm flipH="1">
            <a:off x="47328" y="3707740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0063D-95FE-25EE-EBCC-1CD052341A15}"/>
              </a:ext>
            </a:extLst>
          </p:cNvPr>
          <p:cNvSpPr txBox="1"/>
          <p:nvPr/>
        </p:nvSpPr>
        <p:spPr>
          <a:xfrm flipH="1">
            <a:off x="49946" y="3923764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8BE18-30DD-CEB2-C664-871B36358981}"/>
              </a:ext>
            </a:extLst>
          </p:cNvPr>
          <p:cNvSpPr txBox="1"/>
          <p:nvPr/>
        </p:nvSpPr>
        <p:spPr>
          <a:xfrm flipH="1">
            <a:off x="47328" y="4571836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10272463" y="3501008"/>
            <a:ext cx="1869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DFF29-73AD-95CD-9BFB-10FAA63550F9}"/>
              </a:ext>
            </a:extLst>
          </p:cNvPr>
          <p:cNvCxnSpPr/>
          <p:nvPr/>
        </p:nvCxnSpPr>
        <p:spPr>
          <a:xfrm>
            <a:off x="6456040" y="3547344"/>
            <a:ext cx="0" cy="2617960"/>
          </a:xfrm>
          <a:prstGeom prst="straightConnector1">
            <a:avLst/>
          </a:prstGeom>
          <a:ln w="38100">
            <a:solidFill>
              <a:srgbClr val="E200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58019-76D8-F0FB-F094-351FE5A78184}"/>
              </a:ext>
            </a:extLst>
          </p:cNvPr>
          <p:cNvCxnSpPr>
            <a:cxnSpLocks/>
          </p:cNvCxnSpPr>
          <p:nvPr/>
        </p:nvCxnSpPr>
        <p:spPr>
          <a:xfrm flipH="1">
            <a:off x="6608440" y="6237312"/>
            <a:ext cx="3605957" cy="0"/>
          </a:xfrm>
          <a:prstGeom prst="straightConnector1">
            <a:avLst/>
          </a:prstGeom>
          <a:ln w="38100">
            <a:solidFill>
              <a:srgbClr val="E200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E8A7E5-129B-877F-D4FF-462FE1853942}"/>
              </a:ext>
            </a:extLst>
          </p:cNvPr>
          <p:cNvSpPr txBox="1"/>
          <p:nvPr/>
        </p:nvSpPr>
        <p:spPr>
          <a:xfrm flipH="1">
            <a:off x="5893448" y="3645024"/>
            <a:ext cx="461665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b="1" dirty="0"/>
              <a:t>F1</a:t>
            </a:r>
            <a:r>
              <a:rPr lang="en-AU" dirty="0"/>
              <a:t> (tongue height)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8FEC4-4901-223E-1699-1C4388EE4EC7}"/>
              </a:ext>
            </a:extLst>
          </p:cNvPr>
          <p:cNvSpPr txBox="1"/>
          <p:nvPr/>
        </p:nvSpPr>
        <p:spPr>
          <a:xfrm flipH="1">
            <a:off x="7608167" y="6200438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F2</a:t>
            </a:r>
            <a:r>
              <a:rPr lang="en-AU" dirty="0"/>
              <a:t> (tongue fronting)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302C858-5EDA-AE84-9798-41B3D3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3EC1F-6469-3B19-37E8-E490E0333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95" y="3450232"/>
            <a:ext cx="3588202" cy="27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E2001A"/>
                </a:solidFill>
              </a:rPr>
              <a:t>Research Gaps | Research Questions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Problems and gaps in previous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little research: existing research very impressionistic </a:t>
            </a:r>
            <a:br>
              <a:rPr lang="en-AU" dirty="0"/>
            </a:br>
            <a:r>
              <a:rPr lang="en-AU" dirty="0"/>
              <a:t>(few systematic empirical research despite Chinese learners of English being one of the </a:t>
            </a:r>
            <a:br>
              <a:rPr lang="en-AU" dirty="0"/>
            </a:br>
            <a:r>
              <a:rPr lang="en-AU" dirty="0"/>
              <a:t>largest learner groups globally!)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Learner vowel traits in naturalistic speech environments largely unknown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Limited generalisability | applicability of the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Current Study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b="1" dirty="0"/>
              <a:t>Larger-scale analysis </a:t>
            </a:r>
            <a:r>
              <a:rPr lang="en-AU" dirty="0"/>
              <a:t>of Chinese learners of English vowels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dirty="0"/>
              <a:t>produced under more </a:t>
            </a:r>
            <a:r>
              <a:rPr lang="en-AU" b="1" dirty="0"/>
              <a:t>spontaneous speech</a:t>
            </a:r>
            <a:r>
              <a:rPr lang="en-AU" dirty="0"/>
              <a:t> conditions is needed!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A65C1C-77EB-4724-906D-DCE19003D206}"/>
              </a:ext>
            </a:extLst>
          </p:cNvPr>
          <p:cNvSpPr txBox="1"/>
          <p:nvPr/>
        </p:nvSpPr>
        <p:spPr>
          <a:xfrm>
            <a:off x="839379" y="5085184"/>
            <a:ext cx="10513242" cy="1661993"/>
          </a:xfrm>
          <a:prstGeom prst="rect">
            <a:avLst/>
          </a:prstGeom>
          <a:noFill/>
          <a:ln w="50800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b="1" dirty="0"/>
              <a:t>RQ: What factors correlate with divergencies in English vowel production among Chinese learners of English?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2694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218435" cy="4608515"/>
          </a:xfrm>
        </p:spPr>
        <p:txBody>
          <a:bodyPr>
            <a:normAutofit/>
          </a:bodyPr>
          <a:lstStyle/>
          <a:p>
            <a:r>
              <a:rPr lang="en-AU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International Corpus Network of Asian Learners of English </a:t>
            </a:r>
            <a:r>
              <a:rPr lang="en-AU" dirty="0"/>
              <a:t>(ICNALE)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(Ishikawa 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Free for everyone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Includes more than 10,000 topic-controlled speeches by college students </a:t>
            </a:r>
            <a:br>
              <a:rPr lang="en-AU" dirty="0"/>
            </a:br>
            <a:r>
              <a:rPr lang="en-AU" dirty="0"/>
              <a:t>(English native speakers  and speakers from 10 regions in Asia)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Audio data: minute long recordings (recorded on mobile phones) + transcripts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5CBE8-4484-484B-1CF5-F44DC20FDB50}"/>
              </a:ext>
            </a:extLst>
          </p:cNvPr>
          <p:cNvSpPr txBox="1">
            <a:spLocks/>
          </p:cNvSpPr>
          <p:nvPr/>
        </p:nvSpPr>
        <p:spPr>
          <a:xfrm>
            <a:off x="159037" y="4629967"/>
            <a:ext cx="9155024" cy="22280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b="1" dirty="0"/>
              <a:t>Regions</a:t>
            </a:r>
          </a:p>
          <a:p>
            <a:pPr algn="ctr"/>
            <a:r>
              <a:rPr lang="en-AU" dirty="0"/>
              <a:t>China	Hong Kong	Indonesia	Japan	Korea	Pakistan	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the Philippines	Singapore	Malaysia		Taiwan	Thailand</a:t>
            </a:r>
          </a:p>
        </p:txBody>
      </p:sp>
      <p:pic>
        <p:nvPicPr>
          <p:cNvPr id="8" name="Picture 7" descr="A flag with a star&#10;&#10;Description automatically generated">
            <a:extLst>
              <a:ext uri="{FF2B5EF4-FFF2-40B4-BE49-F238E27FC236}">
                <a16:creationId xmlns:a16="http://schemas.microsoft.com/office/drawing/2014/main" id="{FD49EFEE-4CA9-253E-CE1D-C7E500ECE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4" y="5373515"/>
            <a:ext cx="431603" cy="28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red flag with white flower design&#10;&#10;Description automatically generated">
            <a:extLst>
              <a:ext uri="{FF2B5EF4-FFF2-40B4-BE49-F238E27FC236}">
                <a16:creationId xmlns:a16="http://schemas.microsoft.com/office/drawing/2014/main" id="{F20193F7-0569-6DED-FDD4-779C7D1F6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83" y="5373514"/>
            <a:ext cx="432389" cy="28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A red and white flag&#10;&#10;Description automatically generated">
            <a:extLst>
              <a:ext uri="{FF2B5EF4-FFF2-40B4-BE49-F238E27FC236}">
                <a16:creationId xmlns:a16="http://schemas.microsoft.com/office/drawing/2014/main" id="{F647D5EF-C811-9548-5FA1-961F7739BF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31" y="5368910"/>
            <a:ext cx="432389" cy="28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A red circle with white background&#10;&#10;Description automatically generated">
            <a:extLst>
              <a:ext uri="{FF2B5EF4-FFF2-40B4-BE49-F238E27FC236}">
                <a16:creationId xmlns:a16="http://schemas.microsoft.com/office/drawing/2014/main" id="{750A82C5-73D7-85C5-6382-E76F085685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21" y="5381212"/>
            <a:ext cx="431603" cy="287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 descr="A flag with a red blue and black circle&#10;&#10;Description automatically generated">
            <a:extLst>
              <a:ext uri="{FF2B5EF4-FFF2-40B4-BE49-F238E27FC236}">
                <a16:creationId xmlns:a16="http://schemas.microsoft.com/office/drawing/2014/main" id="{81ECD29D-4A8A-1C4A-8BF0-BEFC0BAE2A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44" y="5368910"/>
            <a:ext cx="431602" cy="287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 descr="A green and white flag with a crescent and a star&#10;&#10;Description automatically generated">
            <a:extLst>
              <a:ext uri="{FF2B5EF4-FFF2-40B4-BE49-F238E27FC236}">
                <a16:creationId xmlns:a16="http://schemas.microsoft.com/office/drawing/2014/main" id="{9043FFB4-513F-9121-37F5-DEBBB7829C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93" y="5364306"/>
            <a:ext cx="431602" cy="287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 descr="A flag of the philippines&#10;&#10;Description automatically generated">
            <a:extLst>
              <a:ext uri="{FF2B5EF4-FFF2-40B4-BE49-F238E27FC236}">
                <a16:creationId xmlns:a16="http://schemas.microsoft.com/office/drawing/2014/main" id="{851B911A-740A-EB98-22BF-ED4BE4932B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0" y="6132457"/>
            <a:ext cx="419796" cy="272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 descr="A red and white flag with a crescent moon and stars&#10;&#10;Description automatically generated">
            <a:extLst>
              <a:ext uri="{FF2B5EF4-FFF2-40B4-BE49-F238E27FC236}">
                <a16:creationId xmlns:a16="http://schemas.microsoft.com/office/drawing/2014/main" id="{9AAD1D22-3EF9-C774-FDC9-8814D6F12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91" y="6132456"/>
            <a:ext cx="409256" cy="272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 descr="A flag with a yellow star and a red stripe&#10;&#10;Description automatically generated">
            <a:extLst>
              <a:ext uri="{FF2B5EF4-FFF2-40B4-BE49-F238E27FC236}">
                <a16:creationId xmlns:a16="http://schemas.microsoft.com/office/drawing/2014/main" id="{2EFB2174-A8C9-102D-31C5-23484B4CF1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33" y="6127174"/>
            <a:ext cx="506297" cy="253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 descr="A red and blue flag with a white sun&#10;&#10;Description automatically generated">
            <a:extLst>
              <a:ext uri="{FF2B5EF4-FFF2-40B4-BE49-F238E27FC236}">
                <a16:creationId xmlns:a16="http://schemas.microsoft.com/office/drawing/2014/main" id="{F2B51E21-1D80-EE9E-2C80-74446B0126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92" y="6129446"/>
            <a:ext cx="373583" cy="248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A red white and blue flag&#10;&#10;Description automatically generated">
            <a:extLst>
              <a:ext uri="{FF2B5EF4-FFF2-40B4-BE49-F238E27FC236}">
                <a16:creationId xmlns:a16="http://schemas.microsoft.com/office/drawing/2014/main" id="{B1B1A5C9-CCF5-FC8A-4A00-CD9E202561B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54" y="6112856"/>
            <a:ext cx="398514" cy="265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FED720F-F305-91E1-4360-73CCD7545386}"/>
              </a:ext>
            </a:extLst>
          </p:cNvPr>
          <p:cNvSpPr txBox="1">
            <a:spLocks/>
          </p:cNvSpPr>
          <p:nvPr/>
        </p:nvSpPr>
        <p:spPr>
          <a:xfrm>
            <a:off x="8621157" y="4629967"/>
            <a:ext cx="3411806" cy="19364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b="1" dirty="0"/>
              <a:t>L1 speakers</a:t>
            </a:r>
          </a:p>
          <a:p>
            <a:pPr algn="ctr"/>
            <a:r>
              <a:rPr lang="en-AU" dirty="0"/>
              <a:t>USA	</a:t>
            </a:r>
          </a:p>
          <a:p>
            <a:pPr algn="ctr"/>
            <a:r>
              <a:rPr lang="en-AU" dirty="0"/>
              <a:t>Canada	</a:t>
            </a:r>
          </a:p>
          <a:p>
            <a:pPr algn="ctr"/>
            <a:r>
              <a:rPr lang="en-AU" dirty="0"/>
              <a:t>Australia	</a:t>
            </a:r>
          </a:p>
          <a:p>
            <a:pPr algn="ctr"/>
            <a:r>
              <a:rPr lang="en-AU" dirty="0"/>
              <a:t>Britain</a:t>
            </a:r>
          </a:p>
        </p:txBody>
      </p:sp>
      <p:pic>
        <p:nvPicPr>
          <p:cNvPr id="35" name="Picture 34" descr="A red and white flag with a leaf&#10;&#10;Description automatically generated">
            <a:extLst>
              <a:ext uri="{FF2B5EF4-FFF2-40B4-BE49-F238E27FC236}">
                <a16:creationId xmlns:a16="http://schemas.microsoft.com/office/drawing/2014/main" id="{C9D6F3A9-EAAB-6759-8DC2-B9BBDE06BFA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695" y="5205920"/>
            <a:ext cx="720843" cy="479688"/>
          </a:xfrm>
          <a:prstGeom prst="rect">
            <a:avLst/>
          </a:prstGeom>
        </p:spPr>
      </p:pic>
      <p:pic>
        <p:nvPicPr>
          <p:cNvPr id="33" name="Picture 32" descr="A flag with stars and stripes&#10;&#10;Description automatically generated">
            <a:extLst>
              <a:ext uri="{FF2B5EF4-FFF2-40B4-BE49-F238E27FC236}">
                <a16:creationId xmlns:a16="http://schemas.microsoft.com/office/drawing/2014/main" id="{53619296-9841-9360-C1FA-71979DC07D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00" y="5031196"/>
            <a:ext cx="378323" cy="253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Picture 36" descr="A flag with stars and a red white and blue flag&#10;&#10;Description automatically generated">
            <a:extLst>
              <a:ext uri="{FF2B5EF4-FFF2-40B4-BE49-F238E27FC236}">
                <a16:creationId xmlns:a16="http://schemas.microsoft.com/office/drawing/2014/main" id="{15C26B52-0A8E-373A-E929-CF0AF7787FD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23" y="5755684"/>
            <a:ext cx="506362" cy="253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Picture 38" descr="A flag with a cross with Great Britain in the background&#10;&#10;Description automatically generated">
            <a:extLst>
              <a:ext uri="{FF2B5EF4-FFF2-40B4-BE49-F238E27FC236}">
                <a16:creationId xmlns:a16="http://schemas.microsoft.com/office/drawing/2014/main" id="{05D34CE0-0B1A-A778-1BBA-F60CE4003FE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47" y="6151616"/>
            <a:ext cx="506362" cy="253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</Template>
  <TotalTime>4345</TotalTime>
  <Words>2817</Words>
  <Application>Microsoft Office PowerPoint</Application>
  <PresentationFormat>Widescreen</PresentationFormat>
  <Paragraphs>323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Franklin Gothic Medium</vt:lpstr>
      <vt:lpstr>Wingdings</vt:lpstr>
      <vt:lpstr>University of Queensland</vt:lpstr>
      <vt:lpstr>PowerPoint Presentation</vt:lpstr>
      <vt:lpstr>Introduction</vt:lpstr>
      <vt:lpstr>Introduction</vt:lpstr>
      <vt:lpstr>PowerPoint Presentation</vt:lpstr>
      <vt:lpstr>Background and Motivation</vt:lpstr>
      <vt:lpstr>Background and Motivation</vt:lpstr>
      <vt:lpstr>Background and Motivation</vt:lpstr>
      <vt:lpstr>Research Gaps | Research Questions</vt:lpstr>
      <vt:lpstr>Methodology (Data | Analysis)</vt:lpstr>
      <vt:lpstr>Methodology (Data | Analysis)</vt:lpstr>
      <vt:lpstr>Methodology (Data | Analysis)</vt:lpstr>
      <vt:lpstr>Methodology (Data | Analysis)</vt:lpstr>
      <vt:lpstr>Methodology (Data | Analysis)</vt:lpstr>
      <vt:lpstr>Results</vt:lpstr>
      <vt:lpstr>Results</vt:lpstr>
      <vt:lpstr>Results</vt:lpstr>
      <vt:lpstr>Results</vt:lpstr>
      <vt:lpstr>Results</vt:lpstr>
      <vt:lpstr>Results</vt:lpstr>
      <vt:lpstr>Discussion | Outlook</vt:lpstr>
      <vt:lpstr>Potential Applications</vt:lpstr>
      <vt:lpstr>PowerPoint Presentation</vt:lpstr>
      <vt:lpstr>References</vt:lpstr>
      <vt:lpstr>Data &amp;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小宮 裕基</dc:creator>
  <cp:lastModifiedBy>Martin Schweinberger</cp:lastModifiedBy>
  <cp:revision>83</cp:revision>
  <cp:lastPrinted>2022-06-13T07:27:25Z</cp:lastPrinted>
  <dcterms:created xsi:type="dcterms:W3CDTF">2022-04-26T23:20:44Z</dcterms:created>
  <dcterms:modified xsi:type="dcterms:W3CDTF">2024-11-11T00:50:06Z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2023-05-10T09:13:51Z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473e68cc-0358-4b64-b7b2-39a5018dca25</vt:lpwstr>
  </property>
  <property fmtid="{D5CDD505-2E9C-101B-9397-08002B2CF9AE}" pid="8" name="MSIP_Label_0f488380-630a-4f55-a077-a19445e3f360_ContentBits">
    <vt:lpwstr>0</vt:lpwstr>
  </property>
</Properties>
</file>