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png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62" r:id="rId11"/>
    <p:sldId id="263" r:id="rId12"/>
    <p:sldId id="264" r:id="rId13"/>
    <p:sldId id="265" r:id="rId14"/>
    <p:sldId id="266" r:id="rId15"/>
    <p:sldId id="267" r:id="rId16"/>
    <p:sldId id="278" r:id="rId17"/>
    <p:sldId id="268" r:id="rId18"/>
    <p:sldId id="270" r:id="rId19"/>
    <p:sldId id="275" r:id="rId20"/>
    <p:sldId id="274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1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5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0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6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4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1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8005CF-5662-425D-ACB1-D28C3ADF91B0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05CF-5662-425D-ACB1-D28C3ADF91B0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6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8005CF-5662-425D-ACB1-D28C3ADF91B0}" type="datetimeFigureOut">
              <a:rPr lang="en-US" smtClean="0"/>
              <a:t>17-Feb-20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1B2332-39A4-4393-9948-96077977E4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8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6.03357" TargetMode="External"/><Relationship Id="rId7" Type="http://schemas.openxmlformats.org/officeDocument/2006/relationships/hyperlink" Target="https://people.eecs.berkeley.edu/~jordan/papers/yan-etal-long.pdf" TargetMode="External"/><Relationship Id="rId2" Type="http://schemas.openxmlformats.org/officeDocument/2006/relationships/hyperlink" Target="https://pi.math.cornell.edu/~hatcher/AT/A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811.04049" TargetMode="External"/><Relationship Id="rId5" Type="http://schemas.openxmlformats.org/officeDocument/2006/relationships/hyperlink" Target="https://arxiv.org/abs/0909.4314" TargetMode="External"/><Relationship Id="rId4" Type="http://schemas.openxmlformats.org/officeDocument/2006/relationships/hyperlink" Target="http://citeseerx.ist.psu.edu/viewdoc/download?doi=10.1.1.592.1730\&amp;rep=rep1\&amp;type=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CC15-8E87-4741-B299-1FA6493FD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758952"/>
            <a:ext cx="11239500" cy="356616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Identifying Bridges in Graphs: </a:t>
            </a:r>
            <a:br>
              <a:rPr lang="en-US" dirty="0"/>
            </a:br>
            <a:r>
              <a:rPr lang="en-US" dirty="0"/>
              <a:t>A Persistent Homology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E6067-1EAE-49E6-84E2-CA4D3B14A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Skilleter</a:t>
            </a:r>
          </a:p>
        </p:txBody>
      </p:sp>
    </p:spTree>
    <p:extLst>
      <p:ext uri="{BB962C8B-B14F-4D97-AF65-F5344CB8AC3E}">
        <p14:creationId xmlns:p14="http://schemas.microsoft.com/office/powerpoint/2010/main" val="24975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C244-433B-45FB-B3EA-914CB98F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the Shortest Path Filtration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0F31C-7A98-4E2D-A115-949BF5EFE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shortest path filtration lets us associate a 1-dimensional persistence barcode to every vertex. These can be modelled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dirty="0"/>
                  <a:t> matrices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the total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-cycles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0F31C-7A98-4E2D-A115-949BF5EFE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42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C244-433B-45FB-B3EA-914CB98F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the Shortest Path Filtration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0F31C-7A98-4E2D-A115-949BF5EFE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shortest path filtration lets us associate a 1-dimensional persistence barcode to every vertex. These can be modelled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dirty="0"/>
                  <a:t> matrices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the total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-cycles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Our algorithm naturally generates sorted barcodes e.g.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0F31C-7A98-4E2D-A115-949BF5EFE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68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C244-433B-45FB-B3EA-914CB98F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the Shortest Path Filtration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0F31C-7A98-4E2D-A115-949BF5EFE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44348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shortest path filtration lets us associate a 1-dimensional persistence barcode to every vertex. These can be modelled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dirty="0"/>
                  <a:t> matrices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the total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-cycles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Our algorithm naturally generates sorted barcodes e.g.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Wasserstein distance (we always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 between two such sorted barcodes is then given 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ℬ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ℬ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0F31C-7A98-4E2D-A115-949BF5EFE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44348"/>
              </a:xfrm>
              <a:blipFill>
                <a:blip r:embed="rId2"/>
                <a:stretch>
                  <a:fillRect l="-1455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16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61D0-766F-4BA8-A5ED-9C3F898B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the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B067-CAC4-4942-B915-6DB9B3809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8939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Figure 2 is an example graph generated using more classical clustering methods.</a:t>
            </a:r>
          </a:p>
        </p:txBody>
      </p:sp>
      <p:pic>
        <p:nvPicPr>
          <p:cNvPr id="5" name="Picture 4" descr="A picture containing game, necklace&#10;&#10;Description automatically generated">
            <a:extLst>
              <a:ext uri="{FF2B5EF4-FFF2-40B4-BE49-F238E27FC236}">
                <a16:creationId xmlns:a16="http://schemas.microsoft.com/office/drawing/2014/main" id="{6016A057-368C-42F4-BC69-E2BB79D5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98" y="1833041"/>
            <a:ext cx="4105275" cy="291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ED4774-03C8-4691-ACF0-3C2C2FC556D0}"/>
              </a:ext>
            </a:extLst>
          </p:cNvPr>
          <p:cNvSpPr txBox="1"/>
          <p:nvPr/>
        </p:nvSpPr>
        <p:spPr>
          <a:xfrm>
            <a:off x="7977233" y="4736951"/>
            <a:ext cx="3694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2: Example graph clustered using the annulus test.</a:t>
            </a:r>
          </a:p>
        </p:txBody>
      </p:sp>
    </p:spTree>
    <p:extLst>
      <p:ext uri="{BB962C8B-B14F-4D97-AF65-F5344CB8AC3E}">
        <p14:creationId xmlns:p14="http://schemas.microsoft.com/office/powerpoint/2010/main" val="4003805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61D0-766F-4BA8-A5ED-9C3F898B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the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B067-CAC4-4942-B915-6DB9B3809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8939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Figure 2 is an example graph generated using more classical clustering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the Wasserstein distance, the vertices in the upper right-hand corner can be said to be “close enough” to </a:t>
            </a:r>
            <a:r>
              <a:rPr lang="en-US" dirty="0" err="1"/>
              <a:t>neighbouring</a:t>
            </a:r>
            <a:r>
              <a:rPr lang="en-US" dirty="0"/>
              <a:t> cluster points to also be part of the cluster.</a:t>
            </a:r>
          </a:p>
        </p:txBody>
      </p:sp>
      <p:pic>
        <p:nvPicPr>
          <p:cNvPr id="5" name="Picture 4" descr="A picture containing game, necklace&#10;&#10;Description automatically generated">
            <a:extLst>
              <a:ext uri="{FF2B5EF4-FFF2-40B4-BE49-F238E27FC236}">
                <a16:creationId xmlns:a16="http://schemas.microsoft.com/office/drawing/2014/main" id="{6016A057-368C-42F4-BC69-E2BB79D5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98" y="1833041"/>
            <a:ext cx="4105275" cy="291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ED4774-03C8-4691-ACF0-3C2C2FC556D0}"/>
              </a:ext>
            </a:extLst>
          </p:cNvPr>
          <p:cNvSpPr txBox="1"/>
          <p:nvPr/>
        </p:nvSpPr>
        <p:spPr>
          <a:xfrm>
            <a:off x="7977233" y="4736951"/>
            <a:ext cx="3694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2: Example graph clustered using the annulus test.</a:t>
            </a:r>
          </a:p>
        </p:txBody>
      </p:sp>
    </p:spTree>
    <p:extLst>
      <p:ext uri="{BB962C8B-B14F-4D97-AF65-F5344CB8AC3E}">
        <p14:creationId xmlns:p14="http://schemas.microsoft.com/office/powerpoint/2010/main" val="193790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61D0-766F-4BA8-A5ED-9C3F898B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the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B067-CAC4-4942-B915-6DB9B3809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8939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Figure 2 is an example graph generated using more classical clustering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the Wasserstein distance, the vertices in the upper right-hand corner can be said to be “close enough” to </a:t>
            </a:r>
            <a:r>
              <a:rPr lang="en-US" dirty="0" err="1"/>
              <a:t>neighbouring</a:t>
            </a:r>
            <a:r>
              <a:rPr lang="en-US" dirty="0"/>
              <a:t> cluster points to also be part of the cluster.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game, necklace&#10;&#10;Description automatically generated">
            <a:extLst>
              <a:ext uri="{FF2B5EF4-FFF2-40B4-BE49-F238E27FC236}">
                <a16:creationId xmlns:a16="http://schemas.microsoft.com/office/drawing/2014/main" id="{6016A057-368C-42F4-BC69-E2BB79D5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98" y="1833041"/>
            <a:ext cx="4105275" cy="291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ED4774-03C8-4691-ACF0-3C2C2FC556D0}"/>
              </a:ext>
            </a:extLst>
          </p:cNvPr>
          <p:cNvSpPr txBox="1"/>
          <p:nvPr/>
        </p:nvSpPr>
        <p:spPr>
          <a:xfrm>
            <a:off x="7977233" y="4736951"/>
            <a:ext cx="3694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2: Example graph clustered using the annulus test.</a:t>
            </a:r>
          </a:p>
        </p:txBody>
      </p:sp>
    </p:spTree>
    <p:extLst>
      <p:ext uri="{BB962C8B-B14F-4D97-AF65-F5344CB8AC3E}">
        <p14:creationId xmlns:p14="http://schemas.microsoft.com/office/powerpoint/2010/main" val="328188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AA5E-243E-43A7-80EB-CF5607FB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Upper Bound of Wasserstein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E8BD5-3FA6-453F-88C8-19C009E2B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760720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the upper bound on the Wasserstein distance between two cluster points, greatly affects the accuracy of the algorithm. Figure 3 is an example of this.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Choosing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a problem that we are still investigating.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E8BD5-3FA6-453F-88C8-19C009E2B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760720" cy="4023360"/>
              </a:xfrm>
              <a:blipFill>
                <a:blip r:embed="rId2"/>
                <a:stretch>
                  <a:fillRect l="-2540" t="-1667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A41F0F0-8F06-400D-8A9F-534639CBD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12" y="1845734"/>
            <a:ext cx="4492219" cy="37039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F9F072-EAD3-4BE3-9A1F-808A7096FD20}"/>
                  </a:ext>
                </a:extLst>
              </p:cNvPr>
              <p:cNvSpPr txBox="1"/>
              <p:nvPr/>
            </p:nvSpPr>
            <p:spPr>
              <a:xfrm>
                <a:off x="7581550" y="5545928"/>
                <a:ext cx="39413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Figure 3: Algorithm applied to a fixed graph with different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F9F072-EAD3-4BE3-9A1F-808A7096F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550" y="5545928"/>
                <a:ext cx="3941342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944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1075-E0B8-46F9-B63D-AC935122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Extremal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889A-8574-41D3-84DA-3D3E1F92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count the number of 1-cycles born at each stage of the filtration. Intuitively, a cluster point should have a large portion of 1-cycles born early in the filtration while there should be an initial delay for a bridge.</a:t>
            </a:r>
          </a:p>
        </p:txBody>
      </p:sp>
    </p:spTree>
    <p:extLst>
      <p:ext uri="{BB962C8B-B14F-4D97-AF65-F5344CB8AC3E}">
        <p14:creationId xmlns:p14="http://schemas.microsoft.com/office/powerpoint/2010/main" val="150347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1075-E0B8-46F9-B63D-AC935122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Extremal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889A-8574-41D3-84DA-3D3E1F92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count the number of 1-cycles born at each stage of the filtration. Intuitively, a cluster point should have a large portion of 1-cycles born early in the filtration while there should be an initial delay for a bridge.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839E0E-4922-4FA5-B874-C188104FD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98" y="2747561"/>
            <a:ext cx="9339072" cy="2883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342327-4939-422F-B9E3-D9B21B8C7B83}"/>
              </a:ext>
            </a:extLst>
          </p:cNvPr>
          <p:cNvSpPr txBox="1"/>
          <p:nvPr/>
        </p:nvSpPr>
        <p:spPr>
          <a:xfrm flipH="1">
            <a:off x="3649027" y="5545928"/>
            <a:ext cx="495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Column plots showing number of 1-cycles born at each stage of the shortest path filtration</a:t>
            </a:r>
          </a:p>
        </p:txBody>
      </p:sp>
    </p:spTree>
    <p:extLst>
      <p:ext uri="{BB962C8B-B14F-4D97-AF65-F5344CB8AC3E}">
        <p14:creationId xmlns:p14="http://schemas.microsoft.com/office/powerpoint/2010/main" val="3992828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FD8D-035C-4BD7-BBD3-A4A3739C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Extremal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95C07-3ECC-4465-A0F0-0D9A76CC3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53" y="1846263"/>
            <a:ext cx="7421893" cy="36591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915487-A0CE-40D1-B08F-A77172E26E11}"/>
              </a:ext>
            </a:extLst>
          </p:cNvPr>
          <p:cNvSpPr txBox="1"/>
          <p:nvPr/>
        </p:nvSpPr>
        <p:spPr>
          <a:xfrm>
            <a:off x="2952713" y="5505450"/>
            <a:ext cx="6347534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5: Initial cluster points using the 1-cycle birth times test</a:t>
            </a:r>
          </a:p>
        </p:txBody>
      </p:sp>
    </p:spTree>
    <p:extLst>
      <p:ext uri="{BB962C8B-B14F-4D97-AF65-F5344CB8AC3E}">
        <p14:creationId xmlns:p14="http://schemas.microsoft.com/office/powerpoint/2010/main" val="36260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2A10-B89A-4EE3-A6D8-157CF211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CDDB-DF33-454C-B85B-F041AC247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We model a social network as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the vertex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the edge set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 weight function.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CDDB-DF33-454C-B85B-F041AC247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722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8639-D354-4EAB-8B66-C5371745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Applied</a:t>
            </a:r>
          </a:p>
        </p:txBody>
      </p:sp>
      <p:pic>
        <p:nvPicPr>
          <p:cNvPr id="5" name="Content Placeholder 4" descr="A picture containing colorful&#10;&#10;Description automatically generated">
            <a:extLst>
              <a:ext uri="{FF2B5EF4-FFF2-40B4-BE49-F238E27FC236}">
                <a16:creationId xmlns:a16="http://schemas.microsoft.com/office/drawing/2014/main" id="{CD14CBD4-B2CC-4980-8380-016AC3B59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24" y="1991651"/>
            <a:ext cx="9014551" cy="3956387"/>
          </a:xfrm>
        </p:spPr>
      </p:pic>
    </p:spTree>
    <p:extLst>
      <p:ext uri="{BB962C8B-B14F-4D97-AF65-F5344CB8AC3E}">
        <p14:creationId xmlns:p14="http://schemas.microsoft.com/office/powerpoint/2010/main" val="186786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C24-695C-4891-B24D-468B5D68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Applied</a:t>
            </a:r>
          </a:p>
        </p:txBody>
      </p:sp>
      <p:pic>
        <p:nvPicPr>
          <p:cNvPr id="9" name="Content Placeholder 8" descr="A picture containing tree, drawing, flower&#10;&#10;Description automatically generated">
            <a:extLst>
              <a:ext uri="{FF2B5EF4-FFF2-40B4-BE49-F238E27FC236}">
                <a16:creationId xmlns:a16="http://schemas.microsoft.com/office/drawing/2014/main" id="{FF72EC76-4BFB-48A5-A2B3-FF2759823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04378"/>
            <a:ext cx="10058400" cy="2416263"/>
          </a:xfrm>
        </p:spPr>
      </p:pic>
    </p:spTree>
    <p:extLst>
      <p:ext uri="{BB962C8B-B14F-4D97-AF65-F5344CB8AC3E}">
        <p14:creationId xmlns:p14="http://schemas.microsoft.com/office/powerpoint/2010/main" val="2314819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4288-055C-4148-93BE-291C4ABF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B9A8-A1B5-4CAE-8833-61E36420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/>
              <a:t>A. Hatcher (2002). </a:t>
            </a:r>
            <a:r>
              <a:rPr lang="en-US" sz="1400" i="1" dirty="0"/>
              <a:t>Algebraic Topology</a:t>
            </a:r>
            <a:r>
              <a:rPr lang="en-US" sz="1400" dirty="0"/>
              <a:t>. Cambridge University Press. Available at </a:t>
            </a:r>
            <a:r>
              <a:rPr lang="en-US" sz="1400" dirty="0">
                <a:hlinkClick r:id="rId2"/>
              </a:rPr>
              <a:t>https://pi.math.cornell.edu/~hatcher/AT/AT.pdf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M. Kerber, D. Morozov, A. </a:t>
            </a:r>
            <a:r>
              <a:rPr lang="en-US" sz="1400" dirty="0" err="1"/>
              <a:t>Nigmetov</a:t>
            </a:r>
            <a:r>
              <a:rPr lang="en-US" sz="1400" dirty="0"/>
              <a:t> (2016). </a:t>
            </a:r>
            <a:r>
              <a:rPr lang="en-US" sz="1400" i="1" dirty="0"/>
              <a:t>Geometry Helps to Compare Persistence Diagrams</a:t>
            </a:r>
            <a:r>
              <a:rPr lang="en-US" sz="1400" dirty="0"/>
              <a:t>. Available at </a:t>
            </a:r>
            <a:r>
              <a:rPr lang="en-US" sz="1400" dirty="0">
                <a:hlinkClick r:id="rId3"/>
              </a:rPr>
              <a:t>https://arxiv.org/abs/1606.03357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B. </a:t>
            </a:r>
            <a:r>
              <a:rPr lang="en-US" sz="1400" dirty="0" err="1"/>
              <a:t>Slininger</a:t>
            </a:r>
            <a:r>
              <a:rPr lang="en-US" sz="1400" dirty="0"/>
              <a:t>. </a:t>
            </a:r>
            <a:r>
              <a:rPr lang="en-US" sz="1400" i="1" dirty="0"/>
              <a:t>Fiedler's Theory of Spectral Graph Partitioning</a:t>
            </a:r>
            <a:r>
              <a:rPr lang="en-US" sz="1400" dirty="0"/>
              <a:t>. Available at </a:t>
            </a:r>
            <a:r>
              <a:rPr lang="en-US" sz="1400" dirty="0">
                <a:hlinkClick r:id="rId4"/>
              </a:rPr>
              <a:t>http://citeseerx.ist.psu.edu/viewdoc/download?doi=10.1.1.592.1730\&amp;rep=rep1\&amp;type=pdf</a:t>
            </a:r>
            <a:r>
              <a:rPr lang="en-US" sz="1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D. Spivak (2009). </a:t>
            </a:r>
            <a:r>
              <a:rPr lang="en-US" sz="1400" i="1" dirty="0"/>
              <a:t>Higher-dimensional models of networks</a:t>
            </a:r>
            <a:r>
              <a:rPr lang="en-US" sz="1400" dirty="0"/>
              <a:t>. Available at </a:t>
            </a:r>
            <a:r>
              <a:rPr lang="en-US" sz="1400" dirty="0">
                <a:hlinkClick r:id="rId5"/>
              </a:rPr>
              <a:t>https://arxiv.org/abs/0909.4314</a:t>
            </a:r>
            <a:r>
              <a:rPr lang="en-US" sz="1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S. Bhatia, B. Chatterjee, D. </a:t>
            </a:r>
            <a:r>
              <a:rPr lang="en-US" sz="1400" dirty="0" err="1"/>
              <a:t>Nathani</a:t>
            </a:r>
            <a:r>
              <a:rPr lang="en-US" sz="1400" dirty="0"/>
              <a:t>, M. Kaul (2018). </a:t>
            </a:r>
            <a:r>
              <a:rPr lang="en-US" sz="1400" i="1" dirty="0"/>
              <a:t>Understanding and Predicting Links in Graphs: A Persistent Homology Perspective</a:t>
            </a:r>
            <a:r>
              <a:rPr lang="en-US" sz="1400" dirty="0"/>
              <a:t>. Available at </a:t>
            </a:r>
            <a:r>
              <a:rPr lang="en-US" sz="1400" dirty="0">
                <a:hlinkClick r:id="rId6"/>
              </a:rPr>
              <a:t>https://arxiv.org/abs/1811.04049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D. Yan, L. Huang, M. Jordan. </a:t>
            </a:r>
            <a:r>
              <a:rPr lang="en-US" sz="1400" i="1" dirty="0"/>
              <a:t>Fast Approximate Spectral Clustering</a:t>
            </a:r>
            <a:r>
              <a:rPr lang="en-US" sz="1400" dirty="0"/>
              <a:t>. Available at </a:t>
            </a:r>
            <a:r>
              <a:rPr lang="en-US" sz="1400" dirty="0">
                <a:hlinkClick r:id="rId7"/>
              </a:rPr>
              <a:t>https://people.eecs.berkeley.edu/~jordan/papers/yan-etal-long.pdf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D. </a:t>
            </a:r>
            <a:r>
              <a:rPr lang="en-US" sz="1400" dirty="0" err="1"/>
              <a:t>Centola</a:t>
            </a:r>
            <a:r>
              <a:rPr lang="en-US" sz="1400" dirty="0"/>
              <a:t>, M. Macy. </a:t>
            </a:r>
            <a:r>
              <a:rPr lang="en-US" sz="1400" i="1" dirty="0"/>
              <a:t>Complex contagions and the weakness of long ties</a:t>
            </a:r>
            <a:r>
              <a:rPr lang="en-US" sz="1400" dirty="0"/>
              <a:t>. In: American Journal of Sociology 113.3 (2007), pp. 702-734.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R. Ram, M. </a:t>
            </a:r>
            <a:r>
              <a:rPr lang="en-US" sz="1400" dirty="0" err="1"/>
              <a:t>Rizoiu</a:t>
            </a:r>
            <a:r>
              <a:rPr lang="en-US" sz="1400" dirty="0"/>
              <a:t> (2019). </a:t>
            </a:r>
            <a:r>
              <a:rPr lang="en-US" sz="1400" i="1" dirty="0"/>
              <a:t>A social science-grounded approach for quantifying online social influence</a:t>
            </a:r>
            <a:r>
              <a:rPr lang="en-US" sz="1400" dirty="0"/>
              <a:t>. In: Australian Social Network Analysis Conference (ASNAC'19) (p. 2). Adelaide, Australia.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946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2A10-B89A-4EE3-A6D8-157CF211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CDDB-DF33-454C-B85B-F041AC247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We model a social network as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the vertex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the edge set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 weight function.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Communities in the network correspond to clusters in the graph.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CDDB-DF33-454C-B85B-F041AC247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67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2A10-B89A-4EE3-A6D8-157CF211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CDDB-DF33-454C-B85B-F041AC247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We model a social network as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the vertex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the edge set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 weight function.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Communities in the network correspond to clusters in the graph.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We thus want to identify vertices which don’t belong to any cluster: the bridges.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CDDB-DF33-454C-B85B-F041AC247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29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34B3-9A18-4445-94AF-1D002B30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Definitions and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B4358-33BD-47B3-9ED3-61A3D7816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We may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connected by applying the algorithm to each path-component in parallel.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B4358-33BD-47B3-9ED3-61A3D7816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47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34B3-9A18-4445-94AF-1D002B30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Definitions and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B4358-33BD-47B3-9ED3-61A3D7816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We may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connected by applying the algorithm to each path-component in parallel.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For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we have an associated shortest path filtration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Figure 1 is an example of this filtration,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the blue vertex and the intensity increasing as we radiate out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B4358-33BD-47B3-9ED3-61A3D7816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4B0B702-85EA-47C3-A3D8-CDB3B8CF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14" y="3118210"/>
            <a:ext cx="3842017" cy="2750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8A0F6-461F-464B-AFE5-1AAF4554EBC0}"/>
              </a:ext>
            </a:extLst>
          </p:cNvPr>
          <p:cNvSpPr txBox="1"/>
          <p:nvPr/>
        </p:nvSpPr>
        <p:spPr>
          <a:xfrm>
            <a:off x="3761911" y="5869094"/>
            <a:ext cx="466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Example of shortest path filtration</a:t>
            </a:r>
          </a:p>
        </p:txBody>
      </p:sp>
    </p:spTree>
    <p:extLst>
      <p:ext uri="{BB962C8B-B14F-4D97-AF65-F5344CB8AC3E}">
        <p14:creationId xmlns:p14="http://schemas.microsoft.com/office/powerpoint/2010/main" val="192760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EB1B-D2E9-47B0-9E2B-47B119F2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Barcodes and the Wasserstein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2568-23B7-4940-8C9D-8DBFB2F9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the shortest path filtration, the 1-dimensional persistence barcode is the only non-trivial one.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4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EB1B-D2E9-47B0-9E2B-47B119F2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Barcodes and the Wasserstein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D2568-23B7-4940-8C9D-8DBFB2F94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Using the shortest path filtration, the 1-dimensional persistence barcode is the only non-trivial one.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Wasserstein distance between two barcodes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given 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𝑏𝑖𝑗𝑒𝑐𝑡𝑖𝑜𝑛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D2568-23B7-4940-8C9D-8DBFB2F94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5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EB1B-D2E9-47B0-9E2B-47B119F2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Barcodes and the Wasserstein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D2568-23B7-4940-8C9D-8DBFB2F94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Using the shortest path filtration, the 1-dimensional persistence barcode is the only non-trivial one.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Wasserstein distance between two barcodes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given by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𝑏𝑖𝑗𝑒𝑐𝑡𝑖𝑜𝑛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𝜂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In Eirene, the Wasserstein distance is computed using the Hungarian algorithm which is at least cubic complexity in the number of vertices.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D2568-23B7-4940-8C9D-8DBFB2F94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141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1515</TotalTime>
  <Words>1209</Words>
  <Application>Microsoft Office PowerPoint</Application>
  <PresentationFormat>Widescreen</PresentationFormat>
  <Paragraphs>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Retrospect</vt:lpstr>
      <vt:lpstr>Identifying Bridges in Graphs:  A Persistent Homology Approach</vt:lpstr>
      <vt:lpstr>The Problem</vt:lpstr>
      <vt:lpstr>The Problem</vt:lpstr>
      <vt:lpstr>The Problem</vt:lpstr>
      <vt:lpstr>Early Definitions and Assumption</vt:lpstr>
      <vt:lpstr>Early Definitions and Assumption</vt:lpstr>
      <vt:lpstr>Persistence Barcodes and the Wasserstein Distance</vt:lpstr>
      <vt:lpstr>Persistence Barcodes and the Wasserstein Distance</vt:lpstr>
      <vt:lpstr>Persistence Barcodes and the Wasserstein Distance</vt:lpstr>
      <vt:lpstr>Advantages of the Shortest Path Filtration</vt:lpstr>
      <vt:lpstr>Advantages of the Shortest Path Filtration</vt:lpstr>
      <vt:lpstr>Advantages of the Shortest Path Filtration</vt:lpstr>
      <vt:lpstr>Refining the Search</vt:lpstr>
      <vt:lpstr>Refining the Search</vt:lpstr>
      <vt:lpstr>Refining the Search</vt:lpstr>
      <vt:lpstr>An Upper Bound of Wasserstein Distance</vt:lpstr>
      <vt:lpstr>Solving an Extremal Problem</vt:lpstr>
      <vt:lpstr>Solving an Extremal Problem</vt:lpstr>
      <vt:lpstr>Solving an Extremal Problem</vt:lpstr>
      <vt:lpstr>The Algorithm Applied</vt:lpstr>
      <vt:lpstr>The Algorithm Applied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Bridges in Graphs:  A Persistent Homology Approach</dc:title>
  <dc:creator>Martin Skilleter</dc:creator>
  <cp:lastModifiedBy>Martin Skilleter</cp:lastModifiedBy>
  <cp:revision>21</cp:revision>
  <dcterms:created xsi:type="dcterms:W3CDTF">2020-02-16T00:52:02Z</dcterms:created>
  <dcterms:modified xsi:type="dcterms:W3CDTF">2020-02-17T05:43:39Z</dcterms:modified>
</cp:coreProperties>
</file>