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86004" autoAdjust="0"/>
  </p:normalViewPr>
  <p:slideViewPr>
    <p:cSldViewPr snapToGrid="0">
      <p:cViewPr varScale="1">
        <p:scale>
          <a:sx n="62" d="100"/>
          <a:sy n="62" d="100"/>
        </p:scale>
        <p:origin x="2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1"/>
            <a:t>Diccionario de datos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s-ES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1"/>
            <a:t>Proceso de desarrollo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s-ES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1"/>
            <a:t>Resultados obtenidos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s-ES" noProof="1"/>
        </a:p>
      </dgm:t>
    </dgm:pt>
    <dgm:pt modelId="{58CA5B06-39E0-4D13-AFFD-2C3538500E7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1"/>
            <a:t>Interpretación de resultados</a:t>
          </a:r>
        </a:p>
      </dgm:t>
    </dgm:pt>
    <dgm:pt modelId="{954D395A-6608-4761-9F0F-357BA7ADBCA3}" type="parTrans" cxnId="{245C0195-F6FD-479C-ACC9-37B39DE77844}">
      <dgm:prSet/>
      <dgm:spPr/>
      <dgm:t>
        <a:bodyPr/>
        <a:lstStyle/>
        <a:p>
          <a:endParaRPr lang="es-PE"/>
        </a:p>
      </dgm:t>
    </dgm:pt>
    <dgm:pt modelId="{3D25868C-1524-4FAE-9DD6-8A4ED5E70F69}" type="sibTrans" cxnId="{245C0195-F6FD-479C-ACC9-37B39DE77844}">
      <dgm:prSet/>
      <dgm:spPr/>
      <dgm:t>
        <a:bodyPr/>
        <a:lstStyle/>
        <a:p>
          <a:endParaRPr lang="es-PE"/>
        </a:p>
      </dgm:t>
    </dgm:pt>
    <dgm:pt modelId="{68E94B4C-3BD6-4BC4-B78A-AA4FCCED3E1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1"/>
            <a:t>Conclusiones</a:t>
          </a:r>
        </a:p>
      </dgm:t>
    </dgm:pt>
    <dgm:pt modelId="{9BDA9173-CEE1-476A-BA01-6A618BEED024}" type="parTrans" cxnId="{F76E5BE5-9C2B-46D0-8D64-6EC8DE0E9D83}">
      <dgm:prSet/>
      <dgm:spPr/>
      <dgm:t>
        <a:bodyPr/>
        <a:lstStyle/>
        <a:p>
          <a:endParaRPr lang="es-PE"/>
        </a:p>
      </dgm:t>
    </dgm:pt>
    <dgm:pt modelId="{06D18183-A11C-4C3A-B849-67AED7ABAF70}" type="sibTrans" cxnId="{F76E5BE5-9C2B-46D0-8D64-6EC8DE0E9D83}">
      <dgm:prSet/>
      <dgm:spPr/>
      <dgm:t>
        <a:bodyPr/>
        <a:lstStyle/>
        <a:p>
          <a:endParaRPr lang="es-PE"/>
        </a:p>
      </dgm:t>
    </dgm:pt>
    <dgm:pt modelId="{00A6839F-2ABD-49E2-A33D-96527C35CB9D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s-ES" noProof="1"/>
            <a:t>Siguientes pasos</a:t>
          </a:r>
        </a:p>
      </dgm:t>
    </dgm:pt>
    <dgm:pt modelId="{AEE84AEC-7044-4262-A9B3-479CFAE5967A}" type="parTrans" cxnId="{57F08E46-1AB7-4757-8BD2-5467D099BE7A}">
      <dgm:prSet/>
      <dgm:spPr/>
      <dgm:t>
        <a:bodyPr/>
        <a:lstStyle/>
        <a:p>
          <a:endParaRPr lang="es-PE"/>
        </a:p>
      </dgm:t>
    </dgm:pt>
    <dgm:pt modelId="{712420ED-1A27-4857-B1EE-62F319E969A8}" type="sibTrans" cxnId="{57F08E46-1AB7-4757-8BD2-5467D099BE7A}">
      <dgm:prSet/>
      <dgm:spPr/>
      <dgm:t>
        <a:bodyPr/>
        <a:lstStyle/>
        <a:p>
          <a:endParaRPr lang="es-PE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6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6"/>
      <dgm:spPr>
        <a:xfrm>
          <a:off x="509205" y="1277721"/>
          <a:ext cx="546328" cy="546328"/>
        </a:xfrm>
        <a:prstGeom prst="rect">
          <a:avLst/>
        </a:prstGeom>
        <a:blipFill dpi="0" rotWithShape="1"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Información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6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6"/>
      <dgm:spPr>
        <a:xfrm>
          <a:off x="2343306" y="1277721"/>
          <a:ext cx="546328" cy="546328"/>
        </a:xfrm>
        <a:prstGeom prst="rect">
          <a:avLst/>
        </a:prstGeom>
        <a:blipFill>
          <a:blip xmlns:r="http://schemas.openxmlformats.org/officeDocument/2006/relationships"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Bombilla y engranaj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6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6"/>
      <dgm:spPr>
        <a:blipFill>
          <a:blip xmlns:r="http://schemas.openxmlformats.org/officeDocument/2006/relationships"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ción con gráfico circular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6">
        <dgm:presLayoutVars>
          <dgm:chMax val="1"/>
          <dgm:chPref val="1"/>
        </dgm:presLayoutVars>
      </dgm:prSet>
      <dgm:spPr/>
    </dgm:pt>
    <dgm:pt modelId="{2C66FCC6-2DE6-45E1-A788-E4B86FB1D798}" type="pres">
      <dgm:prSet presAssocID="{8500F72A-2C6D-4FDF-9C1D-CA691380EB0B}" presName="sibTrans" presStyleCnt="0"/>
      <dgm:spPr/>
    </dgm:pt>
    <dgm:pt modelId="{CE12020E-B392-4280-9C5C-D867ECFA1DC1}" type="pres">
      <dgm:prSet presAssocID="{58CA5B06-39E0-4D13-AFFD-2C3538500E73}" presName="compNode" presStyleCnt="0"/>
      <dgm:spPr/>
    </dgm:pt>
    <dgm:pt modelId="{9DB8EF7F-6145-48B8-93A4-FE1D1E2E9597}" type="pres">
      <dgm:prSet presAssocID="{58CA5B06-39E0-4D13-AFFD-2C3538500E73}" presName="iconBgRect" presStyleLbl="bgShp" presStyleIdx="3" presStyleCnt="6"/>
      <dgm:spPr>
        <a:xfrm>
          <a:off x="5808587" y="1074799"/>
          <a:ext cx="952171" cy="952171"/>
        </a:xfrm>
        <a:prstGeom prst="ellipse">
          <a:avLst/>
        </a:prstGeom>
        <a:solidFill>
          <a:srgbClr val="1CADE4"/>
        </a:solidFill>
        <a:ln>
          <a:noFill/>
        </a:ln>
        <a:effectLst/>
      </dgm:spPr>
    </dgm:pt>
    <dgm:pt modelId="{F77AAB9C-7504-40E9-8BCA-44A219D17D3D}" type="pres">
      <dgm:prSet presAssocID="{58CA5B06-39E0-4D13-AFFD-2C3538500E73}" presName="iconRect" presStyleLbl="node1" presStyleIdx="3" presStyleCnt="6"/>
      <dgm:spPr>
        <a:blipFill>
          <a:blip xmlns:r="http://schemas.openxmlformats.org/officeDocument/2006/relationships"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stigación"/>
        </a:ext>
      </dgm:extLst>
    </dgm:pt>
    <dgm:pt modelId="{75B7E87B-E222-4830-A93D-A874D303F908}" type="pres">
      <dgm:prSet presAssocID="{58CA5B06-39E0-4D13-AFFD-2C3538500E73}" presName="spaceRect" presStyleCnt="0"/>
      <dgm:spPr/>
    </dgm:pt>
    <dgm:pt modelId="{84409DF4-1F80-43AF-B22F-E865F91CC35F}" type="pres">
      <dgm:prSet presAssocID="{58CA5B06-39E0-4D13-AFFD-2C3538500E73}" presName="textRect" presStyleLbl="revTx" presStyleIdx="3" presStyleCnt="6">
        <dgm:presLayoutVars>
          <dgm:chMax val="1"/>
          <dgm:chPref val="1"/>
        </dgm:presLayoutVars>
      </dgm:prSet>
      <dgm:spPr/>
    </dgm:pt>
    <dgm:pt modelId="{AE4939FB-67C8-40FF-8CFA-2620EEA7FFAF}" type="pres">
      <dgm:prSet presAssocID="{3D25868C-1524-4FAE-9DD6-8A4ED5E70F69}" presName="sibTrans" presStyleCnt="0"/>
      <dgm:spPr/>
    </dgm:pt>
    <dgm:pt modelId="{5D797BBA-7207-4CE8-87EF-212D88F81F80}" type="pres">
      <dgm:prSet presAssocID="{68E94B4C-3BD6-4BC4-B78A-AA4FCCED3E14}" presName="compNode" presStyleCnt="0"/>
      <dgm:spPr/>
    </dgm:pt>
    <dgm:pt modelId="{78461D78-F10D-428B-B867-56BA00709BCE}" type="pres">
      <dgm:prSet presAssocID="{68E94B4C-3BD6-4BC4-B78A-AA4FCCED3E14}" presName="iconBgRect" presStyleLbl="bgShp" presStyleIdx="4" presStyleCnt="6"/>
      <dgm:spPr>
        <a:xfrm>
          <a:off x="7642689" y="1074799"/>
          <a:ext cx="952171" cy="952171"/>
        </a:xfrm>
        <a:prstGeom prst="ellipse">
          <a:avLst/>
        </a:prstGeom>
        <a:solidFill>
          <a:srgbClr val="1CADE4"/>
        </a:solidFill>
        <a:ln>
          <a:noFill/>
        </a:ln>
        <a:effectLst/>
      </dgm:spPr>
    </dgm:pt>
    <dgm:pt modelId="{0248542B-5166-4958-A378-CA812D66D647}" type="pres">
      <dgm:prSet presAssocID="{68E94B4C-3BD6-4BC4-B78A-AA4FCCED3E14}" presName="iconRect" presStyleLbl="node1" presStyleIdx="4" presStyleCnt="6"/>
      <dgm:spPr>
        <a:blipFill>
          <a:blip xmlns:r="http://schemas.openxmlformats.org/officeDocument/2006/relationships"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9821108E-2F18-4019-8B50-5CCB0CC7B6FC}" type="pres">
      <dgm:prSet presAssocID="{68E94B4C-3BD6-4BC4-B78A-AA4FCCED3E14}" presName="spaceRect" presStyleCnt="0"/>
      <dgm:spPr/>
    </dgm:pt>
    <dgm:pt modelId="{556E1911-B242-414E-BDD0-537432ACFD63}" type="pres">
      <dgm:prSet presAssocID="{68E94B4C-3BD6-4BC4-B78A-AA4FCCED3E14}" presName="textRect" presStyleLbl="revTx" presStyleIdx="4" presStyleCnt="6">
        <dgm:presLayoutVars>
          <dgm:chMax val="1"/>
          <dgm:chPref val="1"/>
        </dgm:presLayoutVars>
      </dgm:prSet>
      <dgm:spPr/>
    </dgm:pt>
    <dgm:pt modelId="{03FCE022-346C-49F1-9FF3-AB115370D5AC}" type="pres">
      <dgm:prSet presAssocID="{06D18183-A11C-4C3A-B849-67AED7ABAF70}" presName="sibTrans" presStyleCnt="0"/>
      <dgm:spPr/>
    </dgm:pt>
    <dgm:pt modelId="{FBF6B12E-A915-4B2C-B872-4D15F861AAC5}" type="pres">
      <dgm:prSet presAssocID="{00A6839F-2ABD-49E2-A33D-96527C35CB9D}" presName="compNode" presStyleCnt="0"/>
      <dgm:spPr/>
    </dgm:pt>
    <dgm:pt modelId="{3591C54F-D464-4ED5-AE77-2927301463C3}" type="pres">
      <dgm:prSet presAssocID="{00A6839F-2ABD-49E2-A33D-96527C35CB9D}" presName="iconBgRect" presStyleLbl="bgShp" presStyleIdx="5" presStyleCnt="6"/>
      <dgm:spPr>
        <a:xfrm>
          <a:off x="9476790" y="1074799"/>
          <a:ext cx="952171" cy="952171"/>
        </a:xfrm>
        <a:prstGeom prst="ellipse">
          <a:avLst/>
        </a:prstGeom>
        <a:solidFill>
          <a:srgbClr val="1CADE4"/>
        </a:solidFill>
        <a:ln>
          <a:noFill/>
        </a:ln>
        <a:effectLst/>
      </dgm:spPr>
    </dgm:pt>
    <dgm:pt modelId="{E5CF797B-7673-4C72-9DB2-AB6D7F2E86CB}" type="pres">
      <dgm:prSet presAssocID="{00A6839F-2ABD-49E2-A33D-96527C35CB9D}" presName="iconRect" presStyleLbl="node1" presStyleIdx="5" presStyleCnt="6"/>
      <dgm:spPr>
        <a:blipFill>
          <a:blip xmlns:r="http://schemas.openxmlformats.org/officeDocument/2006/relationships"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ellas de zapatos"/>
        </a:ext>
      </dgm:extLst>
    </dgm:pt>
    <dgm:pt modelId="{6C91BF73-3E6A-462F-99D8-888E6D610038}" type="pres">
      <dgm:prSet presAssocID="{00A6839F-2ABD-49E2-A33D-96527C35CB9D}" presName="spaceRect" presStyleCnt="0"/>
      <dgm:spPr/>
    </dgm:pt>
    <dgm:pt modelId="{EE85BDB2-8812-4F86-837F-C3671437F63F}" type="pres">
      <dgm:prSet presAssocID="{00A6839F-2ABD-49E2-A33D-96527C35CB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6805D43D-1877-4DE1-8D1E-F739B561398A}" type="presOf" srcId="{00A6839F-2ABD-49E2-A33D-96527C35CB9D}" destId="{EE85BDB2-8812-4F86-837F-C3671437F63F}" srcOrd="0" destOrd="0" presId="urn:microsoft.com/office/officeart/2018/5/layout/IconCircleLabelList"/>
    <dgm:cxn modelId="{57F08E46-1AB7-4757-8BD2-5467D099BE7A}" srcId="{01A66772-F185-4D58-B8BB-E9370D7A7A2B}" destId="{00A6839F-2ABD-49E2-A33D-96527C35CB9D}" srcOrd="5" destOrd="0" parTransId="{AEE84AEC-7044-4262-A9B3-479CFAE5967A}" sibTransId="{712420ED-1A27-4857-B1EE-62F319E969A8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245C0195-F6FD-479C-ACC9-37B39DE77844}" srcId="{01A66772-F185-4D58-B8BB-E9370D7A7A2B}" destId="{58CA5B06-39E0-4D13-AFFD-2C3538500E73}" srcOrd="3" destOrd="0" parTransId="{954D395A-6608-4761-9F0F-357BA7ADBCA3}" sibTransId="{3D25868C-1524-4FAE-9DD6-8A4ED5E70F69}"/>
    <dgm:cxn modelId="{71AFDFA0-6C2D-41E6-BB1F-5115A33E6C4A}" type="presOf" srcId="{58CA5B06-39E0-4D13-AFFD-2C3538500E73}" destId="{84409DF4-1F80-43AF-B22F-E865F91CC35F}" srcOrd="0" destOrd="0" presId="urn:microsoft.com/office/officeart/2018/5/layout/IconCircleLabelList"/>
    <dgm:cxn modelId="{351781BA-9ACC-4EB3-BA2A-0A0B8480ED90}" type="presOf" srcId="{68E94B4C-3BD6-4BC4-B78A-AA4FCCED3E14}" destId="{556E1911-B242-414E-BDD0-537432ACFD63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F76E5BE5-9C2B-46D0-8D64-6EC8DE0E9D83}" srcId="{01A66772-F185-4D58-B8BB-E9370D7A7A2B}" destId="{68E94B4C-3BD6-4BC4-B78A-AA4FCCED3E14}" srcOrd="4" destOrd="0" parTransId="{9BDA9173-CEE1-476A-BA01-6A618BEED024}" sibTransId="{06D18183-A11C-4C3A-B849-67AED7ABAF70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99BF3D4A-AB44-4CE8-9593-544970CD0CAB}" type="presParOf" srcId="{50B3CE7C-E10B-4E23-BD93-03664997C932}" destId="{2C66FCC6-2DE6-45E1-A788-E4B86FB1D798}" srcOrd="5" destOrd="0" presId="urn:microsoft.com/office/officeart/2018/5/layout/IconCircleLabelList"/>
    <dgm:cxn modelId="{B9065DEB-3D14-4045-8D67-33DEA3DFE94B}" type="presParOf" srcId="{50B3CE7C-E10B-4E23-BD93-03664997C932}" destId="{CE12020E-B392-4280-9C5C-D867ECFA1DC1}" srcOrd="6" destOrd="0" presId="urn:microsoft.com/office/officeart/2018/5/layout/IconCircleLabelList"/>
    <dgm:cxn modelId="{1FE973F3-B677-42CE-9B30-69240EF9624E}" type="presParOf" srcId="{CE12020E-B392-4280-9C5C-D867ECFA1DC1}" destId="{9DB8EF7F-6145-48B8-93A4-FE1D1E2E9597}" srcOrd="0" destOrd="0" presId="urn:microsoft.com/office/officeart/2018/5/layout/IconCircleLabelList"/>
    <dgm:cxn modelId="{DC9AC75F-DABD-4D8F-9426-A3F3AC00CF6E}" type="presParOf" srcId="{CE12020E-B392-4280-9C5C-D867ECFA1DC1}" destId="{F77AAB9C-7504-40E9-8BCA-44A219D17D3D}" srcOrd="1" destOrd="0" presId="urn:microsoft.com/office/officeart/2018/5/layout/IconCircleLabelList"/>
    <dgm:cxn modelId="{C8576EA2-1470-4A23-B864-3A58196102B8}" type="presParOf" srcId="{CE12020E-B392-4280-9C5C-D867ECFA1DC1}" destId="{75B7E87B-E222-4830-A93D-A874D303F908}" srcOrd="2" destOrd="0" presId="urn:microsoft.com/office/officeart/2018/5/layout/IconCircleLabelList"/>
    <dgm:cxn modelId="{50CCF5F6-8C28-4771-BD1B-44CA13939C07}" type="presParOf" srcId="{CE12020E-B392-4280-9C5C-D867ECFA1DC1}" destId="{84409DF4-1F80-43AF-B22F-E865F91CC35F}" srcOrd="3" destOrd="0" presId="urn:microsoft.com/office/officeart/2018/5/layout/IconCircleLabelList"/>
    <dgm:cxn modelId="{B01A2EEC-E512-4FAF-A5C8-BA77DD51AD2E}" type="presParOf" srcId="{50B3CE7C-E10B-4E23-BD93-03664997C932}" destId="{AE4939FB-67C8-40FF-8CFA-2620EEA7FFAF}" srcOrd="7" destOrd="0" presId="urn:microsoft.com/office/officeart/2018/5/layout/IconCircleLabelList"/>
    <dgm:cxn modelId="{4D058757-CB1D-4643-B98F-763DBD0B48F2}" type="presParOf" srcId="{50B3CE7C-E10B-4E23-BD93-03664997C932}" destId="{5D797BBA-7207-4CE8-87EF-212D88F81F80}" srcOrd="8" destOrd="0" presId="urn:microsoft.com/office/officeart/2018/5/layout/IconCircleLabelList"/>
    <dgm:cxn modelId="{8A5C2AD7-CAED-4ED8-BD79-CD3AAD7FD86E}" type="presParOf" srcId="{5D797BBA-7207-4CE8-87EF-212D88F81F80}" destId="{78461D78-F10D-428B-B867-56BA00709BCE}" srcOrd="0" destOrd="0" presId="urn:microsoft.com/office/officeart/2018/5/layout/IconCircleLabelList"/>
    <dgm:cxn modelId="{939322C9-5FFB-4499-81F2-37845D1540C0}" type="presParOf" srcId="{5D797BBA-7207-4CE8-87EF-212D88F81F80}" destId="{0248542B-5166-4958-A378-CA812D66D647}" srcOrd="1" destOrd="0" presId="urn:microsoft.com/office/officeart/2018/5/layout/IconCircleLabelList"/>
    <dgm:cxn modelId="{EFBC8CA9-64F2-4DFE-8D67-470754E73F56}" type="presParOf" srcId="{5D797BBA-7207-4CE8-87EF-212D88F81F80}" destId="{9821108E-2F18-4019-8B50-5CCB0CC7B6FC}" srcOrd="2" destOrd="0" presId="urn:microsoft.com/office/officeart/2018/5/layout/IconCircleLabelList"/>
    <dgm:cxn modelId="{795DC3B0-A95F-435C-94ED-C7BF106748CE}" type="presParOf" srcId="{5D797BBA-7207-4CE8-87EF-212D88F81F80}" destId="{556E1911-B242-414E-BDD0-537432ACFD63}" srcOrd="3" destOrd="0" presId="urn:microsoft.com/office/officeart/2018/5/layout/IconCircleLabelList"/>
    <dgm:cxn modelId="{4D4A2D0A-28F3-4235-91B3-2CF8E387C5C2}" type="presParOf" srcId="{50B3CE7C-E10B-4E23-BD93-03664997C932}" destId="{03FCE022-346C-49F1-9FF3-AB115370D5AC}" srcOrd="9" destOrd="0" presId="urn:microsoft.com/office/officeart/2018/5/layout/IconCircleLabelList"/>
    <dgm:cxn modelId="{947423BA-26FE-4E10-8A02-CCC251BCB10B}" type="presParOf" srcId="{50B3CE7C-E10B-4E23-BD93-03664997C932}" destId="{FBF6B12E-A915-4B2C-B872-4D15F861AAC5}" srcOrd="10" destOrd="0" presId="urn:microsoft.com/office/officeart/2018/5/layout/IconCircleLabelList"/>
    <dgm:cxn modelId="{01AD9992-777C-4B82-A5CB-B7083975561C}" type="presParOf" srcId="{FBF6B12E-A915-4B2C-B872-4D15F861AAC5}" destId="{3591C54F-D464-4ED5-AE77-2927301463C3}" srcOrd="0" destOrd="0" presId="urn:microsoft.com/office/officeart/2018/5/layout/IconCircleLabelList"/>
    <dgm:cxn modelId="{D641F20B-79EA-4C03-910F-688151BED333}" type="presParOf" srcId="{FBF6B12E-A915-4B2C-B872-4D15F861AAC5}" destId="{E5CF797B-7673-4C72-9DB2-AB6D7F2E86CB}" srcOrd="1" destOrd="0" presId="urn:microsoft.com/office/officeart/2018/5/layout/IconCircleLabelList"/>
    <dgm:cxn modelId="{CA248B04-CA6A-4003-A475-24A37CD2E8A9}" type="presParOf" srcId="{FBF6B12E-A915-4B2C-B872-4D15F861AAC5}" destId="{6C91BF73-3E6A-462F-99D8-888E6D610038}" srcOrd="2" destOrd="0" presId="urn:microsoft.com/office/officeart/2018/5/layout/IconCircleLabelList"/>
    <dgm:cxn modelId="{9DCAEA78-26B5-4B5A-ABC6-3FFAA42D71C4}" type="presParOf" srcId="{FBF6B12E-A915-4B2C-B872-4D15F861AAC5}" destId="{EE85BDB2-8812-4F86-837F-C3671437F63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06283" y="1074799"/>
          <a:ext cx="952171" cy="95217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09205" y="1277721"/>
          <a:ext cx="546328" cy="546328"/>
        </a:xfrm>
        <a:prstGeom prst="rect">
          <a:avLst/>
        </a:prstGeom>
        <a:blipFill dpi="0" rotWithShape="1"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900" y="2323550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1"/>
            <a:t>Diccionario de datos</a:t>
          </a:r>
        </a:p>
      </dsp:txBody>
      <dsp:txXfrm>
        <a:off x="1900" y="2323550"/>
        <a:ext cx="1560937" cy="624375"/>
      </dsp:txXfrm>
    </dsp:sp>
    <dsp:sp modelId="{BCD8CDD9-0C56-4401-ADB1-8B48DAB2C96F}">
      <dsp:nvSpPr>
        <dsp:cNvPr id="0" name=""/>
        <dsp:cNvSpPr/>
      </dsp:nvSpPr>
      <dsp:spPr>
        <a:xfrm>
          <a:off x="2140384" y="1074799"/>
          <a:ext cx="952171" cy="95217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343306" y="1277721"/>
          <a:ext cx="546328" cy="546328"/>
        </a:xfrm>
        <a:prstGeom prst="rect">
          <a:avLst/>
        </a:prstGeom>
        <a:blipFill>
          <a:blip xmlns:r="http://schemas.openxmlformats.org/officeDocument/2006/relationships"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836001" y="2323550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1"/>
            <a:t>Proceso de desarrollo</a:t>
          </a:r>
        </a:p>
      </dsp:txBody>
      <dsp:txXfrm>
        <a:off x="1836001" y="2323550"/>
        <a:ext cx="1560937" cy="624375"/>
      </dsp:txXfrm>
    </dsp:sp>
    <dsp:sp modelId="{FF93E135-77D6-48A0-8871-9BC93D705D06}">
      <dsp:nvSpPr>
        <dsp:cNvPr id="0" name=""/>
        <dsp:cNvSpPr/>
      </dsp:nvSpPr>
      <dsp:spPr>
        <a:xfrm>
          <a:off x="3974486" y="1074799"/>
          <a:ext cx="952171" cy="95217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177408" y="1277721"/>
          <a:ext cx="546328" cy="546328"/>
        </a:xfrm>
        <a:prstGeom prst="rect">
          <a:avLst/>
        </a:prstGeom>
        <a:blipFill>
          <a:blip xmlns:r="http://schemas.openxmlformats.org/officeDocument/2006/relationships"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670103" y="2323550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1"/>
            <a:t>Resultados obtenidos</a:t>
          </a:r>
        </a:p>
      </dsp:txBody>
      <dsp:txXfrm>
        <a:off x="3670103" y="2323550"/>
        <a:ext cx="1560937" cy="624375"/>
      </dsp:txXfrm>
    </dsp:sp>
    <dsp:sp modelId="{9DB8EF7F-6145-48B8-93A4-FE1D1E2E9597}">
      <dsp:nvSpPr>
        <dsp:cNvPr id="0" name=""/>
        <dsp:cNvSpPr/>
      </dsp:nvSpPr>
      <dsp:spPr>
        <a:xfrm>
          <a:off x="5808587" y="1074799"/>
          <a:ext cx="952171" cy="952171"/>
        </a:xfrm>
        <a:prstGeom prst="ellipse">
          <a:avLst/>
        </a:prstGeom>
        <a:solidFill>
          <a:srgbClr val="1CADE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AAB9C-7504-40E9-8BCA-44A219D17D3D}">
      <dsp:nvSpPr>
        <dsp:cNvPr id="0" name=""/>
        <dsp:cNvSpPr/>
      </dsp:nvSpPr>
      <dsp:spPr>
        <a:xfrm>
          <a:off x="6011509" y="1277721"/>
          <a:ext cx="546328" cy="546328"/>
        </a:xfrm>
        <a:prstGeom prst="rect">
          <a:avLst/>
        </a:prstGeom>
        <a:blipFill>
          <a:blip xmlns:r="http://schemas.openxmlformats.org/officeDocument/2006/relationships"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09DF4-1F80-43AF-B22F-E865F91CC35F}">
      <dsp:nvSpPr>
        <dsp:cNvPr id="0" name=""/>
        <dsp:cNvSpPr/>
      </dsp:nvSpPr>
      <dsp:spPr>
        <a:xfrm>
          <a:off x="5504205" y="2323550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1"/>
            <a:t>Interpretación de resultados</a:t>
          </a:r>
        </a:p>
      </dsp:txBody>
      <dsp:txXfrm>
        <a:off x="5504205" y="2323550"/>
        <a:ext cx="1560937" cy="624375"/>
      </dsp:txXfrm>
    </dsp:sp>
    <dsp:sp modelId="{78461D78-F10D-428B-B867-56BA00709BCE}">
      <dsp:nvSpPr>
        <dsp:cNvPr id="0" name=""/>
        <dsp:cNvSpPr/>
      </dsp:nvSpPr>
      <dsp:spPr>
        <a:xfrm>
          <a:off x="7642689" y="1074799"/>
          <a:ext cx="952171" cy="952171"/>
        </a:xfrm>
        <a:prstGeom prst="ellipse">
          <a:avLst/>
        </a:prstGeom>
        <a:solidFill>
          <a:srgbClr val="1CADE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8542B-5166-4958-A378-CA812D66D647}">
      <dsp:nvSpPr>
        <dsp:cNvPr id="0" name=""/>
        <dsp:cNvSpPr/>
      </dsp:nvSpPr>
      <dsp:spPr>
        <a:xfrm>
          <a:off x="7845611" y="1277721"/>
          <a:ext cx="546328" cy="546328"/>
        </a:xfrm>
        <a:prstGeom prst="rect">
          <a:avLst/>
        </a:prstGeom>
        <a:blipFill>
          <a:blip xmlns:r="http://schemas.openxmlformats.org/officeDocument/2006/relationships"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E1911-B242-414E-BDD0-537432ACFD63}">
      <dsp:nvSpPr>
        <dsp:cNvPr id="0" name=""/>
        <dsp:cNvSpPr/>
      </dsp:nvSpPr>
      <dsp:spPr>
        <a:xfrm>
          <a:off x="7338306" y="2323550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1"/>
            <a:t>Conclusiones</a:t>
          </a:r>
        </a:p>
      </dsp:txBody>
      <dsp:txXfrm>
        <a:off x="7338306" y="2323550"/>
        <a:ext cx="1560937" cy="624375"/>
      </dsp:txXfrm>
    </dsp:sp>
    <dsp:sp modelId="{3591C54F-D464-4ED5-AE77-2927301463C3}">
      <dsp:nvSpPr>
        <dsp:cNvPr id="0" name=""/>
        <dsp:cNvSpPr/>
      </dsp:nvSpPr>
      <dsp:spPr>
        <a:xfrm>
          <a:off x="9476790" y="1074799"/>
          <a:ext cx="952171" cy="952171"/>
        </a:xfrm>
        <a:prstGeom prst="ellipse">
          <a:avLst/>
        </a:prstGeom>
        <a:solidFill>
          <a:srgbClr val="1CADE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F797B-7673-4C72-9DB2-AB6D7F2E86CB}">
      <dsp:nvSpPr>
        <dsp:cNvPr id="0" name=""/>
        <dsp:cNvSpPr/>
      </dsp:nvSpPr>
      <dsp:spPr>
        <a:xfrm>
          <a:off x="9679712" y="1277721"/>
          <a:ext cx="546328" cy="546328"/>
        </a:xfrm>
        <a:prstGeom prst="rect">
          <a:avLst/>
        </a:prstGeom>
        <a:blipFill>
          <a:blip xmlns:r="http://schemas.openxmlformats.org/officeDocument/2006/relationships"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5BDB2-8812-4F86-837F-C3671437F63F}">
      <dsp:nvSpPr>
        <dsp:cNvPr id="0" name=""/>
        <dsp:cNvSpPr/>
      </dsp:nvSpPr>
      <dsp:spPr>
        <a:xfrm>
          <a:off x="9172408" y="2323550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noProof="1"/>
            <a:t>Siguientes pasos</a:t>
          </a:r>
        </a:p>
      </dsp:txBody>
      <dsp:txXfrm>
        <a:off x="9172408" y="2323550"/>
        <a:ext cx="1560937" cy="62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o de la lista de etiquetas de círculo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10/06/2024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Hola a todos. Soy Martín Sotelo y estoy encantado de presentarles mi proyecto sobre Análisis y Predicción de Ventas. Este proyecto tiene como objetivo ayudar a los minoristas a identificar los factores clave que impulsan las ventas y a optimizar sus estrategias para maximizar los ingresos.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s-ES" dirty="0"/>
              <a:t>Antes de empezar, quiero compartir con ustedes la agenda de esta </a:t>
            </a:r>
            <a:r>
              <a:rPr lang="es-ES" dirty="0" err="1"/>
              <a:t>presentación:Objetivo</a:t>
            </a:r>
            <a:r>
              <a:rPr lang="es-ES" dirty="0"/>
              <a:t> del Proyecto.</a:t>
            </a:r>
          </a:p>
          <a:p>
            <a:r>
              <a:rPr lang="es-ES" dirty="0"/>
              <a:t>Diccionario de Datos.</a:t>
            </a:r>
          </a:p>
          <a:p>
            <a:r>
              <a:rPr lang="es-ES" dirty="0"/>
              <a:t>Proceso de Desarrollo.</a:t>
            </a:r>
          </a:p>
          <a:p>
            <a:r>
              <a:rPr lang="es-ES" dirty="0"/>
              <a:t>Resultados Obtenidos.</a:t>
            </a:r>
          </a:p>
          <a:p>
            <a:r>
              <a:rPr lang="es-ES" dirty="0"/>
              <a:t>Interpretación de Resultados.</a:t>
            </a:r>
          </a:p>
          <a:p>
            <a:r>
              <a:rPr lang="es-ES" dirty="0"/>
              <a:t>Conclusiones.</a:t>
            </a:r>
          </a:p>
          <a:p>
            <a:r>
              <a:rPr lang="es-ES" dirty="0"/>
              <a:t>Siguientes Pasos.</a:t>
            </a:r>
          </a:p>
          <a:p>
            <a:r>
              <a:rPr lang="es-ES" dirty="0"/>
              <a:t>Vamos a explorar cada uno de estos puntos para comprender mejor cómo podemos utilizar el análisis de datos para mejorar las ventas.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objetivo de mi proyecto es proporcionar a los minoristas una herramienta poderosa que les permita predecir las ventas futuras de sus productos. He desarrollado un modelo predictivo que analiza diversas características de los productos y las tiendas para ayudar en la toma de decisiones sobre inventarios y marketing.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0523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Voy a explicar brevemente los datos con los que trabajé:</a:t>
            </a:r>
          </a:p>
          <a:p>
            <a:r>
              <a:rPr lang="es-ES" b="1" dirty="0" err="1"/>
              <a:t>Item_Weight</a:t>
            </a:r>
            <a:r>
              <a:rPr lang="es-ES" dirty="0"/>
              <a:t>: Peso del producto.</a:t>
            </a:r>
          </a:p>
          <a:p>
            <a:r>
              <a:rPr lang="es-ES" b="1" dirty="0" err="1"/>
              <a:t>Item_Visibility</a:t>
            </a:r>
            <a:r>
              <a:rPr lang="es-ES" dirty="0"/>
              <a:t>: Visibilidad del producto en la tienda.</a:t>
            </a:r>
          </a:p>
          <a:p>
            <a:r>
              <a:rPr lang="es-ES" b="1" dirty="0" err="1"/>
              <a:t>Item_MRP</a:t>
            </a:r>
            <a:r>
              <a:rPr lang="es-ES" dirty="0"/>
              <a:t>: Precio máximo de venta.</a:t>
            </a:r>
          </a:p>
          <a:p>
            <a:r>
              <a:rPr lang="es-ES" b="1" dirty="0" err="1"/>
              <a:t>Outlet_Type</a:t>
            </a:r>
            <a:r>
              <a:rPr lang="es-ES" dirty="0"/>
              <a:t>: Tipo de tienda, como supermercado o almacén.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4310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desarrollar este proyecto, seguí estos pasos:</a:t>
            </a:r>
          </a:p>
          <a:p>
            <a:r>
              <a:rPr lang="es-ES" b="1" dirty="0"/>
              <a:t>Carga de Datos</a:t>
            </a:r>
            <a:r>
              <a:rPr lang="es-ES" dirty="0"/>
              <a:t>: Importé los datos de ventas desde un archivo CSV.</a:t>
            </a:r>
          </a:p>
          <a:p>
            <a:r>
              <a:rPr lang="es-ES" b="1" dirty="0"/>
              <a:t>Limpieza de Datos</a:t>
            </a:r>
            <a:r>
              <a:rPr lang="es-ES" dirty="0"/>
              <a:t>: Eliminé duplicados y manejé los valores faltantes.</a:t>
            </a:r>
          </a:p>
          <a:p>
            <a:r>
              <a:rPr lang="es-ES" b="1" dirty="0"/>
              <a:t>Análisis Exploratorio</a:t>
            </a:r>
            <a:r>
              <a:rPr lang="es-ES" dirty="0"/>
              <a:t>: Utilicé gráficos para visualizar patrones y tendencias.</a:t>
            </a:r>
          </a:p>
          <a:p>
            <a:r>
              <a:rPr lang="es-ES" b="1" dirty="0"/>
              <a:t>Creación de Pipelines</a:t>
            </a:r>
            <a:r>
              <a:rPr lang="es-ES" dirty="0"/>
              <a:t>: Procesé datos numéricos y categóricos de manera eficiente.</a:t>
            </a:r>
          </a:p>
          <a:p>
            <a:r>
              <a:rPr lang="es-ES" b="1" dirty="0"/>
              <a:t>Modelamiento</a:t>
            </a:r>
            <a:r>
              <a:rPr lang="es-ES" dirty="0"/>
              <a:t>: Probé varios modelos, incluyendo Regresión Lineal, KNN y </a:t>
            </a:r>
            <a:r>
              <a:rPr lang="es-ES" dirty="0" err="1"/>
              <a:t>Random</a:t>
            </a:r>
            <a:r>
              <a:rPr lang="es-ES" dirty="0"/>
              <a:t> Forest, para encontrar el más preciso.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4456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resultados fueron muy reveladores:</a:t>
            </a:r>
          </a:p>
          <a:p>
            <a:r>
              <a:rPr lang="es-ES" b="1" dirty="0"/>
              <a:t>Regresión Lineal</a:t>
            </a:r>
            <a:r>
              <a:rPr lang="es-ES" dirty="0"/>
              <a:t>: Ofrece una línea base útil.</a:t>
            </a:r>
          </a:p>
          <a:p>
            <a:r>
              <a:rPr lang="es-ES" b="1" dirty="0"/>
              <a:t>KNN</a:t>
            </a:r>
            <a:r>
              <a:rPr lang="es-ES" dirty="0"/>
              <a:t>: Mejora la precisión capturando relaciones no lineales.</a:t>
            </a:r>
          </a:p>
          <a:p>
            <a:r>
              <a:rPr lang="es-ES" b="1" dirty="0" err="1"/>
              <a:t>Random</a:t>
            </a:r>
            <a:r>
              <a:rPr lang="es-ES" b="1" dirty="0"/>
              <a:t> Forest</a:t>
            </a:r>
            <a:r>
              <a:rPr lang="es-ES" dirty="0"/>
              <a:t>: Es el más preciso, capturando la mayor varianza y reduciendo el error de predicción.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412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Estos resultados me permitieron observar que:</a:t>
            </a:r>
          </a:p>
          <a:p>
            <a:r>
              <a:rPr lang="es-ES" dirty="0"/>
              <a:t>La </a:t>
            </a:r>
            <a:r>
              <a:rPr lang="es-ES" b="1" dirty="0"/>
              <a:t>Regresión Lineal</a:t>
            </a:r>
            <a:r>
              <a:rPr lang="es-ES" dirty="0"/>
              <a:t> es una buena base, pero tiene limitaciones.</a:t>
            </a:r>
          </a:p>
          <a:p>
            <a:r>
              <a:rPr lang="es-ES" b="1" dirty="0"/>
              <a:t>KNN</a:t>
            </a:r>
            <a:r>
              <a:rPr lang="es-ES" dirty="0"/>
              <a:t> muestra que las relaciones no lineales son significativas.</a:t>
            </a:r>
          </a:p>
          <a:p>
            <a:r>
              <a:rPr lang="es-ES" b="1" dirty="0" err="1"/>
              <a:t>Random</a:t>
            </a:r>
            <a:r>
              <a:rPr lang="es-ES" b="1" dirty="0"/>
              <a:t> Forest</a:t>
            </a:r>
            <a:r>
              <a:rPr lang="es-ES" dirty="0"/>
              <a:t> es el modelo más efectivo, indicando que factores como el </a:t>
            </a:r>
            <a:r>
              <a:rPr lang="es-ES" dirty="0" err="1"/>
              <a:t>Item_MRP</a:t>
            </a:r>
            <a:r>
              <a:rPr lang="es-ES" dirty="0"/>
              <a:t> y el tipo de Outlet son determinantes críticos en las ventas.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6643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conclusión:El</a:t>
            </a:r>
            <a:r>
              <a:rPr lang="es-ES" dirty="0"/>
              <a:t> precio de venta y el tipo de tienda son los factores más importantes.</a:t>
            </a:r>
          </a:p>
          <a:p>
            <a:r>
              <a:rPr lang="es-ES" dirty="0"/>
              <a:t>El modelo </a:t>
            </a:r>
            <a:r>
              <a:rPr lang="es-ES" b="1" dirty="0" err="1"/>
              <a:t>Random</a:t>
            </a:r>
            <a:r>
              <a:rPr lang="es-ES" b="1" dirty="0"/>
              <a:t> Forest</a:t>
            </a:r>
            <a:r>
              <a:rPr lang="es-ES" dirty="0"/>
              <a:t> es el más confiable para predecir ventas.</a:t>
            </a:r>
          </a:p>
          <a:p>
            <a:r>
              <a:rPr lang="es-ES" dirty="0"/>
              <a:t>Este modelo puede optimizar inventarios y estrategias de marketing, aumentando potencialmente las ventas y mejorando la gestión de los recursos.</a:t>
            </a:r>
          </a:p>
          <a:p>
            <a:endParaRPr lang="es-ES" dirty="0"/>
          </a:p>
          <a:p>
            <a:r>
              <a:rPr lang="es-ES" dirty="0"/>
              <a:t>Los siguientes pasos </a:t>
            </a:r>
            <a:r>
              <a:rPr lang="es-ES" dirty="0" err="1"/>
              <a:t>incluyen:Implementar</a:t>
            </a:r>
            <a:r>
              <a:rPr lang="es-ES" dirty="0"/>
              <a:t> el modelo </a:t>
            </a:r>
            <a:r>
              <a:rPr lang="es-ES" dirty="0" err="1"/>
              <a:t>Random</a:t>
            </a:r>
            <a:r>
              <a:rPr lang="es-ES" dirty="0"/>
              <a:t> Forest en un entorno de producción.</a:t>
            </a:r>
          </a:p>
          <a:p>
            <a:r>
              <a:rPr lang="es-ES" dirty="0"/>
              <a:t>Monitorear y actualizar regularmente el modelo con nuevos datos para mantener su precisión y relevancia.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485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Gracias por su atención. Estoy disponible para responder cualquier pregunta y discutir cómo estos hallazgos pueden aplicarse para mejorar sus operaciones comerciales y estrategias de marketing. Pueden encontrar más detalles y el código completo en mi GitHub.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234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4CEBD4D-085C-498A-87ED-B94FC4CBCFC7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C0138-BF83-46A1-914E-F1E2A8306695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568A9-B9DF-49AA-9F31-6F462455E52A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DC918-9477-44C9-87CA-58BC8D7EC64E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A7CFC-FF55-48D5-B9D9-FA93FB0A1F63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DBD11-34E4-448E-809B-329C5E8C1419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B1031-BFAF-464E-A517-D151D571897F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ED521-1CC1-404B-8AD1-BBD24E269425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9304-DC69-42FE-B771-884D748CD27D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3D1A9-6AEF-4FF0-93A8-BB445C605128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2184-F169-47A9-9381-0045417AD705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C354E2A-D5C7-4832-8F7D-7F0C53F06735}" type="datetime1">
              <a:rPr lang="es-ES" noProof="0" smtClean="0"/>
              <a:t>10/06/2024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Análisis y Predicción de Ventas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Martín Sotelo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s-ES" noProof="1"/>
              <a:t>agenda</a:t>
            </a:r>
          </a:p>
        </p:txBody>
      </p:sp>
      <p:graphicFrame>
        <p:nvGraphicFramePr>
          <p:cNvPr id="5" name="Marcador de contenido 2" descr="Marcador de posición del elemento grá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772168"/>
              </p:ext>
            </p:extLst>
          </p:nvPr>
        </p:nvGraphicFramePr>
        <p:xfrm>
          <a:off x="728377" y="2340864"/>
          <a:ext cx="10735246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F2D57F7-4E63-4BDB-9494-CBCE96379874}"/>
              </a:ext>
            </a:extLst>
          </p:cNvPr>
          <p:cNvSpPr/>
          <p:nvPr/>
        </p:nvSpPr>
        <p:spPr>
          <a:xfrm>
            <a:off x="1738884" y="2084832"/>
            <a:ext cx="8714232" cy="3465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CBFBE9-74BD-4C42-AF87-C45AB9DA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5040C43-0FE0-4B40-B898-293B06E7D8DB}"/>
              </a:ext>
            </a:extLst>
          </p:cNvPr>
          <p:cNvSpPr/>
          <p:nvPr/>
        </p:nvSpPr>
        <p:spPr>
          <a:xfrm>
            <a:off x="2174748" y="2478792"/>
            <a:ext cx="78425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Ayudar a los minoristas a comprender las propiedades de los productos y los puntos de venta que juegan un papel crucial en el aumento de las ventas. Para ello, se ha desarrollado un modelo predictivo que utiliza diversas características de los productos y los establecimientos.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37915-9260-4AF0-B57C-42B79B37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61781"/>
            <a:ext cx="4389120" cy="1737360"/>
          </a:xfrm>
        </p:spPr>
        <p:txBody>
          <a:bodyPr/>
          <a:lstStyle/>
          <a:p>
            <a:r>
              <a:rPr lang="es-ES" dirty="0"/>
              <a:t>Diccionario de datos</a:t>
            </a:r>
            <a:endParaRPr lang="es-PE" dirty="0"/>
          </a:p>
        </p:txBody>
      </p:sp>
      <p:graphicFrame>
        <p:nvGraphicFramePr>
          <p:cNvPr id="9" name="Marcador de contenido 5">
            <a:extLst>
              <a:ext uri="{FF2B5EF4-FFF2-40B4-BE49-F238E27FC236}">
                <a16:creationId xmlns:a16="http://schemas.microsoft.com/office/drawing/2014/main" id="{62CBC2A2-303E-448D-9479-A62722B4E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025926"/>
              </p:ext>
            </p:extLst>
          </p:nvPr>
        </p:nvGraphicFramePr>
        <p:xfrm>
          <a:off x="1609154" y="1755648"/>
          <a:ext cx="9116758" cy="488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84">
                  <a:extLst>
                    <a:ext uri="{9D8B030D-6E8A-4147-A177-3AD203B41FA5}">
                      <a16:colId xmlns:a16="http://schemas.microsoft.com/office/drawing/2014/main" val="4845895"/>
                    </a:ext>
                  </a:extLst>
                </a:gridCol>
                <a:gridCol w="6452374">
                  <a:extLst>
                    <a:ext uri="{9D8B030D-6E8A-4147-A177-3AD203B41FA5}">
                      <a16:colId xmlns:a16="http://schemas.microsoft.com/office/drawing/2014/main" val="1415241967"/>
                    </a:ext>
                  </a:extLst>
                </a:gridCol>
              </a:tblGrid>
              <a:tr h="376802">
                <a:tc>
                  <a:txBody>
                    <a:bodyPr/>
                    <a:lstStyle/>
                    <a:p>
                      <a:r>
                        <a:rPr lang="es-PE" sz="2000" dirty="0"/>
                        <a:t>Nombre de la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2000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223671"/>
                  </a:ext>
                </a:extLst>
              </a:tr>
              <a:tr h="352648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Item_Identifier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Número de identificación único del producto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628059"/>
                  </a:ext>
                </a:extLst>
              </a:tr>
              <a:tr h="352648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Item_Weight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Peso del producto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129486"/>
                  </a:ext>
                </a:extLst>
              </a:tr>
              <a:tr h="352648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Item_Fat_Content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Si el producto es bajo en grasas o regular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18413"/>
                  </a:ext>
                </a:extLst>
              </a:tr>
              <a:tr h="608680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Item_Visibility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Porcentaje de área total de visualización de todos los productos en la tienda asignados a este producto particular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595743"/>
                  </a:ext>
                </a:extLst>
              </a:tr>
              <a:tr h="352648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Item_Type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categoría a la que pertenece el producto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12117"/>
                  </a:ext>
                </a:extLst>
              </a:tr>
              <a:tr h="352648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Item_MRP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Precio Máximo Minorista (precio de lista) del producto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803373"/>
                  </a:ext>
                </a:extLst>
              </a:tr>
              <a:tr h="352648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Outlet_Identifier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Número de identificación único de la tienda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985260"/>
                  </a:ext>
                </a:extLst>
              </a:tr>
              <a:tr h="352648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Outlet_Establishment_Year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año en el que se estableció la tienda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73607"/>
                  </a:ext>
                </a:extLst>
              </a:tr>
              <a:tr h="352648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Outlet_Size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Tamaño de la tienda en cuanto a la superficie total que cubre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214946"/>
                  </a:ext>
                </a:extLst>
              </a:tr>
              <a:tr h="352648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Outlet_Location_Type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Tipo de área donde se ubica la tienda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465049"/>
                  </a:ext>
                </a:extLst>
              </a:tr>
              <a:tr h="352648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Outlet_Type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Si la tienda es un almacén o algún tipo de supermercado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002981"/>
                  </a:ext>
                </a:extLst>
              </a:tr>
              <a:tr h="352648">
                <a:tc>
                  <a:txBody>
                    <a:bodyPr/>
                    <a:lstStyle/>
                    <a:p>
                      <a:pPr algn="l"/>
                      <a:r>
                        <a:rPr lang="es-PE" sz="1600" b="1" dirty="0" err="1"/>
                        <a:t>Item_Outlet_Sales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Ventas del producto en la tienda particular (variable objetivo)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871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781E4-174C-45AB-948D-B92CBA3F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4632"/>
            <a:ext cx="9720072" cy="1499616"/>
          </a:xfrm>
        </p:spPr>
        <p:txBody>
          <a:bodyPr/>
          <a:lstStyle/>
          <a:p>
            <a:r>
              <a:rPr lang="es-PE" dirty="0"/>
              <a:t>Proceso de Desarrollo</a:t>
            </a:r>
          </a:p>
        </p:txBody>
      </p:sp>
      <p:sp>
        <p:nvSpPr>
          <p:cNvPr id="6" name="Rectángulo: esquinas diagonales redondeadas 5">
            <a:extLst>
              <a:ext uri="{FF2B5EF4-FFF2-40B4-BE49-F238E27FC236}">
                <a16:creationId xmlns:a16="http://schemas.microsoft.com/office/drawing/2014/main" id="{8995D7A1-F3B9-4A04-BA8F-504221A804AE}"/>
              </a:ext>
            </a:extLst>
          </p:cNvPr>
          <p:cNvSpPr/>
          <p:nvPr/>
        </p:nvSpPr>
        <p:spPr>
          <a:xfrm>
            <a:off x="1040892" y="2075688"/>
            <a:ext cx="4800600" cy="2029968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Carga de Datos</a:t>
            </a:r>
            <a:r>
              <a:rPr lang="es-ES" sz="1600" dirty="0"/>
              <a:t>: Se cargaron los datos de ventas de productos de un archivo CSV.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Limpieza de Datos</a:t>
            </a:r>
            <a:r>
              <a:rPr lang="es-ES" sz="1600" dirty="0"/>
              <a:t>: Se eliminaron duplicados y se imputaron valores faltantes. Por ejemplo, los valores faltantes de '</a:t>
            </a:r>
            <a:r>
              <a:rPr lang="es-ES" sz="1600" dirty="0" err="1"/>
              <a:t>Item_Weight</a:t>
            </a:r>
            <a:r>
              <a:rPr lang="es-ES" sz="1600" dirty="0"/>
              <a:t>' se imputaron utilizando interpolación lineal y '</a:t>
            </a:r>
            <a:r>
              <a:rPr lang="es-ES" sz="1600" dirty="0" err="1"/>
              <a:t>Outlet_Size</a:t>
            </a:r>
            <a:r>
              <a:rPr lang="es-ES" sz="1600" dirty="0"/>
              <a:t>' se completó con la moda.</a:t>
            </a:r>
            <a:endParaRPr lang="es-PE" sz="1600" dirty="0"/>
          </a:p>
        </p:txBody>
      </p:sp>
      <p:sp>
        <p:nvSpPr>
          <p:cNvPr id="7" name="Rectángulo: esquinas diagonales redondeadas 6">
            <a:extLst>
              <a:ext uri="{FF2B5EF4-FFF2-40B4-BE49-F238E27FC236}">
                <a16:creationId xmlns:a16="http://schemas.microsoft.com/office/drawing/2014/main" id="{7F59B4FB-5C79-431E-AA9E-86EB893CE0D8}"/>
              </a:ext>
            </a:extLst>
          </p:cNvPr>
          <p:cNvSpPr/>
          <p:nvPr/>
        </p:nvSpPr>
        <p:spPr>
          <a:xfrm>
            <a:off x="6350508" y="2075688"/>
            <a:ext cx="4800600" cy="2029968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b="1"/>
              <a:t>Distribución de Ventas</a:t>
            </a:r>
            <a:r>
              <a:rPr lang="es-ES" sz="1700"/>
              <a:t>: Se utilizó un histograma para visualizar la distribución de 'Item_Outlet_Sales’.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b="1"/>
              <a:t>Ventas por Tipo de Outlet</a:t>
            </a:r>
            <a:r>
              <a:rPr lang="es-ES" sz="1700"/>
              <a:t>: Se utilizó un diagrama de cajas para analizar las ventas según el tipo de outlet.</a:t>
            </a:r>
            <a:endParaRPr lang="es-PE" sz="1700" dirty="0"/>
          </a:p>
        </p:txBody>
      </p:sp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A27BD69D-65E7-4A90-8D8F-1EE9DF5C100A}"/>
              </a:ext>
            </a:extLst>
          </p:cNvPr>
          <p:cNvSpPr/>
          <p:nvPr/>
        </p:nvSpPr>
        <p:spPr>
          <a:xfrm>
            <a:off x="1040892" y="4590288"/>
            <a:ext cx="4800600" cy="2029968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550" b="1" dirty="0"/>
              <a:t>Columnas Numéricas</a:t>
            </a:r>
            <a:r>
              <a:rPr lang="es-PE" sz="1550" dirty="0"/>
              <a:t>: '</a:t>
            </a:r>
            <a:r>
              <a:rPr lang="es-PE" sz="1550" dirty="0" err="1"/>
              <a:t>Item_Weight</a:t>
            </a:r>
            <a:r>
              <a:rPr lang="es-PE" sz="1550" dirty="0"/>
              <a:t>', '</a:t>
            </a:r>
            <a:r>
              <a:rPr lang="es-PE" sz="1550" dirty="0" err="1"/>
              <a:t>Item_Visibility</a:t>
            </a:r>
            <a:r>
              <a:rPr lang="es-PE" sz="1550" dirty="0"/>
              <a:t>', '</a:t>
            </a:r>
            <a:r>
              <a:rPr lang="es-PE" sz="1550" dirty="0" err="1"/>
              <a:t>Item_MRP</a:t>
            </a:r>
            <a:r>
              <a:rPr lang="es-PE" sz="1550" dirty="0"/>
              <a:t>', '</a:t>
            </a:r>
            <a:r>
              <a:rPr lang="es-PE" sz="1550" dirty="0" err="1"/>
              <a:t>Outlet_Establishment_Year</a:t>
            </a:r>
            <a:r>
              <a:rPr lang="es-PE" sz="1550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550" b="1" dirty="0"/>
              <a:t>Columnas Categóricas</a:t>
            </a:r>
            <a:r>
              <a:rPr lang="es-PE" sz="1550" dirty="0"/>
              <a:t>: '</a:t>
            </a:r>
            <a:r>
              <a:rPr lang="es-PE" sz="1550" dirty="0" err="1"/>
              <a:t>Item_Fat_Content</a:t>
            </a:r>
            <a:r>
              <a:rPr lang="es-PE" sz="1550" dirty="0"/>
              <a:t>', '</a:t>
            </a:r>
            <a:r>
              <a:rPr lang="es-PE" sz="1550" dirty="0" err="1"/>
              <a:t>Item_Type</a:t>
            </a:r>
            <a:r>
              <a:rPr lang="es-PE" sz="1550" dirty="0"/>
              <a:t>', '</a:t>
            </a:r>
            <a:r>
              <a:rPr lang="es-PE" sz="1550" dirty="0" err="1"/>
              <a:t>Outlet_Identifier</a:t>
            </a:r>
            <a:r>
              <a:rPr lang="es-PE" sz="1550" dirty="0"/>
              <a:t>', '</a:t>
            </a:r>
            <a:r>
              <a:rPr lang="es-PE" sz="1550" dirty="0" err="1"/>
              <a:t>Outlet_Size</a:t>
            </a:r>
            <a:r>
              <a:rPr lang="es-PE" sz="1550" dirty="0"/>
              <a:t>', '</a:t>
            </a:r>
            <a:r>
              <a:rPr lang="es-PE" sz="1550" dirty="0" err="1"/>
              <a:t>Outlet_Location_Type</a:t>
            </a:r>
            <a:r>
              <a:rPr lang="es-PE" sz="1550" dirty="0"/>
              <a:t>', '</a:t>
            </a:r>
            <a:r>
              <a:rPr lang="es-PE" sz="1550" dirty="0" err="1"/>
              <a:t>Outlet_Type</a:t>
            </a:r>
            <a:r>
              <a:rPr lang="es-PE" sz="1550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50" b="1" dirty="0"/>
              <a:t>Pipeline de Procesamiento</a:t>
            </a:r>
            <a:r>
              <a:rPr lang="es-ES" sz="1550" dirty="0"/>
              <a:t>: Se crearon pipelines separados para datos numéricos y categóricos.</a:t>
            </a:r>
            <a:endParaRPr lang="es-PE" sz="1550" dirty="0"/>
          </a:p>
        </p:txBody>
      </p:sp>
      <p:sp>
        <p:nvSpPr>
          <p:cNvPr id="9" name="Rectángulo: esquinas diagonales redondeadas 8">
            <a:extLst>
              <a:ext uri="{FF2B5EF4-FFF2-40B4-BE49-F238E27FC236}">
                <a16:creationId xmlns:a16="http://schemas.microsoft.com/office/drawing/2014/main" id="{F66F8BCE-2A3F-4E2B-97F0-81C8D34C8415}"/>
              </a:ext>
            </a:extLst>
          </p:cNvPr>
          <p:cNvSpPr/>
          <p:nvPr/>
        </p:nvSpPr>
        <p:spPr>
          <a:xfrm>
            <a:off x="6350508" y="4590288"/>
            <a:ext cx="4800600" cy="2029968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División de Datos</a:t>
            </a:r>
            <a:r>
              <a:rPr lang="es-ES" dirty="0"/>
              <a:t>: Se dividieron los datos en conjuntos de entrenamiento y prueba (80/20).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Modelos</a:t>
            </a:r>
            <a:r>
              <a:rPr lang="en-US" b="1" dirty="0"/>
              <a:t> </a:t>
            </a:r>
            <a:r>
              <a:rPr lang="en-US" b="1" dirty="0" err="1"/>
              <a:t>Utilizados</a:t>
            </a:r>
            <a:r>
              <a:rPr lang="en-US" dirty="0"/>
              <a:t>: </a:t>
            </a:r>
            <a:r>
              <a:rPr lang="en-US" dirty="0" err="1"/>
              <a:t>Regresión</a:t>
            </a:r>
            <a:r>
              <a:rPr lang="en-US" dirty="0"/>
              <a:t> Lineal, K-Nearest Neighbors (KNN) y Random Forest.</a:t>
            </a:r>
            <a:endParaRPr lang="es-PE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DE17CCC-3321-4904-B0DD-D0BBBCEA2C77}"/>
              </a:ext>
            </a:extLst>
          </p:cNvPr>
          <p:cNvSpPr txBox="1">
            <a:spLocks/>
          </p:cNvSpPr>
          <p:nvPr/>
        </p:nvSpPr>
        <p:spPr>
          <a:xfrm>
            <a:off x="1421630" y="1645920"/>
            <a:ext cx="4039123" cy="51481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</a:rPr>
              <a:t>1. Carga y exploración de datos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5FD97A94-CB4A-43ED-B761-A23F6E9EAF9D}"/>
              </a:ext>
            </a:extLst>
          </p:cNvPr>
          <p:cNvSpPr txBox="1">
            <a:spLocks/>
          </p:cNvSpPr>
          <p:nvPr/>
        </p:nvSpPr>
        <p:spPr>
          <a:xfrm>
            <a:off x="6731246" y="1645920"/>
            <a:ext cx="4039123" cy="51481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</a:rPr>
              <a:t>2. </a:t>
            </a:r>
            <a:r>
              <a:rPr lang="es-PE" dirty="0">
                <a:solidFill>
                  <a:schemeClr val="accent1"/>
                </a:solidFill>
              </a:rPr>
              <a:t>Análisis exploratorio de datos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70C12C0F-E764-4D0F-8320-BDFC647BAA2C}"/>
              </a:ext>
            </a:extLst>
          </p:cNvPr>
          <p:cNvSpPr txBox="1">
            <a:spLocks/>
          </p:cNvSpPr>
          <p:nvPr/>
        </p:nvSpPr>
        <p:spPr>
          <a:xfrm>
            <a:off x="1421630" y="4182004"/>
            <a:ext cx="4039123" cy="51481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</a:rPr>
              <a:t>3. Procesamiento de datos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4CA15815-5D05-478C-B8DE-17F3651F757A}"/>
              </a:ext>
            </a:extLst>
          </p:cNvPr>
          <p:cNvSpPr txBox="1">
            <a:spLocks/>
          </p:cNvSpPr>
          <p:nvPr/>
        </p:nvSpPr>
        <p:spPr>
          <a:xfrm>
            <a:off x="6731246" y="4182004"/>
            <a:ext cx="4039123" cy="51481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</a:rPr>
              <a:t>4. </a:t>
            </a:r>
            <a:r>
              <a:rPr lang="es-PE" dirty="0">
                <a:solidFill>
                  <a:schemeClr val="accent1"/>
                </a:solidFill>
              </a:rPr>
              <a:t>Modelamiento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5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C12A-DA49-48F4-BC5A-B3306D83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  <a:endParaRPr lang="es-PE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0AABD63-3FFD-434C-BD9C-BAF62C6DF2E6}"/>
              </a:ext>
            </a:extLst>
          </p:cNvPr>
          <p:cNvSpPr/>
          <p:nvPr/>
        </p:nvSpPr>
        <p:spPr>
          <a:xfrm>
            <a:off x="548640" y="2888488"/>
            <a:ext cx="3600000" cy="360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MSE (Validación Cruzada): </a:t>
            </a:r>
            <a:r>
              <a:rPr lang="es-PE" b="1" dirty="0"/>
              <a:t>1997156.23</a:t>
            </a:r>
            <a:endParaRPr lang="es-PE" sz="17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MSE (Prueba): </a:t>
            </a:r>
            <a:r>
              <a:rPr lang="es-PE" b="1" dirty="0"/>
              <a:t>2109598.30</a:t>
            </a:r>
            <a:endParaRPr lang="es-PE" sz="17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MAE (Prueba): </a:t>
            </a:r>
            <a:r>
              <a:rPr lang="es-PE" b="1" dirty="0"/>
              <a:t>1142.82</a:t>
            </a:r>
            <a:endParaRPr lang="es-PE" sz="17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R² (Prueba): </a:t>
            </a:r>
            <a:r>
              <a:rPr lang="es-PE" b="1" dirty="0"/>
              <a:t>0.56</a:t>
            </a:r>
            <a:endParaRPr lang="es-PE" sz="1700" b="1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E4DDCCB-702B-4BB2-B4B9-D24C4921ABC1}"/>
              </a:ext>
            </a:extLst>
          </p:cNvPr>
          <p:cNvSpPr/>
          <p:nvPr/>
        </p:nvSpPr>
        <p:spPr>
          <a:xfrm>
            <a:off x="4340352" y="2888488"/>
            <a:ext cx="3600000" cy="360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MSE (Validación Cruzada): </a:t>
            </a:r>
            <a:r>
              <a:rPr lang="es-PE" b="1" dirty="0"/>
              <a:t>1712789.13</a:t>
            </a:r>
            <a:endParaRPr lang="es-PE" sz="17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MSE (Prueba): </a:t>
            </a:r>
            <a:r>
              <a:rPr lang="es-PE" b="1" dirty="0"/>
              <a:t>1914508.73</a:t>
            </a:r>
            <a:endParaRPr lang="es-PE" sz="17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MAE (Prueba): </a:t>
            </a:r>
            <a:r>
              <a:rPr lang="es-PE" b="1" dirty="0"/>
              <a:t>1045.28</a:t>
            </a:r>
            <a:endParaRPr lang="es-PE" sz="17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R² (Prueba): </a:t>
            </a:r>
            <a:r>
              <a:rPr lang="es-PE" b="1" dirty="0"/>
              <a:t>0.60</a:t>
            </a:r>
            <a:endParaRPr lang="es-PE" sz="1700" b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5ACB6CB-BE35-438F-9AF0-B1C5777EC292}"/>
              </a:ext>
            </a:extLst>
          </p:cNvPr>
          <p:cNvSpPr/>
          <p:nvPr/>
        </p:nvSpPr>
        <p:spPr>
          <a:xfrm>
            <a:off x="8132064" y="2888488"/>
            <a:ext cx="3600000" cy="360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MSE (Validación Cruzada): </a:t>
            </a:r>
            <a:r>
              <a:rPr lang="es-PE" b="1" dirty="0"/>
              <a:t>1523410.45</a:t>
            </a:r>
            <a:endParaRPr lang="es-PE" sz="17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MSE (Prueba): </a:t>
            </a:r>
            <a:r>
              <a:rPr lang="es-PE" b="1" dirty="0"/>
              <a:t>1643521.11</a:t>
            </a:r>
            <a:endParaRPr lang="es-PE" sz="17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MAE (Prueba): </a:t>
            </a:r>
            <a:r>
              <a:rPr lang="es-PE" b="1" dirty="0"/>
              <a:t>956.11</a:t>
            </a:r>
            <a:endParaRPr lang="es-PE" sz="17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700" dirty="0"/>
              <a:t>R² (Prueba): </a:t>
            </a:r>
            <a:r>
              <a:rPr lang="es-PE" b="1" dirty="0"/>
              <a:t>0.68</a:t>
            </a:r>
            <a:endParaRPr lang="es-PE" sz="17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A29778B-2A34-48F9-A7A9-FCA634E4BD0A}"/>
              </a:ext>
            </a:extLst>
          </p:cNvPr>
          <p:cNvSpPr txBox="1">
            <a:spLocks/>
          </p:cNvSpPr>
          <p:nvPr/>
        </p:nvSpPr>
        <p:spPr>
          <a:xfrm>
            <a:off x="329078" y="2311712"/>
            <a:ext cx="4039123" cy="51481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b="1" dirty="0">
                <a:solidFill>
                  <a:schemeClr val="tx2"/>
                </a:solidFill>
              </a:rPr>
              <a:t>Regresión lineal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648800B-D200-4876-8BED-49C436C4BE23}"/>
              </a:ext>
            </a:extLst>
          </p:cNvPr>
          <p:cNvSpPr txBox="1">
            <a:spLocks/>
          </p:cNvSpPr>
          <p:nvPr/>
        </p:nvSpPr>
        <p:spPr>
          <a:xfrm>
            <a:off x="4076438" y="2311712"/>
            <a:ext cx="4039123" cy="514816"/>
          </a:xfrm>
          <a:prstGeom prst="rect">
            <a:avLst/>
          </a:prstGeom>
        </p:spPr>
        <p:txBody>
          <a:bodyPr rtlCol="0" anchor="t">
            <a:normAutofit/>
          </a:bodyPr>
          <a:lstStyle>
            <a:defPPr rtl="0">
              <a:defRPr lang="es-es"/>
            </a:defPPr>
            <a:lvl1pPr marL="91440" indent="-9144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b="1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es-ES" dirty="0">
                <a:solidFill>
                  <a:schemeClr val="tx2"/>
                </a:solidFill>
              </a:rPr>
              <a:t>KNN 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AF215DB2-97FC-45BB-BCA4-615D9229CDBA}"/>
              </a:ext>
            </a:extLst>
          </p:cNvPr>
          <p:cNvSpPr txBox="1">
            <a:spLocks/>
          </p:cNvSpPr>
          <p:nvPr/>
        </p:nvSpPr>
        <p:spPr>
          <a:xfrm>
            <a:off x="7912502" y="2311712"/>
            <a:ext cx="4039123" cy="51481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b="1" dirty="0" err="1">
                <a:solidFill>
                  <a:schemeClr val="tx2"/>
                </a:solidFill>
              </a:rPr>
              <a:t>Random</a:t>
            </a:r>
            <a:r>
              <a:rPr lang="es-ES" b="1" dirty="0">
                <a:solidFill>
                  <a:schemeClr val="tx2"/>
                </a:solidFill>
              </a:rPr>
              <a:t> Forest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2AE190D9-8FB2-42BA-8073-B4C1ED4DBD08}"/>
              </a:ext>
            </a:extLst>
          </p:cNvPr>
          <p:cNvSpPr txBox="1">
            <a:spLocks/>
          </p:cNvSpPr>
          <p:nvPr/>
        </p:nvSpPr>
        <p:spPr>
          <a:xfrm>
            <a:off x="979071" y="1617426"/>
            <a:ext cx="4389120" cy="4674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</a:rPr>
              <a:t>Métricas de evaluación</a:t>
            </a:r>
            <a:endParaRPr lang="es-P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6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B323B-8801-409E-AF5E-45F989A4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Interpretación de Resultados</a:t>
            </a: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9247383-A9F7-4958-BED6-E9C5A8FFACB6}"/>
              </a:ext>
            </a:extLst>
          </p:cNvPr>
          <p:cNvSpPr txBox="1">
            <a:spLocks/>
          </p:cNvSpPr>
          <p:nvPr/>
        </p:nvSpPr>
        <p:spPr>
          <a:xfrm>
            <a:off x="232820" y="5069796"/>
            <a:ext cx="3911600" cy="158297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100" b="1" dirty="0"/>
              <a:t>Regresión Lineal</a:t>
            </a:r>
            <a:r>
              <a:rPr lang="es-ES" sz="2100" dirty="0"/>
              <a:t>: Ofrece una buena línea base pero con menor precisión en comparación con modelos más complejos.</a:t>
            </a:r>
            <a:endParaRPr lang="es-PE" sz="21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404A10-B785-475D-81D8-FD12D74745C1}"/>
              </a:ext>
            </a:extLst>
          </p:cNvPr>
          <p:cNvSpPr txBox="1">
            <a:spLocks/>
          </p:cNvSpPr>
          <p:nvPr/>
        </p:nvSpPr>
        <p:spPr>
          <a:xfrm>
            <a:off x="4140200" y="5069795"/>
            <a:ext cx="3911600" cy="158297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100" b="1" dirty="0"/>
              <a:t>KNN</a:t>
            </a:r>
            <a:r>
              <a:rPr lang="es-ES" sz="2100" dirty="0"/>
              <a:t>: Mejora notablemente el error medio absoluto (MAE) y el coeficiente de determinación (R²), mostrando que tiene en cuenta relaciones no lineales.</a:t>
            </a:r>
            <a:endParaRPr lang="es-PE" sz="2100" dirty="0"/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F0D0EB46-A079-4FF3-B741-7920DD83ACE1}"/>
              </a:ext>
            </a:extLst>
          </p:cNvPr>
          <p:cNvSpPr txBox="1">
            <a:spLocks/>
          </p:cNvSpPr>
          <p:nvPr/>
        </p:nvSpPr>
        <p:spPr>
          <a:xfrm>
            <a:off x="8051800" y="5069795"/>
            <a:ext cx="3911600" cy="158297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100" b="1" dirty="0" err="1"/>
              <a:t>Random</a:t>
            </a:r>
            <a:r>
              <a:rPr lang="es-ES" sz="2100" b="1" dirty="0"/>
              <a:t> Forest</a:t>
            </a:r>
            <a:r>
              <a:rPr lang="es-ES" sz="2100" dirty="0"/>
              <a:t>: Es el modelo más preciso, capturando la mayor cantidad de varianza en los datos y reduciendo el error de predicción.</a:t>
            </a:r>
            <a:endParaRPr lang="es-PE" sz="21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C6AF442-1189-4E8A-A0D9-B5296C5C5404}"/>
              </a:ext>
            </a:extLst>
          </p:cNvPr>
          <p:cNvSpPr/>
          <p:nvPr/>
        </p:nvSpPr>
        <p:spPr>
          <a:xfrm>
            <a:off x="658620" y="1828800"/>
            <a:ext cx="3060000" cy="30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MSE (Validación Cruzada): </a:t>
            </a:r>
            <a:r>
              <a:rPr lang="es-PE" sz="1600" b="1" dirty="0"/>
              <a:t>1997156.23</a:t>
            </a:r>
            <a:endParaRPr lang="es-PE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MSE (Prueba): </a:t>
            </a:r>
            <a:r>
              <a:rPr lang="es-PE" sz="1600" b="1" dirty="0"/>
              <a:t>2109598.30</a:t>
            </a:r>
            <a:endParaRPr lang="es-PE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MAE (Prueba): </a:t>
            </a:r>
            <a:r>
              <a:rPr lang="es-PE" sz="1600" b="1" dirty="0"/>
              <a:t>1142.82</a:t>
            </a:r>
            <a:endParaRPr lang="es-PE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R² (Prueba): </a:t>
            </a:r>
            <a:r>
              <a:rPr lang="es-PE" sz="1600" b="1" dirty="0"/>
              <a:t>0.56</a:t>
            </a:r>
            <a:endParaRPr lang="es-PE" sz="1400" b="1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63D55CB-2685-4A98-A36A-286BD08AAD67}"/>
              </a:ext>
            </a:extLst>
          </p:cNvPr>
          <p:cNvSpPr/>
          <p:nvPr/>
        </p:nvSpPr>
        <p:spPr>
          <a:xfrm>
            <a:off x="4566000" y="1828800"/>
            <a:ext cx="3060000" cy="30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MSE (Validación Cruzada): </a:t>
            </a:r>
            <a:r>
              <a:rPr lang="es-PE" sz="1600" b="1" dirty="0"/>
              <a:t>1712789.13</a:t>
            </a:r>
            <a:endParaRPr lang="es-PE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MSE (Prueba): </a:t>
            </a:r>
            <a:r>
              <a:rPr lang="es-PE" sz="1600" b="1" dirty="0"/>
              <a:t>1914508.73</a:t>
            </a:r>
            <a:endParaRPr lang="es-PE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MAE (Prueba): </a:t>
            </a:r>
            <a:r>
              <a:rPr lang="es-PE" sz="1600" b="1" dirty="0"/>
              <a:t>1045.28</a:t>
            </a:r>
            <a:endParaRPr lang="es-PE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R² (Prueba): </a:t>
            </a:r>
            <a:r>
              <a:rPr lang="es-PE" sz="1600" b="1" dirty="0"/>
              <a:t>0.60</a:t>
            </a:r>
            <a:endParaRPr lang="es-PE" sz="14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3BABC2-C371-4195-AA82-69B002010B80}"/>
              </a:ext>
            </a:extLst>
          </p:cNvPr>
          <p:cNvSpPr/>
          <p:nvPr/>
        </p:nvSpPr>
        <p:spPr>
          <a:xfrm>
            <a:off x="8477600" y="1828800"/>
            <a:ext cx="3060000" cy="306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MSE (Validación Cruzada): </a:t>
            </a:r>
            <a:r>
              <a:rPr lang="es-PE" sz="1600" b="1" dirty="0"/>
              <a:t>1523410.45</a:t>
            </a:r>
            <a:endParaRPr lang="es-PE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MSE (Prueba): </a:t>
            </a:r>
            <a:r>
              <a:rPr lang="es-PE" sz="1600" b="1" dirty="0"/>
              <a:t>1643521.11</a:t>
            </a:r>
            <a:endParaRPr lang="es-PE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MAE (Prueba): </a:t>
            </a:r>
            <a:r>
              <a:rPr lang="es-PE" sz="1600" b="1" dirty="0"/>
              <a:t>956.11</a:t>
            </a:r>
            <a:endParaRPr lang="es-PE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1400" dirty="0"/>
              <a:t>R² (Prueba): </a:t>
            </a:r>
            <a:r>
              <a:rPr lang="es-PE" sz="1600" b="1" dirty="0"/>
              <a:t>0.68</a:t>
            </a:r>
            <a:endParaRPr lang="es-PE" sz="1400" b="1" dirty="0"/>
          </a:p>
        </p:txBody>
      </p:sp>
    </p:spTree>
    <p:extLst>
      <p:ext uri="{BB962C8B-B14F-4D97-AF65-F5344CB8AC3E}">
        <p14:creationId xmlns:p14="http://schemas.microsoft.com/office/powerpoint/2010/main" val="150738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3488C-7789-4886-9A76-3A0B89D4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035552" cy="1499616"/>
          </a:xfrm>
        </p:spPr>
        <p:txBody>
          <a:bodyPr/>
          <a:lstStyle/>
          <a:p>
            <a:r>
              <a:rPr lang="es-ES" dirty="0"/>
              <a:t>conclusiones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0917BC-D582-4BD7-8BC4-90CE4D63C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El precio de venta del producto (</a:t>
            </a:r>
            <a:r>
              <a:rPr lang="es-ES" dirty="0" err="1">
                <a:solidFill>
                  <a:schemeClr val="accent2"/>
                </a:solidFill>
              </a:rPr>
              <a:t>Item_MRP</a:t>
            </a:r>
            <a:r>
              <a:rPr lang="es-ES" dirty="0">
                <a:solidFill>
                  <a:schemeClr val="accent2"/>
                </a:solidFill>
              </a:rPr>
              <a:t>) y el tipo de outlet son los factores más importantes que afectan las ventas.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El modelo </a:t>
            </a:r>
            <a:r>
              <a:rPr lang="es-ES" dirty="0" err="1">
                <a:solidFill>
                  <a:schemeClr val="accent2"/>
                </a:solidFill>
              </a:rPr>
              <a:t>Random</a:t>
            </a:r>
            <a:r>
              <a:rPr lang="es-ES" dirty="0">
                <a:solidFill>
                  <a:schemeClr val="accent2"/>
                </a:solidFill>
              </a:rPr>
              <a:t> Forest es el más adecuado para predecir las ventas debido a su mejor rendimiento en términos de MSE y R².</a:t>
            </a:r>
            <a:endParaRPr lang="es-PE" dirty="0">
              <a:solidFill>
                <a:schemeClr val="accent2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BC64CA-AB5F-4835-AAF6-32BF37A9B7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Utilizar el modelo </a:t>
            </a:r>
            <a:r>
              <a:rPr lang="es-ES" dirty="0" err="1">
                <a:solidFill>
                  <a:schemeClr val="accent2"/>
                </a:solidFill>
              </a:rPr>
              <a:t>Random</a:t>
            </a:r>
            <a:r>
              <a:rPr lang="es-ES" dirty="0">
                <a:solidFill>
                  <a:schemeClr val="accent2"/>
                </a:solidFill>
              </a:rPr>
              <a:t> Forest en el entorno de producción para predecir ventas futuras y optimizar el inventario y la estrategia de marketing.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Continuar monitoreando el rendimiento del modelo y actualizarlo con nuevos datos regularmente para mantener su precisión.</a:t>
            </a:r>
            <a:endParaRPr lang="es-PE" dirty="0">
              <a:solidFill>
                <a:schemeClr val="accent2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E5D60BE-345E-4D89-B7DB-E0CC7DC4FF39}"/>
              </a:ext>
            </a:extLst>
          </p:cNvPr>
          <p:cNvSpPr txBox="1">
            <a:spLocks/>
          </p:cNvSpPr>
          <p:nvPr/>
        </p:nvSpPr>
        <p:spPr>
          <a:xfrm>
            <a:off x="6096000" y="585216"/>
            <a:ext cx="403555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Siguientes pasos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43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D0321D-05D2-4040-8146-FA03798B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423"/>
            <a:ext cx="12192000" cy="812884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2416BB4-E9AF-43A6-B310-4D1856E6B328}"/>
              </a:ext>
            </a:extLst>
          </p:cNvPr>
          <p:cNvSpPr/>
          <p:nvPr/>
        </p:nvSpPr>
        <p:spPr>
          <a:xfrm>
            <a:off x="-1" y="-635423"/>
            <a:ext cx="12192001" cy="848001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A0B00DC-4EDA-4FBD-88CE-554A5A36FB4C}"/>
              </a:ext>
            </a:extLst>
          </p:cNvPr>
          <p:cNvSpPr txBox="1">
            <a:spLocks/>
          </p:cNvSpPr>
          <p:nvPr/>
        </p:nvSpPr>
        <p:spPr>
          <a:xfrm>
            <a:off x="4001221" y="3428999"/>
            <a:ext cx="4189556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9600" b="1" dirty="0">
                <a:solidFill>
                  <a:schemeClr val="bg1"/>
                </a:solidFill>
              </a:rPr>
              <a:t>Gracias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28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.potx" id="{85DF5566-E470-4B76-A232-C21C6F80612C}" vid="{69CBCECC-819E-48E2-AFD3-2FC3852338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16c05727-aa75-4e4a-9b5f-8a80a1165891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Integral</Template>
  <TotalTime>0</TotalTime>
  <Words>1288</Words>
  <Application>Microsoft Office PowerPoint</Application>
  <PresentationFormat>Panorámica</PresentationFormat>
  <Paragraphs>137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Análisis y Predicción de Ventas</vt:lpstr>
      <vt:lpstr>agenda</vt:lpstr>
      <vt:lpstr>Objetivo</vt:lpstr>
      <vt:lpstr>Diccionario de datos</vt:lpstr>
      <vt:lpstr>Proceso de Desarrollo</vt:lpstr>
      <vt:lpstr>Resultados obtenidos</vt:lpstr>
      <vt:lpstr>Interpretación de Resultados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2024-06-10T02:51:55Z</dcterms:created>
  <dcterms:modified xsi:type="dcterms:W3CDTF">2024-06-10T06:01:35Z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