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4" r:id="rId37"/>
    <p:sldId id="295" r:id="rId38"/>
    <p:sldId id="296" r:id="rId39"/>
    <p:sldId id="297" r:id="rId40"/>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4F2A32B-148B-4BC2-83B0-EAF4921C0CFC}" type="datetimeFigureOut">
              <a:rPr lang="es-EC" smtClean="0"/>
              <a:t>28/2/2019</a:t>
            </a:fld>
            <a:endParaRPr lang="es-EC"/>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EC"/>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117659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4F2A32B-148B-4BC2-83B0-EAF4921C0CFC}" type="datetimeFigureOut">
              <a:rPr lang="es-EC" smtClean="0"/>
              <a:t>28/2/2019</a:t>
            </a:fld>
            <a:endParaRPr lang="es-EC"/>
          </a:p>
        </p:txBody>
      </p:sp>
      <p:sp>
        <p:nvSpPr>
          <p:cNvPr id="6" name="Footer Placeholder 5"/>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118650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4F2A32B-148B-4BC2-83B0-EAF4921C0CFC}" type="datetimeFigureOut">
              <a:rPr lang="es-EC" smtClean="0"/>
              <a:t>28/2/2019</a:t>
            </a:fld>
            <a:endParaRPr lang="es-EC"/>
          </a:p>
        </p:txBody>
      </p:sp>
      <p:sp>
        <p:nvSpPr>
          <p:cNvPr id="5" name="Footer Placeholder 4"/>
          <p:cNvSpPr>
            <a:spLocks noGrp="1"/>
          </p:cNvSpPr>
          <p:nvPr>
            <p:ph type="ftr" sz="quarter" idx="11"/>
          </p:nvPr>
        </p:nvSpPr>
        <p:spPr/>
        <p:txBody>
          <a:bodyPr/>
          <a:lstStyle/>
          <a:p>
            <a:endParaRPr lang="es-EC"/>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1880576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4F2A32B-148B-4BC2-83B0-EAF4921C0CFC}" type="datetimeFigureOut">
              <a:rPr lang="es-EC" smtClean="0"/>
              <a:t>28/2/2019</a:t>
            </a:fld>
            <a:endParaRPr lang="es-EC"/>
          </a:p>
        </p:txBody>
      </p:sp>
      <p:sp>
        <p:nvSpPr>
          <p:cNvPr id="5" name="Footer Placeholder 4"/>
          <p:cNvSpPr>
            <a:spLocks noGrp="1"/>
          </p:cNvSpPr>
          <p:nvPr>
            <p:ph type="ftr" sz="quarter" idx="11"/>
          </p:nvPr>
        </p:nvSpPr>
        <p:spPr/>
        <p:txBody>
          <a:bodyPr/>
          <a:lstStyle/>
          <a:p>
            <a:endParaRPr lang="es-EC"/>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130010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4F2A32B-148B-4BC2-83B0-EAF4921C0CFC}" type="datetimeFigureOut">
              <a:rPr lang="es-EC" smtClean="0"/>
              <a:t>28/2/2019</a:t>
            </a:fld>
            <a:endParaRPr lang="es-EC"/>
          </a:p>
        </p:txBody>
      </p:sp>
      <p:sp>
        <p:nvSpPr>
          <p:cNvPr id="5" name="Footer Placeholder 4"/>
          <p:cNvSpPr>
            <a:spLocks noGrp="1"/>
          </p:cNvSpPr>
          <p:nvPr>
            <p:ph type="ftr" sz="quarter" idx="11"/>
          </p:nvPr>
        </p:nvSpPr>
        <p:spPr/>
        <p:txBody>
          <a:bodyPr/>
          <a:lstStyle/>
          <a:p>
            <a:endParaRPr lang="es-EC"/>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897236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F2A32B-148B-4BC2-83B0-EAF4921C0CFC}" type="datetimeFigureOut">
              <a:rPr lang="es-EC" smtClean="0"/>
              <a:t>28/2/2019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284095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F2A32B-148B-4BC2-83B0-EAF4921C0CFC}" type="datetimeFigureOut">
              <a:rPr lang="es-EC" smtClean="0"/>
              <a:t>28/2/2019</a:t>
            </a:fld>
            <a:endParaRPr lang="es-EC"/>
          </a:p>
        </p:txBody>
      </p:sp>
      <p:sp>
        <p:nvSpPr>
          <p:cNvPr id="8" name="Footer Placeholder 7"/>
          <p:cNvSpPr>
            <a:spLocks noGrp="1"/>
          </p:cNvSpPr>
          <p:nvPr>
            <p:ph type="ftr" sz="quarter" idx="11"/>
          </p:nvPr>
        </p:nvSpPr>
        <p:spPr>
          <a:xfrm>
            <a:off x="561111" y="6391838"/>
            <a:ext cx="3644282" cy="304801"/>
          </a:xfrm>
        </p:spPr>
        <p:txBody>
          <a:bodyPr/>
          <a:lstStyle/>
          <a:p>
            <a:endParaRPr lang="es-EC"/>
          </a:p>
        </p:txBody>
      </p:sp>
      <p:sp>
        <p:nvSpPr>
          <p:cNvPr id="9" name="Slide Number Placeholder 8"/>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3600449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F2A32B-148B-4BC2-83B0-EAF4921C0CFC}" type="datetimeFigureOut">
              <a:rPr lang="es-EC" smtClean="0"/>
              <a:t>28/2/2019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932712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4F2A32B-148B-4BC2-83B0-EAF4921C0CFC}" type="datetimeFigureOut">
              <a:rPr lang="es-EC" smtClean="0"/>
              <a:t>28/2/2019</a:t>
            </a:fld>
            <a:endParaRPr lang="es-EC"/>
          </a:p>
        </p:txBody>
      </p:sp>
      <p:sp>
        <p:nvSpPr>
          <p:cNvPr id="5" name="Footer Placeholder 4"/>
          <p:cNvSpPr>
            <a:spLocks noGrp="1"/>
          </p:cNvSpPr>
          <p:nvPr>
            <p:ph type="ftr" sz="quarter" idx="11"/>
          </p:nvPr>
        </p:nvSpPr>
        <p:spPr/>
        <p:txBody>
          <a:bodyPr/>
          <a:lstStyle/>
          <a:p>
            <a:endParaRPr lang="es-EC"/>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842192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4F2A32B-148B-4BC2-83B0-EAF4921C0CFC}" type="datetimeFigureOut">
              <a:rPr lang="es-EC" smtClean="0"/>
              <a:t>28/2/2019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64509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4F2A32B-148B-4BC2-83B0-EAF4921C0CFC}" type="datetimeFigureOut">
              <a:rPr lang="es-EC" smtClean="0"/>
              <a:t>28/2/2019</a:t>
            </a:fld>
            <a:endParaRPr lang="es-EC"/>
          </a:p>
        </p:txBody>
      </p:sp>
      <p:sp>
        <p:nvSpPr>
          <p:cNvPr id="5" name="Footer Placeholder 4"/>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140569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4F2A32B-148B-4BC2-83B0-EAF4921C0CFC}" type="datetimeFigureOut">
              <a:rPr lang="es-EC" smtClean="0"/>
              <a:t>28/2/2019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218796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4F2A32B-148B-4BC2-83B0-EAF4921C0CFC}" type="datetimeFigureOut">
              <a:rPr lang="es-EC" smtClean="0"/>
              <a:t>28/2/2019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384827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4F2A32B-148B-4BC2-83B0-EAF4921C0CFC}" type="datetimeFigureOut">
              <a:rPr lang="es-EC" smtClean="0"/>
              <a:t>28/2/2019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175776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2A32B-148B-4BC2-83B0-EAF4921C0CFC}" type="datetimeFigureOut">
              <a:rPr lang="es-EC" smtClean="0"/>
              <a:t>28/2/2019</a:t>
            </a:fld>
            <a:endParaRPr lang="es-EC"/>
          </a:p>
        </p:txBody>
      </p:sp>
      <p:sp>
        <p:nvSpPr>
          <p:cNvPr id="3" name="Footer Placeholder 2"/>
          <p:cNvSpPr>
            <a:spLocks noGrp="1"/>
          </p:cNvSpPr>
          <p:nvPr>
            <p:ph type="ftr" sz="quarter" idx="11"/>
          </p:nvPr>
        </p:nvSpPr>
        <p:spPr/>
        <p:txBody>
          <a:bodyPr/>
          <a:lstStyle/>
          <a:p>
            <a:endParaRPr lang="es-EC"/>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415472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4F2A32B-148B-4BC2-83B0-EAF4921C0CFC}" type="datetimeFigureOut">
              <a:rPr lang="es-EC" smtClean="0"/>
              <a:t>28/2/2019</a:t>
            </a:fld>
            <a:endParaRPr lang="es-EC"/>
          </a:p>
        </p:txBody>
      </p:sp>
      <p:sp>
        <p:nvSpPr>
          <p:cNvPr id="6" name="Footer Placeholder 5"/>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377170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4F2A32B-148B-4BC2-83B0-EAF4921C0CFC}" type="datetimeFigureOut">
              <a:rPr lang="es-EC" smtClean="0"/>
              <a:t>28/2/2019</a:t>
            </a:fld>
            <a:endParaRPr lang="es-EC"/>
          </a:p>
        </p:txBody>
      </p:sp>
      <p:sp>
        <p:nvSpPr>
          <p:cNvPr id="6" name="Footer Placeholder 5"/>
          <p:cNvSpPr>
            <a:spLocks noGrp="1"/>
          </p:cNvSpPr>
          <p:nvPr>
            <p:ph type="ftr" sz="quarter" idx="11"/>
          </p:nvPr>
        </p:nvSpPr>
        <p:spPr/>
        <p:txBody>
          <a:bodyPr/>
          <a:lstStyle/>
          <a:p>
            <a:endParaRPr lang="es-EC"/>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DE0E9A-D857-4A87-9C96-AF49E574BF34}" type="slidenum">
              <a:rPr lang="es-EC" smtClean="0"/>
              <a:t>‹Nº›</a:t>
            </a:fld>
            <a:endParaRPr lang="es-EC"/>
          </a:p>
        </p:txBody>
      </p:sp>
    </p:spTree>
    <p:extLst>
      <p:ext uri="{BB962C8B-B14F-4D97-AF65-F5344CB8AC3E}">
        <p14:creationId xmlns:p14="http://schemas.microsoft.com/office/powerpoint/2010/main" val="171554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F2A32B-148B-4BC2-83B0-EAF4921C0CFC}" type="datetimeFigureOut">
              <a:rPr lang="es-EC" smtClean="0"/>
              <a:t>28/2/2019</a:t>
            </a:fld>
            <a:endParaRPr lang="es-EC"/>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EC"/>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ADE0E9A-D857-4A87-9C96-AF49E574BF34}" type="slidenum">
              <a:rPr lang="es-EC" smtClean="0"/>
              <a:t>‹Nº›</a:t>
            </a:fld>
            <a:endParaRPr lang="es-EC"/>
          </a:p>
        </p:txBody>
      </p:sp>
    </p:spTree>
    <p:extLst>
      <p:ext uri="{BB962C8B-B14F-4D97-AF65-F5344CB8AC3E}">
        <p14:creationId xmlns:p14="http://schemas.microsoft.com/office/powerpoint/2010/main" val="2518640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ireshark.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elevenpaths.com/es/labstools/foca-2/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y.vmware.com/en/web/vmware/info/slug/desktop_end_user_computing/vmware_workstation_pro/15_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SEGURIDAD INFORMATICA</a:t>
            </a:r>
            <a:endParaRPr lang="es-EC" dirty="0"/>
          </a:p>
        </p:txBody>
      </p:sp>
      <p:sp>
        <p:nvSpPr>
          <p:cNvPr id="3" name="Subtítulo 2"/>
          <p:cNvSpPr>
            <a:spLocks noGrp="1"/>
          </p:cNvSpPr>
          <p:nvPr>
            <p:ph type="subTitle" idx="1"/>
          </p:nvPr>
        </p:nvSpPr>
        <p:spPr/>
        <p:txBody>
          <a:bodyPr/>
          <a:lstStyle/>
          <a:p>
            <a:r>
              <a:rPr lang="es-EC" dirty="0" smtClean="0"/>
              <a:t>MARTIN SOTO</a:t>
            </a:r>
          </a:p>
          <a:p>
            <a:r>
              <a:rPr lang="es-EC" smtClean="0"/>
              <a:t>SEXTO SISTEMAS</a:t>
            </a:r>
            <a:endParaRPr lang="es-EC"/>
          </a:p>
        </p:txBody>
      </p:sp>
    </p:spTree>
    <p:extLst>
      <p:ext uri="{BB962C8B-B14F-4D97-AF65-F5344CB8AC3E}">
        <p14:creationId xmlns:p14="http://schemas.microsoft.com/office/powerpoint/2010/main" val="384961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sz="2000" b="1" dirty="0"/>
              <a:t>Laboratorio: montaje de máquina virtual en </a:t>
            </a:r>
            <a:r>
              <a:rPr lang="es-EC" sz="2000" b="1" dirty="0" err="1"/>
              <a:t>Vmware</a:t>
            </a:r>
            <a:r>
              <a:rPr lang="es-EC" sz="2000" b="1" dirty="0"/>
              <a:t> importando una máquina ya configurada y montaje de máquina virtual en </a:t>
            </a:r>
            <a:r>
              <a:rPr lang="es-EC" sz="2000" b="1" dirty="0" err="1"/>
              <a:t>Vmware</a:t>
            </a:r>
            <a:r>
              <a:rPr lang="es-EC" sz="2000" b="1" dirty="0"/>
              <a:t> desde cero</a:t>
            </a:r>
            <a:endParaRPr lang="es-EC" sz="2000" dirty="0"/>
          </a:p>
        </p:txBody>
      </p:sp>
      <p:sp>
        <p:nvSpPr>
          <p:cNvPr id="3" name="Marcador de contenido 2"/>
          <p:cNvSpPr>
            <a:spLocks noGrp="1"/>
          </p:cNvSpPr>
          <p:nvPr>
            <p:ph idx="1"/>
          </p:nvPr>
        </p:nvSpPr>
        <p:spPr/>
        <p:txBody>
          <a:bodyPr/>
          <a:lstStyle/>
          <a:p>
            <a:r>
              <a:rPr lang="es-EC" dirty="0"/>
              <a:t> En </a:t>
            </a:r>
            <a:r>
              <a:rPr lang="es-EC" dirty="0" err="1"/>
              <a:t>VmWare</a:t>
            </a:r>
            <a:r>
              <a:rPr lang="es-EC" dirty="0"/>
              <a:t> si das clic sobre cualquier parte de la maquina virtual será “capturado” el puntero del mouse y solo queda disponible dentro de esa maquina, para liberarlo únicamente debes presionar </a:t>
            </a:r>
            <a:r>
              <a:rPr lang="es-EC" dirty="0" err="1"/>
              <a:t>Ctrl+Alt</a:t>
            </a:r>
            <a:endParaRPr lang="es-EC" dirty="0"/>
          </a:p>
        </p:txBody>
      </p:sp>
    </p:spTree>
    <p:extLst>
      <p:ext uri="{BB962C8B-B14F-4D97-AF65-F5344CB8AC3E}">
        <p14:creationId xmlns:p14="http://schemas.microsoft.com/office/powerpoint/2010/main" val="1162469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076" y="1055716"/>
            <a:ext cx="8761413" cy="1007301"/>
          </a:xfrm>
        </p:spPr>
        <p:txBody>
          <a:bodyPr/>
          <a:lstStyle/>
          <a:p>
            <a:r>
              <a:rPr lang="es-EC" sz="2400" b="1" dirty="0"/>
              <a:t>Laboratorio: Creación de usuarios en Windows aplicando el principio del menor privilegio</a:t>
            </a:r>
            <a:r>
              <a:rPr lang="es-EC" b="1" dirty="0"/>
              <a:t/>
            </a:r>
            <a:br>
              <a:rPr lang="es-EC" b="1" dirty="0"/>
            </a:br>
            <a:r>
              <a:rPr lang="es-EC" dirty="0"/>
              <a:t/>
            </a:r>
            <a:br>
              <a:rPr lang="es-EC" dirty="0"/>
            </a:br>
            <a:endParaRPr lang="es-EC" dirty="0"/>
          </a:p>
        </p:txBody>
      </p:sp>
      <p:sp>
        <p:nvSpPr>
          <p:cNvPr id="3" name="Marcador de contenido 2"/>
          <p:cNvSpPr>
            <a:spLocks noGrp="1"/>
          </p:cNvSpPr>
          <p:nvPr>
            <p:ph idx="1"/>
          </p:nvPr>
        </p:nvSpPr>
        <p:spPr/>
        <p:txBody>
          <a:bodyPr/>
          <a:lstStyle/>
          <a:p>
            <a:endParaRPr lang="es-EC"/>
          </a:p>
        </p:txBody>
      </p:sp>
      <p:pic>
        <p:nvPicPr>
          <p:cNvPr id="4" name="Imagen 3"/>
          <p:cNvPicPr>
            <a:picLocks noChangeAspect="1"/>
          </p:cNvPicPr>
          <p:nvPr/>
        </p:nvPicPr>
        <p:blipFill>
          <a:blip r:embed="rId2"/>
          <a:stretch>
            <a:fillRect/>
          </a:stretch>
        </p:blipFill>
        <p:spPr>
          <a:xfrm>
            <a:off x="1404851" y="2344189"/>
            <a:ext cx="8229600" cy="3796261"/>
          </a:xfrm>
          <a:prstGeom prst="rect">
            <a:avLst/>
          </a:prstGeom>
        </p:spPr>
      </p:pic>
    </p:spTree>
    <p:extLst>
      <p:ext uri="{BB962C8B-B14F-4D97-AF65-F5344CB8AC3E}">
        <p14:creationId xmlns:p14="http://schemas.microsoft.com/office/powerpoint/2010/main" val="367351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sz="3200" b="1" dirty="0"/>
              <a:t>Laboratorio: Creación de usuarios en Linux aplicando el principio de menor privilegio</a:t>
            </a:r>
            <a:endParaRPr lang="es-EC" sz="3200" dirty="0"/>
          </a:p>
        </p:txBody>
      </p:sp>
      <p:sp>
        <p:nvSpPr>
          <p:cNvPr id="3" name="Marcador de contenido 2"/>
          <p:cNvSpPr>
            <a:spLocks noGrp="1"/>
          </p:cNvSpPr>
          <p:nvPr>
            <p:ph idx="1"/>
          </p:nvPr>
        </p:nvSpPr>
        <p:spPr/>
        <p:txBody>
          <a:bodyPr/>
          <a:lstStyle/>
          <a:p>
            <a:endParaRPr lang="es-EC"/>
          </a:p>
        </p:txBody>
      </p:sp>
      <p:pic>
        <p:nvPicPr>
          <p:cNvPr id="4" name="Imagen 3"/>
          <p:cNvPicPr>
            <a:picLocks noChangeAspect="1"/>
          </p:cNvPicPr>
          <p:nvPr/>
        </p:nvPicPr>
        <p:blipFill>
          <a:blip r:embed="rId2"/>
          <a:stretch>
            <a:fillRect/>
          </a:stretch>
        </p:blipFill>
        <p:spPr>
          <a:xfrm>
            <a:off x="1313411" y="2352502"/>
            <a:ext cx="9127373" cy="4238798"/>
          </a:xfrm>
          <a:prstGeom prst="rect">
            <a:avLst/>
          </a:prstGeom>
        </p:spPr>
      </p:pic>
    </p:spTree>
    <p:extLst>
      <p:ext uri="{BB962C8B-B14F-4D97-AF65-F5344CB8AC3E}">
        <p14:creationId xmlns:p14="http://schemas.microsoft.com/office/powerpoint/2010/main" val="2739051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Introducción a la seguridad en redes TCP/IP</a:t>
            </a:r>
            <a:endParaRPr lang="es-EC" dirty="0"/>
          </a:p>
        </p:txBody>
      </p:sp>
      <p:sp>
        <p:nvSpPr>
          <p:cNvPr id="3" name="Marcador de contenido 2"/>
          <p:cNvSpPr>
            <a:spLocks noGrp="1"/>
          </p:cNvSpPr>
          <p:nvPr>
            <p:ph idx="1"/>
          </p:nvPr>
        </p:nvSpPr>
        <p:spPr/>
        <p:txBody>
          <a:bodyPr/>
          <a:lstStyle/>
          <a:p>
            <a:r>
              <a:rPr lang="es-EC" dirty="0"/>
              <a:t>Un poco de historia sobre el </a:t>
            </a:r>
            <a:r>
              <a:rPr lang="es-EC" b="1" dirty="0"/>
              <a:t>Protocolo TCP/IP</a:t>
            </a:r>
            <a:r>
              <a:rPr lang="es-EC" dirty="0"/>
              <a:t>:</a:t>
            </a:r>
          </a:p>
          <a:p>
            <a:r>
              <a:rPr lang="es-EC" dirty="0"/>
              <a:t>Desarrollados a mediados de la década de los 70 como parte del proyecto DARPA.</a:t>
            </a:r>
          </a:p>
          <a:p>
            <a:r>
              <a:rPr lang="es-EC" dirty="0"/>
              <a:t>Objetivo: Interconectar redes</a:t>
            </a:r>
          </a:p>
          <a:p>
            <a:r>
              <a:rPr lang="es-EC" dirty="0"/>
              <a:t>Existen dos grupos:</a:t>
            </a:r>
            <a:br>
              <a:rPr lang="es-EC" dirty="0"/>
            </a:br>
            <a:r>
              <a:rPr lang="es-EC" dirty="0"/>
              <a:t>– Control de transmisión</a:t>
            </a:r>
            <a:br>
              <a:rPr lang="es-EC" dirty="0"/>
            </a:br>
            <a:r>
              <a:rPr lang="es-EC" dirty="0"/>
              <a:t>– Internet.</a:t>
            </a:r>
          </a:p>
          <a:p>
            <a:pPr marL="0" indent="0">
              <a:buNone/>
            </a:pPr>
            <a:endParaRPr lang="es-EC" dirty="0"/>
          </a:p>
        </p:txBody>
      </p:sp>
    </p:spTree>
    <p:extLst>
      <p:ext uri="{BB962C8B-B14F-4D97-AF65-F5344CB8AC3E}">
        <p14:creationId xmlns:p14="http://schemas.microsoft.com/office/powerpoint/2010/main" val="74895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Modelo OSI simplificado</a:t>
            </a:r>
            <a:endParaRPr lang="es-EC" dirty="0"/>
          </a:p>
        </p:txBody>
      </p:sp>
      <p:sp>
        <p:nvSpPr>
          <p:cNvPr id="3" name="Marcador de contenido 2"/>
          <p:cNvSpPr>
            <a:spLocks noGrp="1"/>
          </p:cNvSpPr>
          <p:nvPr>
            <p:ph idx="1"/>
          </p:nvPr>
        </p:nvSpPr>
        <p:spPr/>
        <p:txBody>
          <a:bodyPr>
            <a:normAutofit fontScale="85000" lnSpcReduction="20000"/>
          </a:bodyPr>
          <a:lstStyle/>
          <a:p>
            <a:r>
              <a:rPr lang="es-EC" dirty="0"/>
              <a:t>El </a:t>
            </a:r>
            <a:r>
              <a:rPr lang="es-EC" b="1" dirty="0"/>
              <a:t>Modelo OSI</a:t>
            </a:r>
            <a:r>
              <a:rPr lang="es-EC" dirty="0"/>
              <a:t> lo componen siete capas.</a:t>
            </a:r>
          </a:p>
          <a:p>
            <a:r>
              <a:rPr lang="es-EC" dirty="0"/>
              <a:t>En la capa </a:t>
            </a:r>
            <a:r>
              <a:rPr lang="es-EC" b="1" dirty="0"/>
              <a:t>Física</a:t>
            </a:r>
            <a:r>
              <a:rPr lang="es-EC" dirty="0"/>
              <a:t> definimos los cables, el medio de transmisión que vamos a utilizar, la radiofrecuencias a manejar, aspectos físicos.</a:t>
            </a:r>
          </a:p>
          <a:p>
            <a:r>
              <a:rPr lang="es-EC" dirty="0"/>
              <a:t>En la capa de </a:t>
            </a:r>
            <a:r>
              <a:rPr lang="es-EC" b="1" dirty="0"/>
              <a:t>Enlace de Datos</a:t>
            </a:r>
            <a:r>
              <a:rPr lang="es-EC" dirty="0"/>
              <a:t> trabajos los </a:t>
            </a:r>
            <a:r>
              <a:rPr lang="es-EC" dirty="0" err="1"/>
              <a:t>switches</a:t>
            </a:r>
            <a:r>
              <a:rPr lang="es-EC" dirty="0"/>
              <a:t>, los elementos que van a poder interconectar segmentos de la red.</a:t>
            </a:r>
          </a:p>
          <a:p>
            <a:r>
              <a:rPr lang="es-EC" dirty="0"/>
              <a:t>En </a:t>
            </a:r>
            <a:r>
              <a:rPr lang="es-EC" b="1" dirty="0"/>
              <a:t>Red</a:t>
            </a:r>
            <a:r>
              <a:rPr lang="es-EC" dirty="0"/>
              <a:t> hablamos de direccionamiento IP, Enrutamiento</a:t>
            </a:r>
          </a:p>
          <a:p>
            <a:r>
              <a:rPr lang="es-EC" dirty="0"/>
              <a:t>En la capa de </a:t>
            </a:r>
            <a:r>
              <a:rPr lang="es-EC" b="1" dirty="0"/>
              <a:t>Transporte</a:t>
            </a:r>
            <a:r>
              <a:rPr lang="es-EC" dirty="0"/>
              <a:t>, TCP-UDP siendo estos otros protocolos.</a:t>
            </a:r>
          </a:p>
          <a:p>
            <a:r>
              <a:rPr lang="es-EC" dirty="0"/>
              <a:t>En la capa de </a:t>
            </a:r>
            <a:r>
              <a:rPr lang="es-EC" b="1" dirty="0"/>
              <a:t>Sesión</a:t>
            </a:r>
            <a:r>
              <a:rPr lang="es-EC" dirty="0"/>
              <a:t>, veremos como se comunican y como administramos las sesiones entre host</a:t>
            </a:r>
          </a:p>
          <a:p>
            <a:r>
              <a:rPr lang="es-EC" dirty="0"/>
              <a:t>En la capa de </a:t>
            </a:r>
            <a:r>
              <a:rPr lang="es-EC" b="1" dirty="0"/>
              <a:t>Presentación</a:t>
            </a:r>
            <a:r>
              <a:rPr lang="es-EC" dirty="0"/>
              <a:t>, estandarización de la forma en que se presentan los datos.</a:t>
            </a:r>
          </a:p>
          <a:p>
            <a:r>
              <a:rPr lang="es-EC" dirty="0"/>
              <a:t>En la capa de </a:t>
            </a:r>
            <a:r>
              <a:rPr lang="es-EC" b="1" dirty="0"/>
              <a:t>Aplicación</a:t>
            </a:r>
            <a:r>
              <a:rPr lang="es-EC" dirty="0"/>
              <a:t>, ya es donde nuestras aplicaciones interactúan directamente con los usuarios.</a:t>
            </a:r>
          </a:p>
          <a:p>
            <a:pPr marL="0" indent="0">
              <a:buNone/>
            </a:pPr>
            <a:endParaRPr lang="es-EC" dirty="0"/>
          </a:p>
        </p:txBody>
      </p:sp>
    </p:spTree>
    <p:extLst>
      <p:ext uri="{BB962C8B-B14F-4D97-AF65-F5344CB8AC3E}">
        <p14:creationId xmlns:p14="http://schemas.microsoft.com/office/powerpoint/2010/main" val="379213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Seguridad por debajo de la capa 3</a:t>
            </a:r>
            <a:endParaRPr lang="es-EC" dirty="0"/>
          </a:p>
        </p:txBody>
      </p:sp>
      <p:sp>
        <p:nvSpPr>
          <p:cNvPr id="3" name="Marcador de contenido 2"/>
          <p:cNvSpPr>
            <a:spLocks noGrp="1"/>
          </p:cNvSpPr>
          <p:nvPr>
            <p:ph idx="1"/>
          </p:nvPr>
        </p:nvSpPr>
        <p:spPr>
          <a:xfrm>
            <a:off x="1154954" y="2236123"/>
            <a:ext cx="8825659" cy="4172989"/>
          </a:xfrm>
        </p:spPr>
        <p:txBody>
          <a:bodyPr>
            <a:normAutofit fontScale="40000" lnSpcReduction="20000"/>
          </a:bodyPr>
          <a:lstStyle/>
          <a:p>
            <a:pPr marL="0" indent="0">
              <a:buNone/>
            </a:pPr>
            <a:r>
              <a:rPr lang="es-EC" dirty="0" err="1"/>
              <a:t>Aspesctos</a:t>
            </a:r>
            <a:r>
              <a:rPr lang="es-EC" dirty="0"/>
              <a:t> de seguridad que debemos tener en cuenta en las tres primeras capas. Física, Enlace de Datos y Red.</a:t>
            </a:r>
          </a:p>
          <a:p>
            <a:r>
              <a:rPr lang="es-EC" b="1" dirty="0"/>
              <a:t>Capa Física</a:t>
            </a:r>
            <a:r>
              <a:rPr lang="es-EC" dirty="0"/>
              <a:t>: Tenemos dos tipos de elementos que debemos tener en cuenta a la hora de configurar.</a:t>
            </a:r>
          </a:p>
          <a:p>
            <a:r>
              <a:rPr lang="es-EC" b="1" dirty="0"/>
              <a:t>Mecánicos</a:t>
            </a:r>
            <a:r>
              <a:rPr lang="es-EC" dirty="0"/>
              <a:t>:</a:t>
            </a:r>
            <a:br>
              <a:rPr lang="es-EC" dirty="0"/>
            </a:br>
            <a:r>
              <a:rPr lang="es-EC" dirty="0"/>
              <a:t>– Medio de transmisión</a:t>
            </a:r>
            <a:br>
              <a:rPr lang="es-EC" dirty="0"/>
            </a:br>
            <a:r>
              <a:rPr lang="es-EC" dirty="0"/>
              <a:t>– Canal de comunicaciones, fibra óptica, enlace dedicado.</a:t>
            </a:r>
          </a:p>
          <a:p>
            <a:r>
              <a:rPr lang="es-EC" b="1" dirty="0"/>
              <a:t>Eléctricos</a:t>
            </a:r>
            <a:r>
              <a:rPr lang="es-EC" dirty="0"/>
              <a:t>:</a:t>
            </a:r>
            <a:br>
              <a:rPr lang="es-EC" dirty="0"/>
            </a:br>
            <a:r>
              <a:rPr lang="es-EC" dirty="0"/>
              <a:t>– Potencia</a:t>
            </a:r>
            <a:br>
              <a:rPr lang="es-EC" dirty="0"/>
            </a:br>
            <a:r>
              <a:rPr lang="es-EC" dirty="0"/>
              <a:t>– Regulación de frecuencia</a:t>
            </a:r>
          </a:p>
          <a:p>
            <a:r>
              <a:rPr lang="es-EC" b="1" dirty="0"/>
              <a:t>Capa de Enlace</a:t>
            </a:r>
            <a:r>
              <a:rPr lang="es-EC" dirty="0"/>
              <a:t>:</a:t>
            </a:r>
          </a:p>
          <a:p>
            <a:r>
              <a:rPr lang="es-EC" dirty="0"/>
              <a:t>Control de direcciones de Hardware</a:t>
            </a:r>
          </a:p>
          <a:p>
            <a:r>
              <a:rPr lang="es-EC" dirty="0"/>
              <a:t>Auditoría de configuración de Bridge o </a:t>
            </a:r>
            <a:r>
              <a:rPr lang="es-EC" dirty="0" err="1"/>
              <a:t>Switch</a:t>
            </a:r>
            <a:endParaRPr lang="es-EC" dirty="0"/>
          </a:p>
          <a:p>
            <a:r>
              <a:rPr lang="es-EC" dirty="0"/>
              <a:t>Análisis de tráfico y colisiones</a:t>
            </a:r>
          </a:p>
          <a:p>
            <a:r>
              <a:rPr lang="es-EC" dirty="0"/>
              <a:t>Detección de </a:t>
            </a:r>
            <a:r>
              <a:rPr lang="es-EC" dirty="0" err="1"/>
              <a:t>Sniffers</a:t>
            </a:r>
            <a:endParaRPr lang="es-EC" dirty="0"/>
          </a:p>
          <a:p>
            <a:r>
              <a:rPr lang="es-EC" dirty="0"/>
              <a:t>Evaluación de puntos de acceso </a:t>
            </a:r>
            <a:r>
              <a:rPr lang="es-EC" dirty="0" err="1"/>
              <a:t>WiFi</a:t>
            </a:r>
            <a:endParaRPr lang="es-EC" dirty="0"/>
          </a:p>
          <a:p>
            <a:r>
              <a:rPr lang="es-EC" dirty="0"/>
              <a:t>Evaluación de dispositivos Bluetooth</a:t>
            </a:r>
          </a:p>
          <a:p>
            <a:r>
              <a:rPr lang="es-EC" b="1" dirty="0"/>
              <a:t>Capa de Red</a:t>
            </a:r>
            <a:r>
              <a:rPr lang="es-EC" dirty="0"/>
              <a:t>:</a:t>
            </a:r>
          </a:p>
          <a:p>
            <a:r>
              <a:rPr lang="es-EC" dirty="0"/>
              <a:t>Auditorías en </a:t>
            </a:r>
            <a:r>
              <a:rPr lang="es-EC" dirty="0" err="1"/>
              <a:t>Router</a:t>
            </a:r>
            <a:endParaRPr lang="es-EC" dirty="0"/>
          </a:p>
          <a:p>
            <a:r>
              <a:rPr lang="es-EC" dirty="0"/>
              <a:t>Auditorías de tráfico ICMP</a:t>
            </a:r>
          </a:p>
          <a:p>
            <a:r>
              <a:rPr lang="es-EC" dirty="0"/>
              <a:t>Auditoría ARP</a:t>
            </a:r>
          </a:p>
          <a:p>
            <a:r>
              <a:rPr lang="es-EC" dirty="0"/>
              <a:t>Auditoría de direccionamiento IP</a:t>
            </a:r>
          </a:p>
          <a:p>
            <a:endParaRPr lang="es-EC" dirty="0"/>
          </a:p>
        </p:txBody>
      </p:sp>
    </p:spTree>
    <p:extLst>
      <p:ext uri="{BB962C8B-B14F-4D97-AF65-F5344CB8AC3E}">
        <p14:creationId xmlns:p14="http://schemas.microsoft.com/office/powerpoint/2010/main" val="418512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Modelo TCP/IP</a:t>
            </a:r>
            <a:endParaRPr lang="es-EC" dirty="0"/>
          </a:p>
        </p:txBody>
      </p:sp>
      <p:sp>
        <p:nvSpPr>
          <p:cNvPr id="3" name="Marcador de contenido 2"/>
          <p:cNvSpPr>
            <a:spLocks noGrp="1"/>
          </p:cNvSpPr>
          <p:nvPr>
            <p:ph idx="1"/>
          </p:nvPr>
        </p:nvSpPr>
        <p:spPr/>
        <p:txBody>
          <a:bodyPr/>
          <a:lstStyle/>
          <a:p>
            <a:r>
              <a:rPr lang="es-EC" dirty="0"/>
              <a:t>En este modelo TCP/IP también estamos hablando de capas, ya no son siete sino que son 4.</a:t>
            </a:r>
          </a:p>
          <a:p>
            <a:r>
              <a:rPr lang="es-EC" b="1" dirty="0"/>
              <a:t>Acceso a Red</a:t>
            </a:r>
            <a:r>
              <a:rPr lang="es-EC" dirty="0"/>
              <a:t>: Establecemos reglas de envío.</a:t>
            </a:r>
            <a:br>
              <a:rPr lang="es-EC" dirty="0"/>
            </a:br>
            <a:r>
              <a:rPr lang="es-EC" b="1" dirty="0"/>
              <a:t>Internet</a:t>
            </a:r>
            <a:r>
              <a:rPr lang="es-EC" dirty="0"/>
              <a:t>: Se encarga de la salida de paquete de datos.</a:t>
            </a:r>
            <a:br>
              <a:rPr lang="es-EC" dirty="0"/>
            </a:br>
            <a:r>
              <a:rPr lang="es-EC" b="1" dirty="0"/>
              <a:t>Transporte</a:t>
            </a:r>
            <a:r>
              <a:rPr lang="es-EC" dirty="0"/>
              <a:t>: Direccionamiento y mejor ruta, esta se encarga de llevar un mejor flujo de datos.</a:t>
            </a:r>
            <a:br>
              <a:rPr lang="es-EC" dirty="0"/>
            </a:br>
            <a:r>
              <a:rPr lang="es-EC" b="1" dirty="0"/>
              <a:t>Aplicación</a:t>
            </a:r>
            <a:r>
              <a:rPr lang="es-EC" dirty="0"/>
              <a:t>: </a:t>
            </a:r>
            <a:r>
              <a:rPr lang="es-EC" dirty="0" err="1"/>
              <a:t>Interactua</a:t>
            </a:r>
            <a:r>
              <a:rPr lang="es-EC" dirty="0"/>
              <a:t> con el usuario por medio de los protocolos como SMTP, FTP, Telnet, </a:t>
            </a:r>
            <a:r>
              <a:rPr lang="es-EC" dirty="0" err="1"/>
              <a:t>etc</a:t>
            </a:r>
            <a:endParaRPr lang="es-EC" dirty="0"/>
          </a:p>
          <a:p>
            <a:pPr marL="0" indent="0">
              <a:buNone/>
            </a:pPr>
            <a:endParaRPr lang="es-EC" dirty="0"/>
          </a:p>
        </p:txBody>
      </p:sp>
    </p:spTree>
    <p:extLst>
      <p:ext uri="{BB962C8B-B14F-4D97-AF65-F5344CB8AC3E}">
        <p14:creationId xmlns:p14="http://schemas.microsoft.com/office/powerpoint/2010/main" val="103185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Laboratorio: Realizar un escaneo de puertos</a:t>
            </a:r>
            <a:endParaRPr lang="es-EC" dirty="0"/>
          </a:p>
        </p:txBody>
      </p:sp>
      <p:sp>
        <p:nvSpPr>
          <p:cNvPr id="3" name="Marcador de contenido 2"/>
          <p:cNvSpPr>
            <a:spLocks noGrp="1"/>
          </p:cNvSpPr>
          <p:nvPr>
            <p:ph idx="1"/>
          </p:nvPr>
        </p:nvSpPr>
        <p:spPr/>
        <p:txBody>
          <a:bodyPr>
            <a:normAutofit fontScale="62500" lnSpcReduction="20000"/>
          </a:bodyPr>
          <a:lstStyle/>
          <a:p>
            <a:r>
              <a:rPr lang="es-EC" b="1" dirty="0"/>
              <a:t>NMAP, </a:t>
            </a:r>
            <a:r>
              <a:rPr lang="es-EC" b="1" dirty="0" err="1"/>
              <a:t>escaner</a:t>
            </a:r>
            <a:r>
              <a:rPr lang="es-EC" b="1" dirty="0"/>
              <a:t> de puertos</a:t>
            </a:r>
          </a:p>
          <a:p>
            <a:r>
              <a:rPr lang="es-EC" dirty="0"/>
              <a:t>  NMAP es una aplicación que nos permite ver los equipos activos de una red y sacar diferente información, especialmente los puertos abiertos que nos serán de gran interés para realizar ataques y saber que aplicaciones está ejecutando, es sin duda el </a:t>
            </a:r>
            <a:r>
              <a:rPr lang="es-EC" dirty="0" err="1"/>
              <a:t>escaner</a:t>
            </a:r>
            <a:r>
              <a:rPr lang="es-EC" dirty="0"/>
              <a:t> más usado por los </a:t>
            </a:r>
            <a:r>
              <a:rPr lang="es-EC" b="1" dirty="0"/>
              <a:t>hackers</a:t>
            </a:r>
            <a:r>
              <a:rPr lang="es-EC" dirty="0"/>
              <a:t>. En </a:t>
            </a:r>
            <a:r>
              <a:rPr lang="es-EC" b="1" dirty="0"/>
              <a:t>Seguridad Informática</a:t>
            </a:r>
            <a:r>
              <a:rPr lang="es-EC" dirty="0"/>
              <a:t> lo usamos mucho para comprobar que estén abiertos sólo los puertos realmente necesarios y tapar lo mejor posible los accesos externos indeseados.</a:t>
            </a:r>
          </a:p>
          <a:p>
            <a:r>
              <a:rPr lang="es-EC" dirty="0"/>
              <a:t>  Debe ser instalado en nuestro equipo, existe la versión para Windows que podremos descargar sin problema, o ejecutar sudo </a:t>
            </a:r>
            <a:r>
              <a:rPr lang="es-EC" dirty="0" err="1"/>
              <a:t>apt-get</a:t>
            </a:r>
            <a:r>
              <a:rPr lang="es-EC" dirty="0"/>
              <a:t> </a:t>
            </a:r>
            <a:r>
              <a:rPr lang="es-EC" dirty="0" err="1"/>
              <a:t>install</a:t>
            </a:r>
            <a:r>
              <a:rPr lang="es-EC" dirty="0"/>
              <a:t> en nuestro Linux para instalarlo. </a:t>
            </a:r>
            <a:r>
              <a:rPr lang="es-EC" dirty="0" err="1"/>
              <a:t>Kali</a:t>
            </a:r>
            <a:r>
              <a:rPr lang="es-EC" dirty="0"/>
              <a:t> Linux dispone del NMAP ya instalado, así que no nos será necesario estar instalando nada. Recuerdo que en Linux las </a:t>
            </a:r>
            <a:r>
              <a:rPr lang="es-EC" dirty="0" err="1"/>
              <a:t>mayúculas</a:t>
            </a:r>
            <a:r>
              <a:rPr lang="es-EC" dirty="0"/>
              <a:t> y las minúsculas no son lo mismo, así que cuidado con las opciones.</a:t>
            </a:r>
          </a:p>
          <a:p>
            <a:r>
              <a:rPr lang="es-EC" dirty="0"/>
              <a:t>  Lo primero que vamos a ver, es como saber que equipos hay en una red de ordenadores. Por ejemplo si sabemos que un equipo tiene la IP 192.168.20.15 o la que sea, ponemos esa misma IP acabada en cero y ponemos /24 como se muestra en la imagen. Esto lo que hace es que busca en una red que va desde la IP 192.168.20.0 hasta la 192.168.20.254. Es lo que se llama una máscara de subred tipo C. Esto equivale a la máscara 255.255.255.0 que suelen tener los </a:t>
            </a:r>
            <a:r>
              <a:rPr lang="es-EC" dirty="0" err="1"/>
              <a:t>routers</a:t>
            </a:r>
            <a:r>
              <a:rPr lang="es-EC" dirty="0"/>
              <a:t> y muchas redes con menos de 255 equipos.</a:t>
            </a:r>
          </a:p>
          <a:p>
            <a:r>
              <a:rPr lang="es-EC" dirty="0"/>
              <a:t>  Ejecutamos el comando </a:t>
            </a:r>
            <a:r>
              <a:rPr lang="es-EC" b="1" dirty="0" err="1"/>
              <a:t>nmap</a:t>
            </a:r>
            <a:r>
              <a:rPr lang="es-EC" b="1" dirty="0"/>
              <a:t> –</a:t>
            </a:r>
            <a:r>
              <a:rPr lang="es-EC" b="1" dirty="0" err="1"/>
              <a:t>sn</a:t>
            </a:r>
            <a:r>
              <a:rPr lang="es-EC" b="1" dirty="0"/>
              <a:t> 192.168.20.0/24</a:t>
            </a:r>
            <a:r>
              <a:rPr lang="es-EC" dirty="0"/>
              <a:t> o la IP acabada en cero que sea. Vemos que sólo tengo la IP 192.168.20.15, que es la que tengo levantada en el </a:t>
            </a:r>
            <a:r>
              <a:rPr lang="es-EC" dirty="0" err="1"/>
              <a:t>VirtualBox</a:t>
            </a:r>
            <a:r>
              <a:rPr lang="es-EC" dirty="0"/>
              <a:t> a parte de la </a:t>
            </a:r>
            <a:r>
              <a:rPr lang="es-EC" dirty="0" err="1"/>
              <a:t>Kali</a:t>
            </a:r>
            <a:r>
              <a:rPr lang="es-EC" dirty="0"/>
              <a:t>.</a:t>
            </a:r>
          </a:p>
          <a:p>
            <a:r>
              <a:rPr lang="es-EC" dirty="0"/>
              <a:t> Con la opción –v nos detalla toda la red, buscando los equipos de uno en uno para ver cual existe y cual no. El comando sería </a:t>
            </a:r>
            <a:r>
              <a:rPr lang="es-EC" b="1" dirty="0" err="1"/>
              <a:t>nmap</a:t>
            </a:r>
            <a:r>
              <a:rPr lang="es-EC" b="1" dirty="0"/>
              <a:t> –</a:t>
            </a:r>
            <a:r>
              <a:rPr lang="es-EC" b="1" dirty="0" err="1"/>
              <a:t>sn</a:t>
            </a:r>
            <a:r>
              <a:rPr lang="es-EC" b="1" dirty="0"/>
              <a:t> –v 192.168.20.0/24</a:t>
            </a:r>
            <a:endParaRPr lang="es-EC" dirty="0"/>
          </a:p>
        </p:txBody>
      </p:sp>
    </p:spTree>
    <p:extLst>
      <p:ext uri="{BB962C8B-B14F-4D97-AF65-F5344CB8AC3E}">
        <p14:creationId xmlns:p14="http://schemas.microsoft.com/office/powerpoint/2010/main" val="151309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Laboratorio: Realizar análisis de protocolos con la herramienta </a:t>
            </a:r>
            <a:r>
              <a:rPr lang="es-EC" b="1" dirty="0" err="1"/>
              <a:t>Wireshark</a:t>
            </a:r>
            <a:endParaRPr lang="es-EC" dirty="0"/>
          </a:p>
        </p:txBody>
      </p:sp>
      <p:sp>
        <p:nvSpPr>
          <p:cNvPr id="3" name="Marcador de contenido 2"/>
          <p:cNvSpPr>
            <a:spLocks noGrp="1"/>
          </p:cNvSpPr>
          <p:nvPr>
            <p:ph idx="1"/>
          </p:nvPr>
        </p:nvSpPr>
        <p:spPr/>
        <p:txBody>
          <a:bodyPr/>
          <a:lstStyle/>
          <a:p>
            <a:r>
              <a:rPr lang="es-EC" b="1" dirty="0" err="1">
                <a:hlinkClick r:id="rId2"/>
              </a:rPr>
              <a:t>Wireshark</a:t>
            </a:r>
            <a:r>
              <a:rPr lang="es-EC" dirty="0"/>
              <a:t> 🎣 es una herramienta que nos ayuda a posicionarnos en medio de una red para analizar su tráfico, detectar vulnerabilidades y capturar datos donde viajan las contraseñas de acceso a otros equipos.</a:t>
            </a:r>
          </a:p>
          <a:p>
            <a:pPr marL="0" indent="0">
              <a:buNone/>
            </a:pPr>
            <a:endParaRPr lang="es-EC" dirty="0"/>
          </a:p>
        </p:txBody>
      </p:sp>
    </p:spTree>
    <p:extLst>
      <p:ext uri="{BB962C8B-B14F-4D97-AF65-F5344CB8AC3E}">
        <p14:creationId xmlns:p14="http://schemas.microsoft.com/office/powerpoint/2010/main" val="226303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Dispositivos de seguridad </a:t>
            </a:r>
            <a:r>
              <a:rPr lang="es-EC" b="1" dirty="0" err="1"/>
              <a:t>informátia</a:t>
            </a:r>
            <a:r>
              <a:rPr lang="es-EC" b="1" dirty="0"/>
              <a:t>: Firewalls - </a:t>
            </a:r>
            <a:r>
              <a:rPr lang="es-EC" b="1" dirty="0" err="1"/>
              <a:t>Honeypot</a:t>
            </a:r>
            <a:r>
              <a:rPr lang="es-EC" b="1" dirty="0"/>
              <a:t> - Antivirus - Anti-Spam - </a:t>
            </a:r>
            <a:r>
              <a:rPr lang="es-EC" b="1" dirty="0" err="1"/>
              <a:t>VPN’s</a:t>
            </a:r>
            <a:r>
              <a:rPr lang="es-EC" b="1" dirty="0"/>
              <a:t> - IPS</a:t>
            </a:r>
            <a:endParaRPr lang="es-EC" dirty="0"/>
          </a:p>
        </p:txBody>
      </p:sp>
      <p:sp>
        <p:nvSpPr>
          <p:cNvPr id="3" name="Marcador de contenido 2"/>
          <p:cNvSpPr>
            <a:spLocks noGrp="1"/>
          </p:cNvSpPr>
          <p:nvPr>
            <p:ph idx="1"/>
          </p:nvPr>
        </p:nvSpPr>
        <p:spPr/>
        <p:txBody>
          <a:bodyPr>
            <a:normAutofit fontScale="55000" lnSpcReduction="20000"/>
          </a:bodyPr>
          <a:lstStyle/>
          <a:p>
            <a:r>
              <a:rPr lang="es-EC" dirty="0"/>
              <a:t>Algunos de los dispositivos básicos e importantes a la hora de hablar de </a:t>
            </a:r>
            <a:r>
              <a:rPr lang="es-EC" b="1" dirty="0"/>
              <a:t>Seguridad Informática</a:t>
            </a:r>
            <a:endParaRPr lang="es-EC" dirty="0"/>
          </a:p>
          <a:p>
            <a:r>
              <a:rPr lang="es-EC" b="1" dirty="0"/>
              <a:t>Firewall</a:t>
            </a:r>
            <a:r>
              <a:rPr lang="es-EC" dirty="0"/>
              <a:t>: Se encarga de determinar el tráfico, monitorear el tráfico de entrada y salida para así determinar si es posible que continúe a su punto de destino o deba ser bloqueado, todo esto dependiendo de un conjunto de reglas.</a:t>
            </a:r>
          </a:p>
          <a:p>
            <a:r>
              <a:rPr lang="es-EC" dirty="0"/>
              <a:t>Software: Es el que tenemos dentro de nuestras computadoras como el de Windows.</a:t>
            </a:r>
          </a:p>
          <a:p>
            <a:r>
              <a:rPr lang="es-EC" dirty="0"/>
              <a:t>Hardware: Es el que esta especifico en un punto de la red. Tiene más cobertura.</a:t>
            </a:r>
          </a:p>
          <a:p>
            <a:r>
              <a:rPr lang="es-EC" b="1" dirty="0" err="1"/>
              <a:t>Honeypot</a:t>
            </a:r>
            <a:r>
              <a:rPr lang="es-EC" dirty="0"/>
              <a:t>: Son equipos que se muestran como vulnerables, monitorean tráfico entrante y saliente. Un atacante vería estos equipos como su punto de entrada, pero estos no van a permitir a que el ataque salga del equipo. Solo va a generar alertas.</a:t>
            </a:r>
          </a:p>
          <a:p>
            <a:r>
              <a:rPr lang="es-EC" b="1" dirty="0"/>
              <a:t>Antivirus</a:t>
            </a:r>
            <a:r>
              <a:rPr lang="es-EC" dirty="0"/>
              <a:t>: Es un programa que analiza los archivos que se encuentren en una máquina local y archivos que quieran entrar a la máquina. Analiza los archivos contra base de datos de virus ya conocidas.</a:t>
            </a:r>
          </a:p>
          <a:p>
            <a:r>
              <a:rPr lang="es-EC" b="1" dirty="0" err="1"/>
              <a:t>Antispam</a:t>
            </a:r>
            <a:r>
              <a:rPr lang="es-EC" dirty="0"/>
              <a:t>: Filtra el contenido de correos electrónicos de llegada para determinar que dentro de ese correo no venga código malicioso. Analiza los mensajes mediante la aplicación de una serie de capas de seguridad, reduciendo la recepción de spam en un 99%</a:t>
            </a:r>
          </a:p>
          <a:p>
            <a:r>
              <a:rPr lang="es-EC" b="1" dirty="0"/>
              <a:t>VPN</a:t>
            </a:r>
            <a:r>
              <a:rPr lang="es-EC" dirty="0"/>
              <a:t>: Virtual </a:t>
            </a:r>
            <a:r>
              <a:rPr lang="es-EC" dirty="0" err="1"/>
              <a:t>Private</a:t>
            </a:r>
            <a:r>
              <a:rPr lang="es-EC" dirty="0"/>
              <a:t> Network. Van a proteger nuestro tráfico de red cuando nos conectemos a otros dispositivos. Las VPN nos garantizan nos coloque el tráfico en un túnel de manera que no pueda ser visto.</a:t>
            </a:r>
          </a:p>
          <a:p>
            <a:r>
              <a:rPr lang="es-EC" b="1" dirty="0"/>
              <a:t>IPS</a:t>
            </a:r>
            <a:r>
              <a:rPr lang="es-EC" dirty="0"/>
              <a:t>: </a:t>
            </a:r>
            <a:r>
              <a:rPr lang="es-EC" dirty="0" err="1"/>
              <a:t>Intrusion</a:t>
            </a:r>
            <a:r>
              <a:rPr lang="es-EC" dirty="0"/>
              <a:t> </a:t>
            </a:r>
            <a:r>
              <a:rPr lang="es-EC" dirty="0" err="1"/>
              <a:t>Prevention</a:t>
            </a:r>
            <a:r>
              <a:rPr lang="es-EC" dirty="0"/>
              <a:t> </a:t>
            </a:r>
            <a:r>
              <a:rPr lang="es-EC" dirty="0" err="1"/>
              <a:t>System</a:t>
            </a:r>
            <a:r>
              <a:rPr lang="es-EC" dirty="0"/>
              <a:t>. Es parte básica de una infraestructura de seguridad. Realizará una revisión de todo el tráfico que esta fluyendo para detectar cuál de ellos puede ser de un intruso, todo esto gracias a un conjunto de acciones predefinidas.</a:t>
            </a:r>
          </a:p>
          <a:p>
            <a:pPr marL="0" indent="0">
              <a:buNone/>
            </a:pPr>
            <a:endParaRPr lang="es-EC" dirty="0"/>
          </a:p>
        </p:txBody>
      </p:sp>
    </p:spTree>
    <p:extLst>
      <p:ext uri="{BB962C8B-B14F-4D97-AF65-F5344CB8AC3E}">
        <p14:creationId xmlns:p14="http://schemas.microsoft.com/office/powerpoint/2010/main" val="44831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666096"/>
            <a:ext cx="9086326" cy="1004761"/>
          </a:xfrm>
        </p:spPr>
        <p:txBody>
          <a:bodyPr/>
          <a:lstStyle/>
          <a:p>
            <a:r>
              <a:rPr lang="es-EC" dirty="0" smtClean="0"/>
              <a:t>OBJETIVOS DE LA SEGURIDAD INFORMATICA</a:t>
            </a:r>
            <a:endParaRPr lang="es-EC" dirty="0"/>
          </a:p>
        </p:txBody>
      </p:sp>
      <p:sp>
        <p:nvSpPr>
          <p:cNvPr id="3" name="Marcador de contenido 2"/>
          <p:cNvSpPr>
            <a:spLocks noGrp="1"/>
          </p:cNvSpPr>
          <p:nvPr>
            <p:ph idx="1"/>
          </p:nvPr>
        </p:nvSpPr>
        <p:spPr>
          <a:xfrm>
            <a:off x="1154954" y="2385753"/>
            <a:ext cx="8825659" cy="3634047"/>
          </a:xfrm>
        </p:spPr>
        <p:txBody>
          <a:bodyPr/>
          <a:lstStyle/>
          <a:p>
            <a:r>
              <a:rPr lang="es-EC" dirty="0" smtClean="0"/>
              <a:t>Proteger la infraestructura tecnológica.</a:t>
            </a:r>
          </a:p>
          <a:p>
            <a:r>
              <a:rPr lang="es-EC" dirty="0" smtClean="0"/>
              <a:t>Proteger la información.</a:t>
            </a:r>
            <a:endParaRPr lang="es-EC" dirty="0"/>
          </a:p>
        </p:txBody>
      </p:sp>
    </p:spTree>
    <p:extLst>
      <p:ext uri="{BB962C8B-B14F-4D97-AF65-F5344CB8AC3E}">
        <p14:creationId xmlns:p14="http://schemas.microsoft.com/office/powerpoint/2010/main" val="78080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Implementación del </a:t>
            </a:r>
            <a:r>
              <a:rPr lang="es-EC" b="1" dirty="0" err="1"/>
              <a:t>Honeypot</a:t>
            </a:r>
            <a:r>
              <a:rPr lang="es-EC" b="1" dirty="0"/>
              <a:t> </a:t>
            </a:r>
            <a:r>
              <a:rPr lang="es-EC" b="1" dirty="0" err="1"/>
              <a:t>Dionaea</a:t>
            </a:r>
            <a:endParaRPr lang="es-EC" dirty="0"/>
          </a:p>
        </p:txBody>
      </p:sp>
      <p:pic>
        <p:nvPicPr>
          <p:cNvPr id="4" name="Marcador de contenido 3"/>
          <p:cNvPicPr>
            <a:picLocks noGrp="1" noChangeAspect="1"/>
          </p:cNvPicPr>
          <p:nvPr>
            <p:ph idx="1"/>
          </p:nvPr>
        </p:nvPicPr>
        <p:blipFill>
          <a:blip r:embed="rId2"/>
          <a:stretch>
            <a:fillRect/>
          </a:stretch>
        </p:blipFill>
        <p:spPr>
          <a:xfrm>
            <a:off x="1423130" y="3233651"/>
            <a:ext cx="7239264" cy="1487978"/>
          </a:xfrm>
          <a:prstGeom prst="rect">
            <a:avLst/>
          </a:prstGeom>
        </p:spPr>
      </p:pic>
    </p:spTree>
    <p:extLst>
      <p:ext uri="{BB962C8B-B14F-4D97-AF65-F5344CB8AC3E}">
        <p14:creationId xmlns:p14="http://schemas.microsoft.com/office/powerpoint/2010/main" val="4129820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¿Qué es un Hacker? Clases de Hacker</a:t>
            </a:r>
            <a:endParaRPr lang="es-EC" dirty="0"/>
          </a:p>
        </p:txBody>
      </p:sp>
      <p:sp>
        <p:nvSpPr>
          <p:cNvPr id="3" name="Marcador de contenido 2"/>
          <p:cNvSpPr>
            <a:spLocks noGrp="1"/>
          </p:cNvSpPr>
          <p:nvPr>
            <p:ph idx="1"/>
          </p:nvPr>
        </p:nvSpPr>
        <p:spPr/>
        <p:txBody>
          <a:bodyPr>
            <a:normAutofit fontScale="62500" lnSpcReduction="20000"/>
          </a:bodyPr>
          <a:lstStyle/>
          <a:p>
            <a:r>
              <a:rPr lang="es-EC" b="1" dirty="0"/>
              <a:t>Hacker</a:t>
            </a:r>
            <a:r>
              <a:rPr lang="es-EC" dirty="0"/>
              <a:t> es un término utilizado para referirse a una persona que posee conocimientos técnicos avanzados y usa ese conocimiento para acceder a nuestro sistema de información aprovechando las vulnerabilidades buscando afectar los tres pilares de la información.</a:t>
            </a:r>
          </a:p>
          <a:p>
            <a:r>
              <a:rPr lang="es-EC" b="1" dirty="0"/>
              <a:t>Hacker</a:t>
            </a:r>
            <a:r>
              <a:rPr lang="es-EC" dirty="0"/>
              <a:t>: "Expertos en seguridad informática"</a:t>
            </a:r>
            <a:br>
              <a:rPr lang="es-EC" dirty="0"/>
            </a:br>
            <a:r>
              <a:rPr lang="es-EC" b="1" dirty="0"/>
              <a:t>Cracker</a:t>
            </a:r>
            <a:r>
              <a:rPr lang="es-EC" dirty="0"/>
              <a:t>: “Pirata informático”</a:t>
            </a:r>
          </a:p>
          <a:p>
            <a:r>
              <a:rPr lang="es-EC" b="1" dirty="0"/>
              <a:t>Clases de Hacker</a:t>
            </a:r>
            <a:r>
              <a:rPr lang="es-EC" dirty="0"/>
              <a:t>:</a:t>
            </a:r>
          </a:p>
          <a:p>
            <a:r>
              <a:rPr lang="es-EC" b="1" dirty="0"/>
              <a:t>Black </a:t>
            </a:r>
            <a:r>
              <a:rPr lang="es-EC" b="1" dirty="0" err="1"/>
              <a:t>Hats</a:t>
            </a:r>
            <a:r>
              <a:rPr lang="es-EC" dirty="0"/>
              <a:t>: Son los conocidos como Crackers, utiliza el conocimiento para comprometer sistemas o infraestructuras para sacar un beneficio.</a:t>
            </a:r>
          </a:p>
          <a:p>
            <a:r>
              <a:rPr lang="es-EC" b="1" dirty="0"/>
              <a:t>White </a:t>
            </a:r>
            <a:r>
              <a:rPr lang="es-EC" b="1" dirty="0" err="1"/>
              <a:t>Hats</a:t>
            </a:r>
            <a:r>
              <a:rPr lang="es-EC" dirty="0"/>
              <a:t>: Personas con habilidades de hacking usadas para propósitos defensivos.</a:t>
            </a:r>
          </a:p>
          <a:p>
            <a:r>
              <a:rPr lang="es-EC" b="1" dirty="0"/>
              <a:t>Gray </a:t>
            </a:r>
            <a:r>
              <a:rPr lang="es-EC" b="1" dirty="0" err="1"/>
              <a:t>Hats</a:t>
            </a:r>
            <a:r>
              <a:rPr lang="es-EC" dirty="0"/>
              <a:t>: Personas que trabaja en acciones defensivas y ofensivas varias veces.</a:t>
            </a:r>
          </a:p>
          <a:p>
            <a:r>
              <a:rPr lang="es-EC" b="1" dirty="0"/>
              <a:t>Suicide Hackers</a:t>
            </a:r>
            <a:r>
              <a:rPr lang="es-EC" dirty="0"/>
              <a:t>: Son aquellos que saben será descubiertas y no toman las medidas necesarias.</a:t>
            </a:r>
          </a:p>
          <a:p>
            <a:r>
              <a:rPr lang="es-EC" b="1" dirty="0"/>
              <a:t>Script </a:t>
            </a:r>
            <a:r>
              <a:rPr lang="es-EC" b="1" dirty="0" err="1"/>
              <a:t>Kiddies</a:t>
            </a:r>
            <a:r>
              <a:rPr lang="es-EC" dirty="0"/>
              <a:t>: Son hackers nuevos que no son muy expertos con las herramientas de desarrollo y utilizan software malicioso creado por otros.</a:t>
            </a:r>
          </a:p>
          <a:p>
            <a:r>
              <a:rPr lang="es-EC" b="1" dirty="0" err="1"/>
              <a:t>Cyber</a:t>
            </a:r>
            <a:r>
              <a:rPr lang="es-EC" b="1" dirty="0"/>
              <a:t> </a:t>
            </a:r>
            <a:r>
              <a:rPr lang="es-EC" b="1" dirty="0" err="1"/>
              <a:t>Terrorist</a:t>
            </a:r>
            <a:r>
              <a:rPr lang="es-EC" dirty="0"/>
              <a:t>: Se encarga de atacar países para generar inestabilidad en un gobierno.</a:t>
            </a:r>
          </a:p>
          <a:p>
            <a:r>
              <a:rPr lang="es-EC" b="1" dirty="0" err="1"/>
              <a:t>Hacktivist</a:t>
            </a:r>
            <a:r>
              <a:rPr lang="es-EC" dirty="0"/>
              <a:t>: Hacker que piensa que piratear puede provocar algunos cambios sociales y piratea al gobierno y a las organizaciones para mostrar su incomodidad por algunos temas.</a:t>
            </a:r>
          </a:p>
          <a:p>
            <a:pPr marL="0" indent="0">
              <a:buNone/>
            </a:pPr>
            <a:endParaRPr lang="es-EC" dirty="0"/>
          </a:p>
        </p:txBody>
      </p:sp>
    </p:spTree>
    <p:extLst>
      <p:ext uri="{BB962C8B-B14F-4D97-AF65-F5344CB8AC3E}">
        <p14:creationId xmlns:p14="http://schemas.microsoft.com/office/powerpoint/2010/main" val="1988733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Qué es Hacking y fases del Hacking</a:t>
            </a:r>
            <a:endParaRPr lang="es-EC" dirty="0"/>
          </a:p>
        </p:txBody>
      </p:sp>
      <p:sp>
        <p:nvSpPr>
          <p:cNvPr id="3" name="Marcador de contenido 2"/>
          <p:cNvSpPr>
            <a:spLocks noGrp="1"/>
          </p:cNvSpPr>
          <p:nvPr>
            <p:ph idx="1"/>
          </p:nvPr>
        </p:nvSpPr>
        <p:spPr/>
        <p:txBody>
          <a:bodyPr>
            <a:normAutofit fontScale="70000" lnSpcReduction="20000"/>
          </a:bodyPr>
          <a:lstStyle/>
          <a:p>
            <a:r>
              <a:rPr lang="es-EC" dirty="0"/>
              <a:t>Un </a:t>
            </a:r>
            <a:r>
              <a:rPr lang="es-EC" b="1" dirty="0"/>
              <a:t>Hacking</a:t>
            </a:r>
            <a:r>
              <a:rPr lang="es-EC" dirty="0"/>
              <a:t> es aprovechar las vulnerabilidades de un sistema para tener acceso y violar los controles de seguridad para luego sacar un beneficio. Implica modificar las características del sistema o de la aplicación para lograr un objetivo fuera del propósito original de los creadores.</a:t>
            </a:r>
          </a:p>
          <a:p>
            <a:r>
              <a:rPr lang="es-EC" dirty="0"/>
              <a:t>Fases del Hacking:</a:t>
            </a:r>
          </a:p>
          <a:p>
            <a:r>
              <a:rPr lang="es-EC" b="1" dirty="0"/>
              <a:t>Recolección de Información</a:t>
            </a:r>
            <a:r>
              <a:rPr lang="es-EC" dirty="0"/>
              <a:t>: Conocido como el </a:t>
            </a:r>
            <a:r>
              <a:rPr lang="es-EC" dirty="0" err="1"/>
              <a:t>footprinting</a:t>
            </a:r>
            <a:r>
              <a:rPr lang="es-EC" dirty="0"/>
              <a:t>. La fase preparatoria en la que un atacante busca reunir información sobre un objetivo antes de lanzar un ataque.</a:t>
            </a:r>
          </a:p>
          <a:p>
            <a:r>
              <a:rPr lang="es-EC" b="1" dirty="0"/>
              <a:t>Escaneo y enumeración</a:t>
            </a:r>
            <a:r>
              <a:rPr lang="es-EC" dirty="0"/>
              <a:t>: Es la fase del pre-ataque cuando el atacante escanea la red del objetivo basándose en la información recopilada durante el </a:t>
            </a:r>
            <a:r>
              <a:rPr lang="es-EC" dirty="0" err="1"/>
              <a:t>footprinting</a:t>
            </a:r>
            <a:r>
              <a:rPr lang="es-EC" dirty="0"/>
              <a:t>.</a:t>
            </a:r>
          </a:p>
          <a:p>
            <a:r>
              <a:rPr lang="es-EC" b="1" dirty="0"/>
              <a:t>Ganado Acceso</a:t>
            </a:r>
            <a:r>
              <a:rPr lang="es-EC" dirty="0"/>
              <a:t>: Se refiere al punto donde el atacante obtiene acceso al sistema operativo a aplicaciones en la computadora o la red.</a:t>
            </a:r>
          </a:p>
          <a:p>
            <a:r>
              <a:rPr lang="es-EC" b="1" dirty="0"/>
              <a:t>Manteniendo Acceso</a:t>
            </a:r>
            <a:r>
              <a:rPr lang="es-EC" dirty="0"/>
              <a:t>: Es la fase en la que el atacante intenta retener su “propiedad” en el sistema. Pueden cargar, descargar o manipular datos, aplicaciones y configuraciones en las propiedades del sistema.</a:t>
            </a:r>
          </a:p>
          <a:p>
            <a:r>
              <a:rPr lang="es-EC" b="1" dirty="0"/>
              <a:t>Limpiando Huellas</a:t>
            </a:r>
            <a:r>
              <a:rPr lang="es-EC" dirty="0"/>
              <a:t>: Las intenciones del atacante incluyen: continuar con el acceso al sistema de la víctima, permanecer desapercibido y no ser detectado, borrar las pruebas que pueden conducir a su enjuiciamiento.</a:t>
            </a:r>
          </a:p>
          <a:p>
            <a:pPr marL="0" indent="0">
              <a:buNone/>
            </a:pPr>
            <a:endParaRPr lang="es-EC" dirty="0"/>
          </a:p>
        </p:txBody>
      </p:sp>
    </p:spTree>
    <p:extLst>
      <p:ext uri="{BB962C8B-B14F-4D97-AF65-F5344CB8AC3E}">
        <p14:creationId xmlns:p14="http://schemas.microsoft.com/office/powerpoint/2010/main" val="192263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Cómo instalar FOCA</a:t>
            </a:r>
            <a:br>
              <a:rPr lang="es-EC" b="1" dirty="0"/>
            </a:br>
            <a:endParaRPr lang="es-EC" dirty="0"/>
          </a:p>
        </p:txBody>
      </p:sp>
      <p:sp>
        <p:nvSpPr>
          <p:cNvPr id="3" name="Marcador de contenido 2"/>
          <p:cNvSpPr>
            <a:spLocks noGrp="1"/>
          </p:cNvSpPr>
          <p:nvPr>
            <p:ph idx="1"/>
          </p:nvPr>
        </p:nvSpPr>
        <p:spPr/>
        <p:txBody>
          <a:bodyPr>
            <a:normAutofit fontScale="92500" lnSpcReduction="10000"/>
          </a:bodyPr>
          <a:lstStyle/>
          <a:p>
            <a:r>
              <a:rPr lang="es-EC" dirty="0"/>
              <a:t>FOCA (</a:t>
            </a:r>
            <a:r>
              <a:rPr lang="es-EC" dirty="0" err="1"/>
              <a:t>Fingerprinting</a:t>
            </a:r>
            <a:r>
              <a:rPr lang="es-EC" dirty="0"/>
              <a:t> </a:t>
            </a:r>
            <a:r>
              <a:rPr lang="es-EC" dirty="0" err="1"/>
              <a:t>Organizations</a:t>
            </a:r>
            <a:r>
              <a:rPr lang="es-EC" dirty="0"/>
              <a:t> </a:t>
            </a:r>
            <a:r>
              <a:rPr lang="es-EC" dirty="0" err="1"/>
              <a:t>with</a:t>
            </a:r>
            <a:r>
              <a:rPr lang="es-EC" dirty="0"/>
              <a:t> </a:t>
            </a:r>
            <a:r>
              <a:rPr lang="es-EC" dirty="0" err="1"/>
              <a:t>Collected</a:t>
            </a:r>
            <a:r>
              <a:rPr lang="es-EC" dirty="0"/>
              <a:t> Archives) es una herramienta desarrollada por la empresa Eleven </a:t>
            </a:r>
            <a:r>
              <a:rPr lang="es-EC" dirty="0" err="1"/>
              <a:t>Paths</a:t>
            </a:r>
            <a:r>
              <a:rPr lang="es-EC" dirty="0"/>
              <a:t> utilizada principalmente para encontrar metadatos e información oculta en los documentos que examina. Estos documentos pueden estar en páginas web, y con FOCA se pueden descargar y analizar.</a:t>
            </a:r>
          </a:p>
          <a:p>
            <a:r>
              <a:rPr lang="es-EC" dirty="0"/>
              <a:t>Los documentos que es capaz de analizar son muy variados, siendo los más comunes los archivos de Microsoft Office, Open Office, o ficheros PDF.</a:t>
            </a:r>
          </a:p>
          <a:p>
            <a:r>
              <a:rPr lang="es-EC" dirty="0"/>
              <a:t>1- Para realizar la instalación debes descargar la última versión de FOCA en la siguiente dirección: </a:t>
            </a:r>
            <a:r>
              <a:rPr lang="es-EC" dirty="0">
                <a:hlinkClick r:id="rId2"/>
              </a:rPr>
              <a:t>https://www.elevenpaths.com/es/labstools/foca-2/index.html#</a:t>
            </a:r>
            <a:endParaRPr lang="es-EC" dirty="0"/>
          </a:p>
          <a:p>
            <a:r>
              <a:rPr lang="es-EC" dirty="0"/>
              <a:t>2- Antes de realizar la descarga deberás aceptar el Acuerdo de Licencia de Usuario (EULA)</a:t>
            </a:r>
          </a:p>
          <a:p>
            <a:pPr marL="0" indent="0">
              <a:buNone/>
            </a:pPr>
            <a:endParaRPr lang="es-EC" dirty="0"/>
          </a:p>
        </p:txBody>
      </p:sp>
    </p:spTree>
    <p:extLst>
      <p:ext uri="{BB962C8B-B14F-4D97-AF65-F5344CB8AC3E}">
        <p14:creationId xmlns:p14="http://schemas.microsoft.com/office/powerpoint/2010/main" val="582984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Laboratorio: Realizar Email tracking</a:t>
            </a:r>
            <a:endParaRPr lang="es-EC" dirty="0"/>
          </a:p>
        </p:txBody>
      </p:sp>
      <p:sp>
        <p:nvSpPr>
          <p:cNvPr id="3" name="Marcador de contenido 2"/>
          <p:cNvSpPr>
            <a:spLocks noGrp="1"/>
          </p:cNvSpPr>
          <p:nvPr>
            <p:ph idx="1"/>
          </p:nvPr>
        </p:nvSpPr>
        <p:spPr/>
        <p:txBody>
          <a:bodyPr/>
          <a:lstStyle/>
          <a:p>
            <a:r>
              <a:rPr lang="es-EC" dirty="0"/>
              <a:t>Entre más protegido mantengas tu servidor de correo, menos información pueden obtener las herramientas de emails tracking </a:t>
            </a:r>
            <a:r>
              <a:rPr lang="es-EC" dirty="0" smtClean="0"/>
              <a:t>.</a:t>
            </a:r>
            <a:endParaRPr lang="es-EC" dirty="0"/>
          </a:p>
        </p:txBody>
      </p:sp>
    </p:spTree>
    <p:extLst>
      <p:ext uri="{BB962C8B-B14F-4D97-AF65-F5344CB8AC3E}">
        <p14:creationId xmlns:p14="http://schemas.microsoft.com/office/powerpoint/2010/main" val="4070402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sz="3200" b="1" dirty="0"/>
              <a:t>Manejo de incidentes de seguridad ¿Qué es un incidente de seguridad? Administración de incidentes de seguridad</a:t>
            </a:r>
            <a:endParaRPr lang="es-EC" sz="3200" dirty="0"/>
          </a:p>
        </p:txBody>
      </p:sp>
      <p:sp>
        <p:nvSpPr>
          <p:cNvPr id="3" name="Marcador de contenido 2"/>
          <p:cNvSpPr>
            <a:spLocks noGrp="1"/>
          </p:cNvSpPr>
          <p:nvPr>
            <p:ph idx="1"/>
          </p:nvPr>
        </p:nvSpPr>
        <p:spPr/>
        <p:txBody>
          <a:bodyPr>
            <a:normAutofit fontScale="62500" lnSpcReduction="20000"/>
          </a:bodyPr>
          <a:lstStyle/>
          <a:p>
            <a:r>
              <a:rPr lang="es-EC" dirty="0"/>
              <a:t>Un </a:t>
            </a:r>
            <a:r>
              <a:rPr lang="es-EC" b="1" dirty="0"/>
              <a:t>Incidente de seguridad</a:t>
            </a:r>
            <a:r>
              <a:rPr lang="es-EC" dirty="0"/>
              <a:t> es solo o una serie de eventos inesperados o no deseados que tienen una significativa probabilidad de comprometer las operaciones comerciales y amenazan la seguridad de la información.</a:t>
            </a:r>
          </a:p>
          <a:p>
            <a:r>
              <a:rPr lang="es-EC" dirty="0"/>
              <a:t>Un </a:t>
            </a:r>
            <a:r>
              <a:rPr lang="es-EC" b="1" dirty="0"/>
              <a:t>Evento de Seguridad</a:t>
            </a:r>
            <a:r>
              <a:rPr lang="es-EC" dirty="0"/>
              <a:t> es una ocurrencia identificada del estado de un sistema indicando una posible violación de la política de la seguridad de la información o una situación previamente desconocida que puede ser relevante para la seguridad.</a:t>
            </a:r>
          </a:p>
          <a:p>
            <a:r>
              <a:rPr lang="es-EC" b="1" dirty="0"/>
              <a:t>¿Cómo responder ante un incidente de seguridad?</a:t>
            </a:r>
            <a:endParaRPr lang="es-EC" dirty="0"/>
          </a:p>
          <a:p>
            <a:r>
              <a:rPr lang="es-EC" b="1" dirty="0"/>
              <a:t>Preparación</a:t>
            </a:r>
            <a:r>
              <a:rPr lang="es-EC" dirty="0"/>
              <a:t>: Estimamos las necesidades y establecemos procedimientos</a:t>
            </a:r>
          </a:p>
          <a:p>
            <a:r>
              <a:rPr lang="es-EC" b="1" dirty="0"/>
              <a:t>Detección y Análisis</a:t>
            </a:r>
            <a:r>
              <a:rPr lang="es-EC" dirty="0"/>
              <a:t>: Es identificar los signos inusuales que pueden generar dicho incidente.</a:t>
            </a:r>
          </a:p>
          <a:p>
            <a:r>
              <a:rPr lang="es-EC" b="1" dirty="0"/>
              <a:t>Identificación</a:t>
            </a:r>
            <a:r>
              <a:rPr lang="es-EC" dirty="0"/>
              <a:t>: Identificamos qué tipo de incidente fue y ocurrió, qué tan grave puede ser.</a:t>
            </a:r>
          </a:p>
          <a:p>
            <a:r>
              <a:rPr lang="es-EC" b="1" dirty="0"/>
              <a:t>Notificación</a:t>
            </a:r>
            <a:r>
              <a:rPr lang="es-EC" dirty="0"/>
              <a:t>: Reportamos, notificamos y registramos el incidente</a:t>
            </a:r>
          </a:p>
          <a:p>
            <a:r>
              <a:rPr lang="es-EC" b="1" dirty="0"/>
              <a:t>Clasificación y priorización</a:t>
            </a:r>
            <a:r>
              <a:rPr lang="es-EC" dirty="0"/>
              <a:t>: Debemos determinar el tipo de incidente, clasificarlo y así saber qué tan grave es y qué tanto nos puede afectar.</a:t>
            </a:r>
          </a:p>
          <a:p>
            <a:r>
              <a:rPr lang="es-EC" b="1" dirty="0"/>
              <a:t>Contención, resolución y recuperación</a:t>
            </a:r>
            <a:r>
              <a:rPr lang="es-EC" dirty="0"/>
              <a:t>: Detenemos el ataques y evitar que se propague. Resolvemos el incidente. Recuperamos los datos.</a:t>
            </a:r>
          </a:p>
          <a:p>
            <a:r>
              <a:rPr lang="es-EC" b="1" dirty="0"/>
              <a:t>Acciones posteriores al cierre</a:t>
            </a:r>
            <a:r>
              <a:rPr lang="es-EC" dirty="0"/>
              <a:t>: Lecciones aprendidas. Identificamos las causas del incidente, por qué pasó y cómo podemos hacer para qué no vuelva a pasar.</a:t>
            </a:r>
          </a:p>
          <a:p>
            <a:pPr marL="0" indent="0">
              <a:buNone/>
            </a:pPr>
            <a:endParaRPr lang="es-EC" dirty="0"/>
          </a:p>
        </p:txBody>
      </p:sp>
    </p:spTree>
    <p:extLst>
      <p:ext uri="{BB962C8B-B14F-4D97-AF65-F5344CB8AC3E}">
        <p14:creationId xmlns:p14="http://schemas.microsoft.com/office/powerpoint/2010/main" val="253955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Recomendaciones para la atención y manejo de incidentes de seguridad</a:t>
            </a:r>
            <a:br>
              <a:rPr lang="es-EC" b="1" dirty="0"/>
            </a:br>
            <a:endParaRPr lang="es-EC" dirty="0"/>
          </a:p>
        </p:txBody>
      </p:sp>
      <p:sp>
        <p:nvSpPr>
          <p:cNvPr id="3" name="Marcador de contenido 2"/>
          <p:cNvSpPr>
            <a:spLocks noGrp="1"/>
          </p:cNvSpPr>
          <p:nvPr>
            <p:ph idx="1"/>
          </p:nvPr>
        </p:nvSpPr>
        <p:spPr/>
        <p:txBody>
          <a:bodyPr>
            <a:normAutofit fontScale="62500" lnSpcReduction="20000"/>
          </a:bodyPr>
          <a:lstStyle/>
          <a:p>
            <a:r>
              <a:rPr lang="es-EC" dirty="0"/>
              <a:t>En la actualidad resulta bastante difícil asegurar con total certeza que una compañía no pueda ser víctima de incidentes relacionados con la seguridad informática, no obstante lo que sí es posible gestionar es la forma de reaccionar ante la materialización que un riesgo específico. Tener un enfoque estructurado y bien planificado nos permitirá manejarlos adecuadamente y minimizar el impacto que estos tengan sobre determinado proceso operativo en la compañía.</a:t>
            </a:r>
          </a:p>
          <a:p>
            <a:r>
              <a:rPr lang="es-EC" dirty="0"/>
              <a:t>De acuerdo a nuestra clase sobre la gestión de incidentes en la que vimos las fases a tener en cuenta para la atención de los mismos, te voy a mencionar los aspectos más relevantes que deberás tener en cuenta durante cada fase para que tu gestión de incidentes tenga el mayor éxito posible.</a:t>
            </a:r>
          </a:p>
          <a:p>
            <a:r>
              <a:rPr lang="es-EC" b="1" dirty="0"/>
              <a:t>Fase 1: Preparación</a:t>
            </a:r>
            <a:r>
              <a:rPr lang="es-EC" dirty="0"/>
              <a:t/>
            </a:r>
            <a:br>
              <a:rPr lang="es-EC" dirty="0"/>
            </a:br>
            <a:r>
              <a:rPr lang="es-EC" dirty="0"/>
              <a:t>Definir los roles y responsabilidades dentro de la compañía de forma clara y puntual que permita mantener la operación, la continuidad y la disponibilidad del servicio. Esta fase suele hacerse pensando no sólo en crear un modelo que permita a la compañía estar en capacidad de responder ante estos, sino también en la forma como pueden ser detectados, evaluados y gestionar las vulnerabilidades para prevenirse, es decir, intenta que tu proceso de gestión de incidentes pueda llegar a ser proactivo y estar en lo posible siempre un paso adelante de la amenaza.</a:t>
            </a:r>
          </a:p>
          <a:p>
            <a:r>
              <a:rPr lang="es-EC" dirty="0"/>
              <a:t>Ocúpate en esta fase de temas como:</a:t>
            </a:r>
          </a:p>
          <a:p>
            <a:r>
              <a:rPr lang="es-EC" dirty="0"/>
              <a:t>Gestión de Parches de Seguridad</a:t>
            </a:r>
          </a:p>
          <a:p>
            <a:r>
              <a:rPr lang="es-EC" dirty="0"/>
              <a:t>Aseguramiento de plataforma</a:t>
            </a:r>
          </a:p>
          <a:p>
            <a:r>
              <a:rPr lang="es-EC" dirty="0"/>
              <a:t>Prevención de malware</a:t>
            </a:r>
          </a:p>
          <a:p>
            <a:r>
              <a:rPr lang="es-EC" dirty="0"/>
              <a:t>Sensibilización y entrenamiento de usuarios</a:t>
            </a:r>
          </a:p>
          <a:p>
            <a:pPr marL="0" indent="0">
              <a:buNone/>
            </a:pPr>
            <a:endParaRPr lang="es-EC" dirty="0"/>
          </a:p>
        </p:txBody>
      </p:sp>
    </p:spTree>
    <p:extLst>
      <p:ext uri="{BB962C8B-B14F-4D97-AF65-F5344CB8AC3E}">
        <p14:creationId xmlns:p14="http://schemas.microsoft.com/office/powerpoint/2010/main" val="3506358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Recomendaciones para la atención y manejo de incidentes de seguridad</a:t>
            </a:r>
            <a:endParaRPr lang="es-EC" dirty="0"/>
          </a:p>
        </p:txBody>
      </p:sp>
      <p:sp>
        <p:nvSpPr>
          <p:cNvPr id="3" name="Marcador de contenido 2"/>
          <p:cNvSpPr>
            <a:spLocks noGrp="1"/>
          </p:cNvSpPr>
          <p:nvPr>
            <p:ph idx="1"/>
          </p:nvPr>
        </p:nvSpPr>
        <p:spPr/>
        <p:txBody>
          <a:bodyPr>
            <a:normAutofit fontScale="92500" lnSpcReduction="20000"/>
          </a:bodyPr>
          <a:lstStyle/>
          <a:p>
            <a:r>
              <a:rPr lang="es-EC" b="1" dirty="0"/>
              <a:t>Fase 2: Detección y Análisis</a:t>
            </a:r>
            <a:r>
              <a:rPr lang="es-EC" dirty="0"/>
              <a:t/>
            </a:r>
            <a:br>
              <a:rPr lang="es-EC" dirty="0"/>
            </a:br>
            <a:r>
              <a:rPr lang="es-EC" dirty="0"/>
              <a:t>Si mantienes unos buenos indicadores y un completo monitoreo de toda tu infraestructura tecnológica, podrás detectar oportunamente señales de alerta que te permitan identificar un posible evento aislado que tenga el potencial de convertirse en un importante incidente que afecte la seguridad de tu compañía. La clave en esta fase radica en el monitoreo del performance de tu infraestructura TI, generalmente algunos de estos elementos son:</a:t>
            </a:r>
          </a:p>
          <a:p>
            <a:r>
              <a:rPr lang="es-EC" dirty="0"/>
              <a:t>Alertas en sistemas de seguridad</a:t>
            </a:r>
          </a:p>
          <a:p>
            <a:r>
              <a:rPr lang="es-EC" dirty="0"/>
              <a:t>Caídas de servidores</a:t>
            </a:r>
          </a:p>
          <a:p>
            <a:r>
              <a:rPr lang="es-EC" dirty="0"/>
              <a:t>Reportes de usuarios</a:t>
            </a:r>
          </a:p>
          <a:p>
            <a:r>
              <a:rPr lang="es-EC" dirty="0"/>
              <a:t>Software antivirus dando informes</a:t>
            </a:r>
          </a:p>
          <a:p>
            <a:r>
              <a:rPr lang="es-EC" dirty="0"/>
              <a:t>Otros funcionamientos fuera de lo normal del sistema</a:t>
            </a:r>
          </a:p>
          <a:p>
            <a:pPr marL="0" indent="0">
              <a:buNone/>
            </a:pPr>
            <a:endParaRPr lang="es-EC" dirty="0"/>
          </a:p>
        </p:txBody>
      </p:sp>
    </p:spTree>
    <p:extLst>
      <p:ext uri="{BB962C8B-B14F-4D97-AF65-F5344CB8AC3E}">
        <p14:creationId xmlns:p14="http://schemas.microsoft.com/office/powerpoint/2010/main" val="1866291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Recomendaciones para la atención y manejo de incidentes de seguridad</a:t>
            </a:r>
            <a:endParaRPr lang="es-EC" dirty="0"/>
          </a:p>
        </p:txBody>
      </p:sp>
      <p:sp>
        <p:nvSpPr>
          <p:cNvPr id="3" name="Marcador de contenido 2"/>
          <p:cNvSpPr>
            <a:spLocks noGrp="1"/>
          </p:cNvSpPr>
          <p:nvPr>
            <p:ph idx="1"/>
          </p:nvPr>
        </p:nvSpPr>
        <p:spPr/>
        <p:txBody>
          <a:bodyPr>
            <a:normAutofit fontScale="92500" lnSpcReduction="10000"/>
          </a:bodyPr>
          <a:lstStyle/>
          <a:p>
            <a:r>
              <a:rPr lang="es-EC" b="1" dirty="0"/>
              <a:t>Fase 3: Identificación</a:t>
            </a:r>
            <a:r>
              <a:rPr lang="es-EC" dirty="0"/>
              <a:t/>
            </a:r>
            <a:br>
              <a:rPr lang="es-EC" dirty="0"/>
            </a:br>
            <a:r>
              <a:rPr lang="es-EC" dirty="0"/>
              <a:t>En esta fase ya estamos seguros que ha ocurrido un incidente de seguridad, el paso a seguir es identificar el tipo de incidente ocurrido y si ha ocurrido más de uno para posteriormente priorizarlos dependiendo de su impacto</a:t>
            </a:r>
            <a:r>
              <a:rPr lang="es-EC" dirty="0" smtClean="0"/>
              <a:t>.</a:t>
            </a:r>
          </a:p>
          <a:p>
            <a:r>
              <a:rPr lang="es-EC" b="1" dirty="0"/>
              <a:t>Fase 4: Notificación</a:t>
            </a:r>
            <a:r>
              <a:rPr lang="es-EC" dirty="0"/>
              <a:t/>
            </a:r>
            <a:br>
              <a:rPr lang="es-EC" dirty="0"/>
            </a:br>
            <a:r>
              <a:rPr lang="es-EC" dirty="0"/>
              <a:t>Es muy importante comunicar de forma eficiente cuando ocurre un incidente, si este paso se realiza de forma desordenada y a la ligera, estarás perdiendo tiempo muy valioso para la resolución del mismo. En esta fase debes tener una lista de información de contacto de cada una de las personas que conforman el grupo de gestión de incidentes o quienes realicen sus funciones. De acuerdo a mi experiencia profesional si tu compañía es de interés público es aconsejable contar con una Política de Comunicación que pueda definir qué incidente puede ser notificado a los medios de comunicación y cuál no.</a:t>
            </a:r>
            <a:endParaRPr lang="es-EC" dirty="0"/>
          </a:p>
        </p:txBody>
      </p:sp>
    </p:spTree>
    <p:extLst>
      <p:ext uri="{BB962C8B-B14F-4D97-AF65-F5344CB8AC3E}">
        <p14:creationId xmlns:p14="http://schemas.microsoft.com/office/powerpoint/2010/main" val="221975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Recomendaciones para la atención y manejo de incidentes de seguridad</a:t>
            </a:r>
            <a:endParaRPr lang="es-EC" dirty="0"/>
          </a:p>
        </p:txBody>
      </p:sp>
      <p:sp>
        <p:nvSpPr>
          <p:cNvPr id="3" name="Marcador de contenido 2"/>
          <p:cNvSpPr>
            <a:spLocks noGrp="1"/>
          </p:cNvSpPr>
          <p:nvPr>
            <p:ph idx="1"/>
          </p:nvPr>
        </p:nvSpPr>
        <p:spPr/>
        <p:txBody>
          <a:bodyPr>
            <a:normAutofit fontScale="85000" lnSpcReduction="20000"/>
          </a:bodyPr>
          <a:lstStyle/>
          <a:p>
            <a:r>
              <a:rPr lang="es-EC" b="1" dirty="0"/>
              <a:t>Fase 5: Clasificación y Priorización</a:t>
            </a:r>
            <a:r>
              <a:rPr lang="es-EC" dirty="0"/>
              <a:t/>
            </a:r>
            <a:br>
              <a:rPr lang="es-EC" dirty="0"/>
            </a:br>
            <a:r>
              <a:rPr lang="es-EC" dirty="0"/>
              <a:t>Ahora deberás clasificar el incidente dentro de una determinada categoría, esto te permitirá enfocar mejor los esfuerzos para la resolución, algunos de las categorías más comunes pueden ser:</a:t>
            </a:r>
          </a:p>
          <a:p>
            <a:r>
              <a:rPr lang="es-EC" dirty="0"/>
              <a:t>Accesos no autorizados a la información</a:t>
            </a:r>
          </a:p>
          <a:p>
            <a:r>
              <a:rPr lang="es-EC" dirty="0"/>
              <a:t>Fuga de información confidencial</a:t>
            </a:r>
          </a:p>
          <a:p>
            <a:r>
              <a:rPr lang="es-EC" dirty="0"/>
              <a:t>Interrupción de operaciones</a:t>
            </a:r>
          </a:p>
          <a:p>
            <a:r>
              <a:rPr lang="es-EC" dirty="0"/>
              <a:t>Fallas de hardware</a:t>
            </a:r>
          </a:p>
          <a:p>
            <a:r>
              <a:rPr lang="es-EC" dirty="0"/>
              <a:t>Ataques Informáticos</a:t>
            </a:r>
          </a:p>
          <a:p>
            <a:r>
              <a:rPr lang="es-EC" dirty="0"/>
              <a:t>Con el fin de permitir una atención adecuada a los incidentes, debes determinar el nivel de prioridad del mismo, y de esta manera atenderlos adecuadamente según la necesidad. Recuerda identificar el tipo de recurso tecnológico y el perfil del usuario afectado.</a:t>
            </a:r>
          </a:p>
          <a:p>
            <a:pPr marL="0" indent="0">
              <a:buNone/>
            </a:pPr>
            <a:endParaRPr lang="es-EC" dirty="0"/>
          </a:p>
        </p:txBody>
      </p:sp>
    </p:spTree>
    <p:extLst>
      <p:ext uri="{BB962C8B-B14F-4D97-AF65-F5344CB8AC3E}">
        <p14:creationId xmlns:p14="http://schemas.microsoft.com/office/powerpoint/2010/main" val="127926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681643"/>
            <a:ext cx="8761413" cy="1298247"/>
          </a:xfrm>
        </p:spPr>
        <p:txBody>
          <a:bodyPr/>
          <a:lstStyle/>
          <a:p>
            <a:r>
              <a:rPr lang="es-EC" dirty="0"/>
              <a:t>Elementos de un Sistema de Información</a:t>
            </a:r>
            <a:br>
              <a:rPr lang="es-EC" dirty="0"/>
            </a:br>
            <a:endParaRPr lang="es-EC" dirty="0"/>
          </a:p>
        </p:txBody>
      </p:sp>
      <p:sp>
        <p:nvSpPr>
          <p:cNvPr id="3" name="Marcador de contenido 2"/>
          <p:cNvSpPr>
            <a:spLocks noGrp="1"/>
          </p:cNvSpPr>
          <p:nvPr>
            <p:ph idx="1"/>
          </p:nvPr>
        </p:nvSpPr>
        <p:spPr/>
        <p:txBody>
          <a:bodyPr/>
          <a:lstStyle/>
          <a:p>
            <a:r>
              <a:rPr lang="es-EC" dirty="0" smtClean="0"/>
              <a:t>Información</a:t>
            </a:r>
            <a:r>
              <a:rPr lang="es-EC" dirty="0"/>
              <a:t>: </a:t>
            </a:r>
            <a:r>
              <a:rPr lang="es-EC" dirty="0" smtClean="0"/>
              <a:t>Activos </a:t>
            </a:r>
            <a:r>
              <a:rPr lang="es-EC" dirty="0"/>
              <a:t>sobre los que la compañía toma sus decisiones de negocio.</a:t>
            </a:r>
          </a:p>
          <a:p>
            <a:r>
              <a:rPr lang="es-EC" dirty="0"/>
              <a:t>Usuarios: </a:t>
            </a:r>
            <a:r>
              <a:rPr lang="es-EC" dirty="0" smtClean="0"/>
              <a:t>Quienes </a:t>
            </a:r>
            <a:r>
              <a:rPr lang="es-EC" dirty="0"/>
              <a:t>interactúan con la información dando tratamiento a los datos.</a:t>
            </a:r>
          </a:p>
          <a:p>
            <a:r>
              <a:rPr lang="es-EC" dirty="0"/>
              <a:t>Tecnologías de </a:t>
            </a:r>
            <a:r>
              <a:rPr lang="es-EC" dirty="0" smtClean="0"/>
              <a:t>Información: Entorno </a:t>
            </a:r>
            <a:r>
              <a:rPr lang="es-EC" dirty="0"/>
              <a:t>para el funcionamiento del sistema (Servidores, </a:t>
            </a:r>
            <a:r>
              <a:rPr lang="es-EC" dirty="0" err="1"/>
              <a:t>switch</a:t>
            </a:r>
            <a:r>
              <a:rPr lang="es-EC" dirty="0"/>
              <a:t> de comunicaciones, enlaces de comunicaciones, servidores Rack).</a:t>
            </a:r>
          </a:p>
          <a:p>
            <a:r>
              <a:rPr lang="es-EC" dirty="0"/>
              <a:t>Infraestructura Física: </a:t>
            </a:r>
            <a:r>
              <a:rPr lang="es-EC" dirty="0" smtClean="0"/>
              <a:t>Instalaciones </a:t>
            </a:r>
            <a:r>
              <a:rPr lang="es-EC" dirty="0"/>
              <a:t>físicas en donde se encuentran los servidores y se debe garantizar el acceso y condiciones climáticas.</a:t>
            </a:r>
          </a:p>
          <a:p>
            <a:endParaRPr lang="es-EC" dirty="0"/>
          </a:p>
        </p:txBody>
      </p:sp>
    </p:spTree>
    <p:extLst>
      <p:ext uri="{BB962C8B-B14F-4D97-AF65-F5344CB8AC3E}">
        <p14:creationId xmlns:p14="http://schemas.microsoft.com/office/powerpoint/2010/main" val="1109321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Recomendaciones para la atención y manejo de incidentes de seguridad</a:t>
            </a:r>
            <a:endParaRPr lang="es-EC" dirty="0"/>
          </a:p>
        </p:txBody>
      </p:sp>
      <p:sp>
        <p:nvSpPr>
          <p:cNvPr id="3" name="Marcador de contenido 2"/>
          <p:cNvSpPr>
            <a:spLocks noGrp="1"/>
          </p:cNvSpPr>
          <p:nvPr>
            <p:ph idx="1"/>
          </p:nvPr>
        </p:nvSpPr>
        <p:spPr/>
        <p:txBody>
          <a:bodyPr>
            <a:normAutofit fontScale="85000" lnSpcReduction="20000"/>
          </a:bodyPr>
          <a:lstStyle/>
          <a:p>
            <a:r>
              <a:rPr lang="es-EC" b="1" dirty="0"/>
              <a:t>Fase 6: Contención, Resolución y Recuperación</a:t>
            </a:r>
            <a:r>
              <a:rPr lang="es-EC" dirty="0"/>
              <a:t/>
            </a:r>
            <a:br>
              <a:rPr lang="es-EC" dirty="0"/>
            </a:br>
            <a:r>
              <a:rPr lang="es-EC" dirty="0"/>
              <a:t>Esta fase es la encargada de evitar que el incidente afecte más infraestructura tecnológica de la que afectó inicialmente, por ejemplo si es un ataque informático deberás aislar de la red corporativa el equipo o equipos involucrados, así evitarás que sean afectados otros segmentos de la red.</a:t>
            </a:r>
          </a:p>
          <a:p>
            <a:r>
              <a:rPr lang="es-EC" dirty="0"/>
              <a:t>Después de que el incidente ha sido contenido se debe realizar una erradicación y eliminación de cualquier rastro dejado por el incidente como código malicioso y posteriormente se procede a la recuperación a través de la restauración de los sistemas y/o servicios afectados para lo cual el administrador de TI o quien haga sus veces deben restablecer la funcionalidad de los sistemas afectados, y realizar un endurecimiento del sistema que permita prevenir incidentes similares en el futuro.</a:t>
            </a:r>
          </a:p>
          <a:p>
            <a:r>
              <a:rPr lang="es-EC" b="1" dirty="0"/>
              <a:t>Fase 7: Acciones Posteriores al Cierre</a:t>
            </a:r>
            <a:r>
              <a:rPr lang="es-EC" dirty="0"/>
              <a:t/>
            </a:r>
            <a:br>
              <a:rPr lang="es-EC" dirty="0"/>
            </a:br>
            <a:r>
              <a:rPr lang="es-EC" dirty="0"/>
              <a:t>Esta fase básicamente se compone de actividades como el reporte apropiado del incidente, la generación de lecciones aprendidas, del establecimiento de medidas tecnológicas, disciplinarias y penales (de ser necesarias) así como el registro en la base de conocimiento para alimentar los indicadores.</a:t>
            </a:r>
          </a:p>
          <a:p>
            <a:pPr marL="0" indent="0">
              <a:buNone/>
            </a:pPr>
            <a:endParaRPr lang="es-EC" dirty="0"/>
          </a:p>
        </p:txBody>
      </p:sp>
    </p:spTree>
    <p:extLst>
      <p:ext uri="{BB962C8B-B14F-4D97-AF65-F5344CB8AC3E}">
        <p14:creationId xmlns:p14="http://schemas.microsoft.com/office/powerpoint/2010/main" val="3215215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¿Qué es malware? Tipos de malware</a:t>
            </a:r>
            <a:endParaRPr lang="es-EC" dirty="0"/>
          </a:p>
        </p:txBody>
      </p:sp>
      <p:sp>
        <p:nvSpPr>
          <p:cNvPr id="3" name="Marcador de contenido 2"/>
          <p:cNvSpPr>
            <a:spLocks noGrp="1"/>
          </p:cNvSpPr>
          <p:nvPr>
            <p:ph idx="1"/>
          </p:nvPr>
        </p:nvSpPr>
        <p:spPr>
          <a:xfrm>
            <a:off x="1154954" y="2277688"/>
            <a:ext cx="8825659" cy="4355869"/>
          </a:xfrm>
        </p:spPr>
        <p:txBody>
          <a:bodyPr>
            <a:normAutofit fontScale="40000" lnSpcReduction="20000"/>
          </a:bodyPr>
          <a:lstStyle/>
          <a:p>
            <a:r>
              <a:rPr lang="es-EC" dirty="0"/>
              <a:t>Un </a:t>
            </a:r>
            <a:r>
              <a:rPr lang="es-EC" b="1" dirty="0"/>
              <a:t>Malware</a:t>
            </a:r>
            <a:r>
              <a:rPr lang="es-EC" dirty="0"/>
              <a:t> es un código o software malicioso que tiene el propósito de afectar, dañar o deshabilitar los sistemas informáticos y otorga un control limitado o total de los sistemas al creador del malware con el propósito de robo o fraude.</a:t>
            </a:r>
          </a:p>
          <a:p>
            <a:r>
              <a:rPr lang="es-EC" b="1" dirty="0"/>
              <a:t>Tipos de Malware</a:t>
            </a:r>
            <a:endParaRPr lang="es-EC" dirty="0"/>
          </a:p>
          <a:p>
            <a:r>
              <a:rPr lang="es-EC" b="1" dirty="0"/>
              <a:t>Troyanos</a:t>
            </a:r>
            <a:r>
              <a:rPr lang="es-EC" dirty="0"/>
              <a:t>: Se presentan al usuario como un programa aparentemente legítimo, pero que al ejecutarlo, le brinda al atacante acceso remoto al equipo infectado.</a:t>
            </a:r>
          </a:p>
          <a:p>
            <a:r>
              <a:rPr lang="es-EC" b="1" dirty="0" err="1"/>
              <a:t>Backdoor</a:t>
            </a:r>
            <a:r>
              <a:rPr lang="es-EC" dirty="0"/>
              <a:t>: Son puertas traseras donde el hacker pueda mantener el acceso al sistema sin que el usuario pueda notarlo.</a:t>
            </a:r>
          </a:p>
          <a:p>
            <a:r>
              <a:rPr lang="es-EC" b="1" dirty="0" err="1"/>
              <a:t>Ransomware</a:t>
            </a:r>
            <a:r>
              <a:rPr lang="es-EC" dirty="0"/>
              <a:t>: Permite bloquear un dispositivo desde una ubicación remota y encriptar archivos quitando el acceso a la información y datos almacenados.</a:t>
            </a:r>
          </a:p>
          <a:p>
            <a:r>
              <a:rPr lang="es-EC" b="1" dirty="0"/>
              <a:t>Gusanos</a:t>
            </a:r>
            <a:r>
              <a:rPr lang="es-EC" dirty="0"/>
              <a:t>: Puede replicarse a sí mismo en los equipos o a través de redes de computadores sin que te des cuenta de que el equipo está infectado.</a:t>
            </a:r>
          </a:p>
          <a:p>
            <a:r>
              <a:rPr lang="es-EC" b="1" dirty="0"/>
              <a:t>Spyware</a:t>
            </a:r>
            <a:r>
              <a:rPr lang="es-EC" dirty="0"/>
              <a:t>: Recopila información de un equipo y después transmite esa información a una entidad externa sin el consentimiento del propietario de la información.</a:t>
            </a:r>
          </a:p>
          <a:p>
            <a:r>
              <a:rPr lang="es-EC" b="1" dirty="0" err="1"/>
              <a:t>Botnet</a:t>
            </a:r>
            <a:r>
              <a:rPr lang="es-EC" dirty="0"/>
              <a:t>: Es una red de equipos que han sido infectados por malware y se ejecutan de manera autónoma y automática.</a:t>
            </a:r>
          </a:p>
          <a:p>
            <a:r>
              <a:rPr lang="es-EC" b="1" dirty="0" err="1"/>
              <a:t>Crypter</a:t>
            </a:r>
            <a:r>
              <a:rPr lang="es-EC" dirty="0"/>
              <a:t>: Tipo de software que puede encriptar y manipular malware, para que sea más difícil de detectar mediante programas de seguridad.</a:t>
            </a:r>
          </a:p>
          <a:p>
            <a:r>
              <a:rPr lang="es-EC" b="1" dirty="0" err="1"/>
              <a:t>VIrus</a:t>
            </a:r>
            <a:r>
              <a:rPr lang="es-EC" dirty="0"/>
              <a:t>: Software que tiene por objetivo alterar el funcionamiento normal de cualquier tipo de dispositivo informático.</a:t>
            </a:r>
          </a:p>
          <a:p>
            <a:r>
              <a:rPr lang="es-EC" b="1" dirty="0"/>
              <a:t>Contramedidas para el Malware</a:t>
            </a:r>
            <a:endParaRPr lang="es-EC" dirty="0"/>
          </a:p>
          <a:p>
            <a:r>
              <a:rPr lang="es-EC" dirty="0"/>
              <a:t>Instalar un software antivirus</a:t>
            </a:r>
          </a:p>
          <a:p>
            <a:r>
              <a:rPr lang="es-EC" dirty="0"/>
              <a:t>Generar una política de antivirus</a:t>
            </a:r>
          </a:p>
          <a:p>
            <a:r>
              <a:rPr lang="es-EC" dirty="0"/>
              <a:t>Mantener actualizado el software de antivirus</a:t>
            </a:r>
          </a:p>
          <a:p>
            <a:r>
              <a:rPr lang="es-EC" dirty="0"/>
              <a:t>Evitar abrir archivos adjuntos de remitentes desconocidos</a:t>
            </a:r>
          </a:p>
          <a:p>
            <a:r>
              <a:rPr lang="es-EC" dirty="0"/>
              <a:t>Mantener con regularidad Backups de la información</a:t>
            </a:r>
          </a:p>
          <a:p>
            <a:r>
              <a:rPr lang="es-EC" dirty="0"/>
              <a:t>Programar escaneos regulares para todos los dispositivos</a:t>
            </a:r>
          </a:p>
          <a:p>
            <a:r>
              <a:rPr lang="es-EC" dirty="0"/>
              <a:t>No abrir dispositivos o programas sin analizarlos por el antivirus</a:t>
            </a:r>
          </a:p>
          <a:p>
            <a:r>
              <a:rPr lang="es-EC" dirty="0"/>
              <a:t>No utilizar software pirata</a:t>
            </a:r>
            <a:r>
              <a:rPr lang="es-EC" dirty="0" smtClean="0"/>
              <a:t>.</a:t>
            </a:r>
            <a:endParaRPr lang="es-EC" dirty="0"/>
          </a:p>
        </p:txBody>
      </p:sp>
    </p:spTree>
    <p:extLst>
      <p:ext uri="{BB962C8B-B14F-4D97-AF65-F5344CB8AC3E}">
        <p14:creationId xmlns:p14="http://schemas.microsoft.com/office/powerpoint/2010/main" val="577996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Creación </a:t>
            </a:r>
            <a:r>
              <a:rPr lang="es-EC" b="1" dirty="0"/>
              <a:t>de virus sencillos utilizando la consola de comandos</a:t>
            </a:r>
            <a:endParaRPr lang="es-EC" dirty="0"/>
          </a:p>
        </p:txBody>
      </p:sp>
      <p:pic>
        <p:nvPicPr>
          <p:cNvPr id="4" name="Marcador de contenido 3"/>
          <p:cNvPicPr>
            <a:picLocks noGrp="1" noChangeAspect="1"/>
          </p:cNvPicPr>
          <p:nvPr>
            <p:ph idx="1"/>
          </p:nvPr>
        </p:nvPicPr>
        <p:blipFill>
          <a:blip r:embed="rId2"/>
          <a:stretch>
            <a:fillRect/>
          </a:stretch>
        </p:blipFill>
        <p:spPr>
          <a:xfrm>
            <a:off x="714896" y="2553623"/>
            <a:ext cx="2402444" cy="3416300"/>
          </a:xfrm>
          <a:prstGeom prst="rect">
            <a:avLst/>
          </a:prstGeom>
        </p:spPr>
      </p:pic>
      <p:pic>
        <p:nvPicPr>
          <p:cNvPr id="5" name="Imagen 4"/>
          <p:cNvPicPr>
            <a:picLocks noChangeAspect="1"/>
          </p:cNvPicPr>
          <p:nvPr/>
        </p:nvPicPr>
        <p:blipFill>
          <a:blip r:embed="rId3"/>
          <a:stretch>
            <a:fillRect/>
          </a:stretch>
        </p:blipFill>
        <p:spPr>
          <a:xfrm>
            <a:off x="4070118" y="2553623"/>
            <a:ext cx="5448300" cy="3980181"/>
          </a:xfrm>
          <a:prstGeom prst="rect">
            <a:avLst/>
          </a:prstGeom>
        </p:spPr>
      </p:pic>
    </p:spTree>
    <p:extLst>
      <p:ext uri="{BB962C8B-B14F-4D97-AF65-F5344CB8AC3E}">
        <p14:creationId xmlns:p14="http://schemas.microsoft.com/office/powerpoint/2010/main" val="3389823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sz="2400" b="1" dirty="0"/>
              <a:t>Ingeniería Social: Conceptos generales. Fases de un ataque de ingeniería social. Tipos de ataques y contramedidas</a:t>
            </a:r>
            <a:endParaRPr lang="es-EC" sz="2400" dirty="0"/>
          </a:p>
        </p:txBody>
      </p:sp>
      <p:sp>
        <p:nvSpPr>
          <p:cNvPr id="3" name="Marcador de contenido 2"/>
          <p:cNvSpPr>
            <a:spLocks noGrp="1"/>
          </p:cNvSpPr>
          <p:nvPr>
            <p:ph idx="1"/>
          </p:nvPr>
        </p:nvSpPr>
        <p:spPr/>
        <p:txBody>
          <a:bodyPr>
            <a:normAutofit fontScale="40000" lnSpcReduction="20000"/>
          </a:bodyPr>
          <a:lstStyle/>
          <a:p>
            <a:r>
              <a:rPr lang="es-EC" dirty="0"/>
              <a:t>La ingeniería Social es el arte de convencer a las personas para que revelen información confidencial. Los objetivos comunes de la ingeniería social incluyen personal de mesa de ayuda, agentes de soporte técnico.</a:t>
            </a:r>
          </a:p>
          <a:p>
            <a:r>
              <a:rPr lang="es-EC" b="1" dirty="0"/>
              <a:t>Fases de un ataque</a:t>
            </a:r>
            <a:endParaRPr lang="es-EC" dirty="0"/>
          </a:p>
          <a:p>
            <a:r>
              <a:rPr lang="es-EC" dirty="0"/>
              <a:t>Obtener Información</a:t>
            </a:r>
          </a:p>
          <a:p>
            <a:r>
              <a:rPr lang="es-EC" dirty="0"/>
              <a:t>Seleccionar la víctima</a:t>
            </a:r>
          </a:p>
          <a:p>
            <a:r>
              <a:rPr lang="es-EC" dirty="0"/>
              <a:t>Desarrollar la relación</a:t>
            </a:r>
          </a:p>
          <a:p>
            <a:r>
              <a:rPr lang="es-EC" dirty="0"/>
              <a:t>Explotar la relación</a:t>
            </a:r>
          </a:p>
          <a:p>
            <a:r>
              <a:rPr lang="es-EC" b="1" dirty="0"/>
              <a:t>Tipos de Ataques</a:t>
            </a:r>
            <a:endParaRPr lang="es-EC" dirty="0"/>
          </a:p>
          <a:p>
            <a:r>
              <a:rPr lang="es-EC" dirty="0"/>
              <a:t>Basada en seres humanos y relaciones interpersonales: Suplantación, disfraz o en persona.</a:t>
            </a:r>
          </a:p>
          <a:p>
            <a:r>
              <a:rPr lang="es-EC" dirty="0"/>
              <a:t>Basadas en sistemas: Ventanas pop-ups, archivos adjuntos, </a:t>
            </a:r>
            <a:r>
              <a:rPr lang="es-EC" dirty="0" err="1"/>
              <a:t>phishingLa</a:t>
            </a:r>
            <a:r>
              <a:rPr lang="es-EC" dirty="0"/>
              <a:t> ingeniería Social es el arte de convencer a las personas para que revelen información confidencial. Los objetivos comunes de la ingeniería social incluyen personal de mesa de ayuda, agentes de soporte técnico.</a:t>
            </a:r>
          </a:p>
          <a:p>
            <a:r>
              <a:rPr lang="es-EC" b="1" dirty="0"/>
              <a:t>Fases de un ataque</a:t>
            </a:r>
            <a:endParaRPr lang="es-EC" dirty="0"/>
          </a:p>
          <a:p>
            <a:r>
              <a:rPr lang="es-EC" dirty="0"/>
              <a:t>Obtener Información</a:t>
            </a:r>
          </a:p>
          <a:p>
            <a:r>
              <a:rPr lang="es-EC" dirty="0"/>
              <a:t>Seleccionar la víctima</a:t>
            </a:r>
          </a:p>
          <a:p>
            <a:r>
              <a:rPr lang="es-EC" dirty="0"/>
              <a:t>Desarrollar la relación</a:t>
            </a:r>
          </a:p>
          <a:p>
            <a:r>
              <a:rPr lang="es-EC" dirty="0"/>
              <a:t>Explotar la relación</a:t>
            </a:r>
          </a:p>
          <a:p>
            <a:pPr marL="0" indent="0">
              <a:buNone/>
            </a:pPr>
            <a:endParaRPr lang="es-EC" dirty="0"/>
          </a:p>
        </p:txBody>
      </p:sp>
    </p:spTree>
    <p:extLst>
      <p:ext uri="{BB962C8B-B14F-4D97-AF65-F5344CB8AC3E}">
        <p14:creationId xmlns:p14="http://schemas.microsoft.com/office/powerpoint/2010/main" val="4154640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sz="2800" b="1" dirty="0"/>
              <a:t>Ingeniería Social: Conceptos generales. Fases de un ataque de ingeniería social. Tipos de ataques y contramedidas</a:t>
            </a:r>
            <a:endParaRPr lang="es-EC" sz="2800" dirty="0"/>
          </a:p>
        </p:txBody>
      </p:sp>
      <p:sp>
        <p:nvSpPr>
          <p:cNvPr id="3" name="Marcador de contenido 2"/>
          <p:cNvSpPr>
            <a:spLocks noGrp="1"/>
          </p:cNvSpPr>
          <p:nvPr>
            <p:ph idx="1"/>
          </p:nvPr>
        </p:nvSpPr>
        <p:spPr/>
        <p:txBody>
          <a:bodyPr>
            <a:normAutofit fontScale="70000" lnSpcReduction="20000"/>
          </a:bodyPr>
          <a:lstStyle/>
          <a:p>
            <a:r>
              <a:rPr lang="es-EC" b="1" dirty="0"/>
              <a:t>Tipos de Ataques</a:t>
            </a:r>
            <a:endParaRPr lang="es-EC" dirty="0"/>
          </a:p>
          <a:p>
            <a:r>
              <a:rPr lang="es-EC" dirty="0"/>
              <a:t>Basada en seres humanos y relaciones interpersonales: Suplantación, disfraz o en persona.</a:t>
            </a:r>
          </a:p>
          <a:p>
            <a:r>
              <a:rPr lang="es-EC" dirty="0"/>
              <a:t>Basadas en sistemas: Ventanas pop-ups, archivos adjuntos, </a:t>
            </a:r>
            <a:r>
              <a:rPr lang="es-EC" dirty="0" err="1"/>
              <a:t>phishing</a:t>
            </a:r>
            <a:endParaRPr lang="es-EC" dirty="0"/>
          </a:p>
          <a:p>
            <a:r>
              <a:rPr lang="es-EC" b="1" dirty="0"/>
              <a:t>Contramedidas para la Ingeniería Social</a:t>
            </a:r>
            <a:r>
              <a:rPr lang="es-EC" dirty="0"/>
              <a:t>:</a:t>
            </a:r>
          </a:p>
          <a:p>
            <a:r>
              <a:rPr lang="es-EC" dirty="0"/>
              <a:t>Definición de políticas de </a:t>
            </a:r>
            <a:r>
              <a:rPr lang="es-EC" dirty="0" err="1"/>
              <a:t>password</a:t>
            </a:r>
            <a:r>
              <a:rPr lang="es-EC" dirty="0"/>
              <a:t>:</a:t>
            </a:r>
          </a:p>
          <a:p>
            <a:r>
              <a:rPr lang="es-EC" dirty="0"/>
              <a:t>Políticas de seguridad física</a:t>
            </a:r>
          </a:p>
          <a:p>
            <a:r>
              <a:rPr lang="es-EC" dirty="0"/>
              <a:t>Entrenamiento a empleados</a:t>
            </a:r>
          </a:p>
          <a:p>
            <a:r>
              <a:rPr lang="es-EC" dirty="0"/>
              <a:t>Clasificación de información</a:t>
            </a:r>
          </a:p>
          <a:p>
            <a:r>
              <a:rPr lang="es-EC" dirty="0"/>
              <a:t>Definición de lineamientos operacionales</a:t>
            </a:r>
          </a:p>
          <a:p>
            <a:r>
              <a:rPr lang="es-EC" dirty="0"/>
              <a:t>Doble factor de autenticación</a:t>
            </a:r>
          </a:p>
          <a:p>
            <a:r>
              <a:rPr lang="es-EC" dirty="0"/>
              <a:t>Instalación de software Antivirus</a:t>
            </a:r>
          </a:p>
          <a:p>
            <a:r>
              <a:rPr lang="es-EC" dirty="0"/>
              <a:t>Terminación adecuada de relaciones laborales.</a:t>
            </a:r>
          </a:p>
          <a:p>
            <a:pPr marL="0" indent="0">
              <a:buNone/>
            </a:pPr>
            <a:endParaRPr lang="es-EC" dirty="0"/>
          </a:p>
        </p:txBody>
      </p:sp>
    </p:spTree>
    <p:extLst>
      <p:ext uri="{BB962C8B-B14F-4D97-AF65-F5344CB8AC3E}">
        <p14:creationId xmlns:p14="http://schemas.microsoft.com/office/powerpoint/2010/main" val="69064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sz="3200" b="1" dirty="0"/>
              <a:t>Estándares Internacionales de Seguridad: COBIT, ITIL, OWASP, CIS, NIST, ISO27001</a:t>
            </a:r>
            <a:endParaRPr lang="es-EC" sz="3200" dirty="0"/>
          </a:p>
        </p:txBody>
      </p:sp>
      <p:sp>
        <p:nvSpPr>
          <p:cNvPr id="3" name="Marcador de contenido 2"/>
          <p:cNvSpPr>
            <a:spLocks noGrp="1"/>
          </p:cNvSpPr>
          <p:nvPr>
            <p:ph idx="1"/>
          </p:nvPr>
        </p:nvSpPr>
        <p:spPr/>
        <p:txBody>
          <a:bodyPr>
            <a:normAutofit fontScale="70000" lnSpcReduction="20000"/>
          </a:bodyPr>
          <a:lstStyle/>
          <a:p>
            <a:r>
              <a:rPr lang="es-EC" b="1" dirty="0"/>
              <a:t>COBIT(Control </a:t>
            </a:r>
            <a:r>
              <a:rPr lang="es-EC" b="1" dirty="0" err="1"/>
              <a:t>Objectives</a:t>
            </a:r>
            <a:r>
              <a:rPr lang="es-EC" b="1" dirty="0"/>
              <a:t> </a:t>
            </a:r>
            <a:r>
              <a:rPr lang="es-EC" b="1" dirty="0" err="1"/>
              <a:t>for</a:t>
            </a:r>
            <a:r>
              <a:rPr lang="es-EC" b="1" dirty="0"/>
              <a:t> </a:t>
            </a:r>
            <a:r>
              <a:rPr lang="es-EC" b="1" dirty="0" err="1"/>
              <a:t>Information</a:t>
            </a:r>
            <a:r>
              <a:rPr lang="es-EC" b="1" dirty="0"/>
              <a:t> and </a:t>
            </a:r>
            <a:r>
              <a:rPr lang="es-EC" b="1" dirty="0" err="1"/>
              <a:t>Related</a:t>
            </a:r>
            <a:r>
              <a:rPr lang="es-EC" b="1" dirty="0"/>
              <a:t> </a:t>
            </a:r>
            <a:r>
              <a:rPr lang="es-EC" b="1" dirty="0" err="1"/>
              <a:t>technologies</a:t>
            </a:r>
            <a:r>
              <a:rPr lang="es-EC" b="1" dirty="0"/>
              <a:t>)</a:t>
            </a:r>
            <a:r>
              <a:rPr lang="es-EC" dirty="0"/>
              <a:t>: Es un marco de referencias de ISACA. Lo componen cinco dominios distribuidos en una serie de procesos y en unos objetivos de control. Gestionar Seguridad hace parte de uno de los que es Alinear, Planear y Organizar.</a:t>
            </a:r>
          </a:p>
          <a:p>
            <a:r>
              <a:rPr lang="es-EC" b="1" dirty="0"/>
              <a:t>ITIL(</a:t>
            </a:r>
            <a:r>
              <a:rPr lang="es-EC" b="1" dirty="0" err="1"/>
              <a:t>Information</a:t>
            </a:r>
            <a:r>
              <a:rPr lang="es-EC" b="1" dirty="0"/>
              <a:t> </a:t>
            </a:r>
            <a:r>
              <a:rPr lang="es-EC" b="1" dirty="0" err="1"/>
              <a:t>Techonology</a:t>
            </a:r>
            <a:r>
              <a:rPr lang="es-EC" b="1" dirty="0"/>
              <a:t> </a:t>
            </a:r>
            <a:r>
              <a:rPr lang="es-EC" b="1" dirty="0" err="1"/>
              <a:t>Infraestructure</a:t>
            </a:r>
            <a:r>
              <a:rPr lang="es-EC" b="1" dirty="0"/>
              <a:t> Library):</a:t>
            </a:r>
            <a:r>
              <a:rPr lang="es-EC" dirty="0"/>
              <a:t> Está distribuido en cinco fases(Mejora continua, Estrategia, Diseño, Transición, Operación). Acá también podemos extraer buenas prácticas importantes que nos permitirán organizar nuestro información relacionada a la seguridad.</a:t>
            </a:r>
          </a:p>
          <a:p>
            <a:r>
              <a:rPr lang="es-EC" b="1" dirty="0"/>
              <a:t>OWASP(Open Web </a:t>
            </a:r>
            <a:r>
              <a:rPr lang="es-EC" b="1" dirty="0" err="1"/>
              <a:t>Application</a:t>
            </a:r>
            <a:r>
              <a:rPr lang="es-EC" b="1" dirty="0"/>
              <a:t> Security Project)</a:t>
            </a:r>
            <a:r>
              <a:rPr lang="es-EC" dirty="0"/>
              <a:t>: Es un proyecto que revisa los riesgos que existen en las aplicaciones web.</a:t>
            </a:r>
          </a:p>
          <a:p>
            <a:r>
              <a:rPr lang="es-EC" b="1" dirty="0"/>
              <a:t>CIS(</a:t>
            </a:r>
            <a:r>
              <a:rPr lang="es-EC" b="1" dirty="0" err="1"/>
              <a:t>Critical</a:t>
            </a:r>
            <a:r>
              <a:rPr lang="es-EC" b="1" dirty="0"/>
              <a:t> Security </a:t>
            </a:r>
            <a:r>
              <a:rPr lang="es-EC" b="1" dirty="0" err="1"/>
              <a:t>Controls</a:t>
            </a:r>
            <a:r>
              <a:rPr lang="es-EC" b="1" dirty="0"/>
              <a:t>)</a:t>
            </a:r>
            <a:r>
              <a:rPr lang="es-EC" dirty="0"/>
              <a:t>: Entrega veinte controles básicos que deberían ser cumplidos en una organización cuando hablamos de seguridad según esta metodología.</a:t>
            </a:r>
          </a:p>
          <a:p>
            <a:r>
              <a:rPr lang="es-EC" b="1" dirty="0"/>
              <a:t>NIST(</a:t>
            </a:r>
            <a:r>
              <a:rPr lang="es-EC" b="1" dirty="0" err="1"/>
              <a:t>National</a:t>
            </a:r>
            <a:r>
              <a:rPr lang="es-EC" b="1" dirty="0"/>
              <a:t> </a:t>
            </a:r>
            <a:r>
              <a:rPr lang="es-EC" b="1" dirty="0" err="1"/>
              <a:t>Institute</a:t>
            </a:r>
            <a:r>
              <a:rPr lang="es-EC" b="1" dirty="0"/>
              <a:t> of </a:t>
            </a:r>
            <a:r>
              <a:rPr lang="es-EC" b="1" dirty="0" err="1"/>
              <a:t>Standards</a:t>
            </a:r>
            <a:r>
              <a:rPr lang="es-EC" b="1" dirty="0"/>
              <a:t> and </a:t>
            </a:r>
            <a:r>
              <a:rPr lang="es-EC" b="1" dirty="0" err="1"/>
              <a:t>Techonology</a:t>
            </a:r>
            <a:r>
              <a:rPr lang="es-EC" b="1" dirty="0"/>
              <a:t>)</a:t>
            </a:r>
            <a:r>
              <a:rPr lang="es-EC" dirty="0"/>
              <a:t>: Es un </a:t>
            </a:r>
            <a:r>
              <a:rPr lang="es-EC" dirty="0" err="1"/>
              <a:t>framework</a:t>
            </a:r>
            <a:r>
              <a:rPr lang="es-EC" dirty="0"/>
              <a:t> o un marco de trabajo enfocado a seguridad desarrollado por el gobierno de Estados Unidos. Define cinco fases para implementar. Identificar, Proteger, Detectar, Cómo responder y cómo recuperar.</a:t>
            </a:r>
          </a:p>
          <a:p>
            <a:r>
              <a:rPr lang="es-EC" b="1" dirty="0"/>
              <a:t>ISO27001</a:t>
            </a:r>
            <a:r>
              <a:rPr lang="es-EC" dirty="0"/>
              <a:t>: Enfocada al tema de la seguridad de la información con dieciocho objetivos de control.</a:t>
            </a:r>
          </a:p>
          <a:p>
            <a:pPr marL="0" indent="0">
              <a:buNone/>
            </a:pPr>
            <a:endParaRPr lang="es-EC" dirty="0"/>
          </a:p>
        </p:txBody>
      </p:sp>
    </p:spTree>
    <p:extLst>
      <p:ext uri="{BB962C8B-B14F-4D97-AF65-F5344CB8AC3E}">
        <p14:creationId xmlns:p14="http://schemas.microsoft.com/office/powerpoint/2010/main" val="3976484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sz="1800" b="1" dirty="0"/>
              <a:t>Reto: análisis de las Políticas de Seguridad Informática de organizaciones reconocidas para identificar los componentes de seguridad de los estándares internacionales</a:t>
            </a:r>
            <a:r>
              <a:rPr lang="es-EC" b="1" dirty="0"/>
              <a:t/>
            </a:r>
            <a:br>
              <a:rPr lang="es-EC" b="1" dirty="0"/>
            </a:br>
            <a:endParaRPr lang="es-EC" dirty="0"/>
          </a:p>
        </p:txBody>
      </p:sp>
      <p:sp>
        <p:nvSpPr>
          <p:cNvPr id="3" name="Marcador de contenido 2"/>
          <p:cNvSpPr>
            <a:spLocks noGrp="1"/>
          </p:cNvSpPr>
          <p:nvPr>
            <p:ph idx="1"/>
          </p:nvPr>
        </p:nvSpPr>
        <p:spPr/>
        <p:txBody>
          <a:bodyPr>
            <a:normAutofit fontScale="85000" lnSpcReduction="10000"/>
          </a:bodyPr>
          <a:lstStyle/>
          <a:p>
            <a:r>
              <a:rPr lang="es-EC" dirty="0"/>
              <a:t>Has sido nombrado como el nuevo responsable de la seguridad de la Información – CISO </a:t>
            </a:r>
            <a:r>
              <a:rPr lang="es-EC" dirty="0" err="1"/>
              <a:t>chief</a:t>
            </a:r>
            <a:r>
              <a:rPr lang="es-EC" dirty="0"/>
              <a:t> </a:t>
            </a:r>
            <a:r>
              <a:rPr lang="es-EC" dirty="0" err="1"/>
              <a:t>information</a:t>
            </a:r>
            <a:r>
              <a:rPr lang="es-EC" dirty="0"/>
              <a:t> </a:t>
            </a:r>
            <a:r>
              <a:rPr lang="es-EC" dirty="0" err="1"/>
              <a:t>security</a:t>
            </a:r>
            <a:r>
              <a:rPr lang="es-EC" dirty="0"/>
              <a:t> </a:t>
            </a:r>
            <a:r>
              <a:rPr lang="es-EC" dirty="0" err="1"/>
              <a:t>officer</a:t>
            </a:r>
            <a:r>
              <a:rPr lang="es-EC" dirty="0"/>
              <a:t> – en la empresa, además de conocer las buenas prácticas y los </a:t>
            </a:r>
            <a:r>
              <a:rPr lang="es-EC" dirty="0" err="1"/>
              <a:t>frameworks</a:t>
            </a:r>
            <a:r>
              <a:rPr lang="es-EC" dirty="0"/>
              <a:t> existentes a nivel mundial relacionados con la Seguridad Informática, deberás tener también una profunda comprensión de los controles y los pasos necesarios para la aplicación de los mismos.</a:t>
            </a:r>
          </a:p>
          <a:p>
            <a:r>
              <a:rPr lang="es-EC" dirty="0"/>
              <a:t>Entre las tareas iniciales dentro de tu nuevo rol estará la creación y elaboración de la siguiente documentación:</a:t>
            </a:r>
          </a:p>
          <a:p>
            <a:r>
              <a:rPr lang="es-EC" dirty="0"/>
              <a:t>Política de Seguridad Informática</a:t>
            </a:r>
          </a:p>
          <a:p>
            <a:r>
              <a:rPr lang="es-EC" dirty="0"/>
              <a:t>Política de control de la Documentación</a:t>
            </a:r>
          </a:p>
          <a:p>
            <a:r>
              <a:rPr lang="es-EC" dirty="0"/>
              <a:t>Política de control de accesos</a:t>
            </a:r>
          </a:p>
          <a:p>
            <a:r>
              <a:rPr lang="es-EC" dirty="0"/>
              <a:t>Política del Uso aceptable de los activos</a:t>
            </a:r>
          </a:p>
          <a:p>
            <a:r>
              <a:rPr lang="es-EC" dirty="0"/>
              <a:t>Política de revisión y actualización de la documentación</a:t>
            </a:r>
          </a:p>
          <a:p>
            <a:pPr marL="0" indent="0">
              <a:buNone/>
            </a:pPr>
            <a:endParaRPr lang="es-EC" dirty="0"/>
          </a:p>
        </p:txBody>
      </p:sp>
    </p:spTree>
    <p:extLst>
      <p:ext uri="{BB962C8B-B14F-4D97-AF65-F5344CB8AC3E}">
        <p14:creationId xmlns:p14="http://schemas.microsoft.com/office/powerpoint/2010/main" val="4255294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C" dirty="0"/>
              <a:t>En este momento te estarás preguntando por dónde empezar a realizar tu trabajo; razón por la cual, te invito a efectuar una revisión de las Políticas de Seguridad Informática de algunas organizaciones latinoamericanas para detallar el lineamiento a los componentes de seguridad incluidos en los estándares internacionales que hemos revisado en nuestro curso.</a:t>
            </a:r>
            <a:endParaRPr lang="es-EC" dirty="0"/>
          </a:p>
        </p:txBody>
      </p:sp>
      <p:sp>
        <p:nvSpPr>
          <p:cNvPr id="5" name="Título 1"/>
          <p:cNvSpPr txBox="1">
            <a:spLocks/>
          </p:cNvSpPr>
          <p:nvPr/>
        </p:nvSpPr>
        <p:spPr bwMode="gray">
          <a:xfrm>
            <a:off x="1307354" y="11260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1800" b="1" smtClean="0"/>
              <a:t>Reto: análisis de las Políticas de Seguridad Informática de organizaciones reconocidas para identificar los componentes de seguridad de los estándares internacionales</a:t>
            </a:r>
            <a:r>
              <a:rPr lang="es-EC" b="1" smtClean="0"/>
              <a:t/>
            </a:r>
            <a:br>
              <a:rPr lang="es-EC" b="1" smtClean="0"/>
            </a:br>
            <a:endParaRPr lang="es-EC" dirty="0"/>
          </a:p>
        </p:txBody>
      </p:sp>
    </p:spTree>
    <p:extLst>
      <p:ext uri="{BB962C8B-B14F-4D97-AF65-F5344CB8AC3E}">
        <p14:creationId xmlns:p14="http://schemas.microsoft.com/office/powerpoint/2010/main" val="1834582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EC"/>
          </a:p>
        </p:txBody>
      </p:sp>
      <p:pic>
        <p:nvPicPr>
          <p:cNvPr id="4" name="Imagen 3"/>
          <p:cNvPicPr>
            <a:picLocks noChangeAspect="1"/>
          </p:cNvPicPr>
          <p:nvPr/>
        </p:nvPicPr>
        <p:blipFill>
          <a:blip r:embed="rId2"/>
          <a:stretch>
            <a:fillRect/>
          </a:stretch>
        </p:blipFill>
        <p:spPr>
          <a:xfrm>
            <a:off x="1375669" y="2360381"/>
            <a:ext cx="8143875" cy="3533775"/>
          </a:xfrm>
          <a:prstGeom prst="rect">
            <a:avLst/>
          </a:prstGeom>
        </p:spPr>
      </p:pic>
      <p:sp>
        <p:nvSpPr>
          <p:cNvPr id="5" name="Título 1"/>
          <p:cNvSpPr>
            <a:spLocks noGrp="1"/>
          </p:cNvSpPr>
          <p:nvPr>
            <p:ph type="title"/>
          </p:nvPr>
        </p:nvSpPr>
        <p:spPr>
          <a:xfrm>
            <a:off x="1154954" y="973668"/>
            <a:ext cx="8761413" cy="706964"/>
          </a:xfrm>
        </p:spPr>
        <p:txBody>
          <a:bodyPr/>
          <a:lstStyle/>
          <a:p>
            <a:r>
              <a:rPr lang="es-EC" sz="1800" b="1" dirty="0"/>
              <a:t>Reto: análisis de las Políticas de Seguridad Informática de organizaciones reconocidas para identificar los componentes de seguridad de los estándares internacionales</a:t>
            </a:r>
            <a:r>
              <a:rPr lang="es-EC" b="1" dirty="0"/>
              <a:t/>
            </a:r>
            <a:br>
              <a:rPr lang="es-EC" b="1" dirty="0"/>
            </a:br>
            <a:endParaRPr lang="es-EC" dirty="0"/>
          </a:p>
        </p:txBody>
      </p:sp>
    </p:spTree>
    <p:extLst>
      <p:ext uri="{BB962C8B-B14F-4D97-AF65-F5344CB8AC3E}">
        <p14:creationId xmlns:p14="http://schemas.microsoft.com/office/powerpoint/2010/main" val="3613307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C" dirty="0"/>
              <a:t>En esta clase aprenderás qué es un firewall y porqué es importantes.</a:t>
            </a:r>
          </a:p>
          <a:p>
            <a:r>
              <a:rPr lang="es-EC" dirty="0"/>
              <a:t>Internet es una red de dispositivos globalmente interconectados por donde circula información. Para proteger los datos de personas y empresas que circulan por esta red existen dispositivos de seguridad conocidos como Firewalls, pueden ser software, hardware o ambos. Los firewalls monitorean el tráfico de las redes para identificar amenazas y crear escudos de protección.</a:t>
            </a:r>
          </a:p>
          <a:p>
            <a:pPr marL="0" indent="0">
              <a:buNone/>
            </a:pPr>
            <a:endParaRPr lang="es-EC" dirty="0"/>
          </a:p>
        </p:txBody>
      </p:sp>
      <p:sp>
        <p:nvSpPr>
          <p:cNvPr id="4" name="Título 1"/>
          <p:cNvSpPr>
            <a:spLocks noGrp="1"/>
          </p:cNvSpPr>
          <p:nvPr>
            <p:ph type="title"/>
          </p:nvPr>
        </p:nvSpPr>
        <p:spPr>
          <a:xfrm>
            <a:off x="1154954" y="973668"/>
            <a:ext cx="8761413" cy="706964"/>
          </a:xfrm>
        </p:spPr>
        <p:txBody>
          <a:bodyPr/>
          <a:lstStyle/>
          <a:p>
            <a:r>
              <a:rPr lang="es-EC" b="1" dirty="0"/>
              <a:t>¿Qué es un firewall?</a:t>
            </a:r>
            <a:endParaRPr lang="es-EC" dirty="0"/>
          </a:p>
        </p:txBody>
      </p:sp>
    </p:spTree>
    <p:extLst>
      <p:ext uri="{BB962C8B-B14F-4D97-AF65-F5344CB8AC3E}">
        <p14:creationId xmlns:p14="http://schemas.microsoft.com/office/powerpoint/2010/main" val="62724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648393"/>
            <a:ext cx="8761413" cy="1032239"/>
          </a:xfrm>
        </p:spPr>
        <p:txBody>
          <a:bodyPr/>
          <a:lstStyle/>
          <a:p>
            <a:r>
              <a:rPr lang="es-EC" b="1"/>
              <a:t>Principios fundamentales de la Información</a:t>
            </a:r>
            <a:endParaRPr lang="es-EC"/>
          </a:p>
        </p:txBody>
      </p:sp>
      <p:sp>
        <p:nvSpPr>
          <p:cNvPr id="3" name="Marcador de contenido 2"/>
          <p:cNvSpPr>
            <a:spLocks noGrp="1"/>
          </p:cNvSpPr>
          <p:nvPr>
            <p:ph idx="1"/>
          </p:nvPr>
        </p:nvSpPr>
        <p:spPr/>
        <p:txBody>
          <a:bodyPr/>
          <a:lstStyle/>
          <a:p>
            <a:pPr marL="0" indent="0">
              <a:buNone/>
            </a:pPr>
            <a:r>
              <a:rPr lang="es-EC" dirty="0"/>
              <a:t>Los principios fundamentales de la información cuenta con tres pilares:</a:t>
            </a:r>
          </a:p>
          <a:p>
            <a:r>
              <a:rPr lang="es-EC" b="1" dirty="0"/>
              <a:t>Confidencialidad</a:t>
            </a:r>
            <a:r>
              <a:rPr lang="es-EC" dirty="0"/>
              <a:t>: Esto nos habla de que la información siempre debe ser consultada por usuarios previamente autorizados, legítimos y que necesitan acceder a la información.</a:t>
            </a:r>
          </a:p>
          <a:p>
            <a:r>
              <a:rPr lang="es-EC" b="1" dirty="0"/>
              <a:t>Disponibilidad</a:t>
            </a:r>
            <a:r>
              <a:rPr lang="es-EC" dirty="0"/>
              <a:t>: La información debe estar al momento en que se requiere, debe estar disponible para ser consultada.</a:t>
            </a:r>
          </a:p>
          <a:p>
            <a:r>
              <a:rPr lang="es-EC" b="1" dirty="0"/>
              <a:t>Integridad</a:t>
            </a:r>
            <a:r>
              <a:rPr lang="es-EC" dirty="0"/>
              <a:t>: Los datos deben ser modificados por funcionarios y procesos debidamente autorizados.</a:t>
            </a:r>
          </a:p>
          <a:p>
            <a:endParaRPr lang="es-EC" dirty="0"/>
          </a:p>
        </p:txBody>
      </p:sp>
    </p:spTree>
    <p:extLst>
      <p:ext uri="{BB962C8B-B14F-4D97-AF65-F5344CB8AC3E}">
        <p14:creationId xmlns:p14="http://schemas.microsoft.com/office/powerpoint/2010/main" val="328794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656705"/>
            <a:ext cx="8761413" cy="1023927"/>
          </a:xfrm>
        </p:spPr>
        <p:txBody>
          <a:bodyPr/>
          <a:lstStyle/>
          <a:p>
            <a:r>
              <a:rPr lang="es-EC" b="1" dirty="0"/>
              <a:t>Términos relacionados con la Seguridad Informática</a:t>
            </a:r>
            <a:endParaRPr lang="es-EC" dirty="0"/>
          </a:p>
        </p:txBody>
      </p:sp>
      <p:sp>
        <p:nvSpPr>
          <p:cNvPr id="3" name="Marcador de contenido 2"/>
          <p:cNvSpPr>
            <a:spLocks noGrp="1"/>
          </p:cNvSpPr>
          <p:nvPr>
            <p:ph idx="1"/>
          </p:nvPr>
        </p:nvSpPr>
        <p:spPr>
          <a:xfrm>
            <a:off x="1154954" y="2369127"/>
            <a:ext cx="8825659" cy="3650673"/>
          </a:xfrm>
        </p:spPr>
        <p:txBody>
          <a:bodyPr>
            <a:normAutofit fontScale="92500" lnSpcReduction="20000"/>
          </a:bodyPr>
          <a:lstStyle/>
          <a:p>
            <a:r>
              <a:rPr lang="es-EC" b="1" dirty="0"/>
              <a:t>Activo</a:t>
            </a:r>
            <a:r>
              <a:rPr lang="es-EC" dirty="0"/>
              <a:t>: Es cualquier dato, dispositivo u otro componente del entorno que apoya actividades relacionadas con la información.</a:t>
            </a:r>
          </a:p>
          <a:p>
            <a:r>
              <a:rPr lang="es-EC" b="1" dirty="0"/>
              <a:t>Amenaza</a:t>
            </a:r>
            <a:r>
              <a:rPr lang="es-EC" dirty="0"/>
              <a:t>: Circunstancia que tiene el potencial de causar daños o pérdidas</a:t>
            </a:r>
          </a:p>
          <a:p>
            <a:r>
              <a:rPr lang="es-EC" b="1" dirty="0"/>
              <a:t>Ataque</a:t>
            </a:r>
            <a:r>
              <a:rPr lang="es-EC" dirty="0"/>
              <a:t>: Acción organizada con intención de causar daños o problemas a un sistema informático o red.</a:t>
            </a:r>
          </a:p>
          <a:p>
            <a:r>
              <a:rPr lang="es-EC" b="1" dirty="0"/>
              <a:t>Control</a:t>
            </a:r>
            <a:r>
              <a:rPr lang="es-EC" dirty="0"/>
              <a:t>: Acción que se implementa para evitar la materialización de un riesgo.</a:t>
            </a:r>
          </a:p>
          <a:p>
            <a:r>
              <a:rPr lang="es-EC" b="1" dirty="0"/>
              <a:t>Impacto</a:t>
            </a:r>
            <a:r>
              <a:rPr lang="es-EC" dirty="0"/>
              <a:t>: Efecto económico, operativo o </a:t>
            </a:r>
            <a:r>
              <a:rPr lang="es-EC" dirty="0" err="1"/>
              <a:t>reputacional</a:t>
            </a:r>
            <a:r>
              <a:rPr lang="es-EC" dirty="0"/>
              <a:t> causado por la materialización del riesgo.</a:t>
            </a:r>
          </a:p>
          <a:p>
            <a:r>
              <a:rPr lang="es-EC" b="1" dirty="0"/>
              <a:t>Riesgo</a:t>
            </a:r>
            <a:r>
              <a:rPr lang="es-EC" dirty="0"/>
              <a:t>: “Evento o condición incierta que, si se produce tiene un efecto positivo o negativo en los objetivos de un proyecto”. PMBOK </a:t>
            </a:r>
            <a:r>
              <a:rPr lang="es-EC" dirty="0" err="1"/>
              <a:t>Guide</a:t>
            </a:r>
            <a:endParaRPr lang="es-EC" dirty="0"/>
          </a:p>
          <a:p>
            <a:r>
              <a:rPr lang="es-EC" b="1" dirty="0"/>
              <a:t>Vulnerabilidad</a:t>
            </a:r>
            <a:r>
              <a:rPr lang="es-EC" dirty="0"/>
              <a:t>: Debilidad del sistema informático que puede ser utilizada para causar daño.</a:t>
            </a:r>
          </a:p>
          <a:p>
            <a:endParaRPr lang="es-EC" dirty="0"/>
          </a:p>
        </p:txBody>
      </p:sp>
    </p:spTree>
    <p:extLst>
      <p:ext uri="{BB962C8B-B14F-4D97-AF65-F5344CB8AC3E}">
        <p14:creationId xmlns:p14="http://schemas.microsoft.com/office/powerpoint/2010/main" val="163533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Los 5 principios clave de la seguridad informática</a:t>
            </a:r>
            <a:endParaRPr lang="es-EC" dirty="0"/>
          </a:p>
        </p:txBody>
      </p:sp>
      <p:sp>
        <p:nvSpPr>
          <p:cNvPr id="3" name="Marcador de contenido 2"/>
          <p:cNvSpPr>
            <a:spLocks noGrp="1"/>
          </p:cNvSpPr>
          <p:nvPr>
            <p:ph idx="1"/>
          </p:nvPr>
        </p:nvSpPr>
        <p:spPr>
          <a:xfrm>
            <a:off x="1154954" y="2385753"/>
            <a:ext cx="8825659" cy="3634047"/>
          </a:xfrm>
        </p:spPr>
        <p:txBody>
          <a:bodyPr>
            <a:normAutofit fontScale="85000" lnSpcReduction="20000"/>
          </a:bodyPr>
          <a:lstStyle/>
          <a:p>
            <a:r>
              <a:rPr lang="es-EC" dirty="0"/>
              <a:t>Principios básicos en la Seguridad Informática:</a:t>
            </a:r>
          </a:p>
          <a:p>
            <a:r>
              <a:rPr lang="es-EC" b="1" dirty="0"/>
              <a:t>Mínimo privilegio</a:t>
            </a:r>
            <a:r>
              <a:rPr lang="es-EC" dirty="0"/>
              <a:t>: Al usuario se le deben entregar unos permisos para los que están contratados, los necesarios para desarrollar sus funciones dentro de una organización. Ni más ni menos de lo solicitado.</a:t>
            </a:r>
          </a:p>
          <a:p>
            <a:r>
              <a:rPr lang="es-EC" b="1" dirty="0"/>
              <a:t>Eslabón más débil</a:t>
            </a:r>
            <a:r>
              <a:rPr lang="es-EC" dirty="0"/>
              <a:t>: La seguridad de un sistema es tan fuerte como su parte más débil. Un atacante primero analiza cuál es el punto más débil del sistema y concentra sus esfuerzos en ese lugar. Los atacantes siempre va a buscar al usuario.</a:t>
            </a:r>
          </a:p>
          <a:p>
            <a:r>
              <a:rPr lang="es-EC" b="1" dirty="0"/>
              <a:t>Proporcionalidad</a:t>
            </a:r>
            <a:r>
              <a:rPr lang="es-EC" dirty="0"/>
              <a:t>: Las medidas de seguridad estarán en correspondencia con la importancia de lo que se protege y con el nivel de riesgo existente</a:t>
            </a:r>
          </a:p>
          <a:p>
            <a:r>
              <a:rPr lang="es-EC" b="1" dirty="0"/>
              <a:t>Dinamismo</a:t>
            </a:r>
            <a:r>
              <a:rPr lang="es-EC" dirty="0"/>
              <a:t>: La seguridad informática no es un producto, es un proceso. No se termina con la implementación de los medios tecnológicos, se requiere permanentemente monitoreo y mantenimiento.</a:t>
            </a:r>
          </a:p>
          <a:p>
            <a:r>
              <a:rPr lang="es-EC" b="1" dirty="0"/>
              <a:t>Participación Universal</a:t>
            </a:r>
            <a:r>
              <a:rPr lang="es-EC" dirty="0"/>
              <a:t>: Es necesario contar con una participación activa de los colaboradores internos para apoyar el sistema de seguridad establecido. Todos lo usuarios deben estar protegidos y participes del proceso de </a:t>
            </a:r>
            <a:r>
              <a:rPr lang="es-EC" b="1" dirty="0"/>
              <a:t>Seguridad Informática</a:t>
            </a:r>
            <a:endParaRPr lang="es-EC" dirty="0"/>
          </a:p>
          <a:p>
            <a:endParaRPr lang="es-EC" dirty="0"/>
          </a:p>
        </p:txBody>
      </p:sp>
    </p:spTree>
    <p:extLst>
      <p:ext uri="{BB962C8B-B14F-4D97-AF65-F5344CB8AC3E}">
        <p14:creationId xmlns:p14="http://schemas.microsoft.com/office/powerpoint/2010/main" val="34410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Cómo instalar </a:t>
            </a:r>
            <a:r>
              <a:rPr lang="es-EC" b="1" dirty="0" err="1"/>
              <a:t>VirtualBox</a:t>
            </a:r>
            <a:r>
              <a:rPr lang="es-EC" b="1" dirty="0"/>
              <a:t/>
            </a:r>
            <a:br>
              <a:rPr lang="es-EC" b="1" dirty="0"/>
            </a:br>
            <a:endParaRPr lang="es-EC" dirty="0"/>
          </a:p>
        </p:txBody>
      </p:sp>
      <p:sp>
        <p:nvSpPr>
          <p:cNvPr id="3" name="Marcador de contenido 2"/>
          <p:cNvSpPr>
            <a:spLocks noGrp="1"/>
          </p:cNvSpPr>
          <p:nvPr>
            <p:ph idx="1"/>
          </p:nvPr>
        </p:nvSpPr>
        <p:spPr/>
        <p:txBody>
          <a:bodyPr>
            <a:normAutofit fontScale="92500" lnSpcReduction="10000"/>
          </a:bodyPr>
          <a:lstStyle/>
          <a:p>
            <a:r>
              <a:rPr lang="es-EC" dirty="0" err="1"/>
              <a:t>VirtualBox</a:t>
            </a:r>
            <a:r>
              <a:rPr lang="es-EC" dirty="0"/>
              <a:t> Es un software de virtualización para arquitecturas x86, creado por la empresa alemana </a:t>
            </a:r>
            <a:r>
              <a:rPr lang="es-EC" dirty="0" err="1"/>
              <a:t>innotek</a:t>
            </a:r>
            <a:r>
              <a:rPr lang="es-EC" dirty="0"/>
              <a:t> </a:t>
            </a:r>
            <a:r>
              <a:rPr lang="es-EC" dirty="0" err="1"/>
              <a:t>GmbH</a:t>
            </a:r>
            <a:r>
              <a:rPr lang="es-EC" dirty="0"/>
              <a:t>. Es desarrollado actualmente por la compañía Oracle como parte de su familia de productos para la virtualización. Este software permite instalar sistemas operativos adicionales, simula un sistema físico (procesador, memoria) con unas características de hardware determinadas, conocidos como sistemas invitados, dentro de otro sistema operativo anfitrión, cada uno con su entorno independiente:</a:t>
            </a:r>
          </a:p>
          <a:p>
            <a:r>
              <a:rPr lang="es-EC" dirty="0"/>
              <a:t>Para realizar la instalación debes efectuar los siguientes pasos:</a:t>
            </a:r>
          </a:p>
          <a:p>
            <a:r>
              <a:rPr lang="es-EC" dirty="0"/>
              <a:t>1-Debes ir a la siguiente dirección URL y seleccionar la plataforma (Sistema Operativo) de tu equipo anfitrión: </a:t>
            </a:r>
            <a:r>
              <a:rPr lang="es-EC" dirty="0">
                <a:hlinkClick r:id="rId2"/>
              </a:rPr>
              <a:t>https://www.virtualbox.org/wiki/Downloads</a:t>
            </a:r>
            <a:endParaRPr lang="es-EC" dirty="0"/>
          </a:p>
          <a:p>
            <a:r>
              <a:rPr lang="es-EC" dirty="0"/>
              <a:t>2-Al finalizar la descarga del instalador, tendrás en el directorio la siguiente </a:t>
            </a:r>
            <a:r>
              <a:rPr lang="es-EC" dirty="0" smtClean="0"/>
              <a:t>aplicación</a:t>
            </a:r>
            <a:r>
              <a:rPr lang="es-EC" dirty="0"/>
              <a:t>.</a:t>
            </a:r>
            <a:endParaRPr lang="es-EC" dirty="0"/>
          </a:p>
        </p:txBody>
      </p:sp>
    </p:spTree>
    <p:extLst>
      <p:ext uri="{BB962C8B-B14F-4D97-AF65-F5344CB8AC3E}">
        <p14:creationId xmlns:p14="http://schemas.microsoft.com/office/powerpoint/2010/main" val="384562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Cómo instalar VMWARE</a:t>
            </a:r>
            <a:br>
              <a:rPr lang="es-EC" b="1" dirty="0"/>
            </a:br>
            <a:endParaRPr lang="es-EC" dirty="0"/>
          </a:p>
        </p:txBody>
      </p:sp>
      <p:sp>
        <p:nvSpPr>
          <p:cNvPr id="3" name="Marcador de contenido 2"/>
          <p:cNvSpPr>
            <a:spLocks noGrp="1"/>
          </p:cNvSpPr>
          <p:nvPr>
            <p:ph idx="1"/>
          </p:nvPr>
        </p:nvSpPr>
        <p:spPr/>
        <p:txBody>
          <a:bodyPr>
            <a:normAutofit fontScale="92500"/>
          </a:bodyPr>
          <a:lstStyle/>
          <a:p>
            <a:r>
              <a:rPr lang="es-EC" dirty="0"/>
              <a:t>VMWARE es un software de virtualización para arquitecturas x86, creado por la empresa </a:t>
            </a:r>
            <a:r>
              <a:rPr lang="es-EC" dirty="0" err="1"/>
              <a:t>VMware</a:t>
            </a:r>
            <a:r>
              <a:rPr lang="es-EC" dirty="0"/>
              <a:t> Inc., (VM de Virtual Machine) es una filial de EMC </a:t>
            </a:r>
            <a:r>
              <a:rPr lang="es-EC" dirty="0" err="1"/>
              <a:t>Corporation</a:t>
            </a:r>
            <a:r>
              <a:rPr lang="es-EC" dirty="0"/>
              <a:t> que proporciona software de virtualización. Entre este software se incluyen </a:t>
            </a:r>
            <a:r>
              <a:rPr lang="es-EC" dirty="0" err="1"/>
              <a:t>VMware</a:t>
            </a:r>
            <a:r>
              <a:rPr lang="es-EC" dirty="0"/>
              <a:t> Workstation, y los gratuitos </a:t>
            </a:r>
            <a:r>
              <a:rPr lang="es-EC" dirty="0" err="1"/>
              <a:t>VMware</a:t>
            </a:r>
            <a:r>
              <a:rPr lang="es-EC" dirty="0"/>
              <a:t> Server y </a:t>
            </a:r>
            <a:r>
              <a:rPr lang="es-EC" dirty="0" err="1"/>
              <a:t>VMware</a:t>
            </a:r>
            <a:r>
              <a:rPr lang="es-EC" dirty="0"/>
              <a:t> Player</a:t>
            </a:r>
          </a:p>
          <a:p>
            <a:r>
              <a:rPr lang="es-EC" dirty="0"/>
              <a:t>Para realizar la instalación debes efectuar los siguientes pasos:</a:t>
            </a:r>
          </a:p>
          <a:p>
            <a:r>
              <a:rPr lang="es-EC" dirty="0"/>
              <a:t>1- Debes ir a la siguiente dirección URL y seleccionar la plataforma (Sistema Operativo) de tu equipo anfitrión:</a:t>
            </a:r>
            <a:br>
              <a:rPr lang="es-EC" dirty="0"/>
            </a:br>
            <a:r>
              <a:rPr lang="es-EC" dirty="0">
                <a:hlinkClick r:id="rId2"/>
              </a:rPr>
              <a:t>https://my.vmware.com/en/web/vmware/info/slug/desktop_end_user_computing/vmware_workstation_pro/15_0</a:t>
            </a:r>
            <a:endParaRPr lang="es-EC" dirty="0"/>
          </a:p>
          <a:p>
            <a:r>
              <a:rPr lang="es-EC" dirty="0"/>
              <a:t>2- Al finalizar la descarga del instalador, tendrás en el directorio la siguiente aplicación</a:t>
            </a:r>
          </a:p>
          <a:p>
            <a:pPr marL="0" indent="0">
              <a:buNone/>
            </a:pPr>
            <a:endParaRPr lang="es-EC" dirty="0"/>
          </a:p>
        </p:txBody>
      </p:sp>
    </p:spTree>
    <p:extLst>
      <p:ext uri="{BB962C8B-B14F-4D97-AF65-F5344CB8AC3E}">
        <p14:creationId xmlns:p14="http://schemas.microsoft.com/office/powerpoint/2010/main" val="291405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sz="2400" b="1" dirty="0"/>
              <a:t>Laboratorio: montaje de máquina virtual en </a:t>
            </a:r>
            <a:r>
              <a:rPr lang="es-EC" sz="2400" b="1" dirty="0" err="1"/>
              <a:t>VirtualBox</a:t>
            </a:r>
            <a:r>
              <a:rPr lang="es-EC" sz="2400" b="1" dirty="0"/>
              <a:t> importando una máquina ya configurada y montaje de máquina virtual en </a:t>
            </a:r>
            <a:r>
              <a:rPr lang="es-EC" sz="2400" b="1" dirty="0" err="1"/>
              <a:t>VirtualBox</a:t>
            </a:r>
            <a:r>
              <a:rPr lang="es-EC" sz="2400" b="1" dirty="0"/>
              <a:t> desde cero</a:t>
            </a:r>
            <a:endParaRPr lang="es-EC" sz="2400" dirty="0"/>
          </a:p>
        </p:txBody>
      </p:sp>
      <p:sp>
        <p:nvSpPr>
          <p:cNvPr id="3" name="Marcador de contenido 2"/>
          <p:cNvSpPr>
            <a:spLocks noGrp="1"/>
          </p:cNvSpPr>
          <p:nvPr>
            <p:ph idx="1"/>
          </p:nvPr>
        </p:nvSpPr>
        <p:spPr/>
        <p:txBody>
          <a:bodyPr/>
          <a:lstStyle/>
          <a:p>
            <a:r>
              <a:rPr lang="es-EC" dirty="0"/>
              <a:t>En esta clase el profesor Alex Tovar nos explica cómo instalar máquinas virtuales dentro de </a:t>
            </a:r>
            <a:r>
              <a:rPr lang="es-EC" dirty="0" err="1"/>
              <a:t>VirtualBox</a:t>
            </a:r>
            <a:r>
              <a:rPr lang="es-EC" dirty="0"/>
              <a:t> desde cero o máquinas virtuales ya configuradas. Puedes descargar </a:t>
            </a:r>
            <a:r>
              <a:rPr lang="es-EC" dirty="0" err="1"/>
              <a:t>VirtualBox</a:t>
            </a:r>
            <a:r>
              <a:rPr lang="es-EC" dirty="0"/>
              <a:t> desde </a:t>
            </a:r>
            <a:r>
              <a:rPr lang="es-EC" u="sng" dirty="0">
                <a:hlinkClick r:id="rId2"/>
              </a:rPr>
              <a:t>acá</a:t>
            </a:r>
            <a:endParaRPr lang="es-EC" dirty="0"/>
          </a:p>
          <a:p>
            <a:r>
              <a:rPr lang="es-EC" dirty="0" err="1"/>
              <a:t>VirtualBox</a:t>
            </a:r>
            <a:r>
              <a:rPr lang="es-EC" dirty="0"/>
              <a:t> es un programa de virtualización desarrollado por Oracle </a:t>
            </a:r>
            <a:r>
              <a:rPr lang="es-EC" dirty="0" err="1"/>
              <a:t>Corporation</a:t>
            </a:r>
            <a:r>
              <a:rPr lang="es-EC" dirty="0"/>
              <a:t>, gracias a esto podemos instalar sistemas operativos dentro de otro. Por ejemplo, tener Windows 10 como sistema principal y Ubuntu 18.04 como sistema invitado, el cual podemos otorgarle ciertos recursos de nuestra máquina.</a:t>
            </a:r>
          </a:p>
          <a:p>
            <a:pPr marL="0" indent="0">
              <a:buNone/>
            </a:pPr>
            <a:endParaRPr lang="es-EC" dirty="0"/>
          </a:p>
        </p:txBody>
      </p:sp>
    </p:spTree>
    <p:extLst>
      <p:ext uri="{BB962C8B-B14F-4D97-AF65-F5344CB8AC3E}">
        <p14:creationId xmlns:p14="http://schemas.microsoft.com/office/powerpoint/2010/main" val="420881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1934</Words>
  <Application>Microsoft Office PowerPoint</Application>
  <PresentationFormat>Panorámica</PresentationFormat>
  <Paragraphs>240</Paragraphs>
  <Slides>39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Arial</vt:lpstr>
      <vt:lpstr>Century Gothic</vt:lpstr>
      <vt:lpstr>Wingdings 3</vt:lpstr>
      <vt:lpstr>Sala de reuniones Ion</vt:lpstr>
      <vt:lpstr>SEGURIDAD INFORMATICA</vt:lpstr>
      <vt:lpstr>OBJETIVOS DE LA SEGURIDAD INFORMATICA</vt:lpstr>
      <vt:lpstr>Elementos de un Sistema de Información </vt:lpstr>
      <vt:lpstr>Principios fundamentales de la Información</vt:lpstr>
      <vt:lpstr>Términos relacionados con la Seguridad Informática</vt:lpstr>
      <vt:lpstr>Los 5 principios clave de la seguridad informática</vt:lpstr>
      <vt:lpstr>Cómo instalar VirtualBox </vt:lpstr>
      <vt:lpstr>Cómo instalar VMWARE </vt:lpstr>
      <vt:lpstr>Laboratorio: montaje de máquina virtual en VirtualBox importando una máquina ya configurada y montaje de máquina virtual en VirtualBox desde cero</vt:lpstr>
      <vt:lpstr>Laboratorio: montaje de máquina virtual en Vmware importando una máquina ya configurada y montaje de máquina virtual en Vmware desde cero</vt:lpstr>
      <vt:lpstr>Laboratorio: Creación de usuarios en Windows aplicando el principio del menor privilegio  </vt:lpstr>
      <vt:lpstr>Laboratorio: Creación de usuarios en Linux aplicando el principio de menor privilegio</vt:lpstr>
      <vt:lpstr>Introducción a la seguridad en redes TCP/IP</vt:lpstr>
      <vt:lpstr>Modelo OSI simplificado</vt:lpstr>
      <vt:lpstr>Seguridad por debajo de la capa 3</vt:lpstr>
      <vt:lpstr>Modelo TCP/IP</vt:lpstr>
      <vt:lpstr>Laboratorio: Realizar un escaneo de puertos</vt:lpstr>
      <vt:lpstr>Laboratorio: Realizar análisis de protocolos con la herramienta Wireshark</vt:lpstr>
      <vt:lpstr>Dispositivos de seguridad informátia: Firewalls - Honeypot - Antivirus - Anti-Spam - VPN’s - IPS</vt:lpstr>
      <vt:lpstr>Implementación del Honeypot Dionaea</vt:lpstr>
      <vt:lpstr>¿Qué es un Hacker? Clases de Hacker</vt:lpstr>
      <vt:lpstr>Qué es Hacking y fases del Hacking</vt:lpstr>
      <vt:lpstr>Cómo instalar FOCA </vt:lpstr>
      <vt:lpstr>Laboratorio: Realizar Email tracking</vt:lpstr>
      <vt:lpstr>Manejo de incidentes de seguridad ¿Qué es un incidente de seguridad? Administración de incidentes de seguridad</vt:lpstr>
      <vt:lpstr>Recomendaciones para la atención y manejo de incidentes de seguridad </vt:lpstr>
      <vt:lpstr>Recomendaciones para la atención y manejo de incidentes de seguridad</vt:lpstr>
      <vt:lpstr>Recomendaciones para la atención y manejo de incidentes de seguridad</vt:lpstr>
      <vt:lpstr>Recomendaciones para la atención y manejo de incidentes de seguridad</vt:lpstr>
      <vt:lpstr>Recomendaciones para la atención y manejo de incidentes de seguridad</vt:lpstr>
      <vt:lpstr>¿Qué es malware? Tipos de malware</vt:lpstr>
      <vt:lpstr>Creación de virus sencillos utilizando la consola de comandos</vt:lpstr>
      <vt:lpstr>Ingeniería Social: Conceptos generales. Fases de un ataque de ingeniería social. Tipos de ataques y contramedidas</vt:lpstr>
      <vt:lpstr>Ingeniería Social: Conceptos generales. Fases de un ataque de ingeniería social. Tipos de ataques y contramedidas</vt:lpstr>
      <vt:lpstr>Estándares Internacionales de Seguridad: COBIT, ITIL, OWASP, CIS, NIST, ISO27001</vt:lpstr>
      <vt:lpstr>Reto: análisis de las Políticas de Seguridad Informática de organizaciones reconocidas para identificar los componentes de seguridad de los estándares internacionales </vt:lpstr>
      <vt:lpstr>Presentación de PowerPoint</vt:lpstr>
      <vt:lpstr>Reto: análisis de las Políticas de Seguridad Informática de organizaciones reconocidas para identificar los componentes de seguridad de los estándares internacionales </vt:lpstr>
      <vt:lpstr>¿Qué es un firewall?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INFORMATICA</dc:title>
  <dc:creator>Martin Soto</dc:creator>
  <cp:lastModifiedBy>Martin Soto</cp:lastModifiedBy>
  <cp:revision>10</cp:revision>
  <dcterms:created xsi:type="dcterms:W3CDTF">2019-02-28T23:02:54Z</dcterms:created>
  <dcterms:modified xsi:type="dcterms:W3CDTF">2019-03-01T00:58:05Z</dcterms:modified>
</cp:coreProperties>
</file>