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294" r:id="rId3"/>
    <p:sldId id="293" r:id="rId4"/>
    <p:sldId id="295" r:id="rId5"/>
    <p:sldId id="300" r:id="rId6"/>
    <p:sldId id="296" r:id="rId7"/>
    <p:sldId id="297" r:id="rId8"/>
    <p:sldId id="298" r:id="rId9"/>
    <p:sldId id="299" r:id="rId10"/>
    <p:sldId id="276" r:id="rId11"/>
    <p:sldId id="277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10"/>
    <a:srgbClr val="0076BF"/>
    <a:srgbClr val="005A92"/>
    <a:srgbClr val="004570"/>
    <a:srgbClr val="4D4D4D"/>
    <a:srgbClr val="333333"/>
    <a:srgbClr val="FDB913"/>
    <a:srgbClr val="003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 autoAdjust="0"/>
    <p:restoredTop sz="77035" autoAdjust="0"/>
  </p:normalViewPr>
  <p:slideViewPr>
    <p:cSldViewPr>
      <p:cViewPr varScale="1">
        <p:scale>
          <a:sx n="87" d="100"/>
          <a:sy n="87" d="100"/>
        </p:scale>
        <p:origin x="1291" y="48"/>
      </p:cViewPr>
      <p:guideLst>
        <p:guide orient="horz" pos="4224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2D738C8-05CA-45D6-883A-ABDB89EA0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3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7FEFD-2EE4-4F66-907C-95FEC3377928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049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0076BF"/>
            </a:gs>
            <a:gs pos="100000">
              <a:srgbClr val="00365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73538"/>
            <a:ext cx="91440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8" y="6096000"/>
            <a:ext cx="20431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9775" y="1370013"/>
            <a:ext cx="5795963" cy="7588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9775" y="2128838"/>
            <a:ext cx="5256213" cy="530225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8" y="3125788"/>
            <a:ext cx="2133600" cy="47625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21A3ADF-BB01-4DE9-99C4-B19EF5D20792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3A5368A-32C7-4036-96BA-5E1E9049C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6AE87-6CEC-4428-A698-0D4F28F53046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76200"/>
            <a:ext cx="6251575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1102-1B7A-497A-8442-7CC779BFCB1E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76200"/>
            <a:ext cx="853757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77F6-BE84-4F8A-86CE-83214C694489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4D6E7-2BA6-416A-993E-7AF22A74E1E0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49206-77EE-43B0-A409-E58A5FE4D0B1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78F6D-6CDB-4497-BF6F-A2B3828709C7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EEE28-7D4B-4E06-849C-B305E449E0D3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BC5BC-6774-4156-BF92-31F2EF2AEE39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B349F-C7A0-457D-A9A0-630758228E5F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E8A8B-93B2-48EB-A66B-202258E039E7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116A6-9AE8-46E3-AC06-8379B7D714DA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76200"/>
            <a:ext cx="85375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gradFill rotWithShape="1">
            <a:gsLst>
              <a:gs pos="0">
                <a:srgbClr val="003658"/>
              </a:gs>
              <a:gs pos="100000">
                <a:srgbClr val="0076B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71725" y="6508750"/>
            <a:ext cx="22002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800" b="1">
                <a:solidFill>
                  <a:schemeClr val="bg1"/>
                </a:solidFill>
              </a:rPr>
              <a:t>Superior Reliability &amp; Performance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942013" y="6537325"/>
            <a:ext cx="167798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i="1">
                <a:solidFill>
                  <a:schemeClr val="bg1"/>
                </a:solidFill>
              </a:rPr>
              <a:t>COMPANY CONFIDENTIAL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229600" y="6534150"/>
            <a:ext cx="673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800">
                <a:solidFill>
                  <a:schemeClr val="bg1"/>
                </a:solidFill>
              </a:rPr>
              <a:t>P. </a:t>
            </a:r>
            <a:fld id="{1BBD6DD1-5954-4091-8E88-7AF2CEF1CCAD}" type="slidenum">
              <a:rPr lang="en-US" sz="8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52438" y="609600"/>
            <a:ext cx="8299450" cy="36513"/>
          </a:xfrm>
          <a:prstGeom prst="rect">
            <a:avLst/>
          </a:prstGeom>
          <a:gradFill rotWithShape="1">
            <a:gsLst>
              <a:gs pos="0">
                <a:srgbClr val="003658"/>
              </a:gs>
              <a:gs pos="100000">
                <a:srgbClr val="0076B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201" name="Picture 16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1488" y="6462713"/>
            <a:ext cx="14335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2057400" y="64008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67650" y="652462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4012D-7EC3-4127-9EF9-CA97751264F8}" type="datetime1">
              <a:rPr lang="en-US"/>
              <a:pPr>
                <a:defRPr/>
              </a:pPr>
              <a:t>3/2/2017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rgbClr val="0076BF"/>
        </a:buClr>
        <a:buChar char="•"/>
        <a:defRPr sz="2000">
          <a:solidFill>
            <a:srgbClr val="003658"/>
          </a:solidFill>
          <a:latin typeface="+mn-lt"/>
          <a:ea typeface="+mn-ea"/>
          <a:cs typeface="+mn-cs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rgbClr val="003658"/>
        </a:buClr>
        <a:buChar char="•"/>
        <a:defRPr>
          <a:solidFill>
            <a:srgbClr val="003658"/>
          </a:solidFill>
          <a:latin typeface="+mn-lt"/>
        </a:defRPr>
      </a:lvl2pPr>
      <a:lvl3pPr marL="1087438" indent="-173038" algn="l" rtl="0" eaLnBrk="0" fontAlgn="base" hangingPunct="0">
        <a:lnSpc>
          <a:spcPts val="2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003658"/>
          </a:solidFill>
          <a:latin typeface="+mn-lt"/>
        </a:defRPr>
      </a:lvl3pPr>
      <a:lvl4pPr marL="1544638" indent="-173038" algn="l" rtl="0" eaLnBrk="0" fontAlgn="base" hangingPunct="0">
        <a:lnSpc>
          <a:spcPts val="2000"/>
        </a:lnSpc>
        <a:spcBef>
          <a:spcPct val="20000"/>
        </a:spcBef>
        <a:spcAft>
          <a:spcPct val="0"/>
        </a:spcAft>
        <a:buClr>
          <a:srgbClr val="0076BF"/>
        </a:buClr>
        <a:buChar char="•"/>
        <a:defRPr sz="1400">
          <a:solidFill>
            <a:srgbClr val="003658"/>
          </a:solidFill>
          <a:latin typeface="+mn-lt"/>
        </a:defRPr>
      </a:lvl4pPr>
      <a:lvl5pPr marL="1947863" indent="-119063" algn="l" rtl="0" eaLnBrk="0" fontAlgn="base" hangingPunct="0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5pPr>
      <a:lvl6pPr marL="24050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6pPr>
      <a:lvl7pPr marL="28622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7pPr>
      <a:lvl8pPr marL="33194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8pPr>
      <a:lvl9pPr marL="37766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3.xls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4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4D6E7-2BA6-416A-993E-7AF22A74E1E0}" type="datetime1">
              <a:rPr lang="en-US" smtClean="0"/>
              <a:pPr>
                <a:defRPr/>
              </a:pPr>
              <a:t>3/2/2017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5960" y="2743200"/>
            <a:ext cx="780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OPO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Theory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of Operation</a:t>
            </a:r>
          </a:p>
        </p:txBody>
      </p:sp>
    </p:spTree>
    <p:extLst>
      <p:ext uri="{BB962C8B-B14F-4D97-AF65-F5344CB8AC3E}">
        <p14:creationId xmlns:p14="http://schemas.microsoft.com/office/powerpoint/2010/main" val="21697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Fan Crystal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C5BC-6774-4156-BF92-31F2EF2AEE39}" type="datetime1">
              <a:rPr lang="en-US" smtClean="0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0249" y="837247"/>
            <a:ext cx="34385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e-DE" b="1" u="sng" dirty="0">
                <a:solidFill>
                  <a:schemeClr val="tx2"/>
                </a:solidFill>
                <a:latin typeface="Palatino Linotype" pitchFamily="18" charset="0"/>
              </a:rPr>
              <a:t>Crystal structure</a:t>
            </a:r>
            <a:r>
              <a:rPr lang="de-DE" sz="3200" b="1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233363" y="1371601"/>
            <a:ext cx="381000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de-DE" sz="1800" b="1" u="sng" dirty="0"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de-DE" sz="1800" dirty="0">
                <a:latin typeface="Times New Roman" pitchFamily="18" charset="0"/>
              </a:rPr>
              <a:t>Translation of the crystal leads to continuous poling periode change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de-DE" sz="1800" dirty="0">
                <a:latin typeface="Times New Roman" pitchFamily="18" charset="0"/>
              </a:rPr>
              <a:t>Selection of the proper poling periode for each pump / Signal wavelength combination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de-DE" sz="1800" dirty="0">
              <a:latin typeface="Times New Roman" pitchFamily="18" charset="0"/>
            </a:endParaRPr>
          </a:p>
        </p:txBody>
      </p:sp>
      <p:grpSp>
        <p:nvGrpSpPr>
          <p:cNvPr id="7" name="Group 580"/>
          <p:cNvGrpSpPr>
            <a:grpSpLocks/>
          </p:cNvGrpSpPr>
          <p:nvPr/>
        </p:nvGrpSpPr>
        <p:grpSpPr bwMode="auto">
          <a:xfrm>
            <a:off x="249395" y="3700781"/>
            <a:ext cx="5329238" cy="2646362"/>
            <a:chOff x="72" y="2585"/>
            <a:chExt cx="3357" cy="1667"/>
          </a:xfrm>
        </p:grpSpPr>
        <p:grpSp>
          <p:nvGrpSpPr>
            <p:cNvPr id="8" name="Group 226"/>
            <p:cNvGrpSpPr>
              <a:grpSpLocks/>
            </p:cNvGrpSpPr>
            <p:nvPr/>
          </p:nvGrpSpPr>
          <p:grpSpPr bwMode="auto">
            <a:xfrm>
              <a:off x="450" y="2631"/>
              <a:ext cx="2906" cy="1320"/>
              <a:chOff x="450" y="2631"/>
              <a:chExt cx="2906" cy="1320"/>
            </a:xfrm>
          </p:grpSpPr>
          <p:sp>
            <p:nvSpPr>
              <p:cNvPr id="350" name="Line 26"/>
              <p:cNvSpPr>
                <a:spLocks noChangeShapeType="1"/>
              </p:cNvSpPr>
              <p:nvPr/>
            </p:nvSpPr>
            <p:spPr bwMode="auto">
              <a:xfrm>
                <a:off x="477" y="3738"/>
                <a:ext cx="28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Line 27"/>
              <p:cNvSpPr>
                <a:spLocks noChangeShapeType="1"/>
              </p:cNvSpPr>
              <p:nvPr/>
            </p:nvSpPr>
            <p:spPr bwMode="auto">
              <a:xfrm>
                <a:off x="477" y="3554"/>
                <a:ext cx="28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Line 28"/>
              <p:cNvSpPr>
                <a:spLocks noChangeShapeType="1"/>
              </p:cNvSpPr>
              <p:nvPr/>
            </p:nvSpPr>
            <p:spPr bwMode="auto">
              <a:xfrm>
                <a:off x="477" y="3369"/>
                <a:ext cx="28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Line 29"/>
              <p:cNvSpPr>
                <a:spLocks noChangeShapeType="1"/>
              </p:cNvSpPr>
              <p:nvPr/>
            </p:nvSpPr>
            <p:spPr bwMode="auto">
              <a:xfrm>
                <a:off x="477" y="3185"/>
                <a:ext cx="28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Line 30"/>
              <p:cNvSpPr>
                <a:spLocks noChangeShapeType="1"/>
              </p:cNvSpPr>
              <p:nvPr/>
            </p:nvSpPr>
            <p:spPr bwMode="auto">
              <a:xfrm>
                <a:off x="477" y="3000"/>
                <a:ext cx="28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Line 31"/>
              <p:cNvSpPr>
                <a:spLocks noChangeShapeType="1"/>
              </p:cNvSpPr>
              <p:nvPr/>
            </p:nvSpPr>
            <p:spPr bwMode="auto">
              <a:xfrm>
                <a:off x="477" y="2815"/>
                <a:ext cx="28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Line 32"/>
              <p:cNvSpPr>
                <a:spLocks noChangeShapeType="1"/>
              </p:cNvSpPr>
              <p:nvPr/>
            </p:nvSpPr>
            <p:spPr bwMode="auto">
              <a:xfrm>
                <a:off x="477" y="2631"/>
                <a:ext cx="28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Line 33"/>
              <p:cNvSpPr>
                <a:spLocks noChangeShapeType="1"/>
              </p:cNvSpPr>
              <p:nvPr/>
            </p:nvSpPr>
            <p:spPr bwMode="auto">
              <a:xfrm>
                <a:off x="1052" y="2631"/>
                <a:ext cx="0" cy="12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Line 34"/>
              <p:cNvSpPr>
                <a:spLocks noChangeShapeType="1"/>
              </p:cNvSpPr>
              <p:nvPr/>
            </p:nvSpPr>
            <p:spPr bwMode="auto">
              <a:xfrm>
                <a:off x="1627" y="2631"/>
                <a:ext cx="0" cy="12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Line 35"/>
              <p:cNvSpPr>
                <a:spLocks noChangeShapeType="1"/>
              </p:cNvSpPr>
              <p:nvPr/>
            </p:nvSpPr>
            <p:spPr bwMode="auto">
              <a:xfrm>
                <a:off x="2206" y="2631"/>
                <a:ext cx="0" cy="12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Line 36"/>
              <p:cNvSpPr>
                <a:spLocks noChangeShapeType="1"/>
              </p:cNvSpPr>
              <p:nvPr/>
            </p:nvSpPr>
            <p:spPr bwMode="auto">
              <a:xfrm>
                <a:off x="2781" y="2631"/>
                <a:ext cx="0" cy="12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Line 37"/>
              <p:cNvSpPr>
                <a:spLocks noChangeShapeType="1"/>
              </p:cNvSpPr>
              <p:nvPr/>
            </p:nvSpPr>
            <p:spPr bwMode="auto">
              <a:xfrm>
                <a:off x="3356" y="2631"/>
                <a:ext cx="0" cy="12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Line 38"/>
              <p:cNvSpPr>
                <a:spLocks noChangeShapeType="1"/>
              </p:cNvSpPr>
              <p:nvPr/>
            </p:nvSpPr>
            <p:spPr bwMode="auto">
              <a:xfrm>
                <a:off x="477" y="2631"/>
                <a:ext cx="0" cy="12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Line 39"/>
              <p:cNvSpPr>
                <a:spLocks noChangeShapeType="1"/>
              </p:cNvSpPr>
              <p:nvPr/>
            </p:nvSpPr>
            <p:spPr bwMode="auto">
              <a:xfrm>
                <a:off x="450" y="3923"/>
                <a:ext cx="2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Line 40"/>
              <p:cNvSpPr>
                <a:spLocks noChangeShapeType="1"/>
              </p:cNvSpPr>
              <p:nvPr/>
            </p:nvSpPr>
            <p:spPr bwMode="auto">
              <a:xfrm>
                <a:off x="450" y="3738"/>
                <a:ext cx="2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Line 41"/>
              <p:cNvSpPr>
                <a:spLocks noChangeShapeType="1"/>
              </p:cNvSpPr>
              <p:nvPr/>
            </p:nvSpPr>
            <p:spPr bwMode="auto">
              <a:xfrm>
                <a:off x="450" y="3554"/>
                <a:ext cx="2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Line 42"/>
              <p:cNvSpPr>
                <a:spLocks noChangeShapeType="1"/>
              </p:cNvSpPr>
              <p:nvPr/>
            </p:nvSpPr>
            <p:spPr bwMode="auto">
              <a:xfrm>
                <a:off x="450" y="3369"/>
                <a:ext cx="2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Line 43"/>
              <p:cNvSpPr>
                <a:spLocks noChangeShapeType="1"/>
              </p:cNvSpPr>
              <p:nvPr/>
            </p:nvSpPr>
            <p:spPr bwMode="auto">
              <a:xfrm>
                <a:off x="450" y="3185"/>
                <a:ext cx="2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Line 44"/>
              <p:cNvSpPr>
                <a:spLocks noChangeShapeType="1"/>
              </p:cNvSpPr>
              <p:nvPr/>
            </p:nvSpPr>
            <p:spPr bwMode="auto">
              <a:xfrm>
                <a:off x="450" y="3000"/>
                <a:ext cx="2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Line 45"/>
              <p:cNvSpPr>
                <a:spLocks noChangeShapeType="1"/>
              </p:cNvSpPr>
              <p:nvPr/>
            </p:nvSpPr>
            <p:spPr bwMode="auto">
              <a:xfrm>
                <a:off x="450" y="2815"/>
                <a:ext cx="2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Line 46"/>
              <p:cNvSpPr>
                <a:spLocks noChangeShapeType="1"/>
              </p:cNvSpPr>
              <p:nvPr/>
            </p:nvSpPr>
            <p:spPr bwMode="auto">
              <a:xfrm>
                <a:off x="450" y="2631"/>
                <a:ext cx="2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Line 47"/>
              <p:cNvSpPr>
                <a:spLocks noChangeShapeType="1"/>
              </p:cNvSpPr>
              <p:nvPr/>
            </p:nvSpPr>
            <p:spPr bwMode="auto">
              <a:xfrm>
                <a:off x="477" y="3923"/>
                <a:ext cx="287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Line 48"/>
              <p:cNvSpPr>
                <a:spLocks noChangeShapeType="1"/>
              </p:cNvSpPr>
              <p:nvPr/>
            </p:nvSpPr>
            <p:spPr bwMode="auto">
              <a:xfrm flipV="1">
                <a:off x="477" y="3923"/>
                <a:ext cx="0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Line 49"/>
              <p:cNvSpPr>
                <a:spLocks noChangeShapeType="1"/>
              </p:cNvSpPr>
              <p:nvPr/>
            </p:nvSpPr>
            <p:spPr bwMode="auto">
              <a:xfrm flipV="1">
                <a:off x="1052" y="3923"/>
                <a:ext cx="0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Line 50"/>
              <p:cNvSpPr>
                <a:spLocks noChangeShapeType="1"/>
              </p:cNvSpPr>
              <p:nvPr/>
            </p:nvSpPr>
            <p:spPr bwMode="auto">
              <a:xfrm flipV="1">
                <a:off x="1627" y="3923"/>
                <a:ext cx="0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Line 51"/>
              <p:cNvSpPr>
                <a:spLocks noChangeShapeType="1"/>
              </p:cNvSpPr>
              <p:nvPr/>
            </p:nvSpPr>
            <p:spPr bwMode="auto">
              <a:xfrm flipV="1">
                <a:off x="2206" y="3923"/>
                <a:ext cx="0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6" name="Line 52"/>
              <p:cNvSpPr>
                <a:spLocks noChangeShapeType="1"/>
              </p:cNvSpPr>
              <p:nvPr/>
            </p:nvSpPr>
            <p:spPr bwMode="auto">
              <a:xfrm flipV="1">
                <a:off x="2781" y="3923"/>
                <a:ext cx="0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7" name="Line 53"/>
              <p:cNvSpPr>
                <a:spLocks noChangeShapeType="1"/>
              </p:cNvSpPr>
              <p:nvPr/>
            </p:nvSpPr>
            <p:spPr bwMode="auto">
              <a:xfrm flipV="1">
                <a:off x="3356" y="3923"/>
                <a:ext cx="0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Line 54"/>
              <p:cNvSpPr>
                <a:spLocks noChangeShapeType="1"/>
              </p:cNvSpPr>
              <p:nvPr/>
            </p:nvSpPr>
            <p:spPr bwMode="auto">
              <a:xfrm>
                <a:off x="1265" y="3829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Freeform 55"/>
              <p:cNvSpPr>
                <a:spLocks/>
              </p:cNvSpPr>
              <p:nvPr/>
            </p:nvSpPr>
            <p:spPr bwMode="auto">
              <a:xfrm>
                <a:off x="1272" y="3829"/>
                <a:ext cx="7" cy="0"/>
              </a:xfrm>
              <a:custGeom>
                <a:avLst/>
                <a:gdLst>
                  <a:gd name="T0" fmla="*/ 0 w 7"/>
                  <a:gd name="T1" fmla="*/ 3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0" name="Freeform 56"/>
              <p:cNvSpPr>
                <a:spLocks/>
              </p:cNvSpPr>
              <p:nvPr/>
            </p:nvSpPr>
            <p:spPr bwMode="auto">
              <a:xfrm>
                <a:off x="1258" y="3829"/>
                <a:ext cx="21" cy="0"/>
              </a:xfrm>
              <a:custGeom>
                <a:avLst/>
                <a:gdLst>
                  <a:gd name="T0" fmla="*/ 21 w 21"/>
                  <a:gd name="T1" fmla="*/ 17 w 21"/>
                  <a:gd name="T2" fmla="*/ 10 w 21"/>
                  <a:gd name="T3" fmla="*/ 3 w 21"/>
                  <a:gd name="T4" fmla="*/ 0 w 2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1">
                    <a:moveTo>
                      <a:pt x="21" y="0"/>
                    </a:moveTo>
                    <a:lnTo>
                      <a:pt x="17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Freeform 57"/>
              <p:cNvSpPr>
                <a:spLocks/>
              </p:cNvSpPr>
              <p:nvPr/>
            </p:nvSpPr>
            <p:spPr bwMode="auto">
              <a:xfrm>
                <a:off x="1258" y="3829"/>
                <a:ext cx="28" cy="0"/>
              </a:xfrm>
              <a:custGeom>
                <a:avLst/>
                <a:gdLst>
                  <a:gd name="T0" fmla="*/ 0 w 28"/>
                  <a:gd name="T1" fmla="*/ 3 w 28"/>
                  <a:gd name="T2" fmla="*/ 14 w 28"/>
                  <a:gd name="T3" fmla="*/ 24 w 28"/>
                  <a:gd name="T4" fmla="*/ 28 w 28"/>
                  <a:gd name="T5" fmla="*/ 28 w 2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8">
                    <a:moveTo>
                      <a:pt x="0" y="0"/>
                    </a:moveTo>
                    <a:lnTo>
                      <a:pt x="3" y="0"/>
                    </a:lnTo>
                    <a:lnTo>
                      <a:pt x="14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Freeform 58"/>
              <p:cNvSpPr>
                <a:spLocks/>
              </p:cNvSpPr>
              <p:nvPr/>
            </p:nvSpPr>
            <p:spPr bwMode="auto">
              <a:xfrm>
                <a:off x="1251" y="3829"/>
                <a:ext cx="35" cy="0"/>
              </a:xfrm>
              <a:custGeom>
                <a:avLst/>
                <a:gdLst>
                  <a:gd name="T0" fmla="*/ 35 w 35"/>
                  <a:gd name="T1" fmla="*/ 31 w 35"/>
                  <a:gd name="T2" fmla="*/ 28 w 35"/>
                  <a:gd name="T3" fmla="*/ 17 w 35"/>
                  <a:gd name="T4" fmla="*/ 3 w 35"/>
                  <a:gd name="T5" fmla="*/ 0 w 35"/>
                  <a:gd name="T6" fmla="*/ 0 w 3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5">
                    <a:moveTo>
                      <a:pt x="35" y="0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 59"/>
              <p:cNvSpPr>
                <a:spLocks/>
              </p:cNvSpPr>
              <p:nvPr/>
            </p:nvSpPr>
            <p:spPr bwMode="auto">
              <a:xfrm>
                <a:off x="1251" y="3829"/>
                <a:ext cx="42" cy="0"/>
              </a:xfrm>
              <a:custGeom>
                <a:avLst/>
                <a:gdLst>
                  <a:gd name="T0" fmla="*/ 0 w 42"/>
                  <a:gd name="T1" fmla="*/ 3 w 42"/>
                  <a:gd name="T2" fmla="*/ 7 w 42"/>
                  <a:gd name="T3" fmla="*/ 21 w 42"/>
                  <a:gd name="T4" fmla="*/ 35 w 42"/>
                  <a:gd name="T5" fmla="*/ 42 w 42"/>
                  <a:gd name="T6" fmla="*/ 42 w 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2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21" y="0"/>
                    </a:lnTo>
                    <a:lnTo>
                      <a:pt x="35" y="0"/>
                    </a:lnTo>
                    <a:lnTo>
                      <a:pt x="42" y="0"/>
                    </a:lnTo>
                    <a:lnTo>
                      <a:pt x="42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Freeform 60"/>
              <p:cNvSpPr>
                <a:spLocks/>
              </p:cNvSpPr>
              <p:nvPr/>
            </p:nvSpPr>
            <p:spPr bwMode="auto">
              <a:xfrm>
                <a:off x="1244" y="3829"/>
                <a:ext cx="49" cy="0"/>
              </a:xfrm>
              <a:custGeom>
                <a:avLst/>
                <a:gdLst>
                  <a:gd name="T0" fmla="*/ 49 w 49"/>
                  <a:gd name="T1" fmla="*/ 45 w 49"/>
                  <a:gd name="T2" fmla="*/ 42 w 49"/>
                  <a:gd name="T3" fmla="*/ 24 w 49"/>
                  <a:gd name="T4" fmla="*/ 7 w 49"/>
                  <a:gd name="T5" fmla="*/ 0 w 49"/>
                  <a:gd name="T6" fmla="*/ 0 w 4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9">
                    <a:moveTo>
                      <a:pt x="49" y="0"/>
                    </a:moveTo>
                    <a:lnTo>
                      <a:pt x="45" y="0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 61"/>
              <p:cNvSpPr>
                <a:spLocks/>
              </p:cNvSpPr>
              <p:nvPr/>
            </p:nvSpPr>
            <p:spPr bwMode="auto">
              <a:xfrm>
                <a:off x="1244" y="3829"/>
                <a:ext cx="56" cy="0"/>
              </a:xfrm>
              <a:custGeom>
                <a:avLst/>
                <a:gdLst>
                  <a:gd name="T0" fmla="*/ 0 w 56"/>
                  <a:gd name="T1" fmla="*/ 3 w 56"/>
                  <a:gd name="T2" fmla="*/ 10 w 56"/>
                  <a:gd name="T3" fmla="*/ 28 w 56"/>
                  <a:gd name="T4" fmla="*/ 38 w 56"/>
                  <a:gd name="T5" fmla="*/ 49 w 56"/>
                  <a:gd name="T6" fmla="*/ 52 w 56"/>
                  <a:gd name="T7" fmla="*/ 56 w 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56">
                    <a:moveTo>
                      <a:pt x="0" y="0"/>
                    </a:moveTo>
                    <a:lnTo>
                      <a:pt x="3" y="0"/>
                    </a:lnTo>
                    <a:lnTo>
                      <a:pt x="10" y="0"/>
                    </a:lnTo>
                    <a:lnTo>
                      <a:pt x="28" y="0"/>
                    </a:lnTo>
                    <a:lnTo>
                      <a:pt x="38" y="0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6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6" name="Freeform 62"/>
              <p:cNvSpPr>
                <a:spLocks/>
              </p:cNvSpPr>
              <p:nvPr/>
            </p:nvSpPr>
            <p:spPr bwMode="auto">
              <a:xfrm>
                <a:off x="1237" y="3829"/>
                <a:ext cx="63" cy="0"/>
              </a:xfrm>
              <a:custGeom>
                <a:avLst/>
                <a:gdLst>
                  <a:gd name="T0" fmla="*/ 63 w 63"/>
                  <a:gd name="T1" fmla="*/ 59 w 63"/>
                  <a:gd name="T2" fmla="*/ 52 w 63"/>
                  <a:gd name="T3" fmla="*/ 42 w 63"/>
                  <a:gd name="T4" fmla="*/ 31 w 63"/>
                  <a:gd name="T5" fmla="*/ 17 w 63"/>
                  <a:gd name="T6" fmla="*/ 10 w 63"/>
                  <a:gd name="T7" fmla="*/ 4 w 63"/>
                  <a:gd name="T8" fmla="*/ 0 w 6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63">
                    <a:moveTo>
                      <a:pt x="63" y="0"/>
                    </a:moveTo>
                    <a:lnTo>
                      <a:pt x="59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1" y="0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Freeform 63"/>
              <p:cNvSpPr>
                <a:spLocks/>
              </p:cNvSpPr>
              <p:nvPr/>
            </p:nvSpPr>
            <p:spPr bwMode="auto">
              <a:xfrm>
                <a:off x="1237" y="3829"/>
                <a:ext cx="70" cy="0"/>
              </a:xfrm>
              <a:custGeom>
                <a:avLst/>
                <a:gdLst>
                  <a:gd name="T0" fmla="*/ 0 w 70"/>
                  <a:gd name="T1" fmla="*/ 4 w 70"/>
                  <a:gd name="T2" fmla="*/ 10 w 70"/>
                  <a:gd name="T3" fmla="*/ 24 w 70"/>
                  <a:gd name="T4" fmla="*/ 35 w 70"/>
                  <a:gd name="T5" fmla="*/ 49 w 70"/>
                  <a:gd name="T6" fmla="*/ 59 w 70"/>
                  <a:gd name="T7" fmla="*/ 66 w 70"/>
                  <a:gd name="T8" fmla="*/ 70 w 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70">
                    <a:moveTo>
                      <a:pt x="0" y="0"/>
                    </a:moveTo>
                    <a:lnTo>
                      <a:pt x="4" y="0"/>
                    </a:lnTo>
                    <a:lnTo>
                      <a:pt x="10" y="0"/>
                    </a:lnTo>
                    <a:lnTo>
                      <a:pt x="24" y="0"/>
                    </a:lnTo>
                    <a:lnTo>
                      <a:pt x="35" y="0"/>
                    </a:lnTo>
                    <a:lnTo>
                      <a:pt x="49" y="0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Freeform 64"/>
              <p:cNvSpPr>
                <a:spLocks/>
              </p:cNvSpPr>
              <p:nvPr/>
            </p:nvSpPr>
            <p:spPr bwMode="auto">
              <a:xfrm>
                <a:off x="1227" y="3829"/>
                <a:ext cx="80" cy="0"/>
              </a:xfrm>
              <a:custGeom>
                <a:avLst/>
                <a:gdLst>
                  <a:gd name="T0" fmla="*/ 80 w 80"/>
                  <a:gd name="T1" fmla="*/ 76 w 80"/>
                  <a:gd name="T2" fmla="*/ 66 w 80"/>
                  <a:gd name="T3" fmla="*/ 52 w 80"/>
                  <a:gd name="T4" fmla="*/ 38 w 80"/>
                  <a:gd name="T5" fmla="*/ 24 w 80"/>
                  <a:gd name="T6" fmla="*/ 10 w 80"/>
                  <a:gd name="T7" fmla="*/ 3 w 80"/>
                  <a:gd name="T8" fmla="*/ 0 w 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80">
                    <a:moveTo>
                      <a:pt x="80" y="0"/>
                    </a:moveTo>
                    <a:lnTo>
                      <a:pt x="76" y="0"/>
                    </a:lnTo>
                    <a:lnTo>
                      <a:pt x="66" y="0"/>
                    </a:lnTo>
                    <a:lnTo>
                      <a:pt x="52" y="0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Freeform 65"/>
              <p:cNvSpPr>
                <a:spLocks/>
              </p:cNvSpPr>
              <p:nvPr/>
            </p:nvSpPr>
            <p:spPr bwMode="auto">
              <a:xfrm>
                <a:off x="1227" y="3829"/>
                <a:ext cx="90" cy="0"/>
              </a:xfrm>
              <a:custGeom>
                <a:avLst/>
                <a:gdLst>
                  <a:gd name="T0" fmla="*/ 0 w 90"/>
                  <a:gd name="T1" fmla="*/ 3 w 90"/>
                  <a:gd name="T2" fmla="*/ 14 w 90"/>
                  <a:gd name="T3" fmla="*/ 31 w 90"/>
                  <a:gd name="T4" fmla="*/ 45 w 90"/>
                  <a:gd name="T5" fmla="*/ 62 w 90"/>
                  <a:gd name="T6" fmla="*/ 76 w 90"/>
                  <a:gd name="T7" fmla="*/ 87 w 90"/>
                  <a:gd name="T8" fmla="*/ 90 w 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90">
                    <a:moveTo>
                      <a:pt x="0" y="0"/>
                    </a:moveTo>
                    <a:lnTo>
                      <a:pt x="3" y="0"/>
                    </a:lnTo>
                    <a:lnTo>
                      <a:pt x="14" y="0"/>
                    </a:lnTo>
                    <a:lnTo>
                      <a:pt x="31" y="0"/>
                    </a:lnTo>
                    <a:lnTo>
                      <a:pt x="45" y="0"/>
                    </a:lnTo>
                    <a:lnTo>
                      <a:pt x="62" y="0"/>
                    </a:lnTo>
                    <a:lnTo>
                      <a:pt x="76" y="0"/>
                    </a:lnTo>
                    <a:lnTo>
                      <a:pt x="87" y="0"/>
                    </a:lnTo>
                    <a:lnTo>
                      <a:pt x="9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0" name="Freeform 66"/>
              <p:cNvSpPr>
                <a:spLocks/>
              </p:cNvSpPr>
              <p:nvPr/>
            </p:nvSpPr>
            <p:spPr bwMode="auto">
              <a:xfrm>
                <a:off x="1220" y="3829"/>
                <a:ext cx="97" cy="0"/>
              </a:xfrm>
              <a:custGeom>
                <a:avLst/>
                <a:gdLst>
                  <a:gd name="T0" fmla="*/ 97 w 97"/>
                  <a:gd name="T1" fmla="*/ 94 w 97"/>
                  <a:gd name="T2" fmla="*/ 80 w 97"/>
                  <a:gd name="T3" fmla="*/ 66 w 97"/>
                  <a:gd name="T4" fmla="*/ 48 w 97"/>
                  <a:gd name="T5" fmla="*/ 31 w 97"/>
                  <a:gd name="T6" fmla="*/ 14 w 97"/>
                  <a:gd name="T7" fmla="*/ 3 w 97"/>
                  <a:gd name="T8" fmla="*/ 0 w 9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97">
                    <a:moveTo>
                      <a:pt x="97" y="0"/>
                    </a:moveTo>
                    <a:lnTo>
                      <a:pt x="94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48" y="0"/>
                    </a:lnTo>
                    <a:lnTo>
                      <a:pt x="31" y="0"/>
                    </a:lnTo>
                    <a:lnTo>
                      <a:pt x="14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Freeform 67"/>
              <p:cNvSpPr>
                <a:spLocks/>
              </p:cNvSpPr>
              <p:nvPr/>
            </p:nvSpPr>
            <p:spPr bwMode="auto">
              <a:xfrm>
                <a:off x="1220" y="3829"/>
                <a:ext cx="104" cy="0"/>
              </a:xfrm>
              <a:custGeom>
                <a:avLst/>
                <a:gdLst>
                  <a:gd name="T0" fmla="*/ 0 w 104"/>
                  <a:gd name="T1" fmla="*/ 3 w 104"/>
                  <a:gd name="T2" fmla="*/ 17 w 104"/>
                  <a:gd name="T3" fmla="*/ 34 w 104"/>
                  <a:gd name="T4" fmla="*/ 52 w 104"/>
                  <a:gd name="T5" fmla="*/ 73 w 104"/>
                  <a:gd name="T6" fmla="*/ 87 w 104"/>
                  <a:gd name="T7" fmla="*/ 101 w 104"/>
                  <a:gd name="T8" fmla="*/ 104 w 10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04">
                    <a:moveTo>
                      <a:pt x="0" y="0"/>
                    </a:moveTo>
                    <a:lnTo>
                      <a:pt x="3" y="0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2" y="0"/>
                    </a:lnTo>
                    <a:lnTo>
                      <a:pt x="73" y="0"/>
                    </a:lnTo>
                    <a:lnTo>
                      <a:pt x="87" y="0"/>
                    </a:lnTo>
                    <a:lnTo>
                      <a:pt x="101" y="0"/>
                    </a:lnTo>
                    <a:lnTo>
                      <a:pt x="104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2" name="Freeform 68"/>
              <p:cNvSpPr>
                <a:spLocks/>
              </p:cNvSpPr>
              <p:nvPr/>
            </p:nvSpPr>
            <p:spPr bwMode="auto">
              <a:xfrm>
                <a:off x="1213" y="3829"/>
                <a:ext cx="111" cy="0"/>
              </a:xfrm>
              <a:custGeom>
                <a:avLst/>
                <a:gdLst>
                  <a:gd name="T0" fmla="*/ 111 w 111"/>
                  <a:gd name="T1" fmla="*/ 108 w 111"/>
                  <a:gd name="T2" fmla="*/ 94 w 111"/>
                  <a:gd name="T3" fmla="*/ 76 w 111"/>
                  <a:gd name="T4" fmla="*/ 55 w 111"/>
                  <a:gd name="T5" fmla="*/ 34 w 111"/>
                  <a:gd name="T6" fmla="*/ 17 w 111"/>
                  <a:gd name="T7" fmla="*/ 3 w 111"/>
                  <a:gd name="T8" fmla="*/ 0 w 111"/>
                  <a:gd name="T9" fmla="*/ 0 w 1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111">
                    <a:moveTo>
                      <a:pt x="111" y="0"/>
                    </a:moveTo>
                    <a:lnTo>
                      <a:pt x="108" y="0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5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Freeform 69"/>
              <p:cNvSpPr>
                <a:spLocks/>
              </p:cNvSpPr>
              <p:nvPr/>
            </p:nvSpPr>
            <p:spPr bwMode="auto">
              <a:xfrm>
                <a:off x="1213" y="3829"/>
                <a:ext cx="118" cy="0"/>
              </a:xfrm>
              <a:custGeom>
                <a:avLst/>
                <a:gdLst>
                  <a:gd name="T0" fmla="*/ 0 w 118"/>
                  <a:gd name="T1" fmla="*/ 0 w 118"/>
                  <a:gd name="T2" fmla="*/ 7 w 118"/>
                  <a:gd name="T3" fmla="*/ 17 w 118"/>
                  <a:gd name="T4" fmla="*/ 38 w 118"/>
                  <a:gd name="T5" fmla="*/ 59 w 118"/>
                  <a:gd name="T6" fmla="*/ 80 w 118"/>
                  <a:gd name="T7" fmla="*/ 101 w 118"/>
                  <a:gd name="T8" fmla="*/ 115 w 118"/>
                  <a:gd name="T9" fmla="*/ 118 w 118"/>
                  <a:gd name="T10" fmla="*/ 118 w 1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18">
                    <a:moveTo>
                      <a:pt x="0" y="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17" y="0"/>
                    </a:lnTo>
                    <a:lnTo>
                      <a:pt x="38" y="0"/>
                    </a:lnTo>
                    <a:lnTo>
                      <a:pt x="59" y="0"/>
                    </a:lnTo>
                    <a:lnTo>
                      <a:pt x="80" y="0"/>
                    </a:lnTo>
                    <a:lnTo>
                      <a:pt x="101" y="0"/>
                    </a:lnTo>
                    <a:lnTo>
                      <a:pt x="115" y="0"/>
                    </a:lnTo>
                    <a:lnTo>
                      <a:pt x="118" y="0"/>
                    </a:lnTo>
                    <a:lnTo>
                      <a:pt x="118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Freeform 70"/>
              <p:cNvSpPr>
                <a:spLocks/>
              </p:cNvSpPr>
              <p:nvPr/>
            </p:nvSpPr>
            <p:spPr bwMode="auto">
              <a:xfrm>
                <a:off x="1206" y="3829"/>
                <a:ext cx="125" cy="0"/>
              </a:xfrm>
              <a:custGeom>
                <a:avLst/>
                <a:gdLst>
                  <a:gd name="T0" fmla="*/ 125 w 125"/>
                  <a:gd name="T1" fmla="*/ 125 w 125"/>
                  <a:gd name="T2" fmla="*/ 118 w 125"/>
                  <a:gd name="T3" fmla="*/ 104 w 125"/>
                  <a:gd name="T4" fmla="*/ 83 w 125"/>
                  <a:gd name="T5" fmla="*/ 62 w 125"/>
                  <a:gd name="T6" fmla="*/ 38 w 125"/>
                  <a:gd name="T7" fmla="*/ 17 w 125"/>
                  <a:gd name="T8" fmla="*/ 3 w 125"/>
                  <a:gd name="T9" fmla="*/ 0 w 125"/>
                  <a:gd name="T10" fmla="*/ 0 w 12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25">
                    <a:moveTo>
                      <a:pt x="125" y="0"/>
                    </a:moveTo>
                    <a:lnTo>
                      <a:pt x="125" y="0"/>
                    </a:lnTo>
                    <a:lnTo>
                      <a:pt x="118" y="0"/>
                    </a:lnTo>
                    <a:lnTo>
                      <a:pt x="104" y="0"/>
                    </a:lnTo>
                    <a:lnTo>
                      <a:pt x="83" y="0"/>
                    </a:lnTo>
                    <a:lnTo>
                      <a:pt x="62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Freeform 71"/>
              <p:cNvSpPr>
                <a:spLocks/>
              </p:cNvSpPr>
              <p:nvPr/>
            </p:nvSpPr>
            <p:spPr bwMode="auto">
              <a:xfrm>
                <a:off x="1206" y="3829"/>
                <a:ext cx="132" cy="0"/>
              </a:xfrm>
              <a:custGeom>
                <a:avLst/>
                <a:gdLst>
                  <a:gd name="T0" fmla="*/ 0 w 132"/>
                  <a:gd name="T1" fmla="*/ 3 w 132"/>
                  <a:gd name="T2" fmla="*/ 17 w 132"/>
                  <a:gd name="T3" fmla="*/ 35 w 132"/>
                  <a:gd name="T4" fmla="*/ 59 w 132"/>
                  <a:gd name="T5" fmla="*/ 80 w 132"/>
                  <a:gd name="T6" fmla="*/ 101 w 132"/>
                  <a:gd name="T7" fmla="*/ 118 w 132"/>
                  <a:gd name="T8" fmla="*/ 132 w 1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32">
                    <a:moveTo>
                      <a:pt x="0" y="0"/>
                    </a:moveTo>
                    <a:lnTo>
                      <a:pt x="3" y="0"/>
                    </a:lnTo>
                    <a:lnTo>
                      <a:pt x="17" y="0"/>
                    </a:lnTo>
                    <a:lnTo>
                      <a:pt x="35" y="0"/>
                    </a:lnTo>
                    <a:lnTo>
                      <a:pt x="59" y="0"/>
                    </a:lnTo>
                    <a:lnTo>
                      <a:pt x="80" y="0"/>
                    </a:lnTo>
                    <a:lnTo>
                      <a:pt x="101" y="0"/>
                    </a:lnTo>
                    <a:lnTo>
                      <a:pt x="118" y="0"/>
                    </a:lnTo>
                    <a:lnTo>
                      <a:pt x="132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Freeform 72"/>
              <p:cNvSpPr>
                <a:spLocks/>
              </p:cNvSpPr>
              <p:nvPr/>
            </p:nvSpPr>
            <p:spPr bwMode="auto">
              <a:xfrm>
                <a:off x="1338" y="3829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Freeform 73"/>
              <p:cNvSpPr>
                <a:spLocks/>
              </p:cNvSpPr>
              <p:nvPr/>
            </p:nvSpPr>
            <p:spPr bwMode="auto">
              <a:xfrm>
                <a:off x="1199" y="3829"/>
                <a:ext cx="146" cy="0"/>
              </a:xfrm>
              <a:custGeom>
                <a:avLst/>
                <a:gdLst>
                  <a:gd name="T0" fmla="*/ 146 w 146"/>
                  <a:gd name="T1" fmla="*/ 132 w 146"/>
                  <a:gd name="T2" fmla="*/ 115 w 146"/>
                  <a:gd name="T3" fmla="*/ 90 w 146"/>
                  <a:gd name="T4" fmla="*/ 62 w 146"/>
                  <a:gd name="T5" fmla="*/ 38 w 146"/>
                  <a:gd name="T6" fmla="*/ 17 w 146"/>
                  <a:gd name="T7" fmla="*/ 3 w 146"/>
                  <a:gd name="T8" fmla="*/ 0 w 146"/>
                  <a:gd name="T9" fmla="*/ 0 w 14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146">
                    <a:moveTo>
                      <a:pt x="146" y="0"/>
                    </a:moveTo>
                    <a:lnTo>
                      <a:pt x="132" y="0"/>
                    </a:lnTo>
                    <a:lnTo>
                      <a:pt x="115" y="0"/>
                    </a:lnTo>
                    <a:lnTo>
                      <a:pt x="90" y="0"/>
                    </a:lnTo>
                    <a:lnTo>
                      <a:pt x="62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8" name="Freeform 74"/>
              <p:cNvSpPr>
                <a:spLocks/>
              </p:cNvSpPr>
              <p:nvPr/>
            </p:nvSpPr>
            <p:spPr bwMode="auto">
              <a:xfrm>
                <a:off x="1199" y="3829"/>
                <a:ext cx="153" cy="0"/>
              </a:xfrm>
              <a:custGeom>
                <a:avLst/>
                <a:gdLst>
                  <a:gd name="T0" fmla="*/ 0 w 153"/>
                  <a:gd name="T1" fmla="*/ 3 w 153"/>
                  <a:gd name="T2" fmla="*/ 7 w 153"/>
                  <a:gd name="T3" fmla="*/ 14 w 153"/>
                  <a:gd name="T4" fmla="*/ 24 w 153"/>
                  <a:gd name="T5" fmla="*/ 48 w 153"/>
                  <a:gd name="T6" fmla="*/ 76 w 153"/>
                  <a:gd name="T7" fmla="*/ 104 w 153"/>
                  <a:gd name="T8" fmla="*/ 129 w 153"/>
                  <a:gd name="T9" fmla="*/ 139 w 153"/>
                  <a:gd name="T10" fmla="*/ 146 w 153"/>
                  <a:gd name="T11" fmla="*/ 153 w 153"/>
                  <a:gd name="T12" fmla="*/ 153 w 15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153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76" y="0"/>
                    </a:lnTo>
                    <a:lnTo>
                      <a:pt x="104" y="0"/>
                    </a:lnTo>
                    <a:lnTo>
                      <a:pt x="129" y="0"/>
                    </a:lnTo>
                    <a:lnTo>
                      <a:pt x="139" y="0"/>
                    </a:lnTo>
                    <a:lnTo>
                      <a:pt x="146" y="0"/>
                    </a:lnTo>
                    <a:lnTo>
                      <a:pt x="153" y="0"/>
                    </a:lnTo>
                    <a:lnTo>
                      <a:pt x="153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9" name="Freeform 75"/>
              <p:cNvSpPr>
                <a:spLocks/>
              </p:cNvSpPr>
              <p:nvPr/>
            </p:nvSpPr>
            <p:spPr bwMode="auto">
              <a:xfrm>
                <a:off x="1192" y="3829"/>
                <a:ext cx="160" cy="0"/>
              </a:xfrm>
              <a:custGeom>
                <a:avLst/>
                <a:gdLst>
                  <a:gd name="T0" fmla="*/ 160 w 160"/>
                  <a:gd name="T1" fmla="*/ 157 w 160"/>
                  <a:gd name="T2" fmla="*/ 153 w 160"/>
                  <a:gd name="T3" fmla="*/ 146 w 160"/>
                  <a:gd name="T4" fmla="*/ 136 w 160"/>
                  <a:gd name="T5" fmla="*/ 108 w 160"/>
                  <a:gd name="T6" fmla="*/ 80 w 160"/>
                  <a:gd name="T7" fmla="*/ 49 w 160"/>
                  <a:gd name="T8" fmla="*/ 24 w 160"/>
                  <a:gd name="T9" fmla="*/ 14 w 160"/>
                  <a:gd name="T10" fmla="*/ 7 w 160"/>
                  <a:gd name="T11" fmla="*/ 0 w 160"/>
                  <a:gd name="T12" fmla="*/ 0 w 16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160">
                    <a:moveTo>
                      <a:pt x="160" y="0"/>
                    </a:moveTo>
                    <a:lnTo>
                      <a:pt x="157" y="0"/>
                    </a:lnTo>
                    <a:lnTo>
                      <a:pt x="153" y="0"/>
                    </a:lnTo>
                    <a:lnTo>
                      <a:pt x="146" y="0"/>
                    </a:lnTo>
                    <a:lnTo>
                      <a:pt x="136" y="0"/>
                    </a:lnTo>
                    <a:lnTo>
                      <a:pt x="108" y="0"/>
                    </a:lnTo>
                    <a:lnTo>
                      <a:pt x="80" y="0"/>
                    </a:lnTo>
                    <a:lnTo>
                      <a:pt x="49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Freeform 76"/>
              <p:cNvSpPr>
                <a:spLocks/>
              </p:cNvSpPr>
              <p:nvPr/>
            </p:nvSpPr>
            <p:spPr bwMode="auto">
              <a:xfrm>
                <a:off x="1192" y="3829"/>
                <a:ext cx="167" cy="0"/>
              </a:xfrm>
              <a:custGeom>
                <a:avLst/>
                <a:gdLst>
                  <a:gd name="T0" fmla="*/ 0 w 167"/>
                  <a:gd name="T1" fmla="*/ 3 w 167"/>
                  <a:gd name="T2" fmla="*/ 7 w 167"/>
                  <a:gd name="T3" fmla="*/ 17 w 167"/>
                  <a:gd name="T4" fmla="*/ 28 w 167"/>
                  <a:gd name="T5" fmla="*/ 52 w 167"/>
                  <a:gd name="T6" fmla="*/ 83 w 167"/>
                  <a:gd name="T7" fmla="*/ 115 w 167"/>
                  <a:gd name="T8" fmla="*/ 143 w 167"/>
                  <a:gd name="T9" fmla="*/ 153 w 167"/>
                  <a:gd name="T10" fmla="*/ 160 w 167"/>
                  <a:gd name="T11" fmla="*/ 167 w 167"/>
                  <a:gd name="T12" fmla="*/ 167 w 16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167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17" y="0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83" y="0"/>
                    </a:lnTo>
                    <a:lnTo>
                      <a:pt x="115" y="0"/>
                    </a:lnTo>
                    <a:lnTo>
                      <a:pt x="143" y="0"/>
                    </a:lnTo>
                    <a:lnTo>
                      <a:pt x="153" y="0"/>
                    </a:lnTo>
                    <a:lnTo>
                      <a:pt x="160" y="0"/>
                    </a:lnTo>
                    <a:lnTo>
                      <a:pt x="167" y="0"/>
                    </a:lnTo>
                    <a:lnTo>
                      <a:pt x="16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 77"/>
              <p:cNvSpPr>
                <a:spLocks/>
              </p:cNvSpPr>
              <p:nvPr/>
            </p:nvSpPr>
            <p:spPr bwMode="auto">
              <a:xfrm>
                <a:off x="1185" y="3829"/>
                <a:ext cx="174" cy="0"/>
              </a:xfrm>
              <a:custGeom>
                <a:avLst/>
                <a:gdLst>
                  <a:gd name="T0" fmla="*/ 174 w 174"/>
                  <a:gd name="T1" fmla="*/ 171 w 174"/>
                  <a:gd name="T2" fmla="*/ 167 w 174"/>
                  <a:gd name="T3" fmla="*/ 157 w 174"/>
                  <a:gd name="T4" fmla="*/ 146 w 174"/>
                  <a:gd name="T5" fmla="*/ 118 w 174"/>
                  <a:gd name="T6" fmla="*/ 87 w 174"/>
                  <a:gd name="T7" fmla="*/ 56 w 174"/>
                  <a:gd name="T8" fmla="*/ 28 w 174"/>
                  <a:gd name="T9" fmla="*/ 14 w 174"/>
                  <a:gd name="T10" fmla="*/ 7 w 174"/>
                  <a:gd name="T11" fmla="*/ 3 w 174"/>
                  <a:gd name="T12" fmla="*/ 0 w 17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174">
                    <a:moveTo>
                      <a:pt x="174" y="0"/>
                    </a:moveTo>
                    <a:lnTo>
                      <a:pt x="171" y="0"/>
                    </a:lnTo>
                    <a:lnTo>
                      <a:pt x="167" y="0"/>
                    </a:lnTo>
                    <a:lnTo>
                      <a:pt x="157" y="0"/>
                    </a:lnTo>
                    <a:lnTo>
                      <a:pt x="146" y="0"/>
                    </a:lnTo>
                    <a:lnTo>
                      <a:pt x="118" y="0"/>
                    </a:lnTo>
                    <a:lnTo>
                      <a:pt x="87" y="0"/>
                    </a:lnTo>
                    <a:lnTo>
                      <a:pt x="56" y="0"/>
                    </a:lnTo>
                    <a:lnTo>
                      <a:pt x="28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Freeform 78"/>
              <p:cNvSpPr>
                <a:spLocks/>
              </p:cNvSpPr>
              <p:nvPr/>
            </p:nvSpPr>
            <p:spPr bwMode="auto">
              <a:xfrm>
                <a:off x="1185" y="3829"/>
                <a:ext cx="181" cy="0"/>
              </a:xfrm>
              <a:custGeom>
                <a:avLst/>
                <a:gdLst>
                  <a:gd name="T0" fmla="*/ 0 w 181"/>
                  <a:gd name="T1" fmla="*/ 3 w 181"/>
                  <a:gd name="T2" fmla="*/ 7 w 181"/>
                  <a:gd name="T3" fmla="*/ 14 w 181"/>
                  <a:gd name="T4" fmla="*/ 24 w 181"/>
                  <a:gd name="T5" fmla="*/ 49 w 181"/>
                  <a:gd name="T6" fmla="*/ 80 w 181"/>
                  <a:gd name="T7" fmla="*/ 111 w 181"/>
                  <a:gd name="T8" fmla="*/ 139 w 181"/>
                  <a:gd name="T9" fmla="*/ 164 w 181"/>
                  <a:gd name="T10" fmla="*/ 174 w 181"/>
                  <a:gd name="T11" fmla="*/ 181 w 18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</a:cxnLst>
                <a:rect l="0" t="0" r="r" b="b"/>
                <a:pathLst>
                  <a:path w="181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24" y="0"/>
                    </a:lnTo>
                    <a:lnTo>
                      <a:pt x="49" y="0"/>
                    </a:lnTo>
                    <a:lnTo>
                      <a:pt x="80" y="0"/>
                    </a:lnTo>
                    <a:lnTo>
                      <a:pt x="111" y="0"/>
                    </a:lnTo>
                    <a:lnTo>
                      <a:pt x="139" y="0"/>
                    </a:lnTo>
                    <a:lnTo>
                      <a:pt x="164" y="0"/>
                    </a:lnTo>
                    <a:lnTo>
                      <a:pt x="174" y="0"/>
                    </a:lnTo>
                    <a:lnTo>
                      <a:pt x="181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Freeform 79"/>
              <p:cNvSpPr>
                <a:spLocks/>
              </p:cNvSpPr>
              <p:nvPr/>
            </p:nvSpPr>
            <p:spPr bwMode="auto">
              <a:xfrm>
                <a:off x="1366" y="3829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Freeform 80"/>
              <p:cNvSpPr>
                <a:spLocks/>
              </p:cNvSpPr>
              <p:nvPr/>
            </p:nvSpPr>
            <p:spPr bwMode="auto">
              <a:xfrm>
                <a:off x="1178" y="3829"/>
                <a:ext cx="195" cy="0"/>
              </a:xfrm>
              <a:custGeom>
                <a:avLst/>
                <a:gdLst>
                  <a:gd name="T0" fmla="*/ 195 w 195"/>
                  <a:gd name="T1" fmla="*/ 188 w 195"/>
                  <a:gd name="T2" fmla="*/ 178 w 195"/>
                  <a:gd name="T3" fmla="*/ 150 w 195"/>
                  <a:gd name="T4" fmla="*/ 118 w 195"/>
                  <a:gd name="T5" fmla="*/ 87 w 195"/>
                  <a:gd name="T6" fmla="*/ 52 w 195"/>
                  <a:gd name="T7" fmla="*/ 24 w 195"/>
                  <a:gd name="T8" fmla="*/ 14 w 195"/>
                  <a:gd name="T9" fmla="*/ 7 w 195"/>
                  <a:gd name="T10" fmla="*/ 0 w 195"/>
                  <a:gd name="T11" fmla="*/ 0 w 19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</a:cxnLst>
                <a:rect l="0" t="0" r="r" b="b"/>
                <a:pathLst>
                  <a:path w="195">
                    <a:moveTo>
                      <a:pt x="195" y="0"/>
                    </a:moveTo>
                    <a:lnTo>
                      <a:pt x="188" y="0"/>
                    </a:lnTo>
                    <a:lnTo>
                      <a:pt x="178" y="0"/>
                    </a:lnTo>
                    <a:lnTo>
                      <a:pt x="150" y="0"/>
                    </a:lnTo>
                    <a:lnTo>
                      <a:pt x="118" y="0"/>
                    </a:lnTo>
                    <a:lnTo>
                      <a:pt x="87" y="0"/>
                    </a:lnTo>
                    <a:lnTo>
                      <a:pt x="52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Freeform 81"/>
              <p:cNvSpPr>
                <a:spLocks/>
              </p:cNvSpPr>
              <p:nvPr/>
            </p:nvSpPr>
            <p:spPr bwMode="auto">
              <a:xfrm>
                <a:off x="1178" y="3829"/>
                <a:ext cx="202" cy="0"/>
              </a:xfrm>
              <a:custGeom>
                <a:avLst/>
                <a:gdLst>
                  <a:gd name="T0" fmla="*/ 0 w 202"/>
                  <a:gd name="T1" fmla="*/ 3 w 202"/>
                  <a:gd name="T2" fmla="*/ 10 w 202"/>
                  <a:gd name="T3" fmla="*/ 17 w 202"/>
                  <a:gd name="T4" fmla="*/ 31 w 202"/>
                  <a:gd name="T5" fmla="*/ 66 w 202"/>
                  <a:gd name="T6" fmla="*/ 101 w 202"/>
                  <a:gd name="T7" fmla="*/ 139 w 202"/>
                  <a:gd name="T8" fmla="*/ 171 w 202"/>
                  <a:gd name="T9" fmla="*/ 184 w 202"/>
                  <a:gd name="T10" fmla="*/ 195 w 202"/>
                  <a:gd name="T11" fmla="*/ 198 w 202"/>
                  <a:gd name="T12" fmla="*/ 202 w 2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202">
                    <a:moveTo>
                      <a:pt x="0" y="0"/>
                    </a:moveTo>
                    <a:lnTo>
                      <a:pt x="3" y="0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31" y="0"/>
                    </a:lnTo>
                    <a:lnTo>
                      <a:pt x="66" y="0"/>
                    </a:lnTo>
                    <a:lnTo>
                      <a:pt x="101" y="0"/>
                    </a:lnTo>
                    <a:lnTo>
                      <a:pt x="139" y="0"/>
                    </a:lnTo>
                    <a:lnTo>
                      <a:pt x="171" y="0"/>
                    </a:lnTo>
                    <a:lnTo>
                      <a:pt x="184" y="0"/>
                    </a:lnTo>
                    <a:lnTo>
                      <a:pt x="195" y="0"/>
                    </a:lnTo>
                    <a:lnTo>
                      <a:pt x="198" y="0"/>
                    </a:lnTo>
                    <a:lnTo>
                      <a:pt x="202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Freeform 82"/>
              <p:cNvSpPr>
                <a:spLocks/>
              </p:cNvSpPr>
              <p:nvPr/>
            </p:nvSpPr>
            <p:spPr bwMode="auto">
              <a:xfrm>
                <a:off x="1171" y="3825"/>
                <a:ext cx="209" cy="4"/>
              </a:xfrm>
              <a:custGeom>
                <a:avLst/>
                <a:gdLst>
                  <a:gd name="T0" fmla="*/ 209 w 209"/>
                  <a:gd name="T1" fmla="*/ 4 h 4"/>
                  <a:gd name="T2" fmla="*/ 205 w 209"/>
                  <a:gd name="T3" fmla="*/ 4 h 4"/>
                  <a:gd name="T4" fmla="*/ 198 w 209"/>
                  <a:gd name="T5" fmla="*/ 4 h 4"/>
                  <a:gd name="T6" fmla="*/ 188 w 209"/>
                  <a:gd name="T7" fmla="*/ 4 h 4"/>
                  <a:gd name="T8" fmla="*/ 174 w 209"/>
                  <a:gd name="T9" fmla="*/ 4 h 4"/>
                  <a:gd name="T10" fmla="*/ 143 w 209"/>
                  <a:gd name="T11" fmla="*/ 4 h 4"/>
                  <a:gd name="T12" fmla="*/ 104 w 209"/>
                  <a:gd name="T13" fmla="*/ 0 h 4"/>
                  <a:gd name="T14" fmla="*/ 66 w 209"/>
                  <a:gd name="T15" fmla="*/ 0 h 4"/>
                  <a:gd name="T16" fmla="*/ 31 w 209"/>
                  <a:gd name="T17" fmla="*/ 0 h 4"/>
                  <a:gd name="T18" fmla="*/ 17 w 209"/>
                  <a:gd name="T19" fmla="*/ 0 h 4"/>
                  <a:gd name="T20" fmla="*/ 7 w 209"/>
                  <a:gd name="T21" fmla="*/ 0 h 4"/>
                  <a:gd name="T22" fmla="*/ 3 w 209"/>
                  <a:gd name="T23" fmla="*/ 0 h 4"/>
                  <a:gd name="T24" fmla="*/ 0 w 209"/>
                  <a:gd name="T2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4">
                    <a:moveTo>
                      <a:pt x="209" y="4"/>
                    </a:moveTo>
                    <a:lnTo>
                      <a:pt x="205" y="4"/>
                    </a:lnTo>
                    <a:lnTo>
                      <a:pt x="198" y="4"/>
                    </a:lnTo>
                    <a:lnTo>
                      <a:pt x="188" y="4"/>
                    </a:lnTo>
                    <a:lnTo>
                      <a:pt x="174" y="4"/>
                    </a:lnTo>
                    <a:lnTo>
                      <a:pt x="143" y="4"/>
                    </a:lnTo>
                    <a:lnTo>
                      <a:pt x="104" y="0"/>
                    </a:lnTo>
                    <a:lnTo>
                      <a:pt x="66" y="0"/>
                    </a:lnTo>
                    <a:lnTo>
                      <a:pt x="31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Freeform 83"/>
              <p:cNvSpPr>
                <a:spLocks/>
              </p:cNvSpPr>
              <p:nvPr/>
            </p:nvSpPr>
            <p:spPr bwMode="auto">
              <a:xfrm>
                <a:off x="1171" y="3825"/>
                <a:ext cx="219" cy="0"/>
              </a:xfrm>
              <a:custGeom>
                <a:avLst/>
                <a:gdLst>
                  <a:gd name="T0" fmla="*/ 0 w 219"/>
                  <a:gd name="T1" fmla="*/ 3 w 219"/>
                  <a:gd name="T2" fmla="*/ 10 w 219"/>
                  <a:gd name="T3" fmla="*/ 21 w 219"/>
                  <a:gd name="T4" fmla="*/ 35 w 219"/>
                  <a:gd name="T5" fmla="*/ 70 w 219"/>
                  <a:gd name="T6" fmla="*/ 111 w 219"/>
                  <a:gd name="T7" fmla="*/ 150 w 219"/>
                  <a:gd name="T8" fmla="*/ 185 w 219"/>
                  <a:gd name="T9" fmla="*/ 198 w 219"/>
                  <a:gd name="T10" fmla="*/ 209 w 219"/>
                  <a:gd name="T11" fmla="*/ 216 w 219"/>
                  <a:gd name="T12" fmla="*/ 219 w 2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219">
                    <a:moveTo>
                      <a:pt x="0" y="0"/>
                    </a:moveTo>
                    <a:lnTo>
                      <a:pt x="3" y="0"/>
                    </a:lnTo>
                    <a:lnTo>
                      <a:pt x="10" y="0"/>
                    </a:lnTo>
                    <a:lnTo>
                      <a:pt x="21" y="0"/>
                    </a:lnTo>
                    <a:lnTo>
                      <a:pt x="35" y="0"/>
                    </a:lnTo>
                    <a:lnTo>
                      <a:pt x="70" y="0"/>
                    </a:lnTo>
                    <a:lnTo>
                      <a:pt x="111" y="0"/>
                    </a:lnTo>
                    <a:lnTo>
                      <a:pt x="150" y="0"/>
                    </a:lnTo>
                    <a:lnTo>
                      <a:pt x="185" y="0"/>
                    </a:lnTo>
                    <a:lnTo>
                      <a:pt x="198" y="0"/>
                    </a:lnTo>
                    <a:lnTo>
                      <a:pt x="209" y="0"/>
                    </a:lnTo>
                    <a:lnTo>
                      <a:pt x="216" y="0"/>
                    </a:lnTo>
                    <a:lnTo>
                      <a:pt x="219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Freeform 84"/>
              <p:cNvSpPr>
                <a:spLocks/>
              </p:cNvSpPr>
              <p:nvPr/>
            </p:nvSpPr>
            <p:spPr bwMode="auto">
              <a:xfrm>
                <a:off x="1164" y="3825"/>
                <a:ext cx="226" cy="0"/>
              </a:xfrm>
              <a:custGeom>
                <a:avLst/>
                <a:gdLst>
                  <a:gd name="T0" fmla="*/ 226 w 226"/>
                  <a:gd name="T1" fmla="*/ 223 w 226"/>
                  <a:gd name="T2" fmla="*/ 216 w 226"/>
                  <a:gd name="T3" fmla="*/ 205 w 226"/>
                  <a:gd name="T4" fmla="*/ 192 w 226"/>
                  <a:gd name="T5" fmla="*/ 174 w 226"/>
                  <a:gd name="T6" fmla="*/ 153 w 226"/>
                  <a:gd name="T7" fmla="*/ 111 w 226"/>
                  <a:gd name="T8" fmla="*/ 70 w 226"/>
                  <a:gd name="T9" fmla="*/ 52 w 226"/>
                  <a:gd name="T10" fmla="*/ 35 w 226"/>
                  <a:gd name="T11" fmla="*/ 21 w 226"/>
                  <a:gd name="T12" fmla="*/ 10 w 226"/>
                  <a:gd name="T13" fmla="*/ 3 w 226"/>
                  <a:gd name="T14" fmla="*/ 0 w 22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226">
                    <a:moveTo>
                      <a:pt x="226" y="0"/>
                    </a:moveTo>
                    <a:lnTo>
                      <a:pt x="223" y="0"/>
                    </a:lnTo>
                    <a:lnTo>
                      <a:pt x="216" y="0"/>
                    </a:lnTo>
                    <a:lnTo>
                      <a:pt x="205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3" y="0"/>
                    </a:lnTo>
                    <a:lnTo>
                      <a:pt x="111" y="0"/>
                    </a:lnTo>
                    <a:lnTo>
                      <a:pt x="70" y="0"/>
                    </a:lnTo>
                    <a:lnTo>
                      <a:pt x="52" y="0"/>
                    </a:lnTo>
                    <a:lnTo>
                      <a:pt x="35" y="0"/>
                    </a:lnTo>
                    <a:lnTo>
                      <a:pt x="21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Freeform 85"/>
              <p:cNvSpPr>
                <a:spLocks/>
              </p:cNvSpPr>
              <p:nvPr/>
            </p:nvSpPr>
            <p:spPr bwMode="auto">
              <a:xfrm>
                <a:off x="1164" y="3825"/>
                <a:ext cx="233" cy="0"/>
              </a:xfrm>
              <a:custGeom>
                <a:avLst/>
                <a:gdLst>
                  <a:gd name="T0" fmla="*/ 0 w 233"/>
                  <a:gd name="T1" fmla="*/ 3 w 233"/>
                  <a:gd name="T2" fmla="*/ 7 w 233"/>
                  <a:gd name="T3" fmla="*/ 17 w 233"/>
                  <a:gd name="T4" fmla="*/ 31 w 233"/>
                  <a:gd name="T5" fmla="*/ 63 w 233"/>
                  <a:gd name="T6" fmla="*/ 101 w 233"/>
                  <a:gd name="T7" fmla="*/ 143 w 233"/>
                  <a:gd name="T8" fmla="*/ 181 w 233"/>
                  <a:gd name="T9" fmla="*/ 212 w 233"/>
                  <a:gd name="T10" fmla="*/ 223 w 233"/>
                  <a:gd name="T11" fmla="*/ 233 w 2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</a:cxnLst>
                <a:rect l="0" t="0" r="r" b="b"/>
                <a:pathLst>
                  <a:path w="233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17" y="0"/>
                    </a:lnTo>
                    <a:lnTo>
                      <a:pt x="31" y="0"/>
                    </a:lnTo>
                    <a:lnTo>
                      <a:pt x="63" y="0"/>
                    </a:lnTo>
                    <a:lnTo>
                      <a:pt x="101" y="0"/>
                    </a:lnTo>
                    <a:lnTo>
                      <a:pt x="143" y="0"/>
                    </a:lnTo>
                    <a:lnTo>
                      <a:pt x="181" y="0"/>
                    </a:lnTo>
                    <a:lnTo>
                      <a:pt x="212" y="0"/>
                    </a:lnTo>
                    <a:lnTo>
                      <a:pt x="223" y="0"/>
                    </a:lnTo>
                    <a:lnTo>
                      <a:pt x="233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Freeform 86"/>
              <p:cNvSpPr>
                <a:spLocks/>
              </p:cNvSpPr>
              <p:nvPr/>
            </p:nvSpPr>
            <p:spPr bwMode="auto">
              <a:xfrm>
                <a:off x="1397" y="382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Freeform 87"/>
              <p:cNvSpPr>
                <a:spLocks/>
              </p:cNvSpPr>
              <p:nvPr/>
            </p:nvSpPr>
            <p:spPr bwMode="auto">
              <a:xfrm>
                <a:off x="1157" y="3825"/>
                <a:ext cx="247" cy="0"/>
              </a:xfrm>
              <a:custGeom>
                <a:avLst/>
                <a:gdLst>
                  <a:gd name="T0" fmla="*/ 247 w 247"/>
                  <a:gd name="T1" fmla="*/ 237 w 247"/>
                  <a:gd name="T2" fmla="*/ 226 w 247"/>
                  <a:gd name="T3" fmla="*/ 209 w 247"/>
                  <a:gd name="T4" fmla="*/ 192 w 247"/>
                  <a:gd name="T5" fmla="*/ 150 w 247"/>
                  <a:gd name="T6" fmla="*/ 108 w 247"/>
                  <a:gd name="T7" fmla="*/ 66 w 247"/>
                  <a:gd name="T8" fmla="*/ 49 w 247"/>
                  <a:gd name="T9" fmla="*/ 31 w 247"/>
                  <a:gd name="T10" fmla="*/ 17 w 247"/>
                  <a:gd name="T11" fmla="*/ 7 w 247"/>
                  <a:gd name="T12" fmla="*/ 3 w 247"/>
                  <a:gd name="T13" fmla="*/ 0 w 24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247">
                    <a:moveTo>
                      <a:pt x="247" y="0"/>
                    </a:moveTo>
                    <a:lnTo>
                      <a:pt x="237" y="0"/>
                    </a:lnTo>
                    <a:lnTo>
                      <a:pt x="226" y="0"/>
                    </a:lnTo>
                    <a:lnTo>
                      <a:pt x="209" y="0"/>
                    </a:lnTo>
                    <a:lnTo>
                      <a:pt x="192" y="0"/>
                    </a:lnTo>
                    <a:lnTo>
                      <a:pt x="150" y="0"/>
                    </a:lnTo>
                    <a:lnTo>
                      <a:pt x="108" y="0"/>
                    </a:lnTo>
                    <a:lnTo>
                      <a:pt x="66" y="0"/>
                    </a:lnTo>
                    <a:lnTo>
                      <a:pt x="49" y="0"/>
                    </a:lnTo>
                    <a:lnTo>
                      <a:pt x="31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Freeform 88"/>
              <p:cNvSpPr>
                <a:spLocks/>
              </p:cNvSpPr>
              <p:nvPr/>
            </p:nvSpPr>
            <p:spPr bwMode="auto">
              <a:xfrm>
                <a:off x="1157" y="3825"/>
                <a:ext cx="254" cy="0"/>
              </a:xfrm>
              <a:custGeom>
                <a:avLst/>
                <a:gdLst>
                  <a:gd name="T0" fmla="*/ 0 w 254"/>
                  <a:gd name="T1" fmla="*/ 3 w 254"/>
                  <a:gd name="T2" fmla="*/ 10 w 254"/>
                  <a:gd name="T3" fmla="*/ 24 w 254"/>
                  <a:gd name="T4" fmla="*/ 42 w 254"/>
                  <a:gd name="T5" fmla="*/ 59 w 254"/>
                  <a:gd name="T6" fmla="*/ 80 w 254"/>
                  <a:gd name="T7" fmla="*/ 129 w 254"/>
                  <a:gd name="T8" fmla="*/ 174 w 254"/>
                  <a:gd name="T9" fmla="*/ 195 w 254"/>
                  <a:gd name="T10" fmla="*/ 216 w 254"/>
                  <a:gd name="T11" fmla="*/ 230 w 254"/>
                  <a:gd name="T12" fmla="*/ 244 w 254"/>
                  <a:gd name="T13" fmla="*/ 251 w 254"/>
                  <a:gd name="T14" fmla="*/ 254 w 2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254">
                    <a:moveTo>
                      <a:pt x="0" y="0"/>
                    </a:moveTo>
                    <a:lnTo>
                      <a:pt x="3" y="0"/>
                    </a:lnTo>
                    <a:lnTo>
                      <a:pt x="10" y="0"/>
                    </a:lnTo>
                    <a:lnTo>
                      <a:pt x="24" y="0"/>
                    </a:lnTo>
                    <a:lnTo>
                      <a:pt x="42" y="0"/>
                    </a:lnTo>
                    <a:lnTo>
                      <a:pt x="59" y="0"/>
                    </a:lnTo>
                    <a:lnTo>
                      <a:pt x="80" y="0"/>
                    </a:lnTo>
                    <a:lnTo>
                      <a:pt x="129" y="0"/>
                    </a:lnTo>
                    <a:lnTo>
                      <a:pt x="174" y="0"/>
                    </a:lnTo>
                    <a:lnTo>
                      <a:pt x="195" y="0"/>
                    </a:lnTo>
                    <a:lnTo>
                      <a:pt x="216" y="0"/>
                    </a:lnTo>
                    <a:lnTo>
                      <a:pt x="230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4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Freeform 89"/>
              <p:cNvSpPr>
                <a:spLocks/>
              </p:cNvSpPr>
              <p:nvPr/>
            </p:nvSpPr>
            <p:spPr bwMode="auto">
              <a:xfrm>
                <a:off x="1150" y="3825"/>
                <a:ext cx="261" cy="0"/>
              </a:xfrm>
              <a:custGeom>
                <a:avLst/>
                <a:gdLst>
                  <a:gd name="T0" fmla="*/ 261 w 261"/>
                  <a:gd name="T1" fmla="*/ 258 w 261"/>
                  <a:gd name="T2" fmla="*/ 251 w 261"/>
                  <a:gd name="T3" fmla="*/ 237 w 261"/>
                  <a:gd name="T4" fmla="*/ 219 w 261"/>
                  <a:gd name="T5" fmla="*/ 199 w 261"/>
                  <a:gd name="T6" fmla="*/ 178 w 261"/>
                  <a:gd name="T7" fmla="*/ 129 w 261"/>
                  <a:gd name="T8" fmla="*/ 84 w 261"/>
                  <a:gd name="T9" fmla="*/ 59 w 261"/>
                  <a:gd name="T10" fmla="*/ 42 w 261"/>
                  <a:gd name="T11" fmla="*/ 24 w 261"/>
                  <a:gd name="T12" fmla="*/ 10 w 261"/>
                  <a:gd name="T13" fmla="*/ 3 w 261"/>
                  <a:gd name="T14" fmla="*/ 0 w 26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261">
                    <a:moveTo>
                      <a:pt x="261" y="0"/>
                    </a:moveTo>
                    <a:lnTo>
                      <a:pt x="258" y="0"/>
                    </a:lnTo>
                    <a:lnTo>
                      <a:pt x="251" y="0"/>
                    </a:lnTo>
                    <a:lnTo>
                      <a:pt x="237" y="0"/>
                    </a:lnTo>
                    <a:lnTo>
                      <a:pt x="219" y="0"/>
                    </a:lnTo>
                    <a:lnTo>
                      <a:pt x="199" y="0"/>
                    </a:lnTo>
                    <a:lnTo>
                      <a:pt x="178" y="0"/>
                    </a:lnTo>
                    <a:lnTo>
                      <a:pt x="129" y="0"/>
                    </a:lnTo>
                    <a:lnTo>
                      <a:pt x="84" y="0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Freeform 90"/>
              <p:cNvSpPr>
                <a:spLocks/>
              </p:cNvSpPr>
              <p:nvPr/>
            </p:nvSpPr>
            <p:spPr bwMode="auto">
              <a:xfrm>
                <a:off x="1150" y="3825"/>
                <a:ext cx="268" cy="0"/>
              </a:xfrm>
              <a:custGeom>
                <a:avLst/>
                <a:gdLst>
                  <a:gd name="T0" fmla="*/ 0 w 268"/>
                  <a:gd name="T1" fmla="*/ 3 w 268"/>
                  <a:gd name="T2" fmla="*/ 10 w 268"/>
                  <a:gd name="T3" fmla="*/ 24 w 268"/>
                  <a:gd name="T4" fmla="*/ 42 w 268"/>
                  <a:gd name="T5" fmla="*/ 63 w 268"/>
                  <a:gd name="T6" fmla="*/ 87 w 268"/>
                  <a:gd name="T7" fmla="*/ 136 w 268"/>
                  <a:gd name="T8" fmla="*/ 185 w 268"/>
                  <a:gd name="T9" fmla="*/ 206 w 268"/>
                  <a:gd name="T10" fmla="*/ 226 w 268"/>
                  <a:gd name="T11" fmla="*/ 244 w 268"/>
                  <a:gd name="T12" fmla="*/ 258 w 268"/>
                  <a:gd name="T13" fmla="*/ 265 w 268"/>
                  <a:gd name="T14" fmla="*/ 268 w 26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268">
                    <a:moveTo>
                      <a:pt x="0" y="0"/>
                    </a:moveTo>
                    <a:lnTo>
                      <a:pt x="3" y="0"/>
                    </a:lnTo>
                    <a:lnTo>
                      <a:pt x="10" y="0"/>
                    </a:lnTo>
                    <a:lnTo>
                      <a:pt x="24" y="0"/>
                    </a:lnTo>
                    <a:lnTo>
                      <a:pt x="42" y="0"/>
                    </a:lnTo>
                    <a:lnTo>
                      <a:pt x="63" y="0"/>
                    </a:lnTo>
                    <a:lnTo>
                      <a:pt x="87" y="0"/>
                    </a:lnTo>
                    <a:lnTo>
                      <a:pt x="136" y="0"/>
                    </a:lnTo>
                    <a:lnTo>
                      <a:pt x="185" y="0"/>
                    </a:lnTo>
                    <a:lnTo>
                      <a:pt x="206" y="0"/>
                    </a:lnTo>
                    <a:lnTo>
                      <a:pt x="226" y="0"/>
                    </a:lnTo>
                    <a:lnTo>
                      <a:pt x="244" y="0"/>
                    </a:lnTo>
                    <a:lnTo>
                      <a:pt x="258" y="0"/>
                    </a:lnTo>
                    <a:lnTo>
                      <a:pt x="265" y="0"/>
                    </a:lnTo>
                    <a:lnTo>
                      <a:pt x="268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Freeform 91"/>
              <p:cNvSpPr>
                <a:spLocks/>
              </p:cNvSpPr>
              <p:nvPr/>
            </p:nvSpPr>
            <p:spPr bwMode="auto">
              <a:xfrm>
                <a:off x="1143" y="3825"/>
                <a:ext cx="275" cy="0"/>
              </a:xfrm>
              <a:custGeom>
                <a:avLst/>
                <a:gdLst>
                  <a:gd name="T0" fmla="*/ 275 w 275"/>
                  <a:gd name="T1" fmla="*/ 272 w 275"/>
                  <a:gd name="T2" fmla="*/ 265 w 275"/>
                  <a:gd name="T3" fmla="*/ 251 w 275"/>
                  <a:gd name="T4" fmla="*/ 230 w 275"/>
                  <a:gd name="T5" fmla="*/ 209 w 275"/>
                  <a:gd name="T6" fmla="*/ 188 w 275"/>
                  <a:gd name="T7" fmla="*/ 136 w 275"/>
                  <a:gd name="T8" fmla="*/ 87 w 275"/>
                  <a:gd name="T9" fmla="*/ 63 w 275"/>
                  <a:gd name="T10" fmla="*/ 42 w 275"/>
                  <a:gd name="T11" fmla="*/ 24 w 275"/>
                  <a:gd name="T12" fmla="*/ 10 w 275"/>
                  <a:gd name="T13" fmla="*/ 3 w 275"/>
                  <a:gd name="T14" fmla="*/ 0 w 2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275">
                    <a:moveTo>
                      <a:pt x="275" y="0"/>
                    </a:moveTo>
                    <a:lnTo>
                      <a:pt x="272" y="0"/>
                    </a:lnTo>
                    <a:lnTo>
                      <a:pt x="265" y="0"/>
                    </a:lnTo>
                    <a:lnTo>
                      <a:pt x="251" y="0"/>
                    </a:lnTo>
                    <a:lnTo>
                      <a:pt x="230" y="0"/>
                    </a:lnTo>
                    <a:lnTo>
                      <a:pt x="209" y="0"/>
                    </a:lnTo>
                    <a:lnTo>
                      <a:pt x="188" y="0"/>
                    </a:lnTo>
                    <a:lnTo>
                      <a:pt x="136" y="0"/>
                    </a:lnTo>
                    <a:lnTo>
                      <a:pt x="87" y="0"/>
                    </a:lnTo>
                    <a:lnTo>
                      <a:pt x="63" y="0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Freeform 92"/>
              <p:cNvSpPr>
                <a:spLocks/>
              </p:cNvSpPr>
              <p:nvPr/>
            </p:nvSpPr>
            <p:spPr bwMode="auto">
              <a:xfrm>
                <a:off x="1143" y="3825"/>
                <a:ext cx="282" cy="0"/>
              </a:xfrm>
              <a:custGeom>
                <a:avLst/>
                <a:gdLst>
                  <a:gd name="T0" fmla="*/ 0 w 282"/>
                  <a:gd name="T1" fmla="*/ 3 w 282"/>
                  <a:gd name="T2" fmla="*/ 10 w 282"/>
                  <a:gd name="T3" fmla="*/ 21 w 282"/>
                  <a:gd name="T4" fmla="*/ 38 w 282"/>
                  <a:gd name="T5" fmla="*/ 56 w 282"/>
                  <a:gd name="T6" fmla="*/ 77 w 282"/>
                  <a:gd name="T7" fmla="*/ 122 w 282"/>
                  <a:gd name="T8" fmla="*/ 171 w 282"/>
                  <a:gd name="T9" fmla="*/ 219 w 282"/>
                  <a:gd name="T10" fmla="*/ 237 w 282"/>
                  <a:gd name="T11" fmla="*/ 258 w 282"/>
                  <a:gd name="T12" fmla="*/ 272 w 282"/>
                  <a:gd name="T13" fmla="*/ 282 w 2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282">
                    <a:moveTo>
                      <a:pt x="0" y="0"/>
                    </a:moveTo>
                    <a:lnTo>
                      <a:pt x="3" y="0"/>
                    </a:lnTo>
                    <a:lnTo>
                      <a:pt x="10" y="0"/>
                    </a:lnTo>
                    <a:lnTo>
                      <a:pt x="21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77" y="0"/>
                    </a:lnTo>
                    <a:lnTo>
                      <a:pt x="122" y="0"/>
                    </a:lnTo>
                    <a:lnTo>
                      <a:pt x="171" y="0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58" y="0"/>
                    </a:lnTo>
                    <a:lnTo>
                      <a:pt x="272" y="0"/>
                    </a:lnTo>
                    <a:lnTo>
                      <a:pt x="282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Freeform 93"/>
              <p:cNvSpPr>
                <a:spLocks/>
              </p:cNvSpPr>
              <p:nvPr/>
            </p:nvSpPr>
            <p:spPr bwMode="auto">
              <a:xfrm>
                <a:off x="1425" y="382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Freeform 94"/>
              <p:cNvSpPr>
                <a:spLocks/>
              </p:cNvSpPr>
              <p:nvPr/>
            </p:nvSpPr>
            <p:spPr bwMode="auto">
              <a:xfrm>
                <a:off x="1132" y="3825"/>
                <a:ext cx="300" cy="0"/>
              </a:xfrm>
              <a:custGeom>
                <a:avLst/>
                <a:gdLst>
                  <a:gd name="T0" fmla="*/ 300 w 300"/>
                  <a:gd name="T1" fmla="*/ 290 w 300"/>
                  <a:gd name="T2" fmla="*/ 272 w 300"/>
                  <a:gd name="T3" fmla="*/ 255 w 300"/>
                  <a:gd name="T4" fmla="*/ 234 w 300"/>
                  <a:gd name="T5" fmla="*/ 185 w 300"/>
                  <a:gd name="T6" fmla="*/ 133 w 300"/>
                  <a:gd name="T7" fmla="*/ 81 w 300"/>
                  <a:gd name="T8" fmla="*/ 60 w 300"/>
                  <a:gd name="T9" fmla="*/ 39 w 300"/>
                  <a:gd name="T10" fmla="*/ 25 w 300"/>
                  <a:gd name="T11" fmla="*/ 11 w 300"/>
                  <a:gd name="T12" fmla="*/ 4 w 300"/>
                  <a:gd name="T13" fmla="*/ 0 w 30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00">
                    <a:moveTo>
                      <a:pt x="300" y="0"/>
                    </a:moveTo>
                    <a:lnTo>
                      <a:pt x="290" y="0"/>
                    </a:lnTo>
                    <a:lnTo>
                      <a:pt x="272" y="0"/>
                    </a:lnTo>
                    <a:lnTo>
                      <a:pt x="255" y="0"/>
                    </a:lnTo>
                    <a:lnTo>
                      <a:pt x="234" y="0"/>
                    </a:lnTo>
                    <a:lnTo>
                      <a:pt x="185" y="0"/>
                    </a:lnTo>
                    <a:lnTo>
                      <a:pt x="133" y="0"/>
                    </a:lnTo>
                    <a:lnTo>
                      <a:pt x="81" y="0"/>
                    </a:lnTo>
                    <a:lnTo>
                      <a:pt x="60" y="0"/>
                    </a:lnTo>
                    <a:lnTo>
                      <a:pt x="39" y="0"/>
                    </a:lnTo>
                    <a:lnTo>
                      <a:pt x="25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9" name="Freeform 95"/>
              <p:cNvSpPr>
                <a:spLocks/>
              </p:cNvSpPr>
              <p:nvPr/>
            </p:nvSpPr>
            <p:spPr bwMode="auto">
              <a:xfrm>
                <a:off x="1132" y="3825"/>
                <a:ext cx="307" cy="0"/>
              </a:xfrm>
              <a:custGeom>
                <a:avLst/>
                <a:gdLst>
                  <a:gd name="T0" fmla="*/ 0 w 307"/>
                  <a:gd name="T1" fmla="*/ 4 w 307"/>
                  <a:gd name="T2" fmla="*/ 14 w 307"/>
                  <a:gd name="T3" fmla="*/ 28 w 307"/>
                  <a:gd name="T4" fmla="*/ 49 w 307"/>
                  <a:gd name="T5" fmla="*/ 74 w 307"/>
                  <a:gd name="T6" fmla="*/ 98 w 307"/>
                  <a:gd name="T7" fmla="*/ 154 w 307"/>
                  <a:gd name="T8" fmla="*/ 210 w 307"/>
                  <a:gd name="T9" fmla="*/ 237 w 307"/>
                  <a:gd name="T10" fmla="*/ 258 w 307"/>
                  <a:gd name="T11" fmla="*/ 279 w 307"/>
                  <a:gd name="T12" fmla="*/ 293 w 307"/>
                  <a:gd name="T13" fmla="*/ 304 w 307"/>
                  <a:gd name="T14" fmla="*/ 307 w 30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307">
                    <a:moveTo>
                      <a:pt x="0" y="0"/>
                    </a:moveTo>
                    <a:lnTo>
                      <a:pt x="4" y="0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9" y="0"/>
                    </a:lnTo>
                    <a:lnTo>
                      <a:pt x="74" y="0"/>
                    </a:lnTo>
                    <a:lnTo>
                      <a:pt x="98" y="0"/>
                    </a:lnTo>
                    <a:lnTo>
                      <a:pt x="154" y="0"/>
                    </a:lnTo>
                    <a:lnTo>
                      <a:pt x="210" y="0"/>
                    </a:lnTo>
                    <a:lnTo>
                      <a:pt x="237" y="0"/>
                    </a:lnTo>
                    <a:lnTo>
                      <a:pt x="258" y="0"/>
                    </a:lnTo>
                    <a:lnTo>
                      <a:pt x="279" y="0"/>
                    </a:lnTo>
                    <a:lnTo>
                      <a:pt x="293" y="0"/>
                    </a:lnTo>
                    <a:lnTo>
                      <a:pt x="304" y="0"/>
                    </a:lnTo>
                    <a:lnTo>
                      <a:pt x="30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Freeform 96"/>
              <p:cNvSpPr>
                <a:spLocks/>
              </p:cNvSpPr>
              <p:nvPr/>
            </p:nvSpPr>
            <p:spPr bwMode="auto">
              <a:xfrm>
                <a:off x="1126" y="3825"/>
                <a:ext cx="313" cy="0"/>
              </a:xfrm>
              <a:custGeom>
                <a:avLst/>
                <a:gdLst>
                  <a:gd name="T0" fmla="*/ 313 w 313"/>
                  <a:gd name="T1" fmla="*/ 310 w 313"/>
                  <a:gd name="T2" fmla="*/ 299 w 313"/>
                  <a:gd name="T3" fmla="*/ 285 w 313"/>
                  <a:gd name="T4" fmla="*/ 264 w 313"/>
                  <a:gd name="T5" fmla="*/ 240 w 313"/>
                  <a:gd name="T6" fmla="*/ 212 w 313"/>
                  <a:gd name="T7" fmla="*/ 156 w 313"/>
                  <a:gd name="T8" fmla="*/ 97 w 313"/>
                  <a:gd name="T9" fmla="*/ 73 w 313"/>
                  <a:gd name="T10" fmla="*/ 48 w 313"/>
                  <a:gd name="T11" fmla="*/ 27 w 313"/>
                  <a:gd name="T12" fmla="*/ 13 w 313"/>
                  <a:gd name="T13" fmla="*/ 3 w 313"/>
                  <a:gd name="T14" fmla="*/ 0 w 3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313">
                    <a:moveTo>
                      <a:pt x="313" y="0"/>
                    </a:moveTo>
                    <a:lnTo>
                      <a:pt x="310" y="0"/>
                    </a:lnTo>
                    <a:lnTo>
                      <a:pt x="299" y="0"/>
                    </a:lnTo>
                    <a:lnTo>
                      <a:pt x="285" y="0"/>
                    </a:lnTo>
                    <a:lnTo>
                      <a:pt x="264" y="0"/>
                    </a:lnTo>
                    <a:lnTo>
                      <a:pt x="240" y="0"/>
                    </a:lnTo>
                    <a:lnTo>
                      <a:pt x="212" y="0"/>
                    </a:lnTo>
                    <a:lnTo>
                      <a:pt x="156" y="0"/>
                    </a:lnTo>
                    <a:lnTo>
                      <a:pt x="97" y="0"/>
                    </a:lnTo>
                    <a:lnTo>
                      <a:pt x="73" y="0"/>
                    </a:lnTo>
                    <a:lnTo>
                      <a:pt x="48" y="0"/>
                    </a:lnTo>
                    <a:lnTo>
                      <a:pt x="27" y="0"/>
                    </a:lnTo>
                    <a:lnTo>
                      <a:pt x="13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Freeform 97"/>
              <p:cNvSpPr>
                <a:spLocks/>
              </p:cNvSpPr>
              <p:nvPr/>
            </p:nvSpPr>
            <p:spPr bwMode="auto">
              <a:xfrm>
                <a:off x="1126" y="3825"/>
                <a:ext cx="324" cy="0"/>
              </a:xfrm>
              <a:custGeom>
                <a:avLst/>
                <a:gdLst>
                  <a:gd name="T0" fmla="*/ 0 w 324"/>
                  <a:gd name="T1" fmla="*/ 3 w 324"/>
                  <a:gd name="T2" fmla="*/ 10 w 324"/>
                  <a:gd name="T3" fmla="*/ 24 w 324"/>
                  <a:gd name="T4" fmla="*/ 45 w 324"/>
                  <a:gd name="T5" fmla="*/ 66 w 324"/>
                  <a:gd name="T6" fmla="*/ 87 w 324"/>
                  <a:gd name="T7" fmla="*/ 142 w 324"/>
                  <a:gd name="T8" fmla="*/ 198 w 324"/>
                  <a:gd name="T9" fmla="*/ 250 w 324"/>
                  <a:gd name="T10" fmla="*/ 275 w 324"/>
                  <a:gd name="T11" fmla="*/ 292 w 324"/>
                  <a:gd name="T12" fmla="*/ 310 w 324"/>
                  <a:gd name="T13" fmla="*/ 324 w 32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24">
                    <a:moveTo>
                      <a:pt x="0" y="0"/>
                    </a:moveTo>
                    <a:lnTo>
                      <a:pt x="3" y="0"/>
                    </a:lnTo>
                    <a:lnTo>
                      <a:pt x="10" y="0"/>
                    </a:lnTo>
                    <a:lnTo>
                      <a:pt x="24" y="0"/>
                    </a:lnTo>
                    <a:lnTo>
                      <a:pt x="45" y="0"/>
                    </a:lnTo>
                    <a:lnTo>
                      <a:pt x="66" y="0"/>
                    </a:lnTo>
                    <a:lnTo>
                      <a:pt x="87" y="0"/>
                    </a:lnTo>
                    <a:lnTo>
                      <a:pt x="142" y="0"/>
                    </a:lnTo>
                    <a:lnTo>
                      <a:pt x="198" y="0"/>
                    </a:lnTo>
                    <a:lnTo>
                      <a:pt x="250" y="0"/>
                    </a:lnTo>
                    <a:lnTo>
                      <a:pt x="275" y="0"/>
                    </a:lnTo>
                    <a:lnTo>
                      <a:pt x="292" y="0"/>
                    </a:lnTo>
                    <a:lnTo>
                      <a:pt x="310" y="0"/>
                    </a:lnTo>
                    <a:lnTo>
                      <a:pt x="324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2" name="Freeform 98"/>
              <p:cNvSpPr>
                <a:spLocks/>
              </p:cNvSpPr>
              <p:nvPr/>
            </p:nvSpPr>
            <p:spPr bwMode="auto">
              <a:xfrm>
                <a:off x="1450" y="382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Freeform 99"/>
              <p:cNvSpPr>
                <a:spLocks/>
              </p:cNvSpPr>
              <p:nvPr/>
            </p:nvSpPr>
            <p:spPr bwMode="auto">
              <a:xfrm>
                <a:off x="1119" y="3825"/>
                <a:ext cx="338" cy="0"/>
              </a:xfrm>
              <a:custGeom>
                <a:avLst/>
                <a:gdLst>
                  <a:gd name="T0" fmla="*/ 338 w 338"/>
                  <a:gd name="T1" fmla="*/ 324 w 338"/>
                  <a:gd name="T2" fmla="*/ 306 w 338"/>
                  <a:gd name="T3" fmla="*/ 285 w 338"/>
                  <a:gd name="T4" fmla="*/ 261 w 338"/>
                  <a:gd name="T5" fmla="*/ 205 w 338"/>
                  <a:gd name="T6" fmla="*/ 146 w 338"/>
                  <a:gd name="T7" fmla="*/ 90 w 338"/>
                  <a:gd name="T8" fmla="*/ 66 w 338"/>
                  <a:gd name="T9" fmla="*/ 45 w 338"/>
                  <a:gd name="T10" fmla="*/ 24 w 338"/>
                  <a:gd name="T11" fmla="*/ 10 w 338"/>
                  <a:gd name="T12" fmla="*/ 3 w 338"/>
                  <a:gd name="T13" fmla="*/ 0 w 3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38">
                    <a:moveTo>
                      <a:pt x="338" y="0"/>
                    </a:moveTo>
                    <a:lnTo>
                      <a:pt x="324" y="0"/>
                    </a:lnTo>
                    <a:lnTo>
                      <a:pt x="306" y="0"/>
                    </a:lnTo>
                    <a:lnTo>
                      <a:pt x="285" y="0"/>
                    </a:lnTo>
                    <a:lnTo>
                      <a:pt x="261" y="0"/>
                    </a:lnTo>
                    <a:lnTo>
                      <a:pt x="205" y="0"/>
                    </a:lnTo>
                    <a:lnTo>
                      <a:pt x="146" y="0"/>
                    </a:lnTo>
                    <a:lnTo>
                      <a:pt x="90" y="0"/>
                    </a:lnTo>
                    <a:lnTo>
                      <a:pt x="66" y="0"/>
                    </a:lnTo>
                    <a:lnTo>
                      <a:pt x="45" y="0"/>
                    </a:lnTo>
                    <a:lnTo>
                      <a:pt x="2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Freeform 100"/>
              <p:cNvSpPr>
                <a:spLocks/>
              </p:cNvSpPr>
              <p:nvPr/>
            </p:nvSpPr>
            <p:spPr bwMode="auto">
              <a:xfrm>
                <a:off x="1119" y="3825"/>
                <a:ext cx="345" cy="0"/>
              </a:xfrm>
              <a:custGeom>
                <a:avLst/>
                <a:gdLst>
                  <a:gd name="T0" fmla="*/ 0 w 345"/>
                  <a:gd name="T1" fmla="*/ 3 w 345"/>
                  <a:gd name="T2" fmla="*/ 13 w 345"/>
                  <a:gd name="T3" fmla="*/ 31 w 345"/>
                  <a:gd name="T4" fmla="*/ 55 w 345"/>
                  <a:gd name="T5" fmla="*/ 80 w 345"/>
                  <a:gd name="T6" fmla="*/ 111 w 345"/>
                  <a:gd name="T7" fmla="*/ 174 w 345"/>
                  <a:gd name="T8" fmla="*/ 237 w 345"/>
                  <a:gd name="T9" fmla="*/ 264 w 345"/>
                  <a:gd name="T10" fmla="*/ 292 w 345"/>
                  <a:gd name="T11" fmla="*/ 313 w 345"/>
                  <a:gd name="T12" fmla="*/ 331 w 345"/>
                  <a:gd name="T13" fmla="*/ 341 w 345"/>
                  <a:gd name="T14" fmla="*/ 345 w 34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345">
                    <a:moveTo>
                      <a:pt x="0" y="0"/>
                    </a:moveTo>
                    <a:lnTo>
                      <a:pt x="3" y="0"/>
                    </a:lnTo>
                    <a:lnTo>
                      <a:pt x="13" y="0"/>
                    </a:lnTo>
                    <a:lnTo>
                      <a:pt x="31" y="0"/>
                    </a:lnTo>
                    <a:lnTo>
                      <a:pt x="55" y="0"/>
                    </a:lnTo>
                    <a:lnTo>
                      <a:pt x="80" y="0"/>
                    </a:lnTo>
                    <a:lnTo>
                      <a:pt x="111" y="0"/>
                    </a:lnTo>
                    <a:lnTo>
                      <a:pt x="174" y="0"/>
                    </a:lnTo>
                    <a:lnTo>
                      <a:pt x="237" y="0"/>
                    </a:lnTo>
                    <a:lnTo>
                      <a:pt x="264" y="0"/>
                    </a:lnTo>
                    <a:lnTo>
                      <a:pt x="292" y="0"/>
                    </a:lnTo>
                    <a:lnTo>
                      <a:pt x="313" y="0"/>
                    </a:lnTo>
                    <a:lnTo>
                      <a:pt x="331" y="0"/>
                    </a:lnTo>
                    <a:lnTo>
                      <a:pt x="341" y="0"/>
                    </a:lnTo>
                    <a:lnTo>
                      <a:pt x="345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5" name="Freeform 101"/>
              <p:cNvSpPr>
                <a:spLocks/>
              </p:cNvSpPr>
              <p:nvPr/>
            </p:nvSpPr>
            <p:spPr bwMode="auto">
              <a:xfrm>
                <a:off x="1112" y="3825"/>
                <a:ext cx="352" cy="0"/>
              </a:xfrm>
              <a:custGeom>
                <a:avLst/>
                <a:gdLst>
                  <a:gd name="T0" fmla="*/ 352 w 352"/>
                  <a:gd name="T1" fmla="*/ 348 w 352"/>
                  <a:gd name="T2" fmla="*/ 338 w 352"/>
                  <a:gd name="T3" fmla="*/ 320 w 352"/>
                  <a:gd name="T4" fmla="*/ 296 w 352"/>
                  <a:gd name="T5" fmla="*/ 268 w 352"/>
                  <a:gd name="T6" fmla="*/ 240 w 352"/>
                  <a:gd name="T7" fmla="*/ 174 w 352"/>
                  <a:gd name="T8" fmla="*/ 111 w 352"/>
                  <a:gd name="T9" fmla="*/ 80 w 352"/>
                  <a:gd name="T10" fmla="*/ 55 w 352"/>
                  <a:gd name="T11" fmla="*/ 31 w 352"/>
                  <a:gd name="T12" fmla="*/ 14 w 352"/>
                  <a:gd name="T13" fmla="*/ 3 w 352"/>
                  <a:gd name="T14" fmla="*/ 0 w 3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352">
                    <a:moveTo>
                      <a:pt x="352" y="0"/>
                    </a:moveTo>
                    <a:lnTo>
                      <a:pt x="348" y="0"/>
                    </a:lnTo>
                    <a:lnTo>
                      <a:pt x="338" y="0"/>
                    </a:lnTo>
                    <a:lnTo>
                      <a:pt x="320" y="0"/>
                    </a:lnTo>
                    <a:lnTo>
                      <a:pt x="296" y="0"/>
                    </a:lnTo>
                    <a:lnTo>
                      <a:pt x="268" y="0"/>
                    </a:lnTo>
                    <a:lnTo>
                      <a:pt x="240" y="0"/>
                    </a:lnTo>
                    <a:lnTo>
                      <a:pt x="174" y="0"/>
                    </a:lnTo>
                    <a:lnTo>
                      <a:pt x="111" y="0"/>
                    </a:lnTo>
                    <a:lnTo>
                      <a:pt x="80" y="0"/>
                    </a:lnTo>
                    <a:lnTo>
                      <a:pt x="55" y="0"/>
                    </a:lnTo>
                    <a:lnTo>
                      <a:pt x="31" y="0"/>
                    </a:lnTo>
                    <a:lnTo>
                      <a:pt x="14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Freeform 102"/>
              <p:cNvSpPr>
                <a:spLocks/>
              </p:cNvSpPr>
              <p:nvPr/>
            </p:nvSpPr>
            <p:spPr bwMode="auto">
              <a:xfrm>
                <a:off x="1112" y="3825"/>
                <a:ext cx="358" cy="0"/>
              </a:xfrm>
              <a:custGeom>
                <a:avLst/>
                <a:gdLst>
                  <a:gd name="T0" fmla="*/ 0 w 358"/>
                  <a:gd name="T1" fmla="*/ 3 w 358"/>
                  <a:gd name="T2" fmla="*/ 14 w 358"/>
                  <a:gd name="T3" fmla="*/ 27 w 358"/>
                  <a:gd name="T4" fmla="*/ 48 w 358"/>
                  <a:gd name="T5" fmla="*/ 73 w 358"/>
                  <a:gd name="T6" fmla="*/ 97 w 358"/>
                  <a:gd name="T7" fmla="*/ 156 w 358"/>
                  <a:gd name="T8" fmla="*/ 219 w 358"/>
                  <a:gd name="T9" fmla="*/ 278 w 358"/>
                  <a:gd name="T10" fmla="*/ 303 w 358"/>
                  <a:gd name="T11" fmla="*/ 327 w 358"/>
                  <a:gd name="T12" fmla="*/ 345 w 358"/>
                  <a:gd name="T13" fmla="*/ 358 w 35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58">
                    <a:moveTo>
                      <a:pt x="0" y="0"/>
                    </a:moveTo>
                    <a:lnTo>
                      <a:pt x="3" y="0"/>
                    </a:lnTo>
                    <a:lnTo>
                      <a:pt x="14" y="0"/>
                    </a:lnTo>
                    <a:lnTo>
                      <a:pt x="27" y="0"/>
                    </a:lnTo>
                    <a:lnTo>
                      <a:pt x="48" y="0"/>
                    </a:lnTo>
                    <a:lnTo>
                      <a:pt x="73" y="0"/>
                    </a:lnTo>
                    <a:lnTo>
                      <a:pt x="97" y="0"/>
                    </a:lnTo>
                    <a:lnTo>
                      <a:pt x="156" y="0"/>
                    </a:lnTo>
                    <a:lnTo>
                      <a:pt x="219" y="0"/>
                    </a:lnTo>
                    <a:lnTo>
                      <a:pt x="278" y="0"/>
                    </a:lnTo>
                    <a:lnTo>
                      <a:pt x="303" y="0"/>
                    </a:lnTo>
                    <a:lnTo>
                      <a:pt x="327" y="0"/>
                    </a:lnTo>
                    <a:lnTo>
                      <a:pt x="345" y="0"/>
                    </a:lnTo>
                    <a:lnTo>
                      <a:pt x="358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Freeform 103"/>
              <p:cNvSpPr>
                <a:spLocks/>
              </p:cNvSpPr>
              <p:nvPr/>
            </p:nvSpPr>
            <p:spPr bwMode="auto">
              <a:xfrm>
                <a:off x="1470" y="382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8" name="Freeform 104"/>
              <p:cNvSpPr>
                <a:spLocks/>
              </p:cNvSpPr>
              <p:nvPr/>
            </p:nvSpPr>
            <p:spPr bwMode="auto">
              <a:xfrm>
                <a:off x="1105" y="3825"/>
                <a:ext cx="372" cy="0"/>
              </a:xfrm>
              <a:custGeom>
                <a:avLst/>
                <a:gdLst>
                  <a:gd name="T0" fmla="*/ 372 w 372"/>
                  <a:gd name="T1" fmla="*/ 359 w 372"/>
                  <a:gd name="T2" fmla="*/ 338 w 372"/>
                  <a:gd name="T3" fmla="*/ 317 w 372"/>
                  <a:gd name="T4" fmla="*/ 289 w 372"/>
                  <a:gd name="T5" fmla="*/ 226 w 372"/>
                  <a:gd name="T6" fmla="*/ 163 w 372"/>
                  <a:gd name="T7" fmla="*/ 101 w 372"/>
                  <a:gd name="T8" fmla="*/ 73 w 372"/>
                  <a:gd name="T9" fmla="*/ 48 w 372"/>
                  <a:gd name="T10" fmla="*/ 27 w 372"/>
                  <a:gd name="T11" fmla="*/ 14 w 372"/>
                  <a:gd name="T12" fmla="*/ 3 w 372"/>
                  <a:gd name="T13" fmla="*/ 0 w 37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72">
                    <a:moveTo>
                      <a:pt x="372" y="0"/>
                    </a:moveTo>
                    <a:lnTo>
                      <a:pt x="359" y="0"/>
                    </a:lnTo>
                    <a:lnTo>
                      <a:pt x="338" y="0"/>
                    </a:lnTo>
                    <a:lnTo>
                      <a:pt x="317" y="0"/>
                    </a:lnTo>
                    <a:lnTo>
                      <a:pt x="289" y="0"/>
                    </a:lnTo>
                    <a:lnTo>
                      <a:pt x="226" y="0"/>
                    </a:lnTo>
                    <a:lnTo>
                      <a:pt x="163" y="0"/>
                    </a:lnTo>
                    <a:lnTo>
                      <a:pt x="101" y="0"/>
                    </a:lnTo>
                    <a:lnTo>
                      <a:pt x="73" y="0"/>
                    </a:lnTo>
                    <a:lnTo>
                      <a:pt x="48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Freeform 105"/>
              <p:cNvSpPr>
                <a:spLocks/>
              </p:cNvSpPr>
              <p:nvPr/>
            </p:nvSpPr>
            <p:spPr bwMode="auto">
              <a:xfrm>
                <a:off x="1105" y="3825"/>
                <a:ext cx="379" cy="0"/>
              </a:xfrm>
              <a:custGeom>
                <a:avLst/>
                <a:gdLst>
                  <a:gd name="T0" fmla="*/ 0 w 379"/>
                  <a:gd name="T1" fmla="*/ 3 w 379"/>
                  <a:gd name="T2" fmla="*/ 14 w 379"/>
                  <a:gd name="T3" fmla="*/ 31 w 379"/>
                  <a:gd name="T4" fmla="*/ 52 w 379"/>
                  <a:gd name="T5" fmla="*/ 76 w 379"/>
                  <a:gd name="T6" fmla="*/ 104 w 379"/>
                  <a:gd name="T7" fmla="*/ 167 w 379"/>
                  <a:gd name="T8" fmla="*/ 230 w 379"/>
                  <a:gd name="T9" fmla="*/ 292 w 379"/>
                  <a:gd name="T10" fmla="*/ 320 w 379"/>
                  <a:gd name="T11" fmla="*/ 345 w 379"/>
                  <a:gd name="T12" fmla="*/ 365 w 379"/>
                  <a:gd name="T13" fmla="*/ 379 w 37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79">
                    <a:moveTo>
                      <a:pt x="0" y="0"/>
                    </a:moveTo>
                    <a:lnTo>
                      <a:pt x="3" y="0"/>
                    </a:lnTo>
                    <a:lnTo>
                      <a:pt x="14" y="0"/>
                    </a:lnTo>
                    <a:lnTo>
                      <a:pt x="31" y="0"/>
                    </a:lnTo>
                    <a:lnTo>
                      <a:pt x="52" y="0"/>
                    </a:lnTo>
                    <a:lnTo>
                      <a:pt x="76" y="0"/>
                    </a:lnTo>
                    <a:lnTo>
                      <a:pt x="104" y="0"/>
                    </a:lnTo>
                    <a:lnTo>
                      <a:pt x="167" y="0"/>
                    </a:lnTo>
                    <a:lnTo>
                      <a:pt x="230" y="0"/>
                    </a:lnTo>
                    <a:lnTo>
                      <a:pt x="292" y="0"/>
                    </a:lnTo>
                    <a:lnTo>
                      <a:pt x="320" y="0"/>
                    </a:lnTo>
                    <a:lnTo>
                      <a:pt x="345" y="0"/>
                    </a:lnTo>
                    <a:lnTo>
                      <a:pt x="365" y="0"/>
                    </a:lnTo>
                    <a:lnTo>
                      <a:pt x="379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Freeform 106"/>
              <p:cNvSpPr>
                <a:spLocks/>
              </p:cNvSpPr>
              <p:nvPr/>
            </p:nvSpPr>
            <p:spPr bwMode="auto">
              <a:xfrm>
                <a:off x="1484" y="382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Freeform 107"/>
              <p:cNvSpPr>
                <a:spLocks/>
              </p:cNvSpPr>
              <p:nvPr/>
            </p:nvSpPr>
            <p:spPr bwMode="auto">
              <a:xfrm>
                <a:off x="1098" y="3825"/>
                <a:ext cx="393" cy="0"/>
              </a:xfrm>
              <a:custGeom>
                <a:avLst/>
                <a:gdLst>
                  <a:gd name="T0" fmla="*/ 393 w 393"/>
                  <a:gd name="T1" fmla="*/ 379 w 393"/>
                  <a:gd name="T2" fmla="*/ 359 w 393"/>
                  <a:gd name="T3" fmla="*/ 334 w 393"/>
                  <a:gd name="T4" fmla="*/ 303 w 393"/>
                  <a:gd name="T5" fmla="*/ 275 w 393"/>
                  <a:gd name="T6" fmla="*/ 240 w 393"/>
                  <a:gd name="T7" fmla="*/ 170 w 393"/>
                  <a:gd name="T8" fmla="*/ 108 w 393"/>
                  <a:gd name="T9" fmla="*/ 76 w 393"/>
                  <a:gd name="T10" fmla="*/ 52 w 393"/>
                  <a:gd name="T11" fmla="*/ 31 w 393"/>
                  <a:gd name="T12" fmla="*/ 14 w 393"/>
                  <a:gd name="T13" fmla="*/ 3 w 393"/>
                  <a:gd name="T14" fmla="*/ 0 w 39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393">
                    <a:moveTo>
                      <a:pt x="393" y="0"/>
                    </a:moveTo>
                    <a:lnTo>
                      <a:pt x="379" y="0"/>
                    </a:lnTo>
                    <a:lnTo>
                      <a:pt x="359" y="0"/>
                    </a:lnTo>
                    <a:lnTo>
                      <a:pt x="334" y="0"/>
                    </a:lnTo>
                    <a:lnTo>
                      <a:pt x="303" y="0"/>
                    </a:lnTo>
                    <a:lnTo>
                      <a:pt x="275" y="0"/>
                    </a:lnTo>
                    <a:lnTo>
                      <a:pt x="240" y="0"/>
                    </a:lnTo>
                    <a:lnTo>
                      <a:pt x="170" y="0"/>
                    </a:lnTo>
                    <a:lnTo>
                      <a:pt x="108" y="0"/>
                    </a:lnTo>
                    <a:lnTo>
                      <a:pt x="76" y="0"/>
                    </a:lnTo>
                    <a:lnTo>
                      <a:pt x="52" y="0"/>
                    </a:lnTo>
                    <a:lnTo>
                      <a:pt x="31" y="0"/>
                    </a:lnTo>
                    <a:lnTo>
                      <a:pt x="14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Freeform 108"/>
              <p:cNvSpPr>
                <a:spLocks/>
              </p:cNvSpPr>
              <p:nvPr/>
            </p:nvSpPr>
            <p:spPr bwMode="auto">
              <a:xfrm>
                <a:off x="1098" y="3825"/>
                <a:ext cx="400" cy="0"/>
              </a:xfrm>
              <a:custGeom>
                <a:avLst/>
                <a:gdLst>
                  <a:gd name="T0" fmla="*/ 0 w 400"/>
                  <a:gd name="T1" fmla="*/ 3 w 400"/>
                  <a:gd name="T2" fmla="*/ 17 w 400"/>
                  <a:gd name="T3" fmla="*/ 38 w 400"/>
                  <a:gd name="T4" fmla="*/ 62 w 400"/>
                  <a:gd name="T5" fmla="*/ 94 w 400"/>
                  <a:gd name="T6" fmla="*/ 129 w 400"/>
                  <a:gd name="T7" fmla="*/ 202 w 400"/>
                  <a:gd name="T8" fmla="*/ 275 w 400"/>
                  <a:gd name="T9" fmla="*/ 310 w 400"/>
                  <a:gd name="T10" fmla="*/ 338 w 400"/>
                  <a:gd name="T11" fmla="*/ 366 w 400"/>
                  <a:gd name="T12" fmla="*/ 383 w 400"/>
                  <a:gd name="T13" fmla="*/ 397 w 400"/>
                  <a:gd name="T14" fmla="*/ 400 w 40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400">
                    <a:moveTo>
                      <a:pt x="0" y="0"/>
                    </a:moveTo>
                    <a:lnTo>
                      <a:pt x="3" y="0"/>
                    </a:lnTo>
                    <a:lnTo>
                      <a:pt x="17" y="0"/>
                    </a:lnTo>
                    <a:lnTo>
                      <a:pt x="38" y="0"/>
                    </a:lnTo>
                    <a:lnTo>
                      <a:pt x="62" y="0"/>
                    </a:lnTo>
                    <a:lnTo>
                      <a:pt x="94" y="0"/>
                    </a:lnTo>
                    <a:lnTo>
                      <a:pt x="129" y="0"/>
                    </a:lnTo>
                    <a:lnTo>
                      <a:pt x="202" y="0"/>
                    </a:lnTo>
                    <a:lnTo>
                      <a:pt x="275" y="0"/>
                    </a:lnTo>
                    <a:lnTo>
                      <a:pt x="310" y="0"/>
                    </a:lnTo>
                    <a:lnTo>
                      <a:pt x="338" y="0"/>
                    </a:lnTo>
                    <a:lnTo>
                      <a:pt x="366" y="0"/>
                    </a:lnTo>
                    <a:lnTo>
                      <a:pt x="383" y="0"/>
                    </a:lnTo>
                    <a:lnTo>
                      <a:pt x="397" y="0"/>
                    </a:lnTo>
                    <a:lnTo>
                      <a:pt x="40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Freeform 109"/>
              <p:cNvSpPr>
                <a:spLocks/>
              </p:cNvSpPr>
              <p:nvPr/>
            </p:nvSpPr>
            <p:spPr bwMode="auto">
              <a:xfrm>
                <a:off x="1091" y="3825"/>
                <a:ext cx="407" cy="0"/>
              </a:xfrm>
              <a:custGeom>
                <a:avLst/>
                <a:gdLst>
                  <a:gd name="T0" fmla="*/ 407 w 407"/>
                  <a:gd name="T1" fmla="*/ 404 w 407"/>
                  <a:gd name="T2" fmla="*/ 390 w 407"/>
                  <a:gd name="T3" fmla="*/ 369 w 407"/>
                  <a:gd name="T4" fmla="*/ 345 w 407"/>
                  <a:gd name="T5" fmla="*/ 313 w 407"/>
                  <a:gd name="T6" fmla="*/ 278 w 407"/>
                  <a:gd name="T7" fmla="*/ 202 w 407"/>
                  <a:gd name="T8" fmla="*/ 129 w 407"/>
                  <a:gd name="T9" fmla="*/ 94 w 407"/>
                  <a:gd name="T10" fmla="*/ 62 w 407"/>
                  <a:gd name="T11" fmla="*/ 38 w 407"/>
                  <a:gd name="T12" fmla="*/ 17 w 407"/>
                  <a:gd name="T13" fmla="*/ 3 w 407"/>
                  <a:gd name="T14" fmla="*/ 0 w 40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407">
                    <a:moveTo>
                      <a:pt x="407" y="0"/>
                    </a:moveTo>
                    <a:lnTo>
                      <a:pt x="404" y="0"/>
                    </a:lnTo>
                    <a:lnTo>
                      <a:pt x="390" y="0"/>
                    </a:lnTo>
                    <a:lnTo>
                      <a:pt x="369" y="0"/>
                    </a:lnTo>
                    <a:lnTo>
                      <a:pt x="345" y="0"/>
                    </a:lnTo>
                    <a:lnTo>
                      <a:pt x="313" y="0"/>
                    </a:lnTo>
                    <a:lnTo>
                      <a:pt x="278" y="0"/>
                    </a:lnTo>
                    <a:lnTo>
                      <a:pt x="202" y="0"/>
                    </a:lnTo>
                    <a:lnTo>
                      <a:pt x="129" y="0"/>
                    </a:lnTo>
                    <a:lnTo>
                      <a:pt x="94" y="0"/>
                    </a:lnTo>
                    <a:lnTo>
                      <a:pt x="62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Freeform 110"/>
              <p:cNvSpPr>
                <a:spLocks/>
              </p:cNvSpPr>
              <p:nvPr/>
            </p:nvSpPr>
            <p:spPr bwMode="auto">
              <a:xfrm>
                <a:off x="1091" y="3825"/>
                <a:ext cx="418" cy="0"/>
              </a:xfrm>
              <a:custGeom>
                <a:avLst/>
                <a:gdLst>
                  <a:gd name="T0" fmla="*/ 0 w 418"/>
                  <a:gd name="T1" fmla="*/ 3 w 418"/>
                  <a:gd name="T2" fmla="*/ 14 w 418"/>
                  <a:gd name="T3" fmla="*/ 35 w 418"/>
                  <a:gd name="T4" fmla="*/ 55 w 418"/>
                  <a:gd name="T5" fmla="*/ 83 w 418"/>
                  <a:gd name="T6" fmla="*/ 115 w 418"/>
                  <a:gd name="T7" fmla="*/ 146 w 418"/>
                  <a:gd name="T8" fmla="*/ 184 w 418"/>
                  <a:gd name="T9" fmla="*/ 254 w 418"/>
                  <a:gd name="T10" fmla="*/ 289 w 418"/>
                  <a:gd name="T11" fmla="*/ 324 w 418"/>
                  <a:gd name="T12" fmla="*/ 352 w 418"/>
                  <a:gd name="T13" fmla="*/ 379 w 418"/>
                  <a:gd name="T14" fmla="*/ 400 w 418"/>
                  <a:gd name="T15" fmla="*/ 418 w 4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</a:cxnLst>
                <a:rect l="0" t="0" r="r" b="b"/>
                <a:pathLst>
                  <a:path w="418">
                    <a:moveTo>
                      <a:pt x="0" y="0"/>
                    </a:moveTo>
                    <a:lnTo>
                      <a:pt x="3" y="0"/>
                    </a:lnTo>
                    <a:lnTo>
                      <a:pt x="14" y="0"/>
                    </a:lnTo>
                    <a:lnTo>
                      <a:pt x="35" y="0"/>
                    </a:lnTo>
                    <a:lnTo>
                      <a:pt x="55" y="0"/>
                    </a:lnTo>
                    <a:lnTo>
                      <a:pt x="83" y="0"/>
                    </a:lnTo>
                    <a:lnTo>
                      <a:pt x="115" y="0"/>
                    </a:lnTo>
                    <a:lnTo>
                      <a:pt x="146" y="0"/>
                    </a:lnTo>
                    <a:lnTo>
                      <a:pt x="184" y="0"/>
                    </a:lnTo>
                    <a:lnTo>
                      <a:pt x="254" y="0"/>
                    </a:lnTo>
                    <a:lnTo>
                      <a:pt x="289" y="0"/>
                    </a:lnTo>
                    <a:lnTo>
                      <a:pt x="324" y="0"/>
                    </a:lnTo>
                    <a:lnTo>
                      <a:pt x="352" y="0"/>
                    </a:lnTo>
                    <a:lnTo>
                      <a:pt x="379" y="0"/>
                    </a:lnTo>
                    <a:lnTo>
                      <a:pt x="400" y="0"/>
                    </a:lnTo>
                    <a:lnTo>
                      <a:pt x="418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Freeform 111"/>
              <p:cNvSpPr>
                <a:spLocks/>
              </p:cNvSpPr>
              <p:nvPr/>
            </p:nvSpPr>
            <p:spPr bwMode="auto">
              <a:xfrm>
                <a:off x="1509" y="382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Freeform 112"/>
              <p:cNvSpPr>
                <a:spLocks/>
              </p:cNvSpPr>
              <p:nvPr/>
            </p:nvSpPr>
            <p:spPr bwMode="auto">
              <a:xfrm>
                <a:off x="1084" y="3825"/>
                <a:ext cx="432" cy="0"/>
              </a:xfrm>
              <a:custGeom>
                <a:avLst/>
                <a:gdLst>
                  <a:gd name="T0" fmla="*/ 432 w 432"/>
                  <a:gd name="T1" fmla="*/ 414 w 432"/>
                  <a:gd name="T2" fmla="*/ 393 w 432"/>
                  <a:gd name="T3" fmla="*/ 366 w 432"/>
                  <a:gd name="T4" fmla="*/ 334 w 432"/>
                  <a:gd name="T5" fmla="*/ 299 w 432"/>
                  <a:gd name="T6" fmla="*/ 265 w 432"/>
                  <a:gd name="T7" fmla="*/ 188 w 432"/>
                  <a:gd name="T8" fmla="*/ 153 w 432"/>
                  <a:gd name="T9" fmla="*/ 118 w 432"/>
                  <a:gd name="T10" fmla="*/ 87 w 432"/>
                  <a:gd name="T11" fmla="*/ 55 w 432"/>
                  <a:gd name="T12" fmla="*/ 35 w 432"/>
                  <a:gd name="T13" fmla="*/ 14 w 432"/>
                  <a:gd name="T14" fmla="*/ 3 w 432"/>
                  <a:gd name="T15" fmla="*/ 0 w 4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</a:cxnLst>
                <a:rect l="0" t="0" r="r" b="b"/>
                <a:pathLst>
                  <a:path w="432">
                    <a:moveTo>
                      <a:pt x="432" y="0"/>
                    </a:moveTo>
                    <a:lnTo>
                      <a:pt x="414" y="0"/>
                    </a:lnTo>
                    <a:lnTo>
                      <a:pt x="393" y="0"/>
                    </a:lnTo>
                    <a:lnTo>
                      <a:pt x="366" y="0"/>
                    </a:lnTo>
                    <a:lnTo>
                      <a:pt x="334" y="0"/>
                    </a:lnTo>
                    <a:lnTo>
                      <a:pt x="299" y="0"/>
                    </a:lnTo>
                    <a:lnTo>
                      <a:pt x="265" y="0"/>
                    </a:lnTo>
                    <a:lnTo>
                      <a:pt x="188" y="0"/>
                    </a:lnTo>
                    <a:lnTo>
                      <a:pt x="153" y="0"/>
                    </a:lnTo>
                    <a:lnTo>
                      <a:pt x="118" y="0"/>
                    </a:lnTo>
                    <a:lnTo>
                      <a:pt x="87" y="0"/>
                    </a:lnTo>
                    <a:lnTo>
                      <a:pt x="55" y="0"/>
                    </a:lnTo>
                    <a:lnTo>
                      <a:pt x="35" y="0"/>
                    </a:lnTo>
                    <a:lnTo>
                      <a:pt x="14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 113"/>
              <p:cNvSpPr>
                <a:spLocks/>
              </p:cNvSpPr>
              <p:nvPr/>
            </p:nvSpPr>
            <p:spPr bwMode="auto">
              <a:xfrm>
                <a:off x="1084" y="3825"/>
                <a:ext cx="439" cy="0"/>
              </a:xfrm>
              <a:custGeom>
                <a:avLst/>
                <a:gdLst>
                  <a:gd name="T0" fmla="*/ 0 w 439"/>
                  <a:gd name="T1" fmla="*/ 3 w 439"/>
                  <a:gd name="T2" fmla="*/ 17 w 439"/>
                  <a:gd name="T3" fmla="*/ 35 w 439"/>
                  <a:gd name="T4" fmla="*/ 59 w 439"/>
                  <a:gd name="T5" fmla="*/ 87 w 439"/>
                  <a:gd name="T6" fmla="*/ 118 w 439"/>
                  <a:gd name="T7" fmla="*/ 153 w 439"/>
                  <a:gd name="T8" fmla="*/ 191 w 439"/>
                  <a:gd name="T9" fmla="*/ 268 w 439"/>
                  <a:gd name="T10" fmla="*/ 303 w 439"/>
                  <a:gd name="T11" fmla="*/ 338 w 439"/>
                  <a:gd name="T12" fmla="*/ 369 w 439"/>
                  <a:gd name="T13" fmla="*/ 397 w 439"/>
                  <a:gd name="T14" fmla="*/ 421 w 439"/>
                  <a:gd name="T15" fmla="*/ 439 w 43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</a:cxnLst>
                <a:rect l="0" t="0" r="r" b="b"/>
                <a:pathLst>
                  <a:path w="439">
                    <a:moveTo>
                      <a:pt x="0" y="0"/>
                    </a:moveTo>
                    <a:lnTo>
                      <a:pt x="3" y="0"/>
                    </a:lnTo>
                    <a:lnTo>
                      <a:pt x="17" y="0"/>
                    </a:lnTo>
                    <a:lnTo>
                      <a:pt x="35" y="0"/>
                    </a:lnTo>
                    <a:lnTo>
                      <a:pt x="59" y="0"/>
                    </a:lnTo>
                    <a:lnTo>
                      <a:pt x="87" y="0"/>
                    </a:lnTo>
                    <a:lnTo>
                      <a:pt x="118" y="0"/>
                    </a:lnTo>
                    <a:lnTo>
                      <a:pt x="153" y="0"/>
                    </a:lnTo>
                    <a:lnTo>
                      <a:pt x="191" y="0"/>
                    </a:lnTo>
                    <a:lnTo>
                      <a:pt x="268" y="0"/>
                    </a:lnTo>
                    <a:lnTo>
                      <a:pt x="303" y="0"/>
                    </a:lnTo>
                    <a:lnTo>
                      <a:pt x="338" y="0"/>
                    </a:lnTo>
                    <a:lnTo>
                      <a:pt x="369" y="0"/>
                    </a:lnTo>
                    <a:lnTo>
                      <a:pt x="397" y="0"/>
                    </a:lnTo>
                    <a:lnTo>
                      <a:pt x="421" y="0"/>
                    </a:lnTo>
                    <a:lnTo>
                      <a:pt x="439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 114"/>
              <p:cNvSpPr>
                <a:spLocks/>
              </p:cNvSpPr>
              <p:nvPr/>
            </p:nvSpPr>
            <p:spPr bwMode="auto">
              <a:xfrm>
                <a:off x="1523" y="382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 115"/>
              <p:cNvSpPr>
                <a:spLocks/>
              </p:cNvSpPr>
              <p:nvPr/>
            </p:nvSpPr>
            <p:spPr bwMode="auto">
              <a:xfrm>
                <a:off x="1077" y="3822"/>
                <a:ext cx="453" cy="3"/>
              </a:xfrm>
              <a:custGeom>
                <a:avLst/>
                <a:gdLst>
                  <a:gd name="T0" fmla="*/ 453 w 453"/>
                  <a:gd name="T1" fmla="*/ 3 h 3"/>
                  <a:gd name="T2" fmla="*/ 435 w 453"/>
                  <a:gd name="T3" fmla="*/ 3 h 3"/>
                  <a:gd name="T4" fmla="*/ 411 w 453"/>
                  <a:gd name="T5" fmla="*/ 3 h 3"/>
                  <a:gd name="T6" fmla="*/ 383 w 453"/>
                  <a:gd name="T7" fmla="*/ 3 h 3"/>
                  <a:gd name="T8" fmla="*/ 352 w 453"/>
                  <a:gd name="T9" fmla="*/ 3 h 3"/>
                  <a:gd name="T10" fmla="*/ 313 w 453"/>
                  <a:gd name="T11" fmla="*/ 3 h 3"/>
                  <a:gd name="T12" fmla="*/ 275 w 453"/>
                  <a:gd name="T13" fmla="*/ 3 h 3"/>
                  <a:gd name="T14" fmla="*/ 198 w 453"/>
                  <a:gd name="T15" fmla="*/ 0 h 3"/>
                  <a:gd name="T16" fmla="*/ 160 w 453"/>
                  <a:gd name="T17" fmla="*/ 0 h 3"/>
                  <a:gd name="T18" fmla="*/ 122 w 453"/>
                  <a:gd name="T19" fmla="*/ 0 h 3"/>
                  <a:gd name="T20" fmla="*/ 90 w 453"/>
                  <a:gd name="T21" fmla="*/ 0 h 3"/>
                  <a:gd name="T22" fmla="*/ 59 w 453"/>
                  <a:gd name="T23" fmla="*/ 0 h 3"/>
                  <a:gd name="T24" fmla="*/ 35 w 453"/>
                  <a:gd name="T25" fmla="*/ 0 h 3"/>
                  <a:gd name="T26" fmla="*/ 17 w 453"/>
                  <a:gd name="T27" fmla="*/ 0 h 3"/>
                  <a:gd name="T28" fmla="*/ 3 w 453"/>
                  <a:gd name="T29" fmla="*/ 0 h 3"/>
                  <a:gd name="T30" fmla="*/ 0 w 453"/>
                  <a:gd name="T3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3" h="3">
                    <a:moveTo>
                      <a:pt x="453" y="3"/>
                    </a:moveTo>
                    <a:lnTo>
                      <a:pt x="435" y="3"/>
                    </a:lnTo>
                    <a:lnTo>
                      <a:pt x="411" y="3"/>
                    </a:lnTo>
                    <a:lnTo>
                      <a:pt x="383" y="3"/>
                    </a:lnTo>
                    <a:lnTo>
                      <a:pt x="352" y="3"/>
                    </a:lnTo>
                    <a:lnTo>
                      <a:pt x="313" y="3"/>
                    </a:lnTo>
                    <a:lnTo>
                      <a:pt x="275" y="3"/>
                    </a:lnTo>
                    <a:lnTo>
                      <a:pt x="198" y="0"/>
                    </a:lnTo>
                    <a:lnTo>
                      <a:pt x="160" y="0"/>
                    </a:lnTo>
                    <a:lnTo>
                      <a:pt x="122" y="0"/>
                    </a:lnTo>
                    <a:lnTo>
                      <a:pt x="90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Freeform 116"/>
              <p:cNvSpPr>
                <a:spLocks/>
              </p:cNvSpPr>
              <p:nvPr/>
            </p:nvSpPr>
            <p:spPr bwMode="auto">
              <a:xfrm>
                <a:off x="1077" y="3822"/>
                <a:ext cx="460" cy="0"/>
              </a:xfrm>
              <a:custGeom>
                <a:avLst/>
                <a:gdLst>
                  <a:gd name="T0" fmla="*/ 0 w 460"/>
                  <a:gd name="T1" fmla="*/ 3 w 460"/>
                  <a:gd name="T2" fmla="*/ 17 w 460"/>
                  <a:gd name="T3" fmla="*/ 35 w 460"/>
                  <a:gd name="T4" fmla="*/ 62 w 460"/>
                  <a:gd name="T5" fmla="*/ 90 w 460"/>
                  <a:gd name="T6" fmla="*/ 125 w 460"/>
                  <a:gd name="T7" fmla="*/ 164 w 460"/>
                  <a:gd name="T8" fmla="*/ 202 w 460"/>
                  <a:gd name="T9" fmla="*/ 282 w 460"/>
                  <a:gd name="T10" fmla="*/ 320 w 460"/>
                  <a:gd name="T11" fmla="*/ 355 w 460"/>
                  <a:gd name="T12" fmla="*/ 390 w 460"/>
                  <a:gd name="T13" fmla="*/ 418 w 460"/>
                  <a:gd name="T14" fmla="*/ 442 w 460"/>
                  <a:gd name="T15" fmla="*/ 460 w 46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</a:cxnLst>
                <a:rect l="0" t="0" r="r" b="b"/>
                <a:pathLst>
                  <a:path w="460">
                    <a:moveTo>
                      <a:pt x="0" y="0"/>
                    </a:moveTo>
                    <a:lnTo>
                      <a:pt x="3" y="0"/>
                    </a:lnTo>
                    <a:lnTo>
                      <a:pt x="17" y="0"/>
                    </a:lnTo>
                    <a:lnTo>
                      <a:pt x="35" y="0"/>
                    </a:lnTo>
                    <a:lnTo>
                      <a:pt x="62" y="0"/>
                    </a:lnTo>
                    <a:lnTo>
                      <a:pt x="90" y="0"/>
                    </a:lnTo>
                    <a:lnTo>
                      <a:pt x="125" y="0"/>
                    </a:lnTo>
                    <a:lnTo>
                      <a:pt x="164" y="0"/>
                    </a:lnTo>
                    <a:lnTo>
                      <a:pt x="202" y="0"/>
                    </a:lnTo>
                    <a:lnTo>
                      <a:pt x="282" y="0"/>
                    </a:lnTo>
                    <a:lnTo>
                      <a:pt x="320" y="0"/>
                    </a:lnTo>
                    <a:lnTo>
                      <a:pt x="355" y="0"/>
                    </a:lnTo>
                    <a:lnTo>
                      <a:pt x="390" y="0"/>
                    </a:lnTo>
                    <a:lnTo>
                      <a:pt x="418" y="0"/>
                    </a:lnTo>
                    <a:lnTo>
                      <a:pt x="442" y="0"/>
                    </a:lnTo>
                    <a:lnTo>
                      <a:pt x="46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1" name="Freeform 117"/>
              <p:cNvSpPr>
                <a:spLocks/>
              </p:cNvSpPr>
              <p:nvPr/>
            </p:nvSpPr>
            <p:spPr bwMode="auto">
              <a:xfrm>
                <a:off x="1537" y="3822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Freeform 118"/>
              <p:cNvSpPr>
                <a:spLocks/>
              </p:cNvSpPr>
              <p:nvPr/>
            </p:nvSpPr>
            <p:spPr bwMode="auto">
              <a:xfrm>
                <a:off x="1070" y="3822"/>
                <a:ext cx="474" cy="0"/>
              </a:xfrm>
              <a:custGeom>
                <a:avLst/>
                <a:gdLst>
                  <a:gd name="T0" fmla="*/ 474 w 474"/>
                  <a:gd name="T1" fmla="*/ 456 w 474"/>
                  <a:gd name="T2" fmla="*/ 435 w 474"/>
                  <a:gd name="T3" fmla="*/ 407 w 474"/>
                  <a:gd name="T4" fmla="*/ 380 w 474"/>
                  <a:gd name="T5" fmla="*/ 345 w 474"/>
                  <a:gd name="T6" fmla="*/ 310 w 474"/>
                  <a:gd name="T7" fmla="*/ 237 w 474"/>
                  <a:gd name="T8" fmla="*/ 164 w 474"/>
                  <a:gd name="T9" fmla="*/ 129 w 474"/>
                  <a:gd name="T10" fmla="*/ 97 w 474"/>
                  <a:gd name="T11" fmla="*/ 66 w 474"/>
                  <a:gd name="T12" fmla="*/ 42 w 474"/>
                  <a:gd name="T13" fmla="*/ 17 w 474"/>
                  <a:gd name="T14" fmla="*/ 0 w 47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</a:cxnLst>
                <a:rect l="0" t="0" r="r" b="b"/>
                <a:pathLst>
                  <a:path w="474">
                    <a:moveTo>
                      <a:pt x="474" y="0"/>
                    </a:moveTo>
                    <a:lnTo>
                      <a:pt x="456" y="0"/>
                    </a:lnTo>
                    <a:lnTo>
                      <a:pt x="435" y="0"/>
                    </a:lnTo>
                    <a:lnTo>
                      <a:pt x="407" y="0"/>
                    </a:lnTo>
                    <a:lnTo>
                      <a:pt x="380" y="0"/>
                    </a:lnTo>
                    <a:lnTo>
                      <a:pt x="345" y="0"/>
                    </a:lnTo>
                    <a:lnTo>
                      <a:pt x="310" y="0"/>
                    </a:lnTo>
                    <a:lnTo>
                      <a:pt x="237" y="0"/>
                    </a:lnTo>
                    <a:lnTo>
                      <a:pt x="164" y="0"/>
                    </a:lnTo>
                    <a:lnTo>
                      <a:pt x="129" y="0"/>
                    </a:lnTo>
                    <a:lnTo>
                      <a:pt x="97" y="0"/>
                    </a:lnTo>
                    <a:lnTo>
                      <a:pt x="66" y="0"/>
                    </a:lnTo>
                    <a:lnTo>
                      <a:pt x="42" y="0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3" name="Freeform 119"/>
              <p:cNvSpPr>
                <a:spLocks/>
              </p:cNvSpPr>
              <p:nvPr/>
            </p:nvSpPr>
            <p:spPr bwMode="auto">
              <a:xfrm>
                <a:off x="1063" y="3822"/>
                <a:ext cx="7" cy="0"/>
              </a:xfrm>
              <a:custGeom>
                <a:avLst/>
                <a:gdLst>
                  <a:gd name="T0" fmla="*/ 7 w 7"/>
                  <a:gd name="T1" fmla="*/ 3 w 7"/>
                  <a:gd name="T2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4" name="Line 120"/>
              <p:cNvSpPr>
                <a:spLocks noChangeShapeType="1"/>
              </p:cNvSpPr>
              <p:nvPr/>
            </p:nvSpPr>
            <p:spPr bwMode="auto">
              <a:xfrm flipH="1">
                <a:off x="1056" y="382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5" name="Line 121"/>
              <p:cNvSpPr>
                <a:spLocks noChangeShapeType="1"/>
              </p:cNvSpPr>
              <p:nvPr/>
            </p:nvSpPr>
            <p:spPr bwMode="auto">
              <a:xfrm flipH="1">
                <a:off x="1049" y="382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6" name="Line 122"/>
              <p:cNvSpPr>
                <a:spLocks noChangeShapeType="1"/>
              </p:cNvSpPr>
              <p:nvPr/>
            </p:nvSpPr>
            <p:spPr bwMode="auto">
              <a:xfrm flipH="1">
                <a:off x="1042" y="382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Line 123"/>
              <p:cNvSpPr>
                <a:spLocks noChangeShapeType="1"/>
              </p:cNvSpPr>
              <p:nvPr/>
            </p:nvSpPr>
            <p:spPr bwMode="auto">
              <a:xfrm flipH="1">
                <a:off x="1035" y="382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Freeform 124"/>
              <p:cNvSpPr>
                <a:spLocks/>
              </p:cNvSpPr>
              <p:nvPr/>
            </p:nvSpPr>
            <p:spPr bwMode="auto">
              <a:xfrm>
                <a:off x="1028" y="3818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3 w 7"/>
                  <a:gd name="T3" fmla="*/ 0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Line 125"/>
              <p:cNvSpPr>
                <a:spLocks noChangeShapeType="1"/>
              </p:cNvSpPr>
              <p:nvPr/>
            </p:nvSpPr>
            <p:spPr bwMode="auto">
              <a:xfrm flipH="1">
                <a:off x="1021" y="381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Line 126"/>
              <p:cNvSpPr>
                <a:spLocks noChangeShapeType="1"/>
              </p:cNvSpPr>
              <p:nvPr/>
            </p:nvSpPr>
            <p:spPr bwMode="auto">
              <a:xfrm flipH="1">
                <a:off x="1014" y="381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Freeform 127"/>
              <p:cNvSpPr>
                <a:spLocks/>
              </p:cNvSpPr>
              <p:nvPr/>
            </p:nvSpPr>
            <p:spPr bwMode="auto">
              <a:xfrm>
                <a:off x="1004" y="3818"/>
                <a:ext cx="10" cy="0"/>
              </a:xfrm>
              <a:custGeom>
                <a:avLst/>
                <a:gdLst>
                  <a:gd name="T0" fmla="*/ 10 w 10"/>
                  <a:gd name="T1" fmla="*/ 3 w 10"/>
                  <a:gd name="T2" fmla="*/ 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2" name="Line 128"/>
              <p:cNvSpPr>
                <a:spLocks noChangeShapeType="1"/>
              </p:cNvSpPr>
              <p:nvPr/>
            </p:nvSpPr>
            <p:spPr bwMode="auto">
              <a:xfrm flipH="1">
                <a:off x="997" y="381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Freeform 129"/>
              <p:cNvSpPr>
                <a:spLocks/>
              </p:cNvSpPr>
              <p:nvPr/>
            </p:nvSpPr>
            <p:spPr bwMode="auto">
              <a:xfrm>
                <a:off x="990" y="3815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3 w 7"/>
                  <a:gd name="T3" fmla="*/ 0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4" name="Line 130"/>
              <p:cNvSpPr>
                <a:spLocks noChangeShapeType="1"/>
              </p:cNvSpPr>
              <p:nvPr/>
            </p:nvSpPr>
            <p:spPr bwMode="auto">
              <a:xfrm flipH="1">
                <a:off x="983" y="381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5" name="Line 131"/>
              <p:cNvSpPr>
                <a:spLocks noChangeShapeType="1"/>
              </p:cNvSpPr>
              <p:nvPr/>
            </p:nvSpPr>
            <p:spPr bwMode="auto">
              <a:xfrm flipH="1">
                <a:off x="976" y="381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Line 132"/>
              <p:cNvSpPr>
                <a:spLocks noChangeShapeType="1"/>
              </p:cNvSpPr>
              <p:nvPr/>
            </p:nvSpPr>
            <p:spPr bwMode="auto">
              <a:xfrm flipH="1">
                <a:off x="969" y="381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7" name="Freeform 133"/>
              <p:cNvSpPr>
                <a:spLocks/>
              </p:cNvSpPr>
              <p:nvPr/>
            </p:nvSpPr>
            <p:spPr bwMode="auto">
              <a:xfrm>
                <a:off x="962" y="3812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3 w 7"/>
                  <a:gd name="T3" fmla="*/ 0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8" name="Line 134"/>
              <p:cNvSpPr>
                <a:spLocks noChangeShapeType="1"/>
              </p:cNvSpPr>
              <p:nvPr/>
            </p:nvSpPr>
            <p:spPr bwMode="auto">
              <a:xfrm flipH="1">
                <a:off x="955" y="381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Line 135"/>
              <p:cNvSpPr>
                <a:spLocks noChangeShapeType="1"/>
              </p:cNvSpPr>
              <p:nvPr/>
            </p:nvSpPr>
            <p:spPr bwMode="auto">
              <a:xfrm flipH="1">
                <a:off x="948" y="381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0" name="Freeform 136"/>
              <p:cNvSpPr>
                <a:spLocks/>
              </p:cNvSpPr>
              <p:nvPr/>
            </p:nvSpPr>
            <p:spPr bwMode="auto">
              <a:xfrm>
                <a:off x="941" y="3808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3 w 7"/>
                  <a:gd name="T3" fmla="*/ 0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1" name="Line 137"/>
              <p:cNvSpPr>
                <a:spLocks noChangeShapeType="1"/>
              </p:cNvSpPr>
              <p:nvPr/>
            </p:nvSpPr>
            <p:spPr bwMode="auto">
              <a:xfrm flipH="1">
                <a:off x="934" y="380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2" name="Freeform 138"/>
              <p:cNvSpPr>
                <a:spLocks/>
              </p:cNvSpPr>
              <p:nvPr/>
            </p:nvSpPr>
            <p:spPr bwMode="auto">
              <a:xfrm>
                <a:off x="927" y="3805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3 w 7"/>
                  <a:gd name="T3" fmla="*/ 0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3" name="Line 139"/>
              <p:cNvSpPr>
                <a:spLocks noChangeShapeType="1"/>
              </p:cNvSpPr>
              <p:nvPr/>
            </p:nvSpPr>
            <p:spPr bwMode="auto">
              <a:xfrm flipH="1">
                <a:off x="920" y="380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4" name="Freeform 140"/>
              <p:cNvSpPr>
                <a:spLocks/>
              </p:cNvSpPr>
              <p:nvPr/>
            </p:nvSpPr>
            <p:spPr bwMode="auto">
              <a:xfrm>
                <a:off x="913" y="3801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3 w 7"/>
                  <a:gd name="T3" fmla="*/ 0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Line 141"/>
              <p:cNvSpPr>
                <a:spLocks noChangeShapeType="1"/>
              </p:cNvSpPr>
              <p:nvPr/>
            </p:nvSpPr>
            <p:spPr bwMode="auto">
              <a:xfrm flipH="1">
                <a:off x="906" y="3801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Line 142"/>
              <p:cNvSpPr>
                <a:spLocks noChangeShapeType="1"/>
              </p:cNvSpPr>
              <p:nvPr/>
            </p:nvSpPr>
            <p:spPr bwMode="auto">
              <a:xfrm flipH="1" flipV="1">
                <a:off x="899" y="3798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7" name="Line 143"/>
              <p:cNvSpPr>
                <a:spLocks noChangeShapeType="1"/>
              </p:cNvSpPr>
              <p:nvPr/>
            </p:nvSpPr>
            <p:spPr bwMode="auto">
              <a:xfrm flipH="1" flipV="1">
                <a:off x="892" y="3794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8" name="Freeform 144"/>
              <p:cNvSpPr>
                <a:spLocks/>
              </p:cNvSpPr>
              <p:nvPr/>
            </p:nvSpPr>
            <p:spPr bwMode="auto">
              <a:xfrm>
                <a:off x="885" y="3794"/>
                <a:ext cx="7" cy="0"/>
              </a:xfrm>
              <a:custGeom>
                <a:avLst/>
                <a:gdLst>
                  <a:gd name="T0" fmla="*/ 7 w 7"/>
                  <a:gd name="T1" fmla="*/ 4 w 7"/>
                  <a:gd name="T2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9" name="Freeform 145"/>
              <p:cNvSpPr>
                <a:spLocks/>
              </p:cNvSpPr>
              <p:nvPr/>
            </p:nvSpPr>
            <p:spPr bwMode="auto">
              <a:xfrm>
                <a:off x="878" y="3787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4 w 7"/>
                  <a:gd name="T3" fmla="*/ 4 h 7"/>
                  <a:gd name="T4" fmla="*/ 0 w 7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4" y="4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0" name="Line 146"/>
              <p:cNvSpPr>
                <a:spLocks noChangeShapeType="1"/>
              </p:cNvSpPr>
              <p:nvPr/>
            </p:nvSpPr>
            <p:spPr bwMode="auto">
              <a:xfrm flipH="1" flipV="1">
                <a:off x="871" y="3784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1" name="Line 147"/>
              <p:cNvSpPr>
                <a:spLocks noChangeShapeType="1"/>
              </p:cNvSpPr>
              <p:nvPr/>
            </p:nvSpPr>
            <p:spPr bwMode="auto">
              <a:xfrm flipH="1" flipV="1">
                <a:off x="864" y="3777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2" name="Freeform 148"/>
              <p:cNvSpPr>
                <a:spLocks/>
              </p:cNvSpPr>
              <p:nvPr/>
            </p:nvSpPr>
            <p:spPr bwMode="auto">
              <a:xfrm>
                <a:off x="857" y="3770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4 w 7"/>
                  <a:gd name="T3" fmla="*/ 3 h 7"/>
                  <a:gd name="T4" fmla="*/ 0 w 7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4" y="3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3" name="Freeform 149"/>
              <p:cNvSpPr>
                <a:spLocks/>
              </p:cNvSpPr>
              <p:nvPr/>
            </p:nvSpPr>
            <p:spPr bwMode="auto">
              <a:xfrm>
                <a:off x="857" y="3742"/>
                <a:ext cx="0" cy="28"/>
              </a:xfrm>
              <a:custGeom>
                <a:avLst/>
                <a:gdLst>
                  <a:gd name="T0" fmla="*/ 28 h 28"/>
                  <a:gd name="T1" fmla="*/ 21 h 28"/>
                  <a:gd name="T2" fmla="*/ 14 h 28"/>
                  <a:gd name="T3" fmla="*/ 7 h 28"/>
                  <a:gd name="T4" fmla="*/ 0 h 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8">
                    <a:moveTo>
                      <a:pt x="0" y="28"/>
                    </a:moveTo>
                    <a:lnTo>
                      <a:pt x="0" y="21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4" name="Freeform 150"/>
              <p:cNvSpPr>
                <a:spLocks/>
              </p:cNvSpPr>
              <p:nvPr/>
            </p:nvSpPr>
            <p:spPr bwMode="auto">
              <a:xfrm>
                <a:off x="857" y="3728"/>
                <a:ext cx="7" cy="14"/>
              </a:xfrm>
              <a:custGeom>
                <a:avLst/>
                <a:gdLst>
                  <a:gd name="T0" fmla="*/ 0 w 7"/>
                  <a:gd name="T1" fmla="*/ 14 h 14"/>
                  <a:gd name="T2" fmla="*/ 4 w 7"/>
                  <a:gd name="T3" fmla="*/ 7 h 14"/>
                  <a:gd name="T4" fmla="*/ 7 w 7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4">
                    <a:moveTo>
                      <a:pt x="0" y="14"/>
                    </a:moveTo>
                    <a:lnTo>
                      <a:pt x="4" y="7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5" name="Line 151"/>
              <p:cNvSpPr>
                <a:spLocks noChangeShapeType="1"/>
              </p:cNvSpPr>
              <p:nvPr/>
            </p:nvSpPr>
            <p:spPr bwMode="auto">
              <a:xfrm flipV="1">
                <a:off x="864" y="3717"/>
                <a:ext cx="7" cy="11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6" name="Line 152"/>
              <p:cNvSpPr>
                <a:spLocks noChangeShapeType="1"/>
              </p:cNvSpPr>
              <p:nvPr/>
            </p:nvSpPr>
            <p:spPr bwMode="auto">
              <a:xfrm flipV="1">
                <a:off x="871" y="3711"/>
                <a:ext cx="7" cy="6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7" name="Line 153"/>
              <p:cNvSpPr>
                <a:spLocks noChangeShapeType="1"/>
              </p:cNvSpPr>
              <p:nvPr/>
            </p:nvSpPr>
            <p:spPr bwMode="auto">
              <a:xfrm flipV="1">
                <a:off x="878" y="3704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8" name="Line 154"/>
              <p:cNvSpPr>
                <a:spLocks noChangeShapeType="1"/>
              </p:cNvSpPr>
              <p:nvPr/>
            </p:nvSpPr>
            <p:spPr bwMode="auto">
              <a:xfrm flipV="1">
                <a:off x="885" y="3697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9" name="Line 155"/>
              <p:cNvSpPr>
                <a:spLocks noChangeShapeType="1"/>
              </p:cNvSpPr>
              <p:nvPr/>
            </p:nvSpPr>
            <p:spPr bwMode="auto">
              <a:xfrm flipV="1">
                <a:off x="892" y="3690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0" name="Line 156"/>
              <p:cNvSpPr>
                <a:spLocks noChangeShapeType="1"/>
              </p:cNvSpPr>
              <p:nvPr/>
            </p:nvSpPr>
            <p:spPr bwMode="auto">
              <a:xfrm flipV="1">
                <a:off x="899" y="3683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1" name="Line 157"/>
              <p:cNvSpPr>
                <a:spLocks noChangeShapeType="1"/>
              </p:cNvSpPr>
              <p:nvPr/>
            </p:nvSpPr>
            <p:spPr bwMode="auto">
              <a:xfrm flipV="1">
                <a:off x="906" y="3676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2" name="Line 158"/>
              <p:cNvSpPr>
                <a:spLocks noChangeShapeType="1"/>
              </p:cNvSpPr>
              <p:nvPr/>
            </p:nvSpPr>
            <p:spPr bwMode="auto">
              <a:xfrm flipV="1">
                <a:off x="913" y="3669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3" name="Line 159"/>
              <p:cNvSpPr>
                <a:spLocks noChangeShapeType="1"/>
              </p:cNvSpPr>
              <p:nvPr/>
            </p:nvSpPr>
            <p:spPr bwMode="auto">
              <a:xfrm flipV="1">
                <a:off x="920" y="3665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4" name="Line 160"/>
              <p:cNvSpPr>
                <a:spLocks noChangeShapeType="1"/>
              </p:cNvSpPr>
              <p:nvPr/>
            </p:nvSpPr>
            <p:spPr bwMode="auto">
              <a:xfrm flipV="1">
                <a:off x="927" y="3658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5" name="Line 161"/>
              <p:cNvSpPr>
                <a:spLocks noChangeShapeType="1"/>
              </p:cNvSpPr>
              <p:nvPr/>
            </p:nvSpPr>
            <p:spPr bwMode="auto">
              <a:xfrm flipV="1">
                <a:off x="934" y="3651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6" name="Line 162"/>
              <p:cNvSpPr>
                <a:spLocks noChangeShapeType="1"/>
              </p:cNvSpPr>
              <p:nvPr/>
            </p:nvSpPr>
            <p:spPr bwMode="auto">
              <a:xfrm flipV="1">
                <a:off x="941" y="3648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7" name="Line 163"/>
              <p:cNvSpPr>
                <a:spLocks noChangeShapeType="1"/>
              </p:cNvSpPr>
              <p:nvPr/>
            </p:nvSpPr>
            <p:spPr bwMode="auto">
              <a:xfrm flipV="1">
                <a:off x="948" y="3641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8" name="Line 164"/>
              <p:cNvSpPr>
                <a:spLocks noChangeShapeType="1"/>
              </p:cNvSpPr>
              <p:nvPr/>
            </p:nvSpPr>
            <p:spPr bwMode="auto">
              <a:xfrm flipV="1">
                <a:off x="955" y="3634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9" name="Line 165"/>
              <p:cNvSpPr>
                <a:spLocks noChangeShapeType="1"/>
              </p:cNvSpPr>
              <p:nvPr/>
            </p:nvSpPr>
            <p:spPr bwMode="auto">
              <a:xfrm flipV="1">
                <a:off x="962" y="3630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0" name="Line 166"/>
              <p:cNvSpPr>
                <a:spLocks noChangeShapeType="1"/>
              </p:cNvSpPr>
              <p:nvPr/>
            </p:nvSpPr>
            <p:spPr bwMode="auto">
              <a:xfrm flipV="1">
                <a:off x="969" y="3623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1" name="Line 167"/>
              <p:cNvSpPr>
                <a:spLocks noChangeShapeType="1"/>
              </p:cNvSpPr>
              <p:nvPr/>
            </p:nvSpPr>
            <p:spPr bwMode="auto">
              <a:xfrm flipV="1">
                <a:off x="976" y="3620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2" name="Line 168"/>
              <p:cNvSpPr>
                <a:spLocks noChangeShapeType="1"/>
              </p:cNvSpPr>
              <p:nvPr/>
            </p:nvSpPr>
            <p:spPr bwMode="auto">
              <a:xfrm flipV="1">
                <a:off x="983" y="3613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3" name="Line 169"/>
              <p:cNvSpPr>
                <a:spLocks noChangeShapeType="1"/>
              </p:cNvSpPr>
              <p:nvPr/>
            </p:nvSpPr>
            <p:spPr bwMode="auto">
              <a:xfrm flipV="1">
                <a:off x="990" y="3609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4" name="Line 170"/>
              <p:cNvSpPr>
                <a:spLocks noChangeShapeType="1"/>
              </p:cNvSpPr>
              <p:nvPr/>
            </p:nvSpPr>
            <p:spPr bwMode="auto">
              <a:xfrm flipV="1">
                <a:off x="997" y="3603"/>
                <a:ext cx="7" cy="6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5" name="Freeform 171"/>
              <p:cNvSpPr>
                <a:spLocks/>
              </p:cNvSpPr>
              <p:nvPr/>
            </p:nvSpPr>
            <p:spPr bwMode="auto">
              <a:xfrm>
                <a:off x="1004" y="3596"/>
                <a:ext cx="10" cy="7"/>
              </a:xfrm>
              <a:custGeom>
                <a:avLst/>
                <a:gdLst>
                  <a:gd name="T0" fmla="*/ 0 w 10"/>
                  <a:gd name="T1" fmla="*/ 7 h 7"/>
                  <a:gd name="T2" fmla="*/ 3 w 10"/>
                  <a:gd name="T3" fmla="*/ 3 h 7"/>
                  <a:gd name="T4" fmla="*/ 10 w 10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7"/>
                    </a:moveTo>
                    <a:lnTo>
                      <a:pt x="3" y="3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6" name="Line 172"/>
              <p:cNvSpPr>
                <a:spLocks noChangeShapeType="1"/>
              </p:cNvSpPr>
              <p:nvPr/>
            </p:nvSpPr>
            <p:spPr bwMode="auto">
              <a:xfrm flipV="1">
                <a:off x="1014" y="3592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7" name="Line 173"/>
              <p:cNvSpPr>
                <a:spLocks noChangeShapeType="1"/>
              </p:cNvSpPr>
              <p:nvPr/>
            </p:nvSpPr>
            <p:spPr bwMode="auto">
              <a:xfrm flipV="1">
                <a:off x="1021" y="3585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8" name="Line 174"/>
              <p:cNvSpPr>
                <a:spLocks noChangeShapeType="1"/>
              </p:cNvSpPr>
              <p:nvPr/>
            </p:nvSpPr>
            <p:spPr bwMode="auto">
              <a:xfrm flipV="1">
                <a:off x="1028" y="3582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9" name="Line 175"/>
              <p:cNvSpPr>
                <a:spLocks noChangeShapeType="1"/>
              </p:cNvSpPr>
              <p:nvPr/>
            </p:nvSpPr>
            <p:spPr bwMode="auto">
              <a:xfrm flipV="1">
                <a:off x="1035" y="3575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0" name="Line 176"/>
              <p:cNvSpPr>
                <a:spLocks noChangeShapeType="1"/>
              </p:cNvSpPr>
              <p:nvPr/>
            </p:nvSpPr>
            <p:spPr bwMode="auto">
              <a:xfrm flipV="1">
                <a:off x="1042" y="3571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1" name="Line 177"/>
              <p:cNvSpPr>
                <a:spLocks noChangeShapeType="1"/>
              </p:cNvSpPr>
              <p:nvPr/>
            </p:nvSpPr>
            <p:spPr bwMode="auto">
              <a:xfrm flipV="1">
                <a:off x="1049" y="3564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2" name="Line 178"/>
              <p:cNvSpPr>
                <a:spLocks noChangeShapeType="1"/>
              </p:cNvSpPr>
              <p:nvPr/>
            </p:nvSpPr>
            <p:spPr bwMode="auto">
              <a:xfrm flipV="1">
                <a:off x="1056" y="3561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3" name="Line 179"/>
              <p:cNvSpPr>
                <a:spLocks noChangeShapeType="1"/>
              </p:cNvSpPr>
              <p:nvPr/>
            </p:nvSpPr>
            <p:spPr bwMode="auto">
              <a:xfrm flipV="1">
                <a:off x="1063" y="3554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4" name="Line 180"/>
              <p:cNvSpPr>
                <a:spLocks noChangeShapeType="1"/>
              </p:cNvSpPr>
              <p:nvPr/>
            </p:nvSpPr>
            <p:spPr bwMode="auto">
              <a:xfrm flipV="1">
                <a:off x="1070" y="3547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5" name="Line 181"/>
              <p:cNvSpPr>
                <a:spLocks noChangeShapeType="1"/>
              </p:cNvSpPr>
              <p:nvPr/>
            </p:nvSpPr>
            <p:spPr bwMode="auto">
              <a:xfrm flipV="1">
                <a:off x="1077" y="3543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6" name="Line 182"/>
              <p:cNvSpPr>
                <a:spLocks noChangeShapeType="1"/>
              </p:cNvSpPr>
              <p:nvPr/>
            </p:nvSpPr>
            <p:spPr bwMode="auto">
              <a:xfrm flipV="1">
                <a:off x="1084" y="3536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7" name="Line 183"/>
              <p:cNvSpPr>
                <a:spLocks noChangeShapeType="1"/>
              </p:cNvSpPr>
              <p:nvPr/>
            </p:nvSpPr>
            <p:spPr bwMode="auto">
              <a:xfrm flipV="1">
                <a:off x="1091" y="3533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8" name="Line 184"/>
              <p:cNvSpPr>
                <a:spLocks noChangeShapeType="1"/>
              </p:cNvSpPr>
              <p:nvPr/>
            </p:nvSpPr>
            <p:spPr bwMode="auto">
              <a:xfrm flipV="1">
                <a:off x="1098" y="3526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9" name="Line 185"/>
              <p:cNvSpPr>
                <a:spLocks noChangeShapeType="1"/>
              </p:cNvSpPr>
              <p:nvPr/>
            </p:nvSpPr>
            <p:spPr bwMode="auto">
              <a:xfrm flipV="1">
                <a:off x="1105" y="3519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0" name="Line 186"/>
              <p:cNvSpPr>
                <a:spLocks noChangeShapeType="1"/>
              </p:cNvSpPr>
              <p:nvPr/>
            </p:nvSpPr>
            <p:spPr bwMode="auto">
              <a:xfrm flipV="1">
                <a:off x="1112" y="3515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1" name="Line 187"/>
              <p:cNvSpPr>
                <a:spLocks noChangeShapeType="1"/>
              </p:cNvSpPr>
              <p:nvPr/>
            </p:nvSpPr>
            <p:spPr bwMode="auto">
              <a:xfrm flipV="1">
                <a:off x="1119" y="3508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2" name="Line 188"/>
              <p:cNvSpPr>
                <a:spLocks noChangeShapeType="1"/>
              </p:cNvSpPr>
              <p:nvPr/>
            </p:nvSpPr>
            <p:spPr bwMode="auto">
              <a:xfrm flipV="1">
                <a:off x="1126" y="3502"/>
                <a:ext cx="6" cy="6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3" name="Freeform 189"/>
              <p:cNvSpPr>
                <a:spLocks/>
              </p:cNvSpPr>
              <p:nvPr/>
            </p:nvSpPr>
            <p:spPr bwMode="auto">
              <a:xfrm>
                <a:off x="1132" y="3498"/>
                <a:ext cx="11" cy="4"/>
              </a:xfrm>
              <a:custGeom>
                <a:avLst/>
                <a:gdLst>
                  <a:gd name="T0" fmla="*/ 0 w 11"/>
                  <a:gd name="T1" fmla="*/ 4 h 4"/>
                  <a:gd name="T2" fmla="*/ 4 w 11"/>
                  <a:gd name="T3" fmla="*/ 0 h 4"/>
                  <a:gd name="T4" fmla="*/ 11 w 1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4">
                    <a:moveTo>
                      <a:pt x="0" y="4"/>
                    </a:moveTo>
                    <a:lnTo>
                      <a:pt x="4" y="0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4" name="Line 190"/>
              <p:cNvSpPr>
                <a:spLocks noChangeShapeType="1"/>
              </p:cNvSpPr>
              <p:nvPr/>
            </p:nvSpPr>
            <p:spPr bwMode="auto">
              <a:xfrm flipV="1">
                <a:off x="1143" y="3491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5" name="Line 191"/>
              <p:cNvSpPr>
                <a:spLocks noChangeShapeType="1"/>
              </p:cNvSpPr>
              <p:nvPr/>
            </p:nvSpPr>
            <p:spPr bwMode="auto">
              <a:xfrm flipV="1">
                <a:off x="1150" y="3484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6" name="Line 192"/>
              <p:cNvSpPr>
                <a:spLocks noChangeShapeType="1"/>
              </p:cNvSpPr>
              <p:nvPr/>
            </p:nvSpPr>
            <p:spPr bwMode="auto">
              <a:xfrm flipV="1">
                <a:off x="1157" y="3481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7" name="Line 193"/>
              <p:cNvSpPr>
                <a:spLocks noChangeShapeType="1"/>
              </p:cNvSpPr>
              <p:nvPr/>
            </p:nvSpPr>
            <p:spPr bwMode="auto">
              <a:xfrm flipV="1">
                <a:off x="1164" y="3474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8" name="Line 194"/>
              <p:cNvSpPr>
                <a:spLocks noChangeShapeType="1"/>
              </p:cNvSpPr>
              <p:nvPr/>
            </p:nvSpPr>
            <p:spPr bwMode="auto">
              <a:xfrm flipV="1">
                <a:off x="1171" y="3467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9" name="Line 195"/>
              <p:cNvSpPr>
                <a:spLocks noChangeShapeType="1"/>
              </p:cNvSpPr>
              <p:nvPr/>
            </p:nvSpPr>
            <p:spPr bwMode="auto">
              <a:xfrm flipV="1">
                <a:off x="1178" y="3460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0" name="Line 196"/>
              <p:cNvSpPr>
                <a:spLocks noChangeShapeType="1"/>
              </p:cNvSpPr>
              <p:nvPr/>
            </p:nvSpPr>
            <p:spPr bwMode="auto">
              <a:xfrm flipV="1">
                <a:off x="1185" y="3456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1" name="Line 197"/>
              <p:cNvSpPr>
                <a:spLocks noChangeShapeType="1"/>
              </p:cNvSpPr>
              <p:nvPr/>
            </p:nvSpPr>
            <p:spPr bwMode="auto">
              <a:xfrm flipV="1">
                <a:off x="1192" y="3449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2" name="Line 198"/>
              <p:cNvSpPr>
                <a:spLocks noChangeShapeType="1"/>
              </p:cNvSpPr>
              <p:nvPr/>
            </p:nvSpPr>
            <p:spPr bwMode="auto">
              <a:xfrm flipV="1">
                <a:off x="1199" y="3442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3" name="Line 199"/>
              <p:cNvSpPr>
                <a:spLocks noChangeShapeType="1"/>
              </p:cNvSpPr>
              <p:nvPr/>
            </p:nvSpPr>
            <p:spPr bwMode="auto">
              <a:xfrm flipV="1">
                <a:off x="1206" y="3435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4" name="Line 200"/>
              <p:cNvSpPr>
                <a:spLocks noChangeShapeType="1"/>
              </p:cNvSpPr>
              <p:nvPr/>
            </p:nvSpPr>
            <p:spPr bwMode="auto">
              <a:xfrm flipV="1">
                <a:off x="1213" y="3428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5" name="Line 201"/>
              <p:cNvSpPr>
                <a:spLocks noChangeShapeType="1"/>
              </p:cNvSpPr>
              <p:nvPr/>
            </p:nvSpPr>
            <p:spPr bwMode="auto">
              <a:xfrm flipV="1">
                <a:off x="1220" y="3425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6" name="Freeform 202"/>
              <p:cNvSpPr>
                <a:spLocks/>
              </p:cNvSpPr>
              <p:nvPr/>
            </p:nvSpPr>
            <p:spPr bwMode="auto">
              <a:xfrm>
                <a:off x="1227" y="3418"/>
                <a:ext cx="10" cy="7"/>
              </a:xfrm>
              <a:custGeom>
                <a:avLst/>
                <a:gdLst>
                  <a:gd name="T0" fmla="*/ 0 w 10"/>
                  <a:gd name="T1" fmla="*/ 7 h 7"/>
                  <a:gd name="T2" fmla="*/ 3 w 10"/>
                  <a:gd name="T3" fmla="*/ 3 h 7"/>
                  <a:gd name="T4" fmla="*/ 10 w 10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7"/>
                    </a:moveTo>
                    <a:lnTo>
                      <a:pt x="3" y="3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7" name="Line 203"/>
              <p:cNvSpPr>
                <a:spLocks noChangeShapeType="1"/>
              </p:cNvSpPr>
              <p:nvPr/>
            </p:nvSpPr>
            <p:spPr bwMode="auto">
              <a:xfrm flipV="1">
                <a:off x="1237" y="3411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8" name="Line 204"/>
              <p:cNvSpPr>
                <a:spLocks noChangeShapeType="1"/>
              </p:cNvSpPr>
              <p:nvPr/>
            </p:nvSpPr>
            <p:spPr bwMode="auto">
              <a:xfrm flipV="1">
                <a:off x="1244" y="3404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9" name="Line 205"/>
              <p:cNvSpPr>
                <a:spLocks noChangeShapeType="1"/>
              </p:cNvSpPr>
              <p:nvPr/>
            </p:nvSpPr>
            <p:spPr bwMode="auto">
              <a:xfrm flipV="1">
                <a:off x="1251" y="3397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0" name="Line 206"/>
              <p:cNvSpPr>
                <a:spLocks noChangeShapeType="1"/>
              </p:cNvSpPr>
              <p:nvPr/>
            </p:nvSpPr>
            <p:spPr bwMode="auto">
              <a:xfrm flipV="1">
                <a:off x="1258" y="3390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1" name="Line 207"/>
              <p:cNvSpPr>
                <a:spLocks noChangeShapeType="1"/>
              </p:cNvSpPr>
              <p:nvPr/>
            </p:nvSpPr>
            <p:spPr bwMode="auto">
              <a:xfrm flipV="1">
                <a:off x="1265" y="3383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2" name="Line 208"/>
              <p:cNvSpPr>
                <a:spLocks noChangeShapeType="1"/>
              </p:cNvSpPr>
              <p:nvPr/>
            </p:nvSpPr>
            <p:spPr bwMode="auto">
              <a:xfrm flipV="1">
                <a:off x="1272" y="3376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3" name="Line 209"/>
              <p:cNvSpPr>
                <a:spLocks noChangeShapeType="1"/>
              </p:cNvSpPr>
              <p:nvPr/>
            </p:nvSpPr>
            <p:spPr bwMode="auto">
              <a:xfrm flipV="1">
                <a:off x="1279" y="3369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4" name="Line 210"/>
              <p:cNvSpPr>
                <a:spLocks noChangeShapeType="1"/>
              </p:cNvSpPr>
              <p:nvPr/>
            </p:nvSpPr>
            <p:spPr bwMode="auto">
              <a:xfrm flipV="1">
                <a:off x="1286" y="3362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5" name="Freeform 211"/>
              <p:cNvSpPr>
                <a:spLocks/>
              </p:cNvSpPr>
              <p:nvPr/>
            </p:nvSpPr>
            <p:spPr bwMode="auto">
              <a:xfrm>
                <a:off x="1293" y="3352"/>
                <a:ext cx="7" cy="10"/>
              </a:xfrm>
              <a:custGeom>
                <a:avLst/>
                <a:gdLst>
                  <a:gd name="T0" fmla="*/ 0 w 7"/>
                  <a:gd name="T1" fmla="*/ 10 h 10"/>
                  <a:gd name="T2" fmla="*/ 3 w 7"/>
                  <a:gd name="T3" fmla="*/ 3 h 10"/>
                  <a:gd name="T4" fmla="*/ 7 w 7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6" name="Line 212"/>
              <p:cNvSpPr>
                <a:spLocks noChangeShapeType="1"/>
              </p:cNvSpPr>
              <p:nvPr/>
            </p:nvSpPr>
            <p:spPr bwMode="auto">
              <a:xfrm flipV="1">
                <a:off x="1300" y="3345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7" name="Freeform 213"/>
              <p:cNvSpPr>
                <a:spLocks/>
              </p:cNvSpPr>
              <p:nvPr/>
            </p:nvSpPr>
            <p:spPr bwMode="auto">
              <a:xfrm>
                <a:off x="1307" y="3338"/>
                <a:ext cx="10" cy="7"/>
              </a:xfrm>
              <a:custGeom>
                <a:avLst/>
                <a:gdLst>
                  <a:gd name="T0" fmla="*/ 0 w 10"/>
                  <a:gd name="T1" fmla="*/ 7 h 7"/>
                  <a:gd name="T2" fmla="*/ 3 w 10"/>
                  <a:gd name="T3" fmla="*/ 3 h 7"/>
                  <a:gd name="T4" fmla="*/ 10 w 10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7"/>
                    </a:moveTo>
                    <a:lnTo>
                      <a:pt x="3" y="3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8" name="Line 214"/>
              <p:cNvSpPr>
                <a:spLocks noChangeShapeType="1"/>
              </p:cNvSpPr>
              <p:nvPr/>
            </p:nvSpPr>
            <p:spPr bwMode="auto">
              <a:xfrm flipV="1">
                <a:off x="1317" y="3331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9" name="Line 215"/>
              <p:cNvSpPr>
                <a:spLocks noChangeShapeType="1"/>
              </p:cNvSpPr>
              <p:nvPr/>
            </p:nvSpPr>
            <p:spPr bwMode="auto">
              <a:xfrm flipV="1">
                <a:off x="1324" y="3324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0" name="Freeform 216"/>
              <p:cNvSpPr>
                <a:spLocks/>
              </p:cNvSpPr>
              <p:nvPr/>
            </p:nvSpPr>
            <p:spPr bwMode="auto">
              <a:xfrm>
                <a:off x="1331" y="3313"/>
                <a:ext cx="7" cy="11"/>
              </a:xfrm>
              <a:custGeom>
                <a:avLst/>
                <a:gdLst>
                  <a:gd name="T0" fmla="*/ 0 w 7"/>
                  <a:gd name="T1" fmla="*/ 11 h 11"/>
                  <a:gd name="T2" fmla="*/ 4 w 7"/>
                  <a:gd name="T3" fmla="*/ 4 h 11"/>
                  <a:gd name="T4" fmla="*/ 7 w 7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lnTo>
                      <a:pt x="4" y="4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1" name="Line 217"/>
              <p:cNvSpPr>
                <a:spLocks noChangeShapeType="1"/>
              </p:cNvSpPr>
              <p:nvPr/>
            </p:nvSpPr>
            <p:spPr bwMode="auto">
              <a:xfrm flipV="1">
                <a:off x="1338" y="3306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2" name="Freeform 218"/>
              <p:cNvSpPr>
                <a:spLocks/>
              </p:cNvSpPr>
              <p:nvPr/>
            </p:nvSpPr>
            <p:spPr bwMode="auto">
              <a:xfrm>
                <a:off x="1345" y="3296"/>
                <a:ext cx="7" cy="10"/>
              </a:xfrm>
              <a:custGeom>
                <a:avLst/>
                <a:gdLst>
                  <a:gd name="T0" fmla="*/ 0 w 7"/>
                  <a:gd name="T1" fmla="*/ 10 h 10"/>
                  <a:gd name="T2" fmla="*/ 4 w 7"/>
                  <a:gd name="T3" fmla="*/ 3 h 10"/>
                  <a:gd name="T4" fmla="*/ 7 w 7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0" y="10"/>
                    </a:moveTo>
                    <a:lnTo>
                      <a:pt x="4" y="3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3" name="Line 219"/>
              <p:cNvSpPr>
                <a:spLocks noChangeShapeType="1"/>
              </p:cNvSpPr>
              <p:nvPr/>
            </p:nvSpPr>
            <p:spPr bwMode="auto">
              <a:xfrm flipV="1">
                <a:off x="1352" y="3289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4" name="Freeform 220"/>
              <p:cNvSpPr>
                <a:spLocks/>
              </p:cNvSpPr>
              <p:nvPr/>
            </p:nvSpPr>
            <p:spPr bwMode="auto">
              <a:xfrm>
                <a:off x="1359" y="3279"/>
                <a:ext cx="7" cy="10"/>
              </a:xfrm>
              <a:custGeom>
                <a:avLst/>
                <a:gdLst>
                  <a:gd name="T0" fmla="*/ 0 w 7"/>
                  <a:gd name="T1" fmla="*/ 10 h 10"/>
                  <a:gd name="T2" fmla="*/ 3 w 7"/>
                  <a:gd name="T3" fmla="*/ 3 h 10"/>
                  <a:gd name="T4" fmla="*/ 7 w 7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5" name="Line 221"/>
              <p:cNvSpPr>
                <a:spLocks noChangeShapeType="1"/>
              </p:cNvSpPr>
              <p:nvPr/>
            </p:nvSpPr>
            <p:spPr bwMode="auto">
              <a:xfrm flipV="1">
                <a:off x="1366" y="3272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6" name="Freeform 222"/>
              <p:cNvSpPr>
                <a:spLocks/>
              </p:cNvSpPr>
              <p:nvPr/>
            </p:nvSpPr>
            <p:spPr bwMode="auto">
              <a:xfrm>
                <a:off x="1373" y="3261"/>
                <a:ext cx="7" cy="11"/>
              </a:xfrm>
              <a:custGeom>
                <a:avLst/>
                <a:gdLst>
                  <a:gd name="T0" fmla="*/ 0 w 7"/>
                  <a:gd name="T1" fmla="*/ 11 h 11"/>
                  <a:gd name="T2" fmla="*/ 3 w 7"/>
                  <a:gd name="T3" fmla="*/ 4 h 11"/>
                  <a:gd name="T4" fmla="*/ 7 w 7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lnTo>
                      <a:pt x="3" y="4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7" name="Freeform 223"/>
              <p:cNvSpPr>
                <a:spLocks/>
              </p:cNvSpPr>
              <p:nvPr/>
            </p:nvSpPr>
            <p:spPr bwMode="auto">
              <a:xfrm>
                <a:off x="1380" y="3254"/>
                <a:ext cx="10" cy="7"/>
              </a:xfrm>
              <a:custGeom>
                <a:avLst/>
                <a:gdLst>
                  <a:gd name="T0" fmla="*/ 0 w 10"/>
                  <a:gd name="T1" fmla="*/ 7 h 7"/>
                  <a:gd name="T2" fmla="*/ 3 w 10"/>
                  <a:gd name="T3" fmla="*/ 4 h 7"/>
                  <a:gd name="T4" fmla="*/ 10 w 10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7"/>
                    </a:moveTo>
                    <a:lnTo>
                      <a:pt x="3" y="4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8" name="Line 224"/>
              <p:cNvSpPr>
                <a:spLocks noChangeShapeType="1"/>
              </p:cNvSpPr>
              <p:nvPr/>
            </p:nvSpPr>
            <p:spPr bwMode="auto">
              <a:xfrm flipV="1">
                <a:off x="1390" y="3244"/>
                <a:ext cx="7" cy="1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9" name="Line 225"/>
              <p:cNvSpPr>
                <a:spLocks noChangeShapeType="1"/>
              </p:cNvSpPr>
              <p:nvPr/>
            </p:nvSpPr>
            <p:spPr bwMode="auto">
              <a:xfrm flipV="1">
                <a:off x="1397" y="3233"/>
                <a:ext cx="7" cy="11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427"/>
            <p:cNvGrpSpPr>
              <a:grpSpLocks/>
            </p:cNvGrpSpPr>
            <p:nvPr/>
          </p:nvGrpSpPr>
          <p:grpSpPr bwMode="auto">
            <a:xfrm>
              <a:off x="1404" y="2592"/>
              <a:ext cx="1952" cy="1108"/>
              <a:chOff x="1404" y="2592"/>
              <a:chExt cx="1952" cy="1108"/>
            </a:xfrm>
          </p:grpSpPr>
          <p:sp>
            <p:nvSpPr>
              <p:cNvPr id="150" name="Line 227"/>
              <p:cNvSpPr>
                <a:spLocks noChangeShapeType="1"/>
              </p:cNvSpPr>
              <p:nvPr/>
            </p:nvSpPr>
            <p:spPr bwMode="auto">
              <a:xfrm flipV="1">
                <a:off x="1404" y="3223"/>
                <a:ext cx="7" cy="1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Line 228"/>
              <p:cNvSpPr>
                <a:spLocks noChangeShapeType="1"/>
              </p:cNvSpPr>
              <p:nvPr/>
            </p:nvSpPr>
            <p:spPr bwMode="auto">
              <a:xfrm flipV="1">
                <a:off x="1411" y="3212"/>
                <a:ext cx="7" cy="11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Line 229"/>
              <p:cNvSpPr>
                <a:spLocks noChangeShapeType="1"/>
              </p:cNvSpPr>
              <p:nvPr/>
            </p:nvSpPr>
            <p:spPr bwMode="auto">
              <a:xfrm flipV="1">
                <a:off x="1418" y="3202"/>
                <a:ext cx="7" cy="1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Line 230"/>
              <p:cNvSpPr>
                <a:spLocks noChangeShapeType="1"/>
              </p:cNvSpPr>
              <p:nvPr/>
            </p:nvSpPr>
            <p:spPr bwMode="auto">
              <a:xfrm flipV="1">
                <a:off x="1425" y="3192"/>
                <a:ext cx="7" cy="1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Line 231"/>
              <p:cNvSpPr>
                <a:spLocks noChangeShapeType="1"/>
              </p:cNvSpPr>
              <p:nvPr/>
            </p:nvSpPr>
            <p:spPr bwMode="auto">
              <a:xfrm flipV="1">
                <a:off x="1432" y="3181"/>
                <a:ext cx="7" cy="11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 232"/>
              <p:cNvSpPr>
                <a:spLocks/>
              </p:cNvSpPr>
              <p:nvPr/>
            </p:nvSpPr>
            <p:spPr bwMode="auto">
              <a:xfrm>
                <a:off x="1439" y="3167"/>
                <a:ext cx="11" cy="14"/>
              </a:xfrm>
              <a:custGeom>
                <a:avLst/>
                <a:gdLst>
                  <a:gd name="T0" fmla="*/ 0 w 11"/>
                  <a:gd name="T1" fmla="*/ 14 h 14"/>
                  <a:gd name="T2" fmla="*/ 4 w 11"/>
                  <a:gd name="T3" fmla="*/ 7 h 14"/>
                  <a:gd name="T4" fmla="*/ 11 w 11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4">
                    <a:moveTo>
                      <a:pt x="0" y="14"/>
                    </a:moveTo>
                    <a:lnTo>
                      <a:pt x="4" y="7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Line 233"/>
              <p:cNvSpPr>
                <a:spLocks noChangeShapeType="1"/>
              </p:cNvSpPr>
              <p:nvPr/>
            </p:nvSpPr>
            <p:spPr bwMode="auto">
              <a:xfrm flipV="1">
                <a:off x="1450" y="3157"/>
                <a:ext cx="7" cy="10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234"/>
              <p:cNvSpPr>
                <a:spLocks/>
              </p:cNvSpPr>
              <p:nvPr/>
            </p:nvSpPr>
            <p:spPr bwMode="auto">
              <a:xfrm>
                <a:off x="1457" y="3143"/>
                <a:ext cx="7" cy="14"/>
              </a:xfrm>
              <a:custGeom>
                <a:avLst/>
                <a:gdLst>
                  <a:gd name="T0" fmla="*/ 0 w 7"/>
                  <a:gd name="T1" fmla="*/ 14 h 14"/>
                  <a:gd name="T2" fmla="*/ 3 w 7"/>
                  <a:gd name="T3" fmla="*/ 7 h 14"/>
                  <a:gd name="T4" fmla="*/ 7 w 7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4">
                    <a:moveTo>
                      <a:pt x="0" y="14"/>
                    </a:moveTo>
                    <a:lnTo>
                      <a:pt x="3" y="7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Line 235"/>
              <p:cNvSpPr>
                <a:spLocks noChangeShapeType="1"/>
              </p:cNvSpPr>
              <p:nvPr/>
            </p:nvSpPr>
            <p:spPr bwMode="auto">
              <a:xfrm flipV="1">
                <a:off x="1464" y="3132"/>
                <a:ext cx="6" cy="11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Line 236"/>
              <p:cNvSpPr>
                <a:spLocks noChangeShapeType="1"/>
              </p:cNvSpPr>
              <p:nvPr/>
            </p:nvSpPr>
            <p:spPr bwMode="auto">
              <a:xfrm flipV="1">
                <a:off x="1470" y="3118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Line 237"/>
              <p:cNvSpPr>
                <a:spLocks noChangeShapeType="1"/>
              </p:cNvSpPr>
              <p:nvPr/>
            </p:nvSpPr>
            <p:spPr bwMode="auto">
              <a:xfrm flipV="1">
                <a:off x="1477" y="3104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Line 238"/>
              <p:cNvSpPr>
                <a:spLocks noChangeShapeType="1"/>
              </p:cNvSpPr>
              <p:nvPr/>
            </p:nvSpPr>
            <p:spPr bwMode="auto">
              <a:xfrm flipV="1">
                <a:off x="1484" y="3087"/>
                <a:ext cx="7" cy="1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Line 239"/>
              <p:cNvSpPr>
                <a:spLocks noChangeShapeType="1"/>
              </p:cNvSpPr>
              <p:nvPr/>
            </p:nvSpPr>
            <p:spPr bwMode="auto">
              <a:xfrm flipV="1">
                <a:off x="1491" y="3073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240"/>
              <p:cNvSpPr>
                <a:spLocks/>
              </p:cNvSpPr>
              <p:nvPr/>
            </p:nvSpPr>
            <p:spPr bwMode="auto">
              <a:xfrm>
                <a:off x="1498" y="3056"/>
                <a:ext cx="11" cy="17"/>
              </a:xfrm>
              <a:custGeom>
                <a:avLst/>
                <a:gdLst>
                  <a:gd name="T0" fmla="*/ 0 w 11"/>
                  <a:gd name="T1" fmla="*/ 17 h 17"/>
                  <a:gd name="T2" fmla="*/ 4 w 11"/>
                  <a:gd name="T3" fmla="*/ 10 h 17"/>
                  <a:gd name="T4" fmla="*/ 11 w 11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0" y="17"/>
                    </a:moveTo>
                    <a:lnTo>
                      <a:pt x="4" y="10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Line 241"/>
              <p:cNvSpPr>
                <a:spLocks noChangeShapeType="1"/>
              </p:cNvSpPr>
              <p:nvPr/>
            </p:nvSpPr>
            <p:spPr bwMode="auto">
              <a:xfrm flipV="1">
                <a:off x="1509" y="3038"/>
                <a:ext cx="7" cy="18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Line 242"/>
              <p:cNvSpPr>
                <a:spLocks noChangeShapeType="1"/>
              </p:cNvSpPr>
              <p:nvPr/>
            </p:nvSpPr>
            <p:spPr bwMode="auto">
              <a:xfrm flipV="1">
                <a:off x="1516" y="3021"/>
                <a:ext cx="7" cy="17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Line 243"/>
              <p:cNvSpPr>
                <a:spLocks noChangeShapeType="1"/>
              </p:cNvSpPr>
              <p:nvPr/>
            </p:nvSpPr>
            <p:spPr bwMode="auto">
              <a:xfrm flipV="1">
                <a:off x="1523" y="3000"/>
                <a:ext cx="7" cy="21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Line 244"/>
              <p:cNvSpPr>
                <a:spLocks noChangeShapeType="1"/>
              </p:cNvSpPr>
              <p:nvPr/>
            </p:nvSpPr>
            <p:spPr bwMode="auto">
              <a:xfrm flipV="1">
                <a:off x="1530" y="2979"/>
                <a:ext cx="7" cy="21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Line 245"/>
              <p:cNvSpPr>
                <a:spLocks noChangeShapeType="1"/>
              </p:cNvSpPr>
              <p:nvPr/>
            </p:nvSpPr>
            <p:spPr bwMode="auto">
              <a:xfrm flipV="1">
                <a:off x="1537" y="2955"/>
                <a:ext cx="7" cy="24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246"/>
              <p:cNvSpPr>
                <a:spLocks/>
              </p:cNvSpPr>
              <p:nvPr/>
            </p:nvSpPr>
            <p:spPr bwMode="auto">
              <a:xfrm>
                <a:off x="1544" y="2930"/>
                <a:ext cx="7" cy="25"/>
              </a:xfrm>
              <a:custGeom>
                <a:avLst/>
                <a:gdLst>
                  <a:gd name="T0" fmla="*/ 0 w 7"/>
                  <a:gd name="T1" fmla="*/ 25 h 25"/>
                  <a:gd name="T2" fmla="*/ 3 w 7"/>
                  <a:gd name="T3" fmla="*/ 14 h 25"/>
                  <a:gd name="T4" fmla="*/ 7 w 7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5">
                    <a:moveTo>
                      <a:pt x="0" y="25"/>
                    </a:moveTo>
                    <a:lnTo>
                      <a:pt x="3" y="14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247"/>
              <p:cNvSpPr>
                <a:spLocks/>
              </p:cNvSpPr>
              <p:nvPr/>
            </p:nvSpPr>
            <p:spPr bwMode="auto">
              <a:xfrm>
                <a:off x="1551" y="2899"/>
                <a:ext cx="10" cy="31"/>
              </a:xfrm>
              <a:custGeom>
                <a:avLst/>
                <a:gdLst>
                  <a:gd name="T0" fmla="*/ 0 w 10"/>
                  <a:gd name="T1" fmla="*/ 31 h 31"/>
                  <a:gd name="T2" fmla="*/ 3 w 10"/>
                  <a:gd name="T3" fmla="*/ 17 h 31"/>
                  <a:gd name="T4" fmla="*/ 10 w 1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1">
                    <a:moveTo>
                      <a:pt x="0" y="31"/>
                    </a:moveTo>
                    <a:lnTo>
                      <a:pt x="3" y="17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248"/>
              <p:cNvSpPr>
                <a:spLocks/>
              </p:cNvSpPr>
              <p:nvPr/>
            </p:nvSpPr>
            <p:spPr bwMode="auto">
              <a:xfrm>
                <a:off x="1561" y="2864"/>
                <a:ext cx="7" cy="35"/>
              </a:xfrm>
              <a:custGeom>
                <a:avLst/>
                <a:gdLst>
                  <a:gd name="T0" fmla="*/ 0 w 7"/>
                  <a:gd name="T1" fmla="*/ 35 h 35"/>
                  <a:gd name="T2" fmla="*/ 4 w 7"/>
                  <a:gd name="T3" fmla="*/ 18 h 35"/>
                  <a:gd name="T4" fmla="*/ 7 w 7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5">
                    <a:moveTo>
                      <a:pt x="0" y="35"/>
                    </a:moveTo>
                    <a:lnTo>
                      <a:pt x="4" y="18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249"/>
              <p:cNvSpPr>
                <a:spLocks/>
              </p:cNvSpPr>
              <p:nvPr/>
            </p:nvSpPr>
            <p:spPr bwMode="auto">
              <a:xfrm>
                <a:off x="1568" y="2815"/>
                <a:ext cx="7" cy="49"/>
              </a:xfrm>
              <a:custGeom>
                <a:avLst/>
                <a:gdLst>
                  <a:gd name="T0" fmla="*/ 0 w 7"/>
                  <a:gd name="T1" fmla="*/ 49 h 49"/>
                  <a:gd name="T2" fmla="*/ 4 w 7"/>
                  <a:gd name="T3" fmla="*/ 25 h 49"/>
                  <a:gd name="T4" fmla="*/ 7 w 7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9">
                    <a:moveTo>
                      <a:pt x="0" y="49"/>
                    </a:moveTo>
                    <a:lnTo>
                      <a:pt x="4" y="25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000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Line 250"/>
              <p:cNvSpPr>
                <a:spLocks noChangeShapeType="1"/>
              </p:cNvSpPr>
              <p:nvPr/>
            </p:nvSpPr>
            <p:spPr bwMode="auto">
              <a:xfrm>
                <a:off x="3272" y="358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251"/>
              <p:cNvSpPr>
                <a:spLocks/>
              </p:cNvSpPr>
              <p:nvPr/>
            </p:nvSpPr>
            <p:spPr bwMode="auto">
              <a:xfrm>
                <a:off x="3279" y="3585"/>
                <a:ext cx="7" cy="0"/>
              </a:xfrm>
              <a:custGeom>
                <a:avLst/>
                <a:gdLst>
                  <a:gd name="T0" fmla="*/ 0 w 7"/>
                  <a:gd name="T1" fmla="*/ 3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Freeform 252"/>
              <p:cNvSpPr>
                <a:spLocks/>
              </p:cNvSpPr>
              <p:nvPr/>
            </p:nvSpPr>
            <p:spPr bwMode="auto">
              <a:xfrm>
                <a:off x="3265" y="3585"/>
                <a:ext cx="21" cy="0"/>
              </a:xfrm>
              <a:custGeom>
                <a:avLst/>
                <a:gdLst>
                  <a:gd name="T0" fmla="*/ 21 w 21"/>
                  <a:gd name="T1" fmla="*/ 17 w 21"/>
                  <a:gd name="T2" fmla="*/ 11 w 21"/>
                  <a:gd name="T3" fmla="*/ 4 w 21"/>
                  <a:gd name="T4" fmla="*/ 0 w 2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1">
                    <a:moveTo>
                      <a:pt x="21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Freeform 253"/>
              <p:cNvSpPr>
                <a:spLocks/>
              </p:cNvSpPr>
              <p:nvPr/>
            </p:nvSpPr>
            <p:spPr bwMode="auto">
              <a:xfrm>
                <a:off x="3265" y="3585"/>
                <a:ext cx="28" cy="0"/>
              </a:xfrm>
              <a:custGeom>
                <a:avLst/>
                <a:gdLst>
                  <a:gd name="T0" fmla="*/ 0 w 28"/>
                  <a:gd name="T1" fmla="*/ 4 w 28"/>
                  <a:gd name="T2" fmla="*/ 11 w 28"/>
                  <a:gd name="T3" fmla="*/ 21 w 28"/>
                  <a:gd name="T4" fmla="*/ 28 w 2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8">
                    <a:moveTo>
                      <a:pt x="0" y="0"/>
                    </a:moveTo>
                    <a:lnTo>
                      <a:pt x="4" y="0"/>
                    </a:lnTo>
                    <a:lnTo>
                      <a:pt x="11" y="0"/>
                    </a:lnTo>
                    <a:lnTo>
                      <a:pt x="21" y="0"/>
                    </a:lnTo>
                    <a:lnTo>
                      <a:pt x="28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Freeform 254"/>
              <p:cNvSpPr>
                <a:spLocks/>
              </p:cNvSpPr>
              <p:nvPr/>
            </p:nvSpPr>
            <p:spPr bwMode="auto">
              <a:xfrm>
                <a:off x="3293" y="3585"/>
                <a:ext cx="10" cy="0"/>
              </a:xfrm>
              <a:custGeom>
                <a:avLst/>
                <a:gdLst>
                  <a:gd name="T0" fmla="*/ 0 w 10"/>
                  <a:gd name="T1" fmla="*/ 10 w 10"/>
                  <a:gd name="T2" fmla="*/ 10 w 10"/>
                  <a:gd name="T3" fmla="*/ 1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0">
                    <a:moveTo>
                      <a:pt x="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Freeform 255"/>
              <p:cNvSpPr>
                <a:spLocks/>
              </p:cNvSpPr>
              <p:nvPr/>
            </p:nvSpPr>
            <p:spPr bwMode="auto">
              <a:xfrm>
                <a:off x="3255" y="3585"/>
                <a:ext cx="48" cy="0"/>
              </a:xfrm>
              <a:custGeom>
                <a:avLst/>
                <a:gdLst>
                  <a:gd name="T0" fmla="*/ 48 w 48"/>
                  <a:gd name="T1" fmla="*/ 38 w 48"/>
                  <a:gd name="T2" fmla="*/ 24 w 48"/>
                  <a:gd name="T3" fmla="*/ 10 w 48"/>
                  <a:gd name="T4" fmla="*/ 0 w 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8">
                    <a:moveTo>
                      <a:pt x="48" y="0"/>
                    </a:moveTo>
                    <a:lnTo>
                      <a:pt x="38" y="0"/>
                    </a:lnTo>
                    <a:lnTo>
                      <a:pt x="24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 256"/>
              <p:cNvSpPr>
                <a:spLocks/>
              </p:cNvSpPr>
              <p:nvPr/>
            </p:nvSpPr>
            <p:spPr bwMode="auto">
              <a:xfrm>
                <a:off x="3248" y="3585"/>
                <a:ext cx="7" cy="0"/>
              </a:xfrm>
              <a:custGeom>
                <a:avLst/>
                <a:gdLst>
                  <a:gd name="T0" fmla="*/ 7 w 7"/>
                  <a:gd name="T1" fmla="*/ 0 w 7"/>
                  <a:gd name="T2" fmla="*/ 0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 257"/>
              <p:cNvSpPr>
                <a:spLocks/>
              </p:cNvSpPr>
              <p:nvPr/>
            </p:nvSpPr>
            <p:spPr bwMode="auto">
              <a:xfrm>
                <a:off x="3248" y="3585"/>
                <a:ext cx="62" cy="0"/>
              </a:xfrm>
              <a:custGeom>
                <a:avLst/>
                <a:gdLst>
                  <a:gd name="T0" fmla="*/ 0 w 62"/>
                  <a:gd name="T1" fmla="*/ 3 w 62"/>
                  <a:gd name="T2" fmla="*/ 10 w 62"/>
                  <a:gd name="T3" fmla="*/ 31 w 62"/>
                  <a:gd name="T4" fmla="*/ 48 w 62"/>
                  <a:gd name="T5" fmla="*/ 55 w 62"/>
                  <a:gd name="T6" fmla="*/ 62 w 6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62">
                    <a:moveTo>
                      <a:pt x="0" y="0"/>
                    </a:moveTo>
                    <a:lnTo>
                      <a:pt x="3" y="0"/>
                    </a:lnTo>
                    <a:lnTo>
                      <a:pt x="10" y="0"/>
                    </a:lnTo>
                    <a:lnTo>
                      <a:pt x="31" y="0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2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Freeform 258"/>
              <p:cNvSpPr>
                <a:spLocks/>
              </p:cNvSpPr>
              <p:nvPr/>
            </p:nvSpPr>
            <p:spPr bwMode="auto">
              <a:xfrm>
                <a:off x="3310" y="3585"/>
                <a:ext cx="7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Freeform 259"/>
              <p:cNvSpPr>
                <a:spLocks/>
              </p:cNvSpPr>
              <p:nvPr/>
            </p:nvSpPr>
            <p:spPr bwMode="auto">
              <a:xfrm>
                <a:off x="3241" y="3585"/>
                <a:ext cx="76" cy="0"/>
              </a:xfrm>
              <a:custGeom>
                <a:avLst/>
                <a:gdLst>
                  <a:gd name="T0" fmla="*/ 76 w 76"/>
                  <a:gd name="T1" fmla="*/ 69 w 76"/>
                  <a:gd name="T2" fmla="*/ 59 w 76"/>
                  <a:gd name="T3" fmla="*/ 35 w 76"/>
                  <a:gd name="T4" fmla="*/ 21 w 76"/>
                  <a:gd name="T5" fmla="*/ 10 w 76"/>
                  <a:gd name="T6" fmla="*/ 3 w 76"/>
                  <a:gd name="T7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76">
                    <a:moveTo>
                      <a:pt x="76" y="0"/>
                    </a:moveTo>
                    <a:lnTo>
                      <a:pt x="69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21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Freeform 260"/>
              <p:cNvSpPr>
                <a:spLocks/>
              </p:cNvSpPr>
              <p:nvPr/>
            </p:nvSpPr>
            <p:spPr bwMode="auto">
              <a:xfrm>
                <a:off x="3241" y="3585"/>
                <a:ext cx="83" cy="0"/>
              </a:xfrm>
              <a:custGeom>
                <a:avLst/>
                <a:gdLst>
                  <a:gd name="T0" fmla="*/ 0 w 83"/>
                  <a:gd name="T1" fmla="*/ 3 w 83"/>
                  <a:gd name="T2" fmla="*/ 14 w 83"/>
                  <a:gd name="T3" fmla="*/ 28 w 83"/>
                  <a:gd name="T4" fmla="*/ 41 w 83"/>
                  <a:gd name="T5" fmla="*/ 59 w 83"/>
                  <a:gd name="T6" fmla="*/ 69 w 83"/>
                  <a:gd name="T7" fmla="*/ 80 w 83"/>
                  <a:gd name="T8" fmla="*/ 83 w 8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83">
                    <a:moveTo>
                      <a:pt x="0" y="0"/>
                    </a:moveTo>
                    <a:lnTo>
                      <a:pt x="3" y="0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59" y="0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3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Freeform 261"/>
              <p:cNvSpPr>
                <a:spLocks/>
              </p:cNvSpPr>
              <p:nvPr/>
            </p:nvSpPr>
            <p:spPr bwMode="auto">
              <a:xfrm>
                <a:off x="3234" y="3585"/>
                <a:ext cx="90" cy="0"/>
              </a:xfrm>
              <a:custGeom>
                <a:avLst/>
                <a:gdLst>
                  <a:gd name="T0" fmla="*/ 90 w 90"/>
                  <a:gd name="T1" fmla="*/ 87 w 90"/>
                  <a:gd name="T2" fmla="*/ 76 w 90"/>
                  <a:gd name="T3" fmla="*/ 62 w 90"/>
                  <a:gd name="T4" fmla="*/ 45 w 90"/>
                  <a:gd name="T5" fmla="*/ 28 w 90"/>
                  <a:gd name="T6" fmla="*/ 14 w 90"/>
                  <a:gd name="T7" fmla="*/ 3 w 90"/>
                  <a:gd name="T8" fmla="*/ 0 w 9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90">
                    <a:moveTo>
                      <a:pt x="90" y="0"/>
                    </a:moveTo>
                    <a:lnTo>
                      <a:pt x="87" y="0"/>
                    </a:lnTo>
                    <a:lnTo>
                      <a:pt x="76" y="0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28" y="0"/>
                    </a:lnTo>
                    <a:lnTo>
                      <a:pt x="14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Freeform 262"/>
              <p:cNvSpPr>
                <a:spLocks/>
              </p:cNvSpPr>
              <p:nvPr/>
            </p:nvSpPr>
            <p:spPr bwMode="auto">
              <a:xfrm>
                <a:off x="3234" y="3585"/>
                <a:ext cx="97" cy="0"/>
              </a:xfrm>
              <a:custGeom>
                <a:avLst/>
                <a:gdLst>
                  <a:gd name="T0" fmla="*/ 0 w 97"/>
                  <a:gd name="T1" fmla="*/ 3 w 97"/>
                  <a:gd name="T2" fmla="*/ 17 w 97"/>
                  <a:gd name="T3" fmla="*/ 31 w 97"/>
                  <a:gd name="T4" fmla="*/ 48 w 97"/>
                  <a:gd name="T5" fmla="*/ 66 w 97"/>
                  <a:gd name="T6" fmla="*/ 83 w 97"/>
                  <a:gd name="T7" fmla="*/ 94 w 97"/>
                  <a:gd name="T8" fmla="*/ 97 w 9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97">
                    <a:moveTo>
                      <a:pt x="0" y="0"/>
                    </a:moveTo>
                    <a:lnTo>
                      <a:pt x="3" y="0"/>
                    </a:lnTo>
                    <a:lnTo>
                      <a:pt x="17" y="0"/>
                    </a:lnTo>
                    <a:lnTo>
                      <a:pt x="31" y="0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3" y="0"/>
                    </a:lnTo>
                    <a:lnTo>
                      <a:pt x="94" y="0"/>
                    </a:lnTo>
                    <a:lnTo>
                      <a:pt x="9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Freeform 263"/>
              <p:cNvSpPr>
                <a:spLocks/>
              </p:cNvSpPr>
              <p:nvPr/>
            </p:nvSpPr>
            <p:spPr bwMode="auto">
              <a:xfrm>
                <a:off x="3227" y="3585"/>
                <a:ext cx="104" cy="0"/>
              </a:xfrm>
              <a:custGeom>
                <a:avLst/>
                <a:gdLst>
                  <a:gd name="T0" fmla="*/ 104 w 104"/>
                  <a:gd name="T1" fmla="*/ 101 w 104"/>
                  <a:gd name="T2" fmla="*/ 87 w 104"/>
                  <a:gd name="T3" fmla="*/ 69 w 104"/>
                  <a:gd name="T4" fmla="*/ 52 w 104"/>
                  <a:gd name="T5" fmla="*/ 31 w 104"/>
                  <a:gd name="T6" fmla="*/ 14 w 104"/>
                  <a:gd name="T7" fmla="*/ 3 w 104"/>
                  <a:gd name="T8" fmla="*/ 0 w 10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04">
                    <a:moveTo>
                      <a:pt x="104" y="0"/>
                    </a:moveTo>
                    <a:lnTo>
                      <a:pt x="101" y="0"/>
                    </a:lnTo>
                    <a:lnTo>
                      <a:pt x="87" y="0"/>
                    </a:lnTo>
                    <a:lnTo>
                      <a:pt x="69" y="0"/>
                    </a:lnTo>
                    <a:lnTo>
                      <a:pt x="52" y="0"/>
                    </a:lnTo>
                    <a:lnTo>
                      <a:pt x="31" y="0"/>
                    </a:lnTo>
                    <a:lnTo>
                      <a:pt x="14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Freeform 264"/>
              <p:cNvSpPr>
                <a:spLocks/>
              </p:cNvSpPr>
              <p:nvPr/>
            </p:nvSpPr>
            <p:spPr bwMode="auto">
              <a:xfrm>
                <a:off x="3227" y="3585"/>
                <a:ext cx="115" cy="0"/>
              </a:xfrm>
              <a:custGeom>
                <a:avLst/>
                <a:gdLst>
                  <a:gd name="T0" fmla="*/ 0 w 115"/>
                  <a:gd name="T1" fmla="*/ 0 w 115"/>
                  <a:gd name="T2" fmla="*/ 7 w 115"/>
                  <a:gd name="T3" fmla="*/ 17 w 115"/>
                  <a:gd name="T4" fmla="*/ 38 w 115"/>
                  <a:gd name="T5" fmla="*/ 59 w 115"/>
                  <a:gd name="T6" fmla="*/ 80 w 115"/>
                  <a:gd name="T7" fmla="*/ 97 w 115"/>
                  <a:gd name="T8" fmla="*/ 111 w 115"/>
                  <a:gd name="T9" fmla="*/ 115 w 115"/>
                  <a:gd name="T10" fmla="*/ 115 w 1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15">
                    <a:moveTo>
                      <a:pt x="0" y="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17" y="0"/>
                    </a:lnTo>
                    <a:lnTo>
                      <a:pt x="38" y="0"/>
                    </a:lnTo>
                    <a:lnTo>
                      <a:pt x="59" y="0"/>
                    </a:lnTo>
                    <a:lnTo>
                      <a:pt x="80" y="0"/>
                    </a:lnTo>
                    <a:lnTo>
                      <a:pt x="97" y="0"/>
                    </a:lnTo>
                    <a:lnTo>
                      <a:pt x="111" y="0"/>
                    </a:lnTo>
                    <a:lnTo>
                      <a:pt x="115" y="0"/>
                    </a:lnTo>
                    <a:lnTo>
                      <a:pt x="115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Freeform 265"/>
              <p:cNvSpPr>
                <a:spLocks/>
              </p:cNvSpPr>
              <p:nvPr/>
            </p:nvSpPr>
            <p:spPr bwMode="auto">
              <a:xfrm>
                <a:off x="3220" y="3585"/>
                <a:ext cx="122" cy="0"/>
              </a:xfrm>
              <a:custGeom>
                <a:avLst/>
                <a:gdLst>
                  <a:gd name="T0" fmla="*/ 122 w 122"/>
                  <a:gd name="T1" fmla="*/ 122 w 122"/>
                  <a:gd name="T2" fmla="*/ 115 w 122"/>
                  <a:gd name="T3" fmla="*/ 101 w 122"/>
                  <a:gd name="T4" fmla="*/ 83 w 122"/>
                  <a:gd name="T5" fmla="*/ 59 w 122"/>
                  <a:gd name="T6" fmla="*/ 38 w 122"/>
                  <a:gd name="T7" fmla="*/ 17 w 122"/>
                  <a:gd name="T8" fmla="*/ 3 w 122"/>
                  <a:gd name="T9" fmla="*/ 0 w 122"/>
                  <a:gd name="T10" fmla="*/ 0 w 12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22">
                    <a:moveTo>
                      <a:pt x="122" y="0"/>
                    </a:moveTo>
                    <a:lnTo>
                      <a:pt x="122" y="0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83" y="0"/>
                    </a:lnTo>
                    <a:lnTo>
                      <a:pt x="59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 266"/>
              <p:cNvSpPr>
                <a:spLocks/>
              </p:cNvSpPr>
              <p:nvPr/>
            </p:nvSpPr>
            <p:spPr bwMode="auto">
              <a:xfrm>
                <a:off x="3220" y="3585"/>
                <a:ext cx="129" cy="0"/>
              </a:xfrm>
              <a:custGeom>
                <a:avLst/>
                <a:gdLst>
                  <a:gd name="T0" fmla="*/ 0 w 129"/>
                  <a:gd name="T1" fmla="*/ 0 w 129"/>
                  <a:gd name="T2" fmla="*/ 7 w 129"/>
                  <a:gd name="T3" fmla="*/ 21 w 129"/>
                  <a:gd name="T4" fmla="*/ 42 w 129"/>
                  <a:gd name="T5" fmla="*/ 66 w 129"/>
                  <a:gd name="T6" fmla="*/ 90 w 129"/>
                  <a:gd name="T7" fmla="*/ 108 w 129"/>
                  <a:gd name="T8" fmla="*/ 125 w 129"/>
                  <a:gd name="T9" fmla="*/ 129 w 129"/>
                  <a:gd name="T10" fmla="*/ 129 w 1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29">
                    <a:moveTo>
                      <a:pt x="0" y="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21" y="0"/>
                    </a:lnTo>
                    <a:lnTo>
                      <a:pt x="42" y="0"/>
                    </a:lnTo>
                    <a:lnTo>
                      <a:pt x="66" y="0"/>
                    </a:lnTo>
                    <a:lnTo>
                      <a:pt x="90" y="0"/>
                    </a:lnTo>
                    <a:lnTo>
                      <a:pt x="108" y="0"/>
                    </a:lnTo>
                    <a:lnTo>
                      <a:pt x="125" y="0"/>
                    </a:lnTo>
                    <a:lnTo>
                      <a:pt x="129" y="0"/>
                    </a:lnTo>
                    <a:lnTo>
                      <a:pt x="129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Freeform 267"/>
              <p:cNvSpPr>
                <a:spLocks/>
              </p:cNvSpPr>
              <p:nvPr/>
            </p:nvSpPr>
            <p:spPr bwMode="auto">
              <a:xfrm>
                <a:off x="3209" y="3585"/>
                <a:ext cx="140" cy="0"/>
              </a:xfrm>
              <a:custGeom>
                <a:avLst/>
                <a:gdLst>
                  <a:gd name="T0" fmla="*/ 140 w 140"/>
                  <a:gd name="T1" fmla="*/ 136 w 140"/>
                  <a:gd name="T2" fmla="*/ 133 w 140"/>
                  <a:gd name="T3" fmla="*/ 115 w 140"/>
                  <a:gd name="T4" fmla="*/ 94 w 140"/>
                  <a:gd name="T5" fmla="*/ 70 w 140"/>
                  <a:gd name="T6" fmla="*/ 42 w 140"/>
                  <a:gd name="T7" fmla="*/ 21 w 140"/>
                  <a:gd name="T8" fmla="*/ 7 w 140"/>
                  <a:gd name="T9" fmla="*/ 0 w 140"/>
                  <a:gd name="T10" fmla="*/ 0 w 1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40">
                    <a:moveTo>
                      <a:pt x="140" y="0"/>
                    </a:moveTo>
                    <a:lnTo>
                      <a:pt x="136" y="0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4" y="0"/>
                    </a:lnTo>
                    <a:lnTo>
                      <a:pt x="70" y="0"/>
                    </a:lnTo>
                    <a:lnTo>
                      <a:pt x="42" y="0"/>
                    </a:lnTo>
                    <a:lnTo>
                      <a:pt x="21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Freeform 268"/>
              <p:cNvSpPr>
                <a:spLocks/>
              </p:cNvSpPr>
              <p:nvPr/>
            </p:nvSpPr>
            <p:spPr bwMode="auto">
              <a:xfrm>
                <a:off x="3209" y="3585"/>
                <a:ext cx="147" cy="0"/>
              </a:xfrm>
              <a:custGeom>
                <a:avLst/>
                <a:gdLst>
                  <a:gd name="T0" fmla="*/ 0 w 147"/>
                  <a:gd name="T1" fmla="*/ 4 w 147"/>
                  <a:gd name="T2" fmla="*/ 7 w 147"/>
                  <a:gd name="T3" fmla="*/ 25 w 147"/>
                  <a:gd name="T4" fmla="*/ 49 w 147"/>
                  <a:gd name="T5" fmla="*/ 73 w 147"/>
                  <a:gd name="T6" fmla="*/ 101 w 147"/>
                  <a:gd name="T7" fmla="*/ 126 w 147"/>
                  <a:gd name="T8" fmla="*/ 140 w 147"/>
                  <a:gd name="T9" fmla="*/ 147 w 147"/>
                  <a:gd name="T10" fmla="*/ 147 w 14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47">
                    <a:moveTo>
                      <a:pt x="0" y="0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25" y="0"/>
                    </a:lnTo>
                    <a:lnTo>
                      <a:pt x="49" y="0"/>
                    </a:lnTo>
                    <a:lnTo>
                      <a:pt x="73" y="0"/>
                    </a:lnTo>
                    <a:lnTo>
                      <a:pt x="101" y="0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7" y="0"/>
                    </a:lnTo>
                    <a:lnTo>
                      <a:pt x="14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 269"/>
              <p:cNvSpPr>
                <a:spLocks/>
              </p:cNvSpPr>
              <p:nvPr/>
            </p:nvSpPr>
            <p:spPr bwMode="auto">
              <a:xfrm>
                <a:off x="3202" y="3585"/>
                <a:ext cx="154" cy="0"/>
              </a:xfrm>
              <a:custGeom>
                <a:avLst/>
                <a:gdLst>
                  <a:gd name="T0" fmla="*/ 154 w 154"/>
                  <a:gd name="T1" fmla="*/ 154 w 154"/>
                  <a:gd name="T2" fmla="*/ 147 w 154"/>
                  <a:gd name="T3" fmla="*/ 133 w 154"/>
                  <a:gd name="T4" fmla="*/ 112 w 154"/>
                  <a:gd name="T5" fmla="*/ 87 w 154"/>
                  <a:gd name="T6" fmla="*/ 60 w 154"/>
                  <a:gd name="T7" fmla="*/ 35 w 154"/>
                  <a:gd name="T8" fmla="*/ 14 w 154"/>
                  <a:gd name="T9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154" y="0"/>
                    </a:lnTo>
                    <a:lnTo>
                      <a:pt x="147" y="0"/>
                    </a:lnTo>
                    <a:lnTo>
                      <a:pt x="133" y="0"/>
                    </a:lnTo>
                    <a:lnTo>
                      <a:pt x="112" y="0"/>
                    </a:lnTo>
                    <a:lnTo>
                      <a:pt x="87" y="0"/>
                    </a:lnTo>
                    <a:lnTo>
                      <a:pt x="60" y="0"/>
                    </a:lnTo>
                    <a:lnTo>
                      <a:pt x="35" y="0"/>
                    </a:ln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270"/>
              <p:cNvSpPr>
                <a:spLocks/>
              </p:cNvSpPr>
              <p:nvPr/>
            </p:nvSpPr>
            <p:spPr bwMode="auto">
              <a:xfrm>
                <a:off x="3195" y="3585"/>
                <a:ext cx="7" cy="0"/>
              </a:xfrm>
              <a:custGeom>
                <a:avLst/>
                <a:gdLst>
                  <a:gd name="T0" fmla="*/ 7 w 7"/>
                  <a:gd name="T1" fmla="*/ 4 w 7"/>
                  <a:gd name="T2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Line 271"/>
              <p:cNvSpPr>
                <a:spLocks noChangeShapeType="1"/>
              </p:cNvSpPr>
              <p:nvPr/>
            </p:nvSpPr>
            <p:spPr bwMode="auto">
              <a:xfrm flipH="1">
                <a:off x="3188" y="358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Line 272"/>
              <p:cNvSpPr>
                <a:spLocks noChangeShapeType="1"/>
              </p:cNvSpPr>
              <p:nvPr/>
            </p:nvSpPr>
            <p:spPr bwMode="auto">
              <a:xfrm flipH="1">
                <a:off x="3181" y="358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Freeform 273"/>
              <p:cNvSpPr>
                <a:spLocks/>
              </p:cNvSpPr>
              <p:nvPr/>
            </p:nvSpPr>
            <p:spPr bwMode="auto">
              <a:xfrm>
                <a:off x="3171" y="3585"/>
                <a:ext cx="10" cy="0"/>
              </a:xfrm>
              <a:custGeom>
                <a:avLst/>
                <a:gdLst>
                  <a:gd name="T0" fmla="*/ 10 w 10"/>
                  <a:gd name="T1" fmla="*/ 3 w 10"/>
                  <a:gd name="T2" fmla="*/ 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Line 274"/>
              <p:cNvSpPr>
                <a:spLocks noChangeShapeType="1"/>
              </p:cNvSpPr>
              <p:nvPr/>
            </p:nvSpPr>
            <p:spPr bwMode="auto">
              <a:xfrm flipH="1">
                <a:off x="3164" y="358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Line 275"/>
              <p:cNvSpPr>
                <a:spLocks noChangeShapeType="1"/>
              </p:cNvSpPr>
              <p:nvPr/>
            </p:nvSpPr>
            <p:spPr bwMode="auto">
              <a:xfrm flipH="1">
                <a:off x="3157" y="358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Line 276"/>
              <p:cNvSpPr>
                <a:spLocks noChangeShapeType="1"/>
              </p:cNvSpPr>
              <p:nvPr/>
            </p:nvSpPr>
            <p:spPr bwMode="auto">
              <a:xfrm flipH="1">
                <a:off x="3150" y="358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Line 277"/>
              <p:cNvSpPr>
                <a:spLocks noChangeShapeType="1"/>
              </p:cNvSpPr>
              <p:nvPr/>
            </p:nvSpPr>
            <p:spPr bwMode="auto">
              <a:xfrm flipH="1">
                <a:off x="3143" y="358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Line 278"/>
              <p:cNvSpPr>
                <a:spLocks noChangeShapeType="1"/>
              </p:cNvSpPr>
              <p:nvPr/>
            </p:nvSpPr>
            <p:spPr bwMode="auto">
              <a:xfrm flipH="1">
                <a:off x="3136" y="358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 279"/>
              <p:cNvSpPr>
                <a:spLocks/>
              </p:cNvSpPr>
              <p:nvPr/>
            </p:nvSpPr>
            <p:spPr bwMode="auto">
              <a:xfrm>
                <a:off x="3126" y="3585"/>
                <a:ext cx="10" cy="0"/>
              </a:xfrm>
              <a:custGeom>
                <a:avLst/>
                <a:gdLst>
                  <a:gd name="T0" fmla="*/ 10 w 10"/>
                  <a:gd name="T1" fmla="*/ 3 w 10"/>
                  <a:gd name="T2" fmla="*/ 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Line 280"/>
              <p:cNvSpPr>
                <a:spLocks noChangeShapeType="1"/>
              </p:cNvSpPr>
              <p:nvPr/>
            </p:nvSpPr>
            <p:spPr bwMode="auto">
              <a:xfrm flipH="1">
                <a:off x="3119" y="358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281"/>
              <p:cNvSpPr>
                <a:spLocks/>
              </p:cNvSpPr>
              <p:nvPr/>
            </p:nvSpPr>
            <p:spPr bwMode="auto">
              <a:xfrm>
                <a:off x="3112" y="3582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3 w 7"/>
                  <a:gd name="T3" fmla="*/ 0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Line 282"/>
              <p:cNvSpPr>
                <a:spLocks noChangeShapeType="1"/>
              </p:cNvSpPr>
              <p:nvPr/>
            </p:nvSpPr>
            <p:spPr bwMode="auto">
              <a:xfrm flipH="1">
                <a:off x="3105" y="358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Line 283"/>
              <p:cNvSpPr>
                <a:spLocks noChangeShapeType="1"/>
              </p:cNvSpPr>
              <p:nvPr/>
            </p:nvSpPr>
            <p:spPr bwMode="auto">
              <a:xfrm flipH="1">
                <a:off x="3098" y="358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Line 284"/>
              <p:cNvSpPr>
                <a:spLocks noChangeShapeType="1"/>
              </p:cNvSpPr>
              <p:nvPr/>
            </p:nvSpPr>
            <p:spPr bwMode="auto">
              <a:xfrm flipH="1">
                <a:off x="3091" y="358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Line 285"/>
              <p:cNvSpPr>
                <a:spLocks noChangeShapeType="1"/>
              </p:cNvSpPr>
              <p:nvPr/>
            </p:nvSpPr>
            <p:spPr bwMode="auto">
              <a:xfrm flipH="1">
                <a:off x="3084" y="358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Freeform 286"/>
              <p:cNvSpPr>
                <a:spLocks/>
              </p:cNvSpPr>
              <p:nvPr/>
            </p:nvSpPr>
            <p:spPr bwMode="auto">
              <a:xfrm>
                <a:off x="3073" y="3582"/>
                <a:ext cx="11" cy="0"/>
              </a:xfrm>
              <a:custGeom>
                <a:avLst/>
                <a:gdLst>
                  <a:gd name="T0" fmla="*/ 11 w 11"/>
                  <a:gd name="T1" fmla="*/ 4 w 11"/>
                  <a:gd name="T2" fmla="*/ 0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">
                    <a:moveTo>
                      <a:pt x="11" y="0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Line 287"/>
              <p:cNvSpPr>
                <a:spLocks noChangeShapeType="1"/>
              </p:cNvSpPr>
              <p:nvPr/>
            </p:nvSpPr>
            <p:spPr bwMode="auto">
              <a:xfrm flipH="1">
                <a:off x="3066" y="358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Line 288"/>
              <p:cNvSpPr>
                <a:spLocks noChangeShapeType="1"/>
              </p:cNvSpPr>
              <p:nvPr/>
            </p:nvSpPr>
            <p:spPr bwMode="auto">
              <a:xfrm flipH="1">
                <a:off x="3059" y="358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Line 289"/>
              <p:cNvSpPr>
                <a:spLocks noChangeShapeType="1"/>
              </p:cNvSpPr>
              <p:nvPr/>
            </p:nvSpPr>
            <p:spPr bwMode="auto">
              <a:xfrm flipH="1">
                <a:off x="3053" y="3582"/>
                <a:ext cx="6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Line 290"/>
              <p:cNvSpPr>
                <a:spLocks noChangeShapeType="1"/>
              </p:cNvSpPr>
              <p:nvPr/>
            </p:nvSpPr>
            <p:spPr bwMode="auto">
              <a:xfrm flipH="1">
                <a:off x="3046" y="358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Line 291"/>
              <p:cNvSpPr>
                <a:spLocks noChangeShapeType="1"/>
              </p:cNvSpPr>
              <p:nvPr/>
            </p:nvSpPr>
            <p:spPr bwMode="auto">
              <a:xfrm flipH="1">
                <a:off x="3039" y="3582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292"/>
              <p:cNvSpPr>
                <a:spLocks/>
              </p:cNvSpPr>
              <p:nvPr/>
            </p:nvSpPr>
            <p:spPr bwMode="auto">
              <a:xfrm>
                <a:off x="3028" y="3582"/>
                <a:ext cx="11" cy="0"/>
              </a:xfrm>
              <a:custGeom>
                <a:avLst/>
                <a:gdLst>
                  <a:gd name="T0" fmla="*/ 11 w 11"/>
                  <a:gd name="T1" fmla="*/ 4 w 11"/>
                  <a:gd name="T2" fmla="*/ 0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">
                    <a:moveTo>
                      <a:pt x="11" y="0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293"/>
              <p:cNvSpPr>
                <a:spLocks/>
              </p:cNvSpPr>
              <p:nvPr/>
            </p:nvSpPr>
            <p:spPr bwMode="auto">
              <a:xfrm>
                <a:off x="3021" y="3578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4 w 7"/>
                  <a:gd name="T3" fmla="*/ 0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Line 294"/>
              <p:cNvSpPr>
                <a:spLocks noChangeShapeType="1"/>
              </p:cNvSpPr>
              <p:nvPr/>
            </p:nvSpPr>
            <p:spPr bwMode="auto">
              <a:xfrm flipH="1">
                <a:off x="3014" y="357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Line 295"/>
              <p:cNvSpPr>
                <a:spLocks noChangeShapeType="1"/>
              </p:cNvSpPr>
              <p:nvPr/>
            </p:nvSpPr>
            <p:spPr bwMode="auto">
              <a:xfrm flipH="1">
                <a:off x="3007" y="357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Line 296"/>
              <p:cNvSpPr>
                <a:spLocks noChangeShapeType="1"/>
              </p:cNvSpPr>
              <p:nvPr/>
            </p:nvSpPr>
            <p:spPr bwMode="auto">
              <a:xfrm flipH="1">
                <a:off x="3000" y="357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Line 297"/>
              <p:cNvSpPr>
                <a:spLocks noChangeShapeType="1"/>
              </p:cNvSpPr>
              <p:nvPr/>
            </p:nvSpPr>
            <p:spPr bwMode="auto">
              <a:xfrm flipH="1">
                <a:off x="2993" y="357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Line 298"/>
              <p:cNvSpPr>
                <a:spLocks noChangeShapeType="1"/>
              </p:cNvSpPr>
              <p:nvPr/>
            </p:nvSpPr>
            <p:spPr bwMode="auto">
              <a:xfrm flipH="1">
                <a:off x="2986" y="357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299"/>
              <p:cNvSpPr>
                <a:spLocks/>
              </p:cNvSpPr>
              <p:nvPr/>
            </p:nvSpPr>
            <p:spPr bwMode="auto">
              <a:xfrm>
                <a:off x="2976" y="3578"/>
                <a:ext cx="10" cy="0"/>
              </a:xfrm>
              <a:custGeom>
                <a:avLst/>
                <a:gdLst>
                  <a:gd name="T0" fmla="*/ 10 w 10"/>
                  <a:gd name="T1" fmla="*/ 3 w 10"/>
                  <a:gd name="T2" fmla="*/ 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Line 300"/>
              <p:cNvSpPr>
                <a:spLocks noChangeShapeType="1"/>
              </p:cNvSpPr>
              <p:nvPr/>
            </p:nvSpPr>
            <p:spPr bwMode="auto">
              <a:xfrm flipH="1">
                <a:off x="2969" y="357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301"/>
              <p:cNvSpPr>
                <a:spLocks/>
              </p:cNvSpPr>
              <p:nvPr/>
            </p:nvSpPr>
            <p:spPr bwMode="auto">
              <a:xfrm>
                <a:off x="2962" y="3575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3 w 7"/>
                  <a:gd name="T3" fmla="*/ 0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Line 302"/>
              <p:cNvSpPr>
                <a:spLocks noChangeShapeType="1"/>
              </p:cNvSpPr>
              <p:nvPr/>
            </p:nvSpPr>
            <p:spPr bwMode="auto">
              <a:xfrm flipH="1">
                <a:off x="2955" y="357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Line 303"/>
              <p:cNvSpPr>
                <a:spLocks noChangeShapeType="1"/>
              </p:cNvSpPr>
              <p:nvPr/>
            </p:nvSpPr>
            <p:spPr bwMode="auto">
              <a:xfrm flipH="1">
                <a:off x="2948" y="357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Line 304"/>
              <p:cNvSpPr>
                <a:spLocks noChangeShapeType="1"/>
              </p:cNvSpPr>
              <p:nvPr/>
            </p:nvSpPr>
            <p:spPr bwMode="auto">
              <a:xfrm flipH="1">
                <a:off x="2941" y="357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Line 305"/>
              <p:cNvSpPr>
                <a:spLocks noChangeShapeType="1"/>
              </p:cNvSpPr>
              <p:nvPr/>
            </p:nvSpPr>
            <p:spPr bwMode="auto">
              <a:xfrm flipH="1">
                <a:off x="2934" y="3575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306"/>
              <p:cNvSpPr>
                <a:spLocks/>
              </p:cNvSpPr>
              <p:nvPr/>
            </p:nvSpPr>
            <p:spPr bwMode="auto">
              <a:xfrm>
                <a:off x="2927" y="3571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4 w 7"/>
                  <a:gd name="T3" fmla="*/ 0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Freeform 307"/>
              <p:cNvSpPr>
                <a:spLocks/>
              </p:cNvSpPr>
              <p:nvPr/>
            </p:nvSpPr>
            <p:spPr bwMode="auto">
              <a:xfrm>
                <a:off x="2917" y="3571"/>
                <a:ext cx="10" cy="0"/>
              </a:xfrm>
              <a:custGeom>
                <a:avLst/>
                <a:gdLst>
                  <a:gd name="T0" fmla="*/ 10 w 10"/>
                  <a:gd name="T1" fmla="*/ 3 w 10"/>
                  <a:gd name="T2" fmla="*/ 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Line 308"/>
              <p:cNvSpPr>
                <a:spLocks noChangeShapeType="1"/>
              </p:cNvSpPr>
              <p:nvPr/>
            </p:nvSpPr>
            <p:spPr bwMode="auto">
              <a:xfrm flipH="1">
                <a:off x="2910" y="3571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Line 309"/>
              <p:cNvSpPr>
                <a:spLocks noChangeShapeType="1"/>
              </p:cNvSpPr>
              <p:nvPr/>
            </p:nvSpPr>
            <p:spPr bwMode="auto">
              <a:xfrm flipH="1">
                <a:off x="2903" y="3571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Line 310"/>
              <p:cNvSpPr>
                <a:spLocks noChangeShapeType="1"/>
              </p:cNvSpPr>
              <p:nvPr/>
            </p:nvSpPr>
            <p:spPr bwMode="auto">
              <a:xfrm flipH="1">
                <a:off x="2896" y="3571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311"/>
              <p:cNvSpPr>
                <a:spLocks/>
              </p:cNvSpPr>
              <p:nvPr/>
            </p:nvSpPr>
            <p:spPr bwMode="auto">
              <a:xfrm>
                <a:off x="2889" y="3568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3 w 7"/>
                  <a:gd name="T3" fmla="*/ 0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Line 312"/>
              <p:cNvSpPr>
                <a:spLocks noChangeShapeType="1"/>
              </p:cNvSpPr>
              <p:nvPr/>
            </p:nvSpPr>
            <p:spPr bwMode="auto">
              <a:xfrm flipH="1">
                <a:off x="2882" y="356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Line 313"/>
              <p:cNvSpPr>
                <a:spLocks noChangeShapeType="1"/>
              </p:cNvSpPr>
              <p:nvPr/>
            </p:nvSpPr>
            <p:spPr bwMode="auto">
              <a:xfrm flipH="1">
                <a:off x="2875" y="356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Line 314"/>
              <p:cNvSpPr>
                <a:spLocks noChangeShapeType="1"/>
              </p:cNvSpPr>
              <p:nvPr/>
            </p:nvSpPr>
            <p:spPr bwMode="auto">
              <a:xfrm flipH="1">
                <a:off x="2868" y="3568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 315"/>
              <p:cNvSpPr>
                <a:spLocks/>
              </p:cNvSpPr>
              <p:nvPr/>
            </p:nvSpPr>
            <p:spPr bwMode="auto">
              <a:xfrm>
                <a:off x="2857" y="3564"/>
                <a:ext cx="11" cy="4"/>
              </a:xfrm>
              <a:custGeom>
                <a:avLst/>
                <a:gdLst>
                  <a:gd name="T0" fmla="*/ 11 w 11"/>
                  <a:gd name="T1" fmla="*/ 4 h 4"/>
                  <a:gd name="T2" fmla="*/ 4 w 11"/>
                  <a:gd name="T3" fmla="*/ 0 h 4"/>
                  <a:gd name="T4" fmla="*/ 0 w 1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316"/>
              <p:cNvSpPr>
                <a:spLocks noChangeShapeType="1"/>
              </p:cNvSpPr>
              <p:nvPr/>
            </p:nvSpPr>
            <p:spPr bwMode="auto">
              <a:xfrm flipH="1">
                <a:off x="2850" y="3564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Line 317"/>
              <p:cNvSpPr>
                <a:spLocks noChangeShapeType="1"/>
              </p:cNvSpPr>
              <p:nvPr/>
            </p:nvSpPr>
            <p:spPr bwMode="auto">
              <a:xfrm flipH="1">
                <a:off x="2843" y="3564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318"/>
              <p:cNvSpPr>
                <a:spLocks/>
              </p:cNvSpPr>
              <p:nvPr/>
            </p:nvSpPr>
            <p:spPr bwMode="auto">
              <a:xfrm>
                <a:off x="2836" y="3561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4 w 7"/>
                  <a:gd name="T3" fmla="*/ 0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319"/>
              <p:cNvSpPr>
                <a:spLocks noChangeShapeType="1"/>
              </p:cNvSpPr>
              <p:nvPr/>
            </p:nvSpPr>
            <p:spPr bwMode="auto">
              <a:xfrm flipH="1">
                <a:off x="2829" y="3561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Line 320"/>
              <p:cNvSpPr>
                <a:spLocks noChangeShapeType="1"/>
              </p:cNvSpPr>
              <p:nvPr/>
            </p:nvSpPr>
            <p:spPr bwMode="auto">
              <a:xfrm flipH="1">
                <a:off x="2823" y="3561"/>
                <a:ext cx="6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321"/>
              <p:cNvSpPr>
                <a:spLocks/>
              </p:cNvSpPr>
              <p:nvPr/>
            </p:nvSpPr>
            <p:spPr bwMode="auto">
              <a:xfrm>
                <a:off x="2816" y="355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3 w 7"/>
                  <a:gd name="T3" fmla="*/ 0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322"/>
              <p:cNvSpPr>
                <a:spLocks noChangeShapeType="1"/>
              </p:cNvSpPr>
              <p:nvPr/>
            </p:nvSpPr>
            <p:spPr bwMode="auto">
              <a:xfrm flipH="1">
                <a:off x="2809" y="355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Line 323"/>
              <p:cNvSpPr>
                <a:spLocks noChangeShapeType="1"/>
              </p:cNvSpPr>
              <p:nvPr/>
            </p:nvSpPr>
            <p:spPr bwMode="auto">
              <a:xfrm flipH="1">
                <a:off x="2802" y="355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324"/>
              <p:cNvSpPr>
                <a:spLocks/>
              </p:cNvSpPr>
              <p:nvPr/>
            </p:nvSpPr>
            <p:spPr bwMode="auto">
              <a:xfrm>
                <a:off x="2791" y="3554"/>
                <a:ext cx="11" cy="3"/>
              </a:xfrm>
              <a:custGeom>
                <a:avLst/>
                <a:gdLst>
                  <a:gd name="T0" fmla="*/ 11 w 11"/>
                  <a:gd name="T1" fmla="*/ 3 h 3"/>
                  <a:gd name="T2" fmla="*/ 4 w 11"/>
                  <a:gd name="T3" fmla="*/ 0 h 3"/>
                  <a:gd name="T4" fmla="*/ 0 w 1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3">
                    <a:moveTo>
                      <a:pt x="11" y="3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325"/>
              <p:cNvSpPr>
                <a:spLocks noChangeShapeType="1"/>
              </p:cNvSpPr>
              <p:nvPr/>
            </p:nvSpPr>
            <p:spPr bwMode="auto">
              <a:xfrm flipH="1">
                <a:off x="2784" y="3554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326"/>
              <p:cNvSpPr>
                <a:spLocks/>
              </p:cNvSpPr>
              <p:nvPr/>
            </p:nvSpPr>
            <p:spPr bwMode="auto">
              <a:xfrm>
                <a:off x="2777" y="3550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4 w 7"/>
                  <a:gd name="T3" fmla="*/ 0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327"/>
              <p:cNvSpPr>
                <a:spLocks noChangeShapeType="1"/>
              </p:cNvSpPr>
              <p:nvPr/>
            </p:nvSpPr>
            <p:spPr bwMode="auto">
              <a:xfrm flipH="1">
                <a:off x="2770" y="355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 328"/>
              <p:cNvSpPr>
                <a:spLocks/>
              </p:cNvSpPr>
              <p:nvPr/>
            </p:nvSpPr>
            <p:spPr bwMode="auto">
              <a:xfrm>
                <a:off x="2763" y="3547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4 w 7"/>
                  <a:gd name="T3" fmla="*/ 0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Line 329"/>
              <p:cNvSpPr>
                <a:spLocks noChangeShapeType="1"/>
              </p:cNvSpPr>
              <p:nvPr/>
            </p:nvSpPr>
            <p:spPr bwMode="auto">
              <a:xfrm flipH="1">
                <a:off x="2756" y="354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330"/>
              <p:cNvSpPr>
                <a:spLocks noChangeShapeType="1"/>
              </p:cNvSpPr>
              <p:nvPr/>
            </p:nvSpPr>
            <p:spPr bwMode="auto">
              <a:xfrm flipH="1" flipV="1">
                <a:off x="2749" y="3543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331"/>
              <p:cNvSpPr>
                <a:spLocks noChangeShapeType="1"/>
              </p:cNvSpPr>
              <p:nvPr/>
            </p:nvSpPr>
            <p:spPr bwMode="auto">
              <a:xfrm flipH="1" flipV="1">
                <a:off x="2742" y="3540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332"/>
              <p:cNvSpPr>
                <a:spLocks noChangeShapeType="1"/>
              </p:cNvSpPr>
              <p:nvPr/>
            </p:nvSpPr>
            <p:spPr bwMode="auto">
              <a:xfrm flipH="1">
                <a:off x="2735" y="354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333"/>
              <p:cNvSpPr>
                <a:spLocks noChangeShapeType="1"/>
              </p:cNvSpPr>
              <p:nvPr/>
            </p:nvSpPr>
            <p:spPr bwMode="auto">
              <a:xfrm flipH="1" flipV="1">
                <a:off x="2728" y="3536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Freeform 334"/>
              <p:cNvSpPr>
                <a:spLocks/>
              </p:cNvSpPr>
              <p:nvPr/>
            </p:nvSpPr>
            <p:spPr bwMode="auto">
              <a:xfrm>
                <a:off x="2718" y="3533"/>
                <a:ext cx="10" cy="3"/>
              </a:xfrm>
              <a:custGeom>
                <a:avLst/>
                <a:gdLst>
                  <a:gd name="T0" fmla="*/ 10 w 10"/>
                  <a:gd name="T1" fmla="*/ 3 h 3"/>
                  <a:gd name="T2" fmla="*/ 3 w 10"/>
                  <a:gd name="T3" fmla="*/ 0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10" y="3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335"/>
              <p:cNvSpPr>
                <a:spLocks noChangeShapeType="1"/>
              </p:cNvSpPr>
              <p:nvPr/>
            </p:nvSpPr>
            <p:spPr bwMode="auto">
              <a:xfrm flipH="1">
                <a:off x="2711" y="3533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336"/>
              <p:cNvSpPr>
                <a:spLocks noChangeShapeType="1"/>
              </p:cNvSpPr>
              <p:nvPr/>
            </p:nvSpPr>
            <p:spPr bwMode="auto">
              <a:xfrm flipH="1" flipV="1">
                <a:off x="2704" y="3529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337"/>
              <p:cNvSpPr>
                <a:spLocks noChangeShapeType="1"/>
              </p:cNvSpPr>
              <p:nvPr/>
            </p:nvSpPr>
            <p:spPr bwMode="auto">
              <a:xfrm flipH="1" flipV="1">
                <a:off x="2697" y="3526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Line 338"/>
              <p:cNvSpPr>
                <a:spLocks noChangeShapeType="1"/>
              </p:cNvSpPr>
              <p:nvPr/>
            </p:nvSpPr>
            <p:spPr bwMode="auto">
              <a:xfrm flipH="1" flipV="1">
                <a:off x="2690" y="3522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339"/>
              <p:cNvSpPr>
                <a:spLocks noChangeShapeType="1"/>
              </p:cNvSpPr>
              <p:nvPr/>
            </p:nvSpPr>
            <p:spPr bwMode="auto">
              <a:xfrm flipH="1" flipV="1">
                <a:off x="2683" y="3519"/>
                <a:ext cx="7" cy="3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340"/>
              <p:cNvSpPr>
                <a:spLocks noChangeShapeType="1"/>
              </p:cNvSpPr>
              <p:nvPr/>
            </p:nvSpPr>
            <p:spPr bwMode="auto">
              <a:xfrm flipH="1" flipV="1">
                <a:off x="2676" y="3512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Line 341"/>
              <p:cNvSpPr>
                <a:spLocks noChangeShapeType="1"/>
              </p:cNvSpPr>
              <p:nvPr/>
            </p:nvSpPr>
            <p:spPr bwMode="auto">
              <a:xfrm flipH="1" flipV="1">
                <a:off x="2669" y="3508"/>
                <a:ext cx="7" cy="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342"/>
              <p:cNvSpPr>
                <a:spLocks noChangeShapeType="1"/>
              </p:cNvSpPr>
              <p:nvPr/>
            </p:nvSpPr>
            <p:spPr bwMode="auto">
              <a:xfrm flipH="1" flipV="1">
                <a:off x="2662" y="3502"/>
                <a:ext cx="7" cy="6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343"/>
              <p:cNvSpPr>
                <a:spLocks noChangeShapeType="1"/>
              </p:cNvSpPr>
              <p:nvPr/>
            </p:nvSpPr>
            <p:spPr bwMode="auto">
              <a:xfrm flipH="1" flipV="1">
                <a:off x="2655" y="3495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Line 344"/>
              <p:cNvSpPr>
                <a:spLocks noChangeShapeType="1"/>
              </p:cNvSpPr>
              <p:nvPr/>
            </p:nvSpPr>
            <p:spPr bwMode="auto">
              <a:xfrm flipH="1" flipV="1">
                <a:off x="2648" y="3488"/>
                <a:ext cx="7" cy="7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Line 345"/>
              <p:cNvSpPr>
                <a:spLocks noChangeShapeType="1"/>
              </p:cNvSpPr>
              <p:nvPr/>
            </p:nvSpPr>
            <p:spPr bwMode="auto">
              <a:xfrm flipH="1" flipV="1">
                <a:off x="2641" y="3477"/>
                <a:ext cx="7" cy="11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346"/>
              <p:cNvSpPr>
                <a:spLocks/>
              </p:cNvSpPr>
              <p:nvPr/>
            </p:nvSpPr>
            <p:spPr bwMode="auto">
              <a:xfrm>
                <a:off x="2631" y="3460"/>
                <a:ext cx="10" cy="17"/>
              </a:xfrm>
              <a:custGeom>
                <a:avLst/>
                <a:gdLst>
                  <a:gd name="T0" fmla="*/ 10 w 10"/>
                  <a:gd name="T1" fmla="*/ 17 h 17"/>
                  <a:gd name="T2" fmla="*/ 3 w 10"/>
                  <a:gd name="T3" fmla="*/ 10 h 17"/>
                  <a:gd name="T4" fmla="*/ 0 w 10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7">
                    <a:moveTo>
                      <a:pt x="10" y="17"/>
                    </a:moveTo>
                    <a:lnTo>
                      <a:pt x="3" y="1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347"/>
              <p:cNvSpPr>
                <a:spLocks/>
              </p:cNvSpPr>
              <p:nvPr/>
            </p:nvSpPr>
            <p:spPr bwMode="auto">
              <a:xfrm>
                <a:off x="2631" y="3404"/>
                <a:ext cx="0" cy="56"/>
              </a:xfrm>
              <a:custGeom>
                <a:avLst/>
                <a:gdLst>
                  <a:gd name="T0" fmla="*/ 56 h 56"/>
                  <a:gd name="T1" fmla="*/ 45 h 56"/>
                  <a:gd name="T2" fmla="*/ 28 h 56"/>
                  <a:gd name="T3" fmla="*/ 14 h 56"/>
                  <a:gd name="T4" fmla="*/ 0 h 5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56">
                    <a:moveTo>
                      <a:pt x="0" y="56"/>
                    </a:moveTo>
                    <a:lnTo>
                      <a:pt x="0" y="45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348"/>
              <p:cNvSpPr>
                <a:spLocks/>
              </p:cNvSpPr>
              <p:nvPr/>
            </p:nvSpPr>
            <p:spPr bwMode="auto">
              <a:xfrm>
                <a:off x="2631" y="3376"/>
                <a:ext cx="10" cy="28"/>
              </a:xfrm>
              <a:custGeom>
                <a:avLst/>
                <a:gdLst>
                  <a:gd name="T0" fmla="*/ 0 w 10"/>
                  <a:gd name="T1" fmla="*/ 28 h 28"/>
                  <a:gd name="T2" fmla="*/ 3 w 10"/>
                  <a:gd name="T3" fmla="*/ 18 h 28"/>
                  <a:gd name="T4" fmla="*/ 3 w 10"/>
                  <a:gd name="T5" fmla="*/ 11 h 28"/>
                  <a:gd name="T6" fmla="*/ 10 w 10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3" y="18"/>
                    </a:lnTo>
                    <a:lnTo>
                      <a:pt x="3" y="11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349"/>
              <p:cNvSpPr>
                <a:spLocks/>
              </p:cNvSpPr>
              <p:nvPr/>
            </p:nvSpPr>
            <p:spPr bwMode="auto">
              <a:xfrm>
                <a:off x="2641" y="3359"/>
                <a:ext cx="7" cy="17"/>
              </a:xfrm>
              <a:custGeom>
                <a:avLst/>
                <a:gdLst>
                  <a:gd name="T0" fmla="*/ 0 w 7"/>
                  <a:gd name="T1" fmla="*/ 17 h 17"/>
                  <a:gd name="T2" fmla="*/ 4 w 7"/>
                  <a:gd name="T3" fmla="*/ 7 h 17"/>
                  <a:gd name="T4" fmla="*/ 7 w 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7">
                    <a:moveTo>
                      <a:pt x="0" y="17"/>
                    </a:moveTo>
                    <a:lnTo>
                      <a:pt x="4" y="7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Line 350"/>
              <p:cNvSpPr>
                <a:spLocks noChangeShapeType="1"/>
              </p:cNvSpPr>
              <p:nvPr/>
            </p:nvSpPr>
            <p:spPr bwMode="auto">
              <a:xfrm flipV="1">
                <a:off x="2648" y="3341"/>
                <a:ext cx="7" cy="18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351"/>
              <p:cNvSpPr>
                <a:spLocks noChangeShapeType="1"/>
              </p:cNvSpPr>
              <p:nvPr/>
            </p:nvSpPr>
            <p:spPr bwMode="auto">
              <a:xfrm flipV="1">
                <a:off x="2655" y="3324"/>
                <a:ext cx="7" cy="17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352"/>
              <p:cNvSpPr>
                <a:spLocks noChangeShapeType="1"/>
              </p:cNvSpPr>
              <p:nvPr/>
            </p:nvSpPr>
            <p:spPr bwMode="auto">
              <a:xfrm flipV="1">
                <a:off x="2662" y="3310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Line 353"/>
              <p:cNvSpPr>
                <a:spLocks noChangeShapeType="1"/>
              </p:cNvSpPr>
              <p:nvPr/>
            </p:nvSpPr>
            <p:spPr bwMode="auto">
              <a:xfrm flipV="1">
                <a:off x="2669" y="3296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Line 354"/>
              <p:cNvSpPr>
                <a:spLocks noChangeShapeType="1"/>
              </p:cNvSpPr>
              <p:nvPr/>
            </p:nvSpPr>
            <p:spPr bwMode="auto">
              <a:xfrm flipV="1">
                <a:off x="2676" y="3282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Line 355"/>
              <p:cNvSpPr>
                <a:spLocks noChangeShapeType="1"/>
              </p:cNvSpPr>
              <p:nvPr/>
            </p:nvSpPr>
            <p:spPr bwMode="auto">
              <a:xfrm flipV="1">
                <a:off x="2683" y="3268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Line 356"/>
              <p:cNvSpPr>
                <a:spLocks noChangeShapeType="1"/>
              </p:cNvSpPr>
              <p:nvPr/>
            </p:nvSpPr>
            <p:spPr bwMode="auto">
              <a:xfrm flipV="1">
                <a:off x="2690" y="3254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Line 357"/>
              <p:cNvSpPr>
                <a:spLocks noChangeShapeType="1"/>
              </p:cNvSpPr>
              <p:nvPr/>
            </p:nvSpPr>
            <p:spPr bwMode="auto">
              <a:xfrm flipV="1">
                <a:off x="2697" y="3240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Line 358"/>
              <p:cNvSpPr>
                <a:spLocks noChangeShapeType="1"/>
              </p:cNvSpPr>
              <p:nvPr/>
            </p:nvSpPr>
            <p:spPr bwMode="auto">
              <a:xfrm flipV="1">
                <a:off x="2704" y="3226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Line 359"/>
              <p:cNvSpPr>
                <a:spLocks noChangeShapeType="1"/>
              </p:cNvSpPr>
              <p:nvPr/>
            </p:nvSpPr>
            <p:spPr bwMode="auto">
              <a:xfrm flipV="1">
                <a:off x="2711" y="3212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Freeform 360"/>
              <p:cNvSpPr>
                <a:spLocks/>
              </p:cNvSpPr>
              <p:nvPr/>
            </p:nvSpPr>
            <p:spPr bwMode="auto">
              <a:xfrm>
                <a:off x="2718" y="3198"/>
                <a:ext cx="10" cy="14"/>
              </a:xfrm>
              <a:custGeom>
                <a:avLst/>
                <a:gdLst>
                  <a:gd name="T0" fmla="*/ 0 w 10"/>
                  <a:gd name="T1" fmla="*/ 14 h 14"/>
                  <a:gd name="T2" fmla="*/ 3 w 10"/>
                  <a:gd name="T3" fmla="*/ 7 h 14"/>
                  <a:gd name="T4" fmla="*/ 10 w 10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4">
                    <a:moveTo>
                      <a:pt x="0" y="14"/>
                    </a:moveTo>
                    <a:lnTo>
                      <a:pt x="3" y="7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Line 361"/>
              <p:cNvSpPr>
                <a:spLocks noChangeShapeType="1"/>
              </p:cNvSpPr>
              <p:nvPr/>
            </p:nvSpPr>
            <p:spPr bwMode="auto">
              <a:xfrm flipV="1">
                <a:off x="2728" y="3185"/>
                <a:ext cx="7" cy="13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Line 362"/>
              <p:cNvSpPr>
                <a:spLocks noChangeShapeType="1"/>
              </p:cNvSpPr>
              <p:nvPr/>
            </p:nvSpPr>
            <p:spPr bwMode="auto">
              <a:xfrm flipV="1">
                <a:off x="2735" y="3171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Line 363"/>
              <p:cNvSpPr>
                <a:spLocks noChangeShapeType="1"/>
              </p:cNvSpPr>
              <p:nvPr/>
            </p:nvSpPr>
            <p:spPr bwMode="auto">
              <a:xfrm flipV="1">
                <a:off x="2742" y="3157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Line 364"/>
              <p:cNvSpPr>
                <a:spLocks noChangeShapeType="1"/>
              </p:cNvSpPr>
              <p:nvPr/>
            </p:nvSpPr>
            <p:spPr bwMode="auto">
              <a:xfrm flipV="1">
                <a:off x="2749" y="3143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Line 365"/>
              <p:cNvSpPr>
                <a:spLocks noChangeShapeType="1"/>
              </p:cNvSpPr>
              <p:nvPr/>
            </p:nvSpPr>
            <p:spPr bwMode="auto">
              <a:xfrm flipV="1">
                <a:off x="2756" y="3129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Line 366"/>
              <p:cNvSpPr>
                <a:spLocks noChangeShapeType="1"/>
              </p:cNvSpPr>
              <p:nvPr/>
            </p:nvSpPr>
            <p:spPr bwMode="auto">
              <a:xfrm flipV="1">
                <a:off x="2763" y="3111"/>
                <a:ext cx="7" cy="18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Line 367"/>
              <p:cNvSpPr>
                <a:spLocks noChangeShapeType="1"/>
              </p:cNvSpPr>
              <p:nvPr/>
            </p:nvSpPr>
            <p:spPr bwMode="auto">
              <a:xfrm flipV="1">
                <a:off x="2770" y="3097"/>
                <a:ext cx="7" cy="1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1" name="Line 368"/>
              <p:cNvSpPr>
                <a:spLocks noChangeShapeType="1"/>
              </p:cNvSpPr>
              <p:nvPr/>
            </p:nvSpPr>
            <p:spPr bwMode="auto">
              <a:xfrm flipV="1">
                <a:off x="2777" y="3080"/>
                <a:ext cx="7" cy="17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Line 369"/>
              <p:cNvSpPr>
                <a:spLocks noChangeShapeType="1"/>
              </p:cNvSpPr>
              <p:nvPr/>
            </p:nvSpPr>
            <p:spPr bwMode="auto">
              <a:xfrm flipV="1">
                <a:off x="2784" y="3063"/>
                <a:ext cx="7" cy="17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3" name="Freeform 370"/>
              <p:cNvSpPr>
                <a:spLocks/>
              </p:cNvSpPr>
              <p:nvPr/>
            </p:nvSpPr>
            <p:spPr bwMode="auto">
              <a:xfrm>
                <a:off x="2791" y="3049"/>
                <a:ext cx="11" cy="14"/>
              </a:xfrm>
              <a:custGeom>
                <a:avLst/>
                <a:gdLst>
                  <a:gd name="T0" fmla="*/ 0 w 11"/>
                  <a:gd name="T1" fmla="*/ 14 h 14"/>
                  <a:gd name="T2" fmla="*/ 4 w 11"/>
                  <a:gd name="T3" fmla="*/ 7 h 14"/>
                  <a:gd name="T4" fmla="*/ 11 w 11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4">
                    <a:moveTo>
                      <a:pt x="0" y="14"/>
                    </a:moveTo>
                    <a:lnTo>
                      <a:pt x="4" y="7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371"/>
              <p:cNvSpPr>
                <a:spLocks/>
              </p:cNvSpPr>
              <p:nvPr/>
            </p:nvSpPr>
            <p:spPr bwMode="auto">
              <a:xfrm>
                <a:off x="2802" y="3028"/>
                <a:ext cx="7" cy="21"/>
              </a:xfrm>
              <a:custGeom>
                <a:avLst/>
                <a:gdLst>
                  <a:gd name="T0" fmla="*/ 0 w 7"/>
                  <a:gd name="T1" fmla="*/ 21 h 21"/>
                  <a:gd name="T2" fmla="*/ 3 w 7"/>
                  <a:gd name="T3" fmla="*/ 10 h 21"/>
                  <a:gd name="T4" fmla="*/ 7 w 7"/>
                  <a:gd name="T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1">
                    <a:moveTo>
                      <a:pt x="0" y="21"/>
                    </a:moveTo>
                    <a:lnTo>
                      <a:pt x="3" y="1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Line 372"/>
              <p:cNvSpPr>
                <a:spLocks noChangeShapeType="1"/>
              </p:cNvSpPr>
              <p:nvPr/>
            </p:nvSpPr>
            <p:spPr bwMode="auto">
              <a:xfrm flipV="1">
                <a:off x="2809" y="3010"/>
                <a:ext cx="7" cy="18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Line 373"/>
              <p:cNvSpPr>
                <a:spLocks noChangeShapeType="1"/>
              </p:cNvSpPr>
              <p:nvPr/>
            </p:nvSpPr>
            <p:spPr bwMode="auto">
              <a:xfrm flipV="1">
                <a:off x="2816" y="2993"/>
                <a:ext cx="7" cy="17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Line 374"/>
              <p:cNvSpPr>
                <a:spLocks noChangeShapeType="1"/>
              </p:cNvSpPr>
              <p:nvPr/>
            </p:nvSpPr>
            <p:spPr bwMode="auto">
              <a:xfrm flipV="1">
                <a:off x="2823" y="2972"/>
                <a:ext cx="6" cy="21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Line 375"/>
              <p:cNvSpPr>
                <a:spLocks noChangeShapeType="1"/>
              </p:cNvSpPr>
              <p:nvPr/>
            </p:nvSpPr>
            <p:spPr bwMode="auto">
              <a:xfrm flipV="1">
                <a:off x="2829" y="2951"/>
                <a:ext cx="7" cy="21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Line 376"/>
              <p:cNvSpPr>
                <a:spLocks noChangeShapeType="1"/>
              </p:cNvSpPr>
              <p:nvPr/>
            </p:nvSpPr>
            <p:spPr bwMode="auto">
              <a:xfrm flipV="1">
                <a:off x="2836" y="2927"/>
                <a:ext cx="7" cy="2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Line 377"/>
              <p:cNvSpPr>
                <a:spLocks noChangeShapeType="1"/>
              </p:cNvSpPr>
              <p:nvPr/>
            </p:nvSpPr>
            <p:spPr bwMode="auto">
              <a:xfrm flipV="1">
                <a:off x="2843" y="2902"/>
                <a:ext cx="7" cy="25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Line 378"/>
              <p:cNvSpPr>
                <a:spLocks noChangeShapeType="1"/>
              </p:cNvSpPr>
              <p:nvPr/>
            </p:nvSpPr>
            <p:spPr bwMode="auto">
              <a:xfrm flipV="1">
                <a:off x="2850" y="2878"/>
                <a:ext cx="7" cy="24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379"/>
              <p:cNvSpPr>
                <a:spLocks/>
              </p:cNvSpPr>
              <p:nvPr/>
            </p:nvSpPr>
            <p:spPr bwMode="auto">
              <a:xfrm>
                <a:off x="2857" y="2850"/>
                <a:ext cx="11" cy="28"/>
              </a:xfrm>
              <a:custGeom>
                <a:avLst/>
                <a:gdLst>
                  <a:gd name="T0" fmla="*/ 0 w 11"/>
                  <a:gd name="T1" fmla="*/ 28 h 28"/>
                  <a:gd name="T2" fmla="*/ 4 w 11"/>
                  <a:gd name="T3" fmla="*/ 14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4" y="14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Line 380"/>
              <p:cNvSpPr>
                <a:spLocks noChangeShapeType="1"/>
              </p:cNvSpPr>
              <p:nvPr/>
            </p:nvSpPr>
            <p:spPr bwMode="auto">
              <a:xfrm flipV="1">
                <a:off x="2868" y="2819"/>
                <a:ext cx="7" cy="31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381"/>
              <p:cNvSpPr>
                <a:spLocks/>
              </p:cNvSpPr>
              <p:nvPr/>
            </p:nvSpPr>
            <p:spPr bwMode="auto">
              <a:xfrm>
                <a:off x="2875" y="2780"/>
                <a:ext cx="7" cy="39"/>
              </a:xfrm>
              <a:custGeom>
                <a:avLst/>
                <a:gdLst>
                  <a:gd name="T0" fmla="*/ 0 w 7"/>
                  <a:gd name="T1" fmla="*/ 39 h 39"/>
                  <a:gd name="T2" fmla="*/ 3 w 7"/>
                  <a:gd name="T3" fmla="*/ 21 h 39"/>
                  <a:gd name="T4" fmla="*/ 7 w 7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9">
                    <a:moveTo>
                      <a:pt x="0" y="39"/>
                    </a:moveTo>
                    <a:lnTo>
                      <a:pt x="3" y="21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382"/>
              <p:cNvSpPr>
                <a:spLocks/>
              </p:cNvSpPr>
              <p:nvPr/>
            </p:nvSpPr>
            <p:spPr bwMode="auto">
              <a:xfrm>
                <a:off x="2882" y="2739"/>
                <a:ext cx="7" cy="41"/>
              </a:xfrm>
              <a:custGeom>
                <a:avLst/>
                <a:gdLst>
                  <a:gd name="T0" fmla="*/ 0 w 7"/>
                  <a:gd name="T1" fmla="*/ 41 h 41"/>
                  <a:gd name="T2" fmla="*/ 3 w 7"/>
                  <a:gd name="T3" fmla="*/ 21 h 41"/>
                  <a:gd name="T4" fmla="*/ 7 w 7"/>
                  <a:gd name="T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1">
                    <a:moveTo>
                      <a:pt x="0" y="41"/>
                    </a:moveTo>
                    <a:lnTo>
                      <a:pt x="3" y="21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383"/>
              <p:cNvSpPr>
                <a:spLocks/>
              </p:cNvSpPr>
              <p:nvPr/>
            </p:nvSpPr>
            <p:spPr bwMode="auto">
              <a:xfrm>
                <a:off x="2889" y="2683"/>
                <a:ext cx="7" cy="56"/>
              </a:xfrm>
              <a:custGeom>
                <a:avLst/>
                <a:gdLst>
                  <a:gd name="T0" fmla="*/ 0 w 7"/>
                  <a:gd name="T1" fmla="*/ 56 h 56"/>
                  <a:gd name="T2" fmla="*/ 3 w 7"/>
                  <a:gd name="T3" fmla="*/ 31 h 56"/>
                  <a:gd name="T4" fmla="*/ 7 w 7"/>
                  <a:gd name="T5" fmla="*/ 17 h 56"/>
                  <a:gd name="T6" fmla="*/ 7 w 7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6">
                    <a:moveTo>
                      <a:pt x="0" y="56"/>
                    </a:moveTo>
                    <a:lnTo>
                      <a:pt x="3" y="31"/>
                    </a:lnTo>
                    <a:lnTo>
                      <a:pt x="7" y="17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384"/>
              <p:cNvSpPr>
                <a:spLocks/>
              </p:cNvSpPr>
              <p:nvPr/>
            </p:nvSpPr>
            <p:spPr bwMode="auto">
              <a:xfrm>
                <a:off x="2896" y="2592"/>
                <a:ext cx="7" cy="91"/>
              </a:xfrm>
              <a:custGeom>
                <a:avLst/>
                <a:gdLst>
                  <a:gd name="T0" fmla="*/ 0 w 7"/>
                  <a:gd name="T1" fmla="*/ 91 h 91"/>
                  <a:gd name="T2" fmla="*/ 0 w 7"/>
                  <a:gd name="T3" fmla="*/ 70 h 91"/>
                  <a:gd name="T4" fmla="*/ 3 w 7"/>
                  <a:gd name="T5" fmla="*/ 49 h 91"/>
                  <a:gd name="T6" fmla="*/ 7 w 7"/>
                  <a:gd name="T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1">
                    <a:moveTo>
                      <a:pt x="0" y="91"/>
                    </a:moveTo>
                    <a:lnTo>
                      <a:pt x="0" y="70"/>
                    </a:lnTo>
                    <a:lnTo>
                      <a:pt x="3" y="49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385"/>
              <p:cNvSpPr>
                <a:spLocks/>
              </p:cNvSpPr>
              <p:nvPr/>
            </p:nvSpPr>
            <p:spPr bwMode="auto">
              <a:xfrm>
                <a:off x="2342" y="3700"/>
                <a:ext cx="7" cy="0"/>
              </a:xfrm>
              <a:custGeom>
                <a:avLst/>
                <a:gdLst>
                  <a:gd name="T0" fmla="*/ 0 w 7"/>
                  <a:gd name="T1" fmla="*/ 3 w 7"/>
                  <a:gd name="T2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386"/>
              <p:cNvSpPr>
                <a:spLocks/>
              </p:cNvSpPr>
              <p:nvPr/>
            </p:nvSpPr>
            <p:spPr bwMode="auto">
              <a:xfrm>
                <a:off x="2335" y="3700"/>
                <a:ext cx="14" cy="0"/>
              </a:xfrm>
              <a:custGeom>
                <a:avLst/>
                <a:gdLst>
                  <a:gd name="T0" fmla="*/ 14 w 14"/>
                  <a:gd name="T1" fmla="*/ 10 w 14"/>
                  <a:gd name="T2" fmla="*/ 7 w 14"/>
                  <a:gd name="T3" fmla="*/ 0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4">
                    <a:moveTo>
                      <a:pt x="14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387"/>
              <p:cNvSpPr>
                <a:spLocks/>
              </p:cNvSpPr>
              <p:nvPr/>
            </p:nvSpPr>
            <p:spPr bwMode="auto">
              <a:xfrm>
                <a:off x="2324" y="3700"/>
                <a:ext cx="11" cy="0"/>
              </a:xfrm>
              <a:custGeom>
                <a:avLst/>
                <a:gdLst>
                  <a:gd name="T0" fmla="*/ 11 w 11"/>
                  <a:gd name="T1" fmla="*/ 4 w 11"/>
                  <a:gd name="T2" fmla="*/ 0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">
                    <a:moveTo>
                      <a:pt x="11" y="0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388"/>
              <p:cNvSpPr>
                <a:spLocks/>
              </p:cNvSpPr>
              <p:nvPr/>
            </p:nvSpPr>
            <p:spPr bwMode="auto">
              <a:xfrm>
                <a:off x="2324" y="3700"/>
                <a:ext cx="7" cy="0"/>
              </a:xfrm>
              <a:custGeom>
                <a:avLst/>
                <a:gdLst>
                  <a:gd name="T0" fmla="*/ 0 w 7"/>
                  <a:gd name="T1" fmla="*/ 0 w 7"/>
                  <a:gd name="T2" fmla="*/ 4 w 7"/>
                  <a:gd name="T3" fmla="*/ 7 w 7"/>
                  <a:gd name="T4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389"/>
              <p:cNvSpPr>
                <a:spLocks/>
              </p:cNvSpPr>
              <p:nvPr/>
            </p:nvSpPr>
            <p:spPr bwMode="auto">
              <a:xfrm>
                <a:off x="2317" y="3700"/>
                <a:ext cx="14" cy="0"/>
              </a:xfrm>
              <a:custGeom>
                <a:avLst/>
                <a:gdLst>
                  <a:gd name="T0" fmla="*/ 14 w 14"/>
                  <a:gd name="T1" fmla="*/ 11 w 14"/>
                  <a:gd name="T2" fmla="*/ 7 w 14"/>
                  <a:gd name="T3" fmla="*/ 0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4">
                    <a:moveTo>
                      <a:pt x="14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Line 390"/>
              <p:cNvSpPr>
                <a:spLocks noChangeShapeType="1"/>
              </p:cNvSpPr>
              <p:nvPr/>
            </p:nvSpPr>
            <p:spPr bwMode="auto">
              <a:xfrm flipH="1">
                <a:off x="2310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Line 391"/>
              <p:cNvSpPr>
                <a:spLocks noChangeShapeType="1"/>
              </p:cNvSpPr>
              <p:nvPr/>
            </p:nvSpPr>
            <p:spPr bwMode="auto">
              <a:xfrm flipH="1">
                <a:off x="2307" y="3700"/>
                <a:ext cx="3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Line 392"/>
              <p:cNvSpPr>
                <a:spLocks noChangeShapeType="1"/>
              </p:cNvSpPr>
              <p:nvPr/>
            </p:nvSpPr>
            <p:spPr bwMode="auto">
              <a:xfrm flipH="1">
                <a:off x="2300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Line 393"/>
              <p:cNvSpPr>
                <a:spLocks noChangeShapeType="1"/>
              </p:cNvSpPr>
              <p:nvPr/>
            </p:nvSpPr>
            <p:spPr bwMode="auto">
              <a:xfrm flipH="1">
                <a:off x="2293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Line 394"/>
              <p:cNvSpPr>
                <a:spLocks noChangeShapeType="1"/>
              </p:cNvSpPr>
              <p:nvPr/>
            </p:nvSpPr>
            <p:spPr bwMode="auto">
              <a:xfrm flipH="1">
                <a:off x="2286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Line 395"/>
              <p:cNvSpPr>
                <a:spLocks noChangeShapeType="1"/>
              </p:cNvSpPr>
              <p:nvPr/>
            </p:nvSpPr>
            <p:spPr bwMode="auto">
              <a:xfrm flipH="1">
                <a:off x="2282" y="3700"/>
                <a:ext cx="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Line 396"/>
              <p:cNvSpPr>
                <a:spLocks noChangeShapeType="1"/>
              </p:cNvSpPr>
              <p:nvPr/>
            </p:nvSpPr>
            <p:spPr bwMode="auto">
              <a:xfrm flipH="1">
                <a:off x="2275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Line 397"/>
              <p:cNvSpPr>
                <a:spLocks noChangeShapeType="1"/>
              </p:cNvSpPr>
              <p:nvPr/>
            </p:nvSpPr>
            <p:spPr bwMode="auto">
              <a:xfrm flipH="1">
                <a:off x="2268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Line 398"/>
              <p:cNvSpPr>
                <a:spLocks noChangeShapeType="1"/>
              </p:cNvSpPr>
              <p:nvPr/>
            </p:nvSpPr>
            <p:spPr bwMode="auto">
              <a:xfrm flipH="1">
                <a:off x="2265" y="3700"/>
                <a:ext cx="3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Line 399"/>
              <p:cNvSpPr>
                <a:spLocks noChangeShapeType="1"/>
              </p:cNvSpPr>
              <p:nvPr/>
            </p:nvSpPr>
            <p:spPr bwMode="auto">
              <a:xfrm flipH="1">
                <a:off x="2258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Line 400"/>
              <p:cNvSpPr>
                <a:spLocks noChangeShapeType="1"/>
              </p:cNvSpPr>
              <p:nvPr/>
            </p:nvSpPr>
            <p:spPr bwMode="auto">
              <a:xfrm flipH="1">
                <a:off x="2251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Line 401"/>
              <p:cNvSpPr>
                <a:spLocks noChangeShapeType="1"/>
              </p:cNvSpPr>
              <p:nvPr/>
            </p:nvSpPr>
            <p:spPr bwMode="auto">
              <a:xfrm flipH="1">
                <a:off x="2244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Line 402"/>
              <p:cNvSpPr>
                <a:spLocks noChangeShapeType="1"/>
              </p:cNvSpPr>
              <p:nvPr/>
            </p:nvSpPr>
            <p:spPr bwMode="auto">
              <a:xfrm flipH="1">
                <a:off x="2241" y="3700"/>
                <a:ext cx="3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Line 403"/>
              <p:cNvSpPr>
                <a:spLocks noChangeShapeType="1"/>
              </p:cNvSpPr>
              <p:nvPr/>
            </p:nvSpPr>
            <p:spPr bwMode="auto">
              <a:xfrm flipH="1">
                <a:off x="2234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Line 404"/>
              <p:cNvSpPr>
                <a:spLocks noChangeShapeType="1"/>
              </p:cNvSpPr>
              <p:nvPr/>
            </p:nvSpPr>
            <p:spPr bwMode="auto">
              <a:xfrm flipH="1">
                <a:off x="2227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Line 405"/>
              <p:cNvSpPr>
                <a:spLocks noChangeShapeType="1"/>
              </p:cNvSpPr>
              <p:nvPr/>
            </p:nvSpPr>
            <p:spPr bwMode="auto">
              <a:xfrm flipH="1">
                <a:off x="2220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Line 406"/>
              <p:cNvSpPr>
                <a:spLocks noChangeShapeType="1"/>
              </p:cNvSpPr>
              <p:nvPr/>
            </p:nvSpPr>
            <p:spPr bwMode="auto">
              <a:xfrm flipH="1">
                <a:off x="2216" y="3700"/>
                <a:ext cx="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Line 407"/>
              <p:cNvSpPr>
                <a:spLocks noChangeShapeType="1"/>
              </p:cNvSpPr>
              <p:nvPr/>
            </p:nvSpPr>
            <p:spPr bwMode="auto">
              <a:xfrm flipH="1">
                <a:off x="2209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Line 408"/>
              <p:cNvSpPr>
                <a:spLocks noChangeShapeType="1"/>
              </p:cNvSpPr>
              <p:nvPr/>
            </p:nvSpPr>
            <p:spPr bwMode="auto">
              <a:xfrm flipH="1">
                <a:off x="2202" y="3700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Freeform 409"/>
              <p:cNvSpPr>
                <a:spLocks/>
              </p:cNvSpPr>
              <p:nvPr/>
            </p:nvSpPr>
            <p:spPr bwMode="auto">
              <a:xfrm>
                <a:off x="2199" y="369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0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Line 410"/>
              <p:cNvSpPr>
                <a:spLocks noChangeShapeType="1"/>
              </p:cNvSpPr>
              <p:nvPr/>
            </p:nvSpPr>
            <p:spPr bwMode="auto">
              <a:xfrm flipH="1">
                <a:off x="2192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Line 411"/>
              <p:cNvSpPr>
                <a:spLocks noChangeShapeType="1"/>
              </p:cNvSpPr>
              <p:nvPr/>
            </p:nvSpPr>
            <p:spPr bwMode="auto">
              <a:xfrm flipH="1">
                <a:off x="2185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Line 412"/>
              <p:cNvSpPr>
                <a:spLocks noChangeShapeType="1"/>
              </p:cNvSpPr>
              <p:nvPr/>
            </p:nvSpPr>
            <p:spPr bwMode="auto">
              <a:xfrm flipH="1">
                <a:off x="2178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Line 413"/>
              <p:cNvSpPr>
                <a:spLocks noChangeShapeType="1"/>
              </p:cNvSpPr>
              <p:nvPr/>
            </p:nvSpPr>
            <p:spPr bwMode="auto">
              <a:xfrm flipH="1">
                <a:off x="2174" y="3697"/>
                <a:ext cx="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Line 414"/>
              <p:cNvSpPr>
                <a:spLocks noChangeShapeType="1"/>
              </p:cNvSpPr>
              <p:nvPr/>
            </p:nvSpPr>
            <p:spPr bwMode="auto">
              <a:xfrm flipH="1">
                <a:off x="2167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Line 415"/>
              <p:cNvSpPr>
                <a:spLocks noChangeShapeType="1"/>
              </p:cNvSpPr>
              <p:nvPr/>
            </p:nvSpPr>
            <p:spPr bwMode="auto">
              <a:xfrm flipH="1">
                <a:off x="2160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Line 416"/>
              <p:cNvSpPr>
                <a:spLocks noChangeShapeType="1"/>
              </p:cNvSpPr>
              <p:nvPr/>
            </p:nvSpPr>
            <p:spPr bwMode="auto">
              <a:xfrm flipH="1">
                <a:off x="2153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Line 417"/>
              <p:cNvSpPr>
                <a:spLocks noChangeShapeType="1"/>
              </p:cNvSpPr>
              <p:nvPr/>
            </p:nvSpPr>
            <p:spPr bwMode="auto">
              <a:xfrm flipH="1">
                <a:off x="2150" y="3697"/>
                <a:ext cx="3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Line 418"/>
              <p:cNvSpPr>
                <a:spLocks noChangeShapeType="1"/>
              </p:cNvSpPr>
              <p:nvPr/>
            </p:nvSpPr>
            <p:spPr bwMode="auto">
              <a:xfrm flipH="1">
                <a:off x="2143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Line 419"/>
              <p:cNvSpPr>
                <a:spLocks noChangeShapeType="1"/>
              </p:cNvSpPr>
              <p:nvPr/>
            </p:nvSpPr>
            <p:spPr bwMode="auto">
              <a:xfrm flipH="1">
                <a:off x="2136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Line 420"/>
              <p:cNvSpPr>
                <a:spLocks noChangeShapeType="1"/>
              </p:cNvSpPr>
              <p:nvPr/>
            </p:nvSpPr>
            <p:spPr bwMode="auto">
              <a:xfrm flipH="1">
                <a:off x="2133" y="3697"/>
                <a:ext cx="3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Line 421"/>
              <p:cNvSpPr>
                <a:spLocks noChangeShapeType="1"/>
              </p:cNvSpPr>
              <p:nvPr/>
            </p:nvSpPr>
            <p:spPr bwMode="auto">
              <a:xfrm flipH="1">
                <a:off x="2126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Line 422"/>
              <p:cNvSpPr>
                <a:spLocks noChangeShapeType="1"/>
              </p:cNvSpPr>
              <p:nvPr/>
            </p:nvSpPr>
            <p:spPr bwMode="auto">
              <a:xfrm flipH="1">
                <a:off x="2119" y="3697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Freeform 423"/>
              <p:cNvSpPr>
                <a:spLocks/>
              </p:cNvSpPr>
              <p:nvPr/>
            </p:nvSpPr>
            <p:spPr bwMode="auto">
              <a:xfrm>
                <a:off x="2112" y="3693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3 w 7"/>
                  <a:gd name="T3" fmla="*/ 0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Line 424"/>
              <p:cNvSpPr>
                <a:spLocks noChangeShapeType="1"/>
              </p:cNvSpPr>
              <p:nvPr/>
            </p:nvSpPr>
            <p:spPr bwMode="auto">
              <a:xfrm flipH="1">
                <a:off x="2108" y="3693"/>
                <a:ext cx="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Line 425"/>
              <p:cNvSpPr>
                <a:spLocks noChangeShapeType="1"/>
              </p:cNvSpPr>
              <p:nvPr/>
            </p:nvSpPr>
            <p:spPr bwMode="auto">
              <a:xfrm flipH="1">
                <a:off x="2101" y="3693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Line 426"/>
              <p:cNvSpPr>
                <a:spLocks noChangeShapeType="1"/>
              </p:cNvSpPr>
              <p:nvPr/>
            </p:nvSpPr>
            <p:spPr bwMode="auto">
              <a:xfrm flipH="1">
                <a:off x="2094" y="3693"/>
                <a:ext cx="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Line 428"/>
            <p:cNvSpPr>
              <a:spLocks noChangeShapeType="1"/>
            </p:cNvSpPr>
            <p:nvPr/>
          </p:nvSpPr>
          <p:spPr bwMode="auto">
            <a:xfrm flipH="1">
              <a:off x="2091" y="3693"/>
              <a:ext cx="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429"/>
            <p:cNvSpPr>
              <a:spLocks noChangeShapeType="1"/>
            </p:cNvSpPr>
            <p:nvPr/>
          </p:nvSpPr>
          <p:spPr bwMode="auto">
            <a:xfrm flipH="1">
              <a:off x="2084" y="3693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430"/>
            <p:cNvSpPr>
              <a:spLocks noChangeShapeType="1"/>
            </p:cNvSpPr>
            <p:nvPr/>
          </p:nvSpPr>
          <p:spPr bwMode="auto">
            <a:xfrm flipH="1">
              <a:off x="2077" y="3693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431"/>
            <p:cNvSpPr>
              <a:spLocks noChangeShapeType="1"/>
            </p:cNvSpPr>
            <p:nvPr/>
          </p:nvSpPr>
          <p:spPr bwMode="auto">
            <a:xfrm flipH="1">
              <a:off x="2073" y="3693"/>
              <a:ext cx="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432"/>
            <p:cNvSpPr>
              <a:spLocks/>
            </p:cNvSpPr>
            <p:nvPr/>
          </p:nvSpPr>
          <p:spPr bwMode="auto">
            <a:xfrm>
              <a:off x="2066" y="3690"/>
              <a:ext cx="7" cy="3"/>
            </a:xfrm>
            <a:custGeom>
              <a:avLst/>
              <a:gdLst>
                <a:gd name="T0" fmla="*/ 7 w 7"/>
                <a:gd name="T1" fmla="*/ 3 h 3"/>
                <a:gd name="T2" fmla="*/ 4 w 7"/>
                <a:gd name="T3" fmla="*/ 0 h 3"/>
                <a:gd name="T4" fmla="*/ 0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433"/>
            <p:cNvSpPr>
              <a:spLocks noChangeShapeType="1"/>
            </p:cNvSpPr>
            <p:nvPr/>
          </p:nvSpPr>
          <p:spPr bwMode="auto">
            <a:xfrm flipH="1">
              <a:off x="2059" y="3690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34"/>
            <p:cNvSpPr>
              <a:spLocks noChangeShapeType="1"/>
            </p:cNvSpPr>
            <p:nvPr/>
          </p:nvSpPr>
          <p:spPr bwMode="auto">
            <a:xfrm flipH="1">
              <a:off x="2052" y="3690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435"/>
            <p:cNvSpPr>
              <a:spLocks noChangeShapeType="1"/>
            </p:cNvSpPr>
            <p:nvPr/>
          </p:nvSpPr>
          <p:spPr bwMode="auto">
            <a:xfrm flipH="1">
              <a:off x="2049" y="3690"/>
              <a:ext cx="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436"/>
            <p:cNvSpPr>
              <a:spLocks noChangeShapeType="1"/>
            </p:cNvSpPr>
            <p:nvPr/>
          </p:nvSpPr>
          <p:spPr bwMode="auto">
            <a:xfrm flipH="1">
              <a:off x="2042" y="3690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437"/>
            <p:cNvSpPr>
              <a:spLocks noChangeShapeType="1"/>
            </p:cNvSpPr>
            <p:nvPr/>
          </p:nvSpPr>
          <p:spPr bwMode="auto">
            <a:xfrm flipH="1">
              <a:off x="2035" y="3690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438"/>
            <p:cNvSpPr>
              <a:spLocks/>
            </p:cNvSpPr>
            <p:nvPr/>
          </p:nvSpPr>
          <p:spPr bwMode="auto">
            <a:xfrm>
              <a:off x="2032" y="3686"/>
              <a:ext cx="3" cy="4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0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439"/>
            <p:cNvSpPr>
              <a:spLocks noChangeShapeType="1"/>
            </p:cNvSpPr>
            <p:nvPr/>
          </p:nvSpPr>
          <p:spPr bwMode="auto">
            <a:xfrm flipH="1">
              <a:off x="2025" y="3686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440"/>
            <p:cNvSpPr>
              <a:spLocks noChangeShapeType="1"/>
            </p:cNvSpPr>
            <p:nvPr/>
          </p:nvSpPr>
          <p:spPr bwMode="auto">
            <a:xfrm flipH="1">
              <a:off x="2018" y="3686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441"/>
            <p:cNvSpPr>
              <a:spLocks noChangeShapeType="1"/>
            </p:cNvSpPr>
            <p:nvPr/>
          </p:nvSpPr>
          <p:spPr bwMode="auto">
            <a:xfrm flipH="1">
              <a:off x="2014" y="3686"/>
              <a:ext cx="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442"/>
            <p:cNvSpPr>
              <a:spLocks noChangeShapeType="1"/>
            </p:cNvSpPr>
            <p:nvPr/>
          </p:nvSpPr>
          <p:spPr bwMode="auto">
            <a:xfrm flipH="1">
              <a:off x="2007" y="3686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443"/>
            <p:cNvSpPr>
              <a:spLocks/>
            </p:cNvSpPr>
            <p:nvPr/>
          </p:nvSpPr>
          <p:spPr bwMode="auto">
            <a:xfrm>
              <a:off x="2000" y="3683"/>
              <a:ext cx="7" cy="3"/>
            </a:xfrm>
            <a:custGeom>
              <a:avLst/>
              <a:gdLst>
                <a:gd name="T0" fmla="*/ 7 w 7"/>
                <a:gd name="T1" fmla="*/ 3 h 3"/>
                <a:gd name="T2" fmla="*/ 4 w 7"/>
                <a:gd name="T3" fmla="*/ 0 h 3"/>
                <a:gd name="T4" fmla="*/ 0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444"/>
            <p:cNvSpPr>
              <a:spLocks noChangeShapeType="1"/>
            </p:cNvSpPr>
            <p:nvPr/>
          </p:nvSpPr>
          <p:spPr bwMode="auto">
            <a:xfrm flipH="1">
              <a:off x="1993" y="3683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445"/>
            <p:cNvSpPr>
              <a:spLocks noChangeShapeType="1"/>
            </p:cNvSpPr>
            <p:nvPr/>
          </p:nvSpPr>
          <p:spPr bwMode="auto">
            <a:xfrm flipH="1">
              <a:off x="1990" y="3683"/>
              <a:ext cx="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446"/>
            <p:cNvSpPr>
              <a:spLocks noChangeShapeType="1"/>
            </p:cNvSpPr>
            <p:nvPr/>
          </p:nvSpPr>
          <p:spPr bwMode="auto">
            <a:xfrm flipH="1">
              <a:off x="1983" y="3683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447"/>
            <p:cNvSpPr>
              <a:spLocks/>
            </p:cNvSpPr>
            <p:nvPr/>
          </p:nvSpPr>
          <p:spPr bwMode="auto">
            <a:xfrm>
              <a:off x="1976" y="3679"/>
              <a:ext cx="7" cy="4"/>
            </a:xfrm>
            <a:custGeom>
              <a:avLst/>
              <a:gdLst>
                <a:gd name="T0" fmla="*/ 7 w 7"/>
                <a:gd name="T1" fmla="*/ 4 h 4"/>
                <a:gd name="T2" fmla="*/ 3 w 7"/>
                <a:gd name="T3" fmla="*/ 0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448"/>
            <p:cNvSpPr>
              <a:spLocks noChangeShapeType="1"/>
            </p:cNvSpPr>
            <p:nvPr/>
          </p:nvSpPr>
          <p:spPr bwMode="auto">
            <a:xfrm flipH="1">
              <a:off x="1972" y="3679"/>
              <a:ext cx="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449"/>
            <p:cNvSpPr>
              <a:spLocks noChangeShapeType="1"/>
            </p:cNvSpPr>
            <p:nvPr/>
          </p:nvSpPr>
          <p:spPr bwMode="auto">
            <a:xfrm flipH="1">
              <a:off x="1965" y="3679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450"/>
            <p:cNvSpPr>
              <a:spLocks noChangeShapeType="1"/>
            </p:cNvSpPr>
            <p:nvPr/>
          </p:nvSpPr>
          <p:spPr bwMode="auto">
            <a:xfrm flipH="1">
              <a:off x="1958" y="3679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451"/>
            <p:cNvSpPr>
              <a:spLocks/>
            </p:cNvSpPr>
            <p:nvPr/>
          </p:nvSpPr>
          <p:spPr bwMode="auto">
            <a:xfrm>
              <a:off x="1955" y="3676"/>
              <a:ext cx="3" cy="3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52"/>
            <p:cNvSpPr>
              <a:spLocks noChangeShapeType="1"/>
            </p:cNvSpPr>
            <p:nvPr/>
          </p:nvSpPr>
          <p:spPr bwMode="auto">
            <a:xfrm flipH="1">
              <a:off x="1948" y="3676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53"/>
            <p:cNvSpPr>
              <a:spLocks noChangeShapeType="1"/>
            </p:cNvSpPr>
            <p:nvPr/>
          </p:nvSpPr>
          <p:spPr bwMode="auto">
            <a:xfrm flipH="1">
              <a:off x="1941" y="3676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454"/>
            <p:cNvSpPr>
              <a:spLocks/>
            </p:cNvSpPr>
            <p:nvPr/>
          </p:nvSpPr>
          <p:spPr bwMode="auto">
            <a:xfrm>
              <a:off x="1937" y="3672"/>
              <a:ext cx="4" cy="4"/>
            </a:xfrm>
            <a:custGeom>
              <a:avLst/>
              <a:gdLst>
                <a:gd name="T0" fmla="*/ 4 w 4"/>
                <a:gd name="T1" fmla="*/ 4 h 4"/>
                <a:gd name="T2" fmla="*/ 0 w 4"/>
                <a:gd name="T3" fmla="*/ 0 h 4"/>
                <a:gd name="T4" fmla="*/ 0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55"/>
            <p:cNvSpPr>
              <a:spLocks noChangeShapeType="1"/>
            </p:cNvSpPr>
            <p:nvPr/>
          </p:nvSpPr>
          <p:spPr bwMode="auto">
            <a:xfrm flipH="1">
              <a:off x="1930" y="3672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456"/>
            <p:cNvSpPr>
              <a:spLocks noChangeShapeType="1"/>
            </p:cNvSpPr>
            <p:nvPr/>
          </p:nvSpPr>
          <p:spPr bwMode="auto">
            <a:xfrm flipH="1">
              <a:off x="1923" y="3672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457"/>
            <p:cNvSpPr>
              <a:spLocks/>
            </p:cNvSpPr>
            <p:nvPr/>
          </p:nvSpPr>
          <p:spPr bwMode="auto">
            <a:xfrm>
              <a:off x="1917" y="3669"/>
              <a:ext cx="6" cy="3"/>
            </a:xfrm>
            <a:custGeom>
              <a:avLst/>
              <a:gdLst>
                <a:gd name="T0" fmla="*/ 6 w 6"/>
                <a:gd name="T1" fmla="*/ 3 h 3"/>
                <a:gd name="T2" fmla="*/ 3 w 6"/>
                <a:gd name="T3" fmla="*/ 0 h 3"/>
                <a:gd name="T4" fmla="*/ 0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458"/>
            <p:cNvSpPr>
              <a:spLocks noChangeShapeType="1"/>
            </p:cNvSpPr>
            <p:nvPr/>
          </p:nvSpPr>
          <p:spPr bwMode="auto">
            <a:xfrm flipH="1">
              <a:off x="1913" y="3669"/>
              <a:ext cx="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459"/>
            <p:cNvSpPr>
              <a:spLocks/>
            </p:cNvSpPr>
            <p:nvPr/>
          </p:nvSpPr>
          <p:spPr bwMode="auto">
            <a:xfrm>
              <a:off x="1906" y="3665"/>
              <a:ext cx="7" cy="4"/>
            </a:xfrm>
            <a:custGeom>
              <a:avLst/>
              <a:gdLst>
                <a:gd name="T0" fmla="*/ 7 w 7"/>
                <a:gd name="T1" fmla="*/ 4 h 4"/>
                <a:gd name="T2" fmla="*/ 4 w 7"/>
                <a:gd name="T3" fmla="*/ 0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460"/>
            <p:cNvSpPr>
              <a:spLocks noChangeShapeType="1"/>
            </p:cNvSpPr>
            <p:nvPr/>
          </p:nvSpPr>
          <p:spPr bwMode="auto">
            <a:xfrm flipH="1">
              <a:off x="1899" y="3665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461"/>
            <p:cNvSpPr>
              <a:spLocks noChangeShapeType="1"/>
            </p:cNvSpPr>
            <p:nvPr/>
          </p:nvSpPr>
          <p:spPr bwMode="auto">
            <a:xfrm flipH="1" flipV="1">
              <a:off x="1896" y="3662"/>
              <a:ext cx="3" cy="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462"/>
            <p:cNvSpPr>
              <a:spLocks noChangeShapeType="1"/>
            </p:cNvSpPr>
            <p:nvPr/>
          </p:nvSpPr>
          <p:spPr bwMode="auto">
            <a:xfrm flipH="1" flipV="1">
              <a:off x="1889" y="3658"/>
              <a:ext cx="7" cy="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463"/>
            <p:cNvSpPr>
              <a:spLocks noChangeShapeType="1"/>
            </p:cNvSpPr>
            <p:nvPr/>
          </p:nvSpPr>
          <p:spPr bwMode="auto">
            <a:xfrm flipH="1">
              <a:off x="1882" y="3658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464"/>
            <p:cNvSpPr>
              <a:spLocks noChangeShapeType="1"/>
            </p:cNvSpPr>
            <p:nvPr/>
          </p:nvSpPr>
          <p:spPr bwMode="auto">
            <a:xfrm flipH="1" flipV="1">
              <a:off x="1878" y="3655"/>
              <a:ext cx="4" cy="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465"/>
            <p:cNvSpPr>
              <a:spLocks noChangeShapeType="1"/>
            </p:cNvSpPr>
            <p:nvPr/>
          </p:nvSpPr>
          <p:spPr bwMode="auto">
            <a:xfrm flipH="1" flipV="1">
              <a:off x="1871" y="3651"/>
              <a:ext cx="7" cy="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466"/>
            <p:cNvSpPr>
              <a:spLocks noChangeShapeType="1"/>
            </p:cNvSpPr>
            <p:nvPr/>
          </p:nvSpPr>
          <p:spPr bwMode="auto">
            <a:xfrm flipH="1">
              <a:off x="1864" y="3651"/>
              <a:ext cx="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467"/>
            <p:cNvSpPr>
              <a:spLocks noChangeShapeType="1"/>
            </p:cNvSpPr>
            <p:nvPr/>
          </p:nvSpPr>
          <p:spPr bwMode="auto">
            <a:xfrm flipH="1" flipV="1">
              <a:off x="1861" y="3648"/>
              <a:ext cx="3" cy="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68"/>
            <p:cNvSpPr>
              <a:spLocks noChangeShapeType="1"/>
            </p:cNvSpPr>
            <p:nvPr/>
          </p:nvSpPr>
          <p:spPr bwMode="auto">
            <a:xfrm flipH="1" flipV="1">
              <a:off x="1854" y="3644"/>
              <a:ext cx="7" cy="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469"/>
            <p:cNvSpPr>
              <a:spLocks noChangeShapeType="1"/>
            </p:cNvSpPr>
            <p:nvPr/>
          </p:nvSpPr>
          <p:spPr bwMode="auto">
            <a:xfrm flipH="1" flipV="1">
              <a:off x="1847" y="3637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470"/>
            <p:cNvSpPr>
              <a:spLocks noChangeShapeType="1"/>
            </p:cNvSpPr>
            <p:nvPr/>
          </p:nvSpPr>
          <p:spPr bwMode="auto">
            <a:xfrm flipH="1" flipV="1">
              <a:off x="1843" y="3634"/>
              <a:ext cx="4" cy="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471"/>
            <p:cNvSpPr>
              <a:spLocks noChangeShapeType="1"/>
            </p:cNvSpPr>
            <p:nvPr/>
          </p:nvSpPr>
          <p:spPr bwMode="auto">
            <a:xfrm flipH="1" flipV="1">
              <a:off x="1836" y="3627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472"/>
            <p:cNvSpPr>
              <a:spLocks/>
            </p:cNvSpPr>
            <p:nvPr/>
          </p:nvSpPr>
          <p:spPr bwMode="auto">
            <a:xfrm>
              <a:off x="1829" y="3620"/>
              <a:ext cx="7" cy="7"/>
            </a:xfrm>
            <a:custGeom>
              <a:avLst/>
              <a:gdLst>
                <a:gd name="T0" fmla="*/ 7 w 7"/>
                <a:gd name="T1" fmla="*/ 7 h 7"/>
                <a:gd name="T2" fmla="*/ 4 w 7"/>
                <a:gd name="T3" fmla="*/ 3 h 7"/>
                <a:gd name="T4" fmla="*/ 0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473"/>
            <p:cNvSpPr>
              <a:spLocks/>
            </p:cNvSpPr>
            <p:nvPr/>
          </p:nvSpPr>
          <p:spPr bwMode="auto">
            <a:xfrm>
              <a:off x="1826" y="3603"/>
              <a:ext cx="3" cy="17"/>
            </a:xfrm>
            <a:custGeom>
              <a:avLst/>
              <a:gdLst>
                <a:gd name="T0" fmla="*/ 3 w 3"/>
                <a:gd name="T1" fmla="*/ 17 h 17"/>
                <a:gd name="T2" fmla="*/ 0 w 3"/>
                <a:gd name="T3" fmla="*/ 10 h 17"/>
                <a:gd name="T4" fmla="*/ 0 w 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7">
                  <a:moveTo>
                    <a:pt x="3" y="17"/>
                  </a:move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474"/>
            <p:cNvSpPr>
              <a:spLocks noChangeShapeType="1"/>
            </p:cNvSpPr>
            <p:nvPr/>
          </p:nvSpPr>
          <p:spPr bwMode="auto">
            <a:xfrm flipV="1">
              <a:off x="1826" y="3585"/>
              <a:ext cx="0" cy="1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475"/>
            <p:cNvSpPr>
              <a:spLocks/>
            </p:cNvSpPr>
            <p:nvPr/>
          </p:nvSpPr>
          <p:spPr bwMode="auto">
            <a:xfrm>
              <a:off x="1826" y="3564"/>
              <a:ext cx="3" cy="21"/>
            </a:xfrm>
            <a:custGeom>
              <a:avLst/>
              <a:gdLst>
                <a:gd name="T0" fmla="*/ 0 w 3"/>
                <a:gd name="T1" fmla="*/ 21 h 21"/>
                <a:gd name="T2" fmla="*/ 0 w 3"/>
                <a:gd name="T3" fmla="*/ 11 h 21"/>
                <a:gd name="T4" fmla="*/ 3 w 3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1">
                  <a:moveTo>
                    <a:pt x="0" y="21"/>
                  </a:moveTo>
                  <a:lnTo>
                    <a:pt x="0" y="11"/>
                  </a:lnTo>
                  <a:lnTo>
                    <a:pt x="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476"/>
            <p:cNvSpPr>
              <a:spLocks noChangeShapeType="1"/>
            </p:cNvSpPr>
            <p:nvPr/>
          </p:nvSpPr>
          <p:spPr bwMode="auto">
            <a:xfrm flipV="1">
              <a:off x="1829" y="3550"/>
              <a:ext cx="7" cy="1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 flipV="1">
              <a:off x="1836" y="3540"/>
              <a:ext cx="7" cy="1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478"/>
            <p:cNvSpPr>
              <a:spLocks noChangeShapeType="1"/>
            </p:cNvSpPr>
            <p:nvPr/>
          </p:nvSpPr>
          <p:spPr bwMode="auto">
            <a:xfrm flipV="1">
              <a:off x="1843" y="3529"/>
              <a:ext cx="4" cy="1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479"/>
            <p:cNvSpPr>
              <a:spLocks noChangeShapeType="1"/>
            </p:cNvSpPr>
            <p:nvPr/>
          </p:nvSpPr>
          <p:spPr bwMode="auto">
            <a:xfrm flipV="1">
              <a:off x="1847" y="3519"/>
              <a:ext cx="7" cy="1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480"/>
            <p:cNvSpPr>
              <a:spLocks noChangeShapeType="1"/>
            </p:cNvSpPr>
            <p:nvPr/>
          </p:nvSpPr>
          <p:spPr bwMode="auto">
            <a:xfrm flipV="1">
              <a:off x="1854" y="3512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481"/>
            <p:cNvSpPr>
              <a:spLocks noChangeShapeType="1"/>
            </p:cNvSpPr>
            <p:nvPr/>
          </p:nvSpPr>
          <p:spPr bwMode="auto">
            <a:xfrm flipV="1">
              <a:off x="1861" y="3505"/>
              <a:ext cx="3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482"/>
            <p:cNvSpPr>
              <a:spLocks/>
            </p:cNvSpPr>
            <p:nvPr/>
          </p:nvSpPr>
          <p:spPr bwMode="auto">
            <a:xfrm>
              <a:off x="1864" y="3495"/>
              <a:ext cx="7" cy="10"/>
            </a:xfrm>
            <a:custGeom>
              <a:avLst/>
              <a:gdLst>
                <a:gd name="T0" fmla="*/ 0 w 7"/>
                <a:gd name="T1" fmla="*/ 10 h 10"/>
                <a:gd name="T2" fmla="*/ 4 w 7"/>
                <a:gd name="T3" fmla="*/ 3 h 10"/>
                <a:gd name="T4" fmla="*/ 7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10"/>
                  </a:moveTo>
                  <a:lnTo>
                    <a:pt x="4" y="3"/>
                  </a:lnTo>
                  <a:lnTo>
                    <a:pt x="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483"/>
            <p:cNvSpPr>
              <a:spLocks noChangeShapeType="1"/>
            </p:cNvSpPr>
            <p:nvPr/>
          </p:nvSpPr>
          <p:spPr bwMode="auto">
            <a:xfrm flipV="1">
              <a:off x="1871" y="3488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84"/>
            <p:cNvSpPr>
              <a:spLocks noChangeShapeType="1"/>
            </p:cNvSpPr>
            <p:nvPr/>
          </p:nvSpPr>
          <p:spPr bwMode="auto">
            <a:xfrm flipV="1">
              <a:off x="1878" y="3481"/>
              <a:ext cx="4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485"/>
            <p:cNvSpPr>
              <a:spLocks noChangeShapeType="1"/>
            </p:cNvSpPr>
            <p:nvPr/>
          </p:nvSpPr>
          <p:spPr bwMode="auto">
            <a:xfrm flipV="1">
              <a:off x="1882" y="3474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486"/>
            <p:cNvSpPr>
              <a:spLocks noChangeShapeType="1"/>
            </p:cNvSpPr>
            <p:nvPr/>
          </p:nvSpPr>
          <p:spPr bwMode="auto">
            <a:xfrm flipV="1">
              <a:off x="1889" y="3467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487"/>
            <p:cNvSpPr>
              <a:spLocks noChangeShapeType="1"/>
            </p:cNvSpPr>
            <p:nvPr/>
          </p:nvSpPr>
          <p:spPr bwMode="auto">
            <a:xfrm flipV="1">
              <a:off x="1896" y="3460"/>
              <a:ext cx="3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488"/>
            <p:cNvSpPr>
              <a:spLocks noChangeShapeType="1"/>
            </p:cNvSpPr>
            <p:nvPr/>
          </p:nvSpPr>
          <p:spPr bwMode="auto">
            <a:xfrm flipV="1">
              <a:off x="1899" y="3453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489"/>
            <p:cNvSpPr>
              <a:spLocks noChangeShapeType="1"/>
            </p:cNvSpPr>
            <p:nvPr/>
          </p:nvSpPr>
          <p:spPr bwMode="auto">
            <a:xfrm flipV="1">
              <a:off x="1906" y="3446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490"/>
            <p:cNvSpPr>
              <a:spLocks noChangeShapeType="1"/>
            </p:cNvSpPr>
            <p:nvPr/>
          </p:nvSpPr>
          <p:spPr bwMode="auto">
            <a:xfrm flipV="1">
              <a:off x="1913" y="3439"/>
              <a:ext cx="4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1"/>
            <p:cNvSpPr>
              <a:spLocks noChangeShapeType="1"/>
            </p:cNvSpPr>
            <p:nvPr/>
          </p:nvSpPr>
          <p:spPr bwMode="auto">
            <a:xfrm flipV="1">
              <a:off x="1917" y="3432"/>
              <a:ext cx="6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492"/>
            <p:cNvSpPr>
              <a:spLocks noChangeShapeType="1"/>
            </p:cNvSpPr>
            <p:nvPr/>
          </p:nvSpPr>
          <p:spPr bwMode="auto">
            <a:xfrm flipV="1">
              <a:off x="1923" y="3425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493"/>
            <p:cNvSpPr>
              <a:spLocks noChangeShapeType="1"/>
            </p:cNvSpPr>
            <p:nvPr/>
          </p:nvSpPr>
          <p:spPr bwMode="auto">
            <a:xfrm flipV="1">
              <a:off x="1930" y="3418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494"/>
            <p:cNvSpPr>
              <a:spLocks noChangeShapeType="1"/>
            </p:cNvSpPr>
            <p:nvPr/>
          </p:nvSpPr>
          <p:spPr bwMode="auto">
            <a:xfrm flipV="1">
              <a:off x="1937" y="3411"/>
              <a:ext cx="4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495"/>
            <p:cNvSpPr>
              <a:spLocks noChangeShapeType="1"/>
            </p:cNvSpPr>
            <p:nvPr/>
          </p:nvSpPr>
          <p:spPr bwMode="auto">
            <a:xfrm flipV="1">
              <a:off x="1941" y="3404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496"/>
            <p:cNvSpPr>
              <a:spLocks noChangeShapeType="1"/>
            </p:cNvSpPr>
            <p:nvPr/>
          </p:nvSpPr>
          <p:spPr bwMode="auto">
            <a:xfrm flipV="1">
              <a:off x="1948" y="3397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497"/>
            <p:cNvSpPr>
              <a:spLocks noChangeShapeType="1"/>
            </p:cNvSpPr>
            <p:nvPr/>
          </p:nvSpPr>
          <p:spPr bwMode="auto">
            <a:xfrm flipV="1">
              <a:off x="1955" y="3390"/>
              <a:ext cx="3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Line 498"/>
            <p:cNvSpPr>
              <a:spLocks noChangeShapeType="1"/>
            </p:cNvSpPr>
            <p:nvPr/>
          </p:nvSpPr>
          <p:spPr bwMode="auto">
            <a:xfrm flipV="1">
              <a:off x="1958" y="3383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499"/>
            <p:cNvSpPr>
              <a:spLocks noChangeShapeType="1"/>
            </p:cNvSpPr>
            <p:nvPr/>
          </p:nvSpPr>
          <p:spPr bwMode="auto">
            <a:xfrm flipV="1">
              <a:off x="1965" y="3376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500"/>
            <p:cNvSpPr>
              <a:spLocks noChangeShapeType="1"/>
            </p:cNvSpPr>
            <p:nvPr/>
          </p:nvSpPr>
          <p:spPr bwMode="auto">
            <a:xfrm flipV="1">
              <a:off x="1972" y="3369"/>
              <a:ext cx="4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1"/>
            <p:cNvSpPr>
              <a:spLocks noChangeShapeType="1"/>
            </p:cNvSpPr>
            <p:nvPr/>
          </p:nvSpPr>
          <p:spPr bwMode="auto">
            <a:xfrm flipV="1">
              <a:off x="1976" y="3362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502"/>
            <p:cNvSpPr>
              <a:spLocks noChangeShapeType="1"/>
            </p:cNvSpPr>
            <p:nvPr/>
          </p:nvSpPr>
          <p:spPr bwMode="auto">
            <a:xfrm flipV="1">
              <a:off x="1983" y="3355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503"/>
            <p:cNvSpPr>
              <a:spLocks noChangeShapeType="1"/>
            </p:cNvSpPr>
            <p:nvPr/>
          </p:nvSpPr>
          <p:spPr bwMode="auto">
            <a:xfrm flipV="1">
              <a:off x="1990" y="3348"/>
              <a:ext cx="3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504"/>
            <p:cNvSpPr>
              <a:spLocks noChangeShapeType="1"/>
            </p:cNvSpPr>
            <p:nvPr/>
          </p:nvSpPr>
          <p:spPr bwMode="auto">
            <a:xfrm flipV="1">
              <a:off x="1993" y="3341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505"/>
            <p:cNvSpPr>
              <a:spLocks noChangeShapeType="1"/>
            </p:cNvSpPr>
            <p:nvPr/>
          </p:nvSpPr>
          <p:spPr bwMode="auto">
            <a:xfrm flipV="1">
              <a:off x="2000" y="3334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506"/>
            <p:cNvSpPr>
              <a:spLocks noChangeShapeType="1"/>
            </p:cNvSpPr>
            <p:nvPr/>
          </p:nvSpPr>
          <p:spPr bwMode="auto">
            <a:xfrm flipV="1">
              <a:off x="2007" y="3327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507"/>
            <p:cNvSpPr>
              <a:spLocks noChangeShapeType="1"/>
            </p:cNvSpPr>
            <p:nvPr/>
          </p:nvSpPr>
          <p:spPr bwMode="auto">
            <a:xfrm flipV="1">
              <a:off x="2014" y="3320"/>
              <a:ext cx="4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508"/>
            <p:cNvSpPr>
              <a:spLocks noChangeShapeType="1"/>
            </p:cNvSpPr>
            <p:nvPr/>
          </p:nvSpPr>
          <p:spPr bwMode="auto">
            <a:xfrm flipV="1">
              <a:off x="2018" y="3313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509"/>
            <p:cNvSpPr>
              <a:spLocks noChangeShapeType="1"/>
            </p:cNvSpPr>
            <p:nvPr/>
          </p:nvSpPr>
          <p:spPr bwMode="auto">
            <a:xfrm flipV="1">
              <a:off x="2025" y="3306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510"/>
            <p:cNvSpPr>
              <a:spLocks/>
            </p:cNvSpPr>
            <p:nvPr/>
          </p:nvSpPr>
          <p:spPr bwMode="auto">
            <a:xfrm>
              <a:off x="2032" y="3296"/>
              <a:ext cx="3" cy="10"/>
            </a:xfrm>
            <a:custGeom>
              <a:avLst/>
              <a:gdLst>
                <a:gd name="T0" fmla="*/ 0 w 3"/>
                <a:gd name="T1" fmla="*/ 10 h 10"/>
                <a:gd name="T2" fmla="*/ 0 w 3"/>
                <a:gd name="T3" fmla="*/ 3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0" y="10"/>
                  </a:move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Line 511"/>
            <p:cNvSpPr>
              <a:spLocks noChangeShapeType="1"/>
            </p:cNvSpPr>
            <p:nvPr/>
          </p:nvSpPr>
          <p:spPr bwMode="auto">
            <a:xfrm flipV="1">
              <a:off x="2035" y="3289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Line 512"/>
            <p:cNvSpPr>
              <a:spLocks noChangeShapeType="1"/>
            </p:cNvSpPr>
            <p:nvPr/>
          </p:nvSpPr>
          <p:spPr bwMode="auto">
            <a:xfrm flipV="1">
              <a:off x="2042" y="3282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513"/>
            <p:cNvSpPr>
              <a:spLocks noChangeShapeType="1"/>
            </p:cNvSpPr>
            <p:nvPr/>
          </p:nvSpPr>
          <p:spPr bwMode="auto">
            <a:xfrm flipV="1">
              <a:off x="2049" y="3275"/>
              <a:ext cx="3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514"/>
            <p:cNvSpPr>
              <a:spLocks/>
            </p:cNvSpPr>
            <p:nvPr/>
          </p:nvSpPr>
          <p:spPr bwMode="auto">
            <a:xfrm>
              <a:off x="2052" y="3265"/>
              <a:ext cx="7" cy="10"/>
            </a:xfrm>
            <a:custGeom>
              <a:avLst/>
              <a:gdLst>
                <a:gd name="T0" fmla="*/ 0 w 7"/>
                <a:gd name="T1" fmla="*/ 10 h 10"/>
                <a:gd name="T2" fmla="*/ 4 w 7"/>
                <a:gd name="T3" fmla="*/ 3 h 10"/>
                <a:gd name="T4" fmla="*/ 7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10"/>
                  </a:moveTo>
                  <a:lnTo>
                    <a:pt x="4" y="3"/>
                  </a:lnTo>
                  <a:lnTo>
                    <a:pt x="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Line 515"/>
            <p:cNvSpPr>
              <a:spLocks noChangeShapeType="1"/>
            </p:cNvSpPr>
            <p:nvPr/>
          </p:nvSpPr>
          <p:spPr bwMode="auto">
            <a:xfrm flipV="1">
              <a:off x="2059" y="3258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516"/>
            <p:cNvSpPr>
              <a:spLocks noChangeShapeType="1"/>
            </p:cNvSpPr>
            <p:nvPr/>
          </p:nvSpPr>
          <p:spPr bwMode="auto">
            <a:xfrm flipV="1">
              <a:off x="2066" y="3251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517"/>
            <p:cNvSpPr>
              <a:spLocks/>
            </p:cNvSpPr>
            <p:nvPr/>
          </p:nvSpPr>
          <p:spPr bwMode="auto">
            <a:xfrm>
              <a:off x="2073" y="3240"/>
              <a:ext cx="4" cy="11"/>
            </a:xfrm>
            <a:custGeom>
              <a:avLst/>
              <a:gdLst>
                <a:gd name="T0" fmla="*/ 0 w 4"/>
                <a:gd name="T1" fmla="*/ 11 h 11"/>
                <a:gd name="T2" fmla="*/ 0 w 4"/>
                <a:gd name="T3" fmla="*/ 4 h 11"/>
                <a:gd name="T4" fmla="*/ 4 w 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1">
                  <a:moveTo>
                    <a:pt x="0" y="11"/>
                  </a:move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518"/>
            <p:cNvSpPr>
              <a:spLocks noChangeShapeType="1"/>
            </p:cNvSpPr>
            <p:nvPr/>
          </p:nvSpPr>
          <p:spPr bwMode="auto">
            <a:xfrm flipV="1">
              <a:off x="2077" y="3233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 519"/>
            <p:cNvSpPr>
              <a:spLocks noChangeShapeType="1"/>
            </p:cNvSpPr>
            <p:nvPr/>
          </p:nvSpPr>
          <p:spPr bwMode="auto">
            <a:xfrm flipV="1">
              <a:off x="2084" y="3226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520"/>
            <p:cNvSpPr>
              <a:spLocks/>
            </p:cNvSpPr>
            <p:nvPr/>
          </p:nvSpPr>
          <p:spPr bwMode="auto">
            <a:xfrm>
              <a:off x="2091" y="3216"/>
              <a:ext cx="3" cy="10"/>
            </a:xfrm>
            <a:custGeom>
              <a:avLst/>
              <a:gdLst>
                <a:gd name="T0" fmla="*/ 0 w 3"/>
                <a:gd name="T1" fmla="*/ 10 h 10"/>
                <a:gd name="T2" fmla="*/ 0 w 3"/>
                <a:gd name="T3" fmla="*/ 3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0" y="10"/>
                  </a:move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Line 521"/>
            <p:cNvSpPr>
              <a:spLocks noChangeShapeType="1"/>
            </p:cNvSpPr>
            <p:nvPr/>
          </p:nvSpPr>
          <p:spPr bwMode="auto">
            <a:xfrm flipV="1">
              <a:off x="2094" y="3209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Line 522"/>
            <p:cNvSpPr>
              <a:spLocks noChangeShapeType="1"/>
            </p:cNvSpPr>
            <p:nvPr/>
          </p:nvSpPr>
          <p:spPr bwMode="auto">
            <a:xfrm flipV="1">
              <a:off x="2101" y="3198"/>
              <a:ext cx="7" cy="1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Line 523"/>
            <p:cNvSpPr>
              <a:spLocks noChangeShapeType="1"/>
            </p:cNvSpPr>
            <p:nvPr/>
          </p:nvSpPr>
          <p:spPr bwMode="auto">
            <a:xfrm flipV="1">
              <a:off x="2108" y="3188"/>
              <a:ext cx="4" cy="1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Line 524"/>
            <p:cNvSpPr>
              <a:spLocks noChangeShapeType="1"/>
            </p:cNvSpPr>
            <p:nvPr/>
          </p:nvSpPr>
          <p:spPr bwMode="auto">
            <a:xfrm flipV="1">
              <a:off x="2112" y="3181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525"/>
            <p:cNvSpPr>
              <a:spLocks noChangeShapeType="1"/>
            </p:cNvSpPr>
            <p:nvPr/>
          </p:nvSpPr>
          <p:spPr bwMode="auto">
            <a:xfrm flipV="1">
              <a:off x="2119" y="3171"/>
              <a:ext cx="7" cy="1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Line 526"/>
            <p:cNvSpPr>
              <a:spLocks noChangeShapeType="1"/>
            </p:cNvSpPr>
            <p:nvPr/>
          </p:nvSpPr>
          <p:spPr bwMode="auto">
            <a:xfrm flipV="1">
              <a:off x="2126" y="3160"/>
              <a:ext cx="7" cy="1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Line 527"/>
            <p:cNvSpPr>
              <a:spLocks noChangeShapeType="1"/>
            </p:cNvSpPr>
            <p:nvPr/>
          </p:nvSpPr>
          <p:spPr bwMode="auto">
            <a:xfrm flipV="1">
              <a:off x="2133" y="3150"/>
              <a:ext cx="3" cy="1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Line 528"/>
            <p:cNvSpPr>
              <a:spLocks noChangeShapeType="1"/>
            </p:cNvSpPr>
            <p:nvPr/>
          </p:nvSpPr>
          <p:spPr bwMode="auto">
            <a:xfrm flipV="1">
              <a:off x="2136" y="3143"/>
              <a:ext cx="7" cy="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Line 529"/>
            <p:cNvSpPr>
              <a:spLocks noChangeShapeType="1"/>
            </p:cNvSpPr>
            <p:nvPr/>
          </p:nvSpPr>
          <p:spPr bwMode="auto">
            <a:xfrm flipV="1">
              <a:off x="2143" y="3132"/>
              <a:ext cx="7" cy="1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Line 530"/>
            <p:cNvSpPr>
              <a:spLocks noChangeShapeType="1"/>
            </p:cNvSpPr>
            <p:nvPr/>
          </p:nvSpPr>
          <p:spPr bwMode="auto">
            <a:xfrm flipV="1">
              <a:off x="2150" y="3122"/>
              <a:ext cx="3" cy="1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531"/>
            <p:cNvSpPr>
              <a:spLocks/>
            </p:cNvSpPr>
            <p:nvPr/>
          </p:nvSpPr>
          <p:spPr bwMode="auto">
            <a:xfrm>
              <a:off x="2153" y="3108"/>
              <a:ext cx="7" cy="14"/>
            </a:xfrm>
            <a:custGeom>
              <a:avLst/>
              <a:gdLst>
                <a:gd name="T0" fmla="*/ 0 w 7"/>
                <a:gd name="T1" fmla="*/ 14 h 14"/>
                <a:gd name="T2" fmla="*/ 4 w 7"/>
                <a:gd name="T3" fmla="*/ 7 h 14"/>
                <a:gd name="T4" fmla="*/ 7 w 7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0" y="14"/>
                  </a:moveTo>
                  <a:lnTo>
                    <a:pt x="4" y="7"/>
                  </a:lnTo>
                  <a:lnTo>
                    <a:pt x="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Line 532"/>
            <p:cNvSpPr>
              <a:spLocks noChangeShapeType="1"/>
            </p:cNvSpPr>
            <p:nvPr/>
          </p:nvSpPr>
          <p:spPr bwMode="auto">
            <a:xfrm flipV="1">
              <a:off x="2160" y="3097"/>
              <a:ext cx="7" cy="1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Line 533"/>
            <p:cNvSpPr>
              <a:spLocks noChangeShapeType="1"/>
            </p:cNvSpPr>
            <p:nvPr/>
          </p:nvSpPr>
          <p:spPr bwMode="auto">
            <a:xfrm flipV="1">
              <a:off x="2167" y="3087"/>
              <a:ext cx="7" cy="1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534"/>
            <p:cNvSpPr>
              <a:spLocks/>
            </p:cNvSpPr>
            <p:nvPr/>
          </p:nvSpPr>
          <p:spPr bwMode="auto">
            <a:xfrm>
              <a:off x="2174" y="3073"/>
              <a:ext cx="4" cy="14"/>
            </a:xfrm>
            <a:custGeom>
              <a:avLst/>
              <a:gdLst>
                <a:gd name="T0" fmla="*/ 0 w 4"/>
                <a:gd name="T1" fmla="*/ 14 h 14"/>
                <a:gd name="T2" fmla="*/ 0 w 4"/>
                <a:gd name="T3" fmla="*/ 7 h 14"/>
                <a:gd name="T4" fmla="*/ 4 w 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Line 535"/>
            <p:cNvSpPr>
              <a:spLocks noChangeShapeType="1"/>
            </p:cNvSpPr>
            <p:nvPr/>
          </p:nvSpPr>
          <p:spPr bwMode="auto">
            <a:xfrm flipV="1">
              <a:off x="2178" y="3063"/>
              <a:ext cx="7" cy="1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Line 536"/>
            <p:cNvSpPr>
              <a:spLocks noChangeShapeType="1"/>
            </p:cNvSpPr>
            <p:nvPr/>
          </p:nvSpPr>
          <p:spPr bwMode="auto">
            <a:xfrm flipV="1">
              <a:off x="2185" y="3049"/>
              <a:ext cx="7" cy="1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Line 537"/>
            <p:cNvSpPr>
              <a:spLocks noChangeShapeType="1"/>
            </p:cNvSpPr>
            <p:nvPr/>
          </p:nvSpPr>
          <p:spPr bwMode="auto">
            <a:xfrm flipV="1">
              <a:off x="2192" y="3035"/>
              <a:ext cx="7" cy="1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538"/>
            <p:cNvSpPr>
              <a:spLocks/>
            </p:cNvSpPr>
            <p:nvPr/>
          </p:nvSpPr>
          <p:spPr bwMode="auto">
            <a:xfrm>
              <a:off x="2199" y="3024"/>
              <a:ext cx="3" cy="11"/>
            </a:xfrm>
            <a:custGeom>
              <a:avLst/>
              <a:gdLst>
                <a:gd name="T0" fmla="*/ 0 w 3"/>
                <a:gd name="T1" fmla="*/ 11 h 11"/>
                <a:gd name="T2" fmla="*/ 0 w 3"/>
                <a:gd name="T3" fmla="*/ 7 h 11"/>
                <a:gd name="T4" fmla="*/ 3 w 3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1">
                  <a:moveTo>
                    <a:pt x="0" y="11"/>
                  </a:moveTo>
                  <a:lnTo>
                    <a:pt x="0" y="7"/>
                  </a:lnTo>
                  <a:lnTo>
                    <a:pt x="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539"/>
            <p:cNvSpPr>
              <a:spLocks/>
            </p:cNvSpPr>
            <p:nvPr/>
          </p:nvSpPr>
          <p:spPr bwMode="auto">
            <a:xfrm>
              <a:off x="2202" y="3007"/>
              <a:ext cx="7" cy="17"/>
            </a:xfrm>
            <a:custGeom>
              <a:avLst/>
              <a:gdLst>
                <a:gd name="T0" fmla="*/ 0 w 7"/>
                <a:gd name="T1" fmla="*/ 17 h 17"/>
                <a:gd name="T2" fmla="*/ 4 w 7"/>
                <a:gd name="T3" fmla="*/ 10 h 17"/>
                <a:gd name="T4" fmla="*/ 7 w 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7">
                  <a:moveTo>
                    <a:pt x="0" y="17"/>
                  </a:moveTo>
                  <a:lnTo>
                    <a:pt x="4" y="10"/>
                  </a:lnTo>
                  <a:lnTo>
                    <a:pt x="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Line 540"/>
            <p:cNvSpPr>
              <a:spLocks noChangeShapeType="1"/>
            </p:cNvSpPr>
            <p:nvPr/>
          </p:nvSpPr>
          <p:spPr bwMode="auto">
            <a:xfrm flipV="1">
              <a:off x="2209" y="2993"/>
              <a:ext cx="7" cy="1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Line 541"/>
            <p:cNvSpPr>
              <a:spLocks noChangeShapeType="1"/>
            </p:cNvSpPr>
            <p:nvPr/>
          </p:nvSpPr>
          <p:spPr bwMode="auto">
            <a:xfrm flipV="1">
              <a:off x="2216" y="2979"/>
              <a:ext cx="4" cy="1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Line 542"/>
            <p:cNvSpPr>
              <a:spLocks noChangeShapeType="1"/>
            </p:cNvSpPr>
            <p:nvPr/>
          </p:nvSpPr>
          <p:spPr bwMode="auto">
            <a:xfrm flipV="1">
              <a:off x="2220" y="2962"/>
              <a:ext cx="7" cy="1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Line 543"/>
            <p:cNvSpPr>
              <a:spLocks noChangeShapeType="1"/>
            </p:cNvSpPr>
            <p:nvPr/>
          </p:nvSpPr>
          <p:spPr bwMode="auto">
            <a:xfrm flipV="1">
              <a:off x="2227" y="2944"/>
              <a:ext cx="7" cy="1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Line 544"/>
            <p:cNvSpPr>
              <a:spLocks noChangeShapeType="1"/>
            </p:cNvSpPr>
            <p:nvPr/>
          </p:nvSpPr>
          <p:spPr bwMode="auto">
            <a:xfrm flipV="1">
              <a:off x="2234" y="2923"/>
              <a:ext cx="7" cy="2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Line 545"/>
            <p:cNvSpPr>
              <a:spLocks noChangeShapeType="1"/>
            </p:cNvSpPr>
            <p:nvPr/>
          </p:nvSpPr>
          <p:spPr bwMode="auto">
            <a:xfrm flipV="1">
              <a:off x="2241" y="2902"/>
              <a:ext cx="3" cy="2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Line 546"/>
            <p:cNvSpPr>
              <a:spLocks noChangeShapeType="1"/>
            </p:cNvSpPr>
            <p:nvPr/>
          </p:nvSpPr>
          <p:spPr bwMode="auto">
            <a:xfrm flipV="1">
              <a:off x="2244" y="2882"/>
              <a:ext cx="7" cy="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Line 547"/>
            <p:cNvSpPr>
              <a:spLocks noChangeShapeType="1"/>
            </p:cNvSpPr>
            <p:nvPr/>
          </p:nvSpPr>
          <p:spPr bwMode="auto">
            <a:xfrm flipV="1">
              <a:off x="2251" y="2857"/>
              <a:ext cx="7" cy="2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Line 548"/>
            <p:cNvSpPr>
              <a:spLocks noChangeShapeType="1"/>
            </p:cNvSpPr>
            <p:nvPr/>
          </p:nvSpPr>
          <p:spPr bwMode="auto">
            <a:xfrm flipV="1">
              <a:off x="2258" y="2829"/>
              <a:ext cx="7" cy="2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Line 549"/>
            <p:cNvSpPr>
              <a:spLocks noChangeShapeType="1"/>
            </p:cNvSpPr>
            <p:nvPr/>
          </p:nvSpPr>
          <p:spPr bwMode="auto">
            <a:xfrm flipV="1">
              <a:off x="2265" y="2798"/>
              <a:ext cx="3" cy="3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550"/>
            <p:cNvSpPr>
              <a:spLocks/>
            </p:cNvSpPr>
            <p:nvPr/>
          </p:nvSpPr>
          <p:spPr bwMode="auto">
            <a:xfrm>
              <a:off x="2268" y="2763"/>
              <a:ext cx="7" cy="35"/>
            </a:xfrm>
            <a:custGeom>
              <a:avLst/>
              <a:gdLst>
                <a:gd name="T0" fmla="*/ 0 w 7"/>
                <a:gd name="T1" fmla="*/ 35 h 35"/>
                <a:gd name="T2" fmla="*/ 4 w 7"/>
                <a:gd name="T3" fmla="*/ 17 h 35"/>
                <a:gd name="T4" fmla="*/ 7 w 7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5">
                  <a:moveTo>
                    <a:pt x="0" y="35"/>
                  </a:moveTo>
                  <a:lnTo>
                    <a:pt x="4" y="17"/>
                  </a:lnTo>
                  <a:lnTo>
                    <a:pt x="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551"/>
            <p:cNvSpPr>
              <a:spLocks/>
            </p:cNvSpPr>
            <p:nvPr/>
          </p:nvSpPr>
          <p:spPr bwMode="auto">
            <a:xfrm>
              <a:off x="2275" y="2711"/>
              <a:ext cx="7" cy="52"/>
            </a:xfrm>
            <a:custGeom>
              <a:avLst/>
              <a:gdLst>
                <a:gd name="T0" fmla="*/ 0 w 7"/>
                <a:gd name="T1" fmla="*/ 52 h 52"/>
                <a:gd name="T2" fmla="*/ 4 w 7"/>
                <a:gd name="T3" fmla="*/ 28 h 52"/>
                <a:gd name="T4" fmla="*/ 7 w 7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2">
                  <a:moveTo>
                    <a:pt x="0" y="52"/>
                  </a:moveTo>
                  <a:lnTo>
                    <a:pt x="4" y="28"/>
                  </a:lnTo>
                  <a:lnTo>
                    <a:pt x="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Rectangle 552"/>
            <p:cNvSpPr>
              <a:spLocks noChangeArrowheads="1"/>
            </p:cNvSpPr>
            <p:nvPr/>
          </p:nvSpPr>
          <p:spPr bwMode="auto">
            <a:xfrm>
              <a:off x="261" y="3878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900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tangle 553"/>
            <p:cNvSpPr>
              <a:spLocks noChangeArrowheads="1"/>
            </p:cNvSpPr>
            <p:nvPr/>
          </p:nvSpPr>
          <p:spPr bwMode="auto">
            <a:xfrm>
              <a:off x="213" y="3693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1000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Rectangle 554"/>
            <p:cNvSpPr>
              <a:spLocks noChangeArrowheads="1"/>
            </p:cNvSpPr>
            <p:nvPr/>
          </p:nvSpPr>
          <p:spPr bwMode="auto">
            <a:xfrm>
              <a:off x="213" y="3508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1100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Rectangle 555"/>
            <p:cNvSpPr>
              <a:spLocks noChangeArrowheads="1"/>
            </p:cNvSpPr>
            <p:nvPr/>
          </p:nvSpPr>
          <p:spPr bwMode="auto">
            <a:xfrm>
              <a:off x="213" y="3324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1200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Rectangle 556"/>
            <p:cNvSpPr>
              <a:spLocks noChangeArrowheads="1"/>
            </p:cNvSpPr>
            <p:nvPr/>
          </p:nvSpPr>
          <p:spPr bwMode="auto">
            <a:xfrm>
              <a:off x="213" y="3139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1300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Rectangle 557"/>
            <p:cNvSpPr>
              <a:spLocks noChangeArrowheads="1"/>
            </p:cNvSpPr>
            <p:nvPr/>
          </p:nvSpPr>
          <p:spPr bwMode="auto">
            <a:xfrm>
              <a:off x="213" y="2955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1400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58"/>
            <p:cNvSpPr>
              <a:spLocks noChangeArrowheads="1"/>
            </p:cNvSpPr>
            <p:nvPr/>
          </p:nvSpPr>
          <p:spPr bwMode="auto">
            <a:xfrm>
              <a:off x="213" y="2770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1500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59"/>
            <p:cNvSpPr>
              <a:spLocks noChangeArrowheads="1"/>
            </p:cNvSpPr>
            <p:nvPr/>
          </p:nvSpPr>
          <p:spPr bwMode="auto">
            <a:xfrm>
              <a:off x="213" y="2585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1600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560"/>
            <p:cNvSpPr>
              <a:spLocks noChangeArrowheads="1"/>
            </p:cNvSpPr>
            <p:nvPr/>
          </p:nvSpPr>
          <p:spPr bwMode="auto">
            <a:xfrm>
              <a:off x="404" y="4003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750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561"/>
            <p:cNvSpPr>
              <a:spLocks noChangeArrowheads="1"/>
            </p:cNvSpPr>
            <p:nvPr/>
          </p:nvSpPr>
          <p:spPr bwMode="auto">
            <a:xfrm>
              <a:off x="979" y="4003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770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562"/>
            <p:cNvSpPr>
              <a:spLocks noChangeArrowheads="1"/>
            </p:cNvSpPr>
            <p:nvPr/>
          </p:nvSpPr>
          <p:spPr bwMode="auto">
            <a:xfrm>
              <a:off x="1554" y="4003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790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563"/>
            <p:cNvSpPr>
              <a:spLocks noChangeArrowheads="1"/>
            </p:cNvSpPr>
            <p:nvPr/>
          </p:nvSpPr>
          <p:spPr bwMode="auto">
            <a:xfrm>
              <a:off x="2133" y="4003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810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564"/>
            <p:cNvSpPr>
              <a:spLocks noChangeArrowheads="1"/>
            </p:cNvSpPr>
            <p:nvPr/>
          </p:nvSpPr>
          <p:spPr bwMode="auto">
            <a:xfrm>
              <a:off x="2708" y="4003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830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565"/>
            <p:cNvSpPr>
              <a:spLocks noChangeArrowheads="1"/>
            </p:cNvSpPr>
            <p:nvPr/>
          </p:nvSpPr>
          <p:spPr bwMode="auto">
            <a:xfrm>
              <a:off x="3282" y="4003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850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tangle 566"/>
            <p:cNvSpPr>
              <a:spLocks noChangeArrowheads="1"/>
            </p:cNvSpPr>
            <p:nvPr/>
          </p:nvSpPr>
          <p:spPr bwMode="auto">
            <a:xfrm>
              <a:off x="1467" y="4146"/>
              <a:ext cx="89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Pump wavelength / nm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567"/>
            <p:cNvSpPr>
              <a:spLocks noChangeArrowheads="1"/>
            </p:cNvSpPr>
            <p:nvPr/>
          </p:nvSpPr>
          <p:spPr bwMode="auto">
            <a:xfrm rot="16200000">
              <a:off x="-440" y="3229"/>
              <a:ext cx="11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OPO Signal wavelength / nm</a:t>
              </a: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50" name="Freeform 584"/>
          <p:cNvSpPr>
            <a:spLocks/>
          </p:cNvSpPr>
          <p:nvPr/>
        </p:nvSpPr>
        <p:spPr bwMode="auto">
          <a:xfrm>
            <a:off x="2718751" y="3173731"/>
            <a:ext cx="2905125" cy="695325"/>
          </a:xfrm>
          <a:custGeom>
            <a:avLst/>
            <a:gdLst>
              <a:gd name="T0" fmla="*/ 1830 w 1830"/>
              <a:gd name="T1" fmla="*/ 0 h 438"/>
              <a:gd name="T2" fmla="*/ 486 w 1830"/>
              <a:gd name="T3" fmla="*/ 96 h 438"/>
              <a:gd name="T4" fmla="*/ 0 w 1830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0" h="438">
                <a:moveTo>
                  <a:pt x="1830" y="0"/>
                </a:moveTo>
                <a:cubicBezTo>
                  <a:pt x="1310" y="11"/>
                  <a:pt x="791" y="23"/>
                  <a:pt x="486" y="96"/>
                </a:cubicBezTo>
                <a:cubicBezTo>
                  <a:pt x="181" y="169"/>
                  <a:pt x="81" y="381"/>
                  <a:pt x="0" y="438"/>
                </a:cubicBezTo>
              </a:path>
            </a:pathLst>
          </a:custGeom>
          <a:noFill/>
          <a:ln w="25400" cap="flat">
            <a:solidFill>
              <a:srgbClr val="3333CC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1" name="Freeform 587"/>
          <p:cNvSpPr>
            <a:spLocks/>
          </p:cNvSpPr>
          <p:nvPr/>
        </p:nvSpPr>
        <p:spPr bwMode="auto">
          <a:xfrm>
            <a:off x="3834445" y="2813051"/>
            <a:ext cx="1724025" cy="1085850"/>
          </a:xfrm>
          <a:custGeom>
            <a:avLst/>
            <a:gdLst>
              <a:gd name="T0" fmla="*/ 1830 w 1830"/>
              <a:gd name="T1" fmla="*/ 0 h 438"/>
              <a:gd name="T2" fmla="*/ 486 w 1830"/>
              <a:gd name="T3" fmla="*/ 96 h 438"/>
              <a:gd name="T4" fmla="*/ 0 w 1830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0" h="438">
                <a:moveTo>
                  <a:pt x="1830" y="0"/>
                </a:moveTo>
                <a:cubicBezTo>
                  <a:pt x="1310" y="11"/>
                  <a:pt x="791" y="23"/>
                  <a:pt x="486" y="96"/>
                </a:cubicBezTo>
                <a:cubicBezTo>
                  <a:pt x="181" y="169"/>
                  <a:pt x="81" y="381"/>
                  <a:pt x="0" y="438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" name="Freeform 589"/>
          <p:cNvSpPr>
            <a:spLocks/>
          </p:cNvSpPr>
          <p:nvPr/>
        </p:nvSpPr>
        <p:spPr bwMode="auto">
          <a:xfrm>
            <a:off x="4803933" y="2181226"/>
            <a:ext cx="752475" cy="1400175"/>
          </a:xfrm>
          <a:custGeom>
            <a:avLst/>
            <a:gdLst>
              <a:gd name="T0" fmla="*/ 1830 w 1830"/>
              <a:gd name="T1" fmla="*/ 0 h 438"/>
              <a:gd name="T2" fmla="*/ 486 w 1830"/>
              <a:gd name="T3" fmla="*/ 96 h 438"/>
              <a:gd name="T4" fmla="*/ 0 w 1830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0" h="438">
                <a:moveTo>
                  <a:pt x="1830" y="0"/>
                </a:moveTo>
                <a:cubicBezTo>
                  <a:pt x="1310" y="11"/>
                  <a:pt x="791" y="23"/>
                  <a:pt x="486" y="96"/>
                </a:cubicBezTo>
                <a:cubicBezTo>
                  <a:pt x="181" y="169"/>
                  <a:pt x="81" y="381"/>
                  <a:pt x="0" y="438"/>
                </a:cubicBezTo>
              </a:path>
            </a:pathLst>
          </a:custGeom>
          <a:noFill/>
          <a:ln w="25400" cap="flat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53" name="Object 5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26468"/>
              </p:ext>
            </p:extLst>
          </p:nvPr>
        </p:nvGraphicFramePr>
        <p:xfrm>
          <a:off x="6873873" y="1529081"/>
          <a:ext cx="554038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CorelDRAW" r:id="rId3" imgW="857435" imgH="2689705" progId="CorelDRAW.Graphic.11">
                  <p:embed/>
                </p:oleObj>
              </mc:Choice>
              <mc:Fallback>
                <p:oleObj name="CorelDRAW" r:id="rId3" imgW="857435" imgH="2689705" progId="CorelDRAW.Graphic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3" y="1529081"/>
                        <a:ext cx="554038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" name="Text Box 585"/>
          <p:cNvSpPr txBox="1">
            <a:spLocks noChangeArrowheads="1"/>
          </p:cNvSpPr>
          <p:nvPr/>
        </p:nvSpPr>
        <p:spPr bwMode="auto">
          <a:xfrm>
            <a:off x="5378608" y="837247"/>
            <a:ext cx="1257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 dirty="0"/>
              <a:t>Position of</a:t>
            </a:r>
          </a:p>
          <a:p>
            <a:r>
              <a:rPr lang="de-DE" sz="1600" dirty="0"/>
              <a:t>pump beam</a:t>
            </a:r>
          </a:p>
        </p:txBody>
      </p:sp>
      <p:grpSp>
        <p:nvGrpSpPr>
          <p:cNvPr id="555" name="Group 16"/>
          <p:cNvGrpSpPr>
            <a:grpSpLocks/>
          </p:cNvGrpSpPr>
          <p:nvPr/>
        </p:nvGrpSpPr>
        <p:grpSpPr bwMode="auto">
          <a:xfrm>
            <a:off x="6476998" y="3916680"/>
            <a:ext cx="1447802" cy="700088"/>
            <a:chOff x="3587" y="3212"/>
            <a:chExt cx="849" cy="441"/>
          </a:xfrm>
        </p:grpSpPr>
        <p:graphicFrame>
          <p:nvGraphicFramePr>
            <p:cNvPr id="55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977704"/>
                </p:ext>
              </p:extLst>
            </p:nvPr>
          </p:nvGraphicFramePr>
          <p:xfrm>
            <a:off x="3645" y="3262"/>
            <a:ext cx="73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CorelDRAW" r:id="rId5" imgW="857435" imgH="2689705" progId="CorelDRAW.Graphic.11">
                    <p:embed/>
                  </p:oleObj>
                </mc:Choice>
                <mc:Fallback>
                  <p:oleObj name="CorelDRAW" r:id="rId5" imgW="857435" imgH="2689705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1986" t="53537" r="16794" b="40154"/>
                        <a:stretch>
                          <a:fillRect/>
                        </a:stretch>
                      </p:blipFill>
                      <p:spPr bwMode="auto">
                        <a:xfrm>
                          <a:off x="3645" y="3262"/>
                          <a:ext cx="733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" name="Oval 18"/>
            <p:cNvSpPr>
              <a:spLocks noChangeArrowheads="1"/>
            </p:cNvSpPr>
            <p:nvPr/>
          </p:nvSpPr>
          <p:spPr bwMode="auto">
            <a:xfrm>
              <a:off x="3587" y="3212"/>
              <a:ext cx="849" cy="44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58" name="Text Box 22"/>
          <p:cNvSpPr txBox="1">
            <a:spLocks noChangeArrowheads="1"/>
          </p:cNvSpPr>
          <p:nvPr/>
        </p:nvSpPr>
        <p:spPr bwMode="auto">
          <a:xfrm>
            <a:off x="7044370" y="4237991"/>
            <a:ext cx="3898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sz="2000" dirty="0">
                <a:latin typeface="Symbol" pitchFamily="18" charset="2"/>
              </a:rPr>
              <a:t>L</a:t>
            </a:r>
          </a:p>
        </p:txBody>
      </p:sp>
      <p:sp>
        <p:nvSpPr>
          <p:cNvPr id="559" name="AutoShape 8"/>
          <p:cNvSpPr>
            <a:spLocks noChangeArrowheads="1"/>
          </p:cNvSpPr>
          <p:nvPr/>
        </p:nvSpPr>
        <p:spPr bwMode="auto">
          <a:xfrm>
            <a:off x="7595711" y="2212183"/>
            <a:ext cx="912812" cy="134937"/>
          </a:xfrm>
          <a:prstGeom prst="rightArrow">
            <a:avLst>
              <a:gd name="adj1" fmla="val 50000"/>
              <a:gd name="adj2" fmla="val 169118"/>
            </a:avLst>
          </a:prstGeom>
          <a:solidFill>
            <a:srgbClr val="FF5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0" name="AutoShape 9"/>
          <p:cNvSpPr>
            <a:spLocks noChangeArrowheads="1"/>
          </p:cNvSpPr>
          <p:nvPr/>
        </p:nvSpPr>
        <p:spPr bwMode="auto">
          <a:xfrm>
            <a:off x="7595710" y="2643507"/>
            <a:ext cx="912813" cy="134937"/>
          </a:xfrm>
          <a:prstGeom prst="rightArrow">
            <a:avLst>
              <a:gd name="adj1" fmla="val 50000"/>
              <a:gd name="adj2" fmla="val 169118"/>
            </a:avLst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1" name="Text Box 11"/>
          <p:cNvSpPr txBox="1">
            <a:spLocks noChangeArrowheads="1"/>
          </p:cNvSpPr>
          <p:nvPr/>
        </p:nvSpPr>
        <p:spPr bwMode="auto">
          <a:xfrm>
            <a:off x="7668257" y="1676400"/>
            <a:ext cx="715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800" dirty="0">
                <a:latin typeface="Symbol" pitchFamily="18" charset="2"/>
              </a:rPr>
              <a:t>l</a:t>
            </a:r>
            <a:r>
              <a:rPr lang="de-DE" sz="1800" b="1" baseline="-25000" dirty="0">
                <a:latin typeface="Times New Roman" pitchFamily="18" charset="0"/>
              </a:rPr>
              <a:t>Signal</a:t>
            </a:r>
          </a:p>
        </p:txBody>
      </p:sp>
      <p:sp>
        <p:nvSpPr>
          <p:cNvPr id="562" name="Text Box 12"/>
          <p:cNvSpPr txBox="1">
            <a:spLocks noChangeArrowheads="1"/>
          </p:cNvSpPr>
          <p:nvPr/>
        </p:nvSpPr>
        <p:spPr bwMode="auto">
          <a:xfrm>
            <a:off x="7684292" y="2807019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800" dirty="0">
                <a:latin typeface="Symbol" pitchFamily="18" charset="2"/>
              </a:rPr>
              <a:t>l</a:t>
            </a:r>
            <a:r>
              <a:rPr lang="de-DE" sz="1800" b="1" baseline="-25000" dirty="0">
                <a:latin typeface="Times New Roman" pitchFamily="18" charset="0"/>
              </a:rPr>
              <a:t>Idler</a:t>
            </a:r>
          </a:p>
        </p:txBody>
      </p:sp>
      <p:sp>
        <p:nvSpPr>
          <p:cNvPr id="563" name="Line 588"/>
          <p:cNvSpPr>
            <a:spLocks noChangeShapeType="1"/>
          </p:cNvSpPr>
          <p:nvPr/>
        </p:nvSpPr>
        <p:spPr bwMode="auto">
          <a:xfrm>
            <a:off x="5715000" y="2181226"/>
            <a:ext cx="1000125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4" name="Line 586"/>
          <p:cNvSpPr>
            <a:spLocks noChangeShapeType="1"/>
          </p:cNvSpPr>
          <p:nvPr/>
        </p:nvSpPr>
        <p:spPr bwMode="auto">
          <a:xfrm>
            <a:off x="5715000" y="2813051"/>
            <a:ext cx="10001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5" name="Line 582"/>
          <p:cNvSpPr>
            <a:spLocks noChangeShapeType="1"/>
          </p:cNvSpPr>
          <p:nvPr/>
        </p:nvSpPr>
        <p:spPr bwMode="auto">
          <a:xfrm>
            <a:off x="5715000" y="3172461"/>
            <a:ext cx="1000125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6" name="Line 14"/>
          <p:cNvSpPr>
            <a:spLocks noChangeShapeType="1"/>
          </p:cNvSpPr>
          <p:nvPr/>
        </p:nvSpPr>
        <p:spPr bwMode="auto">
          <a:xfrm>
            <a:off x="7150892" y="802639"/>
            <a:ext cx="0" cy="698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7" name="Line 19"/>
          <p:cNvSpPr>
            <a:spLocks noChangeShapeType="1"/>
          </p:cNvSpPr>
          <p:nvPr/>
        </p:nvSpPr>
        <p:spPr bwMode="auto">
          <a:xfrm flipH="1">
            <a:off x="6565421" y="3312636"/>
            <a:ext cx="560388" cy="79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8" name="Line 20"/>
          <p:cNvSpPr>
            <a:spLocks noChangeShapeType="1"/>
          </p:cNvSpPr>
          <p:nvPr/>
        </p:nvSpPr>
        <p:spPr bwMode="auto">
          <a:xfrm>
            <a:off x="7239315" y="3312636"/>
            <a:ext cx="568325" cy="817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val 3"/>
          <p:cNvSpPr/>
          <p:nvPr/>
        </p:nvSpPr>
        <p:spPr>
          <a:xfrm>
            <a:off x="7125809" y="3173731"/>
            <a:ext cx="113506" cy="182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Fan Crystal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4D6E7-2BA6-416A-993E-7AF22A74E1E0}" type="datetime1">
              <a:rPr lang="en-US" smtClean="0"/>
              <a:pPr>
                <a:defRPr/>
              </a:pPr>
              <a:t>3/2/2017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2"/>
          <a:stretch>
            <a:fillRect/>
          </a:stretch>
        </p:blipFill>
        <p:spPr bwMode="auto">
          <a:xfrm>
            <a:off x="914400" y="1572894"/>
            <a:ext cx="731202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9900" y="1055688"/>
            <a:ext cx="82296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alatino Linotype" pitchFamily="18" charset="0"/>
              </a:rPr>
              <a:t>The fan poled crystal: </a:t>
            </a:r>
            <a:r>
              <a:rPr lang="en-US" sz="3200" b="1" u="sng" dirty="0">
                <a:solidFill>
                  <a:schemeClr val="tx2"/>
                </a:solidFill>
                <a:latin typeface="Palatino Linotype" pitchFamily="18" charset="0"/>
              </a:rPr>
              <a:t>phase-matching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08038" y="5797550"/>
            <a:ext cx="77724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Example poling periods of a PP </a:t>
            </a:r>
            <a:r>
              <a:rPr lang="en-US" dirty="0" err="1">
                <a:latin typeface="Times New Roman" pitchFamily="18" charset="0"/>
              </a:rPr>
              <a:t>MgO:LN</a:t>
            </a:r>
            <a:r>
              <a:rPr lang="en-US" dirty="0">
                <a:latin typeface="Times New Roman" pitchFamily="18" charset="0"/>
              </a:rPr>
              <a:t> crystal for different pump / Signal combinations</a:t>
            </a:r>
          </a:p>
        </p:txBody>
      </p:sp>
    </p:spTree>
    <p:extLst>
      <p:ext uri="{BB962C8B-B14F-4D97-AF65-F5344CB8AC3E}">
        <p14:creationId xmlns:p14="http://schemas.microsoft.com/office/powerpoint/2010/main" val="24270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3371CA7-01E3-497C-9194-55F398C80079}" type="datetime1">
              <a:rPr lang="en-US"/>
              <a:pPr/>
              <a:t>3/2/2017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76BF"/>
              </a:gs>
              <a:gs pos="100000">
                <a:srgbClr val="002B4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914400" y="20574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bg1"/>
                </a:solidFill>
              </a:rPr>
              <a:t/>
            </a:r>
            <a:br>
              <a:rPr lang="en-US" sz="2800" b="1">
                <a:solidFill>
                  <a:schemeClr val="bg1"/>
                </a:solidFill>
              </a:rPr>
            </a:br>
            <a:endParaRPr lang="en-US" sz="2800" b="1">
              <a:solidFill>
                <a:schemeClr val="bg1"/>
              </a:solidFill>
            </a:endParaRPr>
          </a:p>
        </p:txBody>
      </p:sp>
      <p:pic>
        <p:nvPicPr>
          <p:cNvPr id="17415" name="Picture 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643188"/>
            <a:ext cx="4567238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Parametric Oscillator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C5BC-6774-4156-BF92-31F2EF2AEE39}" type="datetime1">
              <a:rPr lang="en-US" smtClean="0">
                <a:solidFill>
                  <a:srgbClr val="FFFFFF"/>
                </a:solidFill>
              </a:rPr>
              <a:pPr>
                <a:defRPr/>
              </a:pPr>
              <a:t>3/2/2017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50"/>
          <p:cNvGrpSpPr>
            <a:grpSpLocks noChangeAspect="1"/>
          </p:cNvGrpSpPr>
          <p:nvPr/>
        </p:nvGrpSpPr>
        <p:grpSpPr bwMode="auto">
          <a:xfrm>
            <a:off x="990600" y="1447800"/>
            <a:ext cx="6390396" cy="1219200"/>
            <a:chOff x="2517" y="3475"/>
            <a:chExt cx="2858" cy="545"/>
          </a:xfrm>
        </p:grpSpPr>
        <p:sp>
          <p:nvSpPr>
            <p:cNvPr id="5" name="Rectangle 51"/>
            <p:cNvSpPr>
              <a:spLocks noChangeAspect="1" noChangeArrowheads="1"/>
            </p:cNvSpPr>
            <p:nvPr/>
          </p:nvSpPr>
          <p:spPr bwMode="auto">
            <a:xfrm>
              <a:off x="3516" y="3475"/>
              <a:ext cx="907" cy="5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dirty="0" smtClean="0">
                  <a:solidFill>
                    <a:srgbClr val="000000"/>
                  </a:solidFill>
                  <a:latin typeface="Arial"/>
                </a:rPr>
                <a:t>NLO Crystal</a:t>
              </a:r>
              <a:endParaRPr lang="de-DE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AutoShape 52"/>
            <p:cNvSpPr>
              <a:spLocks noChangeAspect="1" noChangeArrowheads="1"/>
            </p:cNvSpPr>
            <p:nvPr/>
          </p:nvSpPr>
          <p:spPr bwMode="auto">
            <a:xfrm>
              <a:off x="2517" y="3657"/>
              <a:ext cx="408" cy="181"/>
            </a:xfrm>
            <a:prstGeom prst="rightArrow">
              <a:avLst>
                <a:gd name="adj1" fmla="val 50000"/>
                <a:gd name="adj2" fmla="val 56354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" name="AutoShape 53"/>
            <p:cNvSpPr>
              <a:spLocks noChangeAspect="1" noChangeArrowheads="1"/>
            </p:cNvSpPr>
            <p:nvPr/>
          </p:nvSpPr>
          <p:spPr bwMode="auto">
            <a:xfrm>
              <a:off x="4967" y="3793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AutoShape 54"/>
            <p:cNvSpPr>
              <a:spLocks noChangeAspect="1" noChangeArrowheads="1"/>
            </p:cNvSpPr>
            <p:nvPr/>
          </p:nvSpPr>
          <p:spPr bwMode="auto">
            <a:xfrm>
              <a:off x="4967" y="3612"/>
              <a:ext cx="408" cy="46"/>
            </a:xfrm>
            <a:prstGeom prst="rightArrow">
              <a:avLst>
                <a:gd name="adj1" fmla="val 50000"/>
                <a:gd name="adj2" fmla="val 22173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" name="Group 55"/>
            <p:cNvGrpSpPr>
              <a:grpSpLocks noChangeAspect="1"/>
            </p:cNvGrpSpPr>
            <p:nvPr/>
          </p:nvGrpSpPr>
          <p:grpSpPr bwMode="auto">
            <a:xfrm>
              <a:off x="3016" y="3521"/>
              <a:ext cx="108" cy="435"/>
              <a:chOff x="681" y="3537"/>
              <a:chExt cx="108" cy="435"/>
            </a:xfrm>
          </p:grpSpPr>
          <p:sp>
            <p:nvSpPr>
              <p:cNvPr id="17" name="Line 56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57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Line 58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59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60"/>
            <p:cNvGrpSpPr>
              <a:grpSpLocks noChangeAspect="1"/>
            </p:cNvGrpSpPr>
            <p:nvPr/>
          </p:nvGrpSpPr>
          <p:grpSpPr bwMode="auto">
            <a:xfrm flipH="1">
              <a:off x="4785" y="3521"/>
              <a:ext cx="108" cy="435"/>
              <a:chOff x="681" y="3537"/>
              <a:chExt cx="108" cy="435"/>
            </a:xfrm>
          </p:grpSpPr>
          <p:sp>
            <p:nvSpPr>
              <p:cNvPr id="13" name="Line 61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62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Line 63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64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AutoShape 65"/>
            <p:cNvSpPr>
              <a:spLocks noChangeAspect="1" noChangeArrowheads="1"/>
            </p:cNvSpPr>
            <p:nvPr/>
          </p:nvSpPr>
          <p:spPr bwMode="auto">
            <a:xfrm rot="-5400000">
              <a:off x="3180" y="3584"/>
              <a:ext cx="228" cy="284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AutoShape 66"/>
            <p:cNvSpPr>
              <a:spLocks noChangeAspect="1" noChangeArrowheads="1"/>
            </p:cNvSpPr>
            <p:nvPr/>
          </p:nvSpPr>
          <p:spPr bwMode="auto">
            <a:xfrm rot="-16200000">
              <a:off x="4496" y="3629"/>
              <a:ext cx="228" cy="284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53200" y="2667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Signal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1064" y="11667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3344882"/>
            <a:ext cx="65806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30000"/>
              <a:buFont typeface="Arial" pitchFamily="34" charset="0"/>
              <a:buChar char="•"/>
            </a:pPr>
            <a:r>
              <a:rPr lang="en-US" dirty="0" smtClean="0">
                <a:solidFill>
                  <a:srgbClr val="005A92"/>
                </a:solidFill>
              </a:rPr>
              <a:t> Resonator provides feedback at signal or idler or both</a:t>
            </a:r>
          </a:p>
          <a:p>
            <a:endParaRPr lang="en-US" dirty="0" smtClean="0">
              <a:solidFill>
                <a:srgbClr val="005A92"/>
              </a:solidFill>
            </a:endParaRPr>
          </a:p>
          <a:p>
            <a:pPr>
              <a:buClr>
                <a:srgbClr val="005A92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solidFill>
                  <a:srgbClr val="005A92"/>
                </a:solidFill>
              </a:rPr>
              <a:t> No signal beam required as input </a:t>
            </a:r>
          </a:p>
          <a:p>
            <a:endParaRPr lang="en-US" dirty="0" smtClean="0">
              <a:solidFill>
                <a:srgbClr val="005A92"/>
              </a:solidFill>
            </a:endParaRPr>
          </a:p>
          <a:p>
            <a:pPr>
              <a:buClr>
                <a:srgbClr val="005A92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solidFill>
                  <a:srgbClr val="005A92"/>
                </a:solidFill>
              </a:rPr>
              <a:t> Buildup from noise </a:t>
            </a:r>
          </a:p>
          <a:p>
            <a:endParaRPr lang="en-US" dirty="0" smtClean="0">
              <a:solidFill>
                <a:srgbClr val="005A92"/>
              </a:solidFill>
            </a:endParaRPr>
          </a:p>
          <a:p>
            <a:pPr>
              <a:buSzPct val="130000"/>
              <a:buFont typeface="Arial" pitchFamily="34" charset="0"/>
              <a:buChar char="•"/>
            </a:pPr>
            <a:r>
              <a:rPr lang="en-US" dirty="0" smtClean="0">
                <a:solidFill>
                  <a:srgbClr val="005A92"/>
                </a:solidFill>
              </a:rPr>
              <a:t> No population inversion takes place          no energy storage</a:t>
            </a:r>
          </a:p>
          <a:p>
            <a:pPr>
              <a:buSzPct val="130000"/>
              <a:buFont typeface="Arial" pitchFamily="34" charset="0"/>
              <a:buChar char="•"/>
            </a:pPr>
            <a:endParaRPr lang="en-US" dirty="0" smtClean="0">
              <a:solidFill>
                <a:srgbClr val="005A92"/>
              </a:solidFill>
            </a:endParaRPr>
          </a:p>
          <a:p>
            <a:pPr>
              <a:buSzPct val="130000"/>
              <a:buFont typeface="Arial" pitchFamily="34" charset="0"/>
              <a:buChar char="•"/>
            </a:pPr>
            <a:r>
              <a:rPr lang="en-US" dirty="0" smtClean="0">
                <a:solidFill>
                  <a:srgbClr val="005A92"/>
                </a:solidFill>
              </a:rPr>
              <a:t> Single pass gain = single pass loss           threshold condition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901" y="13792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Pump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42544" y="5181600"/>
            <a:ext cx="457200" cy="0"/>
          </a:xfrm>
          <a:prstGeom prst="straightConnector1">
            <a:avLst/>
          </a:prstGeom>
          <a:ln w="31750">
            <a:solidFill>
              <a:srgbClr val="005A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34528" y="5727032"/>
            <a:ext cx="457200" cy="0"/>
          </a:xfrm>
          <a:prstGeom prst="straightConnector1">
            <a:avLst/>
          </a:prstGeom>
          <a:ln w="31750">
            <a:solidFill>
              <a:srgbClr val="005A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Parametric Process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C5BC-6774-4156-BF92-31F2EF2AEE39}" type="datetime1">
              <a:rPr lang="en-US" smtClean="0">
                <a:solidFill>
                  <a:srgbClr val="FFFFFF"/>
                </a:solidFill>
              </a:rPr>
              <a:pPr>
                <a:defRPr/>
              </a:pPr>
              <a:t>3/2/2017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>
          <a:xfrm>
            <a:off x="304800" y="1447800"/>
            <a:ext cx="8305800" cy="4572000"/>
          </a:xfrm>
          <a:prstGeom prst="rect">
            <a:avLst/>
          </a:prstGeom>
        </p:spPr>
        <p:txBody>
          <a:bodyPr/>
          <a:lstStyle/>
          <a:p>
            <a:pPr marL="173038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005A92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005A92"/>
                </a:solidFill>
                <a:latin typeface="Arial"/>
              </a:rPr>
              <a:t>Energy conservation</a:t>
            </a:r>
          </a:p>
          <a:p>
            <a:pPr marL="173038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0076BF"/>
              </a:buClr>
              <a:defRPr/>
            </a:pPr>
            <a:r>
              <a:rPr lang="en-US" sz="2000" kern="0" dirty="0" smtClean="0">
                <a:solidFill>
                  <a:srgbClr val="005A92"/>
                </a:solidFill>
                <a:latin typeface="Arial"/>
              </a:rPr>
              <a:t>		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E</a:t>
            </a:r>
            <a:r>
              <a:rPr lang="en-US" b="1" kern="0" baseline="-25000" dirty="0" smtClean="0">
                <a:solidFill>
                  <a:srgbClr val="005A92"/>
                </a:solidFill>
                <a:latin typeface="Arial"/>
              </a:rPr>
              <a:t>IN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 = E</a:t>
            </a:r>
            <a:r>
              <a:rPr lang="en-US" b="1" kern="0" baseline="-25000" dirty="0" smtClean="0">
                <a:solidFill>
                  <a:srgbClr val="005A92"/>
                </a:solidFill>
                <a:latin typeface="Arial"/>
              </a:rPr>
              <a:t>OUT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 = E</a:t>
            </a:r>
            <a:r>
              <a:rPr lang="en-US" b="1" kern="0" baseline="-25000" dirty="0" smtClean="0">
                <a:solidFill>
                  <a:srgbClr val="005A92"/>
                </a:solidFill>
                <a:latin typeface="Arial"/>
              </a:rPr>
              <a:t>1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 + E</a:t>
            </a:r>
            <a:r>
              <a:rPr lang="en-US" b="1" kern="0" baseline="-25000" dirty="0" smtClean="0">
                <a:solidFill>
                  <a:srgbClr val="005A92"/>
                </a:solidFill>
                <a:latin typeface="Arial"/>
              </a:rPr>
              <a:t>2 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				</a:t>
            </a:r>
          </a:p>
          <a:p>
            <a:pPr marL="1087438" lvl="2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808080"/>
              </a:buClr>
              <a:defRPr/>
            </a:pPr>
            <a:r>
              <a:rPr lang="en-US" kern="0" dirty="0" smtClean="0">
                <a:solidFill>
                  <a:srgbClr val="005A92"/>
                </a:solidFill>
                <a:latin typeface="Symbol" pitchFamily="18" charset="2"/>
              </a:rPr>
              <a:t>w</a:t>
            </a:r>
            <a:r>
              <a:rPr lang="en-US" b="1" kern="0" baseline="-25000" dirty="0" smtClean="0">
                <a:solidFill>
                  <a:srgbClr val="005A92"/>
                </a:solidFill>
                <a:latin typeface="Arial"/>
              </a:rPr>
              <a:t>in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 = </a:t>
            </a:r>
            <a:r>
              <a:rPr lang="en-US" kern="0" dirty="0" smtClean="0">
                <a:solidFill>
                  <a:srgbClr val="005A92"/>
                </a:solidFill>
                <a:latin typeface="Symbol" pitchFamily="18" charset="2"/>
              </a:rPr>
              <a:t>w</a:t>
            </a:r>
            <a:r>
              <a:rPr lang="en-US" b="1" kern="0" baseline="-25000" dirty="0" smtClean="0">
                <a:solidFill>
                  <a:srgbClr val="005A92"/>
                </a:solidFill>
                <a:latin typeface="Arial"/>
              </a:rPr>
              <a:t>1</a:t>
            </a:r>
            <a:r>
              <a:rPr lang="en-US" b="1" kern="0" dirty="0" smtClean="0">
                <a:solidFill>
                  <a:srgbClr val="005A92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+ </a:t>
            </a:r>
            <a:r>
              <a:rPr lang="en-US" kern="0" dirty="0" smtClean="0">
                <a:solidFill>
                  <a:srgbClr val="005A92"/>
                </a:solidFill>
                <a:latin typeface="Symbol" pitchFamily="18" charset="2"/>
              </a:rPr>
              <a:t>w</a:t>
            </a:r>
            <a:r>
              <a:rPr lang="en-US" b="1" kern="0" baseline="-25000" dirty="0">
                <a:solidFill>
                  <a:srgbClr val="005A92"/>
                </a:solidFill>
                <a:latin typeface="Arial"/>
              </a:rPr>
              <a:t>2</a:t>
            </a:r>
            <a:r>
              <a:rPr lang="en-US" sz="2000" b="1" kern="0" baseline="-25000" dirty="0" smtClean="0">
                <a:solidFill>
                  <a:srgbClr val="005A92"/>
                </a:solidFill>
                <a:latin typeface="Arial"/>
              </a:rPr>
              <a:t> </a:t>
            </a:r>
          </a:p>
          <a:p>
            <a:pPr marL="173038" indent="-173038" eaLnBrk="0" hangingPunct="0">
              <a:lnSpc>
                <a:spcPct val="90000"/>
              </a:lnSpc>
              <a:spcBef>
                <a:spcPct val="75000"/>
              </a:spcBef>
              <a:buClr>
                <a:srgbClr val="0076BF"/>
              </a:buClr>
              <a:defRPr/>
            </a:pPr>
            <a:r>
              <a:rPr lang="en-US" sz="2000" b="1" kern="0" baseline="-25000" dirty="0" smtClean="0">
                <a:solidFill>
                  <a:srgbClr val="005A92"/>
                </a:solidFill>
                <a:latin typeface="Arial"/>
              </a:rPr>
              <a:t>	        </a:t>
            </a:r>
            <a:r>
              <a:rPr lang="en-US" sz="2000" kern="0" dirty="0" smtClean="0">
                <a:solidFill>
                  <a:srgbClr val="005A92"/>
                </a:solidFill>
                <a:latin typeface="Arial"/>
                <a:sym typeface="Wingdings" pitchFamily="2" charset="2"/>
              </a:rPr>
              <a:t> Wavelength pairing</a:t>
            </a:r>
          </a:p>
          <a:p>
            <a:pPr marL="173038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0076BF"/>
              </a:buClr>
              <a:defRPr/>
            </a:pPr>
            <a:r>
              <a:rPr lang="en-US" sz="2000" kern="0" dirty="0" smtClean="0">
                <a:solidFill>
                  <a:srgbClr val="005A92"/>
                </a:solidFill>
                <a:latin typeface="Arial"/>
                <a:sym typeface="Wingdings" pitchFamily="2" charset="2"/>
              </a:rPr>
              <a:t>           </a:t>
            </a:r>
            <a:r>
              <a:rPr lang="en-US" sz="1400" kern="0" dirty="0" smtClean="0">
                <a:solidFill>
                  <a:srgbClr val="005A92"/>
                </a:solidFill>
                <a:latin typeface="Symbol" pitchFamily="18" charset="2"/>
              </a:rPr>
              <a:t>l= </a:t>
            </a:r>
            <a:r>
              <a:rPr lang="en-US" sz="1400" kern="0" dirty="0" smtClean="0">
                <a:solidFill>
                  <a:srgbClr val="005A92"/>
                </a:solidFill>
                <a:latin typeface="+mn-lt"/>
              </a:rPr>
              <a:t>wavelength</a:t>
            </a:r>
            <a:endParaRPr lang="en-US" sz="1400" kern="0" dirty="0" smtClean="0">
              <a:solidFill>
                <a:srgbClr val="005A92"/>
              </a:solidFill>
              <a:latin typeface="Arial"/>
              <a:sym typeface="Wingdings" pitchFamily="2" charset="2"/>
            </a:endParaRPr>
          </a:p>
          <a:p>
            <a:pPr marL="173038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005A92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005A92"/>
                </a:solidFill>
                <a:latin typeface="Arial"/>
              </a:rPr>
              <a:t>Momentum conservation 	</a:t>
            </a:r>
          </a:p>
          <a:p>
            <a:pPr marL="630238" lvl="1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003658"/>
              </a:buClr>
              <a:defRPr/>
            </a:pPr>
            <a:r>
              <a:rPr lang="en-US" sz="2000" b="1" i="1" kern="0" dirty="0" smtClean="0">
                <a:solidFill>
                  <a:srgbClr val="005A92"/>
                </a:solidFill>
                <a:latin typeface="Arial"/>
              </a:rPr>
              <a:t>		</a:t>
            </a:r>
            <a:r>
              <a:rPr lang="en-US" b="1" i="1" kern="0" dirty="0" err="1" smtClean="0">
                <a:solidFill>
                  <a:srgbClr val="005A92"/>
                </a:solidFill>
                <a:latin typeface="Arial"/>
              </a:rPr>
              <a:t>k</a:t>
            </a:r>
            <a:r>
              <a:rPr lang="en-US" b="1" kern="0" baseline="-25000" dirty="0" err="1" smtClean="0">
                <a:solidFill>
                  <a:srgbClr val="005A92"/>
                </a:solidFill>
                <a:latin typeface="Arial"/>
              </a:rPr>
              <a:t>IN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 = </a:t>
            </a:r>
            <a:r>
              <a:rPr lang="en-US" b="1" i="1" kern="0" dirty="0" smtClean="0">
                <a:solidFill>
                  <a:srgbClr val="005A92"/>
                </a:solidFill>
                <a:latin typeface="Arial"/>
              </a:rPr>
              <a:t>k</a:t>
            </a:r>
            <a:r>
              <a:rPr lang="en-US" b="1" kern="0" baseline="-25000" dirty="0" smtClean="0">
                <a:solidFill>
                  <a:srgbClr val="005A92"/>
                </a:solidFill>
                <a:latin typeface="Arial"/>
              </a:rPr>
              <a:t>1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 + </a:t>
            </a:r>
            <a:r>
              <a:rPr lang="en-US" b="1" i="1" kern="0" dirty="0" smtClean="0">
                <a:solidFill>
                  <a:srgbClr val="005A92"/>
                </a:solidFill>
                <a:latin typeface="Arial"/>
              </a:rPr>
              <a:t>k</a:t>
            </a:r>
            <a:r>
              <a:rPr lang="en-US" b="1" kern="0" baseline="-25000" dirty="0" smtClean="0">
                <a:solidFill>
                  <a:srgbClr val="005A92"/>
                </a:solidFill>
                <a:latin typeface="Arial"/>
              </a:rPr>
              <a:t>2</a:t>
            </a:r>
            <a:r>
              <a:rPr lang="en-US" sz="2000" b="1" kern="0" baseline="-25000" dirty="0" smtClean="0">
                <a:solidFill>
                  <a:srgbClr val="005A92"/>
                </a:solidFill>
                <a:latin typeface="Arial"/>
              </a:rPr>
              <a:t>		</a:t>
            </a:r>
          </a:p>
          <a:p>
            <a:pPr marL="630238" lvl="1" indent="-173038" eaLnBrk="0" hangingPunct="0">
              <a:lnSpc>
                <a:spcPct val="90000"/>
              </a:lnSpc>
              <a:spcBef>
                <a:spcPct val="75000"/>
              </a:spcBef>
              <a:buClr>
                <a:srgbClr val="003658"/>
              </a:buClr>
              <a:defRPr/>
            </a:pPr>
            <a:r>
              <a:rPr lang="en-US" sz="2000" kern="0" dirty="0" smtClean="0">
                <a:solidFill>
                  <a:srgbClr val="005A92"/>
                </a:solidFill>
                <a:latin typeface="Arial"/>
                <a:sym typeface="Wingdings" pitchFamily="2" charset="2"/>
              </a:rPr>
              <a:t>  </a:t>
            </a:r>
            <a:r>
              <a:rPr lang="en-US" sz="2000" kern="0" dirty="0" smtClean="0">
                <a:solidFill>
                  <a:srgbClr val="005A92"/>
                </a:solidFill>
                <a:latin typeface="Arial"/>
              </a:rPr>
              <a:t>Phase matching </a:t>
            </a:r>
          </a:p>
          <a:p>
            <a:pPr marL="630238" lvl="1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003658"/>
              </a:buClr>
              <a:defRPr/>
            </a:pPr>
            <a:r>
              <a:rPr lang="en-US" sz="1400" kern="0" dirty="0">
                <a:solidFill>
                  <a:srgbClr val="005A9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kern="0" dirty="0" smtClean="0">
                <a:solidFill>
                  <a:srgbClr val="005A92"/>
                </a:solidFill>
                <a:latin typeface="Arial"/>
              </a:rPr>
              <a:t>=index of refraction</a:t>
            </a:r>
          </a:p>
          <a:p>
            <a:pPr marL="173038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005A92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005A92"/>
                </a:solidFill>
                <a:latin typeface="Arial"/>
              </a:rPr>
              <a:t>Labeling convention !	 </a:t>
            </a:r>
          </a:p>
          <a:p>
            <a:pPr marL="630238" lvl="1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003658"/>
              </a:buClr>
              <a:defRPr/>
            </a:pPr>
            <a:r>
              <a:rPr lang="en-US" sz="2000" kern="0" dirty="0" smtClean="0">
                <a:solidFill>
                  <a:srgbClr val="005A92"/>
                </a:solidFill>
                <a:latin typeface="Arial"/>
              </a:rPr>
              <a:t> 	for </a:t>
            </a:r>
            <a:r>
              <a:rPr lang="en-US" sz="2000" kern="0" dirty="0" err="1" smtClean="0">
                <a:solidFill>
                  <a:srgbClr val="005A92"/>
                </a:solidFill>
                <a:latin typeface="Symbol" pitchFamily="18" charset="2"/>
              </a:rPr>
              <a:t>l</a:t>
            </a:r>
            <a:r>
              <a:rPr lang="en-US" sz="2000" b="1" kern="0" baseline="-25000" dirty="0" err="1" smtClean="0">
                <a:solidFill>
                  <a:srgbClr val="005A92"/>
                </a:solidFill>
                <a:latin typeface="Arial"/>
              </a:rPr>
              <a:t>in</a:t>
            </a:r>
            <a:r>
              <a:rPr lang="en-US" sz="2000" kern="0" dirty="0" smtClean="0">
                <a:solidFill>
                  <a:srgbClr val="005A92"/>
                </a:solidFill>
                <a:latin typeface="Arial"/>
              </a:rPr>
              <a:t> &lt; </a:t>
            </a:r>
            <a:r>
              <a:rPr lang="en-US" sz="2000" kern="0" dirty="0" smtClean="0">
                <a:solidFill>
                  <a:srgbClr val="005A92"/>
                </a:solidFill>
                <a:latin typeface="Symbol" pitchFamily="18" charset="2"/>
              </a:rPr>
              <a:t>l</a:t>
            </a:r>
            <a:r>
              <a:rPr lang="en-US" sz="2000" b="1" kern="0" baseline="-25000" dirty="0">
                <a:solidFill>
                  <a:srgbClr val="005A92"/>
                </a:solidFill>
                <a:latin typeface="Arial"/>
              </a:rPr>
              <a:t>1</a:t>
            </a:r>
            <a:r>
              <a:rPr lang="en-US" sz="2000" kern="0" dirty="0" smtClean="0">
                <a:solidFill>
                  <a:srgbClr val="005A92"/>
                </a:solidFill>
                <a:latin typeface="Arial"/>
              </a:rPr>
              <a:t> &lt; </a:t>
            </a:r>
            <a:r>
              <a:rPr lang="en-US" sz="2000" kern="0" dirty="0" smtClean="0">
                <a:solidFill>
                  <a:srgbClr val="005A92"/>
                </a:solidFill>
                <a:latin typeface="Symbol" pitchFamily="18" charset="2"/>
              </a:rPr>
              <a:t>l</a:t>
            </a:r>
            <a:r>
              <a:rPr lang="en-US" sz="2000" b="1" kern="0" baseline="-25000" dirty="0">
                <a:solidFill>
                  <a:srgbClr val="005A92"/>
                </a:solidFill>
                <a:latin typeface="Arial"/>
              </a:rPr>
              <a:t>2</a:t>
            </a:r>
            <a:r>
              <a:rPr lang="en-US" sz="2000" b="1" kern="0" baseline="-25000" dirty="0" smtClean="0">
                <a:solidFill>
                  <a:srgbClr val="005A92"/>
                </a:solidFill>
                <a:latin typeface="Arial"/>
              </a:rPr>
              <a:t>		</a:t>
            </a:r>
          </a:p>
          <a:p>
            <a:pPr marL="630238" lvl="1" indent="-173038" eaLnBrk="0" hangingPunct="0">
              <a:lnSpc>
                <a:spcPct val="90000"/>
              </a:lnSpc>
              <a:spcBef>
                <a:spcPct val="20000"/>
              </a:spcBef>
              <a:buClr>
                <a:srgbClr val="003658"/>
              </a:buClr>
              <a:defRPr/>
            </a:pPr>
            <a:r>
              <a:rPr lang="en-US" sz="2000" kern="0" dirty="0" smtClean="0">
                <a:solidFill>
                  <a:srgbClr val="005A92"/>
                </a:solidFill>
                <a:latin typeface="Arial"/>
              </a:rPr>
              <a:t>	in = Pump, 1 = Signal, 2 = Idler</a:t>
            </a:r>
            <a:r>
              <a:rPr lang="en-US" kern="0" dirty="0" smtClean="0">
                <a:solidFill>
                  <a:srgbClr val="005A92"/>
                </a:solidFill>
                <a:latin typeface="Arial"/>
              </a:rPr>
              <a:t> </a:t>
            </a:r>
            <a:endParaRPr lang="en-US" kern="0" dirty="0">
              <a:solidFill>
                <a:srgbClr val="005A92"/>
              </a:solidFill>
              <a:latin typeface="Arial"/>
            </a:endParaRP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703673"/>
              </p:ext>
            </p:extLst>
          </p:nvPr>
        </p:nvGraphicFramePr>
        <p:xfrm>
          <a:off x="3669030" y="3810000"/>
          <a:ext cx="1836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kument" r:id="rId4" imgW="867239" imgH="431968" progId="Word.Document.8">
                  <p:embed/>
                </p:oleObj>
              </mc:Choice>
              <mc:Fallback>
                <p:oleObj name="Dokument" r:id="rId4" imgW="867239" imgH="4319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030" y="3810000"/>
                        <a:ext cx="1836388" cy="914400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852947"/>
              </p:ext>
            </p:extLst>
          </p:nvPr>
        </p:nvGraphicFramePr>
        <p:xfrm>
          <a:off x="3657599" y="2449830"/>
          <a:ext cx="1750807" cy="82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7" imgW="915139" imgH="431968" progId="Word.Document.8">
                  <p:embed/>
                </p:oleObj>
              </mc:Choice>
              <mc:Fallback>
                <p:oleObj name="Document" r:id="rId7" imgW="915139" imgH="4319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599" y="2449830"/>
                        <a:ext cx="1750807" cy="826770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648200" y="746611"/>
            <a:ext cx="5257800" cy="1944453"/>
            <a:chOff x="3886200" y="746611"/>
            <a:chExt cx="5257800" cy="194445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3886200" y="746611"/>
              <a:ext cx="5257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i="1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P=</a:t>
              </a:r>
              <a:r>
                <a:rPr lang="en-US" sz="2400" i="1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</a:t>
              </a:r>
              <a:r>
                <a:rPr lang="en-US" sz="2400" baseline="-30000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sz="2400" i="1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</a:t>
              </a:r>
              <a:r>
                <a:rPr lang="en-US" sz="2400" i="1" baseline="30000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(1)</a:t>
              </a:r>
              <a:r>
                <a:rPr lang="en-US" sz="2400" b="1" i="1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E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+</a:t>
              </a:r>
              <a:r>
                <a:rPr lang="en-US" sz="2400" i="1" baseline="30000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(2)</a:t>
              </a:r>
              <a:r>
                <a:rPr lang="en-US" sz="2400" b="1" i="1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sz="2400" b="1" i="1" dirty="0" err="1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E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++</a:t>
              </a:r>
              <a:r>
                <a:rPr lang="en-US" sz="2400" i="1" baseline="30000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(3)</a:t>
              </a:r>
              <a:r>
                <a:rPr lang="en-US" sz="2400" b="1" i="1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sz="2400" b="1" i="1" dirty="0" err="1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E</a:t>
              </a:r>
              <a:r>
                <a:rPr lang="en-US" sz="2400" b="1" i="1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400" b="1" i="1" dirty="0" err="1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E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 pitchFamily="18" charset="2"/>
                </a:rPr>
                <a:t>+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]</a:t>
              </a:r>
              <a:endParaRPr lang="en-US" sz="24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422232" y="786064"/>
              <a:ext cx="497304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67200" y="1371600"/>
              <a:ext cx="2828925" cy="1319464"/>
              <a:chOff x="4343400" y="1371600"/>
              <a:chExt cx="2828925" cy="1319464"/>
            </a:xfrm>
          </p:grpSpPr>
          <p:sp>
            <p:nvSpPr>
              <p:cNvPr id="6" name="Oval 5"/>
              <p:cNvSpPr>
                <a:spLocks noChangeAspect="1" noChangeArrowheads="1"/>
              </p:cNvSpPr>
              <p:nvPr/>
            </p:nvSpPr>
            <p:spPr bwMode="auto">
              <a:xfrm>
                <a:off x="4483768" y="1924050"/>
                <a:ext cx="301625" cy="301625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Oval 6"/>
              <p:cNvSpPr>
                <a:spLocks noChangeAspect="1" noChangeArrowheads="1"/>
              </p:cNvSpPr>
              <p:nvPr/>
            </p:nvSpPr>
            <p:spPr bwMode="auto">
              <a:xfrm>
                <a:off x="6578262" y="1371600"/>
                <a:ext cx="171450" cy="173038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Oval 7"/>
              <p:cNvSpPr>
                <a:spLocks noChangeAspect="1" noChangeArrowheads="1"/>
              </p:cNvSpPr>
              <p:nvPr/>
            </p:nvSpPr>
            <p:spPr bwMode="auto">
              <a:xfrm>
                <a:off x="6691399" y="2377407"/>
                <a:ext cx="215900" cy="2159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Line 8"/>
              <p:cNvSpPr>
                <a:spLocks noChangeAspect="1" noChangeShapeType="1"/>
              </p:cNvSpPr>
              <p:nvPr/>
            </p:nvSpPr>
            <p:spPr bwMode="auto">
              <a:xfrm>
                <a:off x="4788568" y="2074195"/>
                <a:ext cx="3460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9"/>
              <p:cNvSpPr>
                <a:spLocks noChangeAspect="1" noChangeArrowheads="1"/>
              </p:cNvSpPr>
              <p:nvPr/>
            </p:nvSpPr>
            <p:spPr bwMode="auto">
              <a:xfrm>
                <a:off x="5293896" y="1679324"/>
                <a:ext cx="990600" cy="7907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solidFill>
                      <a:srgbClr val="000000"/>
                    </a:solidFill>
                  </a:rPr>
                  <a:t>Param.</a:t>
                </a:r>
              </a:p>
              <a:p>
                <a:pPr algn="ctr"/>
                <a:r>
                  <a:rPr lang="de-DE" sz="1600" dirty="0" smtClean="0">
                    <a:solidFill>
                      <a:srgbClr val="000000"/>
                    </a:solidFill>
                  </a:rPr>
                  <a:t>Process</a:t>
                </a:r>
              </a:p>
              <a:p>
                <a:pPr algn="ctr"/>
                <a:r>
                  <a:rPr lang="de-DE" sz="1600" dirty="0" smtClean="0">
                    <a:solidFill>
                      <a:srgbClr val="000000"/>
                    </a:solidFill>
                    <a:sym typeface="Symbol"/>
                  </a:rPr>
                  <a:t></a:t>
                </a:r>
                <a:r>
                  <a:rPr lang="de-DE" sz="1600" baseline="30000" dirty="0" smtClean="0">
                    <a:solidFill>
                      <a:srgbClr val="000000"/>
                    </a:solidFill>
                    <a:sym typeface="Symbol"/>
                  </a:rPr>
                  <a:t>(2)</a:t>
                </a:r>
                <a:endParaRPr lang="de-DE" sz="1600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Line 11"/>
              <p:cNvSpPr>
                <a:spLocks noChangeAspect="1" noChangeShapeType="1"/>
              </p:cNvSpPr>
              <p:nvPr/>
            </p:nvSpPr>
            <p:spPr bwMode="auto">
              <a:xfrm rot="19007395">
                <a:off x="6271631" y="1638717"/>
                <a:ext cx="3460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Line 12"/>
              <p:cNvSpPr>
                <a:spLocks noChangeAspect="1" noChangeShapeType="1"/>
              </p:cNvSpPr>
              <p:nvPr/>
            </p:nvSpPr>
            <p:spPr bwMode="auto">
              <a:xfrm rot="1329326">
                <a:off x="6350590" y="2401471"/>
                <a:ext cx="3460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343400" y="1600200"/>
                <a:ext cx="6588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Pump</a:t>
                </a:r>
                <a:endParaRPr lang="de-DE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6445250" y="2050382"/>
                <a:ext cx="727075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i="1">
                    <a:solidFill>
                      <a:srgbClr val="000000"/>
                    </a:solidFill>
                  </a:rPr>
                  <a:t>Signal</a:t>
                </a:r>
                <a:endParaRPr lang="de-DE" sz="16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6451600" y="1507457"/>
                <a:ext cx="592138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i="1">
                    <a:solidFill>
                      <a:srgbClr val="000000"/>
                    </a:solidFill>
                  </a:rPr>
                  <a:t>Idler</a:t>
                </a:r>
                <a:endParaRPr lang="de-DE" sz="16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21440" y="1447800"/>
                <a:ext cx="1267328" cy="124326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5053264" y="978568"/>
              <a:ext cx="381000" cy="9264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2" idx="6"/>
            </p:cNvCxnSpPr>
            <p:nvPr/>
          </p:nvCxnSpPr>
          <p:spPr>
            <a:xfrm>
              <a:off x="5919536" y="1014664"/>
              <a:ext cx="328864" cy="8141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184232" y="3352800"/>
            <a:ext cx="257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Polarization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Electrical Field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susceptibility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()= Order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C5BC-6774-4156-BF92-31F2EF2AEE39}" type="datetime1">
              <a:rPr lang="en-US" smtClean="0">
                <a:solidFill>
                  <a:srgbClr val="FFFFFF"/>
                </a:solidFill>
              </a:rPr>
              <a:pPr>
                <a:defRPr/>
              </a:pPr>
              <a:t>3/2/2017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Methods of OPOs – II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2000" y="762000"/>
            <a:ext cx="4253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5A92"/>
                </a:solidFill>
              </a:rPr>
              <a:t>Tuning Methods</a:t>
            </a:r>
            <a:r>
              <a:rPr lang="en-US" sz="2000" dirty="0" smtClean="0">
                <a:solidFill>
                  <a:srgbClr val="005A92"/>
                </a:solidFill>
              </a:rPr>
              <a:t>:   pump tuning</a:t>
            </a:r>
            <a:endParaRPr lang="en-US" sz="2000" dirty="0">
              <a:solidFill>
                <a:srgbClr val="005A92"/>
              </a:solidFill>
            </a:endParaRPr>
          </a:p>
          <a:p>
            <a:r>
              <a:rPr lang="en-US" sz="2000" dirty="0">
                <a:solidFill>
                  <a:srgbClr val="005A92"/>
                </a:solidFill>
              </a:rPr>
              <a:t>		</a:t>
            </a:r>
            <a:r>
              <a:rPr lang="en-US" sz="2000" dirty="0" smtClean="0">
                <a:solidFill>
                  <a:srgbClr val="005A92"/>
                </a:solidFill>
              </a:rPr>
              <a:t>    dispersion tuning</a:t>
            </a:r>
            <a:endParaRPr lang="en-US" sz="2000" dirty="0">
              <a:solidFill>
                <a:srgbClr val="005A92"/>
              </a:solidFill>
            </a:endParaRP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0" y="1905000"/>
          <a:ext cx="4283075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iagramm" r:id="rId4" imgW="9525000" imgH="5095850" progId="Excel.Sheet.8">
                  <p:embed/>
                </p:oleObj>
              </mc:Choice>
              <mc:Fallback>
                <p:oleObj name="Diagramm" r:id="rId4" imgW="9525000" imgH="50958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4283075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6301" y="4916269"/>
            <a:ext cx="22172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OPO with bulk KTP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pump tuning curve</a:t>
            </a:r>
            <a:endParaRPr 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33600"/>
            <a:ext cx="4800600" cy="249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91200" y="4876800"/>
            <a:ext cx="2230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OPO with PP crystal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dispersion tuning</a:t>
            </a:r>
            <a:endParaRPr 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Tuning – PP OPO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C5BC-6774-4156-BF92-31F2EF2AEE39}" type="datetime1">
              <a:rPr lang="en-US" smtClean="0">
                <a:solidFill>
                  <a:srgbClr val="FFFFFF"/>
                </a:solidFill>
              </a:rPr>
              <a:pPr>
                <a:defRPr/>
              </a:pPr>
              <a:t>3/2/2017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57200" y="1676400"/>
            <a:ext cx="8280400" cy="4010025"/>
            <a:chOff x="238" y="1388"/>
            <a:chExt cx="5216" cy="2526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V="1">
              <a:off x="3668" y="3658"/>
              <a:ext cx="12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741" y="3690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>
                  <a:solidFill>
                    <a:srgbClr val="000000"/>
                  </a:solidFill>
                </a:rPr>
                <a:t>time</a:t>
              </a: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542" y="3362"/>
              <a:ext cx="1292" cy="30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0" y="278"/>
                </a:cxn>
                <a:cxn ang="0">
                  <a:pos x="17" y="278"/>
                </a:cxn>
                <a:cxn ang="0">
                  <a:pos x="34" y="278"/>
                </a:cxn>
                <a:cxn ang="0">
                  <a:pos x="50" y="277"/>
                </a:cxn>
                <a:cxn ang="0">
                  <a:pos x="67" y="277"/>
                </a:cxn>
                <a:cxn ang="0">
                  <a:pos x="84" y="276"/>
                </a:cxn>
                <a:cxn ang="0">
                  <a:pos x="100" y="275"/>
                </a:cxn>
                <a:cxn ang="0">
                  <a:pos x="117" y="272"/>
                </a:cxn>
                <a:cxn ang="0">
                  <a:pos x="134" y="269"/>
                </a:cxn>
                <a:cxn ang="0">
                  <a:pos x="150" y="265"/>
                </a:cxn>
                <a:cxn ang="0">
                  <a:pos x="167" y="258"/>
                </a:cxn>
                <a:cxn ang="0">
                  <a:pos x="184" y="249"/>
                </a:cxn>
                <a:cxn ang="0">
                  <a:pos x="201" y="237"/>
                </a:cxn>
                <a:cxn ang="0">
                  <a:pos x="217" y="222"/>
                </a:cxn>
                <a:cxn ang="0">
                  <a:pos x="234" y="204"/>
                </a:cxn>
                <a:cxn ang="0">
                  <a:pos x="250" y="182"/>
                </a:cxn>
                <a:cxn ang="0">
                  <a:pos x="267" y="158"/>
                </a:cxn>
                <a:cxn ang="0">
                  <a:pos x="284" y="131"/>
                </a:cxn>
                <a:cxn ang="0">
                  <a:pos x="301" y="103"/>
                </a:cxn>
                <a:cxn ang="0">
                  <a:pos x="317" y="75"/>
                </a:cxn>
                <a:cxn ang="0">
                  <a:pos x="334" y="50"/>
                </a:cxn>
                <a:cxn ang="0">
                  <a:pos x="350" y="28"/>
                </a:cxn>
                <a:cxn ang="0">
                  <a:pos x="367" y="11"/>
                </a:cxn>
                <a:cxn ang="0">
                  <a:pos x="384" y="2"/>
                </a:cxn>
                <a:cxn ang="0">
                  <a:pos x="400" y="0"/>
                </a:cxn>
                <a:cxn ang="0">
                  <a:pos x="417" y="5"/>
                </a:cxn>
                <a:cxn ang="0">
                  <a:pos x="434" y="18"/>
                </a:cxn>
                <a:cxn ang="0">
                  <a:pos x="450" y="37"/>
                </a:cxn>
                <a:cxn ang="0">
                  <a:pos x="467" y="60"/>
                </a:cxn>
                <a:cxn ang="0">
                  <a:pos x="484" y="87"/>
                </a:cxn>
                <a:cxn ang="0">
                  <a:pos x="500" y="115"/>
                </a:cxn>
                <a:cxn ang="0">
                  <a:pos x="517" y="143"/>
                </a:cxn>
                <a:cxn ang="0">
                  <a:pos x="534" y="169"/>
                </a:cxn>
                <a:cxn ang="0">
                  <a:pos x="551" y="192"/>
                </a:cxn>
                <a:cxn ang="0">
                  <a:pos x="567" y="213"/>
                </a:cxn>
                <a:cxn ang="0">
                  <a:pos x="584" y="229"/>
                </a:cxn>
                <a:cxn ang="0">
                  <a:pos x="600" y="243"/>
                </a:cxn>
                <a:cxn ang="0">
                  <a:pos x="617" y="253"/>
                </a:cxn>
                <a:cxn ang="0">
                  <a:pos x="634" y="261"/>
                </a:cxn>
                <a:cxn ang="0">
                  <a:pos x="651" y="267"/>
                </a:cxn>
                <a:cxn ang="0">
                  <a:pos x="667" y="271"/>
                </a:cxn>
                <a:cxn ang="0">
                  <a:pos x="684" y="273"/>
                </a:cxn>
                <a:cxn ang="0">
                  <a:pos x="700" y="275"/>
                </a:cxn>
                <a:cxn ang="0">
                  <a:pos x="717" y="276"/>
                </a:cxn>
                <a:cxn ang="0">
                  <a:pos x="734" y="277"/>
                </a:cxn>
                <a:cxn ang="0">
                  <a:pos x="750" y="277"/>
                </a:cxn>
                <a:cxn ang="0">
                  <a:pos x="767" y="278"/>
                </a:cxn>
                <a:cxn ang="0">
                  <a:pos x="784" y="278"/>
                </a:cxn>
                <a:cxn ang="0">
                  <a:pos x="801" y="278"/>
                </a:cxn>
                <a:cxn ang="0">
                  <a:pos x="817" y="278"/>
                </a:cxn>
                <a:cxn ang="0">
                  <a:pos x="817" y="277"/>
                </a:cxn>
                <a:cxn ang="0">
                  <a:pos x="0" y="277"/>
                </a:cxn>
              </a:cxnLst>
              <a:rect l="0" t="0" r="r" b="b"/>
              <a:pathLst>
                <a:path w="817" h="278">
                  <a:moveTo>
                    <a:pt x="0" y="277"/>
                  </a:moveTo>
                  <a:lnTo>
                    <a:pt x="0" y="278"/>
                  </a:lnTo>
                  <a:lnTo>
                    <a:pt x="17" y="278"/>
                  </a:lnTo>
                  <a:lnTo>
                    <a:pt x="34" y="278"/>
                  </a:lnTo>
                  <a:lnTo>
                    <a:pt x="50" y="277"/>
                  </a:lnTo>
                  <a:lnTo>
                    <a:pt x="67" y="277"/>
                  </a:lnTo>
                  <a:lnTo>
                    <a:pt x="84" y="276"/>
                  </a:lnTo>
                  <a:lnTo>
                    <a:pt x="100" y="275"/>
                  </a:lnTo>
                  <a:lnTo>
                    <a:pt x="117" y="272"/>
                  </a:lnTo>
                  <a:lnTo>
                    <a:pt x="134" y="269"/>
                  </a:lnTo>
                  <a:lnTo>
                    <a:pt x="150" y="265"/>
                  </a:lnTo>
                  <a:lnTo>
                    <a:pt x="167" y="258"/>
                  </a:lnTo>
                  <a:lnTo>
                    <a:pt x="184" y="249"/>
                  </a:lnTo>
                  <a:lnTo>
                    <a:pt x="201" y="237"/>
                  </a:lnTo>
                  <a:lnTo>
                    <a:pt x="217" y="222"/>
                  </a:lnTo>
                  <a:lnTo>
                    <a:pt x="234" y="204"/>
                  </a:lnTo>
                  <a:lnTo>
                    <a:pt x="250" y="182"/>
                  </a:lnTo>
                  <a:lnTo>
                    <a:pt x="267" y="158"/>
                  </a:lnTo>
                  <a:lnTo>
                    <a:pt x="284" y="131"/>
                  </a:lnTo>
                  <a:lnTo>
                    <a:pt x="301" y="103"/>
                  </a:lnTo>
                  <a:lnTo>
                    <a:pt x="317" y="75"/>
                  </a:lnTo>
                  <a:lnTo>
                    <a:pt x="334" y="50"/>
                  </a:lnTo>
                  <a:lnTo>
                    <a:pt x="350" y="28"/>
                  </a:lnTo>
                  <a:lnTo>
                    <a:pt x="367" y="11"/>
                  </a:lnTo>
                  <a:lnTo>
                    <a:pt x="384" y="2"/>
                  </a:lnTo>
                  <a:lnTo>
                    <a:pt x="400" y="0"/>
                  </a:lnTo>
                  <a:lnTo>
                    <a:pt x="417" y="5"/>
                  </a:lnTo>
                  <a:lnTo>
                    <a:pt x="434" y="18"/>
                  </a:lnTo>
                  <a:lnTo>
                    <a:pt x="450" y="37"/>
                  </a:lnTo>
                  <a:lnTo>
                    <a:pt x="467" y="60"/>
                  </a:lnTo>
                  <a:lnTo>
                    <a:pt x="484" y="87"/>
                  </a:lnTo>
                  <a:lnTo>
                    <a:pt x="500" y="115"/>
                  </a:lnTo>
                  <a:lnTo>
                    <a:pt x="517" y="143"/>
                  </a:lnTo>
                  <a:lnTo>
                    <a:pt x="534" y="169"/>
                  </a:lnTo>
                  <a:lnTo>
                    <a:pt x="551" y="192"/>
                  </a:lnTo>
                  <a:lnTo>
                    <a:pt x="567" y="213"/>
                  </a:lnTo>
                  <a:lnTo>
                    <a:pt x="584" y="229"/>
                  </a:lnTo>
                  <a:lnTo>
                    <a:pt x="600" y="243"/>
                  </a:lnTo>
                  <a:lnTo>
                    <a:pt x="617" y="253"/>
                  </a:lnTo>
                  <a:lnTo>
                    <a:pt x="634" y="261"/>
                  </a:lnTo>
                  <a:lnTo>
                    <a:pt x="651" y="267"/>
                  </a:lnTo>
                  <a:lnTo>
                    <a:pt x="667" y="271"/>
                  </a:lnTo>
                  <a:lnTo>
                    <a:pt x="684" y="273"/>
                  </a:lnTo>
                  <a:lnTo>
                    <a:pt x="700" y="275"/>
                  </a:lnTo>
                  <a:lnTo>
                    <a:pt x="717" y="276"/>
                  </a:lnTo>
                  <a:lnTo>
                    <a:pt x="734" y="277"/>
                  </a:lnTo>
                  <a:lnTo>
                    <a:pt x="750" y="277"/>
                  </a:lnTo>
                  <a:lnTo>
                    <a:pt x="767" y="278"/>
                  </a:lnTo>
                  <a:lnTo>
                    <a:pt x="784" y="278"/>
                  </a:lnTo>
                  <a:lnTo>
                    <a:pt x="801" y="278"/>
                  </a:lnTo>
                  <a:lnTo>
                    <a:pt x="817" y="278"/>
                  </a:lnTo>
                  <a:lnTo>
                    <a:pt x="817" y="277"/>
                  </a:lnTo>
                  <a:lnTo>
                    <a:pt x="0" y="277"/>
                  </a:lnTo>
                  <a:close/>
                </a:path>
              </a:pathLst>
            </a:custGeom>
            <a:gradFill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1"/>
            </a:gra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1032" y="3268"/>
              <a:ext cx="529" cy="417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417"/>
                </a:cxn>
                <a:cxn ang="0">
                  <a:pos x="8" y="417"/>
                </a:cxn>
                <a:cxn ang="0">
                  <a:pos x="16" y="416"/>
                </a:cxn>
                <a:cxn ang="0">
                  <a:pos x="23" y="416"/>
                </a:cxn>
                <a:cxn ang="0">
                  <a:pos x="32" y="415"/>
                </a:cxn>
                <a:cxn ang="0">
                  <a:pos x="40" y="414"/>
                </a:cxn>
                <a:cxn ang="0">
                  <a:pos x="47" y="412"/>
                </a:cxn>
                <a:cxn ang="0">
                  <a:pos x="55" y="409"/>
                </a:cxn>
                <a:cxn ang="0">
                  <a:pos x="63" y="404"/>
                </a:cxn>
                <a:cxn ang="0">
                  <a:pos x="71" y="397"/>
                </a:cxn>
                <a:cxn ang="0">
                  <a:pos x="79" y="387"/>
                </a:cxn>
                <a:cxn ang="0">
                  <a:pos x="87" y="374"/>
                </a:cxn>
                <a:cxn ang="0">
                  <a:pos x="95" y="356"/>
                </a:cxn>
                <a:cxn ang="0">
                  <a:pos x="103" y="334"/>
                </a:cxn>
                <a:cxn ang="0">
                  <a:pos x="111" y="306"/>
                </a:cxn>
                <a:cxn ang="0">
                  <a:pos x="119" y="274"/>
                </a:cxn>
                <a:cxn ang="0">
                  <a:pos x="127" y="237"/>
                </a:cxn>
                <a:cxn ang="0">
                  <a:pos x="135" y="196"/>
                </a:cxn>
                <a:cxn ang="0">
                  <a:pos x="143" y="154"/>
                </a:cxn>
                <a:cxn ang="0">
                  <a:pos x="151" y="113"/>
                </a:cxn>
                <a:cxn ang="0">
                  <a:pos x="159" y="74"/>
                </a:cxn>
                <a:cxn ang="0">
                  <a:pos x="167" y="42"/>
                </a:cxn>
                <a:cxn ang="0">
                  <a:pos x="175" y="17"/>
                </a:cxn>
                <a:cxn ang="0">
                  <a:pos x="183" y="3"/>
                </a:cxn>
                <a:cxn ang="0">
                  <a:pos x="191" y="0"/>
                </a:cxn>
                <a:cxn ang="0">
                  <a:pos x="199" y="8"/>
                </a:cxn>
                <a:cxn ang="0">
                  <a:pos x="207" y="27"/>
                </a:cxn>
                <a:cxn ang="0">
                  <a:pos x="215" y="55"/>
                </a:cxn>
                <a:cxn ang="0">
                  <a:pos x="222" y="91"/>
                </a:cxn>
                <a:cxn ang="0">
                  <a:pos x="230" y="131"/>
                </a:cxn>
                <a:cxn ang="0">
                  <a:pos x="238" y="173"/>
                </a:cxn>
                <a:cxn ang="0">
                  <a:pos x="246" y="214"/>
                </a:cxn>
                <a:cxn ang="0">
                  <a:pos x="254" y="253"/>
                </a:cxn>
                <a:cxn ang="0">
                  <a:pos x="262" y="289"/>
                </a:cxn>
                <a:cxn ang="0">
                  <a:pos x="270" y="319"/>
                </a:cxn>
                <a:cxn ang="0">
                  <a:pos x="278" y="344"/>
                </a:cxn>
                <a:cxn ang="0">
                  <a:pos x="286" y="364"/>
                </a:cxn>
                <a:cxn ang="0">
                  <a:pos x="294" y="380"/>
                </a:cxn>
                <a:cxn ang="0">
                  <a:pos x="302" y="392"/>
                </a:cxn>
                <a:cxn ang="0">
                  <a:pos x="310" y="400"/>
                </a:cxn>
                <a:cxn ang="0">
                  <a:pos x="318" y="406"/>
                </a:cxn>
                <a:cxn ang="0">
                  <a:pos x="326" y="410"/>
                </a:cxn>
                <a:cxn ang="0">
                  <a:pos x="334" y="413"/>
                </a:cxn>
                <a:cxn ang="0">
                  <a:pos x="342" y="415"/>
                </a:cxn>
                <a:cxn ang="0">
                  <a:pos x="350" y="416"/>
                </a:cxn>
                <a:cxn ang="0">
                  <a:pos x="358" y="416"/>
                </a:cxn>
                <a:cxn ang="0">
                  <a:pos x="366" y="417"/>
                </a:cxn>
                <a:cxn ang="0">
                  <a:pos x="374" y="417"/>
                </a:cxn>
                <a:cxn ang="0">
                  <a:pos x="382" y="417"/>
                </a:cxn>
                <a:cxn ang="0">
                  <a:pos x="390" y="417"/>
                </a:cxn>
                <a:cxn ang="0">
                  <a:pos x="390" y="415"/>
                </a:cxn>
                <a:cxn ang="0">
                  <a:pos x="0" y="415"/>
                </a:cxn>
              </a:cxnLst>
              <a:rect l="0" t="0" r="r" b="b"/>
              <a:pathLst>
                <a:path w="390" h="417">
                  <a:moveTo>
                    <a:pt x="0" y="415"/>
                  </a:moveTo>
                  <a:lnTo>
                    <a:pt x="0" y="417"/>
                  </a:lnTo>
                  <a:lnTo>
                    <a:pt x="8" y="417"/>
                  </a:lnTo>
                  <a:lnTo>
                    <a:pt x="16" y="416"/>
                  </a:lnTo>
                  <a:lnTo>
                    <a:pt x="23" y="416"/>
                  </a:lnTo>
                  <a:lnTo>
                    <a:pt x="32" y="415"/>
                  </a:lnTo>
                  <a:lnTo>
                    <a:pt x="40" y="414"/>
                  </a:lnTo>
                  <a:lnTo>
                    <a:pt x="47" y="412"/>
                  </a:lnTo>
                  <a:lnTo>
                    <a:pt x="55" y="409"/>
                  </a:lnTo>
                  <a:lnTo>
                    <a:pt x="63" y="404"/>
                  </a:lnTo>
                  <a:lnTo>
                    <a:pt x="71" y="397"/>
                  </a:lnTo>
                  <a:lnTo>
                    <a:pt x="79" y="387"/>
                  </a:lnTo>
                  <a:lnTo>
                    <a:pt x="87" y="374"/>
                  </a:lnTo>
                  <a:lnTo>
                    <a:pt x="95" y="356"/>
                  </a:lnTo>
                  <a:lnTo>
                    <a:pt x="103" y="334"/>
                  </a:lnTo>
                  <a:lnTo>
                    <a:pt x="111" y="306"/>
                  </a:lnTo>
                  <a:lnTo>
                    <a:pt x="119" y="274"/>
                  </a:lnTo>
                  <a:lnTo>
                    <a:pt x="127" y="237"/>
                  </a:lnTo>
                  <a:lnTo>
                    <a:pt x="135" y="196"/>
                  </a:lnTo>
                  <a:lnTo>
                    <a:pt x="143" y="154"/>
                  </a:lnTo>
                  <a:lnTo>
                    <a:pt x="151" y="113"/>
                  </a:lnTo>
                  <a:lnTo>
                    <a:pt x="159" y="74"/>
                  </a:lnTo>
                  <a:lnTo>
                    <a:pt x="167" y="42"/>
                  </a:lnTo>
                  <a:lnTo>
                    <a:pt x="175" y="17"/>
                  </a:lnTo>
                  <a:lnTo>
                    <a:pt x="183" y="3"/>
                  </a:lnTo>
                  <a:lnTo>
                    <a:pt x="191" y="0"/>
                  </a:lnTo>
                  <a:lnTo>
                    <a:pt x="199" y="8"/>
                  </a:lnTo>
                  <a:lnTo>
                    <a:pt x="207" y="27"/>
                  </a:lnTo>
                  <a:lnTo>
                    <a:pt x="215" y="55"/>
                  </a:lnTo>
                  <a:lnTo>
                    <a:pt x="222" y="91"/>
                  </a:lnTo>
                  <a:lnTo>
                    <a:pt x="230" y="131"/>
                  </a:lnTo>
                  <a:lnTo>
                    <a:pt x="238" y="173"/>
                  </a:lnTo>
                  <a:lnTo>
                    <a:pt x="246" y="214"/>
                  </a:lnTo>
                  <a:lnTo>
                    <a:pt x="254" y="253"/>
                  </a:lnTo>
                  <a:lnTo>
                    <a:pt x="262" y="289"/>
                  </a:lnTo>
                  <a:lnTo>
                    <a:pt x="270" y="319"/>
                  </a:lnTo>
                  <a:lnTo>
                    <a:pt x="278" y="344"/>
                  </a:lnTo>
                  <a:lnTo>
                    <a:pt x="286" y="364"/>
                  </a:lnTo>
                  <a:lnTo>
                    <a:pt x="294" y="380"/>
                  </a:lnTo>
                  <a:lnTo>
                    <a:pt x="302" y="392"/>
                  </a:lnTo>
                  <a:lnTo>
                    <a:pt x="310" y="400"/>
                  </a:lnTo>
                  <a:lnTo>
                    <a:pt x="318" y="406"/>
                  </a:lnTo>
                  <a:lnTo>
                    <a:pt x="326" y="410"/>
                  </a:lnTo>
                  <a:lnTo>
                    <a:pt x="334" y="413"/>
                  </a:lnTo>
                  <a:lnTo>
                    <a:pt x="342" y="415"/>
                  </a:lnTo>
                  <a:lnTo>
                    <a:pt x="350" y="416"/>
                  </a:lnTo>
                  <a:lnTo>
                    <a:pt x="358" y="416"/>
                  </a:lnTo>
                  <a:lnTo>
                    <a:pt x="366" y="417"/>
                  </a:lnTo>
                  <a:lnTo>
                    <a:pt x="374" y="417"/>
                  </a:lnTo>
                  <a:lnTo>
                    <a:pt x="382" y="417"/>
                  </a:lnTo>
                  <a:lnTo>
                    <a:pt x="390" y="417"/>
                  </a:lnTo>
                  <a:lnTo>
                    <a:pt x="390" y="415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00FF00"/>
            </a:solidFill>
            <a:ln w="16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210" y="3278"/>
              <a:ext cx="776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solidFill>
                    <a:srgbClr val="000000"/>
                  </a:solidFill>
                </a:rPr>
                <a:t>Dispersive </a:t>
              </a:r>
            </a:p>
            <a:p>
              <a:pPr algn="ctr"/>
              <a:r>
                <a:rPr lang="de-DE" sz="1600" dirty="0">
                  <a:solidFill>
                    <a:srgbClr val="000000"/>
                  </a:solidFill>
                </a:rPr>
                <a:t>Glass block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rot="750714" flipV="1">
              <a:off x="1775" y="3483"/>
              <a:ext cx="233" cy="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rot="750714" flipV="1">
              <a:off x="3158" y="3480"/>
              <a:ext cx="233" cy="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347" y="370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>
                  <a:solidFill>
                    <a:srgbClr val="000000"/>
                  </a:solidFill>
                </a:rPr>
                <a:t>time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00" y="3502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284" y="3683"/>
              <a:ext cx="7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>
                  <a:solidFill>
                    <a:srgbClr val="000000"/>
                  </a:solidFill>
                </a:rPr>
                <a:t>n</a:t>
              </a:r>
              <a:r>
                <a:rPr lang="de-DE" baseline="-25000">
                  <a:solidFill>
                    <a:srgbClr val="000000"/>
                  </a:solidFill>
                </a:rPr>
                <a:t>red </a:t>
              </a:r>
              <a:r>
                <a:rPr lang="de-DE">
                  <a:solidFill>
                    <a:srgbClr val="000000"/>
                  </a:solidFill>
                </a:rPr>
                <a:t>&lt;</a:t>
              </a:r>
              <a:r>
                <a:rPr lang="de-DE" baseline="-25000">
                  <a:solidFill>
                    <a:srgbClr val="000000"/>
                  </a:solidFill>
                </a:rPr>
                <a:t> </a:t>
              </a:r>
              <a:r>
                <a:rPr lang="de-DE">
                  <a:solidFill>
                    <a:srgbClr val="000000"/>
                  </a:solidFill>
                </a:rPr>
                <a:t>n</a:t>
              </a:r>
              <a:r>
                <a:rPr lang="de-DE" baseline="-25000">
                  <a:solidFill>
                    <a:srgbClr val="000000"/>
                  </a:solidFill>
                </a:rPr>
                <a:t>blue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284" y="3635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l-GR">
                  <a:solidFill>
                    <a:srgbClr val="000000"/>
                  </a:solidFill>
                </a:rPr>
                <a:t>λ</a:t>
              </a:r>
              <a:r>
                <a:rPr lang="de-DE" baseline="-25000">
                  <a:solidFill>
                    <a:srgbClr val="000000"/>
                  </a:solidFill>
                </a:rPr>
                <a:t>red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821" y="3647"/>
              <a:ext cx="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l-GR">
                  <a:solidFill>
                    <a:srgbClr val="000000"/>
                  </a:solidFill>
                </a:rPr>
                <a:t>λ</a:t>
              </a:r>
              <a:r>
                <a:rPr lang="de-DE" baseline="-25000">
                  <a:solidFill>
                    <a:srgbClr val="000000"/>
                  </a:solidFill>
                </a:rPr>
                <a:t>blue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975" y="3519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8" name="Picture 20" descr="optic_scheme_line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8" y="1388"/>
              <a:ext cx="5216" cy="1345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FF3300">
                    <a:alpha val="3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274" y="2296"/>
              <a:ext cx="742" cy="292"/>
            </a:xfrm>
            <a:prstGeom prst="rect">
              <a:avLst/>
            </a:prstGeom>
            <a:gradFill rotWithShape="1">
              <a:gsLst>
                <a:gs pos="0">
                  <a:srgbClr val="A603AB">
                    <a:alpha val="80000"/>
                  </a:srgbClr>
                </a:gs>
                <a:gs pos="21001">
                  <a:srgbClr val="0819FB">
                    <a:alpha val="73700"/>
                  </a:srgbClr>
                </a:gs>
                <a:gs pos="35001">
                  <a:srgbClr val="1A8D48">
                    <a:alpha val="69500"/>
                  </a:srgbClr>
                </a:gs>
                <a:gs pos="52000">
                  <a:srgbClr val="FFFF00">
                    <a:alpha val="64400"/>
                  </a:srgbClr>
                </a:gs>
                <a:gs pos="73000">
                  <a:srgbClr val="EE3F17">
                    <a:alpha val="58100"/>
                  </a:srgbClr>
                </a:gs>
                <a:gs pos="88000">
                  <a:srgbClr val="E81766">
                    <a:alpha val="53600"/>
                  </a:srgbClr>
                </a:gs>
                <a:gs pos="100000">
                  <a:srgbClr val="A603AB">
                    <a:alpha val="50000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3896" y="2780"/>
              <a:ext cx="279" cy="159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417"/>
                </a:cxn>
                <a:cxn ang="0">
                  <a:pos x="8" y="417"/>
                </a:cxn>
                <a:cxn ang="0">
                  <a:pos x="16" y="416"/>
                </a:cxn>
                <a:cxn ang="0">
                  <a:pos x="23" y="416"/>
                </a:cxn>
                <a:cxn ang="0">
                  <a:pos x="32" y="415"/>
                </a:cxn>
                <a:cxn ang="0">
                  <a:pos x="40" y="414"/>
                </a:cxn>
                <a:cxn ang="0">
                  <a:pos x="47" y="412"/>
                </a:cxn>
                <a:cxn ang="0">
                  <a:pos x="55" y="409"/>
                </a:cxn>
                <a:cxn ang="0">
                  <a:pos x="63" y="404"/>
                </a:cxn>
                <a:cxn ang="0">
                  <a:pos x="71" y="397"/>
                </a:cxn>
                <a:cxn ang="0">
                  <a:pos x="79" y="387"/>
                </a:cxn>
                <a:cxn ang="0">
                  <a:pos x="87" y="374"/>
                </a:cxn>
                <a:cxn ang="0">
                  <a:pos x="95" y="356"/>
                </a:cxn>
                <a:cxn ang="0">
                  <a:pos x="103" y="334"/>
                </a:cxn>
                <a:cxn ang="0">
                  <a:pos x="111" y="306"/>
                </a:cxn>
                <a:cxn ang="0">
                  <a:pos x="119" y="274"/>
                </a:cxn>
                <a:cxn ang="0">
                  <a:pos x="127" y="237"/>
                </a:cxn>
                <a:cxn ang="0">
                  <a:pos x="135" y="196"/>
                </a:cxn>
                <a:cxn ang="0">
                  <a:pos x="143" y="154"/>
                </a:cxn>
                <a:cxn ang="0">
                  <a:pos x="151" y="113"/>
                </a:cxn>
                <a:cxn ang="0">
                  <a:pos x="159" y="74"/>
                </a:cxn>
                <a:cxn ang="0">
                  <a:pos x="167" y="42"/>
                </a:cxn>
                <a:cxn ang="0">
                  <a:pos x="175" y="17"/>
                </a:cxn>
                <a:cxn ang="0">
                  <a:pos x="183" y="3"/>
                </a:cxn>
                <a:cxn ang="0">
                  <a:pos x="191" y="0"/>
                </a:cxn>
                <a:cxn ang="0">
                  <a:pos x="199" y="8"/>
                </a:cxn>
                <a:cxn ang="0">
                  <a:pos x="207" y="27"/>
                </a:cxn>
                <a:cxn ang="0">
                  <a:pos x="215" y="55"/>
                </a:cxn>
                <a:cxn ang="0">
                  <a:pos x="222" y="91"/>
                </a:cxn>
                <a:cxn ang="0">
                  <a:pos x="230" y="131"/>
                </a:cxn>
                <a:cxn ang="0">
                  <a:pos x="238" y="173"/>
                </a:cxn>
                <a:cxn ang="0">
                  <a:pos x="246" y="214"/>
                </a:cxn>
                <a:cxn ang="0">
                  <a:pos x="254" y="253"/>
                </a:cxn>
                <a:cxn ang="0">
                  <a:pos x="262" y="289"/>
                </a:cxn>
                <a:cxn ang="0">
                  <a:pos x="270" y="319"/>
                </a:cxn>
                <a:cxn ang="0">
                  <a:pos x="278" y="344"/>
                </a:cxn>
                <a:cxn ang="0">
                  <a:pos x="286" y="364"/>
                </a:cxn>
                <a:cxn ang="0">
                  <a:pos x="294" y="380"/>
                </a:cxn>
                <a:cxn ang="0">
                  <a:pos x="302" y="392"/>
                </a:cxn>
                <a:cxn ang="0">
                  <a:pos x="310" y="400"/>
                </a:cxn>
                <a:cxn ang="0">
                  <a:pos x="318" y="406"/>
                </a:cxn>
                <a:cxn ang="0">
                  <a:pos x="326" y="410"/>
                </a:cxn>
                <a:cxn ang="0">
                  <a:pos x="334" y="413"/>
                </a:cxn>
                <a:cxn ang="0">
                  <a:pos x="342" y="415"/>
                </a:cxn>
                <a:cxn ang="0">
                  <a:pos x="350" y="416"/>
                </a:cxn>
                <a:cxn ang="0">
                  <a:pos x="358" y="416"/>
                </a:cxn>
                <a:cxn ang="0">
                  <a:pos x="366" y="417"/>
                </a:cxn>
                <a:cxn ang="0">
                  <a:pos x="374" y="417"/>
                </a:cxn>
                <a:cxn ang="0">
                  <a:pos x="382" y="417"/>
                </a:cxn>
                <a:cxn ang="0">
                  <a:pos x="390" y="417"/>
                </a:cxn>
                <a:cxn ang="0">
                  <a:pos x="390" y="415"/>
                </a:cxn>
                <a:cxn ang="0">
                  <a:pos x="0" y="415"/>
                </a:cxn>
              </a:cxnLst>
              <a:rect l="0" t="0" r="r" b="b"/>
              <a:pathLst>
                <a:path w="390" h="417">
                  <a:moveTo>
                    <a:pt x="0" y="415"/>
                  </a:moveTo>
                  <a:lnTo>
                    <a:pt x="0" y="417"/>
                  </a:lnTo>
                  <a:lnTo>
                    <a:pt x="8" y="417"/>
                  </a:lnTo>
                  <a:lnTo>
                    <a:pt x="16" y="416"/>
                  </a:lnTo>
                  <a:lnTo>
                    <a:pt x="23" y="416"/>
                  </a:lnTo>
                  <a:lnTo>
                    <a:pt x="32" y="415"/>
                  </a:lnTo>
                  <a:lnTo>
                    <a:pt x="40" y="414"/>
                  </a:lnTo>
                  <a:lnTo>
                    <a:pt x="47" y="412"/>
                  </a:lnTo>
                  <a:lnTo>
                    <a:pt x="55" y="409"/>
                  </a:lnTo>
                  <a:lnTo>
                    <a:pt x="63" y="404"/>
                  </a:lnTo>
                  <a:lnTo>
                    <a:pt x="71" y="397"/>
                  </a:lnTo>
                  <a:lnTo>
                    <a:pt x="79" y="387"/>
                  </a:lnTo>
                  <a:lnTo>
                    <a:pt x="87" y="374"/>
                  </a:lnTo>
                  <a:lnTo>
                    <a:pt x="95" y="356"/>
                  </a:lnTo>
                  <a:lnTo>
                    <a:pt x="103" y="334"/>
                  </a:lnTo>
                  <a:lnTo>
                    <a:pt x="111" y="306"/>
                  </a:lnTo>
                  <a:lnTo>
                    <a:pt x="119" y="274"/>
                  </a:lnTo>
                  <a:lnTo>
                    <a:pt x="127" y="237"/>
                  </a:lnTo>
                  <a:lnTo>
                    <a:pt x="135" y="196"/>
                  </a:lnTo>
                  <a:lnTo>
                    <a:pt x="143" y="154"/>
                  </a:lnTo>
                  <a:lnTo>
                    <a:pt x="151" y="113"/>
                  </a:lnTo>
                  <a:lnTo>
                    <a:pt x="159" y="74"/>
                  </a:lnTo>
                  <a:lnTo>
                    <a:pt x="167" y="42"/>
                  </a:lnTo>
                  <a:lnTo>
                    <a:pt x="175" y="17"/>
                  </a:lnTo>
                  <a:lnTo>
                    <a:pt x="183" y="3"/>
                  </a:lnTo>
                  <a:lnTo>
                    <a:pt x="191" y="0"/>
                  </a:lnTo>
                  <a:lnTo>
                    <a:pt x="199" y="8"/>
                  </a:lnTo>
                  <a:lnTo>
                    <a:pt x="207" y="27"/>
                  </a:lnTo>
                  <a:lnTo>
                    <a:pt x="215" y="55"/>
                  </a:lnTo>
                  <a:lnTo>
                    <a:pt x="222" y="91"/>
                  </a:lnTo>
                  <a:lnTo>
                    <a:pt x="230" y="131"/>
                  </a:lnTo>
                  <a:lnTo>
                    <a:pt x="238" y="173"/>
                  </a:lnTo>
                  <a:lnTo>
                    <a:pt x="246" y="214"/>
                  </a:lnTo>
                  <a:lnTo>
                    <a:pt x="254" y="253"/>
                  </a:lnTo>
                  <a:lnTo>
                    <a:pt x="262" y="289"/>
                  </a:lnTo>
                  <a:lnTo>
                    <a:pt x="270" y="319"/>
                  </a:lnTo>
                  <a:lnTo>
                    <a:pt x="278" y="344"/>
                  </a:lnTo>
                  <a:lnTo>
                    <a:pt x="286" y="364"/>
                  </a:lnTo>
                  <a:lnTo>
                    <a:pt x="294" y="380"/>
                  </a:lnTo>
                  <a:lnTo>
                    <a:pt x="302" y="392"/>
                  </a:lnTo>
                  <a:lnTo>
                    <a:pt x="310" y="400"/>
                  </a:lnTo>
                  <a:lnTo>
                    <a:pt x="318" y="406"/>
                  </a:lnTo>
                  <a:lnTo>
                    <a:pt x="326" y="410"/>
                  </a:lnTo>
                  <a:lnTo>
                    <a:pt x="334" y="413"/>
                  </a:lnTo>
                  <a:lnTo>
                    <a:pt x="342" y="415"/>
                  </a:lnTo>
                  <a:lnTo>
                    <a:pt x="350" y="416"/>
                  </a:lnTo>
                  <a:lnTo>
                    <a:pt x="358" y="416"/>
                  </a:lnTo>
                  <a:lnTo>
                    <a:pt x="366" y="417"/>
                  </a:lnTo>
                  <a:lnTo>
                    <a:pt x="374" y="417"/>
                  </a:lnTo>
                  <a:lnTo>
                    <a:pt x="382" y="417"/>
                  </a:lnTo>
                  <a:lnTo>
                    <a:pt x="390" y="417"/>
                  </a:lnTo>
                  <a:lnTo>
                    <a:pt x="390" y="415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0000FF"/>
            </a:solidFill>
            <a:ln w="16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032" y="2916"/>
              <a:ext cx="279" cy="159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417"/>
                </a:cxn>
                <a:cxn ang="0">
                  <a:pos x="8" y="417"/>
                </a:cxn>
                <a:cxn ang="0">
                  <a:pos x="16" y="416"/>
                </a:cxn>
                <a:cxn ang="0">
                  <a:pos x="23" y="416"/>
                </a:cxn>
                <a:cxn ang="0">
                  <a:pos x="32" y="415"/>
                </a:cxn>
                <a:cxn ang="0">
                  <a:pos x="40" y="414"/>
                </a:cxn>
                <a:cxn ang="0">
                  <a:pos x="47" y="412"/>
                </a:cxn>
                <a:cxn ang="0">
                  <a:pos x="55" y="409"/>
                </a:cxn>
                <a:cxn ang="0">
                  <a:pos x="63" y="404"/>
                </a:cxn>
                <a:cxn ang="0">
                  <a:pos x="71" y="397"/>
                </a:cxn>
                <a:cxn ang="0">
                  <a:pos x="79" y="387"/>
                </a:cxn>
                <a:cxn ang="0">
                  <a:pos x="87" y="374"/>
                </a:cxn>
                <a:cxn ang="0">
                  <a:pos x="95" y="356"/>
                </a:cxn>
                <a:cxn ang="0">
                  <a:pos x="103" y="334"/>
                </a:cxn>
                <a:cxn ang="0">
                  <a:pos x="111" y="306"/>
                </a:cxn>
                <a:cxn ang="0">
                  <a:pos x="119" y="274"/>
                </a:cxn>
                <a:cxn ang="0">
                  <a:pos x="127" y="237"/>
                </a:cxn>
                <a:cxn ang="0">
                  <a:pos x="135" y="196"/>
                </a:cxn>
                <a:cxn ang="0">
                  <a:pos x="143" y="154"/>
                </a:cxn>
                <a:cxn ang="0">
                  <a:pos x="151" y="113"/>
                </a:cxn>
                <a:cxn ang="0">
                  <a:pos x="159" y="74"/>
                </a:cxn>
                <a:cxn ang="0">
                  <a:pos x="167" y="42"/>
                </a:cxn>
                <a:cxn ang="0">
                  <a:pos x="175" y="17"/>
                </a:cxn>
                <a:cxn ang="0">
                  <a:pos x="183" y="3"/>
                </a:cxn>
                <a:cxn ang="0">
                  <a:pos x="191" y="0"/>
                </a:cxn>
                <a:cxn ang="0">
                  <a:pos x="199" y="8"/>
                </a:cxn>
                <a:cxn ang="0">
                  <a:pos x="207" y="27"/>
                </a:cxn>
                <a:cxn ang="0">
                  <a:pos x="215" y="55"/>
                </a:cxn>
                <a:cxn ang="0">
                  <a:pos x="222" y="91"/>
                </a:cxn>
                <a:cxn ang="0">
                  <a:pos x="230" y="131"/>
                </a:cxn>
                <a:cxn ang="0">
                  <a:pos x="238" y="173"/>
                </a:cxn>
                <a:cxn ang="0">
                  <a:pos x="246" y="214"/>
                </a:cxn>
                <a:cxn ang="0">
                  <a:pos x="254" y="253"/>
                </a:cxn>
                <a:cxn ang="0">
                  <a:pos x="262" y="289"/>
                </a:cxn>
                <a:cxn ang="0">
                  <a:pos x="270" y="319"/>
                </a:cxn>
                <a:cxn ang="0">
                  <a:pos x="278" y="344"/>
                </a:cxn>
                <a:cxn ang="0">
                  <a:pos x="286" y="364"/>
                </a:cxn>
                <a:cxn ang="0">
                  <a:pos x="294" y="380"/>
                </a:cxn>
                <a:cxn ang="0">
                  <a:pos x="302" y="392"/>
                </a:cxn>
                <a:cxn ang="0">
                  <a:pos x="310" y="400"/>
                </a:cxn>
                <a:cxn ang="0">
                  <a:pos x="318" y="406"/>
                </a:cxn>
                <a:cxn ang="0">
                  <a:pos x="326" y="410"/>
                </a:cxn>
                <a:cxn ang="0">
                  <a:pos x="334" y="413"/>
                </a:cxn>
                <a:cxn ang="0">
                  <a:pos x="342" y="415"/>
                </a:cxn>
                <a:cxn ang="0">
                  <a:pos x="350" y="416"/>
                </a:cxn>
                <a:cxn ang="0">
                  <a:pos x="358" y="416"/>
                </a:cxn>
                <a:cxn ang="0">
                  <a:pos x="366" y="417"/>
                </a:cxn>
                <a:cxn ang="0">
                  <a:pos x="374" y="417"/>
                </a:cxn>
                <a:cxn ang="0">
                  <a:pos x="382" y="417"/>
                </a:cxn>
                <a:cxn ang="0">
                  <a:pos x="390" y="417"/>
                </a:cxn>
                <a:cxn ang="0">
                  <a:pos x="390" y="415"/>
                </a:cxn>
                <a:cxn ang="0">
                  <a:pos x="0" y="415"/>
                </a:cxn>
              </a:cxnLst>
              <a:rect l="0" t="0" r="r" b="b"/>
              <a:pathLst>
                <a:path w="390" h="417">
                  <a:moveTo>
                    <a:pt x="0" y="415"/>
                  </a:moveTo>
                  <a:lnTo>
                    <a:pt x="0" y="417"/>
                  </a:lnTo>
                  <a:lnTo>
                    <a:pt x="8" y="417"/>
                  </a:lnTo>
                  <a:lnTo>
                    <a:pt x="16" y="416"/>
                  </a:lnTo>
                  <a:lnTo>
                    <a:pt x="23" y="416"/>
                  </a:lnTo>
                  <a:lnTo>
                    <a:pt x="32" y="415"/>
                  </a:lnTo>
                  <a:lnTo>
                    <a:pt x="40" y="414"/>
                  </a:lnTo>
                  <a:lnTo>
                    <a:pt x="47" y="412"/>
                  </a:lnTo>
                  <a:lnTo>
                    <a:pt x="55" y="409"/>
                  </a:lnTo>
                  <a:lnTo>
                    <a:pt x="63" y="404"/>
                  </a:lnTo>
                  <a:lnTo>
                    <a:pt x="71" y="397"/>
                  </a:lnTo>
                  <a:lnTo>
                    <a:pt x="79" y="387"/>
                  </a:lnTo>
                  <a:lnTo>
                    <a:pt x="87" y="374"/>
                  </a:lnTo>
                  <a:lnTo>
                    <a:pt x="95" y="356"/>
                  </a:lnTo>
                  <a:lnTo>
                    <a:pt x="103" y="334"/>
                  </a:lnTo>
                  <a:lnTo>
                    <a:pt x="111" y="306"/>
                  </a:lnTo>
                  <a:lnTo>
                    <a:pt x="119" y="274"/>
                  </a:lnTo>
                  <a:lnTo>
                    <a:pt x="127" y="237"/>
                  </a:lnTo>
                  <a:lnTo>
                    <a:pt x="135" y="196"/>
                  </a:lnTo>
                  <a:lnTo>
                    <a:pt x="143" y="154"/>
                  </a:lnTo>
                  <a:lnTo>
                    <a:pt x="151" y="113"/>
                  </a:lnTo>
                  <a:lnTo>
                    <a:pt x="159" y="74"/>
                  </a:lnTo>
                  <a:lnTo>
                    <a:pt x="167" y="42"/>
                  </a:lnTo>
                  <a:lnTo>
                    <a:pt x="175" y="17"/>
                  </a:lnTo>
                  <a:lnTo>
                    <a:pt x="183" y="3"/>
                  </a:lnTo>
                  <a:lnTo>
                    <a:pt x="191" y="0"/>
                  </a:lnTo>
                  <a:lnTo>
                    <a:pt x="199" y="8"/>
                  </a:lnTo>
                  <a:lnTo>
                    <a:pt x="207" y="27"/>
                  </a:lnTo>
                  <a:lnTo>
                    <a:pt x="215" y="55"/>
                  </a:lnTo>
                  <a:lnTo>
                    <a:pt x="222" y="91"/>
                  </a:lnTo>
                  <a:lnTo>
                    <a:pt x="230" y="131"/>
                  </a:lnTo>
                  <a:lnTo>
                    <a:pt x="238" y="173"/>
                  </a:lnTo>
                  <a:lnTo>
                    <a:pt x="246" y="214"/>
                  </a:lnTo>
                  <a:lnTo>
                    <a:pt x="254" y="253"/>
                  </a:lnTo>
                  <a:lnTo>
                    <a:pt x="262" y="289"/>
                  </a:lnTo>
                  <a:lnTo>
                    <a:pt x="270" y="319"/>
                  </a:lnTo>
                  <a:lnTo>
                    <a:pt x="278" y="344"/>
                  </a:lnTo>
                  <a:lnTo>
                    <a:pt x="286" y="364"/>
                  </a:lnTo>
                  <a:lnTo>
                    <a:pt x="294" y="380"/>
                  </a:lnTo>
                  <a:lnTo>
                    <a:pt x="302" y="392"/>
                  </a:lnTo>
                  <a:lnTo>
                    <a:pt x="310" y="400"/>
                  </a:lnTo>
                  <a:lnTo>
                    <a:pt x="318" y="406"/>
                  </a:lnTo>
                  <a:lnTo>
                    <a:pt x="326" y="410"/>
                  </a:lnTo>
                  <a:lnTo>
                    <a:pt x="334" y="413"/>
                  </a:lnTo>
                  <a:lnTo>
                    <a:pt x="342" y="415"/>
                  </a:lnTo>
                  <a:lnTo>
                    <a:pt x="350" y="416"/>
                  </a:lnTo>
                  <a:lnTo>
                    <a:pt x="358" y="416"/>
                  </a:lnTo>
                  <a:lnTo>
                    <a:pt x="366" y="417"/>
                  </a:lnTo>
                  <a:lnTo>
                    <a:pt x="374" y="417"/>
                  </a:lnTo>
                  <a:lnTo>
                    <a:pt x="382" y="417"/>
                  </a:lnTo>
                  <a:lnTo>
                    <a:pt x="390" y="417"/>
                  </a:lnTo>
                  <a:lnTo>
                    <a:pt x="390" y="415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FFFF00"/>
            </a:solidFill>
            <a:ln w="16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4182" y="3052"/>
              <a:ext cx="279" cy="159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417"/>
                </a:cxn>
                <a:cxn ang="0">
                  <a:pos x="8" y="417"/>
                </a:cxn>
                <a:cxn ang="0">
                  <a:pos x="16" y="416"/>
                </a:cxn>
                <a:cxn ang="0">
                  <a:pos x="23" y="416"/>
                </a:cxn>
                <a:cxn ang="0">
                  <a:pos x="32" y="415"/>
                </a:cxn>
                <a:cxn ang="0">
                  <a:pos x="40" y="414"/>
                </a:cxn>
                <a:cxn ang="0">
                  <a:pos x="47" y="412"/>
                </a:cxn>
                <a:cxn ang="0">
                  <a:pos x="55" y="409"/>
                </a:cxn>
                <a:cxn ang="0">
                  <a:pos x="63" y="404"/>
                </a:cxn>
                <a:cxn ang="0">
                  <a:pos x="71" y="397"/>
                </a:cxn>
                <a:cxn ang="0">
                  <a:pos x="79" y="387"/>
                </a:cxn>
                <a:cxn ang="0">
                  <a:pos x="87" y="374"/>
                </a:cxn>
                <a:cxn ang="0">
                  <a:pos x="95" y="356"/>
                </a:cxn>
                <a:cxn ang="0">
                  <a:pos x="103" y="334"/>
                </a:cxn>
                <a:cxn ang="0">
                  <a:pos x="111" y="306"/>
                </a:cxn>
                <a:cxn ang="0">
                  <a:pos x="119" y="274"/>
                </a:cxn>
                <a:cxn ang="0">
                  <a:pos x="127" y="237"/>
                </a:cxn>
                <a:cxn ang="0">
                  <a:pos x="135" y="196"/>
                </a:cxn>
                <a:cxn ang="0">
                  <a:pos x="143" y="154"/>
                </a:cxn>
                <a:cxn ang="0">
                  <a:pos x="151" y="113"/>
                </a:cxn>
                <a:cxn ang="0">
                  <a:pos x="159" y="74"/>
                </a:cxn>
                <a:cxn ang="0">
                  <a:pos x="167" y="42"/>
                </a:cxn>
                <a:cxn ang="0">
                  <a:pos x="175" y="17"/>
                </a:cxn>
                <a:cxn ang="0">
                  <a:pos x="183" y="3"/>
                </a:cxn>
                <a:cxn ang="0">
                  <a:pos x="191" y="0"/>
                </a:cxn>
                <a:cxn ang="0">
                  <a:pos x="199" y="8"/>
                </a:cxn>
                <a:cxn ang="0">
                  <a:pos x="207" y="27"/>
                </a:cxn>
                <a:cxn ang="0">
                  <a:pos x="215" y="55"/>
                </a:cxn>
                <a:cxn ang="0">
                  <a:pos x="222" y="91"/>
                </a:cxn>
                <a:cxn ang="0">
                  <a:pos x="230" y="131"/>
                </a:cxn>
                <a:cxn ang="0">
                  <a:pos x="238" y="173"/>
                </a:cxn>
                <a:cxn ang="0">
                  <a:pos x="246" y="214"/>
                </a:cxn>
                <a:cxn ang="0">
                  <a:pos x="254" y="253"/>
                </a:cxn>
                <a:cxn ang="0">
                  <a:pos x="262" y="289"/>
                </a:cxn>
                <a:cxn ang="0">
                  <a:pos x="270" y="319"/>
                </a:cxn>
                <a:cxn ang="0">
                  <a:pos x="278" y="344"/>
                </a:cxn>
                <a:cxn ang="0">
                  <a:pos x="286" y="364"/>
                </a:cxn>
                <a:cxn ang="0">
                  <a:pos x="294" y="380"/>
                </a:cxn>
                <a:cxn ang="0">
                  <a:pos x="302" y="392"/>
                </a:cxn>
                <a:cxn ang="0">
                  <a:pos x="310" y="400"/>
                </a:cxn>
                <a:cxn ang="0">
                  <a:pos x="318" y="406"/>
                </a:cxn>
                <a:cxn ang="0">
                  <a:pos x="326" y="410"/>
                </a:cxn>
                <a:cxn ang="0">
                  <a:pos x="334" y="413"/>
                </a:cxn>
                <a:cxn ang="0">
                  <a:pos x="342" y="415"/>
                </a:cxn>
                <a:cxn ang="0">
                  <a:pos x="350" y="416"/>
                </a:cxn>
                <a:cxn ang="0">
                  <a:pos x="358" y="416"/>
                </a:cxn>
                <a:cxn ang="0">
                  <a:pos x="366" y="417"/>
                </a:cxn>
                <a:cxn ang="0">
                  <a:pos x="374" y="417"/>
                </a:cxn>
                <a:cxn ang="0">
                  <a:pos x="382" y="417"/>
                </a:cxn>
                <a:cxn ang="0">
                  <a:pos x="390" y="417"/>
                </a:cxn>
                <a:cxn ang="0">
                  <a:pos x="390" y="415"/>
                </a:cxn>
                <a:cxn ang="0">
                  <a:pos x="0" y="415"/>
                </a:cxn>
              </a:cxnLst>
              <a:rect l="0" t="0" r="r" b="b"/>
              <a:pathLst>
                <a:path w="390" h="417">
                  <a:moveTo>
                    <a:pt x="0" y="415"/>
                  </a:moveTo>
                  <a:lnTo>
                    <a:pt x="0" y="417"/>
                  </a:lnTo>
                  <a:lnTo>
                    <a:pt x="8" y="417"/>
                  </a:lnTo>
                  <a:lnTo>
                    <a:pt x="16" y="416"/>
                  </a:lnTo>
                  <a:lnTo>
                    <a:pt x="23" y="416"/>
                  </a:lnTo>
                  <a:lnTo>
                    <a:pt x="32" y="415"/>
                  </a:lnTo>
                  <a:lnTo>
                    <a:pt x="40" y="414"/>
                  </a:lnTo>
                  <a:lnTo>
                    <a:pt x="47" y="412"/>
                  </a:lnTo>
                  <a:lnTo>
                    <a:pt x="55" y="409"/>
                  </a:lnTo>
                  <a:lnTo>
                    <a:pt x="63" y="404"/>
                  </a:lnTo>
                  <a:lnTo>
                    <a:pt x="71" y="397"/>
                  </a:lnTo>
                  <a:lnTo>
                    <a:pt x="79" y="387"/>
                  </a:lnTo>
                  <a:lnTo>
                    <a:pt x="87" y="374"/>
                  </a:lnTo>
                  <a:lnTo>
                    <a:pt x="95" y="356"/>
                  </a:lnTo>
                  <a:lnTo>
                    <a:pt x="103" y="334"/>
                  </a:lnTo>
                  <a:lnTo>
                    <a:pt x="111" y="306"/>
                  </a:lnTo>
                  <a:lnTo>
                    <a:pt x="119" y="274"/>
                  </a:lnTo>
                  <a:lnTo>
                    <a:pt x="127" y="237"/>
                  </a:lnTo>
                  <a:lnTo>
                    <a:pt x="135" y="196"/>
                  </a:lnTo>
                  <a:lnTo>
                    <a:pt x="143" y="154"/>
                  </a:lnTo>
                  <a:lnTo>
                    <a:pt x="151" y="113"/>
                  </a:lnTo>
                  <a:lnTo>
                    <a:pt x="159" y="74"/>
                  </a:lnTo>
                  <a:lnTo>
                    <a:pt x="167" y="42"/>
                  </a:lnTo>
                  <a:lnTo>
                    <a:pt x="175" y="17"/>
                  </a:lnTo>
                  <a:lnTo>
                    <a:pt x="183" y="3"/>
                  </a:lnTo>
                  <a:lnTo>
                    <a:pt x="191" y="0"/>
                  </a:lnTo>
                  <a:lnTo>
                    <a:pt x="199" y="8"/>
                  </a:lnTo>
                  <a:lnTo>
                    <a:pt x="207" y="27"/>
                  </a:lnTo>
                  <a:lnTo>
                    <a:pt x="215" y="55"/>
                  </a:lnTo>
                  <a:lnTo>
                    <a:pt x="222" y="91"/>
                  </a:lnTo>
                  <a:lnTo>
                    <a:pt x="230" y="131"/>
                  </a:lnTo>
                  <a:lnTo>
                    <a:pt x="238" y="173"/>
                  </a:lnTo>
                  <a:lnTo>
                    <a:pt x="246" y="214"/>
                  </a:lnTo>
                  <a:lnTo>
                    <a:pt x="254" y="253"/>
                  </a:lnTo>
                  <a:lnTo>
                    <a:pt x="262" y="289"/>
                  </a:lnTo>
                  <a:lnTo>
                    <a:pt x="270" y="319"/>
                  </a:lnTo>
                  <a:lnTo>
                    <a:pt x="278" y="344"/>
                  </a:lnTo>
                  <a:lnTo>
                    <a:pt x="286" y="364"/>
                  </a:lnTo>
                  <a:lnTo>
                    <a:pt x="294" y="380"/>
                  </a:lnTo>
                  <a:lnTo>
                    <a:pt x="302" y="392"/>
                  </a:lnTo>
                  <a:lnTo>
                    <a:pt x="310" y="400"/>
                  </a:lnTo>
                  <a:lnTo>
                    <a:pt x="318" y="406"/>
                  </a:lnTo>
                  <a:lnTo>
                    <a:pt x="326" y="410"/>
                  </a:lnTo>
                  <a:lnTo>
                    <a:pt x="334" y="413"/>
                  </a:lnTo>
                  <a:lnTo>
                    <a:pt x="342" y="415"/>
                  </a:lnTo>
                  <a:lnTo>
                    <a:pt x="350" y="416"/>
                  </a:lnTo>
                  <a:lnTo>
                    <a:pt x="358" y="416"/>
                  </a:lnTo>
                  <a:lnTo>
                    <a:pt x="366" y="417"/>
                  </a:lnTo>
                  <a:lnTo>
                    <a:pt x="374" y="417"/>
                  </a:lnTo>
                  <a:lnTo>
                    <a:pt x="382" y="417"/>
                  </a:lnTo>
                  <a:lnTo>
                    <a:pt x="390" y="417"/>
                  </a:lnTo>
                  <a:lnTo>
                    <a:pt x="390" y="415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FF0000"/>
            </a:solidFill>
            <a:ln w="16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695" y="2850"/>
              <a:ext cx="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3857" y="2994"/>
              <a:ext cx="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4021" y="3142"/>
              <a:ext cx="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032" y="2676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4169" y="2678"/>
              <a:ext cx="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315" y="2678"/>
              <a:ext cx="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2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Synchronously Pumped Ultrafast OPOs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C5BC-6774-4156-BF92-31F2EF2AEE39}" type="datetime1">
              <a:rPr lang="en-US" smtClean="0">
                <a:solidFill>
                  <a:srgbClr val="FFFFFF"/>
                </a:solidFill>
              </a:rPr>
              <a:pPr>
                <a:defRPr/>
              </a:pPr>
              <a:t>3/2/2017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3575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5A92"/>
                </a:solidFill>
              </a:rPr>
              <a:t>Synchronously pumped OPO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862136" y="966536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6536" y="816114"/>
            <a:ext cx="425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5A92"/>
                </a:solidFill>
              </a:rPr>
              <a:t>the length of the OPO is matched to</a:t>
            </a:r>
          </a:p>
          <a:p>
            <a:r>
              <a:rPr lang="en-US" sz="2000" dirty="0" smtClean="0">
                <a:solidFill>
                  <a:srgbClr val="005A92"/>
                </a:solidFill>
              </a:rPr>
              <a:t>that of the pump laser resonator</a:t>
            </a:r>
            <a:endParaRPr lang="en-US" sz="2000" dirty="0">
              <a:solidFill>
                <a:srgbClr val="005A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977" y="2864584"/>
            <a:ext cx="77462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5A92"/>
              </a:buClr>
              <a:buSzPct val="13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5A92"/>
                </a:solidFill>
              </a:rPr>
              <a:t>  The gain experienced in one pass will be enhanced by </a:t>
            </a:r>
          </a:p>
          <a:p>
            <a:r>
              <a:rPr lang="en-US" sz="2000" dirty="0" smtClean="0">
                <a:solidFill>
                  <a:srgbClr val="005A92"/>
                </a:solidFill>
              </a:rPr>
              <a:t>    the gain experienced on the subsequent passes</a:t>
            </a:r>
          </a:p>
          <a:p>
            <a:endParaRPr lang="en-US" sz="2000" dirty="0" smtClean="0">
              <a:solidFill>
                <a:srgbClr val="005A92"/>
              </a:solidFill>
            </a:endParaRPr>
          </a:p>
          <a:p>
            <a:pPr>
              <a:buClr>
                <a:srgbClr val="005A92"/>
              </a:buClr>
              <a:buSzPct val="13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5A92"/>
                </a:solidFill>
              </a:rPr>
              <a:t>  The consecutive coincidence of the parametric and pump wave</a:t>
            </a:r>
          </a:p>
          <a:p>
            <a:r>
              <a:rPr lang="en-US" sz="2000" dirty="0" smtClean="0">
                <a:solidFill>
                  <a:srgbClr val="005A92"/>
                </a:solidFill>
              </a:rPr>
              <a:t>    amplifies the signal until it overcomes the threshold</a:t>
            </a:r>
            <a:endParaRPr lang="en-US" sz="2000" dirty="0">
              <a:solidFill>
                <a:srgbClr val="005A92"/>
              </a:solidFill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676775"/>
            <a:ext cx="6467394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433513" y="1266825"/>
            <a:ext cx="5348287" cy="1552575"/>
            <a:chOff x="692" y="1641"/>
            <a:chExt cx="3369" cy="978"/>
          </a:xfrm>
        </p:grpSpPr>
        <p:sp>
          <p:nvSpPr>
            <p:cNvPr id="10" name="Rectangle 48"/>
            <p:cNvSpPr>
              <a:spLocks noChangeAspect="1" noChangeArrowheads="1"/>
            </p:cNvSpPr>
            <p:nvPr/>
          </p:nvSpPr>
          <p:spPr bwMode="auto">
            <a:xfrm rot="5400000">
              <a:off x="2339" y="2241"/>
              <a:ext cx="218" cy="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AutoShape 49"/>
            <p:cNvSpPr>
              <a:spLocks noChangeAspect="1" noChangeArrowheads="1"/>
            </p:cNvSpPr>
            <p:nvPr/>
          </p:nvSpPr>
          <p:spPr bwMode="auto">
            <a:xfrm>
              <a:off x="2942" y="2252"/>
              <a:ext cx="997" cy="63"/>
            </a:xfrm>
            <a:prstGeom prst="rightArrow">
              <a:avLst>
                <a:gd name="adj1" fmla="val 50000"/>
                <a:gd name="adj2" fmla="val 39563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" name="Group 50"/>
            <p:cNvGrpSpPr>
              <a:grpSpLocks noChangeAspect="1"/>
            </p:cNvGrpSpPr>
            <p:nvPr/>
          </p:nvGrpSpPr>
          <p:grpSpPr bwMode="auto">
            <a:xfrm>
              <a:off x="2056" y="2120"/>
              <a:ext cx="75" cy="304"/>
              <a:chOff x="681" y="3537"/>
              <a:chExt cx="108" cy="435"/>
            </a:xfrm>
          </p:grpSpPr>
          <p:sp>
            <p:nvSpPr>
              <p:cNvPr id="35" name="Line 51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Line 52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Line 53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54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55"/>
            <p:cNvGrpSpPr>
              <a:grpSpLocks noChangeAspect="1"/>
            </p:cNvGrpSpPr>
            <p:nvPr/>
          </p:nvGrpSpPr>
          <p:grpSpPr bwMode="auto">
            <a:xfrm flipH="1">
              <a:off x="2788" y="2120"/>
              <a:ext cx="75" cy="304"/>
              <a:chOff x="681" y="3537"/>
              <a:chExt cx="108" cy="435"/>
            </a:xfrm>
          </p:grpSpPr>
          <p:sp>
            <p:nvSpPr>
              <p:cNvPr id="31" name="Line 56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57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58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59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" name="AutoShape 60"/>
            <p:cNvSpPr>
              <a:spLocks noChangeAspect="1" noChangeArrowheads="1"/>
            </p:cNvSpPr>
            <p:nvPr/>
          </p:nvSpPr>
          <p:spPr bwMode="auto">
            <a:xfrm rot="-5400000">
              <a:off x="2188" y="2165"/>
              <a:ext cx="114" cy="220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61"/>
            <p:cNvSpPr>
              <a:spLocks noChangeArrowheads="1"/>
            </p:cNvSpPr>
            <p:nvPr/>
          </p:nvSpPr>
          <p:spPr bwMode="auto">
            <a:xfrm>
              <a:off x="692" y="2223"/>
              <a:ext cx="1267" cy="115"/>
            </a:xfrm>
            <a:prstGeom prst="rightArrow">
              <a:avLst>
                <a:gd name="adj1" fmla="val 50000"/>
                <a:gd name="adj2" fmla="val 275435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759" y="1995"/>
              <a:ext cx="1105" cy="156"/>
              <a:chOff x="759" y="1995"/>
              <a:chExt cx="1105" cy="156"/>
            </a:xfrm>
          </p:grpSpPr>
          <p:sp>
            <p:nvSpPr>
              <p:cNvPr id="27" name="Line 63"/>
              <p:cNvSpPr>
                <a:spLocks noChangeShapeType="1"/>
              </p:cNvSpPr>
              <p:nvPr/>
            </p:nvSpPr>
            <p:spPr bwMode="auto">
              <a:xfrm>
                <a:off x="759" y="2148"/>
                <a:ext cx="1105" cy="0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64"/>
              <p:cNvSpPr>
                <a:spLocks noChangeShapeType="1"/>
              </p:cNvSpPr>
              <p:nvPr/>
            </p:nvSpPr>
            <p:spPr bwMode="auto">
              <a:xfrm>
                <a:off x="847" y="1999"/>
                <a:ext cx="0" cy="149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65"/>
              <p:cNvSpPr>
                <a:spLocks noChangeShapeType="1"/>
              </p:cNvSpPr>
              <p:nvPr/>
            </p:nvSpPr>
            <p:spPr bwMode="auto">
              <a:xfrm>
                <a:off x="1291" y="1995"/>
                <a:ext cx="0" cy="149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66"/>
              <p:cNvSpPr>
                <a:spLocks noChangeShapeType="1"/>
              </p:cNvSpPr>
              <p:nvPr/>
            </p:nvSpPr>
            <p:spPr bwMode="auto">
              <a:xfrm>
                <a:off x="1739" y="2002"/>
                <a:ext cx="0" cy="149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840" y="1891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813" y="1641"/>
              <a:ext cx="5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de-DE" b="1" baseline="-25000">
                  <a:solidFill>
                    <a:srgbClr val="000000"/>
                  </a:solidFill>
                  <a:latin typeface="Times New Roman" pitchFamily="18" charset="0"/>
                </a:rPr>
                <a:t>LASER</a:t>
              </a:r>
            </a:p>
          </p:txBody>
        </p:sp>
        <p:sp>
          <p:nvSpPr>
            <p:cNvPr id="19" name="AutoShape 69"/>
            <p:cNvSpPr>
              <a:spLocks noChangeAspect="1" noChangeArrowheads="1"/>
            </p:cNvSpPr>
            <p:nvPr/>
          </p:nvSpPr>
          <p:spPr bwMode="auto">
            <a:xfrm rot="-16200000">
              <a:off x="2583" y="2182"/>
              <a:ext cx="114" cy="220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" name="Group 70"/>
            <p:cNvGrpSpPr>
              <a:grpSpLocks/>
            </p:cNvGrpSpPr>
            <p:nvPr/>
          </p:nvGrpSpPr>
          <p:grpSpPr bwMode="auto">
            <a:xfrm>
              <a:off x="2956" y="1989"/>
              <a:ext cx="1105" cy="156"/>
              <a:chOff x="759" y="1995"/>
              <a:chExt cx="1105" cy="156"/>
            </a:xfrm>
          </p:grpSpPr>
          <p:sp>
            <p:nvSpPr>
              <p:cNvPr id="23" name="Line 71"/>
              <p:cNvSpPr>
                <a:spLocks noChangeShapeType="1"/>
              </p:cNvSpPr>
              <p:nvPr/>
            </p:nvSpPr>
            <p:spPr bwMode="auto">
              <a:xfrm>
                <a:off x="759" y="2148"/>
                <a:ext cx="110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Line 72"/>
              <p:cNvSpPr>
                <a:spLocks noChangeShapeType="1"/>
              </p:cNvSpPr>
              <p:nvPr/>
            </p:nvSpPr>
            <p:spPr bwMode="auto">
              <a:xfrm>
                <a:off x="847" y="1999"/>
                <a:ext cx="0" cy="1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Line 73"/>
              <p:cNvSpPr>
                <a:spLocks noChangeShapeType="1"/>
              </p:cNvSpPr>
              <p:nvPr/>
            </p:nvSpPr>
            <p:spPr bwMode="auto">
              <a:xfrm>
                <a:off x="1291" y="1995"/>
                <a:ext cx="0" cy="1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74"/>
              <p:cNvSpPr>
                <a:spLocks noChangeShapeType="1"/>
              </p:cNvSpPr>
              <p:nvPr/>
            </p:nvSpPr>
            <p:spPr bwMode="auto">
              <a:xfrm>
                <a:off x="1739" y="2002"/>
                <a:ext cx="0" cy="1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Line 75"/>
            <p:cNvSpPr>
              <a:spLocks noChangeShapeType="1"/>
            </p:cNvSpPr>
            <p:nvPr/>
          </p:nvSpPr>
          <p:spPr bwMode="auto">
            <a:xfrm>
              <a:off x="2107" y="2619"/>
              <a:ext cx="7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Text Box 76"/>
            <p:cNvSpPr txBox="1">
              <a:spLocks noChangeArrowheads="1"/>
            </p:cNvSpPr>
            <p:nvPr/>
          </p:nvSpPr>
          <p:spPr bwMode="auto">
            <a:xfrm>
              <a:off x="2237" y="2379"/>
              <a:ext cx="3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de-DE" b="1" baseline="-25000">
                  <a:solidFill>
                    <a:srgbClr val="000000"/>
                  </a:solidFill>
                  <a:latin typeface="Times New Roman" pitchFamily="18" charset="0"/>
                </a:rPr>
                <a:t>OPO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3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Femtosecond OPO Schematics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C5BC-6774-4156-BF92-31F2EF2AEE39}" type="datetime1">
              <a:rPr lang="en-US" smtClean="0">
                <a:solidFill>
                  <a:srgbClr val="FFFFFF"/>
                </a:solidFill>
              </a:rPr>
              <a:pPr>
                <a:defRPr/>
              </a:pPr>
              <a:t>3/2/2017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220788"/>
            <a:ext cx="7772400" cy="4468812"/>
          </a:xfrm>
          <a:prstGeom prst="rect">
            <a:avLst/>
          </a:prstGeom>
        </p:spPr>
        <p:txBody>
          <a:bodyPr/>
          <a:lstStyle/>
          <a:p>
            <a:pPr marL="173038" indent="-173038" eaLnBrk="0" hangingPunct="0">
              <a:spcBef>
                <a:spcPct val="20000"/>
              </a:spcBef>
              <a:buClr>
                <a:srgbClr val="005A92"/>
              </a:buClr>
              <a:buSzPct val="130000"/>
              <a:buFont typeface="Arial" pitchFamily="34" charset="0"/>
              <a:buChar char="•"/>
              <a:defRPr/>
            </a:pPr>
            <a:r>
              <a:rPr lang="de-DE" sz="2000" kern="0" dirty="0" smtClean="0">
                <a:solidFill>
                  <a:srgbClr val="005A92"/>
                </a:solidFill>
                <a:latin typeface="Arial"/>
              </a:rPr>
              <a:t> Pricipal OPO scheme </a:t>
            </a:r>
          </a:p>
          <a:p>
            <a:pPr eaLnBrk="0" hangingPunct="0">
              <a:spcBef>
                <a:spcPct val="20000"/>
              </a:spcBef>
              <a:buClr>
                <a:srgbClr val="0076BF"/>
              </a:buClr>
              <a:defRPr/>
            </a:pPr>
            <a:endParaRPr lang="de-DE" sz="2000" kern="0" dirty="0" smtClean="0">
              <a:solidFill>
                <a:srgbClr val="005A92"/>
              </a:solidFill>
              <a:latin typeface="Arial"/>
            </a:endParaRPr>
          </a:p>
          <a:p>
            <a:pPr marL="173038" indent="-173038" eaLnBrk="0" hangingPunct="0">
              <a:spcBef>
                <a:spcPct val="20000"/>
              </a:spcBef>
              <a:buClr>
                <a:srgbClr val="0076BF"/>
              </a:buClr>
              <a:buFontTx/>
              <a:buChar char="•"/>
              <a:defRPr/>
            </a:pPr>
            <a:endParaRPr lang="de-DE" sz="2000" kern="0" dirty="0" smtClean="0">
              <a:solidFill>
                <a:srgbClr val="005A92"/>
              </a:solidFill>
              <a:latin typeface="Arial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rgbClr val="005A92"/>
              </a:buClr>
              <a:buSzPct val="130000"/>
              <a:buFont typeface="Arial" pitchFamily="34" charset="0"/>
              <a:buChar char="•"/>
              <a:defRPr/>
            </a:pPr>
            <a:r>
              <a:rPr lang="de-DE" sz="2000" kern="0" dirty="0" smtClean="0">
                <a:solidFill>
                  <a:srgbClr val="005A92"/>
                </a:solidFill>
                <a:latin typeface="Arial"/>
              </a:rPr>
              <a:t> Low pulse energy </a:t>
            </a:r>
            <a:r>
              <a:rPr lang="de-DE" sz="2000" kern="0" dirty="0" smtClean="0">
                <a:solidFill>
                  <a:srgbClr val="005A92"/>
                </a:solidFill>
                <a:latin typeface="Arial"/>
                <a:sym typeface="Wingdings" pitchFamily="2" charset="2"/>
              </a:rPr>
              <a:t> pump beam focussing </a:t>
            </a:r>
          </a:p>
          <a:p>
            <a:pPr marL="173038" indent="-173038" eaLnBrk="0" hangingPunct="0">
              <a:spcBef>
                <a:spcPct val="20000"/>
              </a:spcBef>
              <a:buClr>
                <a:srgbClr val="0076BF"/>
              </a:buClr>
              <a:buFontTx/>
              <a:buChar char="•"/>
              <a:defRPr/>
            </a:pPr>
            <a:endParaRPr lang="de-DE" sz="2000" kern="0" dirty="0" smtClean="0">
              <a:solidFill>
                <a:srgbClr val="005A92"/>
              </a:solidFill>
              <a:latin typeface="Arial"/>
              <a:sym typeface="Wingdings" pitchFamily="2" charset="2"/>
            </a:endParaRPr>
          </a:p>
          <a:p>
            <a:pPr marL="173038" indent="-173038" eaLnBrk="0" hangingPunct="0">
              <a:spcBef>
                <a:spcPct val="20000"/>
              </a:spcBef>
              <a:buClr>
                <a:srgbClr val="0076BF"/>
              </a:buClr>
              <a:buFontTx/>
              <a:buChar char="•"/>
              <a:defRPr/>
            </a:pPr>
            <a:endParaRPr lang="de-DE" sz="2000" kern="0" dirty="0" smtClean="0">
              <a:solidFill>
                <a:srgbClr val="005A92"/>
              </a:solidFill>
              <a:latin typeface="Arial"/>
              <a:sym typeface="Wingdings" pitchFamily="2" charset="2"/>
            </a:endParaRPr>
          </a:p>
          <a:p>
            <a:pPr marL="173038" indent="-173038" eaLnBrk="0" hangingPunct="0">
              <a:spcBef>
                <a:spcPct val="20000"/>
              </a:spcBef>
              <a:buClr>
                <a:srgbClr val="0076BF"/>
              </a:buClr>
              <a:buFontTx/>
              <a:buChar char="•"/>
              <a:defRPr/>
            </a:pPr>
            <a:endParaRPr lang="de-DE" sz="2000" kern="0" dirty="0" smtClean="0">
              <a:solidFill>
                <a:srgbClr val="005A92"/>
              </a:solidFill>
              <a:latin typeface="Arial"/>
              <a:sym typeface="Wingdings" pitchFamily="2" charset="2"/>
            </a:endParaRPr>
          </a:p>
          <a:p>
            <a:pPr marL="173038" indent="-173038" eaLnBrk="0" hangingPunct="0">
              <a:spcBef>
                <a:spcPct val="20000"/>
              </a:spcBef>
              <a:buClr>
                <a:srgbClr val="0076BF"/>
              </a:buClr>
              <a:buFontTx/>
              <a:buChar char="•"/>
              <a:defRPr/>
            </a:pPr>
            <a:endParaRPr lang="de-DE" sz="2000" kern="0" dirty="0" smtClean="0">
              <a:solidFill>
                <a:srgbClr val="005A92"/>
              </a:solidFill>
              <a:latin typeface="Arial"/>
              <a:sym typeface="Wingdings" pitchFamily="2" charset="2"/>
            </a:endParaRPr>
          </a:p>
          <a:p>
            <a:pPr marL="173038" indent="-173038" eaLnBrk="0" hangingPunct="0">
              <a:spcBef>
                <a:spcPct val="20000"/>
              </a:spcBef>
              <a:buClr>
                <a:srgbClr val="005A92"/>
              </a:buClr>
              <a:buSzPct val="130000"/>
              <a:buFont typeface="Arial" pitchFamily="34" charset="0"/>
              <a:buChar char="•"/>
              <a:defRPr/>
            </a:pPr>
            <a:r>
              <a:rPr lang="de-DE" sz="2000" kern="0" dirty="0" smtClean="0">
                <a:solidFill>
                  <a:srgbClr val="005A92"/>
                </a:solidFill>
                <a:latin typeface="Arial"/>
                <a:sym typeface="Wingdings" pitchFamily="2" charset="2"/>
              </a:rPr>
              <a:t> 80 MHz  1.875 m cavity length </a:t>
            </a:r>
            <a:endParaRPr lang="de-DE" sz="2000" kern="0" dirty="0" smtClean="0">
              <a:solidFill>
                <a:srgbClr val="005A92"/>
              </a:solidFill>
              <a:latin typeface="Arial"/>
            </a:endParaRPr>
          </a:p>
          <a:p>
            <a:pPr marL="173038" indent="-173038" eaLnBrk="0" hangingPunct="0">
              <a:spcBef>
                <a:spcPct val="20000"/>
              </a:spcBef>
              <a:buClr>
                <a:srgbClr val="0076BF"/>
              </a:buClr>
              <a:buFontTx/>
              <a:buChar char="•"/>
              <a:defRPr/>
            </a:pPr>
            <a:endParaRPr lang="de-DE" sz="2000" kern="0" dirty="0" smtClean="0">
              <a:solidFill>
                <a:srgbClr val="005A92"/>
              </a:solidFill>
              <a:latin typeface="Arial"/>
            </a:endParaRPr>
          </a:p>
          <a:p>
            <a:pPr marL="173038" indent="-173038" eaLnBrk="0" hangingPunct="0">
              <a:spcBef>
                <a:spcPct val="20000"/>
              </a:spcBef>
              <a:buClr>
                <a:srgbClr val="0076BF"/>
              </a:buClr>
              <a:buFontTx/>
              <a:buChar char="•"/>
              <a:defRPr/>
            </a:pPr>
            <a:endParaRPr lang="de-DE" sz="2000" kern="0" dirty="0" smtClean="0">
              <a:solidFill>
                <a:srgbClr val="005A92"/>
              </a:solidFill>
              <a:latin typeface="Arial"/>
            </a:endParaRPr>
          </a:p>
          <a:p>
            <a:pPr marL="173038" indent="-173038" eaLnBrk="0" hangingPunct="0">
              <a:spcBef>
                <a:spcPct val="20000"/>
              </a:spcBef>
              <a:buClr>
                <a:srgbClr val="0076BF"/>
              </a:buClr>
              <a:defRPr/>
            </a:pPr>
            <a:endParaRPr lang="de-DE" sz="2000" kern="0" dirty="0">
              <a:solidFill>
                <a:srgbClr val="005A92"/>
              </a:solidFill>
              <a:latin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921000" y="4911725"/>
            <a:ext cx="4021138" cy="958850"/>
            <a:chOff x="1053" y="2591"/>
            <a:chExt cx="2533" cy="604"/>
          </a:xfrm>
        </p:grpSpPr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 rot="5400000">
              <a:off x="2505" y="2726"/>
              <a:ext cx="209" cy="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spect="1" noChangeArrowheads="1"/>
            </p:cNvSpPr>
            <p:nvPr/>
          </p:nvSpPr>
          <p:spPr bwMode="auto">
            <a:xfrm>
              <a:off x="1226" y="2695"/>
              <a:ext cx="285" cy="127"/>
            </a:xfrm>
            <a:prstGeom prst="rightArrow">
              <a:avLst>
                <a:gd name="adj1" fmla="val 50000"/>
                <a:gd name="adj2" fmla="val 56102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8" name="AutoShape 7"/>
            <p:cNvSpPr>
              <a:spLocks noChangeAspect="1" noChangeArrowheads="1"/>
            </p:cNvSpPr>
            <p:nvPr/>
          </p:nvSpPr>
          <p:spPr bwMode="auto">
            <a:xfrm>
              <a:off x="3301" y="2781"/>
              <a:ext cx="285" cy="95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AutoShape 8"/>
            <p:cNvSpPr>
              <a:spLocks noChangeAspect="1" noChangeArrowheads="1"/>
            </p:cNvSpPr>
            <p:nvPr/>
          </p:nvSpPr>
          <p:spPr bwMode="auto">
            <a:xfrm>
              <a:off x="3301" y="2655"/>
              <a:ext cx="285" cy="32"/>
            </a:xfrm>
            <a:prstGeom prst="rightArrow">
              <a:avLst>
                <a:gd name="adj1" fmla="val 50000"/>
                <a:gd name="adj2" fmla="val 22265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/>
            <p:cNvGrpSpPr>
              <a:grpSpLocks noChangeAspect="1"/>
            </p:cNvGrpSpPr>
            <p:nvPr/>
          </p:nvGrpSpPr>
          <p:grpSpPr bwMode="auto">
            <a:xfrm flipH="1">
              <a:off x="3174" y="2591"/>
              <a:ext cx="75" cy="304"/>
              <a:chOff x="681" y="3537"/>
              <a:chExt cx="108" cy="435"/>
            </a:xfrm>
          </p:grpSpPr>
          <p:sp>
            <p:nvSpPr>
              <p:cNvPr id="24" name="Line 10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Line 11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12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13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AutoShape 14"/>
            <p:cNvSpPr>
              <a:spLocks noChangeAspect="1" noChangeArrowheads="1"/>
            </p:cNvSpPr>
            <p:nvPr/>
          </p:nvSpPr>
          <p:spPr bwMode="auto">
            <a:xfrm rot="-16200000">
              <a:off x="2972" y="2666"/>
              <a:ext cx="160" cy="199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589" y="2613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 rot="5400000">
              <a:off x="2096" y="2300"/>
              <a:ext cx="76" cy="907"/>
            </a:xfrm>
            <a:prstGeom prst="triangle">
              <a:avLst>
                <a:gd name="adj" fmla="val 50000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17"/>
            <p:cNvSpPr>
              <a:spLocks noChangeAspect="1" noChangeArrowheads="1"/>
            </p:cNvSpPr>
            <p:nvPr/>
          </p:nvSpPr>
          <p:spPr bwMode="auto">
            <a:xfrm rot="-5400000">
              <a:off x="2052" y="2636"/>
              <a:ext cx="159" cy="198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5" name="Group 18"/>
            <p:cNvGrpSpPr>
              <a:grpSpLocks noChangeAspect="1"/>
            </p:cNvGrpSpPr>
            <p:nvPr/>
          </p:nvGrpSpPr>
          <p:grpSpPr bwMode="auto">
            <a:xfrm>
              <a:off x="1938" y="2591"/>
              <a:ext cx="75" cy="304"/>
              <a:chOff x="681" y="3537"/>
              <a:chExt cx="108" cy="435"/>
            </a:xfrm>
          </p:grpSpPr>
          <p:sp>
            <p:nvSpPr>
              <p:cNvPr id="20" name="Line 19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Line 20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21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22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968" y="3088"/>
              <a:ext cx="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053" y="2873"/>
              <a:ext cx="5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>
                  <a:solidFill>
                    <a:srgbClr val="000000"/>
                  </a:solidFill>
                  <a:latin typeface="Times New Roman" pitchFamily="18" charset="0"/>
                </a:rPr>
                <a:t>80 MHz</a:t>
              </a: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rot="10800000" flipV="1">
              <a:off x="1980" y="3082"/>
              <a:ext cx="421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2396" y="2962"/>
              <a:ext cx="6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dirty="0" smtClean="0">
                  <a:solidFill>
                    <a:srgbClr val="000000"/>
                  </a:solidFill>
                  <a:latin typeface="Times New Roman" pitchFamily="18" charset="0"/>
                </a:rPr>
                <a:t>1.875 </a:t>
              </a:r>
              <a:r>
                <a:rPr lang="de-DE" dirty="0">
                  <a:solidFill>
                    <a:srgbClr val="000000"/>
                  </a:solidFill>
                  <a:latin typeface="Times New Roman" pitchFamily="18" charset="0"/>
                </a:rPr>
                <a:t>m </a:t>
              </a:r>
            </a:p>
          </p:txBody>
        </p:sp>
      </p:grpSp>
      <p:grpSp>
        <p:nvGrpSpPr>
          <p:cNvPr id="28" name="Group 50"/>
          <p:cNvGrpSpPr>
            <a:grpSpLocks noChangeAspect="1"/>
          </p:cNvGrpSpPr>
          <p:nvPr/>
        </p:nvGrpSpPr>
        <p:grpSpPr bwMode="auto">
          <a:xfrm>
            <a:off x="3721100" y="1485900"/>
            <a:ext cx="3170238" cy="604838"/>
            <a:chOff x="2517" y="3475"/>
            <a:chExt cx="2858" cy="545"/>
          </a:xfrm>
        </p:grpSpPr>
        <p:sp>
          <p:nvSpPr>
            <p:cNvPr id="29" name="Rectangle 51"/>
            <p:cNvSpPr>
              <a:spLocks noChangeAspect="1" noChangeArrowheads="1"/>
            </p:cNvSpPr>
            <p:nvPr/>
          </p:nvSpPr>
          <p:spPr bwMode="auto">
            <a:xfrm>
              <a:off x="3516" y="3475"/>
              <a:ext cx="907" cy="5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>
                  <a:solidFill>
                    <a:srgbClr val="000000"/>
                  </a:solidFill>
                  <a:latin typeface="Times New Roman" pitchFamily="18" charset="0"/>
                </a:rPr>
                <a:t>OPO</a:t>
              </a:r>
            </a:p>
          </p:txBody>
        </p:sp>
        <p:sp>
          <p:nvSpPr>
            <p:cNvPr id="30" name="AutoShape 52"/>
            <p:cNvSpPr>
              <a:spLocks noChangeAspect="1" noChangeArrowheads="1"/>
            </p:cNvSpPr>
            <p:nvPr/>
          </p:nvSpPr>
          <p:spPr bwMode="auto">
            <a:xfrm>
              <a:off x="2517" y="3657"/>
              <a:ext cx="408" cy="181"/>
            </a:xfrm>
            <a:prstGeom prst="rightArrow">
              <a:avLst>
                <a:gd name="adj1" fmla="val 50000"/>
                <a:gd name="adj2" fmla="val 56354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AutoShape 53"/>
            <p:cNvSpPr>
              <a:spLocks noChangeAspect="1" noChangeArrowheads="1"/>
            </p:cNvSpPr>
            <p:nvPr/>
          </p:nvSpPr>
          <p:spPr bwMode="auto">
            <a:xfrm>
              <a:off x="4967" y="3793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54"/>
            <p:cNvSpPr>
              <a:spLocks noChangeAspect="1" noChangeArrowheads="1"/>
            </p:cNvSpPr>
            <p:nvPr/>
          </p:nvSpPr>
          <p:spPr bwMode="auto">
            <a:xfrm>
              <a:off x="4967" y="3612"/>
              <a:ext cx="408" cy="46"/>
            </a:xfrm>
            <a:prstGeom prst="rightArrow">
              <a:avLst>
                <a:gd name="adj1" fmla="val 50000"/>
                <a:gd name="adj2" fmla="val 22173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3" name="Group 55"/>
            <p:cNvGrpSpPr>
              <a:grpSpLocks noChangeAspect="1"/>
            </p:cNvGrpSpPr>
            <p:nvPr/>
          </p:nvGrpSpPr>
          <p:grpSpPr bwMode="auto">
            <a:xfrm>
              <a:off x="3016" y="3521"/>
              <a:ext cx="108" cy="435"/>
              <a:chOff x="681" y="3537"/>
              <a:chExt cx="108" cy="435"/>
            </a:xfrm>
          </p:grpSpPr>
          <p:sp>
            <p:nvSpPr>
              <p:cNvPr id="41" name="Line 56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57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58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59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" name="Group 60"/>
            <p:cNvGrpSpPr>
              <a:grpSpLocks noChangeAspect="1"/>
            </p:cNvGrpSpPr>
            <p:nvPr/>
          </p:nvGrpSpPr>
          <p:grpSpPr bwMode="auto">
            <a:xfrm flipH="1">
              <a:off x="4785" y="3521"/>
              <a:ext cx="108" cy="435"/>
              <a:chOff x="681" y="3537"/>
              <a:chExt cx="108" cy="435"/>
            </a:xfrm>
          </p:grpSpPr>
          <p:sp>
            <p:nvSpPr>
              <p:cNvPr id="37" name="Line 61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Line 62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63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64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" name="AutoShape 65"/>
            <p:cNvSpPr>
              <a:spLocks noChangeAspect="1" noChangeArrowheads="1"/>
            </p:cNvSpPr>
            <p:nvPr/>
          </p:nvSpPr>
          <p:spPr bwMode="auto">
            <a:xfrm rot="-5400000">
              <a:off x="3180" y="3584"/>
              <a:ext cx="228" cy="284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66"/>
            <p:cNvSpPr>
              <a:spLocks noChangeAspect="1" noChangeArrowheads="1"/>
            </p:cNvSpPr>
            <p:nvPr/>
          </p:nvSpPr>
          <p:spPr bwMode="auto">
            <a:xfrm rot="-16200000">
              <a:off x="4496" y="3629"/>
              <a:ext cx="228" cy="284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Group 67"/>
          <p:cNvGrpSpPr>
            <a:grpSpLocks/>
          </p:cNvGrpSpPr>
          <p:nvPr/>
        </p:nvGrpSpPr>
        <p:grpSpPr bwMode="auto">
          <a:xfrm>
            <a:off x="3178175" y="3130550"/>
            <a:ext cx="3746500" cy="857250"/>
            <a:chOff x="1321" y="1867"/>
            <a:chExt cx="2360" cy="540"/>
          </a:xfrm>
        </p:grpSpPr>
        <p:sp>
          <p:nvSpPr>
            <p:cNvPr id="46" name="Rectangle 68"/>
            <p:cNvSpPr>
              <a:spLocks noChangeAspect="1" noChangeArrowheads="1"/>
            </p:cNvSpPr>
            <p:nvPr/>
          </p:nvSpPr>
          <p:spPr bwMode="auto">
            <a:xfrm rot="5400000">
              <a:off x="2600" y="2002"/>
              <a:ext cx="209" cy="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" name="AutoShape 69"/>
            <p:cNvSpPr>
              <a:spLocks noChangeAspect="1" noChangeArrowheads="1"/>
            </p:cNvSpPr>
            <p:nvPr/>
          </p:nvSpPr>
          <p:spPr bwMode="auto">
            <a:xfrm>
              <a:off x="1321" y="1971"/>
              <a:ext cx="285" cy="127"/>
            </a:xfrm>
            <a:prstGeom prst="rightArrow">
              <a:avLst>
                <a:gd name="adj1" fmla="val 50000"/>
                <a:gd name="adj2" fmla="val 56102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8" name="AutoShape 70"/>
            <p:cNvSpPr>
              <a:spLocks noChangeAspect="1" noChangeArrowheads="1"/>
            </p:cNvSpPr>
            <p:nvPr/>
          </p:nvSpPr>
          <p:spPr bwMode="auto">
            <a:xfrm>
              <a:off x="3396" y="2057"/>
              <a:ext cx="285" cy="95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AutoShape 71"/>
            <p:cNvSpPr>
              <a:spLocks noChangeAspect="1" noChangeArrowheads="1"/>
            </p:cNvSpPr>
            <p:nvPr/>
          </p:nvSpPr>
          <p:spPr bwMode="auto">
            <a:xfrm>
              <a:off x="3396" y="1931"/>
              <a:ext cx="285" cy="32"/>
            </a:xfrm>
            <a:prstGeom prst="rightArrow">
              <a:avLst>
                <a:gd name="adj1" fmla="val 50000"/>
                <a:gd name="adj2" fmla="val 22265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0" name="Group 72"/>
            <p:cNvGrpSpPr>
              <a:grpSpLocks noChangeAspect="1"/>
            </p:cNvGrpSpPr>
            <p:nvPr/>
          </p:nvGrpSpPr>
          <p:grpSpPr bwMode="auto">
            <a:xfrm flipH="1">
              <a:off x="3269" y="1867"/>
              <a:ext cx="75" cy="304"/>
              <a:chOff x="681" y="3537"/>
              <a:chExt cx="108" cy="435"/>
            </a:xfrm>
          </p:grpSpPr>
          <p:sp>
            <p:nvSpPr>
              <p:cNvPr id="62" name="Line 73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Line 74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Line 75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76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AutoShape 77"/>
            <p:cNvSpPr>
              <a:spLocks noChangeAspect="1" noChangeArrowheads="1"/>
            </p:cNvSpPr>
            <p:nvPr/>
          </p:nvSpPr>
          <p:spPr bwMode="auto">
            <a:xfrm rot="-16200000">
              <a:off x="3067" y="1942"/>
              <a:ext cx="160" cy="199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78"/>
            <p:cNvSpPr>
              <a:spLocks noChangeShapeType="1"/>
            </p:cNvSpPr>
            <p:nvPr/>
          </p:nvSpPr>
          <p:spPr bwMode="auto">
            <a:xfrm>
              <a:off x="1684" y="188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AutoShape 79"/>
            <p:cNvSpPr>
              <a:spLocks noChangeArrowheads="1"/>
            </p:cNvSpPr>
            <p:nvPr/>
          </p:nvSpPr>
          <p:spPr bwMode="auto">
            <a:xfrm rot="5400000">
              <a:off x="2191" y="1576"/>
              <a:ext cx="76" cy="907"/>
            </a:xfrm>
            <a:prstGeom prst="triangle">
              <a:avLst>
                <a:gd name="adj" fmla="val 50000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AutoShape 80"/>
            <p:cNvSpPr>
              <a:spLocks noChangeAspect="1" noChangeArrowheads="1"/>
            </p:cNvSpPr>
            <p:nvPr/>
          </p:nvSpPr>
          <p:spPr bwMode="auto">
            <a:xfrm rot="-5400000">
              <a:off x="2147" y="1912"/>
              <a:ext cx="159" cy="198"/>
            </a:xfrm>
            <a:custGeom>
              <a:avLst/>
              <a:gdLst>
                <a:gd name="T0" fmla="*/ 9250 w 21600"/>
                <a:gd name="T1" fmla="*/ 0 h 21600"/>
                <a:gd name="T2" fmla="*/ 3055 w 21600"/>
                <a:gd name="T3" fmla="*/ 21600 h 21600"/>
                <a:gd name="T4" fmla="*/ 9725 w 21600"/>
                <a:gd name="T5" fmla="*/ 8310 h 21600"/>
                <a:gd name="T6" fmla="*/ 15662 w 21600"/>
                <a:gd name="T7" fmla="*/ 14285 h 21600"/>
                <a:gd name="T8" fmla="*/ 21600 w 21600"/>
                <a:gd name="T9" fmla="*/ 831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Text Box 81"/>
            <p:cNvSpPr txBox="1">
              <a:spLocks noChangeArrowheads="1"/>
            </p:cNvSpPr>
            <p:nvPr/>
          </p:nvSpPr>
          <p:spPr bwMode="auto">
            <a:xfrm>
              <a:off x="1490" y="2176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>
                  <a:solidFill>
                    <a:srgbClr val="000000"/>
                  </a:solidFill>
                  <a:latin typeface="Times New Roman" pitchFamily="18" charset="0"/>
                </a:rPr>
                <a:t>Lens</a:t>
              </a:r>
            </a:p>
          </p:txBody>
        </p:sp>
        <p:grpSp>
          <p:nvGrpSpPr>
            <p:cNvPr id="56" name="Group 82"/>
            <p:cNvGrpSpPr>
              <a:grpSpLocks noChangeAspect="1"/>
            </p:cNvGrpSpPr>
            <p:nvPr/>
          </p:nvGrpSpPr>
          <p:grpSpPr bwMode="auto">
            <a:xfrm>
              <a:off x="2033" y="1867"/>
              <a:ext cx="75" cy="304"/>
              <a:chOff x="681" y="3537"/>
              <a:chExt cx="108" cy="435"/>
            </a:xfrm>
          </p:grpSpPr>
          <p:sp>
            <p:nvSpPr>
              <p:cNvPr id="58" name="Line 83"/>
              <p:cNvSpPr>
                <a:spLocks noChangeAspect="1" noChangeShapeType="1"/>
              </p:cNvSpPr>
              <p:nvPr/>
            </p:nvSpPr>
            <p:spPr bwMode="auto">
              <a:xfrm>
                <a:off x="687" y="3537"/>
                <a:ext cx="1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Line 84"/>
              <p:cNvSpPr>
                <a:spLocks noChangeAspect="1" noChangeShapeType="1"/>
              </p:cNvSpPr>
              <p:nvPr/>
            </p:nvSpPr>
            <p:spPr bwMode="auto">
              <a:xfrm>
                <a:off x="681" y="3537"/>
                <a:ext cx="10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Line 85"/>
              <p:cNvSpPr>
                <a:spLocks noChangeAspect="1" noChangeShapeType="1"/>
              </p:cNvSpPr>
              <p:nvPr/>
            </p:nvSpPr>
            <p:spPr bwMode="auto">
              <a:xfrm>
                <a:off x="687" y="3966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86"/>
              <p:cNvSpPr>
                <a:spLocks noChangeAspect="1"/>
              </p:cNvSpPr>
              <p:nvPr/>
            </p:nvSpPr>
            <p:spPr bwMode="auto">
              <a:xfrm>
                <a:off x="723" y="3537"/>
                <a:ext cx="66" cy="429"/>
              </a:xfrm>
              <a:custGeom>
                <a:avLst/>
                <a:gdLst/>
                <a:ahLst/>
                <a:cxnLst>
                  <a:cxn ang="0">
                    <a:pos x="60" y="429"/>
                  </a:cxn>
                  <a:cxn ang="0">
                    <a:pos x="30" y="381"/>
                  </a:cxn>
                  <a:cxn ang="0">
                    <a:pos x="12" y="328"/>
                  </a:cxn>
                  <a:cxn ang="0">
                    <a:pos x="0" y="274"/>
                  </a:cxn>
                  <a:cxn ang="0">
                    <a:pos x="0" y="214"/>
                  </a:cxn>
                  <a:cxn ang="0">
                    <a:pos x="6" y="161"/>
                  </a:cxn>
                  <a:cxn ang="0">
                    <a:pos x="18" y="101"/>
                  </a:cxn>
                  <a:cxn ang="0">
                    <a:pos x="36" y="48"/>
                  </a:cxn>
                  <a:cxn ang="0">
                    <a:pos x="66" y="0"/>
                  </a:cxn>
                </a:cxnLst>
                <a:rect l="0" t="0" r="r" b="b"/>
                <a:pathLst>
                  <a:path w="66" h="429">
                    <a:moveTo>
                      <a:pt x="60" y="429"/>
                    </a:moveTo>
                    <a:lnTo>
                      <a:pt x="30" y="381"/>
                    </a:lnTo>
                    <a:lnTo>
                      <a:pt x="12" y="328"/>
                    </a:lnTo>
                    <a:lnTo>
                      <a:pt x="0" y="274"/>
                    </a:lnTo>
                    <a:lnTo>
                      <a:pt x="0" y="214"/>
                    </a:lnTo>
                    <a:lnTo>
                      <a:pt x="6" y="161"/>
                    </a:lnTo>
                    <a:lnTo>
                      <a:pt x="18" y="101"/>
                    </a:lnTo>
                    <a:lnTo>
                      <a:pt x="36" y="48"/>
                    </a:lnTo>
                    <a:lnTo>
                      <a:pt x="6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Text Box 87"/>
            <p:cNvSpPr txBox="1">
              <a:spLocks noChangeArrowheads="1"/>
            </p:cNvSpPr>
            <p:nvPr/>
          </p:nvSpPr>
          <p:spPr bwMode="auto">
            <a:xfrm>
              <a:off x="2307" y="2174"/>
              <a:ext cx="7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r>
                <a:rPr lang="de-DE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de-DE">
                  <a:solidFill>
                    <a:srgbClr val="000000"/>
                  </a:solidFill>
                  <a:latin typeface="Times New Roman" pitchFamily="18" charset="0"/>
                </a:rPr>
                <a:t> = 50 µm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1" y="193357"/>
            <a:ext cx="8537575" cy="639763"/>
          </a:xfrm>
        </p:spPr>
        <p:txBody>
          <a:bodyPr/>
          <a:lstStyle/>
          <a:p>
            <a:r>
              <a:rPr lang="en-US" dirty="0" smtClean="0"/>
              <a:t>Quasi-Phase-Matching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C5BC-6774-4156-BF92-31F2EF2AEE39}" type="datetime1">
              <a:rPr lang="en-US" smtClean="0">
                <a:solidFill>
                  <a:srgbClr val="FFFFFF"/>
                </a:solidFill>
              </a:rPr>
              <a:pPr>
                <a:defRPr/>
              </a:pPr>
              <a:t>3/2/2017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962400" cy="40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1054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5A92"/>
                </a:solidFill>
              </a:rPr>
              <a:t> Periodic change in the sign of the nonlinear susceptibility before the back conversion starts.</a:t>
            </a:r>
          </a:p>
          <a:p>
            <a:endParaRPr lang="en-US" sz="1600" dirty="0" smtClean="0">
              <a:solidFill>
                <a:srgbClr val="005A92"/>
              </a:solidFill>
            </a:endParaRPr>
          </a:p>
          <a:p>
            <a:pPr>
              <a:buClr>
                <a:srgbClr val="005A92"/>
              </a:buClr>
              <a:buSzPct val="130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5A92"/>
                </a:solidFill>
              </a:rPr>
              <a:t> The field will be enhanced instead of cancelling during the second half of the cycle</a:t>
            </a:r>
            <a:endParaRPr lang="en-US" sz="1600" dirty="0">
              <a:solidFill>
                <a:srgbClr val="005A92"/>
              </a:solidFill>
            </a:endParaRPr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2133600"/>
            <a:ext cx="43782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19320" y="85344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QPM- Quasi-Phase Matching</a:t>
            </a:r>
          </a:p>
          <a:p>
            <a:r>
              <a:rPr lang="en-US" sz="1200" i="1" dirty="0" smtClean="0"/>
              <a:t>Advantage: higher non linearity, broader phase-matching range</a:t>
            </a:r>
          </a:p>
          <a:p>
            <a:r>
              <a:rPr lang="en-US" sz="1200" dirty="0" smtClean="0"/>
              <a:t>BPM- Birefringence Phase Matching</a:t>
            </a:r>
          </a:p>
          <a:p>
            <a:r>
              <a:rPr lang="en-US" sz="1200" dirty="0" smtClean="0"/>
              <a:t>NPM- None Phase Matching</a:t>
            </a:r>
          </a:p>
          <a:p>
            <a:r>
              <a:rPr lang="en-US" sz="1200" i="1" dirty="0" smtClean="0"/>
              <a:t>Experience back conversion no growth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961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Periodically-Poled OPO Crystal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C5BC-6774-4156-BF92-31F2EF2AEE39}" type="datetime1">
              <a:rPr lang="en-US" smtClean="0">
                <a:solidFill>
                  <a:srgbClr val="FFFFFF"/>
                </a:solidFill>
              </a:rPr>
              <a:pPr>
                <a:defRPr/>
              </a:pPr>
              <a:t>3/2/2017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7" descr="PP-crystal"/>
          <p:cNvPicPr>
            <a:picLocks noChangeAspect="1" noChangeArrowheads="1"/>
          </p:cNvPicPr>
          <p:nvPr/>
        </p:nvPicPr>
        <p:blipFill>
          <a:blip r:embed="rId3" cstate="print"/>
          <a:srcRect b="71349"/>
          <a:stretch>
            <a:fillRect/>
          </a:stretch>
        </p:blipFill>
        <p:spPr bwMode="auto">
          <a:xfrm>
            <a:off x="685800" y="2286000"/>
            <a:ext cx="3925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62461"/>
              </p:ext>
            </p:extLst>
          </p:nvPr>
        </p:nvGraphicFramePr>
        <p:xfrm>
          <a:off x="5486400" y="1066800"/>
          <a:ext cx="26638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1104840" imgH="469800" progId="Equation.3">
                  <p:embed/>
                </p:oleObj>
              </mc:Choice>
              <mc:Fallback>
                <p:oleObj name="Equation" r:id="rId4" imgW="1104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26638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495800" y="3352800"/>
            <a:ext cx="4610100" cy="2343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e-DE" sz="20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de-DE" sz="2000" dirty="0">
                <a:solidFill>
                  <a:srgbClr val="005A92"/>
                </a:solidFill>
                <a:latin typeface="Arial"/>
              </a:rPr>
              <a:t>PP-Xtals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de-DE" dirty="0">
                <a:solidFill>
                  <a:srgbClr val="005A92"/>
                </a:solidFill>
                <a:latin typeface="Arial"/>
              </a:rPr>
              <a:t>Extremly broad phasematching range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de-DE" dirty="0">
                <a:solidFill>
                  <a:srgbClr val="005A92"/>
                </a:solidFill>
                <a:latin typeface="Arial"/>
              </a:rPr>
              <a:t>Fixed pump wavelength (</a:t>
            </a:r>
            <a:r>
              <a:rPr lang="de-DE" dirty="0" smtClean="0">
                <a:solidFill>
                  <a:srgbClr val="005A92"/>
                </a:solidFill>
                <a:latin typeface="Arial"/>
              </a:rPr>
              <a:t>comfortable)</a:t>
            </a:r>
            <a:endParaRPr lang="de-DE" dirty="0">
              <a:solidFill>
                <a:srgbClr val="005A92"/>
              </a:solidFill>
              <a:latin typeface="Arial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de-DE" dirty="0">
                <a:solidFill>
                  <a:srgbClr val="005A92"/>
                </a:solidFill>
                <a:latin typeface="Arial"/>
              </a:rPr>
              <a:t>PC controlled OPO tuning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>
                <a:solidFill>
                  <a:srgbClr val="005A92"/>
                </a:solidFill>
                <a:latin typeface="Arial"/>
                <a:sym typeface="Wingdings" pitchFamily="2" charset="2"/>
              </a:rPr>
              <a:t>	 </a:t>
            </a:r>
            <a:r>
              <a:rPr lang="de-DE" sz="2000" dirty="0">
                <a:solidFill>
                  <a:srgbClr val="005A92"/>
                </a:solidFill>
                <a:latin typeface="Arial"/>
              </a:rPr>
              <a:t>Dispersion tuning	 </a:t>
            </a:r>
            <a:r>
              <a:rPr lang="el-GR" sz="2000" dirty="0" smtClean="0">
                <a:solidFill>
                  <a:srgbClr val="005A92"/>
                </a:solidFill>
                <a:latin typeface="Times New Roman"/>
                <a:cs typeface="Times New Roman"/>
              </a:rPr>
              <a:t>λ</a:t>
            </a:r>
            <a:r>
              <a:rPr lang="de-DE" sz="2000" b="1" baseline="-25000" dirty="0" smtClean="0">
                <a:solidFill>
                  <a:srgbClr val="005A92"/>
                </a:solidFill>
                <a:latin typeface="Arial"/>
              </a:rPr>
              <a:t>Signal</a:t>
            </a:r>
            <a:r>
              <a:rPr lang="de-DE" sz="2000" dirty="0" smtClean="0">
                <a:solidFill>
                  <a:srgbClr val="005A92"/>
                </a:solidFill>
                <a:latin typeface="Arial"/>
              </a:rPr>
              <a:t> </a:t>
            </a:r>
            <a:r>
              <a:rPr lang="de-DE" sz="2000" dirty="0">
                <a:solidFill>
                  <a:srgbClr val="005A92"/>
                </a:solidFill>
                <a:latin typeface="Arial"/>
              </a:rPr>
              <a:t>~ </a:t>
            </a:r>
            <a:r>
              <a:rPr lang="de-DE" sz="2000" dirty="0" smtClean="0">
                <a:solidFill>
                  <a:srgbClr val="005A92"/>
                </a:solidFill>
                <a:latin typeface="Arial"/>
              </a:rPr>
              <a:t>L</a:t>
            </a:r>
            <a:r>
              <a:rPr lang="de-DE" sz="2000" b="1" baseline="-25000" dirty="0" smtClean="0">
                <a:solidFill>
                  <a:srgbClr val="005A92"/>
                </a:solidFill>
                <a:latin typeface="Arial"/>
              </a:rPr>
              <a:t>Cavity</a:t>
            </a:r>
            <a:endParaRPr lang="de-DE" sz="2000" dirty="0">
              <a:solidFill>
                <a:srgbClr val="005A92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de-DE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5800" y="1219200"/>
            <a:ext cx="3895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dirty="0">
                <a:solidFill>
                  <a:srgbClr val="005A92"/>
                </a:solidFill>
                <a:latin typeface="Arial"/>
              </a:rPr>
              <a:t>Quasi Phase Matching: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dirty="0">
                <a:solidFill>
                  <a:srgbClr val="005A92"/>
                </a:solidFill>
                <a:latin typeface="Arial"/>
              </a:rPr>
              <a:t>(Momentum conservation)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-457200" y="2590800"/>
          <a:ext cx="565150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Graph" r:id="rId6" imgW="4809744" imgH="3323539" progId="">
                  <p:embed/>
                </p:oleObj>
              </mc:Choice>
              <mc:Fallback>
                <p:oleObj name="Graph" r:id="rId6" imgW="4809744" imgH="33235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2590800"/>
                        <a:ext cx="565150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81600" y="25908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Grating period</a:t>
            </a:r>
            <a:endParaRPr lang="en-US" dirty="0"/>
          </a:p>
        </p:txBody>
      </p:sp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76" y="2571770"/>
            <a:ext cx="376053" cy="40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5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herent_Presentation template_May14th">
  <a:themeElements>
    <a:clrScheme name="Coherent_Presentation template_May14t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herent_Presentation template_May14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herent_Presentation template_May14t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Coherent_Presentation template_May14th</Template>
  <TotalTime>11080</TotalTime>
  <Words>403</Words>
  <Application>Microsoft Office PowerPoint</Application>
  <PresentationFormat>On-screen Show (4:3)</PresentationFormat>
  <Paragraphs>145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Palatino Linotype</vt:lpstr>
      <vt:lpstr>Symbol</vt:lpstr>
      <vt:lpstr>Times New Roman</vt:lpstr>
      <vt:lpstr>Wingdings</vt:lpstr>
      <vt:lpstr>Coherent_Presentation template_May14th</vt:lpstr>
      <vt:lpstr>Dokument</vt:lpstr>
      <vt:lpstr>Document</vt:lpstr>
      <vt:lpstr>Diagramm</vt:lpstr>
      <vt:lpstr>Equation</vt:lpstr>
      <vt:lpstr>Graph</vt:lpstr>
      <vt:lpstr>CorelDRAW</vt:lpstr>
      <vt:lpstr>PowerPoint Presentation</vt:lpstr>
      <vt:lpstr>Optical Parametric Oscillator</vt:lpstr>
      <vt:lpstr>Optical Parametric Process</vt:lpstr>
      <vt:lpstr>Tuning Methods of OPOs – II</vt:lpstr>
      <vt:lpstr>Dispersion Tuning – PP OPO</vt:lpstr>
      <vt:lpstr>Synchronously Pumped Ultrafast OPOs</vt:lpstr>
      <vt:lpstr>Femtosecond OPO Schematics  </vt:lpstr>
      <vt:lpstr>Quasi-Phase-Matching</vt:lpstr>
      <vt:lpstr>Periodically-Poled OPO Crystal</vt:lpstr>
      <vt:lpstr>PP Fan Crystal</vt:lpstr>
      <vt:lpstr>PP Fan Crystal</vt:lpstr>
      <vt:lpstr>PowerPoint Presentation</vt:lpstr>
    </vt:vector>
  </TitlesOfParts>
  <Company>Coherent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28pt Bold</dc:title>
  <dc:creator>Administrator</dc:creator>
  <cp:lastModifiedBy>Morrison, Owen</cp:lastModifiedBy>
  <cp:revision>205</cp:revision>
  <dcterms:created xsi:type="dcterms:W3CDTF">2007-10-16T21:08:11Z</dcterms:created>
  <dcterms:modified xsi:type="dcterms:W3CDTF">2017-03-02T08:58:37Z</dcterms:modified>
</cp:coreProperties>
</file>