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3" r:id="rId1"/>
    <p:sldMasterId id="2147483715" r:id="rId2"/>
    <p:sldMasterId id="2147483675" r:id="rId3"/>
    <p:sldMasterId id="2147483696" r:id="rId4"/>
  </p:sldMasterIdLst>
  <p:notesMasterIdLst>
    <p:notesMasterId r:id="rId25"/>
  </p:notesMasterIdLst>
  <p:sldIdLst>
    <p:sldId id="804" r:id="rId5"/>
    <p:sldId id="817" r:id="rId6"/>
    <p:sldId id="831" r:id="rId7"/>
    <p:sldId id="818" r:id="rId8"/>
    <p:sldId id="819" r:id="rId9"/>
    <p:sldId id="820" r:id="rId10"/>
    <p:sldId id="821" r:id="rId11"/>
    <p:sldId id="822" r:id="rId12"/>
    <p:sldId id="827" r:id="rId13"/>
    <p:sldId id="828" r:id="rId14"/>
    <p:sldId id="826" r:id="rId15"/>
    <p:sldId id="832" r:id="rId16"/>
    <p:sldId id="833" r:id="rId17"/>
    <p:sldId id="829" r:id="rId18"/>
    <p:sldId id="834" r:id="rId19"/>
    <p:sldId id="835" r:id="rId20"/>
    <p:sldId id="836" r:id="rId21"/>
    <p:sldId id="830" r:id="rId22"/>
    <p:sldId id="823" r:id="rId23"/>
    <p:sldId id="803" r:id="rId24"/>
  </p:sldIdLst>
  <p:sldSz cx="9144000" cy="6858000" type="screen4x3"/>
  <p:notesSz cx="7010400" cy="92964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6">
          <p15:clr>
            <a:srgbClr val="A4A3A4"/>
          </p15:clr>
        </p15:guide>
        <p15:guide id="2" pos="34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58"/>
    <a:srgbClr val="003758"/>
    <a:srgbClr val="004570"/>
    <a:srgbClr val="003366"/>
    <a:srgbClr val="B0D9FE"/>
    <a:srgbClr val="AA966E"/>
    <a:srgbClr val="A48F64"/>
    <a:srgbClr val="887650"/>
    <a:srgbClr val="EFF9FF"/>
    <a:srgbClr val="E7F6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1" autoAdjust="0"/>
    <p:restoredTop sz="95883" autoAdjust="0"/>
  </p:normalViewPr>
  <p:slideViewPr>
    <p:cSldViewPr snapToGrid="0" showGuides="1">
      <p:cViewPr varScale="1">
        <p:scale>
          <a:sx n="56" d="100"/>
          <a:sy n="56" d="100"/>
        </p:scale>
        <p:origin x="1066" y="48"/>
      </p:cViewPr>
      <p:guideLst>
        <p:guide orient="horz" pos="4236"/>
        <p:guide pos="34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735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defTabSz="931957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081" y="1"/>
            <a:ext cx="3037735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algn="r" defTabSz="931957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408" y="4415158"/>
            <a:ext cx="5609587" cy="418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313"/>
            <a:ext cx="3037735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defTabSz="931957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081" y="8830313"/>
            <a:ext cx="3037735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 defTabSz="931957">
              <a:defRPr sz="1200">
                <a:latin typeface="Arial" charset="0"/>
              </a:defRPr>
            </a:lvl1pPr>
          </a:lstStyle>
          <a:p>
            <a:pPr>
              <a:defRPr/>
            </a:pPr>
            <a:fld id="{AD3FF2DF-1919-4A4E-B8FB-BDD0DC8B3C7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91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5A6EE3B-43F0-483E-910E-11B8BA5EBB1F}" type="datetime1">
              <a:rPr lang="en-US" altLang="de-DE" sz="1300" smtClean="0"/>
              <a:pPr algn="r" eaLnBrk="1" hangingPunct="1">
                <a:spcBef>
                  <a:spcPct val="0"/>
                </a:spcBef>
              </a:pPr>
              <a:t>6/8/2016</a:t>
            </a:fld>
            <a:endParaRPr lang="en-US" altLang="de-DE" sz="1300" smtClean="0"/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1EED8CE-B702-4CF0-92A3-14FC84E0A039}" type="slidenum">
              <a:rPr lang="en-US" altLang="de-DE" sz="1300"/>
              <a:pPr algn="r" eaLnBrk="1" hangingPunct="1">
                <a:spcBef>
                  <a:spcPct val="0"/>
                </a:spcBef>
              </a:pPr>
              <a:t>4</a:t>
            </a:fld>
            <a:endParaRPr lang="en-US" altLang="de-DE" sz="1300"/>
          </a:p>
        </p:txBody>
      </p:sp>
      <p:sp>
        <p:nvSpPr>
          <p:cNvPr id="7987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7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782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6E77F2E-1477-4238-94BA-D0D30C876AFA}" type="datetime1">
              <a:rPr lang="en-US" altLang="de-DE" sz="1300" smtClean="0"/>
              <a:pPr algn="r" eaLnBrk="1" hangingPunct="1">
                <a:spcBef>
                  <a:spcPct val="0"/>
                </a:spcBef>
              </a:pPr>
              <a:t>6/8/2016</a:t>
            </a:fld>
            <a:endParaRPr lang="en-US" altLang="de-DE" sz="1300" smtClean="0"/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FB4A50B-1572-4578-8194-C43E35616467}" type="slidenum">
              <a:rPr lang="en-US" altLang="de-DE" sz="1300"/>
              <a:pPr algn="r" eaLnBrk="1" hangingPunct="1">
                <a:spcBef>
                  <a:spcPct val="0"/>
                </a:spcBef>
              </a:pPr>
              <a:t>13</a:t>
            </a:fld>
            <a:endParaRPr lang="en-US" altLang="de-DE" sz="1300"/>
          </a:p>
        </p:txBody>
      </p:sp>
      <p:sp>
        <p:nvSpPr>
          <p:cNvPr id="8397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3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80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6E77F2E-1477-4238-94BA-D0D30C876AFA}" type="datetime1">
              <a:rPr lang="en-US" altLang="de-DE" sz="1300" smtClean="0"/>
              <a:pPr algn="r" eaLnBrk="1" hangingPunct="1">
                <a:spcBef>
                  <a:spcPct val="0"/>
                </a:spcBef>
              </a:pPr>
              <a:t>6/8/2016</a:t>
            </a:fld>
            <a:endParaRPr lang="en-US" altLang="de-DE" sz="1300" smtClean="0"/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FB4A50B-1572-4578-8194-C43E35616467}" type="slidenum">
              <a:rPr lang="en-US" altLang="de-DE" sz="1300"/>
              <a:pPr algn="r" eaLnBrk="1" hangingPunct="1">
                <a:spcBef>
                  <a:spcPct val="0"/>
                </a:spcBef>
              </a:pPr>
              <a:t>14</a:t>
            </a:fld>
            <a:endParaRPr lang="en-US" altLang="de-DE" sz="1300"/>
          </a:p>
        </p:txBody>
      </p:sp>
      <p:sp>
        <p:nvSpPr>
          <p:cNvPr id="8397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3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63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6E77F2E-1477-4238-94BA-D0D30C876AFA}" type="datetime1">
              <a:rPr lang="en-US" altLang="de-DE" sz="1300" smtClean="0"/>
              <a:pPr algn="r" eaLnBrk="1" hangingPunct="1">
                <a:spcBef>
                  <a:spcPct val="0"/>
                </a:spcBef>
              </a:pPr>
              <a:t>6/8/2016</a:t>
            </a:fld>
            <a:endParaRPr lang="en-US" altLang="de-DE" sz="1300" smtClean="0"/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FB4A50B-1572-4578-8194-C43E35616467}" type="slidenum">
              <a:rPr lang="en-US" altLang="de-DE" sz="1300"/>
              <a:pPr algn="r" eaLnBrk="1" hangingPunct="1">
                <a:spcBef>
                  <a:spcPct val="0"/>
                </a:spcBef>
              </a:pPr>
              <a:t>15</a:t>
            </a:fld>
            <a:endParaRPr lang="en-US" altLang="de-DE" sz="1300"/>
          </a:p>
        </p:txBody>
      </p:sp>
      <p:sp>
        <p:nvSpPr>
          <p:cNvPr id="8397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3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517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6E77F2E-1477-4238-94BA-D0D30C876AFA}" type="datetime1">
              <a:rPr lang="en-US" altLang="de-DE" sz="1300" smtClean="0"/>
              <a:pPr algn="r" eaLnBrk="1" hangingPunct="1">
                <a:spcBef>
                  <a:spcPct val="0"/>
                </a:spcBef>
              </a:pPr>
              <a:t>6/8/2016</a:t>
            </a:fld>
            <a:endParaRPr lang="en-US" altLang="de-DE" sz="1300" smtClean="0"/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FB4A50B-1572-4578-8194-C43E35616467}" type="slidenum">
              <a:rPr lang="en-US" altLang="de-DE" sz="1300"/>
              <a:pPr algn="r" eaLnBrk="1" hangingPunct="1">
                <a:spcBef>
                  <a:spcPct val="0"/>
                </a:spcBef>
              </a:pPr>
              <a:t>16</a:t>
            </a:fld>
            <a:endParaRPr lang="en-US" altLang="de-DE" sz="1300"/>
          </a:p>
        </p:txBody>
      </p:sp>
      <p:sp>
        <p:nvSpPr>
          <p:cNvPr id="8397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3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45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6E77F2E-1477-4238-94BA-D0D30C876AFA}" type="datetime1">
              <a:rPr lang="en-US" altLang="de-DE" sz="1300" smtClean="0"/>
              <a:pPr algn="r" eaLnBrk="1" hangingPunct="1">
                <a:spcBef>
                  <a:spcPct val="0"/>
                </a:spcBef>
              </a:pPr>
              <a:t>6/8/2016</a:t>
            </a:fld>
            <a:endParaRPr lang="en-US" altLang="de-DE" sz="1300" smtClean="0"/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FB4A50B-1572-4578-8194-C43E35616467}" type="slidenum">
              <a:rPr lang="en-US" altLang="de-DE" sz="1300"/>
              <a:pPr algn="r" eaLnBrk="1" hangingPunct="1">
                <a:spcBef>
                  <a:spcPct val="0"/>
                </a:spcBef>
              </a:pPr>
              <a:t>17</a:t>
            </a:fld>
            <a:endParaRPr lang="en-US" altLang="de-DE" sz="1300"/>
          </a:p>
        </p:txBody>
      </p:sp>
      <p:sp>
        <p:nvSpPr>
          <p:cNvPr id="8397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3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22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6E77F2E-1477-4238-94BA-D0D30C876AFA}" type="datetime1">
              <a:rPr lang="en-US" altLang="de-DE" sz="1300" smtClean="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6/8/2016</a:t>
            </a:fld>
            <a:endParaRPr lang="en-US" altLang="de-DE" sz="1300" smtClean="0">
              <a:solidFill>
                <a:srgbClr val="000000"/>
              </a:solidFill>
            </a:endParaRPr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FB4A50B-1572-4578-8194-C43E35616467}" type="slidenum">
              <a:rPr lang="en-US" altLang="de-DE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de-DE" sz="1300">
              <a:solidFill>
                <a:srgbClr val="000000"/>
              </a:solidFill>
            </a:endParaRPr>
          </a:p>
        </p:txBody>
      </p:sp>
      <p:sp>
        <p:nvSpPr>
          <p:cNvPr id="8397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3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89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F68B7C7-C799-4004-AABC-4C4FF4D60545}" type="datetime1">
              <a:rPr lang="en-US" altLang="de-DE" sz="1300" smtClean="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6/8/2016</a:t>
            </a:fld>
            <a:endParaRPr lang="en-US" altLang="de-DE" sz="1300" smtClean="0">
              <a:solidFill>
                <a:srgbClr val="000000"/>
              </a:solidFill>
            </a:endParaRPr>
          </a:p>
        </p:txBody>
      </p:sp>
      <p:sp>
        <p:nvSpPr>
          <p:cNvPr id="849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28D57FA-0A5B-4C17-8755-BC233CEDD97E}" type="slidenum">
              <a:rPr lang="en-US" altLang="de-DE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de-DE" sz="1300">
              <a:solidFill>
                <a:srgbClr val="000000"/>
              </a:solidFill>
            </a:endParaRPr>
          </a:p>
        </p:txBody>
      </p:sp>
      <p:sp>
        <p:nvSpPr>
          <p:cNvPr id="8499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7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1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F4710D0-73CB-4B0A-A8C8-BE625128663B}" type="datetime1">
              <a:rPr lang="en-US" altLang="de-DE" sz="1300" smtClean="0"/>
              <a:pPr algn="r" eaLnBrk="1" hangingPunct="1">
                <a:spcBef>
                  <a:spcPct val="0"/>
                </a:spcBef>
              </a:pPr>
              <a:t>6/8/2016</a:t>
            </a:fld>
            <a:endParaRPr lang="en-US" altLang="de-DE" sz="1300" smtClean="0"/>
          </a:p>
        </p:txBody>
      </p:sp>
      <p:sp>
        <p:nvSpPr>
          <p:cNvPr id="808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34C1AE2-63B9-4DAD-BD5E-DD0A7FFC7B87}" type="slidenum">
              <a:rPr lang="en-US" altLang="de-DE" sz="1300"/>
              <a:pPr algn="r" eaLnBrk="1" hangingPunct="1">
                <a:spcBef>
                  <a:spcPct val="0"/>
                </a:spcBef>
              </a:pPr>
              <a:t>5</a:t>
            </a:fld>
            <a:endParaRPr lang="en-US" altLang="de-DE" sz="1300"/>
          </a:p>
        </p:txBody>
      </p:sp>
      <p:sp>
        <p:nvSpPr>
          <p:cNvPr id="8090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1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08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CBB074B-C19F-4A1C-8FEE-48C3937A7ECC}" type="datetime1">
              <a:rPr lang="en-US" altLang="de-DE" sz="1300" smtClean="0"/>
              <a:pPr algn="r" eaLnBrk="1" hangingPunct="1">
                <a:spcBef>
                  <a:spcPct val="0"/>
                </a:spcBef>
              </a:pPr>
              <a:t>6/8/2016</a:t>
            </a:fld>
            <a:endParaRPr lang="en-US" altLang="de-DE" sz="1300" smtClean="0"/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7A2EB5D-1F46-4BC9-86CC-FAC3A01EDCFD}" type="slidenum">
              <a:rPr lang="en-US" altLang="de-DE" sz="1300"/>
              <a:pPr algn="r" eaLnBrk="1" hangingPunct="1">
                <a:spcBef>
                  <a:spcPct val="0"/>
                </a:spcBef>
              </a:pPr>
              <a:t>6</a:t>
            </a:fld>
            <a:endParaRPr lang="en-US" altLang="de-DE" sz="1300"/>
          </a:p>
        </p:txBody>
      </p:sp>
      <p:sp>
        <p:nvSpPr>
          <p:cNvPr id="8192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5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674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43BA913-B656-47F5-B462-12E1BABE0158}" type="datetime1">
              <a:rPr lang="en-US" altLang="de-DE" sz="1300" smtClean="0"/>
              <a:pPr algn="r" eaLnBrk="1" hangingPunct="1">
                <a:spcBef>
                  <a:spcPct val="0"/>
                </a:spcBef>
              </a:pPr>
              <a:t>6/8/2016</a:t>
            </a:fld>
            <a:endParaRPr lang="en-US" altLang="de-DE" sz="1300" smtClean="0"/>
          </a:p>
        </p:txBody>
      </p:sp>
      <p:sp>
        <p:nvSpPr>
          <p:cNvPr id="829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B9ABDB-FE87-4617-9173-B63FD9E9DF8A}" type="slidenum">
              <a:rPr lang="en-US" altLang="de-DE" sz="1300"/>
              <a:pPr algn="r" eaLnBrk="1" hangingPunct="1">
                <a:spcBef>
                  <a:spcPct val="0"/>
                </a:spcBef>
              </a:pPr>
              <a:t>7</a:t>
            </a:fld>
            <a:endParaRPr lang="en-US" altLang="de-DE" sz="1300"/>
          </a:p>
        </p:txBody>
      </p:sp>
      <p:sp>
        <p:nvSpPr>
          <p:cNvPr id="829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9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473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6E77F2E-1477-4238-94BA-D0D30C876AFA}" type="datetime1">
              <a:rPr lang="en-US" altLang="de-DE" sz="1300" smtClean="0"/>
              <a:pPr algn="r" eaLnBrk="1" hangingPunct="1">
                <a:spcBef>
                  <a:spcPct val="0"/>
                </a:spcBef>
              </a:pPr>
              <a:t>6/8/2016</a:t>
            </a:fld>
            <a:endParaRPr lang="en-US" altLang="de-DE" sz="1300" smtClean="0"/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FB4A50B-1572-4578-8194-C43E35616467}" type="slidenum">
              <a:rPr lang="en-US" altLang="de-DE" sz="1300"/>
              <a:pPr algn="r" eaLnBrk="1" hangingPunct="1">
                <a:spcBef>
                  <a:spcPct val="0"/>
                </a:spcBef>
              </a:pPr>
              <a:t>8</a:t>
            </a:fld>
            <a:endParaRPr lang="en-US" altLang="de-DE" sz="1300"/>
          </a:p>
        </p:txBody>
      </p:sp>
      <p:sp>
        <p:nvSpPr>
          <p:cNvPr id="8397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3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955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6E77F2E-1477-4238-94BA-D0D30C876AFA}" type="datetime1">
              <a:rPr lang="en-US" altLang="de-DE" sz="1300" smtClean="0"/>
              <a:pPr algn="r" eaLnBrk="1" hangingPunct="1">
                <a:spcBef>
                  <a:spcPct val="0"/>
                </a:spcBef>
              </a:pPr>
              <a:t>6/8/2016</a:t>
            </a:fld>
            <a:endParaRPr lang="en-US" altLang="de-DE" sz="1300" smtClean="0"/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FB4A50B-1572-4578-8194-C43E35616467}" type="slidenum">
              <a:rPr lang="en-US" altLang="de-DE" sz="1300"/>
              <a:pPr algn="r" eaLnBrk="1" hangingPunct="1">
                <a:spcBef>
                  <a:spcPct val="0"/>
                </a:spcBef>
              </a:pPr>
              <a:t>9</a:t>
            </a:fld>
            <a:endParaRPr lang="en-US" altLang="de-DE" sz="1300"/>
          </a:p>
        </p:txBody>
      </p:sp>
      <p:sp>
        <p:nvSpPr>
          <p:cNvPr id="8397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3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4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6E77F2E-1477-4238-94BA-D0D30C876AFA}" type="datetime1">
              <a:rPr lang="en-US" altLang="de-DE" sz="1300" smtClean="0"/>
              <a:pPr algn="r" eaLnBrk="1" hangingPunct="1">
                <a:spcBef>
                  <a:spcPct val="0"/>
                </a:spcBef>
              </a:pPr>
              <a:t>6/8/2016</a:t>
            </a:fld>
            <a:endParaRPr lang="en-US" altLang="de-DE" sz="1300" smtClean="0"/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FB4A50B-1572-4578-8194-C43E35616467}" type="slidenum">
              <a:rPr lang="en-US" altLang="de-DE" sz="1300"/>
              <a:pPr algn="r" eaLnBrk="1" hangingPunct="1">
                <a:spcBef>
                  <a:spcPct val="0"/>
                </a:spcBef>
              </a:pPr>
              <a:t>10</a:t>
            </a:fld>
            <a:endParaRPr lang="en-US" altLang="de-DE" sz="1300"/>
          </a:p>
        </p:txBody>
      </p:sp>
      <p:sp>
        <p:nvSpPr>
          <p:cNvPr id="8397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3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01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6E77F2E-1477-4238-94BA-D0D30C876AFA}" type="datetime1">
              <a:rPr lang="en-US" altLang="de-DE" sz="1300" smtClean="0"/>
              <a:pPr algn="r" eaLnBrk="1" hangingPunct="1">
                <a:spcBef>
                  <a:spcPct val="0"/>
                </a:spcBef>
              </a:pPr>
              <a:t>6/8/2016</a:t>
            </a:fld>
            <a:endParaRPr lang="en-US" altLang="de-DE" sz="1300" smtClean="0"/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FB4A50B-1572-4578-8194-C43E35616467}" type="slidenum">
              <a:rPr lang="en-US" altLang="de-DE" sz="1300"/>
              <a:pPr algn="r" eaLnBrk="1" hangingPunct="1">
                <a:spcBef>
                  <a:spcPct val="0"/>
                </a:spcBef>
              </a:pPr>
              <a:t>11</a:t>
            </a:fld>
            <a:endParaRPr lang="en-US" altLang="de-DE" sz="1300"/>
          </a:p>
        </p:txBody>
      </p:sp>
      <p:sp>
        <p:nvSpPr>
          <p:cNvPr id="8397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3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19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6E77F2E-1477-4238-94BA-D0D30C876AFA}" type="datetime1">
              <a:rPr lang="en-US" altLang="de-DE" sz="1300" smtClean="0"/>
              <a:pPr algn="r" eaLnBrk="1" hangingPunct="1">
                <a:spcBef>
                  <a:spcPct val="0"/>
                </a:spcBef>
              </a:pPr>
              <a:t>6/8/2016</a:t>
            </a:fld>
            <a:endParaRPr lang="en-US" altLang="de-DE" sz="1300" smtClean="0"/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9636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FB4A50B-1572-4578-8194-C43E35616467}" type="slidenum">
              <a:rPr lang="en-US" altLang="de-DE" sz="1300"/>
              <a:pPr algn="r" eaLnBrk="1" hangingPunct="1">
                <a:spcBef>
                  <a:spcPct val="0"/>
                </a:spcBef>
              </a:pPr>
              <a:t>12</a:t>
            </a:fld>
            <a:endParaRPr lang="en-US" altLang="de-DE" sz="1300"/>
          </a:p>
        </p:txBody>
      </p:sp>
      <p:sp>
        <p:nvSpPr>
          <p:cNvPr id="8397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3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8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46178" y="1938703"/>
            <a:ext cx="4494901" cy="729202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365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Title, Arial font 18pt non-bold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46178" y="2897680"/>
            <a:ext cx="4495306" cy="69129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rgbClr val="003658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 (if desired), Arial font 12pt non-bold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213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61999" y="3038951"/>
            <a:ext cx="6400800" cy="6949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baseline="0">
                <a:solidFill>
                  <a:srgbClr val="003658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Title – Arial font 24pt bold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197052" y="3499811"/>
            <a:ext cx="4954245" cy="5381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aseline="0">
                <a:solidFill>
                  <a:srgbClr val="00365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subtitle – Arial font 16pt non-bold</a:t>
            </a:r>
          </a:p>
        </p:txBody>
      </p:sp>
    </p:spTree>
    <p:extLst>
      <p:ext uri="{BB962C8B-B14F-4D97-AF65-F5344CB8AC3E}">
        <p14:creationId xmlns:p14="http://schemas.microsoft.com/office/powerpoint/2010/main" val="921569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Content_One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6353" y="948218"/>
            <a:ext cx="8530989" cy="5183641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buClr>
                <a:srgbClr val="004570"/>
              </a:buClr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buClr>
                <a:srgbClr val="004570"/>
              </a:buClr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buClr>
                <a:srgbClr val="004570"/>
              </a:buClr>
              <a:defRPr sz="1600"/>
            </a:lvl3pPr>
            <a:lvl4pPr>
              <a:lnSpc>
                <a:spcPct val="100000"/>
              </a:lnSpc>
              <a:spcAft>
                <a:spcPts val="600"/>
              </a:spcAft>
              <a:defRPr sz="1400"/>
            </a:lvl4pPr>
            <a:lvl5pPr>
              <a:lnSpc>
                <a:spcPct val="100000"/>
              </a:lnSpc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61184" y="1"/>
            <a:ext cx="7475396" cy="94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two-line Headline</a:t>
            </a:r>
            <a:br>
              <a:rPr lang="en-US" dirty="0" smtClean="0"/>
            </a:br>
            <a:r>
              <a:rPr lang="en-US" dirty="0" smtClean="0"/>
              <a:t>Arial font 28pt bold</a:t>
            </a:r>
          </a:p>
        </p:txBody>
      </p:sp>
    </p:spTree>
    <p:extLst>
      <p:ext uri="{BB962C8B-B14F-4D97-AF65-F5344CB8AC3E}">
        <p14:creationId xmlns:p14="http://schemas.microsoft.com/office/powerpoint/2010/main" val="1139534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7985125" y="6464300"/>
            <a:ext cx="21717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C1698-ABC1-4757-8123-AED2AFFB01C1}" type="datetime1">
              <a:rPr lang="en-US"/>
              <a:pPr>
                <a:defRPr/>
              </a:pPr>
              <a:t>6/8/2016</a:t>
            </a:fld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466013" y="6642100"/>
            <a:ext cx="1282700" cy="215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P. </a:t>
            </a:r>
            <a:fld id="{A6E48883-95B0-4D1F-847A-F70C6C1557F7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57243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_Two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54" y="948218"/>
            <a:ext cx="8649046" cy="5318111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buClr>
                <a:srgbClr val="004570"/>
              </a:buClr>
              <a:defRPr sz="2000">
                <a:solidFill>
                  <a:srgbClr val="003658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Clr>
                <a:srgbClr val="004570"/>
              </a:buClr>
              <a:defRPr sz="1800">
                <a:solidFill>
                  <a:srgbClr val="003658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buClr>
                <a:srgbClr val="004570"/>
              </a:buClr>
              <a:defRPr sz="1600">
                <a:solidFill>
                  <a:srgbClr val="003658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 sz="1400">
                <a:solidFill>
                  <a:srgbClr val="003658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 sz="1200">
                <a:solidFill>
                  <a:srgbClr val="003658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8716" y="-91108"/>
            <a:ext cx="7590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two-line Headline</a:t>
            </a:r>
            <a:br>
              <a:rPr lang="en-US" dirty="0" smtClean="0"/>
            </a:br>
            <a:r>
              <a:rPr lang="en-US" dirty="0" smtClean="0"/>
              <a:t>Arial font 28pt 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75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441" y="-108483"/>
            <a:ext cx="9280424" cy="69664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303" y="-124811"/>
            <a:ext cx="9347450" cy="701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1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>
    <p:fad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28" userDrawn="1">
          <p15:clr>
            <a:srgbClr val="F26B43"/>
          </p15:clr>
        </p15:guide>
        <p15:guide id="2" pos="549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1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47" y="-65315"/>
            <a:ext cx="9244662" cy="6939643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631" y="1"/>
            <a:ext cx="7475396" cy="94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two-line Headline</a:t>
            </a:r>
            <a:br>
              <a:rPr lang="en-US" dirty="0" smtClean="0"/>
            </a:br>
            <a:r>
              <a:rPr lang="en-US" dirty="0" smtClean="0"/>
              <a:t>Arial font 28pt bold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0864" y="948218"/>
            <a:ext cx="85399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8697483" y="6576844"/>
            <a:ext cx="5687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dirty="0" smtClean="0">
                <a:solidFill>
                  <a:schemeClr val="bg1"/>
                </a:solidFill>
              </a:rPr>
              <a:t>P. </a:t>
            </a:r>
            <a:fld id="{1DD1D58E-746A-486F-B99F-3BA4FC27B3D8}" type="slidenum">
              <a:rPr lang="en-US" sz="600" b="0" smtClean="0">
                <a:solidFill>
                  <a:schemeClr val="bg1"/>
                </a:solidFill>
              </a:rPr>
              <a:pPr/>
              <a:t>‹Nr.›</a:t>
            </a:fld>
            <a:endParaRPr lang="en-US" sz="600" b="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6445468" y="6576844"/>
            <a:ext cx="22781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b="0" i="1" dirty="0" smtClean="0">
                <a:ln w="3175">
                  <a:noFill/>
                </a:ln>
                <a:solidFill>
                  <a:schemeClr val="bg1"/>
                </a:solidFill>
              </a:rPr>
              <a:t>Coherent Confidential</a:t>
            </a:r>
            <a:r>
              <a:rPr lang="en-US" sz="600" b="0" i="1" baseline="0" dirty="0" smtClean="0">
                <a:ln w="3175">
                  <a:noFill/>
                </a:ln>
                <a:solidFill>
                  <a:schemeClr val="bg1"/>
                </a:solidFill>
              </a:rPr>
              <a:t>. </a:t>
            </a:r>
            <a:r>
              <a:rPr lang="en-US" sz="600" b="0" i="1" dirty="0" smtClean="0">
                <a:ln w="3175">
                  <a:noFill/>
                </a:ln>
                <a:solidFill>
                  <a:schemeClr val="bg1"/>
                </a:solidFill>
              </a:rPr>
              <a:t>Do Not Copy,</a:t>
            </a:r>
            <a:r>
              <a:rPr lang="en-US" sz="600" b="0" i="1" baseline="0" dirty="0" smtClean="0">
                <a:ln w="3175">
                  <a:noFill/>
                </a:ln>
                <a:solidFill>
                  <a:schemeClr val="bg1"/>
                </a:solidFill>
              </a:rPr>
              <a:t> Reproduce or </a:t>
            </a:r>
            <a:r>
              <a:rPr lang="en-US" sz="600" b="0" i="1" dirty="0" smtClean="0">
                <a:ln w="3175">
                  <a:noFill/>
                </a:ln>
                <a:solidFill>
                  <a:schemeClr val="bg1"/>
                </a:solidFill>
              </a:rPr>
              <a:t>Distribute</a:t>
            </a:r>
            <a:endParaRPr lang="en-US" sz="600" b="0" i="1" dirty="0">
              <a:ln w="3175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5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17" r:id="rId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0">
          <a:solidFill>
            <a:srgbClr val="00365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Arial" charset="0"/>
        </a:defRPr>
      </a:lvl9pPr>
    </p:titleStyle>
    <p:bodyStyle>
      <a:lvl1pPr marL="173038" indent="-173038" algn="l" rtl="0" fontAlgn="base">
        <a:lnSpc>
          <a:spcPct val="100000"/>
        </a:lnSpc>
        <a:spcBef>
          <a:spcPts val="600"/>
        </a:spcBef>
        <a:spcAft>
          <a:spcPts val="600"/>
        </a:spcAft>
        <a:buClr>
          <a:srgbClr val="0076BF"/>
        </a:buClr>
        <a:buChar char="•"/>
        <a:defRPr sz="2000">
          <a:solidFill>
            <a:srgbClr val="003658"/>
          </a:solidFill>
          <a:latin typeface="+mn-lt"/>
          <a:ea typeface="+mn-ea"/>
          <a:cs typeface="+mn-cs"/>
        </a:defRPr>
      </a:lvl1pPr>
      <a:lvl2pPr marL="630238" indent="-173038" algn="l" rtl="0" fontAlgn="base">
        <a:lnSpc>
          <a:spcPct val="100000"/>
        </a:lnSpc>
        <a:spcBef>
          <a:spcPts val="600"/>
        </a:spcBef>
        <a:spcAft>
          <a:spcPts val="600"/>
        </a:spcAft>
        <a:buClr>
          <a:srgbClr val="003658"/>
        </a:buClr>
        <a:buChar char="•"/>
        <a:defRPr>
          <a:solidFill>
            <a:srgbClr val="003658"/>
          </a:solidFill>
          <a:latin typeface="+mn-lt"/>
        </a:defRPr>
      </a:lvl2pPr>
      <a:lvl3pPr marL="1087438" indent="-173038" algn="l" rtl="0" fontAlgn="base">
        <a:lnSpc>
          <a:spcPct val="100000"/>
        </a:lnSpc>
        <a:spcBef>
          <a:spcPts val="600"/>
        </a:spcBef>
        <a:spcAft>
          <a:spcPts val="600"/>
        </a:spcAft>
        <a:buClr>
          <a:schemeClr val="bg2"/>
        </a:buClr>
        <a:buChar char="•"/>
        <a:defRPr sz="1600">
          <a:solidFill>
            <a:srgbClr val="003658"/>
          </a:solidFill>
          <a:latin typeface="+mn-lt"/>
        </a:defRPr>
      </a:lvl3pPr>
      <a:lvl4pPr marL="1544638" indent="-173038" algn="l" rtl="0" fontAlgn="base">
        <a:lnSpc>
          <a:spcPct val="100000"/>
        </a:lnSpc>
        <a:spcBef>
          <a:spcPts val="600"/>
        </a:spcBef>
        <a:spcAft>
          <a:spcPts val="600"/>
        </a:spcAft>
        <a:buClr>
          <a:srgbClr val="0076BF"/>
        </a:buClr>
        <a:buChar char="•"/>
        <a:defRPr sz="1400">
          <a:solidFill>
            <a:srgbClr val="003658"/>
          </a:solidFill>
          <a:latin typeface="+mn-lt"/>
        </a:defRPr>
      </a:lvl4pPr>
      <a:lvl5pPr marL="1947863" indent="-119063" algn="l" rtl="0" fontAlgn="base">
        <a:lnSpc>
          <a:spcPct val="100000"/>
        </a:lnSpc>
        <a:spcBef>
          <a:spcPts val="600"/>
        </a:spcBef>
        <a:spcAft>
          <a:spcPts val="600"/>
        </a:spcAft>
        <a:buChar char="•"/>
        <a:defRPr sz="1200">
          <a:solidFill>
            <a:srgbClr val="003658"/>
          </a:solidFill>
          <a:latin typeface="+mn-lt"/>
        </a:defRPr>
      </a:lvl5pPr>
      <a:lvl6pPr marL="2405063" indent="-119063" algn="l" rtl="0" fontAlgn="base">
        <a:lnSpc>
          <a:spcPts val="2000"/>
        </a:lnSpc>
        <a:spcBef>
          <a:spcPct val="20000"/>
        </a:spcBef>
        <a:spcAft>
          <a:spcPct val="0"/>
        </a:spcAft>
        <a:buChar char="•"/>
        <a:defRPr sz="1200">
          <a:solidFill>
            <a:srgbClr val="003658"/>
          </a:solidFill>
          <a:latin typeface="+mn-lt"/>
        </a:defRPr>
      </a:lvl6pPr>
      <a:lvl7pPr marL="2862263" indent="-119063" algn="l" rtl="0" fontAlgn="base">
        <a:lnSpc>
          <a:spcPts val="2000"/>
        </a:lnSpc>
        <a:spcBef>
          <a:spcPct val="20000"/>
        </a:spcBef>
        <a:spcAft>
          <a:spcPct val="0"/>
        </a:spcAft>
        <a:buChar char="•"/>
        <a:defRPr sz="1200">
          <a:solidFill>
            <a:srgbClr val="003658"/>
          </a:solidFill>
          <a:latin typeface="+mn-lt"/>
        </a:defRPr>
      </a:lvl7pPr>
      <a:lvl8pPr marL="3319463" indent="-119063" algn="l" rtl="0" fontAlgn="base">
        <a:lnSpc>
          <a:spcPts val="2000"/>
        </a:lnSpc>
        <a:spcBef>
          <a:spcPct val="20000"/>
        </a:spcBef>
        <a:spcAft>
          <a:spcPct val="0"/>
        </a:spcAft>
        <a:buChar char="•"/>
        <a:defRPr sz="1200">
          <a:solidFill>
            <a:srgbClr val="003658"/>
          </a:solidFill>
          <a:latin typeface="+mn-lt"/>
        </a:defRPr>
      </a:lvl8pPr>
      <a:lvl9pPr marL="3776663" indent="-119063" algn="l" rtl="0" fontAlgn="base">
        <a:lnSpc>
          <a:spcPts val="2000"/>
        </a:lnSpc>
        <a:spcBef>
          <a:spcPct val="20000"/>
        </a:spcBef>
        <a:spcAft>
          <a:spcPct val="0"/>
        </a:spcAft>
        <a:buChar char="•"/>
        <a:defRPr sz="1200">
          <a:solidFill>
            <a:srgbClr val="00365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2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48" y="-65314"/>
            <a:ext cx="9244664" cy="6939644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297" y="952499"/>
            <a:ext cx="8643550" cy="531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057" y="-74778"/>
            <a:ext cx="744076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two-line Headline</a:t>
            </a:r>
            <a:br>
              <a:rPr lang="en-US" dirty="0" smtClean="0"/>
            </a:br>
            <a:r>
              <a:rPr lang="en-US" dirty="0" smtClean="0"/>
              <a:t>Arial font 28pt bold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697483" y="6576844"/>
            <a:ext cx="5687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dirty="0" smtClean="0">
                <a:solidFill>
                  <a:schemeClr val="bg1"/>
                </a:solidFill>
              </a:rPr>
              <a:t>P. </a:t>
            </a:r>
            <a:fld id="{1DD1D58E-746A-486F-B99F-3BA4FC27B3D8}" type="slidenum">
              <a:rPr lang="en-US" sz="600" b="0" smtClean="0">
                <a:solidFill>
                  <a:schemeClr val="bg1"/>
                </a:solidFill>
              </a:rPr>
              <a:pPr/>
              <a:t>‹Nr.›</a:t>
            </a:fld>
            <a:endParaRPr lang="en-US" sz="600" b="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445468" y="6576844"/>
            <a:ext cx="22781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b="0" i="1" dirty="0" smtClean="0">
                <a:ln w="3175">
                  <a:noFill/>
                </a:ln>
                <a:solidFill>
                  <a:schemeClr val="bg1"/>
                </a:solidFill>
              </a:rPr>
              <a:t>Coherent Confidential</a:t>
            </a:r>
            <a:r>
              <a:rPr lang="en-US" sz="600" b="0" i="1" baseline="0" dirty="0" smtClean="0">
                <a:ln w="3175">
                  <a:noFill/>
                </a:ln>
                <a:solidFill>
                  <a:schemeClr val="bg1"/>
                </a:solidFill>
              </a:rPr>
              <a:t>. </a:t>
            </a:r>
            <a:r>
              <a:rPr lang="en-US" sz="600" b="0" i="1" dirty="0" smtClean="0">
                <a:ln w="3175">
                  <a:noFill/>
                </a:ln>
                <a:solidFill>
                  <a:schemeClr val="bg1"/>
                </a:solidFill>
              </a:rPr>
              <a:t>Do Not Copy,</a:t>
            </a:r>
            <a:r>
              <a:rPr lang="en-US" sz="600" b="0" i="1" baseline="0" dirty="0" smtClean="0">
                <a:ln w="3175">
                  <a:noFill/>
                </a:ln>
                <a:solidFill>
                  <a:schemeClr val="bg1"/>
                </a:solidFill>
              </a:rPr>
              <a:t> Reproduce or </a:t>
            </a:r>
            <a:r>
              <a:rPr lang="en-US" sz="600" b="0" i="1" dirty="0" smtClean="0">
                <a:ln w="3175">
                  <a:noFill/>
                </a:ln>
                <a:solidFill>
                  <a:schemeClr val="bg1"/>
                </a:solidFill>
              </a:rPr>
              <a:t>Distribute</a:t>
            </a:r>
            <a:endParaRPr lang="en-US" sz="600" b="0" i="1" dirty="0">
              <a:ln w="3175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8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baseline="0">
          <a:solidFill>
            <a:srgbClr val="00365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5A92"/>
          </a:solidFill>
          <a:latin typeface="Arial" charset="0"/>
        </a:defRPr>
      </a:lvl9pPr>
    </p:titleStyle>
    <p:bodyStyle>
      <a:lvl1pPr marL="173038" indent="-173038" algn="l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>
          <a:srgbClr val="0076BF"/>
        </a:buClr>
        <a:buChar char="•"/>
        <a:defRPr sz="2000">
          <a:solidFill>
            <a:srgbClr val="003658"/>
          </a:solidFill>
          <a:latin typeface="+mn-lt"/>
          <a:ea typeface="+mn-ea"/>
          <a:cs typeface="+mn-cs"/>
        </a:defRPr>
      </a:lvl1pPr>
      <a:lvl2pPr marL="630238" indent="-173038" algn="l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>
          <a:srgbClr val="003658"/>
        </a:buClr>
        <a:buChar char="•"/>
        <a:defRPr sz="1800">
          <a:solidFill>
            <a:srgbClr val="003658"/>
          </a:solidFill>
          <a:latin typeface="+mn-lt"/>
        </a:defRPr>
      </a:lvl2pPr>
      <a:lvl3pPr marL="1087438" indent="-173038" algn="l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>
          <a:schemeClr val="bg2"/>
        </a:buClr>
        <a:buChar char="•"/>
        <a:defRPr sz="1600">
          <a:solidFill>
            <a:srgbClr val="003658"/>
          </a:solidFill>
          <a:latin typeface="+mn-lt"/>
        </a:defRPr>
      </a:lvl3pPr>
      <a:lvl4pPr marL="1544638" indent="-173038" algn="l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>
          <a:srgbClr val="0076BF"/>
        </a:buClr>
        <a:buChar char="•"/>
        <a:defRPr sz="1400">
          <a:solidFill>
            <a:srgbClr val="003658"/>
          </a:solidFill>
          <a:latin typeface="+mn-lt"/>
        </a:defRPr>
      </a:lvl4pPr>
      <a:lvl5pPr marL="1947863" indent="-119063" algn="l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har char="•"/>
        <a:defRPr sz="1200">
          <a:solidFill>
            <a:srgbClr val="003658"/>
          </a:solidFill>
          <a:latin typeface="+mn-lt"/>
        </a:defRPr>
      </a:lvl5pPr>
      <a:lvl6pPr marL="2405063" indent="-119063" algn="l" rtl="0" fontAlgn="base">
        <a:lnSpc>
          <a:spcPts val="2000"/>
        </a:lnSpc>
        <a:spcBef>
          <a:spcPct val="20000"/>
        </a:spcBef>
        <a:spcAft>
          <a:spcPct val="0"/>
        </a:spcAft>
        <a:buChar char="•"/>
        <a:defRPr sz="1200">
          <a:solidFill>
            <a:srgbClr val="003658"/>
          </a:solidFill>
          <a:latin typeface="+mn-lt"/>
        </a:defRPr>
      </a:lvl6pPr>
      <a:lvl7pPr marL="2862263" indent="-119063" algn="l" rtl="0" fontAlgn="base">
        <a:lnSpc>
          <a:spcPts val="2000"/>
        </a:lnSpc>
        <a:spcBef>
          <a:spcPct val="20000"/>
        </a:spcBef>
        <a:spcAft>
          <a:spcPct val="0"/>
        </a:spcAft>
        <a:buChar char="•"/>
        <a:defRPr sz="1200">
          <a:solidFill>
            <a:srgbClr val="003658"/>
          </a:solidFill>
          <a:latin typeface="+mn-lt"/>
        </a:defRPr>
      </a:lvl7pPr>
      <a:lvl8pPr marL="3319463" indent="-119063" algn="l" rtl="0" fontAlgn="base">
        <a:lnSpc>
          <a:spcPts val="2000"/>
        </a:lnSpc>
        <a:spcBef>
          <a:spcPct val="20000"/>
        </a:spcBef>
        <a:spcAft>
          <a:spcPct val="0"/>
        </a:spcAft>
        <a:buChar char="•"/>
        <a:defRPr sz="1200">
          <a:solidFill>
            <a:srgbClr val="003658"/>
          </a:solidFill>
          <a:latin typeface="+mn-lt"/>
        </a:defRPr>
      </a:lvl8pPr>
      <a:lvl9pPr marL="3776663" indent="-119063" algn="l" rtl="0" fontAlgn="base">
        <a:lnSpc>
          <a:spcPts val="2000"/>
        </a:lnSpc>
        <a:spcBef>
          <a:spcPct val="20000"/>
        </a:spcBef>
        <a:spcAft>
          <a:spcPct val="0"/>
        </a:spcAft>
        <a:buChar char="•"/>
        <a:defRPr sz="1200">
          <a:solidFill>
            <a:srgbClr val="00365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Dokumentation/Manuals/APE/Carpe/Carpe%20Description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77640" y="1938703"/>
            <a:ext cx="4763439" cy="729202"/>
          </a:xfrm>
        </p:spPr>
        <p:txBody>
          <a:bodyPr/>
          <a:lstStyle/>
          <a:p>
            <a:r>
              <a:rPr lang="en-US" sz="2800" dirty="0" smtClean="0"/>
              <a:t>Chameleon Service Training</a:t>
            </a:r>
            <a:endParaRPr lang="en-US" sz="2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Dieburg, 06.-10.06.2016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246178" y="3818745"/>
            <a:ext cx="4494901" cy="729202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rgbClr val="00365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Precompensation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spcAft>
                <a:spcPts val="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Vision Family</a:t>
            </a:r>
          </a:p>
        </p:txBody>
      </p:sp>
    </p:spTree>
    <p:extLst>
      <p:ext uri="{BB962C8B-B14F-4D97-AF65-F5344CB8AC3E}">
        <p14:creationId xmlns:p14="http://schemas.microsoft.com/office/powerpoint/2010/main" val="3299111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A5ECA4E-63CE-4735-9C7A-E02DB57A3113}" type="datetime1">
              <a:rPr lang="en-US" altLang="de-DE" sz="900" smtClean="0">
                <a:solidFill>
                  <a:schemeClr val="bg1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6/8/2016</a:t>
            </a:fld>
            <a:endParaRPr lang="en-US" altLang="de-DE" sz="900" smtClean="0">
              <a:solidFill>
                <a:schemeClr val="bg1"/>
              </a:solidFill>
            </a:endParaRPr>
          </a:p>
        </p:txBody>
      </p:sp>
      <p:sp>
        <p:nvSpPr>
          <p:cNvPr id="4505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de-DE" sz="900">
                <a:solidFill>
                  <a:schemeClr val="bg1"/>
                </a:solidFill>
              </a:rPr>
              <a:t>P. </a:t>
            </a:r>
            <a:fld id="{82E339B1-998E-43C7-B3FC-0D0120669AD8}" type="slidenum">
              <a:rPr lang="en-US" altLang="de-DE" sz="90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de-DE" sz="900">
              <a:solidFill>
                <a:schemeClr val="bg1"/>
              </a:solidFill>
            </a:endParaRPr>
          </a:p>
        </p:txBody>
      </p:sp>
      <p:sp>
        <p:nvSpPr>
          <p:cNvPr id="45060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GB" dirty="0"/>
              <a:t>Dispersion </a:t>
            </a:r>
            <a:r>
              <a:rPr lang="en-GB" dirty="0" smtClean="0"/>
              <a:t>Settings: Main Menu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477" y="1126019"/>
            <a:ext cx="6093001" cy="21717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3475519"/>
            <a:ext cx="9144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200" dirty="0">
              <a:solidFill>
                <a:srgbClr val="000000"/>
              </a:solidFill>
            </a:endParaRPr>
          </a:p>
          <a:p>
            <a:pPr marR="25750"/>
            <a:r>
              <a:rPr lang="en-US" dirty="0">
                <a:solidFill>
                  <a:srgbClr val="003366"/>
                </a:solidFill>
                <a:latin typeface="+mn-lt"/>
              </a:rPr>
              <a:t>In addition to the standard information, the Chameleon Vision main screen also displays </a:t>
            </a:r>
          </a:p>
          <a:p>
            <a:r>
              <a:rPr lang="de-DE" dirty="0">
                <a:solidFill>
                  <a:srgbClr val="003366"/>
                </a:solidFill>
                <a:latin typeface="+mn-lt"/>
              </a:rPr>
              <a:t>•The </a:t>
            </a:r>
            <a:r>
              <a:rPr lang="de-DE" dirty="0" err="1">
                <a:solidFill>
                  <a:srgbClr val="003366"/>
                </a:solidFill>
                <a:latin typeface="+mn-lt"/>
              </a:rPr>
              <a:t>currently-selected</a:t>
            </a:r>
            <a:r>
              <a:rPr lang="de-DE" dirty="0">
                <a:solidFill>
                  <a:srgbClr val="003366"/>
                </a:solidFill>
                <a:latin typeface="+mn-lt"/>
              </a:rPr>
              <a:t> </a:t>
            </a:r>
            <a:r>
              <a:rPr lang="de-DE" dirty="0" err="1">
                <a:solidFill>
                  <a:srgbClr val="003366"/>
                </a:solidFill>
                <a:latin typeface="+mn-lt"/>
              </a:rPr>
              <a:t>precomp</a:t>
            </a:r>
            <a:r>
              <a:rPr lang="de-DE" dirty="0">
                <a:solidFill>
                  <a:srgbClr val="003366"/>
                </a:solidFill>
                <a:latin typeface="+mn-lt"/>
              </a:rPr>
              <a:t> ‘</a:t>
            </a:r>
            <a:r>
              <a:rPr lang="de-DE" dirty="0" err="1">
                <a:solidFill>
                  <a:srgbClr val="003366"/>
                </a:solidFill>
                <a:latin typeface="+mn-lt"/>
              </a:rPr>
              <a:t>curve</a:t>
            </a:r>
            <a:r>
              <a:rPr lang="de-DE" dirty="0">
                <a:solidFill>
                  <a:srgbClr val="003366"/>
                </a:solidFill>
                <a:latin typeface="+mn-lt"/>
              </a:rPr>
              <a:t>’</a:t>
            </a:r>
          </a:p>
          <a:p>
            <a:r>
              <a:rPr lang="de-DE" dirty="0">
                <a:solidFill>
                  <a:srgbClr val="003366"/>
                </a:solidFill>
                <a:latin typeface="+mn-lt"/>
              </a:rPr>
              <a:t>•The </a:t>
            </a:r>
            <a:r>
              <a:rPr lang="de-DE" dirty="0" err="1">
                <a:solidFill>
                  <a:srgbClr val="003366"/>
                </a:solidFill>
                <a:latin typeface="+mn-lt"/>
              </a:rPr>
              <a:t>current</a:t>
            </a:r>
            <a:r>
              <a:rPr lang="de-DE" dirty="0">
                <a:solidFill>
                  <a:srgbClr val="003366"/>
                </a:solidFill>
                <a:latin typeface="+mn-lt"/>
              </a:rPr>
              <a:t> GDD </a:t>
            </a:r>
            <a:r>
              <a:rPr lang="de-DE" dirty="0" err="1">
                <a:solidFill>
                  <a:srgbClr val="003366"/>
                </a:solidFill>
                <a:latin typeface="+mn-lt"/>
              </a:rPr>
              <a:t>value</a:t>
            </a:r>
            <a:r>
              <a:rPr lang="de-DE" dirty="0">
                <a:solidFill>
                  <a:srgbClr val="003366"/>
                </a:solidFill>
                <a:latin typeface="+mn-lt"/>
              </a:rPr>
              <a:t>.</a:t>
            </a:r>
          </a:p>
          <a:p>
            <a:endParaRPr lang="de-DE" dirty="0">
              <a:solidFill>
                <a:srgbClr val="003366"/>
              </a:solidFill>
              <a:latin typeface="+mn-lt"/>
            </a:endParaRPr>
          </a:p>
          <a:p>
            <a:endParaRPr lang="de-DE" dirty="0">
              <a:solidFill>
                <a:srgbClr val="003366"/>
              </a:solidFill>
              <a:latin typeface="+mn-lt"/>
            </a:endParaRPr>
          </a:p>
          <a:p>
            <a:pPr marR="10950"/>
            <a:r>
              <a:rPr lang="en-US" dirty="0">
                <a:solidFill>
                  <a:srgbClr val="003366"/>
                </a:solidFill>
                <a:latin typeface="+mn-lt"/>
              </a:rPr>
              <a:t>Note that an asterisk (*) beside the GDD value indicates that this value is extrapolated not interpolated. </a:t>
            </a:r>
            <a:endParaRPr lang="de-DE" dirty="0">
              <a:solidFill>
                <a:srgbClr val="0033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458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A5ECA4E-63CE-4735-9C7A-E02DB57A3113}" type="datetime1">
              <a:rPr lang="en-US" altLang="de-DE" sz="900" smtClean="0">
                <a:solidFill>
                  <a:schemeClr val="bg1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6/8/2016</a:t>
            </a:fld>
            <a:endParaRPr lang="en-US" altLang="de-DE" sz="900" smtClean="0">
              <a:solidFill>
                <a:schemeClr val="bg1"/>
              </a:solidFill>
            </a:endParaRPr>
          </a:p>
        </p:txBody>
      </p:sp>
      <p:sp>
        <p:nvSpPr>
          <p:cNvPr id="4505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de-DE" sz="900">
                <a:solidFill>
                  <a:schemeClr val="bg1"/>
                </a:solidFill>
              </a:rPr>
              <a:t>P. </a:t>
            </a:r>
            <a:fld id="{82E339B1-998E-43C7-B3FC-0D0120669AD8}" type="slidenum">
              <a:rPr lang="en-US" altLang="de-DE" sz="90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de-DE" sz="900">
              <a:solidFill>
                <a:schemeClr val="bg1"/>
              </a:solidFill>
            </a:endParaRPr>
          </a:p>
        </p:txBody>
      </p:sp>
      <p:sp>
        <p:nvSpPr>
          <p:cNvPr id="45060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GB" dirty="0"/>
              <a:t>Dispersion </a:t>
            </a:r>
            <a:r>
              <a:rPr lang="en-GB" dirty="0" smtClean="0"/>
              <a:t>Settings </a:t>
            </a:r>
            <a:r>
              <a:rPr lang="en-GB" dirty="0"/>
              <a:t>M</a:t>
            </a:r>
            <a:r>
              <a:rPr lang="en-GB" dirty="0" smtClean="0"/>
              <a:t>enu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17" y="1402071"/>
            <a:ext cx="8002796" cy="243308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343708" y="4397301"/>
            <a:ext cx="4367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5750"/>
            <a:r>
              <a:rPr lang="de-DE" dirty="0" smtClean="0">
                <a:solidFill>
                  <a:srgbClr val="003366"/>
                </a:solidFill>
                <a:latin typeface="+mn-lt"/>
              </a:rPr>
              <a:t>New </a:t>
            </a:r>
            <a:r>
              <a:rPr lang="de-DE" dirty="0">
                <a:solidFill>
                  <a:srgbClr val="003366"/>
                </a:solidFill>
                <a:latin typeface="+mn-lt"/>
              </a:rPr>
              <a:t>M</a:t>
            </a:r>
            <a:r>
              <a:rPr lang="de-DE" dirty="0" smtClean="0">
                <a:solidFill>
                  <a:srgbClr val="003366"/>
                </a:solidFill>
                <a:latin typeface="+mn-lt"/>
              </a:rPr>
              <a:t>enu </a:t>
            </a:r>
            <a:r>
              <a:rPr lang="de-DE" dirty="0">
                <a:solidFill>
                  <a:srgbClr val="003366"/>
                </a:solidFill>
                <a:latin typeface="+mn-lt"/>
              </a:rPr>
              <a:t>P</a:t>
            </a:r>
            <a:r>
              <a:rPr lang="de-DE" dirty="0" smtClean="0">
                <a:solidFill>
                  <a:srgbClr val="003366"/>
                </a:solidFill>
                <a:latin typeface="+mn-lt"/>
              </a:rPr>
              <a:t>oint: Dispersion Settings </a:t>
            </a:r>
            <a:endParaRPr lang="de-DE" dirty="0">
              <a:solidFill>
                <a:srgbClr val="0033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991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A5ECA4E-63CE-4735-9C7A-E02DB57A3113}" type="datetime1">
              <a:rPr lang="en-US" altLang="de-DE" sz="900" smtClean="0">
                <a:solidFill>
                  <a:schemeClr val="bg1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6/8/2016</a:t>
            </a:fld>
            <a:endParaRPr lang="en-US" altLang="de-DE" sz="900" smtClean="0">
              <a:solidFill>
                <a:schemeClr val="bg1"/>
              </a:solidFill>
            </a:endParaRPr>
          </a:p>
        </p:txBody>
      </p:sp>
      <p:sp>
        <p:nvSpPr>
          <p:cNvPr id="4505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de-DE" sz="900">
                <a:solidFill>
                  <a:schemeClr val="bg1"/>
                </a:solidFill>
              </a:rPr>
              <a:t>P. </a:t>
            </a:r>
            <a:fld id="{82E339B1-998E-43C7-B3FC-0D0120669AD8}" type="slidenum">
              <a:rPr lang="en-US" altLang="de-DE" sz="90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de-DE" sz="900">
              <a:solidFill>
                <a:schemeClr val="bg1"/>
              </a:solidFill>
            </a:endParaRPr>
          </a:p>
        </p:txBody>
      </p:sp>
      <p:sp>
        <p:nvSpPr>
          <p:cNvPr id="45060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GB" dirty="0"/>
              <a:t>Dispersion </a:t>
            </a:r>
            <a:r>
              <a:rPr lang="en-GB" dirty="0" smtClean="0"/>
              <a:t>Settings Menu: Select Curve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39" y="1691566"/>
            <a:ext cx="7502224" cy="223236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95312" y="950560"/>
            <a:ext cx="2139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5750"/>
            <a:r>
              <a:rPr lang="de-DE" dirty="0" smtClean="0">
                <a:solidFill>
                  <a:srgbClr val="003366"/>
                </a:solidFill>
                <a:latin typeface="+mn-lt"/>
              </a:rPr>
              <a:t>&gt; Menu Select</a:t>
            </a:r>
            <a:endParaRPr lang="de-DE" dirty="0">
              <a:solidFill>
                <a:srgbClr val="0033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A5ECA4E-63CE-4735-9C7A-E02DB57A3113}" type="datetime1">
              <a:rPr lang="en-US" altLang="de-DE" sz="900" smtClean="0">
                <a:solidFill>
                  <a:schemeClr val="bg1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6/8/2016</a:t>
            </a:fld>
            <a:endParaRPr lang="en-US" altLang="de-DE" sz="900" smtClean="0">
              <a:solidFill>
                <a:schemeClr val="bg1"/>
              </a:solidFill>
            </a:endParaRPr>
          </a:p>
        </p:txBody>
      </p:sp>
      <p:sp>
        <p:nvSpPr>
          <p:cNvPr id="4505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de-DE" sz="900">
                <a:solidFill>
                  <a:schemeClr val="bg1"/>
                </a:solidFill>
              </a:rPr>
              <a:t>P. </a:t>
            </a:r>
            <a:fld id="{82E339B1-998E-43C7-B3FC-0D0120669AD8}" type="slidenum">
              <a:rPr lang="en-US" altLang="de-DE" sz="90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de-DE" sz="900">
              <a:solidFill>
                <a:schemeClr val="bg1"/>
              </a:solidFill>
            </a:endParaRPr>
          </a:p>
        </p:txBody>
      </p:sp>
      <p:sp>
        <p:nvSpPr>
          <p:cNvPr id="45060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GB" dirty="0"/>
              <a:t>Dispersion </a:t>
            </a:r>
            <a:r>
              <a:rPr lang="en-GB" dirty="0" smtClean="0"/>
              <a:t>Settings Menu: Select Curve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5312" y="950560"/>
            <a:ext cx="2139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5750"/>
            <a:r>
              <a:rPr lang="de-DE" dirty="0" smtClean="0">
                <a:solidFill>
                  <a:srgbClr val="003366"/>
                </a:solidFill>
                <a:latin typeface="+mn-lt"/>
              </a:rPr>
              <a:t>&gt; Menu Select</a:t>
            </a:r>
            <a:endParaRPr lang="de-DE" dirty="0">
              <a:solidFill>
                <a:srgbClr val="003366"/>
              </a:solidFill>
              <a:latin typeface="+mn-lt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1" y="3654536"/>
            <a:ext cx="7892249" cy="2199143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18734" y="1825494"/>
            <a:ext cx="800150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5245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4570"/>
                </a:solidFill>
                <a:latin typeface="+mn-lt"/>
              </a:rPr>
              <a:t>Displays </a:t>
            </a:r>
            <a:r>
              <a:rPr lang="en-US" sz="2000" dirty="0">
                <a:solidFill>
                  <a:srgbClr val="004570"/>
                </a:solidFill>
                <a:latin typeface="+mn-lt"/>
              </a:rPr>
              <a:t>Current Selected Curve at top of </a:t>
            </a:r>
            <a:r>
              <a:rPr lang="en-US" sz="2000" dirty="0" smtClean="0">
                <a:solidFill>
                  <a:srgbClr val="004570"/>
                </a:solidFill>
                <a:latin typeface="+mn-lt"/>
              </a:rPr>
              <a:t>screen.</a:t>
            </a:r>
          </a:p>
          <a:p>
            <a:pPr marL="342900" marR="5245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4570"/>
                </a:solidFill>
                <a:latin typeface="+mn-lt"/>
              </a:rPr>
              <a:t>Nine </a:t>
            </a:r>
            <a:r>
              <a:rPr lang="en-US" sz="2000" dirty="0">
                <a:solidFill>
                  <a:srgbClr val="004570"/>
                </a:solidFill>
                <a:latin typeface="+mn-lt"/>
              </a:rPr>
              <a:t>Available Curves –Menu Up/Down and </a:t>
            </a:r>
            <a:r>
              <a:rPr lang="en-US" sz="2000" dirty="0" smtClean="0">
                <a:solidFill>
                  <a:srgbClr val="004570"/>
                </a:solidFill>
                <a:latin typeface="+mn-lt"/>
              </a:rPr>
              <a:t>Select</a:t>
            </a:r>
          </a:p>
          <a:p>
            <a:pPr marL="342900" marR="5245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4570"/>
                </a:solidFill>
                <a:latin typeface="+mn-lt"/>
              </a:rPr>
              <a:t>If </a:t>
            </a:r>
            <a:r>
              <a:rPr lang="en-US" sz="2000" b="1" dirty="0">
                <a:solidFill>
                  <a:srgbClr val="004570"/>
                </a:solidFill>
                <a:latin typeface="+mn-lt"/>
              </a:rPr>
              <a:t>MANUAL</a:t>
            </a:r>
            <a:r>
              <a:rPr lang="en-US" sz="2000" dirty="0">
                <a:solidFill>
                  <a:srgbClr val="004570"/>
                </a:solidFill>
                <a:latin typeface="+mn-lt"/>
              </a:rPr>
              <a:t> curve is </a:t>
            </a:r>
            <a:r>
              <a:rPr lang="en-US" sz="2000" dirty="0" smtClean="0">
                <a:solidFill>
                  <a:srgbClr val="004570"/>
                </a:solidFill>
                <a:latin typeface="+mn-lt"/>
              </a:rPr>
              <a:t>selected, </a:t>
            </a:r>
            <a:r>
              <a:rPr lang="en-US" sz="2000" dirty="0">
                <a:solidFill>
                  <a:srgbClr val="004570"/>
                </a:solidFill>
                <a:latin typeface="+mn-lt"/>
              </a:rPr>
              <a:t>then the user is prompted to enter a new GDD value, using the rotary knob</a:t>
            </a:r>
            <a:r>
              <a:rPr lang="en-US" sz="2000" dirty="0" smtClean="0">
                <a:solidFill>
                  <a:srgbClr val="004570"/>
                </a:solidFill>
                <a:latin typeface="+mn-lt"/>
              </a:rPr>
              <a:t>.</a:t>
            </a:r>
          </a:p>
          <a:p>
            <a:pPr marL="342900" marR="5245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4570"/>
                </a:solidFill>
                <a:latin typeface="+mn-lt"/>
              </a:rPr>
              <a:t>If </a:t>
            </a:r>
            <a:r>
              <a:rPr lang="en-US" sz="2000" b="1" dirty="0" smtClean="0">
                <a:solidFill>
                  <a:srgbClr val="004570"/>
                </a:solidFill>
                <a:latin typeface="+mn-lt"/>
              </a:rPr>
              <a:t>ZERO</a:t>
            </a:r>
            <a:r>
              <a:rPr lang="en-US" sz="2000" dirty="0" smtClean="0">
                <a:solidFill>
                  <a:srgbClr val="004570"/>
                </a:solidFill>
                <a:latin typeface="+mn-lt"/>
              </a:rPr>
              <a:t> curve is selected, then it is the same as Ultra</a:t>
            </a:r>
            <a:endParaRPr lang="de-DE" sz="2000" dirty="0">
              <a:solidFill>
                <a:srgbClr val="00457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00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A5ECA4E-63CE-4735-9C7A-E02DB57A3113}" type="datetime1">
              <a:rPr lang="en-US" altLang="de-DE" sz="900" smtClean="0">
                <a:solidFill>
                  <a:schemeClr val="bg1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6/8/2016</a:t>
            </a:fld>
            <a:endParaRPr lang="en-US" altLang="de-DE" sz="900" smtClean="0">
              <a:solidFill>
                <a:schemeClr val="bg1"/>
              </a:solidFill>
            </a:endParaRPr>
          </a:p>
        </p:txBody>
      </p:sp>
      <p:sp>
        <p:nvSpPr>
          <p:cNvPr id="4505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de-DE" sz="900">
                <a:solidFill>
                  <a:schemeClr val="bg1"/>
                </a:solidFill>
              </a:rPr>
              <a:t>P. </a:t>
            </a:r>
            <a:fld id="{82E339B1-998E-43C7-B3FC-0D0120669AD8}" type="slidenum">
              <a:rPr lang="en-US" altLang="de-DE" sz="90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14</a:t>
            </a:fld>
            <a:endParaRPr lang="en-US" altLang="de-DE" sz="900">
              <a:solidFill>
                <a:schemeClr val="bg1"/>
              </a:solidFill>
            </a:endParaRPr>
          </a:p>
        </p:txBody>
      </p:sp>
      <p:sp>
        <p:nvSpPr>
          <p:cNvPr id="45060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GB" dirty="0"/>
              <a:t>Dispersion </a:t>
            </a:r>
            <a:r>
              <a:rPr lang="en-GB" dirty="0" smtClean="0"/>
              <a:t>Settings Menu: New Curve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882" y="1842515"/>
            <a:ext cx="5788351" cy="15240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49304" y="3816927"/>
            <a:ext cx="80015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758"/>
                </a:solidFill>
                <a:latin typeface="+mn-lt"/>
              </a:rPr>
              <a:t>Use </a:t>
            </a:r>
            <a:r>
              <a:rPr lang="en-US" sz="2000" dirty="0">
                <a:solidFill>
                  <a:srgbClr val="003758"/>
                </a:solidFill>
                <a:latin typeface="+mn-lt"/>
              </a:rPr>
              <a:t>r</a:t>
            </a:r>
            <a:r>
              <a:rPr lang="en-US" sz="2000" dirty="0" smtClean="0">
                <a:solidFill>
                  <a:srgbClr val="003758"/>
                </a:solidFill>
                <a:latin typeface="+mn-lt"/>
              </a:rPr>
              <a:t>otary </a:t>
            </a:r>
            <a:r>
              <a:rPr lang="en-US" sz="2000" dirty="0">
                <a:solidFill>
                  <a:srgbClr val="003758"/>
                </a:solidFill>
                <a:latin typeface="+mn-lt"/>
              </a:rPr>
              <a:t>k</a:t>
            </a:r>
            <a:r>
              <a:rPr lang="en-US" sz="2000" dirty="0" smtClean="0">
                <a:solidFill>
                  <a:srgbClr val="003758"/>
                </a:solidFill>
                <a:latin typeface="+mn-lt"/>
              </a:rPr>
              <a:t>nob to </a:t>
            </a:r>
            <a:r>
              <a:rPr lang="en-US" sz="2000" dirty="0">
                <a:solidFill>
                  <a:srgbClr val="003758"/>
                </a:solidFill>
                <a:latin typeface="+mn-lt"/>
              </a:rPr>
              <a:t>select </a:t>
            </a:r>
            <a:r>
              <a:rPr lang="en-US" sz="2000" dirty="0" smtClean="0">
                <a:solidFill>
                  <a:srgbClr val="003758"/>
                </a:solidFill>
                <a:latin typeface="+mn-lt"/>
              </a:rPr>
              <a:t>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758"/>
                </a:solidFill>
                <a:latin typeface="+mn-lt"/>
              </a:rPr>
              <a:t>press </a:t>
            </a:r>
            <a:r>
              <a:rPr lang="en-US" sz="2000" dirty="0">
                <a:solidFill>
                  <a:srgbClr val="003758"/>
                </a:solidFill>
                <a:latin typeface="+mn-lt"/>
              </a:rPr>
              <a:t>knob to </a:t>
            </a:r>
            <a:r>
              <a:rPr lang="en-US" sz="2000" dirty="0" smtClean="0">
                <a:solidFill>
                  <a:srgbClr val="003758"/>
                </a:solidFill>
                <a:latin typeface="+mn-lt"/>
              </a:rPr>
              <a:t>accept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758"/>
                </a:solidFill>
                <a:latin typeface="+mn-lt"/>
              </a:rPr>
              <a:t>Menu </a:t>
            </a:r>
            <a:r>
              <a:rPr lang="en-US" sz="2000" dirty="0">
                <a:solidFill>
                  <a:srgbClr val="003758"/>
                </a:solidFill>
                <a:latin typeface="+mn-lt"/>
              </a:rPr>
              <a:t>Up/Down to go </a:t>
            </a:r>
            <a:r>
              <a:rPr lang="en-US" sz="2000" dirty="0" smtClean="0">
                <a:solidFill>
                  <a:srgbClr val="003758"/>
                </a:solidFill>
                <a:latin typeface="+mn-lt"/>
              </a:rPr>
              <a:t>back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758"/>
                </a:solidFill>
              </a:rPr>
              <a:t>Names </a:t>
            </a:r>
            <a:r>
              <a:rPr lang="en-US" sz="2000" dirty="0">
                <a:solidFill>
                  <a:srgbClr val="003758"/>
                </a:solidFill>
              </a:rPr>
              <a:t>can contain characters A –Z ; 1 –9; underscore ( _ ) and full stop </a:t>
            </a:r>
            <a:r>
              <a:rPr lang="en-US" sz="2000" dirty="0" smtClean="0">
                <a:solidFill>
                  <a:srgbClr val="003758"/>
                </a:solidFill>
              </a:rPr>
              <a:t>(.)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758"/>
                </a:solidFill>
              </a:rPr>
              <a:t>Names </a:t>
            </a:r>
            <a:r>
              <a:rPr lang="en-US" sz="2000" dirty="0">
                <a:solidFill>
                  <a:srgbClr val="003758"/>
                </a:solidFill>
              </a:rPr>
              <a:t>can be a maximum 6 characters long.</a:t>
            </a:r>
            <a:endParaRPr lang="de-DE" sz="2000" dirty="0">
              <a:solidFill>
                <a:srgbClr val="00375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573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A5ECA4E-63CE-4735-9C7A-E02DB57A3113}" type="datetime1">
              <a:rPr lang="en-US" altLang="de-DE" sz="900" smtClean="0">
                <a:solidFill>
                  <a:schemeClr val="bg1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6/8/2016</a:t>
            </a:fld>
            <a:endParaRPr lang="en-US" altLang="de-DE" sz="900" smtClean="0">
              <a:solidFill>
                <a:schemeClr val="bg1"/>
              </a:solidFill>
            </a:endParaRPr>
          </a:p>
        </p:txBody>
      </p:sp>
      <p:sp>
        <p:nvSpPr>
          <p:cNvPr id="4505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de-DE" sz="900">
                <a:solidFill>
                  <a:schemeClr val="bg1"/>
                </a:solidFill>
              </a:rPr>
              <a:t>P. </a:t>
            </a:r>
            <a:fld id="{82E339B1-998E-43C7-B3FC-0D0120669AD8}" type="slidenum">
              <a:rPr lang="en-US" altLang="de-DE" sz="90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de-DE" sz="900">
              <a:solidFill>
                <a:schemeClr val="bg1"/>
              </a:solidFill>
            </a:endParaRPr>
          </a:p>
        </p:txBody>
      </p:sp>
      <p:sp>
        <p:nvSpPr>
          <p:cNvPr id="45060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GB" dirty="0"/>
              <a:t>Dispersion </a:t>
            </a:r>
            <a:r>
              <a:rPr lang="en-GB" dirty="0" smtClean="0"/>
              <a:t>Settings Menu: Delete Curve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25" y="1199777"/>
            <a:ext cx="6504461" cy="1865729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791700" y="3816927"/>
            <a:ext cx="71167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3658"/>
                </a:solidFill>
                <a:latin typeface="+mn-lt"/>
              </a:rPr>
              <a:t>Select </a:t>
            </a:r>
            <a:r>
              <a:rPr lang="en-US" sz="2000" dirty="0">
                <a:solidFill>
                  <a:srgbClr val="003658"/>
                </a:solidFill>
                <a:latin typeface="+mn-lt"/>
              </a:rPr>
              <a:t>curve to be deleted using the rotary </a:t>
            </a:r>
            <a:r>
              <a:rPr lang="en-US" sz="2000" dirty="0" smtClean="0">
                <a:solidFill>
                  <a:srgbClr val="003658"/>
                </a:solidFill>
                <a:latin typeface="+mn-lt"/>
              </a:rPr>
              <a:t>knob.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3658"/>
                </a:solidFill>
                <a:latin typeface="+mn-lt"/>
              </a:rPr>
              <a:t>Additional </a:t>
            </a:r>
            <a:r>
              <a:rPr lang="de-DE" sz="2000" dirty="0" err="1">
                <a:solidFill>
                  <a:srgbClr val="003658"/>
                </a:solidFill>
                <a:latin typeface="+mn-lt"/>
              </a:rPr>
              <a:t>prompts</a:t>
            </a:r>
            <a:r>
              <a:rPr lang="de-DE" sz="2000" dirty="0">
                <a:solidFill>
                  <a:srgbClr val="003658"/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rgbClr val="003658"/>
                </a:solidFill>
                <a:latin typeface="+mn-lt"/>
              </a:rPr>
              <a:t>prevent</a:t>
            </a:r>
            <a:r>
              <a:rPr lang="de-DE" sz="2000" dirty="0">
                <a:solidFill>
                  <a:srgbClr val="003658"/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rgbClr val="003658"/>
                </a:solidFill>
                <a:latin typeface="+mn-lt"/>
              </a:rPr>
              <a:t>unintentional</a:t>
            </a:r>
            <a:r>
              <a:rPr lang="de-DE" sz="2000" dirty="0">
                <a:solidFill>
                  <a:srgbClr val="003658"/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rgbClr val="003658"/>
                </a:solidFill>
                <a:latin typeface="+mn-lt"/>
              </a:rPr>
              <a:t>deletion</a:t>
            </a:r>
            <a:r>
              <a:rPr lang="de-DE" sz="2000" dirty="0">
                <a:solidFill>
                  <a:srgbClr val="003658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62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A5ECA4E-63CE-4735-9C7A-E02DB57A3113}" type="datetime1">
              <a:rPr lang="en-US" altLang="de-DE" sz="900" smtClean="0">
                <a:solidFill>
                  <a:schemeClr val="bg1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6/8/2016</a:t>
            </a:fld>
            <a:endParaRPr lang="en-US" altLang="de-DE" sz="900" smtClean="0">
              <a:solidFill>
                <a:schemeClr val="bg1"/>
              </a:solidFill>
            </a:endParaRPr>
          </a:p>
        </p:txBody>
      </p:sp>
      <p:sp>
        <p:nvSpPr>
          <p:cNvPr id="4505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de-DE" sz="900">
                <a:solidFill>
                  <a:schemeClr val="bg1"/>
                </a:solidFill>
              </a:rPr>
              <a:t>P. </a:t>
            </a:r>
            <a:fld id="{82E339B1-998E-43C7-B3FC-0D0120669AD8}" type="slidenum">
              <a:rPr lang="en-US" altLang="de-DE" sz="90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US" altLang="de-DE" sz="900">
              <a:solidFill>
                <a:schemeClr val="bg1"/>
              </a:solidFill>
            </a:endParaRPr>
          </a:p>
        </p:txBody>
      </p:sp>
      <p:sp>
        <p:nvSpPr>
          <p:cNvPr id="45060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GB" dirty="0"/>
              <a:t>Dispersion </a:t>
            </a:r>
            <a:r>
              <a:rPr lang="en-GB" dirty="0" smtClean="0"/>
              <a:t>Settings Menu: Calibration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91700" y="3816927"/>
            <a:ext cx="78729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A curve can have a minimum of 3 points, and a maximum of 10.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>
                <a:solidFill>
                  <a:srgbClr val="002060"/>
                </a:solidFill>
                <a:latin typeface="+mn-lt"/>
              </a:rPr>
              <a:t>Inbetween</a:t>
            </a:r>
            <a:r>
              <a:rPr lang="de-DE" sz="2000" dirty="0" smtClean="0">
                <a:solidFill>
                  <a:srgbClr val="002060"/>
                </a:solidFill>
                <a:latin typeface="+mn-lt"/>
              </a:rPr>
              <a:t>, </a:t>
            </a:r>
            <a:r>
              <a:rPr lang="de-DE" sz="2000" dirty="0" err="1" smtClean="0">
                <a:solidFill>
                  <a:srgbClr val="002060"/>
                </a:solidFill>
                <a:latin typeface="+mn-lt"/>
              </a:rPr>
              <a:t>the</a:t>
            </a:r>
            <a:r>
              <a:rPr lang="de-DE" sz="2000" dirty="0" smtClean="0">
                <a:solidFill>
                  <a:srgbClr val="002060"/>
                </a:solidFill>
                <a:latin typeface="+mn-lt"/>
              </a:rPr>
              <a:t> GDD </a:t>
            </a:r>
            <a:r>
              <a:rPr lang="de-DE" sz="2000" dirty="0" err="1" smtClean="0">
                <a:solidFill>
                  <a:srgbClr val="002060"/>
                </a:solidFill>
                <a:latin typeface="+mn-lt"/>
              </a:rPr>
              <a:t>value</a:t>
            </a:r>
            <a:r>
              <a:rPr lang="de-DE" sz="2000" dirty="0" smtClean="0">
                <a:solidFill>
                  <a:srgbClr val="002060"/>
                </a:solidFill>
                <a:latin typeface="+mn-lt"/>
              </a:rPr>
              <a:t> will </a:t>
            </a:r>
            <a:r>
              <a:rPr lang="de-DE" sz="2000" dirty="0" err="1" smtClean="0">
                <a:solidFill>
                  <a:srgbClr val="002060"/>
                </a:solidFill>
                <a:latin typeface="+mn-lt"/>
              </a:rPr>
              <a:t>interpolated</a:t>
            </a:r>
            <a:endParaRPr lang="de-DE" sz="2000" dirty="0" smtClean="0">
              <a:solidFill>
                <a:srgbClr val="002060"/>
              </a:solidFill>
              <a:latin typeface="+mn-lt"/>
            </a:endParaRPr>
          </a:p>
          <a:p>
            <a:endParaRPr lang="de-DE" sz="2000" dirty="0" smtClean="0">
              <a:solidFill>
                <a:srgbClr val="002060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2060"/>
                </a:solidFill>
                <a:latin typeface="+mn-lt"/>
              </a:rPr>
              <a:t>Outside </a:t>
            </a:r>
            <a:r>
              <a:rPr lang="de-DE" sz="2000" dirty="0" err="1" smtClean="0">
                <a:solidFill>
                  <a:srgbClr val="002060"/>
                </a:solidFill>
                <a:latin typeface="+mn-lt"/>
              </a:rPr>
              <a:t>the</a:t>
            </a:r>
            <a:r>
              <a:rPr lang="de-DE" sz="2000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de-DE" sz="2000" dirty="0" err="1" smtClean="0">
                <a:solidFill>
                  <a:srgbClr val="002060"/>
                </a:solidFill>
                <a:latin typeface="+mn-lt"/>
              </a:rPr>
              <a:t>calibration</a:t>
            </a:r>
            <a:r>
              <a:rPr lang="de-DE" sz="2000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de-DE" sz="2000" dirty="0" err="1" smtClean="0">
                <a:solidFill>
                  <a:srgbClr val="002060"/>
                </a:solidFill>
                <a:latin typeface="+mn-lt"/>
              </a:rPr>
              <a:t>points</a:t>
            </a:r>
            <a:r>
              <a:rPr lang="de-DE" sz="2000" dirty="0" smtClean="0">
                <a:solidFill>
                  <a:srgbClr val="002060"/>
                </a:solidFill>
                <a:latin typeface="+mn-lt"/>
              </a:rPr>
              <a:t>, </a:t>
            </a:r>
            <a:r>
              <a:rPr lang="de-DE" sz="2000" dirty="0" err="1" smtClean="0">
                <a:solidFill>
                  <a:srgbClr val="002060"/>
                </a:solidFill>
                <a:latin typeface="+mn-lt"/>
              </a:rPr>
              <a:t>extrapolation</a:t>
            </a:r>
            <a:r>
              <a:rPr lang="de-DE" sz="2000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de-DE" sz="2000" dirty="0" err="1" smtClean="0">
                <a:solidFill>
                  <a:srgbClr val="002060"/>
                </a:solidFill>
                <a:latin typeface="+mn-lt"/>
              </a:rPr>
              <a:t>gets</a:t>
            </a:r>
            <a:r>
              <a:rPr lang="de-DE" sz="2000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de-DE" sz="2000" dirty="0" err="1" smtClean="0">
                <a:solidFill>
                  <a:srgbClr val="002060"/>
                </a:solidFill>
                <a:latin typeface="+mn-lt"/>
              </a:rPr>
              <a:t>applied</a:t>
            </a:r>
            <a:endParaRPr lang="de-DE" sz="2000" dirty="0">
              <a:solidFill>
                <a:srgbClr val="002060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2060"/>
                </a:solidFill>
                <a:latin typeface="+mn-lt"/>
              </a:rPr>
              <a:t>An </a:t>
            </a:r>
            <a:r>
              <a:rPr lang="de-DE" sz="2000" dirty="0" err="1" smtClean="0">
                <a:solidFill>
                  <a:srgbClr val="002060"/>
                </a:solidFill>
                <a:latin typeface="+mn-lt"/>
              </a:rPr>
              <a:t>asterix</a:t>
            </a:r>
            <a:r>
              <a:rPr lang="de-DE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de-DE" sz="2000" dirty="0" smtClean="0">
                <a:solidFill>
                  <a:srgbClr val="002060"/>
                </a:solidFill>
                <a:latin typeface="+mn-lt"/>
              </a:rPr>
              <a:t>(*) </a:t>
            </a:r>
            <a:r>
              <a:rPr lang="de-DE" sz="2000" dirty="0" err="1" smtClean="0">
                <a:solidFill>
                  <a:srgbClr val="002060"/>
                </a:solidFill>
                <a:latin typeface="+mn-lt"/>
              </a:rPr>
              <a:t>shows</a:t>
            </a:r>
            <a:r>
              <a:rPr lang="de-DE" sz="2000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de-DE" sz="2000" dirty="0" err="1" smtClean="0">
                <a:solidFill>
                  <a:srgbClr val="002060"/>
                </a:solidFill>
                <a:latin typeface="+mn-lt"/>
              </a:rPr>
              <a:t>up</a:t>
            </a:r>
            <a:r>
              <a:rPr lang="de-DE" sz="2000" dirty="0" smtClean="0">
                <a:solidFill>
                  <a:srgbClr val="002060"/>
                </a:solidFill>
                <a:latin typeface="+mn-lt"/>
              </a:rPr>
              <a:t>:</a:t>
            </a:r>
            <a:endParaRPr lang="de-DE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251" y="1563423"/>
            <a:ext cx="5534476" cy="16383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138" y="5161644"/>
            <a:ext cx="4252300" cy="120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A5ECA4E-63CE-4735-9C7A-E02DB57A3113}" type="datetime1">
              <a:rPr lang="en-US" altLang="de-DE" sz="900" smtClean="0">
                <a:solidFill>
                  <a:schemeClr val="bg1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6/8/2016</a:t>
            </a:fld>
            <a:endParaRPr lang="en-US" altLang="de-DE" sz="900" smtClean="0">
              <a:solidFill>
                <a:schemeClr val="bg1"/>
              </a:solidFill>
            </a:endParaRPr>
          </a:p>
        </p:txBody>
      </p:sp>
      <p:sp>
        <p:nvSpPr>
          <p:cNvPr id="4505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de-DE" sz="900">
                <a:solidFill>
                  <a:schemeClr val="bg1"/>
                </a:solidFill>
              </a:rPr>
              <a:t>P. </a:t>
            </a:r>
            <a:fld id="{82E339B1-998E-43C7-B3FC-0D0120669AD8}" type="slidenum">
              <a:rPr lang="en-US" altLang="de-DE" sz="90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17</a:t>
            </a:fld>
            <a:endParaRPr lang="en-US" altLang="de-DE" sz="900">
              <a:solidFill>
                <a:schemeClr val="bg1"/>
              </a:solidFill>
            </a:endParaRPr>
          </a:p>
        </p:txBody>
      </p:sp>
      <p:sp>
        <p:nvSpPr>
          <p:cNvPr id="45060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GB" dirty="0"/>
              <a:t>Dispersion </a:t>
            </a:r>
            <a:r>
              <a:rPr lang="en-GB" dirty="0" smtClean="0"/>
              <a:t>Settings Menu: Calibration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1" y="1616568"/>
            <a:ext cx="7641511" cy="37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A5ECA4E-63CE-4735-9C7A-E02DB57A3113}" type="datetime1">
              <a:rPr lang="en-US" altLang="de-DE" sz="900" smtClean="0">
                <a:solidFill>
                  <a:srgbClr val="FFFFFF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6/8/2016</a:t>
            </a:fld>
            <a:endParaRPr lang="en-US" altLang="de-DE" sz="900" smtClean="0">
              <a:solidFill>
                <a:srgbClr val="FFFFFF"/>
              </a:solidFill>
            </a:endParaRPr>
          </a:p>
        </p:txBody>
      </p:sp>
      <p:sp>
        <p:nvSpPr>
          <p:cNvPr id="4505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de-DE" sz="900">
                <a:solidFill>
                  <a:srgbClr val="FFFFFF"/>
                </a:solidFill>
              </a:rPr>
              <a:t>P. </a:t>
            </a:r>
            <a:fld id="{82E339B1-998E-43C7-B3FC-0D0120669AD8}" type="slidenum">
              <a:rPr lang="en-US" altLang="de-DE" sz="900">
                <a:solidFill>
                  <a:srgbClr val="FFFFFF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</a:t>
            </a:fld>
            <a:endParaRPr lang="en-US" altLang="de-DE" sz="900">
              <a:solidFill>
                <a:srgbClr val="FFFFFF"/>
              </a:solidFill>
            </a:endParaRPr>
          </a:p>
        </p:txBody>
      </p:sp>
      <p:sp>
        <p:nvSpPr>
          <p:cNvPr id="45060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GB" dirty="0"/>
              <a:t>Dispersion </a:t>
            </a:r>
            <a:r>
              <a:rPr lang="en-GB" dirty="0" smtClean="0"/>
              <a:t>Settings </a:t>
            </a:r>
            <a:r>
              <a:rPr lang="en-GB" dirty="0"/>
              <a:t>M</a:t>
            </a:r>
            <a:r>
              <a:rPr lang="en-GB" dirty="0" smtClean="0"/>
              <a:t>enu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523783" y="1269507"/>
            <a:ext cx="806980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2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A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‘curve</a:t>
            </a: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’ can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be defined with a minimum of 3 points and a maximum of 10.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It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is not necessary to cover the entire tuning range 680-1080nm. In this case, if a wavelength is selected which is beyond the currently-selected ‘curve’, a GDD value is extrapolated from the last two known points (up to the maximum available at that wavelength).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It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is also possible to select a MANUAL curve and the desired GDD value can be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dialled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in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realtime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086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30C4CE9-3019-4E0E-878D-135A1E02FCCB}" type="datetime1">
              <a:rPr lang="en-US" altLang="de-DE" sz="900" smtClean="0">
                <a:solidFill>
                  <a:srgbClr val="FFFFFF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6/8/2016</a:t>
            </a:fld>
            <a:endParaRPr lang="en-US" altLang="de-DE" sz="900" smtClean="0">
              <a:solidFill>
                <a:srgbClr val="FFFFFF"/>
              </a:solidFill>
            </a:endParaRP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de-DE" sz="900">
                <a:solidFill>
                  <a:srgbClr val="FFFFFF"/>
                </a:solidFill>
              </a:rPr>
              <a:t>P. </a:t>
            </a:r>
            <a:fld id="{1C5D2779-A2B4-47AF-BD74-121064243045}" type="slidenum">
              <a:rPr lang="en-US" altLang="de-DE" sz="900">
                <a:solidFill>
                  <a:srgbClr val="FFFFFF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en-US" altLang="de-DE" sz="900">
              <a:solidFill>
                <a:srgbClr val="FFFFFF"/>
              </a:solidFill>
            </a:endParaRPr>
          </a:p>
        </p:txBody>
      </p:sp>
      <p:sp>
        <p:nvSpPr>
          <p:cNvPr id="46084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1543050" y="309563"/>
            <a:ext cx="6642100" cy="596900"/>
          </a:xfrm>
        </p:spPr>
        <p:txBody>
          <a:bodyPr/>
          <a:lstStyle/>
          <a:p>
            <a:pPr algn="ctr" eaLnBrk="1" hangingPunct="1"/>
            <a:r>
              <a:rPr lang="de-DE" altLang="de-DE" smtClean="0"/>
              <a:t>Dispersion Compensation Module</a:t>
            </a:r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2452688"/>
            <a:ext cx="42386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23850" y="987425"/>
            <a:ext cx="8721725" cy="514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7675" indent="-447675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 err="1" smtClean="0">
                <a:solidFill>
                  <a:srgbClr val="002060"/>
                </a:solidFill>
                <a:latin typeface="+mn-lt"/>
              </a:rPr>
              <a:t>Usage</a:t>
            </a:r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 smtClean="0">
                <a:solidFill>
                  <a:srgbClr val="002060"/>
                </a:solidFill>
                <a:latin typeface="+mn-lt"/>
              </a:rPr>
              <a:t>of</a:t>
            </a:r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 „</a:t>
            </a:r>
            <a:r>
              <a:rPr lang="de-DE" altLang="de-DE" dirty="0" err="1" smtClean="0">
                <a:solidFill>
                  <a:srgbClr val="002060"/>
                </a:solidFill>
                <a:latin typeface="+mn-lt"/>
              </a:rPr>
              <a:t>chirpted</a:t>
            </a:r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“ </a:t>
            </a:r>
            <a:r>
              <a:rPr lang="de-DE" altLang="de-DE" dirty="0" err="1" smtClean="0">
                <a:solidFill>
                  <a:srgbClr val="002060"/>
                </a:solidFill>
                <a:latin typeface="+mn-lt"/>
              </a:rPr>
              <a:t>mirrors</a:t>
            </a:r>
            <a:endParaRPr lang="de-DE" altLang="de-DE" dirty="0">
              <a:solidFill>
                <a:srgbClr val="002060"/>
              </a:solidFill>
              <a:latin typeface="+mn-lt"/>
            </a:endParaRPr>
          </a:p>
          <a:p>
            <a:pPr lvl="1" eaLnBrk="1" hangingPunct="1"/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Different </a:t>
            </a:r>
            <a:r>
              <a:rPr lang="de-DE" altLang="de-DE" dirty="0" err="1" smtClean="0">
                <a:solidFill>
                  <a:srgbClr val="002060"/>
                </a:solidFill>
                <a:latin typeface="+mn-lt"/>
              </a:rPr>
              <a:t>wavelengths</a:t>
            </a:r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 smtClean="0">
                <a:solidFill>
                  <a:srgbClr val="002060"/>
                </a:solidFill>
                <a:latin typeface="+mn-lt"/>
              </a:rPr>
              <a:t>penetrate</a:t>
            </a:r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 smtClean="0">
                <a:solidFill>
                  <a:srgbClr val="002060"/>
                </a:solidFill>
                <a:latin typeface="+mn-lt"/>
              </a:rPr>
              <a:t>with</a:t>
            </a:r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 different </a:t>
            </a:r>
            <a:r>
              <a:rPr lang="de-DE" altLang="de-DE" dirty="0" err="1" smtClean="0">
                <a:solidFill>
                  <a:srgbClr val="002060"/>
                </a:solidFill>
                <a:latin typeface="+mn-lt"/>
              </a:rPr>
              <a:t>depths</a:t>
            </a:r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 smtClean="0">
                <a:solidFill>
                  <a:srgbClr val="002060"/>
                </a:solidFill>
                <a:latin typeface="+mn-lt"/>
              </a:rPr>
              <a:t>into</a:t>
            </a:r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 smtClean="0">
                <a:solidFill>
                  <a:srgbClr val="002060"/>
                </a:solidFill>
                <a:latin typeface="+mn-lt"/>
              </a:rPr>
              <a:t>the</a:t>
            </a:r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 smtClean="0">
                <a:solidFill>
                  <a:srgbClr val="002060"/>
                </a:solidFill>
                <a:latin typeface="+mn-lt"/>
              </a:rPr>
              <a:t>dielectric</a:t>
            </a:r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 smtClean="0">
                <a:solidFill>
                  <a:srgbClr val="002060"/>
                </a:solidFill>
                <a:latin typeface="+mn-lt"/>
              </a:rPr>
              <a:t>mirror</a:t>
            </a:r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.</a:t>
            </a:r>
            <a:endParaRPr lang="de-DE" altLang="de-DE" dirty="0">
              <a:solidFill>
                <a:srgbClr val="002060"/>
              </a:solidFill>
              <a:latin typeface="+mn-lt"/>
            </a:endParaRPr>
          </a:p>
          <a:p>
            <a:pPr lvl="1" eaLnBrk="1" hangingPunct="1"/>
            <a:endParaRPr lang="de-DE" altLang="de-DE" dirty="0">
              <a:solidFill>
                <a:srgbClr val="002060"/>
              </a:solidFill>
              <a:latin typeface="+mn-lt"/>
            </a:endParaRPr>
          </a:p>
          <a:p>
            <a:pPr lvl="1" eaLnBrk="1" hangingPunct="1"/>
            <a:endParaRPr lang="de-DE" altLang="de-DE" dirty="0">
              <a:solidFill>
                <a:srgbClr val="002060"/>
              </a:solidFill>
              <a:latin typeface="+mn-lt"/>
            </a:endParaRPr>
          </a:p>
          <a:p>
            <a:pPr lvl="1" eaLnBrk="1" hangingPunct="1"/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This </a:t>
            </a:r>
            <a:r>
              <a:rPr lang="de-DE" altLang="de-DE" dirty="0" err="1" smtClean="0">
                <a:solidFill>
                  <a:srgbClr val="002060"/>
                </a:solidFill>
                <a:latin typeface="+mn-lt"/>
              </a:rPr>
              <a:t>generated</a:t>
            </a:r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 a „</a:t>
            </a:r>
            <a:r>
              <a:rPr lang="de-DE" altLang="de-DE" dirty="0">
                <a:solidFill>
                  <a:srgbClr val="002060"/>
                </a:solidFill>
                <a:latin typeface="+mn-lt"/>
              </a:rPr>
              <a:t>Group Delay“</a:t>
            </a:r>
          </a:p>
          <a:p>
            <a:pPr lvl="1" eaLnBrk="1" hangingPunct="1"/>
            <a:r>
              <a:rPr lang="de-DE" altLang="de-DE" dirty="0" err="1" smtClean="0">
                <a:solidFill>
                  <a:srgbClr val="002060"/>
                </a:solidFill>
                <a:latin typeface="+mn-lt"/>
              </a:rPr>
              <a:t>Several</a:t>
            </a:r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 smtClean="0">
                <a:solidFill>
                  <a:srgbClr val="002060"/>
                </a:solidFill>
                <a:latin typeface="+mn-lt"/>
              </a:rPr>
              <a:t>reflections</a:t>
            </a:r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 smtClean="0">
                <a:solidFill>
                  <a:srgbClr val="002060"/>
                </a:solidFill>
                <a:latin typeface="+mn-lt"/>
              </a:rPr>
              <a:t>increase</a:t>
            </a:r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 / </a:t>
            </a:r>
            <a:r>
              <a:rPr lang="de-DE" altLang="de-DE" dirty="0" err="1" smtClean="0">
                <a:solidFill>
                  <a:srgbClr val="002060"/>
                </a:solidFill>
                <a:latin typeface="+mn-lt"/>
              </a:rPr>
              <a:t>decrease</a:t>
            </a:r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 smtClean="0">
                <a:solidFill>
                  <a:srgbClr val="002060"/>
                </a:solidFill>
                <a:latin typeface="+mn-lt"/>
              </a:rPr>
              <a:t>chirp</a:t>
            </a:r>
            <a:endParaRPr lang="de-DE" altLang="de-DE" dirty="0" smtClean="0">
              <a:solidFill>
                <a:srgbClr val="002060"/>
              </a:solidFill>
              <a:latin typeface="+mn-lt"/>
            </a:endParaRPr>
          </a:p>
          <a:p>
            <a:pPr lvl="1" eaLnBrk="1" hangingPunct="1"/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The real beam </a:t>
            </a:r>
            <a:r>
              <a:rPr lang="de-DE" altLang="de-DE" dirty="0" err="1" smtClean="0">
                <a:solidFill>
                  <a:srgbClr val="002060"/>
                </a:solidFill>
                <a:latin typeface="+mn-lt"/>
              </a:rPr>
              <a:t>path</a:t>
            </a:r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 smtClean="0">
                <a:solidFill>
                  <a:srgbClr val="002060"/>
                </a:solidFill>
                <a:latin typeface="+mn-lt"/>
              </a:rPr>
              <a:t>and</a:t>
            </a:r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 smtClean="0">
                <a:solidFill>
                  <a:srgbClr val="002060"/>
                </a:solidFill>
                <a:latin typeface="+mn-lt"/>
              </a:rPr>
              <a:t>setup</a:t>
            </a:r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 smtClean="0">
                <a:solidFill>
                  <a:srgbClr val="002060"/>
                </a:solidFill>
                <a:latin typeface="+mn-lt"/>
              </a:rPr>
              <a:t>is</a:t>
            </a:r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 not </a:t>
            </a:r>
            <a:r>
              <a:rPr lang="de-DE" altLang="de-DE" dirty="0" err="1" smtClean="0">
                <a:solidFill>
                  <a:srgbClr val="002060"/>
                </a:solidFill>
                <a:latin typeface="+mn-lt"/>
              </a:rPr>
              <a:t>known</a:t>
            </a:r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de-DE" altLang="de-DE" dirty="0" err="1" smtClean="0">
                <a:solidFill>
                  <a:srgbClr val="002060"/>
                </a:solidFill>
                <a:latin typeface="+mn-lt"/>
              </a:rPr>
              <a:t>to</a:t>
            </a:r>
            <a:r>
              <a:rPr lang="de-DE" altLang="de-DE" dirty="0" smtClean="0">
                <a:solidFill>
                  <a:srgbClr val="002060"/>
                </a:solidFill>
                <a:latin typeface="+mn-lt"/>
              </a:rPr>
              <a:t> Coherent Field Service</a:t>
            </a:r>
            <a:endParaRPr lang="de-DE" altLang="de-DE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4039" name="Picture 7" descr="http://assets.newport.com/web600w-EN/images/6219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3" y="2310645"/>
            <a:ext cx="2449512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00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4233" y="2590588"/>
            <a:ext cx="5717195" cy="2025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Theory</a:t>
            </a:r>
            <a:endParaRPr lang="en-US" dirty="0"/>
          </a:p>
          <a:p>
            <a:pPr>
              <a:buClr>
                <a:srgbClr val="00457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Carpe Measurement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Setting the GDD Curve</a:t>
            </a:r>
          </a:p>
          <a:p>
            <a:pPr>
              <a:buClr>
                <a:srgbClr val="00457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Chameleon Vision – </a:t>
            </a:r>
            <a:r>
              <a:rPr lang="en-US" dirty="0" err="1" smtClean="0"/>
              <a:t>Precomp</a:t>
            </a:r>
            <a:r>
              <a:rPr lang="en-US" dirty="0" smtClean="0"/>
              <a:t> Module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66353" y="-91108"/>
            <a:ext cx="7532323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9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76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62" y="939341"/>
            <a:ext cx="8282843" cy="3188775"/>
          </a:xfrm>
        </p:spPr>
        <p:txBody>
          <a:bodyPr/>
          <a:lstStyle/>
          <a:p>
            <a:endParaRPr lang="de-DE" dirty="0"/>
          </a:p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 smtClean="0"/>
              <a:t>Vision-Family </a:t>
            </a:r>
            <a:r>
              <a:rPr lang="en-US" dirty="0"/>
              <a:t>features an integrated prism-based </a:t>
            </a:r>
            <a:r>
              <a:rPr lang="en-US" dirty="0" err="1"/>
              <a:t>precompensation</a:t>
            </a:r>
            <a:r>
              <a:rPr lang="en-US" dirty="0"/>
              <a:t> module for those customers who wish to mitigate the pulse-broadening effects of their microscope optics.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standard features of the Chameleon remain the same </a:t>
            </a:r>
            <a:r>
              <a:rPr lang="en-US" dirty="0" smtClean="0"/>
              <a:t>– this overview </a:t>
            </a:r>
            <a:r>
              <a:rPr lang="en-US" dirty="0"/>
              <a:t>describes the additional user options provided to access the </a:t>
            </a:r>
            <a:r>
              <a:rPr lang="en-US" dirty="0" err="1"/>
              <a:t>precomp</a:t>
            </a:r>
            <a:r>
              <a:rPr lang="en-US" dirty="0"/>
              <a:t> functions.</a:t>
            </a:r>
            <a:endParaRPr lang="en-US" dirty="0" smtClean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66353" y="-91108"/>
            <a:ext cx="7532323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03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4D7CCB7-61E7-41E1-9B03-C75AEEC7B2F1}" type="datetime1">
              <a:rPr lang="en-US" altLang="de-DE" sz="900" smtClean="0">
                <a:solidFill>
                  <a:schemeClr val="bg1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6/8/2016</a:t>
            </a:fld>
            <a:endParaRPr lang="en-US" altLang="de-DE" sz="900" smtClean="0">
              <a:solidFill>
                <a:schemeClr val="bg1"/>
              </a:solidFill>
            </a:endParaRPr>
          </a:p>
        </p:txBody>
      </p:sp>
      <p:sp>
        <p:nvSpPr>
          <p:cNvPr id="40963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de-DE" sz="900">
                <a:solidFill>
                  <a:schemeClr val="bg1"/>
                </a:solidFill>
              </a:rPr>
              <a:t>P. </a:t>
            </a:r>
            <a:fld id="{5D35F0B0-6315-4734-AABA-4E95979CA937}" type="slidenum">
              <a:rPr lang="en-US" altLang="de-DE" sz="90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de-DE" sz="900">
              <a:solidFill>
                <a:schemeClr val="bg1"/>
              </a:solidFill>
            </a:endParaRPr>
          </a:p>
        </p:txBody>
      </p:sp>
      <p:sp>
        <p:nvSpPr>
          <p:cNvPr id="40964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de-DE" altLang="de-DE" dirty="0" smtClean="0"/>
              <a:t>Dispersion: </a:t>
            </a:r>
            <a:r>
              <a:rPr lang="de-DE" altLang="de-DE" dirty="0" err="1" smtClean="0"/>
              <a:t>Physical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Process</a:t>
            </a:r>
            <a:endParaRPr lang="de-DE" altLang="de-DE" dirty="0" smtClean="0"/>
          </a:p>
        </p:txBody>
      </p:sp>
      <p:sp>
        <p:nvSpPr>
          <p:cNvPr id="40965" name="Rectangle 4"/>
          <p:cNvSpPr txBox="1">
            <a:spLocks noChangeArrowheads="1"/>
          </p:cNvSpPr>
          <p:nvPr/>
        </p:nvSpPr>
        <p:spPr bwMode="auto">
          <a:xfrm>
            <a:off x="609600" y="1346200"/>
            <a:ext cx="829151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7675" indent="-447675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 err="1" smtClean="0"/>
              <a:t>Compensation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chromatic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dispersion</a:t>
            </a:r>
            <a:endParaRPr lang="de-DE" altLang="de-DE" dirty="0"/>
          </a:p>
          <a:p>
            <a:pPr lvl="1" eaLnBrk="1" hangingPunct="1"/>
            <a:r>
              <a:rPr lang="de-DE" altLang="de-DE" dirty="0" smtClean="0"/>
              <a:t>Pulse </a:t>
            </a:r>
            <a:r>
              <a:rPr lang="de-DE" altLang="de-DE" dirty="0" err="1"/>
              <a:t>L</a:t>
            </a:r>
            <a:r>
              <a:rPr lang="de-DE" altLang="de-DE" dirty="0" err="1" smtClean="0"/>
              <a:t>ength</a:t>
            </a:r>
            <a:r>
              <a:rPr lang="de-DE" altLang="de-DE" dirty="0" smtClean="0"/>
              <a:t> </a:t>
            </a:r>
            <a:r>
              <a:rPr lang="de-DE" altLang="de-DE" dirty="0" err="1"/>
              <a:t>O</a:t>
            </a:r>
            <a:r>
              <a:rPr lang="de-DE" altLang="de-DE" dirty="0" err="1" smtClean="0"/>
              <a:t>ptimization</a:t>
            </a:r>
            <a:endParaRPr lang="de-DE" altLang="de-DE" dirty="0"/>
          </a:p>
          <a:p>
            <a:pPr lvl="1" eaLnBrk="1" hangingPunct="1"/>
            <a:r>
              <a:rPr lang="de-DE" altLang="de-DE" dirty="0"/>
              <a:t>Group Dispersion Delay (GDD)</a:t>
            </a:r>
          </a:p>
          <a:p>
            <a:pPr lvl="1" eaLnBrk="1" hangingPunct="1"/>
            <a:r>
              <a:rPr lang="de-DE" altLang="de-DE" dirty="0" err="1"/>
              <a:t>Chameleon</a:t>
            </a:r>
            <a:r>
              <a:rPr lang="de-DE" altLang="de-DE" dirty="0"/>
              <a:t> Vision</a:t>
            </a:r>
          </a:p>
        </p:txBody>
      </p:sp>
      <p:pic>
        <p:nvPicPr>
          <p:cNvPr id="40966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3178175"/>
            <a:ext cx="4441825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7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DB07D79-5236-467D-B05D-4FBDD9D0667A}" type="datetime1">
              <a:rPr lang="en-US" altLang="de-DE" sz="900" smtClean="0">
                <a:solidFill>
                  <a:schemeClr val="bg1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6/8/2016</a:t>
            </a:fld>
            <a:endParaRPr lang="en-US" altLang="de-DE" sz="900" smtClean="0">
              <a:solidFill>
                <a:schemeClr val="bg1"/>
              </a:solidFill>
            </a:endParaRP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de-DE" sz="900">
                <a:solidFill>
                  <a:schemeClr val="bg1"/>
                </a:solidFill>
              </a:rPr>
              <a:t>P. </a:t>
            </a:r>
            <a:fld id="{6D52FC42-8F93-4150-B1B0-B4D06E2C72C8}" type="slidenum">
              <a:rPr lang="en-US" altLang="de-DE" sz="90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de-DE" sz="900">
              <a:solidFill>
                <a:schemeClr val="bg1"/>
              </a:solidFill>
            </a:endParaRPr>
          </a:p>
        </p:txBody>
      </p:sp>
      <p:sp>
        <p:nvSpPr>
          <p:cNvPr id="41988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de-DE" altLang="de-DE" dirty="0" smtClean="0"/>
              <a:t>Pulse </a:t>
            </a:r>
            <a:r>
              <a:rPr lang="de-DE" altLang="de-DE" dirty="0" err="1" smtClean="0"/>
              <a:t>Length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Extention</a:t>
            </a:r>
            <a:endParaRPr lang="de-DE" altLang="de-DE" dirty="0" smtClean="0"/>
          </a:p>
        </p:txBody>
      </p:sp>
      <p:sp>
        <p:nvSpPr>
          <p:cNvPr id="31749" name="Rectangle 4"/>
          <p:cNvSpPr txBox="1">
            <a:spLocks noChangeArrowheads="1"/>
          </p:cNvSpPr>
          <p:nvPr/>
        </p:nvSpPr>
        <p:spPr bwMode="auto">
          <a:xfrm>
            <a:off x="161925" y="768350"/>
            <a:ext cx="8739188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7675" indent="-447675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 err="1"/>
              <a:t>f</a:t>
            </a:r>
            <a:r>
              <a:rPr lang="de-DE" altLang="de-DE" dirty="0" err="1" smtClean="0"/>
              <a:t>s</a:t>
            </a:r>
            <a:r>
              <a:rPr lang="de-DE" altLang="de-DE" dirty="0" smtClean="0"/>
              <a:t> Pulse </a:t>
            </a:r>
            <a:r>
              <a:rPr lang="de-DE" altLang="de-DE" dirty="0" err="1" smtClean="0"/>
              <a:t>gets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longer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travelling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through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glass</a:t>
            </a:r>
            <a:endParaRPr lang="de-DE" altLang="de-DE" dirty="0"/>
          </a:p>
          <a:p>
            <a:pPr eaLnBrk="1" hangingPunct="1"/>
            <a:endParaRPr lang="de-DE" altLang="de-DE" dirty="0"/>
          </a:p>
          <a:p>
            <a:pPr eaLnBrk="1" hangingPunct="1"/>
            <a:endParaRPr lang="de-DE" altLang="de-DE" dirty="0"/>
          </a:p>
          <a:p>
            <a:pPr eaLnBrk="1" hangingPunct="1"/>
            <a:endParaRPr lang="de-DE" altLang="de-DE" dirty="0" smtClean="0"/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 err="1" smtClean="0"/>
              <a:t>Pre-compensation</a:t>
            </a:r>
            <a:r>
              <a:rPr lang="de-DE" altLang="de-DE" dirty="0" smtClean="0"/>
              <a:t> </a:t>
            </a:r>
            <a:r>
              <a:rPr lang="de-DE" altLang="de-DE" dirty="0"/>
              <a:t>– negative Dispersion</a:t>
            </a:r>
          </a:p>
          <a:p>
            <a:pPr eaLnBrk="1" hangingPunct="1"/>
            <a:r>
              <a:rPr lang="de-DE" altLang="de-DE" dirty="0" smtClean="0"/>
              <a:t>Measurement </a:t>
            </a:r>
            <a:r>
              <a:rPr lang="de-DE" altLang="de-DE" dirty="0" err="1" smtClean="0"/>
              <a:t>with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Autocorrelator</a:t>
            </a:r>
            <a:r>
              <a:rPr lang="de-DE" altLang="de-DE" dirty="0" smtClean="0"/>
              <a:t> </a:t>
            </a:r>
            <a:r>
              <a:rPr lang="de-DE" altLang="de-DE" dirty="0">
                <a:hlinkClick r:id="rId3" action="ppaction://hlinkfile"/>
              </a:rPr>
              <a:t>CARPE</a:t>
            </a:r>
            <a:endParaRPr lang="de-DE" altLang="de-DE" dirty="0"/>
          </a:p>
          <a:p>
            <a:pPr eaLnBrk="1" hangingPunct="1"/>
            <a:r>
              <a:rPr lang="de-DE" altLang="de-DE" dirty="0" smtClean="0"/>
              <a:t>Target: </a:t>
            </a:r>
            <a:r>
              <a:rPr lang="de-DE" altLang="de-DE" dirty="0" err="1" smtClean="0"/>
              <a:t>Creation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a GDD-</a:t>
            </a:r>
            <a:r>
              <a:rPr lang="de-DE" altLang="de-DE" dirty="0" err="1" smtClean="0"/>
              <a:t>Curve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for</a:t>
            </a:r>
            <a:r>
              <a:rPr lang="de-DE" altLang="de-DE" dirty="0" smtClean="0"/>
              <a:t> individual Setup</a:t>
            </a:r>
            <a:endParaRPr lang="de-DE" altLang="de-DE" dirty="0"/>
          </a:p>
          <a:p>
            <a:pPr eaLnBrk="1" hangingPunct="1"/>
            <a:r>
              <a:rPr lang="de-DE" altLang="de-DE" dirty="0" smtClean="0"/>
              <a:t>Measurement on-site </a:t>
            </a:r>
            <a:r>
              <a:rPr lang="de-DE" altLang="de-DE" dirty="0" err="1" smtClean="0"/>
              <a:t>possible</a:t>
            </a:r>
            <a:endParaRPr lang="de-DE" altLang="de-DE" dirty="0"/>
          </a:p>
          <a:p>
            <a:pPr eaLnBrk="1" hangingPunct="1"/>
            <a:endParaRPr lang="de-DE" altLang="de-DE" dirty="0"/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07" y="1368656"/>
            <a:ext cx="6862762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19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E9E14AA-3DF8-4FA6-9F46-0B1FD834B6AB}" type="datetime1">
              <a:rPr lang="en-US" altLang="de-DE" sz="900" smtClean="0">
                <a:solidFill>
                  <a:schemeClr val="bg1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6/8/2016</a:t>
            </a:fld>
            <a:endParaRPr lang="en-US" altLang="de-DE" sz="900" smtClean="0">
              <a:solidFill>
                <a:schemeClr val="bg1"/>
              </a:solidFill>
            </a:endParaRPr>
          </a:p>
        </p:txBody>
      </p:sp>
      <p:sp>
        <p:nvSpPr>
          <p:cNvPr id="43011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de-DE" sz="900">
                <a:solidFill>
                  <a:schemeClr val="bg1"/>
                </a:solidFill>
              </a:rPr>
              <a:t>P. </a:t>
            </a:r>
            <a:fld id="{850618C1-739F-4BC4-B288-A49BADEAD068}" type="slidenum">
              <a:rPr lang="en-US" altLang="de-DE" sz="90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de-DE" sz="900">
              <a:solidFill>
                <a:schemeClr val="bg1"/>
              </a:solidFill>
            </a:endParaRPr>
          </a:p>
        </p:txBody>
      </p:sp>
      <p:sp>
        <p:nvSpPr>
          <p:cNvPr id="43012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de-DE" altLang="de-DE" dirty="0" smtClean="0"/>
              <a:t>CARPE - Measurement</a:t>
            </a:r>
          </a:p>
        </p:txBody>
      </p:sp>
      <p:pic>
        <p:nvPicPr>
          <p:cNvPr id="43013" name="Grafik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827088"/>
            <a:ext cx="6516688" cy="488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430713"/>
            <a:ext cx="46482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1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A81F52B-86D3-4EAD-8511-3A319DED247B}" type="datetime1">
              <a:rPr lang="en-US" altLang="de-DE" sz="900" smtClean="0">
                <a:solidFill>
                  <a:schemeClr val="bg1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6/8/2016</a:t>
            </a:fld>
            <a:endParaRPr lang="en-US" altLang="de-DE" sz="900" smtClean="0">
              <a:solidFill>
                <a:schemeClr val="bg1"/>
              </a:solidFill>
            </a:endParaRP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de-DE" sz="900">
                <a:solidFill>
                  <a:schemeClr val="bg1"/>
                </a:solidFill>
              </a:rPr>
              <a:t>P. </a:t>
            </a:r>
            <a:fld id="{6E09664C-C91B-402D-831D-99156125E6EB}" type="slidenum">
              <a:rPr lang="en-US" altLang="de-DE" sz="90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de-DE" sz="900">
              <a:solidFill>
                <a:schemeClr val="bg1"/>
              </a:solidFill>
            </a:endParaRPr>
          </a:p>
        </p:txBody>
      </p:sp>
      <p:sp>
        <p:nvSpPr>
          <p:cNvPr id="44036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de-DE" altLang="de-DE" dirty="0" smtClean="0"/>
              <a:t>CARPE - Measurement</a:t>
            </a:r>
          </a:p>
        </p:txBody>
      </p:sp>
      <p:pic>
        <p:nvPicPr>
          <p:cNvPr id="440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973138"/>
            <a:ext cx="6508750" cy="525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5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A5ECA4E-63CE-4735-9C7A-E02DB57A3113}" type="datetime1">
              <a:rPr lang="en-US" altLang="de-DE" sz="900" smtClean="0">
                <a:solidFill>
                  <a:schemeClr val="bg1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6/8/2016</a:t>
            </a:fld>
            <a:endParaRPr lang="en-US" altLang="de-DE" sz="900" smtClean="0">
              <a:solidFill>
                <a:schemeClr val="bg1"/>
              </a:solidFill>
            </a:endParaRPr>
          </a:p>
        </p:txBody>
      </p:sp>
      <p:sp>
        <p:nvSpPr>
          <p:cNvPr id="4505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de-DE" sz="900">
                <a:solidFill>
                  <a:schemeClr val="bg1"/>
                </a:solidFill>
              </a:rPr>
              <a:t>P. </a:t>
            </a:r>
            <a:fld id="{82E339B1-998E-43C7-B3FC-0D0120669AD8}" type="slidenum">
              <a:rPr lang="en-US" altLang="de-DE" sz="90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de-DE" sz="900">
              <a:solidFill>
                <a:schemeClr val="bg1"/>
              </a:solidFill>
            </a:endParaRPr>
          </a:p>
        </p:txBody>
      </p:sp>
      <p:sp>
        <p:nvSpPr>
          <p:cNvPr id="45060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de-DE" altLang="de-DE" dirty="0" smtClean="0"/>
              <a:t>GDD - </a:t>
            </a:r>
            <a:r>
              <a:rPr lang="de-DE" altLang="de-DE" dirty="0" err="1" smtClean="0"/>
              <a:t>Curves</a:t>
            </a:r>
            <a:endParaRPr lang="de-DE" altLang="de-DE" dirty="0" smtClean="0"/>
          </a:p>
        </p:txBody>
      </p:sp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211263"/>
            <a:ext cx="8332787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5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A5ECA4E-63CE-4735-9C7A-E02DB57A3113}" type="datetime1">
              <a:rPr lang="en-US" altLang="de-DE" sz="900" smtClean="0">
                <a:solidFill>
                  <a:schemeClr val="bg1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6/8/2016</a:t>
            </a:fld>
            <a:endParaRPr lang="en-US" altLang="de-DE" sz="900" smtClean="0">
              <a:solidFill>
                <a:schemeClr val="bg1"/>
              </a:solidFill>
            </a:endParaRPr>
          </a:p>
        </p:txBody>
      </p:sp>
      <p:sp>
        <p:nvSpPr>
          <p:cNvPr id="45059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de-DE" sz="900">
                <a:solidFill>
                  <a:schemeClr val="bg1"/>
                </a:solidFill>
              </a:rPr>
              <a:t>P. </a:t>
            </a:r>
            <a:fld id="{82E339B1-998E-43C7-B3FC-0D0120669AD8}" type="slidenum">
              <a:rPr lang="en-US" altLang="de-DE" sz="900">
                <a:solidFill>
                  <a:schemeClr val="bg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de-DE" sz="900">
              <a:solidFill>
                <a:schemeClr val="bg1"/>
              </a:solidFill>
            </a:endParaRPr>
          </a:p>
        </p:txBody>
      </p:sp>
      <p:sp>
        <p:nvSpPr>
          <p:cNvPr id="45060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GB" dirty="0"/>
              <a:t>Dispersion </a:t>
            </a:r>
            <a:r>
              <a:rPr lang="en-GB" dirty="0" smtClean="0"/>
              <a:t>Settings </a:t>
            </a:r>
            <a:r>
              <a:rPr lang="en-GB" dirty="0"/>
              <a:t>M</a:t>
            </a:r>
            <a:r>
              <a:rPr lang="en-GB" dirty="0" smtClean="0"/>
              <a:t>enu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90" y="948219"/>
            <a:ext cx="8148792" cy="501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2670&quot;&gt;&lt;/object&gt;&lt;object type=&quot;2&quot; unique_id=&quot;12671&quot;&gt;&lt;object type=&quot;3&quot; unique_id=&quot;12672&quot;&gt;&lt;property id=&quot;20148&quot; value=&quot;5&quot;/&gt;&lt;property id=&quot;20300&quot; value=&quot;Slide 1 - &amp;quot;The Leader in Photonics&amp;quot;&quot;/&gt;&lt;property id=&quot;20307&quot; value=&quot;256&quot;/&gt;&lt;/object&gt;&lt;object type=&quot;3&quot; unique_id=&quot;12687&quot;&gt;&lt;property id=&quot;20148&quot; value=&quot;5&quot;/&gt;&lt;property id=&quot;20300&quot; value=&quot;Slide 19&quot;/&gt;&lt;property id=&quot;20307&quot; value=&quot;270&quot;/&gt;&lt;/object&gt;&lt;object type=&quot;3&quot; unique_id=&quot;14342&quot;&gt;&lt;property id=&quot;20148&quot; value=&quot;5&quot;/&gt;&lt;property id=&quot;20300&quot; value=&quot;Slide 2 - &amp;quot;Forward-Looking Statements &amp;amp; Non-GAAP Measurement&amp;quot;&quot;/&gt;&lt;property id=&quot;20307&quot; value=&quot;325&quot;/&gt;&lt;/object&gt;&lt;object type=&quot;3&quot; unique_id=&quot;14343&quot;&gt;&lt;property id=&quot;20148&quot; value=&quot;5&quot;/&gt;&lt;property id=&quot;20300&quot; value=&quot;Slide 3&quot;/&gt;&lt;property id=&quot;20307&quot; value=&quot;326&quot;/&gt;&lt;/object&gt;&lt;object type=&quot;3&quot; unique_id=&quot;14344&quot;&gt;&lt;property id=&quot;20148&quot; value=&quot;5&quot;/&gt;&lt;property id=&quot;20300&quot; value=&quot;Slide 4&quot;/&gt;&lt;property id=&quot;20307&quot; value=&quot;327&quot;/&gt;&lt;/object&gt;&lt;object type=&quot;3&quot; unique_id=&quot;14346&quot;&gt;&lt;property id=&quot;20148&quot; value=&quot;5&quot;/&gt;&lt;property id=&quot;20300&quot; value=&quot;Slide 6&quot;/&gt;&lt;property id=&quot;20307&quot; value=&quot;329&quot;/&gt;&lt;/object&gt;&lt;object type=&quot;3&quot; unique_id=&quot;14347&quot;&gt;&lt;property id=&quot;20148&quot; value=&quot;5&quot;/&gt;&lt;property id=&quot;20300&quot; value=&quot;Slide 9 - &amp;quot;kW Class Initiative&amp;quot;&quot;/&gt;&lt;property id=&quot;20307&quot; value=&quot;330&quot;/&gt;&lt;/object&gt;&lt;object type=&quot;3&quot; unique_id=&quot;14348&quot;&gt;&lt;property id=&quot;20148&quot; value=&quot;5&quot;/&gt;&lt;property id=&quot;20300&quot; value=&quot;Slide 17 - &amp;quot;Pro Forma Income Statement &amp;quot;&quot;/&gt;&lt;property id=&quot;20307&quot; value=&quot;331&quot;/&gt;&lt;/object&gt;&lt;object type=&quot;3&quot; unique_id=&quot;18819&quot;&gt;&lt;property id=&quot;20148&quot; value=&quot;5&quot;/&gt;&lt;property id=&quot;20300&quot; value=&quot;Slide 7 - &amp;quot;Expanding our Position in Materials Processing&amp;quot;&quot;/&gt;&lt;property id=&quot;20307&quot; value=&quot;337&quot;/&gt;&lt;/object&gt;&lt;object type=&quot;3&quot; unique_id=&quot;18820&quot;&gt;&lt;property id=&quot;20148&quot; value=&quot;5&quot;/&gt;&lt;property id=&quot;20300&quot; value=&quot;Slide 8 - &amp;quot;kW Class Initiative&amp;quot;&quot;/&gt;&lt;property id=&quot;20307&quot; value=&quot;338&quot;/&gt;&lt;/object&gt;&lt;object type=&quot;3&quot; unique_id=&quot;18822&quot;&gt;&lt;property id=&quot;20148&quot; value=&quot;5&quot;/&gt;&lt;property id=&quot;20300&quot; value=&quot;Slide 10 - &amp;quot;kW Class Initiative&amp;quot;&quot;/&gt;&lt;property id=&quot;20307&quot; value=&quot;340&quot;/&gt;&lt;/object&gt;&lt;object type=&quot;3&quot; unique_id=&quot;18824&quot;&gt;&lt;property id=&quot;20148&quot; value=&quot;5&quot;/&gt;&lt;property id=&quot;20300&quot; value=&quot;Slide 12 - &amp;quot;kW Class Initiative&amp;quot;&quot;/&gt;&lt;property id=&quot;20307&quot; value=&quot;342&quot;/&gt;&lt;/object&gt;&lt;object type=&quot;3&quot; unique_id=&quot;18967&quot;&gt;&lt;property id=&quot;20148&quot; value=&quot;5&quot;/&gt;&lt;property id=&quot;20300&quot; value=&quot;Slide 5 - &amp;quot;Industry Overview&amp;quot;&quot;/&gt;&lt;property id=&quot;20307&quot; value=&quot;345&quot;/&gt;&lt;/object&gt;&lt;object type=&quot;3&quot; unique_id=&quot;19586&quot;&gt;&lt;property id=&quot;20148&quot; value=&quot;5&quot;/&gt;&lt;property id=&quot;20300&quot; value=&quot;Slide 11 - &amp;quot;kW Class Initiative&amp;quot;&quot;/&gt;&lt;property id=&quot;20307&quot; value=&quot;346&quot;/&gt;&lt;/object&gt;&lt;object type=&quot;3&quot; unique_id=&quot;19758&quot;&gt;&lt;property id=&quot;20148&quot; value=&quot;5&quot;/&gt;&lt;property id=&quot;20300&quot; value=&quot;Slide 13 - &amp;quot;kW Class Initiative&amp;quot;&quot;/&gt;&lt;property id=&quot;20307&quot; value=&quot;347&quot;/&gt;&lt;/object&gt;&lt;object type=&quot;3&quot; unique_id=&quot;20430&quot;&gt;&lt;property id=&quot;20148&quot; value=&quot;5&quot;/&gt;&lt;property id=&quot;20300&quot; value=&quot;Slide 16 - &amp;quot;Summary of Cost Reduction Improvements &amp;quot;&quot;/&gt;&lt;property id=&quot;20307&quot; value=&quot;349&quot;/&gt;&lt;/object&gt;&lt;object type=&quot;3&quot; unique_id=&quot;20983&quot;&gt;&lt;property id=&quot;20148&quot; value=&quot;5&quot;/&gt;&lt;property id=&quot;20300&quot; value=&quot;Slide 14 - &amp;quot;kW Class Initiative&amp;quot;&quot;/&gt;&lt;property id=&quot;20307&quot; value=&quot;350&quot;/&gt;&lt;/object&gt;&lt;object type=&quot;3&quot; unique_id=&quot;21532&quot;&gt;&lt;property id=&quot;20148&quot; value=&quot;5&quot;/&gt;&lt;property id=&quot;20300&quot; value=&quot;Slide 18 - &amp;quot;Balance Sheet &amp;quot;&quot;/&gt;&lt;property id=&quot;20307&quot; value=&quot;351&quot;/&gt;&lt;/object&gt;&lt;object type=&quot;3&quot; unique_id=&quot;22654&quot;&gt;&lt;property id=&quot;20148&quot; value=&quot;5&quot;/&gt;&lt;property id=&quot;20300&quot; value=&quot;Slide 15 - &amp;quot;Power of Platforms&amp;quot;&quot;/&gt;&lt;property id=&quot;20307&quot; value=&quot;35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in Title">
  <a:themeElements>
    <a:clrScheme name="Coherent New Template Colors 2013">
      <a:dk1>
        <a:srgbClr val="000000"/>
      </a:dk1>
      <a:lt1>
        <a:srgbClr val="FFFFFF"/>
      </a:lt1>
      <a:dk2>
        <a:srgbClr val="000000"/>
      </a:dk2>
      <a:lt2>
        <a:srgbClr val="D8D8D8"/>
      </a:lt2>
      <a:accent1>
        <a:srgbClr val="0070C0"/>
      </a:accent1>
      <a:accent2>
        <a:srgbClr val="00B050"/>
      </a:accent2>
      <a:accent3>
        <a:srgbClr val="C00000"/>
      </a:accent3>
      <a:accent4>
        <a:srgbClr val="00B0F0"/>
      </a:accent4>
      <a:accent5>
        <a:srgbClr val="FFC000"/>
      </a:accent5>
      <a:accent6>
        <a:srgbClr val="7D277C"/>
      </a:accent6>
      <a:hlink>
        <a:srgbClr val="0066A6"/>
      </a:hlink>
      <a:folHlink>
        <a:srgbClr val="D8D8D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b-Section Seperator">
  <a:themeElements>
    <a:clrScheme name="Coherent New Template Colors 2013">
      <a:dk1>
        <a:srgbClr val="000000"/>
      </a:dk1>
      <a:lt1>
        <a:srgbClr val="FFFFFF"/>
      </a:lt1>
      <a:dk2>
        <a:srgbClr val="000000"/>
      </a:dk2>
      <a:lt2>
        <a:srgbClr val="D8D8D8"/>
      </a:lt2>
      <a:accent1>
        <a:srgbClr val="0070C0"/>
      </a:accent1>
      <a:accent2>
        <a:srgbClr val="00B050"/>
      </a:accent2>
      <a:accent3>
        <a:srgbClr val="C00000"/>
      </a:accent3>
      <a:accent4>
        <a:srgbClr val="00B0F0"/>
      </a:accent4>
      <a:accent5>
        <a:srgbClr val="FFC000"/>
      </a:accent5>
      <a:accent6>
        <a:srgbClr val="7D277C"/>
      </a:accent6>
      <a:hlink>
        <a:srgbClr val="0066A6"/>
      </a:hlink>
      <a:folHlink>
        <a:srgbClr val="D8D8D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in Content_One Line Headline">
  <a:themeElements>
    <a:clrScheme name="Coherent New Template Colors 2013">
      <a:dk1>
        <a:srgbClr val="000000"/>
      </a:dk1>
      <a:lt1>
        <a:srgbClr val="FFFFFF"/>
      </a:lt1>
      <a:dk2>
        <a:srgbClr val="000000"/>
      </a:dk2>
      <a:lt2>
        <a:srgbClr val="D8D8D8"/>
      </a:lt2>
      <a:accent1>
        <a:srgbClr val="0070C0"/>
      </a:accent1>
      <a:accent2>
        <a:srgbClr val="00B050"/>
      </a:accent2>
      <a:accent3>
        <a:srgbClr val="C00000"/>
      </a:accent3>
      <a:accent4>
        <a:srgbClr val="00B0F0"/>
      </a:accent4>
      <a:accent5>
        <a:srgbClr val="FFC000"/>
      </a:accent5>
      <a:accent6>
        <a:srgbClr val="7D277C"/>
      </a:accent6>
      <a:hlink>
        <a:srgbClr val="0066A6"/>
      </a:hlink>
      <a:folHlink>
        <a:srgbClr val="D8D8D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herent_Presentation template_May14t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herent_Presentation template_May14t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herent_Presentation template_May14t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herent_Presentation template_May14t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herent_Presentation template_May14t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herent_Presentation template_May14t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herent_Presentation template_May14t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herent_Presentation template_May14t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herent_Presentation template_May14t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herent_Presentation template_May14t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herent_Presentation template_May14t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herent_Presentation template_May14t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ain Content_Two Line Headline">
  <a:themeElements>
    <a:clrScheme name="Coherent New Template Colors 2013">
      <a:dk1>
        <a:srgbClr val="000000"/>
      </a:dk1>
      <a:lt1>
        <a:srgbClr val="FFFFFF"/>
      </a:lt1>
      <a:dk2>
        <a:srgbClr val="000000"/>
      </a:dk2>
      <a:lt2>
        <a:srgbClr val="D8D8D8"/>
      </a:lt2>
      <a:accent1>
        <a:srgbClr val="0070C0"/>
      </a:accent1>
      <a:accent2>
        <a:srgbClr val="00B050"/>
      </a:accent2>
      <a:accent3>
        <a:srgbClr val="C00000"/>
      </a:accent3>
      <a:accent4>
        <a:srgbClr val="00B0F0"/>
      </a:accent4>
      <a:accent5>
        <a:srgbClr val="FFC000"/>
      </a:accent5>
      <a:accent6>
        <a:srgbClr val="7D277C"/>
      </a:accent6>
      <a:hlink>
        <a:srgbClr val="0066A6"/>
      </a:hlink>
      <a:folHlink>
        <a:srgbClr val="D8D8D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herent_Presentation template_May14t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herent_Presentation template_May14t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herent_Presentation template_May14t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herent_Presentation template_May14t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herent_Presentation template_May14t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herent_Presentation template_May14t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herent_Presentation template_May14t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herent_Presentation template_May14t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herent_Presentation template_May14t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herent_Presentation template_May14t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herent_Presentation template_May14t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herent_Presentation template_May14t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Coherent_Presentation template_May14th</Template>
  <TotalTime>0</TotalTime>
  <Words>618</Words>
  <Application>Microsoft Office PowerPoint</Application>
  <PresentationFormat>Bildschirmpräsentation (4:3)</PresentationFormat>
  <Paragraphs>144</Paragraphs>
  <Slides>20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Wingdings</vt:lpstr>
      <vt:lpstr>Main Title</vt:lpstr>
      <vt:lpstr>Sub-Section Seperator</vt:lpstr>
      <vt:lpstr>Main Content_One Line Headline</vt:lpstr>
      <vt:lpstr>Main Content_Two Line Headline</vt:lpstr>
      <vt:lpstr>Chameleon Service Training</vt:lpstr>
      <vt:lpstr>Overview</vt:lpstr>
      <vt:lpstr>Overview</vt:lpstr>
      <vt:lpstr>Dispersion: Physical Process</vt:lpstr>
      <vt:lpstr>Pulse Length Extention</vt:lpstr>
      <vt:lpstr>CARPE - Measurement</vt:lpstr>
      <vt:lpstr>CARPE - Measurement</vt:lpstr>
      <vt:lpstr>GDD - Curves</vt:lpstr>
      <vt:lpstr>Dispersion Settings Menu</vt:lpstr>
      <vt:lpstr>Dispersion Settings: Main Menu</vt:lpstr>
      <vt:lpstr>Dispersion Settings Menu</vt:lpstr>
      <vt:lpstr>Dispersion Settings Menu: Select Curve</vt:lpstr>
      <vt:lpstr>Dispersion Settings Menu: Select Curve</vt:lpstr>
      <vt:lpstr>Dispersion Settings Menu: New Curve</vt:lpstr>
      <vt:lpstr>Dispersion Settings Menu: Delete Curve</vt:lpstr>
      <vt:lpstr>Dispersion Settings Menu: Calibration</vt:lpstr>
      <vt:lpstr>Dispersion Settings Menu: Calibration</vt:lpstr>
      <vt:lpstr>Dispersion Settings Menu</vt:lpstr>
      <vt:lpstr>Dispersion Compensation Module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50th Anniversary PP Presentation</dc:title>
  <dc:creator/>
  <cp:lastModifiedBy/>
  <cp:revision>1</cp:revision>
  <dcterms:created xsi:type="dcterms:W3CDTF">2011-05-11T23:50:30Z</dcterms:created>
  <dcterms:modified xsi:type="dcterms:W3CDTF">2016-06-08T13:03:07Z</dcterms:modified>
</cp:coreProperties>
</file>