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7" r:id="rId5"/>
    <p:sldId id="274" r:id="rId6"/>
    <p:sldId id="285" r:id="rId7"/>
    <p:sldId id="275" r:id="rId8"/>
    <p:sldId id="283" r:id="rId9"/>
    <p:sldId id="284" r:id="rId10"/>
    <p:sldId id="286" r:id="rId11"/>
    <p:sldId id="287" r:id="rId12"/>
    <p:sldId id="282" r:id="rId13"/>
    <p:sldId id="276" r:id="rId14"/>
    <p:sldId id="26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000000"/>
    <a:srgbClr val="FFFFFF"/>
    <a:srgbClr val="CC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29" autoAdjust="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oherentinc.com\EU\DEGCG\Departments\Engineering-Rails\Aufgaben_Projekte\04_PROJEKTE-Aktuell\Powerline-Matrix-5-355\3_Protokolle_Pr&#228;sentationen\32_Pr&#228;sentationen\Power%20curv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01196730681186"/>
          <c:y val="5.2526501065079806E-2"/>
          <c:w val="0.80735495900850229"/>
          <c:h val="0.73577136191309422"/>
        </c:manualLayout>
      </c:layout>
      <c:scatterChart>
        <c:scatterStyle val="smoothMarker"/>
        <c:varyColors val="0"/>
        <c:ser>
          <c:idx val="5"/>
          <c:order val="0"/>
          <c:tx>
            <c:v>PL E 8 QT</c:v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pPr>
              <a:solidFill>
                <a:sysClr val="window" lastClr="FFFFFF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ResultEdge!$A$9:$A$19</c:f>
              <c:numCache>
                <c:formatCode>General</c:formatCode>
                <c:ptCount val="11"/>
                <c:pt idx="0">
                  <c:v>135</c:v>
                </c:pt>
                <c:pt idx="1">
                  <c:v>100</c:v>
                </c:pt>
                <c:pt idx="2">
                  <c:v>90</c:v>
                </c:pt>
                <c:pt idx="3">
                  <c:v>80</c:v>
                </c:pt>
                <c:pt idx="4">
                  <c:v>70</c:v>
                </c:pt>
                <c:pt idx="5">
                  <c:v>60</c:v>
                </c:pt>
                <c:pt idx="6">
                  <c:v>50</c:v>
                </c:pt>
                <c:pt idx="7">
                  <c:v>45</c:v>
                </c:pt>
                <c:pt idx="8">
                  <c:v>40</c:v>
                </c:pt>
                <c:pt idx="9">
                  <c:v>30</c:v>
                </c:pt>
                <c:pt idx="10">
                  <c:v>20</c:v>
                </c:pt>
              </c:numCache>
            </c:numRef>
          </c:xVal>
          <c:yVal>
            <c:numRef>
              <c:f>ResultEdge!$C$9:$C$19</c:f>
              <c:numCache>
                <c:formatCode>General</c:formatCode>
                <c:ptCount val="11"/>
                <c:pt idx="0">
                  <c:v>3.52</c:v>
                </c:pt>
                <c:pt idx="1">
                  <c:v>4.51</c:v>
                </c:pt>
                <c:pt idx="2">
                  <c:v>4.95</c:v>
                </c:pt>
                <c:pt idx="3">
                  <c:v>5.44</c:v>
                </c:pt>
                <c:pt idx="4">
                  <c:v>5.99</c:v>
                </c:pt>
                <c:pt idx="5">
                  <c:v>6.3</c:v>
                </c:pt>
                <c:pt idx="6">
                  <c:v>6.8</c:v>
                </c:pt>
                <c:pt idx="7">
                  <c:v>7</c:v>
                </c:pt>
                <c:pt idx="8">
                  <c:v>6.32</c:v>
                </c:pt>
                <c:pt idx="9">
                  <c:v>4.6900000000000004</c:v>
                </c:pt>
                <c:pt idx="10">
                  <c:v>3.117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0C-4D8F-A3AA-E67D25F17A2B}"/>
            </c:ext>
          </c:extLst>
        </c:ser>
        <c:ser>
          <c:idx val="6"/>
          <c:order val="1"/>
          <c:tx>
            <c:v>PL E 5 QT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PulseEQ2!$A$10:$A$19</c:f>
              <c:numCache>
                <c:formatCode>General</c:formatCode>
                <c:ptCount val="10"/>
                <c:pt idx="0">
                  <c:v>135</c:v>
                </c:pt>
                <c:pt idx="1">
                  <c:v>100</c:v>
                </c:pt>
                <c:pt idx="2">
                  <c:v>90</c:v>
                </c:pt>
                <c:pt idx="3">
                  <c:v>80</c:v>
                </c:pt>
                <c:pt idx="4">
                  <c:v>70</c:v>
                </c:pt>
                <c:pt idx="5">
                  <c:v>60</c:v>
                </c:pt>
                <c:pt idx="6">
                  <c:v>50</c:v>
                </c:pt>
                <c:pt idx="7">
                  <c:v>45</c:v>
                </c:pt>
                <c:pt idx="8">
                  <c:v>35</c:v>
                </c:pt>
                <c:pt idx="9">
                  <c:v>20</c:v>
                </c:pt>
              </c:numCache>
            </c:numRef>
          </c:xVal>
          <c:yVal>
            <c:numRef>
              <c:f>PulseEQ2!$C$10:$C$19</c:f>
              <c:numCache>
                <c:formatCode>General</c:formatCode>
                <c:ptCount val="10"/>
                <c:pt idx="0">
                  <c:v>2.19</c:v>
                </c:pt>
                <c:pt idx="1">
                  <c:v>3.19</c:v>
                </c:pt>
                <c:pt idx="2">
                  <c:v>3.54</c:v>
                </c:pt>
                <c:pt idx="3">
                  <c:v>3.89</c:v>
                </c:pt>
                <c:pt idx="4">
                  <c:v>3.92</c:v>
                </c:pt>
                <c:pt idx="5">
                  <c:v>4.1100000000000003</c:v>
                </c:pt>
                <c:pt idx="6">
                  <c:v>4.3</c:v>
                </c:pt>
                <c:pt idx="7" formatCode="0.00">
                  <c:v>4.5</c:v>
                </c:pt>
                <c:pt idx="8" formatCode="0.00">
                  <c:v>3.72</c:v>
                </c:pt>
                <c:pt idx="9" formatCode="0.00">
                  <c:v>2.11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80C-4D8F-A3AA-E67D25F17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131256"/>
        <c:axId val="535132040"/>
      </c:scatterChart>
      <c:valAx>
        <c:axId val="535131256"/>
        <c:scaling>
          <c:orientation val="minMax"/>
          <c:max val="1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sz="1400"/>
                  <a:t>Frequency</a:t>
                </a:r>
                <a:r>
                  <a:rPr lang="de-DE" sz="1400" baseline="0"/>
                  <a:t> (kHz)</a:t>
                </a:r>
                <a:endParaRPr lang="de-DE" sz="1400"/>
              </a:p>
            </c:rich>
          </c:tx>
          <c:layout>
            <c:manualLayout>
              <c:xMode val="edge"/>
              <c:yMode val="edge"/>
              <c:x val="0.44482285916003961"/>
              <c:y val="0.859953430190974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>
            <a:outerShdw blurRad="381000" dist="279400" dir="5400000" sx="30000" sy="30000" algn="ctr" rotWithShape="0">
              <a:srgbClr val="000000">
                <a:alpha val="43137"/>
              </a:srgbClr>
            </a:outerShdw>
          </a:effectLst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35132040"/>
        <c:crosses val="autoZero"/>
        <c:crossBetween val="midCat"/>
        <c:majorUnit val="10"/>
      </c:valAx>
      <c:valAx>
        <c:axId val="535132040"/>
        <c:scaling>
          <c:orientation val="minMax"/>
          <c:max val="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sz="1400"/>
                  <a:t>Typical Maximum Power (W)</a:t>
                </a:r>
              </a:p>
            </c:rich>
          </c:tx>
          <c:layout>
            <c:manualLayout>
              <c:xMode val="edge"/>
              <c:yMode val="edge"/>
              <c:x val="3.4315411694335218E-2"/>
              <c:y val="0.281664791901012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31256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9449757133354375"/>
          <c:y val="0.18635006169799676"/>
          <c:w val="0.29088728519108747"/>
          <c:h val="7.872832363997441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9AD59-28A1-4546-993C-4A7AAD0C3D7A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9EFD85-8898-4B03-A7B5-B405BEE256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206459" cy="4288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1248" y="4361688"/>
            <a:ext cx="9144000" cy="886968"/>
          </a:xfrm>
        </p:spPr>
        <p:txBody>
          <a:bodyPr anchor="b">
            <a:normAutofit/>
          </a:bodyPr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5321808"/>
            <a:ext cx="9144000" cy="457200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161924"/>
            <a:ext cx="1218044" cy="226208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41248" y="5794977"/>
            <a:ext cx="2717800" cy="26975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i="1">
                <a:solidFill>
                  <a:srgbClr val="B2B2B2"/>
                </a:solidFill>
              </a:defRPr>
            </a:lvl1pPr>
            <a:lvl2pPr marL="457200" indent="0">
              <a:buNone/>
              <a:defRPr sz="1200" i="1">
                <a:solidFill>
                  <a:srgbClr val="B2B2B2"/>
                </a:solidFill>
              </a:defRPr>
            </a:lvl2pPr>
            <a:lvl3pPr marL="914400" indent="0">
              <a:buNone/>
              <a:defRPr sz="1200" i="1">
                <a:solidFill>
                  <a:srgbClr val="B2B2B2"/>
                </a:solidFill>
              </a:defRPr>
            </a:lvl3pPr>
            <a:lvl4pPr marL="1371600" indent="0">
              <a:buNone/>
              <a:defRPr sz="1200" i="1">
                <a:solidFill>
                  <a:srgbClr val="B2B2B2"/>
                </a:solidFill>
              </a:defRPr>
            </a:lvl4pPr>
            <a:lvl5pPr marL="1828800" indent="0">
              <a:buNone/>
              <a:defRPr sz="1200" i="1">
                <a:solidFill>
                  <a:srgbClr val="B2B2B2"/>
                </a:solidFill>
              </a:defRPr>
            </a:lvl5pPr>
          </a:lstStyle>
          <a:p>
            <a:pPr lvl="0"/>
            <a:r>
              <a:rPr lang="en-US" dirty="0"/>
              <a:t>10/26/2016</a:t>
            </a:r>
          </a:p>
        </p:txBody>
      </p:sp>
    </p:spTree>
    <p:extLst>
      <p:ext uri="{BB962C8B-B14F-4D97-AF65-F5344CB8AC3E}">
        <p14:creationId xmlns:p14="http://schemas.microsoft.com/office/powerpoint/2010/main" val="42949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</p:spTree>
    <p:extLst>
      <p:ext uri="{BB962C8B-B14F-4D97-AF65-F5344CB8AC3E}">
        <p14:creationId xmlns:p14="http://schemas.microsoft.com/office/powerpoint/2010/main" val="32127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</p:spTree>
    <p:extLst>
      <p:ext uri="{BB962C8B-B14F-4D97-AF65-F5344CB8AC3E}">
        <p14:creationId xmlns:p14="http://schemas.microsoft.com/office/powerpoint/2010/main" val="283840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</p:spTree>
    <p:extLst>
      <p:ext uri="{BB962C8B-B14F-4D97-AF65-F5344CB8AC3E}">
        <p14:creationId xmlns:p14="http://schemas.microsoft.com/office/powerpoint/2010/main" val="1821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</p:spTree>
    <p:extLst>
      <p:ext uri="{BB962C8B-B14F-4D97-AF65-F5344CB8AC3E}">
        <p14:creationId xmlns:p14="http://schemas.microsoft.com/office/powerpoint/2010/main" val="194736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3312"/>
            <a:ext cx="10515600" cy="482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6856" y="6356350"/>
            <a:ext cx="524796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9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6356350"/>
            <a:ext cx="646472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pg. </a:t>
            </a:r>
            <a:fld id="{81DD29BD-B6AA-435C-A9CF-1CD207509A8B}" type="slidenum">
              <a:rPr lang="en-US" smtClean="0"/>
              <a:pPr lvl="0"/>
              <a:t>‹#›</a:t>
            </a:fld>
            <a:r>
              <a:rPr lang="en-US" dirty="0"/>
              <a:t>  |</a:t>
            </a:r>
          </a:p>
        </p:txBody>
      </p:sp>
      <p:pic>
        <p:nvPicPr>
          <p:cNvPr id="7" name="Picture 421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189" y="6356350"/>
            <a:ext cx="1431925" cy="4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none" baseline="0" dirty="0">
          <a:solidFill>
            <a:srgbClr val="CC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671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4938" y="4606056"/>
            <a:ext cx="6305185" cy="88696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PowerLine E 8 QT (AC)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8588" y="5429810"/>
            <a:ext cx="634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Air-cooled 7 W UV Laser Marker for high-end marking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4916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Dimensions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pic>
        <p:nvPicPr>
          <p:cNvPr id="8" name="Bildplatzhalter 4" descr="PL-E_QT_Betriebsanleitung_de_190522.pdf - Adobe Acrobat Reader D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821" y="963900"/>
            <a:ext cx="5333741" cy="3695198"/>
          </a:xfrm>
          <a:prstGeom prst="rect">
            <a:avLst/>
          </a:prstGeom>
        </p:spPr>
      </p:pic>
      <p:pic>
        <p:nvPicPr>
          <p:cNvPr id="11" name="Bildplatzhalter 4" descr="PL-E_QT_Betriebsanleitung_de_190522.pdf - Adobe Acrobat Reader D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9500" y="1428744"/>
            <a:ext cx="2094603" cy="2178627"/>
          </a:xfrm>
          <a:prstGeom prst="rect">
            <a:avLst/>
          </a:prstGeom>
        </p:spPr>
      </p:pic>
      <p:pic>
        <p:nvPicPr>
          <p:cNvPr id="13" name="Bildplatzhalter 4" descr="PL-E_QT_Betriebsanleitung_de_190522.pdf - Adobe Acrobat Reader DC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6620" y="4416788"/>
            <a:ext cx="4483435" cy="1806936"/>
          </a:xfrm>
          <a:prstGeom prst="rect">
            <a:avLst/>
          </a:prstGeom>
        </p:spPr>
      </p:pic>
      <p:pic>
        <p:nvPicPr>
          <p:cNvPr id="14" name="Bildplatzhalter 4" descr="PL-E_QT_Betriebsanleitung_de_190522.pdf - Adobe Acrobat Reader DC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1476" y="4572387"/>
            <a:ext cx="5644723" cy="18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4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2765" y="2858919"/>
            <a:ext cx="6642538" cy="17761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ATTENTION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www.coherent.com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</p:spTree>
    <p:extLst>
      <p:ext uri="{BB962C8B-B14F-4D97-AF65-F5344CB8AC3E}">
        <p14:creationId xmlns:p14="http://schemas.microsoft.com/office/powerpoint/2010/main" val="429142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PowerLine E 8 QT (AC) – At a Glance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23793" y="1662191"/>
            <a:ext cx="6545199" cy="421609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Integrated laser rail (class 4) with Matrix 8-355-50 laser source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For integration into Coherent Munich or 3</a:t>
            </a:r>
            <a:r>
              <a:rPr lang="en-US" sz="1600" baseline="30000" dirty="0">
                <a:solidFill>
                  <a:schemeClr val="bg2">
                    <a:lumMod val="50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party handling systems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Compact design with many standard features: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180° beam deflection unit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Positioning laser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Mechanical safety shutter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Internal power sensor</a:t>
            </a:r>
          </a:p>
          <a:p>
            <a:pPr lvl="1"/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Air recirculation and filtering inside critical optical components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High-end galvanometer scanners and optics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Supply unit (based on Coherent Munich’s PowerLine E - ITX)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Fully air-cooled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VLM / Laser Console software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(w/ Matrix 8-355-50 GUI function)</a:t>
            </a:r>
          </a:p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Supports Marking on the Fly, 3D freeform marking etc.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79400"/>
              </p:ext>
            </p:extLst>
          </p:nvPr>
        </p:nvGraphicFramePr>
        <p:xfrm>
          <a:off x="961696" y="3765710"/>
          <a:ext cx="3845392" cy="2592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4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PowerLine E 8 QT (AC)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Wavelength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355 nm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Average Power [@flange]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7 W (45 kHz)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Average Power [@work piece]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&gt; 6 W (45 kHz)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4610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Frequency Range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20 - 135 kHz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Pulse Energy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120 µJ (45 kHz)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Pulse Width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&lt; 25 ns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M</a:t>
                      </a:r>
                      <a:r>
                        <a:rPr lang="en-US" sz="1000" baseline="30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&lt; 1.2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Controller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RCU – ITX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Software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VLM 5.3 / Windows 10 </a:t>
                      </a:r>
                      <a:r>
                        <a:rPr lang="en-US" sz="1000" dirty="0" err="1">
                          <a:effectLst/>
                        </a:rPr>
                        <a:t>IoT</a:t>
                      </a:r>
                      <a:r>
                        <a:rPr lang="en-US" sz="1000" baseline="0" dirty="0">
                          <a:effectLst/>
                        </a:rPr>
                        <a:t> Enterprise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Chiller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Air cooling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Dimensions (W x H x L)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225 x 336 x 819 mm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96" y="1018752"/>
            <a:ext cx="3602421" cy="26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Concept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78" y="1447798"/>
            <a:ext cx="7001754" cy="3707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2" b="98828" l="1899" r="9852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066" y="4864926"/>
            <a:ext cx="2875937" cy="1553248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>
            <a:off x="2555933" y="4411903"/>
            <a:ext cx="2183432" cy="841593"/>
          </a:xfrm>
          <a:prstGeom prst="arc">
            <a:avLst>
              <a:gd name="adj1" fmla="val 546430"/>
              <a:gd name="adj2" fmla="val 4556904"/>
            </a:avLst>
          </a:prstGeom>
          <a:ln w="3810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19"/>
          <p:cNvSpPr txBox="1"/>
          <p:nvPr/>
        </p:nvSpPr>
        <p:spPr>
          <a:xfrm>
            <a:off x="8931071" y="1277368"/>
            <a:ext cx="293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Matrix 8-355-50 Laser Source</a:t>
            </a:r>
          </a:p>
        </p:txBody>
      </p:sp>
      <p:sp>
        <p:nvSpPr>
          <p:cNvPr id="11" name="Textfeld 23"/>
          <p:cNvSpPr txBox="1"/>
          <p:nvPr/>
        </p:nvSpPr>
        <p:spPr>
          <a:xfrm>
            <a:off x="764961" y="3775568"/>
            <a:ext cx="217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Attenuator (optional)</a:t>
            </a:r>
          </a:p>
        </p:txBody>
      </p:sp>
      <p:cxnSp>
        <p:nvCxnSpPr>
          <p:cNvPr id="12" name="Gerade Verbindung mit Pfeil 25"/>
          <p:cNvCxnSpPr>
            <a:stCxn id="19" idx="2"/>
          </p:cNvCxnSpPr>
          <p:nvPr/>
        </p:nvCxnSpPr>
        <p:spPr>
          <a:xfrm flipH="1">
            <a:off x="1617844" y="4845989"/>
            <a:ext cx="2865" cy="78925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27"/>
          <p:cNvCxnSpPr/>
          <p:nvPr/>
        </p:nvCxnSpPr>
        <p:spPr>
          <a:xfrm flipH="1" flipV="1">
            <a:off x="4797262" y="4110558"/>
            <a:ext cx="1" cy="117379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28"/>
          <p:cNvSpPr txBox="1"/>
          <p:nvPr/>
        </p:nvSpPr>
        <p:spPr>
          <a:xfrm>
            <a:off x="3873038" y="5321631"/>
            <a:ext cx="17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Collimation Lens</a:t>
            </a:r>
          </a:p>
        </p:txBody>
      </p:sp>
      <p:sp>
        <p:nvSpPr>
          <p:cNvPr id="15" name="Textfeld 31"/>
          <p:cNvSpPr txBox="1"/>
          <p:nvPr/>
        </p:nvSpPr>
        <p:spPr>
          <a:xfrm>
            <a:off x="4959123" y="5801718"/>
            <a:ext cx="16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Beam Expander</a:t>
            </a:r>
          </a:p>
        </p:txBody>
      </p:sp>
      <p:sp>
        <p:nvSpPr>
          <p:cNvPr id="16" name="Textfeld 32"/>
          <p:cNvSpPr txBox="1"/>
          <p:nvPr/>
        </p:nvSpPr>
        <p:spPr>
          <a:xfrm>
            <a:off x="6928113" y="5804776"/>
            <a:ext cx="15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FFM (optional)</a:t>
            </a:r>
          </a:p>
        </p:txBody>
      </p:sp>
      <p:sp>
        <p:nvSpPr>
          <p:cNvPr id="18" name="Textfeld 6"/>
          <p:cNvSpPr txBox="1"/>
          <p:nvPr/>
        </p:nvSpPr>
        <p:spPr>
          <a:xfrm>
            <a:off x="3421116" y="1000369"/>
            <a:ext cx="1376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 Senor</a:t>
            </a:r>
          </a:p>
          <a:p>
            <a:pPr algn="ctr"/>
            <a:r>
              <a:rPr lang="en-US" sz="1200" dirty="0"/>
              <a:t>(air cooled)</a:t>
            </a:r>
          </a:p>
        </p:txBody>
      </p:sp>
      <p:sp>
        <p:nvSpPr>
          <p:cNvPr id="19" name="Textfeld 8"/>
          <p:cNvSpPr txBox="1"/>
          <p:nvPr/>
        </p:nvSpPr>
        <p:spPr>
          <a:xfrm>
            <a:off x="764961" y="4476657"/>
            <a:ext cx="171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Purification Unit</a:t>
            </a:r>
            <a:endParaRPr lang="en-US" sz="1200" dirty="0"/>
          </a:p>
        </p:txBody>
      </p:sp>
      <p:sp>
        <p:nvSpPr>
          <p:cNvPr id="20" name="Textfeld 10"/>
          <p:cNvSpPr txBox="1"/>
          <p:nvPr/>
        </p:nvSpPr>
        <p:spPr>
          <a:xfrm>
            <a:off x="9826912" y="3334359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Scanner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7711629" y="1628699"/>
            <a:ext cx="1274716" cy="101216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4"/>
          <p:cNvSpPr txBox="1"/>
          <p:nvPr/>
        </p:nvSpPr>
        <p:spPr>
          <a:xfrm>
            <a:off x="838200" y="1328360"/>
            <a:ext cx="219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 Deflection Unit</a:t>
            </a:r>
          </a:p>
          <a:p>
            <a:r>
              <a:rPr lang="en-US" sz="1200" dirty="0"/>
              <a:t>(incl. safety shutter)</a:t>
            </a:r>
          </a:p>
        </p:txBody>
      </p:sp>
      <p:cxnSp>
        <p:nvCxnSpPr>
          <p:cNvPr id="23" name="Gerade Verbindung mit Pfeil 26"/>
          <p:cNvCxnSpPr/>
          <p:nvPr/>
        </p:nvCxnSpPr>
        <p:spPr>
          <a:xfrm>
            <a:off x="2100893" y="1931459"/>
            <a:ext cx="1760621" cy="11375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37"/>
          <p:cNvCxnSpPr/>
          <p:nvPr/>
        </p:nvCxnSpPr>
        <p:spPr>
          <a:xfrm flipH="1" flipV="1">
            <a:off x="6950712" y="4185029"/>
            <a:ext cx="893043" cy="161668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38"/>
          <p:cNvCxnSpPr/>
          <p:nvPr/>
        </p:nvCxnSpPr>
        <p:spPr>
          <a:xfrm flipH="1" flipV="1">
            <a:off x="5941316" y="3992256"/>
            <a:ext cx="39367" cy="18377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43"/>
          <p:cNvSpPr txBox="1"/>
          <p:nvPr/>
        </p:nvSpPr>
        <p:spPr>
          <a:xfrm>
            <a:off x="764961" y="2640867"/>
            <a:ext cx="181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Positioning Laser</a:t>
            </a:r>
          </a:p>
        </p:txBody>
      </p:sp>
      <p:cxnSp>
        <p:nvCxnSpPr>
          <p:cNvPr id="27" name="Gerade Verbindung mit Pfeil 44"/>
          <p:cNvCxnSpPr/>
          <p:nvPr/>
        </p:nvCxnSpPr>
        <p:spPr>
          <a:xfrm flipV="1">
            <a:off x="2877478" y="3972764"/>
            <a:ext cx="1540726" cy="201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26"/>
          <p:cNvCxnSpPr/>
          <p:nvPr/>
        </p:nvCxnSpPr>
        <p:spPr>
          <a:xfrm>
            <a:off x="2342908" y="2950628"/>
            <a:ext cx="1306792" cy="7534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26"/>
          <p:cNvCxnSpPr/>
          <p:nvPr/>
        </p:nvCxnSpPr>
        <p:spPr>
          <a:xfrm flipH="1">
            <a:off x="3949183" y="1554367"/>
            <a:ext cx="31657" cy="167022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Coherent Matrix 8-355-50 DPSS UV Laser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1872" y="3937949"/>
            <a:ext cx="5056404" cy="22512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30 years of UV manufacturing expertise</a:t>
            </a:r>
          </a:p>
          <a:p>
            <a:r>
              <a:rPr lang="en-US" sz="1600" dirty="0"/>
              <a:t>Extremely robust industrial design</a:t>
            </a:r>
          </a:p>
          <a:p>
            <a:r>
              <a:rPr lang="en-US" sz="1600" dirty="0"/>
              <a:t>Head assembly in cleanroom, tight quality control</a:t>
            </a:r>
          </a:p>
          <a:p>
            <a:r>
              <a:rPr lang="en-US" sz="1600" dirty="0"/>
              <a:t>Installed base &gt; 2,000 worldwide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Warranty return-rate &lt; 3%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Sealed UV compartment with purge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Coherent Confidential. Do Not Copy, Reproduce, or Distribute.  |  www.coherent.com</a:t>
            </a:r>
          </a:p>
        </p:txBody>
      </p:sp>
      <p:pic>
        <p:nvPicPr>
          <p:cNvPr id="8" name="Picture 8" descr="MATRIX_UV_5MB_with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248" b="8447"/>
          <a:stretch/>
        </p:blipFill>
        <p:spPr bwMode="auto">
          <a:xfrm>
            <a:off x="921872" y="1201029"/>
            <a:ext cx="4939517" cy="26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48" t="1121" r="4952" b="10394"/>
          <a:stretch/>
        </p:blipFill>
        <p:spPr>
          <a:xfrm>
            <a:off x="6261646" y="1502179"/>
            <a:ext cx="5613858" cy="41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Typical Power Curve of the PL E 8 QT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989" y="1493183"/>
            <a:ext cx="4412659" cy="28344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800"/>
              </a:spcBef>
            </a:pPr>
            <a:r>
              <a:rPr lang="de-DE" sz="1800" dirty="0"/>
              <a:t>First pulse suppression by applying Pulse EQ Mode</a:t>
            </a:r>
          </a:p>
          <a:p>
            <a:pPr>
              <a:spcBef>
                <a:spcPts val="1800"/>
              </a:spcBef>
            </a:pPr>
            <a:r>
              <a:rPr lang="de-DE" sz="1800" dirty="0"/>
              <a:t>Max. output power at 45 kHz: 7 W</a:t>
            </a:r>
            <a:br>
              <a:rPr lang="de-DE" sz="1800" dirty="0"/>
            </a:br>
            <a:r>
              <a:rPr lang="de-DE" sz="1400" dirty="0"/>
              <a:t>[@ flange]</a:t>
            </a:r>
          </a:p>
          <a:p>
            <a:pPr>
              <a:spcBef>
                <a:spcPts val="1800"/>
              </a:spcBef>
            </a:pPr>
            <a:r>
              <a:rPr lang="de-DE" sz="1800" dirty="0"/>
              <a:t>Max. output power at 45 kHz: &gt; 6 W</a:t>
            </a:r>
            <a:br>
              <a:rPr lang="de-DE" sz="1800" dirty="0"/>
            </a:br>
            <a:r>
              <a:rPr lang="de-DE" sz="1400" dirty="0"/>
              <a:t>[@ marking field]</a:t>
            </a:r>
          </a:p>
          <a:p>
            <a:pPr>
              <a:spcBef>
                <a:spcPts val="1800"/>
              </a:spcBef>
            </a:pPr>
            <a:r>
              <a:rPr lang="de-DE" sz="1800" dirty="0"/>
              <a:t>Output power is adjusted by adjusting resonator charging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graphicFrame>
        <p:nvGraphicFramePr>
          <p:cNvPr id="5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06724"/>
              </p:ext>
            </p:extLst>
          </p:nvPr>
        </p:nvGraphicFramePr>
        <p:xfrm>
          <a:off x="5696607" y="1035977"/>
          <a:ext cx="5657193" cy="5161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09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All-in-One Supply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5743"/>
            <a:ext cx="5320862" cy="38864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800" dirty="0"/>
              <a:t>Compact 19-inch rack unit, height: 2 RU</a:t>
            </a:r>
          </a:p>
          <a:p>
            <a:pPr>
              <a:lnSpc>
                <a:spcPct val="100000"/>
              </a:lnSpc>
            </a:pPr>
            <a:r>
              <a:rPr lang="de-DE" sz="1800" dirty="0"/>
              <a:t>Power supply</a:t>
            </a:r>
          </a:p>
          <a:p>
            <a:pPr>
              <a:lnSpc>
                <a:spcPct val="100000"/>
              </a:lnSpc>
            </a:pPr>
            <a:r>
              <a:rPr lang="de-DE" sz="1800" dirty="0"/>
              <a:t>ITX CPU motherboard (VLM + VMC)</a:t>
            </a:r>
          </a:p>
          <a:p>
            <a:pPr>
              <a:lnSpc>
                <a:spcPct val="100000"/>
              </a:lnSpc>
            </a:pPr>
            <a:r>
              <a:rPr lang="de-DE" sz="1800" dirty="0"/>
              <a:t>ALI </a:t>
            </a:r>
            <a:r>
              <a:rPr lang="de-DE" sz="1800" baseline="30000" dirty="0"/>
              <a:t>*</a:t>
            </a:r>
            <a:r>
              <a:rPr lang="de-DE" sz="1800" dirty="0"/>
              <a:t>) board (scanner / laser control board)</a:t>
            </a:r>
          </a:p>
          <a:p>
            <a:pPr>
              <a:lnSpc>
                <a:spcPct val="100000"/>
              </a:lnSpc>
            </a:pPr>
            <a:r>
              <a:rPr lang="de-DE" sz="1800" dirty="0"/>
              <a:t>Laser controller</a:t>
            </a:r>
            <a:endParaRPr lang="en-US" sz="1800" dirty="0"/>
          </a:p>
          <a:p>
            <a:r>
              <a:rPr lang="en-US" sz="1800" dirty="0"/>
              <a:t>Monitoring of laser marker status</a:t>
            </a:r>
          </a:p>
          <a:p>
            <a:pPr lvl="1"/>
            <a:r>
              <a:rPr lang="de-DE" sz="1400" dirty="0"/>
              <a:t>Output power</a:t>
            </a:r>
            <a:endParaRPr lang="en-US" sz="1400" dirty="0"/>
          </a:p>
          <a:p>
            <a:pPr lvl="1"/>
            <a:r>
              <a:rPr lang="en-US" sz="1400" dirty="0"/>
              <a:t>Frequency</a:t>
            </a:r>
          </a:p>
          <a:p>
            <a:pPr lvl="1"/>
            <a:r>
              <a:rPr lang="en-US" sz="1400" dirty="0"/>
              <a:t>Pilot on/off</a:t>
            </a:r>
          </a:p>
          <a:p>
            <a:pPr lvl="1"/>
            <a:r>
              <a:rPr lang="en-US" sz="1400" dirty="0"/>
              <a:t>Shutter open / close</a:t>
            </a:r>
          </a:p>
          <a:p>
            <a:r>
              <a:rPr lang="en-US" sz="1800" dirty="0"/>
              <a:t>Error diagnostics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pic>
        <p:nvPicPr>
          <p:cNvPr id="6" name="Bildplatzhalter 4" descr="Einschub_200000265557_000.pdf - Adobe Acrobat Reader 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8732" r="4921" b="4611"/>
          <a:stretch/>
        </p:blipFill>
        <p:spPr>
          <a:xfrm>
            <a:off x="6731876" y="1718442"/>
            <a:ext cx="4769069" cy="3507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79351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rgbClr val="767171"/>
                </a:solidFill>
              </a:rPr>
              <a:t>*) </a:t>
            </a:r>
            <a:r>
              <a:rPr lang="de-DE" sz="1200" b="1" i="1" dirty="0">
                <a:solidFill>
                  <a:srgbClr val="767171"/>
                </a:solidFill>
              </a:rPr>
              <a:t>A</a:t>
            </a:r>
            <a:r>
              <a:rPr lang="de-DE" sz="1200" i="1" dirty="0">
                <a:solidFill>
                  <a:srgbClr val="767171"/>
                </a:solidFill>
              </a:rPr>
              <a:t>ctive </a:t>
            </a:r>
            <a:r>
              <a:rPr lang="de-DE" sz="1200" b="1" i="1" dirty="0">
                <a:solidFill>
                  <a:srgbClr val="767171"/>
                </a:solidFill>
              </a:rPr>
              <a:t>L</a:t>
            </a:r>
            <a:r>
              <a:rPr lang="de-DE" sz="1200" i="1" dirty="0">
                <a:solidFill>
                  <a:srgbClr val="767171"/>
                </a:solidFill>
              </a:rPr>
              <a:t>aser </a:t>
            </a:r>
            <a:r>
              <a:rPr lang="de-DE" sz="1200" b="1" i="1" dirty="0">
                <a:solidFill>
                  <a:srgbClr val="767171"/>
                </a:solidFill>
              </a:rPr>
              <a:t>I</a:t>
            </a:r>
            <a:r>
              <a:rPr lang="de-DE" sz="1200" i="1" dirty="0">
                <a:solidFill>
                  <a:srgbClr val="767171"/>
                </a:solidFill>
              </a:rPr>
              <a:t>nterface</a:t>
            </a:r>
            <a:endParaRPr lang="en-US" sz="1200" i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541" y="5087449"/>
            <a:ext cx="5157952" cy="121087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Plastic screw caps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Power: 6.5 W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Scan speed 1,900 mm/s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&gt; 25 caps / s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35" y="1269842"/>
            <a:ext cx="4699509" cy="4693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9842"/>
            <a:ext cx="4987159" cy="37348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900510"/>
            <a:ext cx="209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1.2x Beam expander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6151" y="900510"/>
            <a:ext cx="209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0.8x Beam expander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Marking of Home Applicances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483" y="4288220"/>
            <a:ext cx="3074275" cy="13794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200" dirty="0"/>
              <a:t>Plastic screw caps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Power: 6.5 W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Scan speed 1,000 mm/s</a:t>
            </a:r>
          </a:p>
          <a:p>
            <a:pPr>
              <a:lnSpc>
                <a:spcPct val="100000"/>
              </a:lnSpc>
            </a:pPr>
            <a:r>
              <a:rPr lang="de-DE" sz="1200" dirty="0"/>
              <a:t>&gt; 25 caps /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93" y="1045451"/>
            <a:ext cx="5215378" cy="4921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83" y="1045451"/>
            <a:ext cx="3783725" cy="23106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234" y="4288220"/>
            <a:ext cx="1965927" cy="1988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49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of the PowerLine E 8 QT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53"/>
            <a:ext cx="10515600" cy="42618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600" dirty="0"/>
              <a:t>Compact design by using beam deflection unit folding the laser beam.</a:t>
            </a:r>
          </a:p>
          <a:p>
            <a:r>
              <a:rPr lang="de-DE" sz="1600" dirty="0"/>
              <a:t>Standard features integrated into laser head:</a:t>
            </a:r>
          </a:p>
          <a:p>
            <a:pPr lvl="1"/>
            <a:r>
              <a:rPr lang="de-DE" sz="1200" dirty="0"/>
              <a:t>Mechanical shutter for safe laser operation</a:t>
            </a:r>
          </a:p>
          <a:p>
            <a:pPr lvl="1"/>
            <a:r>
              <a:rPr lang="de-DE" sz="1200" dirty="0"/>
              <a:t>Power sensor for monitoring / controling laser output power</a:t>
            </a:r>
          </a:p>
          <a:p>
            <a:pPr lvl="1"/>
            <a:r>
              <a:rPr lang="de-DE" sz="1200" dirty="0"/>
              <a:t>Laser positioning help for localizing the exact marking area</a:t>
            </a:r>
          </a:p>
          <a:p>
            <a:pPr lvl="1"/>
            <a:r>
              <a:rPr lang="de-DE" sz="1200" dirty="0"/>
              <a:t>Beam expander</a:t>
            </a:r>
          </a:p>
          <a:p>
            <a:r>
              <a:rPr lang="de-DE" sz="1600" dirty="0"/>
              <a:t>Fully air-cooled laser marker</a:t>
            </a:r>
          </a:p>
          <a:p>
            <a:r>
              <a:rPr lang="de-DE" sz="1600" dirty="0"/>
              <a:t>Collimated laser beam for easy process setup. Working distance does not depend on beam expansion factor.</a:t>
            </a:r>
          </a:p>
          <a:p>
            <a:r>
              <a:rPr lang="de-DE" sz="1600" dirty="0"/>
              <a:t>Compartments inside laser head for additional optical components</a:t>
            </a:r>
          </a:p>
          <a:p>
            <a:r>
              <a:rPr lang="de-DE" sz="1600" dirty="0"/>
              <a:t>Purification unit circulates and filters air within critical components to avoid undesired opto-chemical reactions. </a:t>
            </a:r>
          </a:p>
          <a:p>
            <a:r>
              <a:rPr lang="de-DE" sz="1600" dirty="0"/>
              <a:t>VLM / VMC software package known from PowerLine E laser markers is included.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Coherent Confidential. Do Not Copy, Reproduce, or Distribute.  |  www.coherent.com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35766"/>
      </p:ext>
    </p:extLst>
  </p:cSld>
  <p:clrMapOvr>
    <a:masterClrMapping/>
  </p:clrMapOvr>
</p:sld>
</file>

<file path=ppt/theme/theme1.xml><?xml version="1.0" encoding="utf-8"?>
<a:theme xmlns:a="http://schemas.openxmlformats.org/drawingml/2006/main" name="COHR_ROFIN_PPT_16x9_2016_FINAL">
  <a:themeElements>
    <a:clrScheme name="Coherent 2016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055B8"/>
      </a:accent1>
      <a:accent2>
        <a:srgbClr val="BE1E2D"/>
      </a:accent2>
      <a:accent3>
        <a:srgbClr val="7030A0"/>
      </a:accent3>
      <a:accent4>
        <a:srgbClr val="F3D90C"/>
      </a:accent4>
      <a:accent5>
        <a:srgbClr val="FF9933"/>
      </a:accent5>
      <a:accent6>
        <a:srgbClr val="7F7F7F"/>
      </a:accent6>
      <a:hlink>
        <a:srgbClr val="0055B8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HR_ROFIN_PPT_16x9_2016_FINAL.pptx [Schreibgeschützt]" id="{97F72816-7EA1-463F-A64A-5007E76AB3DE}" vid="{16C43271-1DBF-4D65-A41B-37A608F05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_x0020_Segment xmlns="81603dd8-c9b0-486b-a811-6ff4ce893d45">Systems and Sub-Systems</Product_x0020_Segment>
    <TaxKeywordTaxHTField xmlns="81603dd8-c9b0-486b-a811-6ff4ce893d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Matrix</TermName>
          <TermId xmlns="http://schemas.microsoft.com/office/infopath/2007/PartnerControls">8f60d145-cf18-4107-bdbf-d595a6df3dc3</TermId>
        </TermInfo>
        <TermInfo xmlns="http://schemas.microsoft.com/office/infopath/2007/PartnerControls">
          <TermName xmlns="http://schemas.microsoft.com/office/infopath/2007/PartnerControls">Laser Marking</TermName>
          <TermId xmlns="http://schemas.microsoft.com/office/infopath/2007/PartnerControls">503344d5-6b9b-48a1-94e4-e9ecf446722a</TermId>
        </TermInfo>
        <TermInfo xmlns="http://schemas.microsoft.com/office/infopath/2007/PartnerControls">
          <TermName xmlns="http://schemas.microsoft.com/office/infopath/2007/PartnerControls">UV</TermName>
          <TermId xmlns="http://schemas.microsoft.com/office/infopath/2007/PartnerControls">f6d6366b-cb1f-46c5-8648-6d06703bd9be</TermId>
        </TermInfo>
      </Terms>
    </TaxKeywordTaxHTField>
    <Challenger_x0020_Sales xmlns="81603dd8-c9b0-486b-a811-6ff4ce893d45">false</Challenger_x0020_Sales>
    <AverageRating xmlns="http://schemas.microsoft.com/sharepoint/v3" xsi:nil="true"/>
    <Presentation_x0020_Type xmlns="81603dd8-c9b0-486b-a811-6ff4ce893d45">Customer Ready</Presentation_x0020_Type>
    <TaxCatchAll xmlns="81603dd8-c9b0-486b-a811-6ff4ce893d45">
      <Value>125</Value>
      <Value>469</Value>
      <Value>560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" ma:contentTypeID="0x010100EE2D4507BDFB8E4BB8C6F5FA9A87EC3002004BE69C80F323744AB2636AEB1468983B" ma:contentTypeVersion="0" ma:contentTypeDescription="" ma:contentTypeScope="" ma:versionID="4fd788a7b1f4f651a3ccfb8f42bea723">
  <xsd:schema xmlns:xsd="http://www.w3.org/2001/XMLSchema" xmlns:xs="http://www.w3.org/2001/XMLSchema" xmlns:p="http://schemas.microsoft.com/office/2006/metadata/properties" xmlns:ns1="http://schemas.microsoft.com/sharepoint/v3" xmlns:ns2="81603dd8-c9b0-486b-a811-6ff4ce893d45" xmlns:ns3="0119cd8c-2485-4442-9fcd-8809cd2d77de" targetNamespace="http://schemas.microsoft.com/office/2006/metadata/properties" ma:root="true" ma:fieldsID="0e90b6fccc2e08a625d6e75628097986" ns1:_="" ns2:_="" ns3:_="">
    <xsd:import namespace="http://schemas.microsoft.com/sharepoint/v3"/>
    <xsd:import namespace="81603dd8-c9b0-486b-a811-6ff4ce893d45"/>
    <xsd:import namespace="0119cd8c-2485-4442-9fcd-8809cd2d77de"/>
    <xsd:element name="properties">
      <xsd:complexType>
        <xsd:sequence>
          <xsd:element name="documentManagement">
            <xsd:complexType>
              <xsd:all>
                <xsd:element ref="ns2:Presentation_x0020_Type"/>
                <xsd:element ref="ns1:AverageRating" minOccurs="0"/>
                <xsd:element ref="ns2:Product_x0020_Segment" minOccurs="0"/>
                <xsd:element ref="ns2:Challenger_x0020_Sales" minOccurs="0"/>
                <xsd:element ref="ns2:TaxCatchAllLabel" minOccurs="0"/>
                <xsd:element ref="ns2:TaxKeywordTaxHTField" minOccurs="0"/>
                <xsd:element ref="ns2:TaxCatchAll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" nillable="true" ma:displayName="Rating (0-5)" ma:decimals="2" ma:description="Average value of all the ratings that have been submitted" ma:internalName="AverageRating" ma:readOnly="false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03dd8-c9b0-486b-a811-6ff4ce893d45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2" ma:displayName="Presentation Type" ma:default="Internal" ma:format="Dropdown" ma:internalName="Presentation_x0020_Type" ma:readOnly="false">
      <xsd:simpleType>
        <xsd:restriction base="dms:Choice">
          <xsd:enumeration value="Archive"/>
          <xsd:enumeration value="Customer Ready"/>
          <xsd:enumeration value="Internal"/>
        </xsd:restriction>
      </xsd:simpleType>
    </xsd:element>
    <xsd:element name="Product_x0020_Segment" ma:index="4" nillable="true" ma:displayName="Product Segment" ma:format="Dropdown" ma:internalName="Product_x0020_Segment" ma:readOnly="false">
      <xsd:simpleType>
        <xsd:restriction base="dms:Choice">
          <xsd:enumeration value="CO2 and CO Lasers"/>
          <xsd:enumeration value="Diode Lasers and Laser Systems"/>
          <xsd:enumeration value="DPSS Lasers CW"/>
          <xsd:enumeration value="Excimer Lasers and UV-Optical Systems"/>
          <xsd:enumeration value="Fiber Components &amp; Other Products"/>
          <xsd:enumeration value="HP Fiber and CO2 Lasers"/>
          <xsd:enumeration value="Laser Measurement and Control"/>
          <xsd:enumeration value="Mini Lasers and Subsystems"/>
          <xsd:enumeration value="Q-switched and ns Lasers"/>
          <xsd:enumeration value="Short-Pulsed Industrial Lasers"/>
          <xsd:enumeration value="Systems and Sub-Systems"/>
          <xsd:enumeration value="UltraFast Amplifiers for Science"/>
          <xsd:enumeration value="UltraFast Oscillators for Science"/>
          <xsd:enumeration value="Service Products"/>
        </xsd:restriction>
      </xsd:simpleType>
    </xsd:element>
    <xsd:element name="Challenger_x0020_Sales" ma:index="6" nillable="true" ma:displayName="Challenger Sales Doc" ma:default="0" ma:description="Document contains Challenger Insight and/or supports the Challenger type Sales process." ma:internalName="Challenger_x0020_Sales" ma:readOnly="false">
      <xsd:simpleType>
        <xsd:restriction base="dms:Boolean"/>
      </xsd:simpleType>
    </xsd:element>
    <xsd:element name="TaxCatchAllLabel" ma:index="9" nillable="true" ma:displayName="Taxonomy Catch All Column1" ma:hidden="true" ma:list="{909eef09-9a68-4365-ba5b-38051f2b681b}" ma:internalName="TaxCatchAllLabel" ma:readOnly="true" ma:showField="CatchAllDataLabel" ma:web="81603dd8-c9b0-486b-a811-6ff4ce893d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7e03c5b9-18e7-42ad-9a5a-ef910037b5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909eef09-9a68-4365-ba5b-38051f2b681b}" ma:internalName="TaxCatchAll" ma:showField="CatchAllData" ma:web="81603dd8-c9b0-486b-a811-6ff4ce893d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9cd8c-2485-4442-9fcd-8809cd2d77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internalName="MediaServiceMetadata" ma:readOnly="true">
      <xsd:simpleType>
        <xsd:restriction base="dms:Note">
          <xsd:maxLength value="255"/>
        </xsd:restriction>
      </xsd:simpleType>
    </xsd:element>
    <xsd:element name="MediaServiceFastMetadata" ma:index="17" nillable="true" ma:displayName="MediaServiceFastMetadata" ma:internalName="MediaServiceFastMetadata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108A60-2DAF-437E-A885-3F3A6A576BA3}">
  <ds:schemaRefs>
    <ds:schemaRef ds:uri="http://schemas.microsoft.com/office/2006/metadata/properties"/>
    <ds:schemaRef ds:uri="http://schemas.microsoft.com/office/infopath/2007/PartnerControls"/>
    <ds:schemaRef ds:uri="81603dd8-c9b0-486b-a811-6ff4ce893d4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B6FCA8E-BE95-42F3-B2B8-6F7F9D6D96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2B8163-8F82-485D-8F56-1E99C1E6F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603dd8-c9b0-486b-a811-6ff4ce893d45"/>
    <ds:schemaRef ds:uri="0119cd8c-2485-4442-9fcd-8809cd2d77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694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COHR_ROFIN_PPT_16x9_2016_FINAL</vt:lpstr>
      <vt:lpstr>PowerLine E 8 QT (AC)</vt:lpstr>
      <vt:lpstr>PowerLine E 8 QT (AC) – At a Glance</vt:lpstr>
      <vt:lpstr>Integration Concept</vt:lpstr>
      <vt:lpstr>Coherent Matrix 8-355-50 DPSS UV Laser</vt:lpstr>
      <vt:lpstr>Typical Power Curve of the PL E 8 QT</vt:lpstr>
      <vt:lpstr>All-in-One Supply Unit</vt:lpstr>
      <vt:lpstr>Application Examples</vt:lpstr>
      <vt:lpstr>Marking of Home Applicances</vt:lpstr>
      <vt:lpstr>Highlights of the PowerLine E 8 QT (AC)</vt:lpstr>
      <vt:lpstr>Physical Dimensions</vt:lpstr>
      <vt:lpstr>PowerPoint Presentation</vt:lpstr>
    </vt:vector>
  </TitlesOfParts>
  <Company>Laser.ads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PowerLine E 8 QT</dc:title>
  <dc:creator>Tönnies, Dietrich</dc:creator>
  <cp:keywords>Matrix; UV; Laser Marking</cp:keywords>
  <cp:lastModifiedBy>Tönnies, Dietrich</cp:lastModifiedBy>
  <cp:revision>186</cp:revision>
  <cp:lastPrinted>2019-05-03T11:35:46Z</cp:lastPrinted>
  <dcterms:created xsi:type="dcterms:W3CDTF">2017-09-07T06:53:58Z</dcterms:created>
  <dcterms:modified xsi:type="dcterms:W3CDTF">2022-09-30T12:19:54Z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0x010100EE2D4507BDFB8E4BB8C6F5FA9A87EC3002004BE69C80F323744AB2636AEB1468983B</vt:lpwstr>
  </property>
  <property fmtid="{D5CDD505-2E9C-101B-9397-08002B2CF9AE}" pid="3" name="TaxKeyword">
    <vt:lpwstr>125;#Matrix|8f60d145-cf18-4107-bdbf-d595a6df3dc3;#560;#Laser Marking|503344d5-6b9b-48a1-94e4-e9ecf446722a;#469;#UV|f6d6366b-cb1f-46c5-8648-6d06703bd9be</vt:lpwstr>
  </property>
  <property fmtid="{D5CDD505-2E9C-101B-9397-08002B2CF9AE}" pid="4" name="Order">
    <vt:r8>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LikedBy">
    <vt:lpwstr/>
  </property>
  <property fmtid="{D5CDD505-2E9C-101B-9397-08002B2CF9AE}" pid="8" name="_Source">
    <vt:lpwstr/>
  </property>
  <property fmtid="{D5CDD505-2E9C-101B-9397-08002B2CF9AE}" pid="9" name="RatedBy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Ratings">
    <vt:lpwstr/>
  </property>
</Properties>
</file>