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4226" r:id="rId2"/>
    <p:sldMasterId id="2147484265" r:id="rId3"/>
  </p:sldMasterIdLst>
  <p:notesMasterIdLst>
    <p:notesMasterId r:id="rId11"/>
  </p:notesMasterIdLst>
  <p:handoutMasterIdLst>
    <p:handoutMasterId r:id="rId12"/>
  </p:handoutMasterIdLst>
  <p:sldIdLst>
    <p:sldId id="280" r:id="rId4"/>
    <p:sldId id="2142533144" r:id="rId5"/>
    <p:sldId id="2142533145" r:id="rId6"/>
    <p:sldId id="2142533146" r:id="rId7"/>
    <p:sldId id="2142533147" r:id="rId8"/>
    <p:sldId id="2142533148" r:id="rId9"/>
    <p:sldId id="2142533149" r:id="rId10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0F7"/>
    <a:srgbClr val="AC72E6"/>
    <a:srgbClr val="1C3649"/>
    <a:srgbClr val="1C0447"/>
    <a:srgbClr val="E4E1E1"/>
    <a:srgbClr val="1CE1E1"/>
    <a:srgbClr val="E6E1E1"/>
    <a:srgbClr val="EBE6E6"/>
    <a:srgbClr val="E6E6E6"/>
    <a:srgbClr val="1D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7" autoAdjust="0"/>
    <p:restoredTop sz="94558" autoAdjust="0"/>
  </p:normalViewPr>
  <p:slideViewPr>
    <p:cSldViewPr snapToGrid="0">
      <p:cViewPr varScale="1">
        <p:scale>
          <a:sx n="113" d="100"/>
          <a:sy n="113" d="100"/>
        </p:scale>
        <p:origin x="104" y="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624D-466C-2042-8A0A-5AA56DE2DC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EB12-1E7D-7842-B661-53C9BBB777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D7BC-41EB-DC45-939C-558E874D2743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C4E9-9815-2C4B-8773-F08204D37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1718733"/>
            <a:ext cx="5522976" cy="4275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7437"/>
            <a:ext cx="695452" cy="27572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87EF27-DB4F-5B4D-B9CA-B2890EFD60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7744" y="-135411"/>
            <a:ext cx="3539744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985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1686"/>
      </p:ext>
    </p:extLst>
  </p:cSld>
  <p:clrMapOvr>
    <a:masterClrMapping/>
  </p:clrMapOvr>
  <p:hf hdr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6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78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935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79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460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596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656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300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1989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60635"/>
      </p:ext>
    </p:extLst>
  </p:cSld>
  <p:clrMapOvr>
    <a:masterClrMapping/>
  </p:clrMapOvr>
  <p:hf hdr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7765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4889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4260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o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36DFA5-CCDF-2D4D-90BD-C74C270E8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616" y="2140109"/>
            <a:ext cx="6398768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015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1568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BM Watson IoT / © 2023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880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7BB61B-8D17-FD46-AD50-7B1CF261D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59FEE7-2E93-3641-B260-021F0615B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1471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25478B-4CD5-F148-865D-EED805C1D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B6FA0B-1715-2A4D-A960-275889ED6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92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3737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02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994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9480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0846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8118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554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741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6188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5175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9667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5519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5902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9999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238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157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3922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82413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389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88380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04385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3880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6096000" cy="6866467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39246" y="0"/>
            <a:ext cx="1552754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2895533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Presenter Title Line 1</a:t>
            </a:r>
            <a:br>
              <a:rPr lang="en-US" dirty="0"/>
            </a:br>
            <a:r>
              <a:rPr lang="en-US" dirty="0"/>
              <a:t>Presenter Title Line 2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0021" y="3893873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Sub-title can go here</a:t>
            </a:r>
            <a:br>
              <a:rPr lang="en-US" dirty="0"/>
            </a:br>
            <a:r>
              <a:rPr lang="en-US" dirty="0"/>
              <a:t>Sub-title extra line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5D54C85F-E49F-4556-9C13-BAF2023328F7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260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64575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kern="1200" spc="-30" dirty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2600" kern="1200" spc="-30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90233" y="6518275"/>
            <a:ext cx="3243792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IBM Confidential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40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with 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90834" y="0"/>
            <a:ext cx="6091306" cy="6858000"/>
          </a:xfrm>
          <a:solidFill>
            <a:srgbClr val="F1EDED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n>
                  <a:noFill/>
                </a:ln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96AFE3AB-9457-47E2-8F5A-309AE593D110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969912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20" y="1625600"/>
            <a:ext cx="11527672" cy="3914880"/>
          </a:xfrm>
          <a:prstGeom prst="rect">
            <a:avLst/>
          </a:prstGeom>
        </p:spPr>
        <p:txBody>
          <a:bodyPr/>
          <a:lstStyle>
            <a:lvl1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6899"/>
              </a:buClr>
              <a:defRPr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607040" cy="11948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2674E2BE-0B60-42EC-99E3-1496BB98F673}" type="datetime1">
              <a:rPr lang="en-US" smtClean="0"/>
              <a:t>2/5/24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94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7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96885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Chapter Divider 1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901067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2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Subhead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26071" y="345126"/>
            <a:ext cx="0" cy="6193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1070" y="345126"/>
            <a:ext cx="0" cy="6167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5041C711-DA90-4286-A3E2-176F296CDBB6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90233" y="6518275"/>
            <a:ext cx="3243792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IBM Confidential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82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9236"/>
            <a:ext cx="5825978" cy="5694064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1500"/>
              </a:spcBef>
              <a:buFontTx/>
              <a:buNone/>
              <a:defRPr sz="5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5000" baseline="0" dirty="0">
                <a:latin typeface="Arial" charset="0"/>
              </a:rPr>
              <a:t>Big type headline</a:t>
            </a:r>
            <a:br>
              <a:rPr lang="en-US" sz="5000" baseline="0" dirty="0">
                <a:latin typeface="Arial" charset="0"/>
              </a:rPr>
            </a:br>
            <a:r>
              <a:rPr lang="en-US" sz="500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AA52A885-0CA1-4F08-B373-9D4765BA07FF}" type="datetime1">
              <a:rPr lang="en-US" smtClean="0"/>
              <a:t>2/5/24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  <a:p>
            <a:r>
              <a:rPr lang="en-US" dirty="0"/>
              <a:t>In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non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52491" y="397378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52491" y="3749323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1C8FD8CA-192E-4293-A4D2-891F0932AEDF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F6C5EABC-B859-4AFC-A225-1E2F4D4B4664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One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354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2674E2BE-0B60-42EC-99E3-1496BB98F673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93854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Two line headline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535865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4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2048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0870" y="0"/>
            <a:ext cx="12202870" cy="685800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 font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F988DFB2-08C0-47EE-9E2D-C36FBBC14812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90233" y="6518275"/>
            <a:ext cx="3758142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rgbClr val="655A5B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   IBM Confidential</a:t>
            </a:r>
            <a:endParaRPr lang="en-US" sz="1200" dirty="0">
              <a:solidFill>
                <a:srgbClr val="655A5B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t</a:t>
            </a:r>
            <a:endParaRPr lang="en-US" sz="1200" dirty="0">
              <a:solidFill>
                <a:srgbClr val="655A5B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2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1928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ct val="90000"/>
              </a:lnSpc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Caption for image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91928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512775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image goes here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12775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ct val="90000"/>
              </a:lnSpc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Caption for image goes here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AA09E7F-3822-4A7A-A3F2-AA6777F1B30F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391928" y="1227803"/>
            <a:ext cx="11406985" cy="5243860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Click icon and choose templates to insert bar chart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1B003211-AD61-4E7C-9A84-FA9708692C37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290233" y="6518275"/>
            <a:ext cx="3577167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rgbClr val="655A5B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   IBM Confidential</a:t>
            </a:r>
            <a:endParaRPr lang="en-US" sz="1200" dirty="0">
              <a:solidFill>
                <a:srgbClr val="655A5B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Don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6468954" y="345125"/>
            <a:ext cx="5318234" cy="61265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Click icon and choose templates to insert donut chart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22935"/>
            <a:ext cx="3442832" cy="5013220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6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/>
              <a:t>Copy goes here 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lorem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convallis lacus </a:t>
            </a:r>
            <a:r>
              <a:rPr lang="en-US" dirty="0" err="1"/>
              <a:t>sodales</a:t>
            </a:r>
            <a:r>
              <a:rPr lang="en-US" dirty="0"/>
              <a:t> in.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B5C78C4C-056F-4AFF-BFF7-E831EDFABF3A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26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90233" y="6518275"/>
            <a:ext cx="3577167" cy="2635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 err="1">
                <a:solidFill>
                  <a:srgbClr val="655A5B"/>
                </a:solidFill>
                <a:latin typeface="+mn-lt"/>
                <a:ea typeface="+mn-ea"/>
                <a:cs typeface="+mn-cs"/>
              </a:rPr>
              <a:t>InnerCircle@InterConnect</a:t>
            </a:r>
            <a:r>
              <a:rPr lang="en-US" sz="1200" kern="1200" dirty="0">
                <a:solidFill>
                  <a:srgbClr val="655A5B"/>
                </a:solidFill>
                <a:latin typeface="+mn-lt"/>
                <a:ea typeface="+mn-ea"/>
                <a:cs typeface="+mn-cs"/>
              </a:rPr>
              <a:t>   IBM Confidential</a:t>
            </a:r>
            <a:endParaRPr lang="en-US" sz="1200" dirty="0">
              <a:solidFill>
                <a:srgbClr val="655A5B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93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194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wide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2607" y="1658112"/>
            <a:ext cx="11594503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11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41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50111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316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05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053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9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9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425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672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75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6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 i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99853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98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392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9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001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74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365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7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566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024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99261"/>
      </p:ext>
    </p:extLst>
  </p:cSld>
  <p:clrMapOvr>
    <a:masterClrMapping/>
  </p:clrMapOvr>
  <p:hf hd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193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94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06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976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37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358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o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36DFA5-CCDF-2D4D-90BD-C74C270E8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616" y="2140109"/>
            <a:ext cx="6398768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26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511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BM Watson IoT / © 2023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385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7BB61B-8D17-FD46-AD50-7B1CF261D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59FEE7-2E93-3641-B260-021F0615B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08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31502"/>
      </p:ext>
    </p:extLst>
  </p:cSld>
  <p:clrMapOvr>
    <a:masterClrMapping/>
  </p:clrMapOvr>
  <p:hf hdr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25478B-4CD5-F148-865D-EED805C1D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B6FA0B-1715-2A4D-A960-275889ED6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9132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78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850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488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wide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2607" y="1658112"/>
            <a:ext cx="11594503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423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92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947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75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74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605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74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701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436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755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187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600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367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184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2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9018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650" r:id="rId35"/>
    <p:sldLayoutId id="2147483663" r:id="rId36"/>
    <p:sldLayoutId id="2147483666" r:id="rId37"/>
    <p:sldLayoutId id="2147483677" r:id="rId38"/>
    <p:sldLayoutId id="2147483676" r:id="rId39"/>
    <p:sldLayoutId id="2147483667" r:id="rId40"/>
    <p:sldLayoutId id="2147483668" r:id="rId41"/>
    <p:sldLayoutId id="2147483671" r:id="rId42"/>
    <p:sldLayoutId id="2147483672" r:id="rId4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7302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64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  <p:sldLayoutId id="2147484242" r:id="rId17"/>
    <p:sldLayoutId id="2147484243" r:id="rId18"/>
    <p:sldLayoutId id="2147484244" r:id="rId19"/>
    <p:sldLayoutId id="2147484245" r:id="rId20"/>
    <p:sldLayoutId id="2147484246" r:id="rId21"/>
    <p:sldLayoutId id="2147484247" r:id="rId22"/>
    <p:sldLayoutId id="2147484248" r:id="rId23"/>
    <p:sldLayoutId id="2147484249" r:id="rId24"/>
    <p:sldLayoutId id="2147484250" r:id="rId25"/>
    <p:sldLayoutId id="2147484251" r:id="rId26"/>
    <p:sldLayoutId id="2147484252" r:id="rId27"/>
    <p:sldLayoutId id="2147484253" r:id="rId28"/>
    <p:sldLayoutId id="2147484254" r:id="rId29"/>
    <p:sldLayoutId id="2147484255" r:id="rId30"/>
    <p:sldLayoutId id="2147484256" r:id="rId31"/>
    <p:sldLayoutId id="2147484257" r:id="rId32"/>
    <p:sldLayoutId id="2147484258" r:id="rId33"/>
    <p:sldLayoutId id="2147484259" r:id="rId34"/>
    <p:sldLayoutId id="2147484260" r:id="rId35"/>
    <p:sldLayoutId id="2147484261" r:id="rId36"/>
    <p:sldLayoutId id="2147484263" r:id="rId3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IBM Engineering / © 2023 IBM Corporation  / IBM Confidential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8404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  <p:sldLayoutId id="2147484282" r:id="rId17"/>
    <p:sldLayoutId id="2147484283" r:id="rId18"/>
    <p:sldLayoutId id="2147484284" r:id="rId19"/>
    <p:sldLayoutId id="2147484285" r:id="rId20"/>
    <p:sldLayoutId id="2147484286" r:id="rId21"/>
    <p:sldLayoutId id="2147484287" r:id="rId22"/>
    <p:sldLayoutId id="2147484288" r:id="rId23"/>
    <p:sldLayoutId id="2147484289" r:id="rId24"/>
    <p:sldLayoutId id="2147484290" r:id="rId25"/>
    <p:sldLayoutId id="2147484291" r:id="rId26"/>
    <p:sldLayoutId id="2147484292" r:id="rId27"/>
    <p:sldLayoutId id="2147484293" r:id="rId28"/>
    <p:sldLayoutId id="2147484294" r:id="rId29"/>
    <p:sldLayoutId id="2147484295" r:id="rId30"/>
    <p:sldLayoutId id="2147484296" r:id="rId31"/>
    <p:sldLayoutId id="2147484297" r:id="rId32"/>
    <p:sldLayoutId id="2147484298" r:id="rId33"/>
    <p:sldLayoutId id="2147484299" r:id="rId34"/>
    <p:sldLayoutId id="2147484300" r:id="rId35"/>
    <p:sldLayoutId id="2147484301" r:id="rId36"/>
    <p:sldLayoutId id="2147484302" r:id="rId3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7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7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oasis-open-projects.org/g/oslc-op/message/133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lc-op/oslc-specs/issues/528" TargetMode="External"/><Relationship Id="rId2" Type="http://schemas.openxmlformats.org/officeDocument/2006/relationships/hyperlink" Target="https://github.com/oslc-op/oslc-specs/issues/529" TargetMode="External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DNGConfigManagement" TargetMode="External"/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F84CCC-9E19-3F49-8451-945A97C0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1718733"/>
            <a:ext cx="9874238" cy="4275667"/>
          </a:xfrm>
        </p:spPr>
        <p:txBody>
          <a:bodyPr/>
          <a:lstStyle/>
          <a:p>
            <a:r>
              <a:rPr lang="en-US" dirty="0"/>
              <a:t>OSLC Configuration Management</a:t>
            </a:r>
            <a:br>
              <a:rPr lang="en-US" dirty="0"/>
            </a:br>
            <a:r>
              <a:rPr lang="en-US" dirty="0"/>
              <a:t>Addressing gaps for change set delivery and history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FFFFFF"/>
                </a:solidFill>
              </a:rPr>
              <a:t>2023-08-15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David Honey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  <a:hlinkClick r:id="rId2"/>
              </a:rPr>
              <a:t>Change set delivery v2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OSLC Configuration Management 1.0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r>
              <a:rPr lang="en-GB" dirty="0"/>
              <a:t>OSLC Configuration Management 1.0 defines a resource shape for a </a:t>
            </a:r>
            <a:r>
              <a:rPr lang="en-GB" i="1" dirty="0"/>
              <a:t>Changeset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oslc_config:Changeset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Driven by the need to represent changesets in ELM and have them as overriding contributions in personal global configurations</a:t>
            </a:r>
          </a:p>
          <a:p>
            <a:pPr>
              <a:spcBef>
                <a:spcPts val="1200"/>
              </a:spcBef>
            </a:pPr>
            <a:r>
              <a:rPr lang="en-GB" dirty="0"/>
              <a:t>Version artifacts may be created, updated or deleted in the context of a stream or change set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POST</a:t>
            </a:r>
            <a:r>
              <a:rPr lang="en-GB" dirty="0"/>
              <a:t> to a creation factory with a </a:t>
            </a:r>
            <a:r>
              <a:rPr lang="en-GB" dirty="0">
                <a:latin typeface="+mn-lt"/>
              </a:rPr>
              <a:t>specified configuration context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– creates a new first version and updates the configuration to select it</a:t>
            </a:r>
            <a:endParaRPr lang="en-GB" dirty="0"/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PUT</a:t>
            </a:r>
            <a:r>
              <a:rPr lang="en-GB" dirty="0">
                <a:latin typeface="+mn-lt"/>
              </a:rPr>
              <a:t> on its concept resource with a specified configuration context 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– creates a new version and updates the configuration to select it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en-GB" dirty="0">
                <a:latin typeface="+mn-lt"/>
              </a:rPr>
              <a:t> on its concept resource with a specified configuration context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– removes it from the selections of the configuration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latin typeface="+mn-lt"/>
              </a:rPr>
              <a:t>No support for making multiple changes above as a single atomic “delivery” operation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3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Gaps identified from working with </a:t>
            </a:r>
            <a:r>
              <a:rPr lang="en-GB" dirty="0" err="1"/>
              <a:t>SysML</a:t>
            </a:r>
            <a:r>
              <a:rPr lang="en-GB" dirty="0"/>
              <a:t> V2 working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r>
              <a:rPr lang="en-GB" dirty="0" err="1"/>
              <a:t>SysML</a:t>
            </a:r>
            <a:r>
              <a:rPr lang="en-GB" dirty="0"/>
              <a:t> v2 defines a configuration management model that closely mirrors Git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</a:t>
            </a:r>
            <a:r>
              <a:rPr lang="en-GB" i="1" dirty="0">
                <a:latin typeface="+mn-lt"/>
              </a:rPr>
              <a:t>commit</a:t>
            </a:r>
            <a:r>
              <a:rPr lang="en-GB" dirty="0">
                <a:latin typeface="+mn-lt"/>
              </a:rPr>
              <a:t> represents a single logical change that might consist of multiple new or changed resources that can be delivered atomically to a stream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The API supports getting information about commits and their delivery</a:t>
            </a:r>
          </a:p>
          <a:p>
            <a:pPr lvl="1"/>
            <a:endParaRPr lang="en-GB" dirty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OSLC Configuration Management has no equivalent to commit (delivering multiple changes together atomically) or finding the history of commits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Configuration Management does not support committing changes to multiple versioned resources</a:t>
            </a:r>
            <a:br>
              <a:rPr lang="en-GB" dirty="0"/>
            </a:br>
            <a:r>
              <a:rPr lang="en-GB" dirty="0">
                <a:latin typeface="+mn-lt"/>
                <a:hlinkClick r:id="rId2"/>
              </a:rPr>
              <a:t>https://github.com/oslc-op/oslc-specs/issues/529</a:t>
            </a:r>
            <a:endParaRPr lang="en-GB" dirty="0">
              <a:latin typeface="+mn-lt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Configuration Management does not support delivery of changes in a change set to a stream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  <a:hlinkClick r:id="rId3"/>
              </a:rPr>
              <a:t>https://github.com/oslc-op/oslc-specs/issues/528</a:t>
            </a:r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Proposal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r>
              <a:rPr lang="en-GB" dirty="0"/>
              <a:t>New resource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612000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Describes the delivery of a changeset to a stream</a:t>
            </a:r>
          </a:p>
          <a:p>
            <a:pPr lvl="1">
              <a:spcBef>
                <a:spcPts val="600"/>
              </a:spcBef>
            </a:pPr>
            <a:r>
              <a:rPr lang="en-GB" dirty="0">
                <a:latin typeface="+mn-lt"/>
              </a:rPr>
              <a:t>Servers may declare a </a:t>
            </a:r>
            <a:r>
              <a:rPr lang="en-GB" i="1" dirty="0">
                <a:latin typeface="+mn-lt"/>
              </a:rPr>
              <a:t>creation factory </a:t>
            </a:r>
            <a:r>
              <a:rPr lang="en-GB" dirty="0">
                <a:latin typeface="+mn-lt"/>
              </a:rPr>
              <a:t>for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endParaRPr lang="en-GB" dirty="0">
              <a:latin typeface="+mn-lt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POST to factory delivers a specified changeset to a specified stream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Creates a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r>
              <a:rPr lang="en-GB" dirty="0">
                <a:latin typeface="+mn-lt"/>
              </a:rPr>
              <a:t> and returns its URI in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Location</a:t>
            </a:r>
            <a:r>
              <a:rPr lang="en-GB" dirty="0">
                <a:latin typeface="+mn-lt"/>
              </a:rPr>
              <a:t> header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If there are conflicts preventing delivery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- response status 409 Conflict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-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oslc:Error</a:t>
            </a:r>
            <a:r>
              <a:rPr lang="en-GB" dirty="0">
                <a:latin typeface="+mn-lt"/>
              </a:rPr>
              <a:t> response body describing the resources in conflict</a:t>
            </a:r>
          </a:p>
          <a:p>
            <a:pPr lvl="1">
              <a:spcBef>
                <a:spcPts val="600"/>
              </a:spcBef>
            </a:pPr>
            <a:r>
              <a:rPr lang="en-GB" dirty="0">
                <a:latin typeface="+mn-lt"/>
              </a:rPr>
              <a:t>Servers may declare a </a:t>
            </a:r>
            <a:r>
              <a:rPr lang="en-GB" i="1" dirty="0">
                <a:latin typeface="+mn-lt"/>
              </a:rPr>
              <a:t>query capability </a:t>
            </a:r>
            <a:r>
              <a:rPr lang="en-GB" dirty="0">
                <a:latin typeface="+mn-lt"/>
              </a:rPr>
              <a:t>for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oslc_config:Delivery</a:t>
            </a:r>
            <a:endParaRPr lang="en-GB" dirty="0">
              <a:latin typeface="+mn-lt"/>
            </a:endParaRP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</a:rPr>
              <a:t>oslc.where</a:t>
            </a:r>
            <a:r>
              <a:rPr lang="en-GB" dirty="0">
                <a:latin typeface="+mn-lt"/>
              </a:rPr>
              <a:t> supports querying on change sets, target stream, and/or delivery date/time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Examples: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changesets have been delivered to a specified stream?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stream(s) has a specified changeset been delivered to?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changesets have been delivered since a specified date-time?</a:t>
            </a: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80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396-06BF-4719-A08B-C2AEED37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1606695" cy="1066800"/>
          </a:xfrm>
        </p:spPr>
        <p:txBody>
          <a:bodyPr/>
          <a:lstStyle/>
          <a:p>
            <a:r>
              <a:rPr lang="en-GB" dirty="0"/>
              <a:t>Proposal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6979-0DE2-4792-A1C5-D7563549B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1335024"/>
            <a:ext cx="11447108" cy="4659376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GB" dirty="0">
                <a:latin typeface="+mn-lt"/>
              </a:rPr>
              <a:t>Creation factories and/or query capabilities optional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Existing servers can remain compliant with the configuration management specification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Proposal </a:t>
            </a:r>
            <a:r>
              <a:rPr lang="en-GB" b="1" dirty="0">
                <a:latin typeface="+mn-lt"/>
              </a:rPr>
              <a:t>intentionally does not cover </a:t>
            </a:r>
            <a:r>
              <a:rPr lang="en-GB" dirty="0">
                <a:latin typeface="+mn-lt"/>
              </a:rPr>
              <a:t>any of the following in order to keep the specification simple and reduce the burden of implementation: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How to resolve conflicts - Use tool UI and/or proprietary API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Previewing conflicts or other information before delivery</a:t>
            </a:r>
          </a:p>
          <a:p>
            <a:pPr marL="611713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Delivering anything other than changesets</a:t>
            </a:r>
          </a:p>
          <a:p>
            <a:pPr marL="118532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client could query for changesets in a stream and then create a delivery for each to some other stream</a:t>
            </a: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GB" dirty="0">
              <a:latin typeface="+mn-lt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6AEA-146F-43B0-A444-2D7014FC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4797-3D0C-30D4-DDA1-90B1843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ifferences with existing DOORS Next proprietary public REST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4FCB-9071-83D5-D0FE-44EC0AAD0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7" y="1658112"/>
            <a:ext cx="11594503" cy="4336288"/>
          </a:xfrm>
        </p:spPr>
        <p:txBody>
          <a:bodyPr/>
          <a:lstStyle/>
          <a:p>
            <a:pPr algn="l"/>
            <a:r>
              <a:rPr lang="en-US" sz="1600" b="0" i="0" u="sng" strike="noStrike" dirty="0">
                <a:solidFill>
                  <a:srgbClr val="0086F0"/>
                </a:solidFill>
                <a:effectLst/>
                <a:latin typeface="Calibri" panose="020F0502020204030204" pitchFamily="34" charset="0"/>
                <a:hlinkClick r:id="rId2" tooltip="https://jazz.net/wiki/bin/view/Main/DNGConfigManagement"/>
              </a:rPr>
              <a:t>https://jazz.net/wiki/bin/view/Main/DNGConfigManagement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DOORS Next delivery API steps are as follows: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Discover a delivery session factory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 to it to create a delivery session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 the created delivery session resource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 the RDF, specifically change the delivery state to 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dng_config:delivered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then PUT – the PUT initiates the delivery</a:t>
            </a:r>
          </a:p>
          <a:p>
            <a:pPr algn="l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 responds with either 200 or 202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pattern does not persist the delivery session. Once you perform step 4, you can no longer GET the resource.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is no resource that represents the delivery of a changeset, only a transient delivery session.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means you cannot determine the state of a delivery, or query for the history of such deliveries.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DOORS Next delivery API supports being able to deliver change sets, streams, or baselines to a target stream. 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However, the API documentation does not explain the semantics of delivery, especially for streams or baselines.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also supports specifying a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policy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but the documentation does not describe the policies that are supported or their semantics.</a:t>
            </a:r>
          </a:p>
          <a:p>
            <a:pPr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documentation does not describe what happens in the case of delivery conflicts.</a:t>
            </a:r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DDF3-646F-9EF8-DB33-E0F28BA149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Engineering / © 2023 IBM Corporation  / IBM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31CE-0471-A45E-C426-89D8A8E05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7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A2D-712E-173E-2B31-448DD9A2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contrast, this proposal: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0077-5151-037D-93C4-F72B0C29E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Introduces the idea of delivery resources and uses a creation factory to create them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is effected by creating a delivery rather than creating a transient delivery session and then doing a GET+PUT on it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delivery resource is fetchable after delivery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would be restricted to changesets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has a defined response for conflicts</a:t>
            </a:r>
          </a:p>
          <a:p>
            <a:pPr marL="314325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Delivery resources could be queried to find history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22F0-C2B6-16B7-31A8-5AAACE4BFA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F23E-8756-A140-9E22-B8833F30C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Engineering / © 2023 IBM Corporation  / IBM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6C78-F679-B598-CC82-5813957B9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1_IBM 2020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28" id="{E7F5186F-CD1A-5646-8F0C-29D90816D0A5}" vid="{9B2BF0E4-283B-E842-AD30-5DBC00D10FD0}"/>
    </a:ext>
  </a:extLst>
</a:theme>
</file>

<file path=ppt/theme/theme2.xml><?xml version="1.0" encoding="utf-8"?>
<a:theme xmlns:a="http://schemas.openxmlformats.org/drawingml/2006/main" name="1_IBM 2020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28" id="{E7F5186F-CD1A-5646-8F0C-29D90816D0A5}" vid="{57021E71-15AB-3A48-9890-7A8DDE815D7C}"/>
    </a:ext>
  </a:extLst>
</a:theme>
</file>

<file path=ppt/theme/theme3.xml><?xml version="1.0" encoding="utf-8"?>
<a:theme xmlns:a="http://schemas.openxmlformats.org/drawingml/2006/main" name="2_IBM 2020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28" id="{E7F5186F-CD1A-5646-8F0C-29D90816D0A5}" vid="{57021E71-15AB-3A48-9890-7A8DDE815D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Reporting Change Scenario - Replace Storage in LQE Bosch 07-17-2020-v2</Template>
  <TotalTime>65581</TotalTime>
  <Words>859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.AppleSystemUIFont</vt:lpstr>
      <vt:lpstr>Arial</vt:lpstr>
      <vt:lpstr>Calibri</vt:lpstr>
      <vt:lpstr>Cambria</vt:lpstr>
      <vt:lpstr>Consolas</vt:lpstr>
      <vt:lpstr>HelvNeue Light for IBM</vt:lpstr>
      <vt:lpstr>IBM Plex Sans</vt:lpstr>
      <vt:lpstr>Wingdings</vt:lpstr>
      <vt:lpstr>1_IBM 2020 Master template (black background)</vt:lpstr>
      <vt:lpstr>1_IBM 2020 Master template (light gray background)</vt:lpstr>
      <vt:lpstr>2_IBM 2020 Master template (light gray background)</vt:lpstr>
      <vt:lpstr>OSLC Configuration Management Addressing gaps for change set delivery and history  2023-08-15  David Honey  Change set delivery v2  </vt:lpstr>
      <vt:lpstr>OSLC Configuration Management 1.0</vt:lpstr>
      <vt:lpstr>Gaps identified from working with SysML V2 working group</vt:lpstr>
      <vt:lpstr>Proposal (1)</vt:lpstr>
      <vt:lpstr>Proposal (2)</vt:lpstr>
      <vt:lpstr>Differences with existing DOORS Next proprietary public REST API</vt:lpstr>
      <vt:lpstr>In contrast, this proposal: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Cormier</dc:creator>
  <cp:lastModifiedBy>Jim Amsden</cp:lastModifiedBy>
  <cp:revision>407</cp:revision>
  <dcterms:created xsi:type="dcterms:W3CDTF">2016-12-19T13:55:54Z</dcterms:created>
  <dcterms:modified xsi:type="dcterms:W3CDTF">2024-02-05T13:25:07Z</dcterms:modified>
</cp:coreProperties>
</file>