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2" r:id="rId6"/>
    <p:sldId id="263" r:id="rId7"/>
    <p:sldId id="261" r:id="rId8"/>
    <p:sldId id="260" r:id="rId9"/>
    <p:sldId id="259" r:id="rId1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BCF5-D125-8C41-BDB5-6E44F3566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C47477F-C0C5-C6BD-71C0-4E9E895178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EC2A5A52-E41B-DF7D-D2E5-6B5481297267}"/>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5" name="Footer Placeholder 4">
            <a:extLst>
              <a:ext uri="{FF2B5EF4-FFF2-40B4-BE49-F238E27FC236}">
                <a16:creationId xmlns:a16="http://schemas.microsoft.com/office/drawing/2014/main" id="{7FDC5E52-0F54-FF07-41A6-6D4495F7A43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F75F283-9E6D-3FB9-4694-F41FEC4F821C}"/>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196936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48AB-5D1F-73F3-0DA1-ACE594A300D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8F97D8E-2734-C23C-09CD-8A8F613E2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F71C81E-1479-4E84-D02B-9D086556F671}"/>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5" name="Footer Placeholder 4">
            <a:extLst>
              <a:ext uri="{FF2B5EF4-FFF2-40B4-BE49-F238E27FC236}">
                <a16:creationId xmlns:a16="http://schemas.microsoft.com/office/drawing/2014/main" id="{1077992A-F34B-B050-4E5C-C137788C2DD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C54C280-A56B-F903-68EF-C79959E108BC}"/>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126274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786D9-DC64-7515-5B51-BADDE2E0D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6E06564B-2F23-709E-EA2A-B59A9C1B14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DF884A-55D0-04E0-EFA1-04647A2EC0E3}"/>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5" name="Footer Placeholder 4">
            <a:extLst>
              <a:ext uri="{FF2B5EF4-FFF2-40B4-BE49-F238E27FC236}">
                <a16:creationId xmlns:a16="http://schemas.microsoft.com/office/drawing/2014/main" id="{38445AA3-3A1B-B631-76AA-A5E483AF52A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6320D3A-AE35-9C2B-F450-ECE74960B701}"/>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250702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C1AC-E7A2-C428-AAD0-9DFA02E552C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C5F063F-7BEF-1576-8BE8-43FCADF0C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909846A-8B21-B432-7327-F59955A4BF7A}"/>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5" name="Footer Placeholder 4">
            <a:extLst>
              <a:ext uri="{FF2B5EF4-FFF2-40B4-BE49-F238E27FC236}">
                <a16:creationId xmlns:a16="http://schemas.microsoft.com/office/drawing/2014/main" id="{4F461DED-E834-AB2F-856D-D34F57EB1ED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6353C65-BB5B-685E-2741-698E7BD3C8E7}"/>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12213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D1B9-1C93-F10F-190D-46B37A69B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A1EDEA02-18D3-1AB7-9BA7-9502AFAC6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85A4E-0AA4-E395-639A-4C1B2BB91807}"/>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5" name="Footer Placeholder 4">
            <a:extLst>
              <a:ext uri="{FF2B5EF4-FFF2-40B4-BE49-F238E27FC236}">
                <a16:creationId xmlns:a16="http://schemas.microsoft.com/office/drawing/2014/main" id="{B58DAB7F-02A1-797B-AF9B-1410CDEE549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20F2F9-E858-7249-05EB-668243E3A56D}"/>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314801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BE89-3FE0-9CC3-C9B0-4F2B1B52A4D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E2FC599-26C9-38BD-8802-16E0A07CBC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3C6AFF8-EE18-6634-70C4-1E297E6B5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16F7775E-1747-FA00-F973-9F6646925C36}"/>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6" name="Footer Placeholder 5">
            <a:extLst>
              <a:ext uri="{FF2B5EF4-FFF2-40B4-BE49-F238E27FC236}">
                <a16:creationId xmlns:a16="http://schemas.microsoft.com/office/drawing/2014/main" id="{4AA451E8-DF24-2501-844C-EA2165F0F83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B7FD7BF-C732-8D70-0EF3-434581C54C8B}"/>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232371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6EF6-5509-C524-48C7-C093DDB38296}"/>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EC8E80B-4DC5-F752-D9C1-E543E26F8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CA026-79EF-9EB1-8D06-698094804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777F84AD-5B60-1C2C-0B2F-2A4C33FC7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40301-93C6-C9D9-1EB8-5F6AF6ABE6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CC9D458B-F9EF-49FE-73EB-5BE28D71E60A}"/>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8" name="Footer Placeholder 7">
            <a:extLst>
              <a:ext uri="{FF2B5EF4-FFF2-40B4-BE49-F238E27FC236}">
                <a16:creationId xmlns:a16="http://schemas.microsoft.com/office/drawing/2014/main" id="{379EA90E-01E6-201C-D153-E8284D074B8F}"/>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29898E7-DB11-15CA-814C-F25942BA4B85}"/>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39899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AD84-7CC9-1785-87D7-3F99A3586B8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3E20C845-1245-FBF0-1206-040A49FF64E3}"/>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4" name="Footer Placeholder 3">
            <a:extLst>
              <a:ext uri="{FF2B5EF4-FFF2-40B4-BE49-F238E27FC236}">
                <a16:creationId xmlns:a16="http://schemas.microsoft.com/office/drawing/2014/main" id="{E01EB8DA-8193-9659-20FA-673C7AE65B9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77EA0EC-99B2-46DF-B700-7E0769BF3D19}"/>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87732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D60860-F254-6463-BA2F-2C8ACED9F3AB}"/>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3" name="Footer Placeholder 2">
            <a:extLst>
              <a:ext uri="{FF2B5EF4-FFF2-40B4-BE49-F238E27FC236}">
                <a16:creationId xmlns:a16="http://schemas.microsoft.com/office/drawing/2014/main" id="{7C703FB9-294C-4AFF-F478-4E593BE599D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B78F67F3-83F0-2D46-6870-94D0883E77E7}"/>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83623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CD64-90A4-29DD-4C96-B84DC3685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886C9D6-ADF2-C48D-152D-4ADC502DF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D8B9A1B-D7D8-8E77-F778-8AD8BB9DF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540F7-BEFC-F1FA-F294-735A8CA93D5F}"/>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6" name="Footer Placeholder 5">
            <a:extLst>
              <a:ext uri="{FF2B5EF4-FFF2-40B4-BE49-F238E27FC236}">
                <a16:creationId xmlns:a16="http://schemas.microsoft.com/office/drawing/2014/main" id="{FB96303C-FC26-743F-F4CA-47F55A5BE8E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12B3416-810C-8536-5C1D-5AE317F27374}"/>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240243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FA01-5E52-7792-FD71-4924D1014B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E9B5817-D8C3-BFE6-E3AD-00DD97DCE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BDAD16C-5063-9994-FBBA-3B0C8CBD4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A3D99-341C-5227-DB19-72218988CC8C}"/>
              </a:ext>
            </a:extLst>
          </p:cNvPr>
          <p:cNvSpPr>
            <a:spLocks noGrp="1"/>
          </p:cNvSpPr>
          <p:nvPr>
            <p:ph type="dt" sz="half" idx="10"/>
          </p:nvPr>
        </p:nvSpPr>
        <p:spPr/>
        <p:txBody>
          <a:bodyPr/>
          <a:lstStyle/>
          <a:p>
            <a:fld id="{8BCB7228-20CC-43FD-B077-05F34B1F9BB8}" type="datetimeFigureOut">
              <a:rPr lang="en-IL" smtClean="0"/>
              <a:t>14/03/2024</a:t>
            </a:fld>
            <a:endParaRPr lang="en-IL"/>
          </a:p>
        </p:txBody>
      </p:sp>
      <p:sp>
        <p:nvSpPr>
          <p:cNvPr id="6" name="Footer Placeholder 5">
            <a:extLst>
              <a:ext uri="{FF2B5EF4-FFF2-40B4-BE49-F238E27FC236}">
                <a16:creationId xmlns:a16="http://schemas.microsoft.com/office/drawing/2014/main" id="{C7F08CBE-41ED-37B7-F150-94F4300D790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9952C5-FBC8-70B1-E5ED-8F2C666A78B6}"/>
              </a:ext>
            </a:extLst>
          </p:cNvPr>
          <p:cNvSpPr>
            <a:spLocks noGrp="1"/>
          </p:cNvSpPr>
          <p:nvPr>
            <p:ph type="sldNum" sz="quarter" idx="12"/>
          </p:nvPr>
        </p:nvSpPr>
        <p:spPr/>
        <p:txBody>
          <a:bodyPr/>
          <a:lstStyle/>
          <a:p>
            <a:fld id="{D647144F-8B93-4538-8FE1-9FD986416AD1}" type="slidenum">
              <a:rPr lang="en-IL" smtClean="0"/>
              <a:t>‹#›</a:t>
            </a:fld>
            <a:endParaRPr lang="en-IL"/>
          </a:p>
        </p:txBody>
      </p:sp>
    </p:spTree>
    <p:extLst>
      <p:ext uri="{BB962C8B-B14F-4D97-AF65-F5344CB8AC3E}">
        <p14:creationId xmlns:p14="http://schemas.microsoft.com/office/powerpoint/2010/main" val="316679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917FF-4ADA-A2E0-96DD-5343DF68E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13A5818-0287-C851-5EBC-F5BF70138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37F782E-AB41-61EA-2A99-A967FEF4A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7228-20CC-43FD-B077-05F34B1F9BB8}" type="datetimeFigureOut">
              <a:rPr lang="en-IL" smtClean="0"/>
              <a:t>14/03/2024</a:t>
            </a:fld>
            <a:endParaRPr lang="en-IL"/>
          </a:p>
        </p:txBody>
      </p:sp>
      <p:sp>
        <p:nvSpPr>
          <p:cNvPr id="5" name="Footer Placeholder 4">
            <a:extLst>
              <a:ext uri="{FF2B5EF4-FFF2-40B4-BE49-F238E27FC236}">
                <a16:creationId xmlns:a16="http://schemas.microsoft.com/office/drawing/2014/main" id="{BFD4B3BA-52BF-9D79-F5CB-DBAC50D5D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4E42201-82F0-B6FA-743C-A67C70CAD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7144F-8B93-4538-8FE1-9FD986416AD1}" type="slidenum">
              <a:rPr lang="en-IL" smtClean="0"/>
              <a:t>‹#›</a:t>
            </a:fld>
            <a:endParaRPr lang="en-IL"/>
          </a:p>
        </p:txBody>
      </p:sp>
    </p:spTree>
    <p:extLst>
      <p:ext uri="{BB962C8B-B14F-4D97-AF65-F5344CB8AC3E}">
        <p14:creationId xmlns:p14="http://schemas.microsoft.com/office/powerpoint/2010/main" val="112523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684F-6297-59AD-B090-EEFDF1E0DAF2}"/>
              </a:ext>
            </a:extLst>
          </p:cNvPr>
          <p:cNvSpPr>
            <a:spLocks noGrp="1"/>
          </p:cNvSpPr>
          <p:nvPr>
            <p:ph type="ctrTitle"/>
          </p:nvPr>
        </p:nvSpPr>
        <p:spPr>
          <a:xfrm>
            <a:off x="680484" y="1122363"/>
            <a:ext cx="10792046" cy="823395"/>
          </a:xfrm>
        </p:spPr>
        <p:txBody>
          <a:bodyPr>
            <a:normAutofit fontScale="90000"/>
          </a:bodyPr>
          <a:lstStyle/>
          <a:p>
            <a:r>
              <a:rPr lang="en-US" dirty="0"/>
              <a:t>OSLC Specification for link validity</a:t>
            </a:r>
            <a:endParaRPr lang="en-IL" dirty="0"/>
          </a:p>
        </p:txBody>
      </p:sp>
      <p:sp>
        <p:nvSpPr>
          <p:cNvPr id="3" name="Subtitle 2">
            <a:extLst>
              <a:ext uri="{FF2B5EF4-FFF2-40B4-BE49-F238E27FC236}">
                <a16:creationId xmlns:a16="http://schemas.microsoft.com/office/drawing/2014/main" id="{A4C69214-5344-8982-7B9F-E16D3696D21D}"/>
              </a:ext>
            </a:extLst>
          </p:cNvPr>
          <p:cNvSpPr>
            <a:spLocks noGrp="1"/>
          </p:cNvSpPr>
          <p:nvPr>
            <p:ph type="subTitle" idx="1"/>
          </p:nvPr>
        </p:nvSpPr>
        <p:spPr>
          <a:xfrm>
            <a:off x="1504507" y="2219805"/>
            <a:ext cx="9144000" cy="1655762"/>
          </a:xfrm>
        </p:spPr>
        <p:txBody>
          <a:bodyPr/>
          <a:lstStyle/>
          <a:p>
            <a:r>
              <a:rPr lang="en-US" dirty="0"/>
              <a:t>Eran Gery</a:t>
            </a:r>
            <a:endParaRPr lang="en-IL" dirty="0"/>
          </a:p>
        </p:txBody>
      </p:sp>
      <p:pic>
        <p:nvPicPr>
          <p:cNvPr id="4" name="Picture 3">
            <a:extLst>
              <a:ext uri="{FF2B5EF4-FFF2-40B4-BE49-F238E27FC236}">
                <a16:creationId xmlns:a16="http://schemas.microsoft.com/office/drawing/2014/main" id="{3C161DD8-8C33-4982-E404-B7CD593FDF7A}"/>
              </a:ext>
            </a:extLst>
          </p:cNvPr>
          <p:cNvPicPr>
            <a:picLocks noChangeAspect="1"/>
          </p:cNvPicPr>
          <p:nvPr/>
        </p:nvPicPr>
        <p:blipFill>
          <a:blip r:embed="rId2"/>
          <a:stretch>
            <a:fillRect/>
          </a:stretch>
        </p:blipFill>
        <p:spPr>
          <a:xfrm>
            <a:off x="2282544" y="3288784"/>
            <a:ext cx="8052214" cy="2832246"/>
          </a:xfrm>
          <a:prstGeom prst="rect">
            <a:avLst/>
          </a:prstGeom>
        </p:spPr>
      </p:pic>
    </p:spTree>
    <p:extLst>
      <p:ext uri="{BB962C8B-B14F-4D97-AF65-F5344CB8AC3E}">
        <p14:creationId xmlns:p14="http://schemas.microsoft.com/office/powerpoint/2010/main" val="272539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E928-B5C8-1D5B-F7D9-373421072E58}"/>
              </a:ext>
            </a:extLst>
          </p:cNvPr>
          <p:cNvSpPr>
            <a:spLocks noGrp="1"/>
          </p:cNvSpPr>
          <p:nvPr>
            <p:ph type="title"/>
          </p:nvPr>
        </p:nvSpPr>
        <p:spPr/>
        <p:txBody>
          <a:bodyPr/>
          <a:lstStyle/>
          <a:p>
            <a:r>
              <a:rPr lang="en-US" dirty="0"/>
              <a:t>Why standardizing link validity</a:t>
            </a:r>
            <a:endParaRPr lang="en-IL" dirty="0"/>
          </a:p>
        </p:txBody>
      </p:sp>
      <p:sp>
        <p:nvSpPr>
          <p:cNvPr id="3" name="Content Placeholder 2">
            <a:extLst>
              <a:ext uri="{FF2B5EF4-FFF2-40B4-BE49-F238E27FC236}">
                <a16:creationId xmlns:a16="http://schemas.microsoft.com/office/drawing/2014/main" id="{58E2C3E3-7C38-864D-DFB0-7387214D5481}"/>
              </a:ext>
            </a:extLst>
          </p:cNvPr>
          <p:cNvSpPr>
            <a:spLocks noGrp="1"/>
          </p:cNvSpPr>
          <p:nvPr>
            <p:ph idx="1"/>
          </p:nvPr>
        </p:nvSpPr>
        <p:spPr/>
        <p:txBody>
          <a:bodyPr/>
          <a:lstStyle/>
          <a:p>
            <a:endParaRPr lang="en-US" dirty="0"/>
          </a:p>
          <a:p>
            <a:r>
              <a:rPr lang="en-US" sz="2400" dirty="0"/>
              <a:t>“Linked data is only useful when semantic consistency exists between two artifacts and their relationship. In projects with large data sets, achieving and maintaining consistency across linked data can be challenging over time. You can use the </a:t>
            </a:r>
            <a:r>
              <a:rPr lang="en-US" sz="2400" i="1" dirty="0"/>
              <a:t>link validity status</a:t>
            </a:r>
            <a:r>
              <a:rPr lang="en-US" sz="2400" dirty="0"/>
              <a:t> to achieve consistency across artifacts and links as you make changes that propagate through linked data.”  (IBM Jazz online documentation)</a:t>
            </a:r>
          </a:p>
          <a:p>
            <a:r>
              <a:rPr lang="en-US" dirty="0"/>
              <a:t>Currently OSLC does not provide any specification on how to establish and inquire validity of links</a:t>
            </a:r>
            <a:endParaRPr lang="en-IL" dirty="0"/>
          </a:p>
        </p:txBody>
      </p:sp>
    </p:spTree>
    <p:extLst>
      <p:ext uri="{BB962C8B-B14F-4D97-AF65-F5344CB8AC3E}">
        <p14:creationId xmlns:p14="http://schemas.microsoft.com/office/powerpoint/2010/main" val="72990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A137-D317-0E87-2CF5-7D2607DE014B}"/>
              </a:ext>
            </a:extLst>
          </p:cNvPr>
          <p:cNvSpPr>
            <a:spLocks noGrp="1"/>
          </p:cNvSpPr>
          <p:nvPr>
            <p:ph type="title"/>
          </p:nvPr>
        </p:nvSpPr>
        <p:spPr>
          <a:xfrm>
            <a:off x="646814" y="163107"/>
            <a:ext cx="10515600" cy="761926"/>
          </a:xfrm>
        </p:spPr>
        <p:txBody>
          <a:bodyPr/>
          <a:lstStyle/>
          <a:p>
            <a:r>
              <a:rPr lang="en-US" dirty="0"/>
              <a:t>Key principles</a:t>
            </a:r>
            <a:endParaRPr lang="en-IL" dirty="0"/>
          </a:p>
        </p:txBody>
      </p:sp>
      <p:sp>
        <p:nvSpPr>
          <p:cNvPr id="3" name="Content Placeholder 2">
            <a:extLst>
              <a:ext uri="{FF2B5EF4-FFF2-40B4-BE49-F238E27FC236}">
                <a16:creationId xmlns:a16="http://schemas.microsoft.com/office/drawing/2014/main" id="{0C59436E-5DFE-290D-ECB6-C4F91F93A160}"/>
              </a:ext>
            </a:extLst>
          </p:cNvPr>
          <p:cNvSpPr>
            <a:spLocks noGrp="1"/>
          </p:cNvSpPr>
          <p:nvPr>
            <p:ph idx="1"/>
          </p:nvPr>
        </p:nvSpPr>
        <p:spPr>
          <a:xfrm>
            <a:off x="646814" y="1158950"/>
            <a:ext cx="10515600" cy="4351338"/>
          </a:xfrm>
        </p:spPr>
        <p:txBody>
          <a:bodyPr>
            <a:normAutofit fontScale="85000" lnSpcReduction="20000"/>
          </a:bodyPr>
          <a:lstStyle/>
          <a:p>
            <a:r>
              <a:rPr lang="en-US" dirty="0"/>
              <a:t>A validity status of a link across two resources is defined in relation to the relevant contents of the resources. </a:t>
            </a:r>
          </a:p>
          <a:p>
            <a:pPr lvl="1"/>
            <a:r>
              <a:rPr lang="en-US" dirty="0"/>
              <a:t>Irrespective of resource versions!</a:t>
            </a:r>
          </a:p>
          <a:p>
            <a:pPr lvl="1"/>
            <a:r>
              <a:rPr lang="en-US" dirty="0"/>
              <a:t>Status can be “valid”, “invalid”, “suspect”</a:t>
            </a:r>
          </a:p>
          <a:p>
            <a:r>
              <a:rPr lang="en-US" dirty="0"/>
              <a:t>The validity status records are kept in a dedicated store owned by validity service</a:t>
            </a:r>
          </a:p>
          <a:p>
            <a:r>
              <a:rPr lang="en-US" dirty="0"/>
              <a:t>The validity records are added/updated only when a user explicitly sets a validity status</a:t>
            </a:r>
          </a:p>
          <a:p>
            <a:pPr lvl="1"/>
            <a:r>
              <a:rPr lang="en-US" dirty="0"/>
              <a:t>Change in resource contents does not trigger validity record update</a:t>
            </a:r>
          </a:p>
          <a:p>
            <a:pPr lvl="1"/>
            <a:r>
              <a:rPr lang="en-US" dirty="0"/>
              <a:t>In case of no content match  the status is assumed to be “suspect”</a:t>
            </a:r>
          </a:p>
          <a:p>
            <a:r>
              <a:rPr lang="en-US" dirty="0"/>
              <a:t>The resources content is represented by a “content hash”</a:t>
            </a:r>
          </a:p>
          <a:p>
            <a:r>
              <a:rPr lang="en-US" dirty="0"/>
              <a:t>Validity records may be qualified using a “profile” identifier, to enable disjoint sets of validity settings across the same resources</a:t>
            </a:r>
          </a:p>
          <a:p>
            <a:pPr lvl="1"/>
            <a:r>
              <a:rPr lang="en-US" dirty="0"/>
              <a:t>E.g. two projects may consider different statuses for the same pair of resource contents</a:t>
            </a:r>
          </a:p>
          <a:p>
            <a:endParaRPr lang="en-US" dirty="0"/>
          </a:p>
          <a:p>
            <a:pPr marL="457200" lvl="1" indent="0">
              <a:buNone/>
            </a:pPr>
            <a:endParaRPr lang="en-IL" dirty="0"/>
          </a:p>
        </p:txBody>
      </p:sp>
    </p:spTree>
    <p:extLst>
      <p:ext uri="{BB962C8B-B14F-4D97-AF65-F5344CB8AC3E}">
        <p14:creationId xmlns:p14="http://schemas.microsoft.com/office/powerpoint/2010/main" val="1639454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3F13-A6E7-7B93-F762-E233906BCD8E}"/>
              </a:ext>
            </a:extLst>
          </p:cNvPr>
          <p:cNvSpPr>
            <a:spLocks noGrp="1"/>
          </p:cNvSpPr>
          <p:nvPr>
            <p:ph type="title"/>
          </p:nvPr>
        </p:nvSpPr>
        <p:spPr>
          <a:xfrm>
            <a:off x="238381" y="160914"/>
            <a:ext cx="10515600" cy="578124"/>
          </a:xfrm>
        </p:spPr>
        <p:txBody>
          <a:bodyPr>
            <a:normAutofit fontScale="90000"/>
          </a:bodyPr>
          <a:lstStyle/>
          <a:p>
            <a:r>
              <a:rPr lang="en-US" dirty="0"/>
              <a:t>How link validity works</a:t>
            </a:r>
            <a:endParaRPr lang="en-IL" dirty="0"/>
          </a:p>
        </p:txBody>
      </p:sp>
      <p:sp>
        <p:nvSpPr>
          <p:cNvPr id="4" name="Cylinder 3">
            <a:extLst>
              <a:ext uri="{FF2B5EF4-FFF2-40B4-BE49-F238E27FC236}">
                <a16:creationId xmlns:a16="http://schemas.microsoft.com/office/drawing/2014/main" id="{372C4084-362B-E1E5-5691-195903DEDF98}"/>
              </a:ext>
            </a:extLst>
          </p:cNvPr>
          <p:cNvSpPr/>
          <p:nvPr/>
        </p:nvSpPr>
        <p:spPr>
          <a:xfrm>
            <a:off x="2105245" y="1690688"/>
            <a:ext cx="1637413" cy="1216152"/>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Cylinder 4">
            <a:extLst>
              <a:ext uri="{FF2B5EF4-FFF2-40B4-BE49-F238E27FC236}">
                <a16:creationId xmlns:a16="http://schemas.microsoft.com/office/drawing/2014/main" id="{02A26497-86A4-EFC2-2642-08BD36F08A2C}"/>
              </a:ext>
            </a:extLst>
          </p:cNvPr>
          <p:cNvSpPr/>
          <p:nvPr/>
        </p:nvSpPr>
        <p:spPr>
          <a:xfrm>
            <a:off x="2105245" y="4965516"/>
            <a:ext cx="1637413" cy="1216152"/>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Cylinder 5">
            <a:extLst>
              <a:ext uri="{FF2B5EF4-FFF2-40B4-BE49-F238E27FC236}">
                <a16:creationId xmlns:a16="http://schemas.microsoft.com/office/drawing/2014/main" id="{DBB34AF4-6AD1-B20A-081E-CE51A4CE5F04}"/>
              </a:ext>
            </a:extLst>
          </p:cNvPr>
          <p:cNvSpPr/>
          <p:nvPr/>
        </p:nvSpPr>
        <p:spPr>
          <a:xfrm>
            <a:off x="8080130" y="2941208"/>
            <a:ext cx="2456735" cy="835057"/>
          </a:xfrm>
          <a:prstGeom prst="can">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A101AE43-8193-9CD0-C2D9-316D52DE1241}"/>
              </a:ext>
            </a:extLst>
          </p:cNvPr>
          <p:cNvSpPr/>
          <p:nvPr/>
        </p:nvSpPr>
        <p:spPr>
          <a:xfrm>
            <a:off x="2445491" y="2249963"/>
            <a:ext cx="1063255" cy="433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RM Resource</a:t>
            </a:r>
            <a:endParaRPr lang="en-IL" dirty="0"/>
          </a:p>
        </p:txBody>
      </p:sp>
      <p:sp>
        <p:nvSpPr>
          <p:cNvPr id="8" name="Rectangle 7">
            <a:extLst>
              <a:ext uri="{FF2B5EF4-FFF2-40B4-BE49-F238E27FC236}">
                <a16:creationId xmlns:a16="http://schemas.microsoft.com/office/drawing/2014/main" id="{C21AEB57-9099-5842-B93C-08FB05FA8C47}"/>
              </a:ext>
            </a:extLst>
          </p:cNvPr>
          <p:cNvSpPr/>
          <p:nvPr/>
        </p:nvSpPr>
        <p:spPr>
          <a:xfrm>
            <a:off x="2445491" y="5599330"/>
            <a:ext cx="1063255" cy="4338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QM Resource</a:t>
            </a:r>
            <a:endParaRPr lang="en-IL" dirty="0"/>
          </a:p>
        </p:txBody>
      </p:sp>
      <p:cxnSp>
        <p:nvCxnSpPr>
          <p:cNvPr id="10" name="Straight Arrow Connector 9">
            <a:extLst>
              <a:ext uri="{FF2B5EF4-FFF2-40B4-BE49-F238E27FC236}">
                <a16:creationId xmlns:a16="http://schemas.microsoft.com/office/drawing/2014/main" id="{BCA17B87-7941-50B9-51D1-5EDE2D125CA3}"/>
              </a:ext>
            </a:extLst>
          </p:cNvPr>
          <p:cNvCxnSpPr>
            <a:stCxn id="8" idx="0"/>
            <a:endCxn id="7" idx="2"/>
          </p:cNvCxnSpPr>
          <p:nvPr/>
        </p:nvCxnSpPr>
        <p:spPr>
          <a:xfrm flipV="1">
            <a:off x="2977119" y="2683766"/>
            <a:ext cx="0" cy="291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3EFE4DD-B3DC-F87D-1DE0-4A72498CEA57}"/>
              </a:ext>
            </a:extLst>
          </p:cNvPr>
          <p:cNvSpPr txBox="1"/>
          <p:nvPr/>
        </p:nvSpPr>
        <p:spPr>
          <a:xfrm>
            <a:off x="2302061" y="1663730"/>
            <a:ext cx="1350113" cy="369332"/>
          </a:xfrm>
          <a:prstGeom prst="rect">
            <a:avLst/>
          </a:prstGeom>
          <a:noFill/>
        </p:spPr>
        <p:txBody>
          <a:bodyPr wrap="none" rtlCol="0">
            <a:spAutoFit/>
          </a:bodyPr>
          <a:lstStyle/>
          <a:p>
            <a:r>
              <a:rPr lang="en-US" dirty="0"/>
              <a:t>RM Provider</a:t>
            </a:r>
            <a:endParaRPr lang="en-IL" dirty="0"/>
          </a:p>
        </p:txBody>
      </p:sp>
      <p:sp>
        <p:nvSpPr>
          <p:cNvPr id="12" name="TextBox 11">
            <a:extLst>
              <a:ext uri="{FF2B5EF4-FFF2-40B4-BE49-F238E27FC236}">
                <a16:creationId xmlns:a16="http://schemas.microsoft.com/office/drawing/2014/main" id="{BE7E6E4A-A77B-30AE-AC7F-8BB5E5490FAC}"/>
              </a:ext>
            </a:extLst>
          </p:cNvPr>
          <p:cNvSpPr txBox="1"/>
          <p:nvPr/>
        </p:nvSpPr>
        <p:spPr>
          <a:xfrm>
            <a:off x="2392545" y="6203044"/>
            <a:ext cx="1380571" cy="369332"/>
          </a:xfrm>
          <a:prstGeom prst="rect">
            <a:avLst/>
          </a:prstGeom>
          <a:noFill/>
        </p:spPr>
        <p:txBody>
          <a:bodyPr wrap="none" rtlCol="0">
            <a:spAutoFit/>
          </a:bodyPr>
          <a:lstStyle/>
          <a:p>
            <a:r>
              <a:rPr lang="en-US" dirty="0"/>
              <a:t>QM Provider</a:t>
            </a:r>
            <a:endParaRPr lang="en-IL" dirty="0"/>
          </a:p>
        </p:txBody>
      </p:sp>
      <p:sp>
        <p:nvSpPr>
          <p:cNvPr id="13" name="TextBox 12">
            <a:extLst>
              <a:ext uri="{FF2B5EF4-FFF2-40B4-BE49-F238E27FC236}">
                <a16:creationId xmlns:a16="http://schemas.microsoft.com/office/drawing/2014/main" id="{D24F0063-C0AB-DD6D-0A84-F6C441C6951E}"/>
              </a:ext>
            </a:extLst>
          </p:cNvPr>
          <p:cNvSpPr txBox="1"/>
          <p:nvPr/>
        </p:nvSpPr>
        <p:spPr>
          <a:xfrm>
            <a:off x="2977117" y="4447649"/>
            <a:ext cx="863698" cy="369332"/>
          </a:xfrm>
          <a:prstGeom prst="rect">
            <a:avLst/>
          </a:prstGeom>
          <a:noFill/>
        </p:spPr>
        <p:txBody>
          <a:bodyPr wrap="none" rtlCol="0">
            <a:spAutoFit/>
          </a:bodyPr>
          <a:lstStyle/>
          <a:p>
            <a:r>
              <a:rPr lang="en-US" dirty="0"/>
              <a:t>verifies</a:t>
            </a:r>
            <a:endParaRPr lang="en-IL" dirty="0"/>
          </a:p>
        </p:txBody>
      </p:sp>
      <p:sp>
        <p:nvSpPr>
          <p:cNvPr id="14" name="TextBox 13">
            <a:extLst>
              <a:ext uri="{FF2B5EF4-FFF2-40B4-BE49-F238E27FC236}">
                <a16:creationId xmlns:a16="http://schemas.microsoft.com/office/drawing/2014/main" id="{972763B0-54B3-CB63-235E-4C26FAADFEDF}"/>
              </a:ext>
            </a:extLst>
          </p:cNvPr>
          <p:cNvSpPr txBox="1"/>
          <p:nvPr/>
        </p:nvSpPr>
        <p:spPr>
          <a:xfrm>
            <a:off x="8080130" y="3285948"/>
            <a:ext cx="2031838" cy="369332"/>
          </a:xfrm>
          <a:prstGeom prst="rect">
            <a:avLst/>
          </a:prstGeom>
          <a:noFill/>
        </p:spPr>
        <p:txBody>
          <a:bodyPr wrap="none" rtlCol="0">
            <a:spAutoFit/>
          </a:bodyPr>
          <a:lstStyle/>
          <a:p>
            <a:r>
              <a:rPr lang="en-US" dirty="0"/>
              <a:t>Link Validity Service</a:t>
            </a:r>
            <a:endParaRPr lang="en-IL" dirty="0"/>
          </a:p>
        </p:txBody>
      </p:sp>
      <p:cxnSp>
        <p:nvCxnSpPr>
          <p:cNvPr id="16" name="Straight Arrow Connector 15">
            <a:extLst>
              <a:ext uri="{FF2B5EF4-FFF2-40B4-BE49-F238E27FC236}">
                <a16:creationId xmlns:a16="http://schemas.microsoft.com/office/drawing/2014/main" id="{91860F79-BA6C-E616-42BA-7A648F5FDEB2}"/>
              </a:ext>
            </a:extLst>
          </p:cNvPr>
          <p:cNvCxnSpPr>
            <a:cxnSpLocks/>
          </p:cNvCxnSpPr>
          <p:nvPr/>
        </p:nvCxnSpPr>
        <p:spPr>
          <a:xfrm>
            <a:off x="4343146" y="4321542"/>
            <a:ext cx="151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B671F5A-9C94-C743-5574-5D7F765A2947}"/>
              </a:ext>
            </a:extLst>
          </p:cNvPr>
          <p:cNvSpPr txBox="1"/>
          <p:nvPr/>
        </p:nvSpPr>
        <p:spPr>
          <a:xfrm>
            <a:off x="3881529" y="2171410"/>
            <a:ext cx="6960880" cy="646331"/>
          </a:xfrm>
          <a:prstGeom prst="rect">
            <a:avLst/>
          </a:prstGeom>
          <a:solidFill>
            <a:schemeClr val="bg2">
              <a:lumMod val="90000"/>
            </a:schemeClr>
          </a:solidFill>
        </p:spPr>
        <p:txBody>
          <a:bodyPr wrap="none" rtlCol="0">
            <a:spAutoFit/>
          </a:bodyPr>
          <a:lstStyle/>
          <a:p>
            <a:pPr marL="342900" indent="-342900">
              <a:buAutoNum type="arabicPeriod"/>
            </a:pPr>
            <a:r>
              <a:rPr lang="en-US" dirty="0" err="1"/>
              <a:t>ValidityStatus</a:t>
            </a:r>
            <a:r>
              <a:rPr lang="en-US" dirty="0"/>
              <a:t> </a:t>
            </a:r>
            <a:r>
              <a:rPr lang="en-US" dirty="0" err="1"/>
              <a:t>GetStatus</a:t>
            </a:r>
            <a:r>
              <a:rPr lang="en-US" dirty="0"/>
              <a:t> (R1URI, R1#, R2URI, R2#, </a:t>
            </a:r>
            <a:r>
              <a:rPr lang="en-US" dirty="0" err="1"/>
              <a:t>Linktype</a:t>
            </a:r>
            <a:r>
              <a:rPr lang="en-US" dirty="0"/>
              <a:t>, profile)* </a:t>
            </a:r>
          </a:p>
          <a:p>
            <a:r>
              <a:rPr lang="en-US" dirty="0"/>
              <a:t>-&gt; (R1URI, R2URI, </a:t>
            </a:r>
            <a:r>
              <a:rPr lang="en-US" dirty="0" err="1"/>
              <a:t>Linktype</a:t>
            </a:r>
            <a:r>
              <a:rPr lang="en-US" dirty="0"/>
              <a:t>, profile, </a:t>
            </a:r>
            <a:r>
              <a:rPr lang="en-US" b="1" dirty="0" err="1"/>
              <a:t>ValidityStaus</a:t>
            </a:r>
            <a:r>
              <a:rPr lang="en-US" b="1" dirty="0"/>
              <a:t> </a:t>
            </a:r>
            <a:r>
              <a:rPr lang="en-US" dirty="0"/>
              <a:t>, comment, UID, time)*</a:t>
            </a:r>
          </a:p>
        </p:txBody>
      </p:sp>
      <p:graphicFrame>
        <p:nvGraphicFramePr>
          <p:cNvPr id="18" name="Table 18">
            <a:extLst>
              <a:ext uri="{FF2B5EF4-FFF2-40B4-BE49-F238E27FC236}">
                <a16:creationId xmlns:a16="http://schemas.microsoft.com/office/drawing/2014/main" id="{C4180E94-4A55-DCF2-C412-989884854DCF}"/>
              </a:ext>
            </a:extLst>
          </p:cNvPr>
          <p:cNvGraphicFramePr>
            <a:graphicFrameLocks noGrp="1"/>
          </p:cNvGraphicFramePr>
          <p:nvPr>
            <p:extLst>
              <p:ext uri="{D42A27DB-BD31-4B8C-83A1-F6EECF244321}">
                <p14:modId xmlns:p14="http://schemas.microsoft.com/office/powerpoint/2010/main" val="1231831296"/>
              </p:ext>
            </p:extLst>
          </p:nvPr>
        </p:nvGraphicFramePr>
        <p:xfrm>
          <a:off x="4644990" y="4632315"/>
          <a:ext cx="5325182" cy="1828800"/>
        </p:xfrm>
        <a:graphic>
          <a:graphicData uri="http://schemas.openxmlformats.org/drawingml/2006/table">
            <a:tbl>
              <a:tblPr firstRow="1" bandRow="1">
                <a:tableStyleId>{5C22544A-7EE6-4342-B048-85BDC9FD1C3A}</a:tableStyleId>
              </a:tblPr>
              <a:tblGrid>
                <a:gridCol w="1125256">
                  <a:extLst>
                    <a:ext uri="{9D8B030D-6E8A-4147-A177-3AD203B41FA5}">
                      <a16:colId xmlns:a16="http://schemas.microsoft.com/office/drawing/2014/main" val="2950627979"/>
                    </a:ext>
                  </a:extLst>
                </a:gridCol>
                <a:gridCol w="1125256">
                  <a:extLst>
                    <a:ext uri="{9D8B030D-6E8A-4147-A177-3AD203B41FA5}">
                      <a16:colId xmlns:a16="http://schemas.microsoft.com/office/drawing/2014/main" val="3566132103"/>
                    </a:ext>
                  </a:extLst>
                </a:gridCol>
                <a:gridCol w="1125256">
                  <a:extLst>
                    <a:ext uri="{9D8B030D-6E8A-4147-A177-3AD203B41FA5}">
                      <a16:colId xmlns:a16="http://schemas.microsoft.com/office/drawing/2014/main" val="2775578738"/>
                    </a:ext>
                  </a:extLst>
                </a:gridCol>
                <a:gridCol w="974707">
                  <a:extLst>
                    <a:ext uri="{9D8B030D-6E8A-4147-A177-3AD203B41FA5}">
                      <a16:colId xmlns:a16="http://schemas.microsoft.com/office/drawing/2014/main" val="643775180"/>
                    </a:ext>
                  </a:extLst>
                </a:gridCol>
                <a:gridCol w="974707">
                  <a:extLst>
                    <a:ext uri="{9D8B030D-6E8A-4147-A177-3AD203B41FA5}">
                      <a16:colId xmlns:a16="http://schemas.microsoft.com/office/drawing/2014/main" val="678935566"/>
                    </a:ext>
                  </a:extLst>
                </a:gridCol>
              </a:tblGrid>
              <a:tr h="740145">
                <a:tc>
                  <a:txBody>
                    <a:bodyPr/>
                    <a:lstStyle/>
                    <a:p>
                      <a:r>
                        <a:rPr lang="en-US" sz="1600" dirty="0"/>
                        <a:t>Resource 1  #</a:t>
                      </a:r>
                      <a:endParaRPr lang="en-IL" sz="1600" dirty="0"/>
                    </a:p>
                  </a:txBody>
                  <a:tcPr/>
                </a:tc>
                <a:tc>
                  <a:txBody>
                    <a:bodyPr/>
                    <a:lstStyle/>
                    <a:p>
                      <a:r>
                        <a:rPr lang="en-US" sz="1600" dirty="0"/>
                        <a:t>Resource 2 #</a:t>
                      </a:r>
                      <a:endParaRPr lang="en-IL" sz="1600" dirty="0"/>
                    </a:p>
                  </a:txBody>
                  <a:tcPr/>
                </a:tc>
                <a:tc>
                  <a:txBody>
                    <a:bodyPr/>
                    <a:lstStyle/>
                    <a:p>
                      <a:r>
                        <a:rPr lang="en-US" sz="1600" dirty="0"/>
                        <a:t>Link Type URI</a:t>
                      </a:r>
                      <a:endParaRPr lang="en-IL" sz="1600" dirty="0"/>
                    </a:p>
                  </a:txBody>
                  <a:tcPr/>
                </a:tc>
                <a:tc>
                  <a:txBody>
                    <a:bodyPr/>
                    <a:lstStyle/>
                    <a:p>
                      <a:r>
                        <a:rPr lang="en-US" sz="1600" dirty="0" err="1"/>
                        <a:t>LinkValidity</a:t>
                      </a:r>
                      <a:r>
                        <a:rPr lang="en-US" sz="1600" dirty="0"/>
                        <a:t> Profile</a:t>
                      </a:r>
                      <a:endParaRPr lang="en-IL" sz="1600" dirty="0"/>
                    </a:p>
                  </a:txBody>
                  <a:tcPr/>
                </a:tc>
                <a:tc>
                  <a:txBody>
                    <a:bodyPr/>
                    <a:lstStyle/>
                    <a:p>
                      <a:r>
                        <a:rPr lang="en-US" sz="1600" dirty="0"/>
                        <a:t>Validity</a:t>
                      </a:r>
                    </a:p>
                    <a:p>
                      <a:r>
                        <a:rPr lang="en-US" sz="1600" dirty="0"/>
                        <a:t>Status</a:t>
                      </a:r>
                      <a:endParaRPr lang="en-IL" sz="1600" dirty="0"/>
                    </a:p>
                  </a:txBody>
                  <a:tcPr/>
                </a:tc>
                <a:extLst>
                  <a:ext uri="{0D108BD9-81ED-4DB2-BD59-A6C34878D82A}">
                    <a16:rowId xmlns:a16="http://schemas.microsoft.com/office/drawing/2014/main" val="1467234236"/>
                  </a:ext>
                </a:extLst>
              </a:tr>
              <a:tr h="296058">
                <a:tc>
                  <a:txBody>
                    <a:bodyPr/>
                    <a:lstStyle/>
                    <a:p>
                      <a:endParaRPr lang="en-IL" sz="1600"/>
                    </a:p>
                  </a:txBody>
                  <a:tcPr/>
                </a:tc>
                <a:tc>
                  <a:txBody>
                    <a:bodyPr/>
                    <a:lstStyle/>
                    <a:p>
                      <a:endParaRPr lang="en-IL" sz="1600"/>
                    </a:p>
                  </a:txBody>
                  <a:tcPr/>
                </a:tc>
                <a:tc>
                  <a:txBody>
                    <a:bodyPr/>
                    <a:lstStyle/>
                    <a:p>
                      <a:endParaRPr lang="en-IL" sz="1600" dirty="0"/>
                    </a:p>
                  </a:txBody>
                  <a:tcPr/>
                </a:tc>
                <a:tc>
                  <a:txBody>
                    <a:bodyPr/>
                    <a:lstStyle/>
                    <a:p>
                      <a:endParaRPr lang="en-IL" sz="1600" dirty="0"/>
                    </a:p>
                  </a:txBody>
                  <a:tcPr/>
                </a:tc>
                <a:tc>
                  <a:txBody>
                    <a:bodyPr/>
                    <a:lstStyle/>
                    <a:p>
                      <a:endParaRPr lang="en-IL" sz="1600"/>
                    </a:p>
                  </a:txBody>
                  <a:tcPr/>
                </a:tc>
                <a:extLst>
                  <a:ext uri="{0D108BD9-81ED-4DB2-BD59-A6C34878D82A}">
                    <a16:rowId xmlns:a16="http://schemas.microsoft.com/office/drawing/2014/main" val="4232690187"/>
                  </a:ext>
                </a:extLst>
              </a:tr>
              <a:tr h="296058">
                <a:tc>
                  <a:txBody>
                    <a:bodyPr/>
                    <a:lstStyle/>
                    <a:p>
                      <a:endParaRPr lang="en-IL" sz="1600"/>
                    </a:p>
                  </a:txBody>
                  <a:tcPr/>
                </a:tc>
                <a:tc>
                  <a:txBody>
                    <a:bodyPr/>
                    <a:lstStyle/>
                    <a:p>
                      <a:endParaRPr lang="en-IL" sz="1600"/>
                    </a:p>
                  </a:txBody>
                  <a:tcPr/>
                </a:tc>
                <a:tc>
                  <a:txBody>
                    <a:bodyPr/>
                    <a:lstStyle/>
                    <a:p>
                      <a:endParaRPr lang="en-IL" sz="1600" dirty="0"/>
                    </a:p>
                  </a:txBody>
                  <a:tcPr/>
                </a:tc>
                <a:tc>
                  <a:txBody>
                    <a:bodyPr/>
                    <a:lstStyle/>
                    <a:p>
                      <a:endParaRPr lang="en-IL" sz="1600"/>
                    </a:p>
                  </a:txBody>
                  <a:tcPr/>
                </a:tc>
                <a:tc>
                  <a:txBody>
                    <a:bodyPr/>
                    <a:lstStyle/>
                    <a:p>
                      <a:endParaRPr lang="en-IL" sz="1600"/>
                    </a:p>
                  </a:txBody>
                  <a:tcPr/>
                </a:tc>
                <a:extLst>
                  <a:ext uri="{0D108BD9-81ED-4DB2-BD59-A6C34878D82A}">
                    <a16:rowId xmlns:a16="http://schemas.microsoft.com/office/drawing/2014/main" val="2262911198"/>
                  </a:ext>
                </a:extLst>
              </a:tr>
              <a:tr h="296058">
                <a:tc>
                  <a:txBody>
                    <a:bodyPr/>
                    <a:lstStyle/>
                    <a:p>
                      <a:endParaRPr lang="en-IL" sz="1600" dirty="0"/>
                    </a:p>
                  </a:txBody>
                  <a:tcPr/>
                </a:tc>
                <a:tc>
                  <a:txBody>
                    <a:bodyPr/>
                    <a:lstStyle/>
                    <a:p>
                      <a:endParaRPr lang="en-IL" sz="1600" dirty="0"/>
                    </a:p>
                  </a:txBody>
                  <a:tcPr/>
                </a:tc>
                <a:tc>
                  <a:txBody>
                    <a:bodyPr/>
                    <a:lstStyle/>
                    <a:p>
                      <a:endParaRPr lang="en-IL" sz="1600" dirty="0"/>
                    </a:p>
                  </a:txBody>
                  <a:tcPr/>
                </a:tc>
                <a:tc>
                  <a:txBody>
                    <a:bodyPr/>
                    <a:lstStyle/>
                    <a:p>
                      <a:endParaRPr lang="en-IL" sz="1600" dirty="0"/>
                    </a:p>
                  </a:txBody>
                  <a:tcPr/>
                </a:tc>
                <a:tc>
                  <a:txBody>
                    <a:bodyPr/>
                    <a:lstStyle/>
                    <a:p>
                      <a:endParaRPr lang="en-IL" sz="1600" dirty="0"/>
                    </a:p>
                  </a:txBody>
                  <a:tcPr/>
                </a:tc>
                <a:extLst>
                  <a:ext uri="{0D108BD9-81ED-4DB2-BD59-A6C34878D82A}">
                    <a16:rowId xmlns:a16="http://schemas.microsoft.com/office/drawing/2014/main" val="4067884701"/>
                  </a:ext>
                </a:extLst>
              </a:tr>
            </a:tbl>
          </a:graphicData>
        </a:graphic>
      </p:graphicFrame>
      <p:sp>
        <p:nvSpPr>
          <p:cNvPr id="19" name="TextBox 18">
            <a:extLst>
              <a:ext uri="{FF2B5EF4-FFF2-40B4-BE49-F238E27FC236}">
                <a16:creationId xmlns:a16="http://schemas.microsoft.com/office/drawing/2014/main" id="{C9933102-EFA8-458B-CE6C-DCBF720E1044}"/>
              </a:ext>
            </a:extLst>
          </p:cNvPr>
          <p:cNvSpPr txBox="1"/>
          <p:nvPr/>
        </p:nvSpPr>
        <p:spPr>
          <a:xfrm>
            <a:off x="3210713" y="3842764"/>
            <a:ext cx="8750088" cy="646331"/>
          </a:xfrm>
          <a:prstGeom prst="rect">
            <a:avLst/>
          </a:prstGeom>
          <a:solidFill>
            <a:schemeClr val="bg2">
              <a:lumMod val="90000"/>
            </a:schemeClr>
          </a:solidFill>
        </p:spPr>
        <p:txBody>
          <a:bodyPr wrap="none" rtlCol="0">
            <a:spAutoFit/>
          </a:bodyPr>
          <a:lstStyle/>
          <a:p>
            <a:r>
              <a:rPr lang="en-US" dirty="0"/>
              <a:t>2. </a:t>
            </a:r>
            <a:r>
              <a:rPr lang="en-US" dirty="0" err="1"/>
              <a:t>SetStatus</a:t>
            </a:r>
            <a:r>
              <a:rPr lang="en-US" dirty="0"/>
              <a:t> (R1URI, R1#, R2URI, R2#,  </a:t>
            </a:r>
            <a:r>
              <a:rPr lang="en-US" dirty="0" err="1"/>
              <a:t>Linktype</a:t>
            </a:r>
            <a:r>
              <a:rPr lang="en-US" dirty="0"/>
              <a:t>, </a:t>
            </a:r>
            <a:r>
              <a:rPr lang="en-US" b="1" dirty="0" err="1"/>
              <a:t>ValidityStaus</a:t>
            </a:r>
            <a:r>
              <a:rPr lang="en-US" dirty="0"/>
              <a:t>, profile, comment, UID, time) </a:t>
            </a:r>
          </a:p>
          <a:p>
            <a:r>
              <a:rPr lang="en-US" dirty="0"/>
              <a:t>-&gt; success (200)/ (400)</a:t>
            </a:r>
          </a:p>
        </p:txBody>
      </p:sp>
      <p:cxnSp>
        <p:nvCxnSpPr>
          <p:cNvPr id="20" name="Straight Arrow Connector 19">
            <a:extLst>
              <a:ext uri="{FF2B5EF4-FFF2-40B4-BE49-F238E27FC236}">
                <a16:creationId xmlns:a16="http://schemas.microsoft.com/office/drawing/2014/main" id="{6DA6EC5F-2C50-E3AE-2CFC-52BC473F4FB5}"/>
              </a:ext>
            </a:extLst>
          </p:cNvPr>
          <p:cNvCxnSpPr>
            <a:cxnSpLocks/>
          </p:cNvCxnSpPr>
          <p:nvPr/>
        </p:nvCxnSpPr>
        <p:spPr>
          <a:xfrm flipH="1">
            <a:off x="4582632" y="3524354"/>
            <a:ext cx="151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2DE8EF2-C7AB-7478-ADE8-2D5D5F50808F}"/>
              </a:ext>
            </a:extLst>
          </p:cNvPr>
          <p:cNvSpPr txBox="1"/>
          <p:nvPr/>
        </p:nvSpPr>
        <p:spPr>
          <a:xfrm>
            <a:off x="10095457" y="4650262"/>
            <a:ext cx="1171890" cy="923330"/>
          </a:xfrm>
          <a:prstGeom prst="rect">
            <a:avLst/>
          </a:prstGeom>
          <a:noFill/>
        </p:spPr>
        <p:txBody>
          <a:bodyPr wrap="square">
            <a:spAutoFit/>
          </a:bodyPr>
          <a:lstStyle/>
          <a:p>
            <a:r>
              <a:rPr lang="en-US" dirty="0"/>
              <a:t>Valid, invalid, suspect</a:t>
            </a:r>
            <a:endParaRPr lang="en-IL" dirty="0"/>
          </a:p>
        </p:txBody>
      </p:sp>
      <p:sp>
        <p:nvSpPr>
          <p:cNvPr id="23" name="TextBox 22">
            <a:extLst>
              <a:ext uri="{FF2B5EF4-FFF2-40B4-BE49-F238E27FC236}">
                <a16:creationId xmlns:a16="http://schemas.microsoft.com/office/drawing/2014/main" id="{FD964E0C-8DF5-D4CE-C3B8-5B05D9D6AC75}"/>
              </a:ext>
            </a:extLst>
          </p:cNvPr>
          <p:cNvSpPr txBox="1"/>
          <p:nvPr/>
        </p:nvSpPr>
        <p:spPr>
          <a:xfrm>
            <a:off x="4994245" y="210902"/>
            <a:ext cx="770860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Link validity is specified </a:t>
            </a:r>
            <a:r>
              <a:rPr lang="en-US" dirty="0" err="1"/>
              <a:t>wrt</a:t>
            </a:r>
            <a:r>
              <a:rPr lang="en-US" dirty="0"/>
              <a:t> the source and target artifact contents represented by a content </a:t>
            </a:r>
            <a:r>
              <a:rPr lang="en-US" b="1" dirty="0"/>
              <a:t>hash (#)</a:t>
            </a:r>
          </a:p>
          <a:p>
            <a:pPr marL="285750" indent="-285750">
              <a:buFont typeface="Arial" panose="020B0604020202020204" pitchFamily="34" charset="0"/>
              <a:buChar char="•"/>
            </a:pPr>
            <a:r>
              <a:rPr lang="en-US" dirty="0"/>
              <a:t>A link is identified by source#, target#, and </a:t>
            </a:r>
            <a:r>
              <a:rPr lang="en-US" dirty="0" err="1"/>
              <a:t>linktype</a:t>
            </a:r>
            <a:r>
              <a:rPr lang="en-US" dirty="0"/>
              <a:t> and the </a:t>
            </a:r>
            <a:r>
              <a:rPr lang="en-US" dirty="0" err="1"/>
              <a:t>conceptURIs</a:t>
            </a:r>
            <a:r>
              <a:rPr lang="en-US" dirty="0"/>
              <a:t> which are used for diagnostics and migration purposes and safeguarding </a:t>
            </a:r>
            <a:r>
              <a:rPr lang="en-US" dirty="0" err="1"/>
              <a:t>uniqnes</a:t>
            </a:r>
            <a:r>
              <a:rPr lang="en-US" dirty="0"/>
              <a:t> of the validity record</a:t>
            </a:r>
          </a:p>
          <a:p>
            <a:pPr marL="285750" indent="-285750">
              <a:buFont typeface="Arial" panose="020B0604020202020204" pitchFamily="34" charset="0"/>
              <a:buChar char="•"/>
            </a:pPr>
            <a:r>
              <a:rPr lang="en-US" dirty="0"/>
              <a:t>The artifact content hash is determined by the resource provider and can be based on a validity profile</a:t>
            </a:r>
          </a:p>
          <a:p>
            <a:pPr marL="285750" indent="-285750">
              <a:buFont typeface="Arial" panose="020B0604020202020204" pitchFamily="34" charset="0"/>
              <a:buChar char="•"/>
            </a:pPr>
            <a:endParaRPr lang="en-IL" dirty="0"/>
          </a:p>
        </p:txBody>
      </p:sp>
      <p:sp>
        <p:nvSpPr>
          <p:cNvPr id="24" name="TextBox 23">
            <a:extLst>
              <a:ext uri="{FF2B5EF4-FFF2-40B4-BE49-F238E27FC236}">
                <a16:creationId xmlns:a16="http://schemas.microsoft.com/office/drawing/2014/main" id="{32BBB3B3-E802-A681-F4AF-ABAE5C8FEA44}"/>
              </a:ext>
            </a:extLst>
          </p:cNvPr>
          <p:cNvSpPr txBox="1"/>
          <p:nvPr/>
        </p:nvSpPr>
        <p:spPr>
          <a:xfrm>
            <a:off x="5777323" y="4217733"/>
            <a:ext cx="3071225" cy="369332"/>
          </a:xfrm>
          <a:prstGeom prst="rect">
            <a:avLst/>
          </a:prstGeom>
          <a:noFill/>
        </p:spPr>
        <p:txBody>
          <a:bodyPr wrap="none" rtlCol="0">
            <a:spAutoFit/>
          </a:bodyPr>
          <a:lstStyle/>
          <a:p>
            <a:r>
              <a:rPr lang="en-US" dirty="0"/>
              <a:t>Link Validity logical data model</a:t>
            </a:r>
            <a:endParaRPr lang="en-IL" dirty="0"/>
          </a:p>
        </p:txBody>
      </p:sp>
      <p:cxnSp>
        <p:nvCxnSpPr>
          <p:cNvPr id="25" name="Straight Arrow Connector 24">
            <a:extLst>
              <a:ext uri="{FF2B5EF4-FFF2-40B4-BE49-F238E27FC236}">
                <a16:creationId xmlns:a16="http://schemas.microsoft.com/office/drawing/2014/main" id="{1806E696-EF8E-B0A5-059F-246F7E026DDD}"/>
              </a:ext>
            </a:extLst>
          </p:cNvPr>
          <p:cNvCxnSpPr>
            <a:cxnSpLocks/>
          </p:cNvCxnSpPr>
          <p:nvPr/>
        </p:nvCxnSpPr>
        <p:spPr>
          <a:xfrm rot="16200000">
            <a:off x="1847652" y="3798685"/>
            <a:ext cx="151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C6FEB56-A0F9-373B-12F4-149F9B634652}"/>
              </a:ext>
            </a:extLst>
          </p:cNvPr>
          <p:cNvSpPr txBox="1"/>
          <p:nvPr/>
        </p:nvSpPr>
        <p:spPr>
          <a:xfrm>
            <a:off x="226941" y="2981770"/>
            <a:ext cx="2812237" cy="646331"/>
          </a:xfrm>
          <a:prstGeom prst="rect">
            <a:avLst/>
          </a:prstGeom>
          <a:solidFill>
            <a:schemeClr val="bg2">
              <a:lumMod val="90000"/>
            </a:schemeClr>
          </a:solidFill>
        </p:spPr>
        <p:txBody>
          <a:bodyPr wrap="square" rtlCol="0">
            <a:spAutoFit/>
          </a:bodyPr>
          <a:lstStyle/>
          <a:p>
            <a:r>
              <a:rPr lang="en-US" dirty="0"/>
              <a:t>3. </a:t>
            </a:r>
            <a:r>
              <a:rPr lang="en-US" dirty="0" err="1"/>
              <a:t>GetContentHash</a:t>
            </a:r>
            <a:r>
              <a:rPr lang="en-US" dirty="0"/>
              <a:t>(context, </a:t>
            </a:r>
            <a:r>
              <a:rPr lang="en-US" dirty="0" err="1"/>
              <a:t>RsURI</a:t>
            </a:r>
            <a:r>
              <a:rPr lang="en-US" dirty="0"/>
              <a:t>) -&gt; </a:t>
            </a:r>
            <a:r>
              <a:rPr lang="en-US" dirty="0" err="1"/>
              <a:t>contentHash</a:t>
            </a:r>
            <a:r>
              <a:rPr lang="en-US" dirty="0"/>
              <a:t> </a:t>
            </a:r>
          </a:p>
        </p:txBody>
      </p:sp>
      <p:sp>
        <p:nvSpPr>
          <p:cNvPr id="3" name="TextBox 2">
            <a:extLst>
              <a:ext uri="{FF2B5EF4-FFF2-40B4-BE49-F238E27FC236}">
                <a16:creationId xmlns:a16="http://schemas.microsoft.com/office/drawing/2014/main" id="{2714AF69-E077-10C5-DCC9-F1B6A0AE40FC}"/>
              </a:ext>
            </a:extLst>
          </p:cNvPr>
          <p:cNvSpPr txBox="1"/>
          <p:nvPr/>
        </p:nvSpPr>
        <p:spPr>
          <a:xfrm>
            <a:off x="3665189" y="2763948"/>
            <a:ext cx="4243406" cy="1169551"/>
          </a:xfrm>
          <a:prstGeom prst="rect">
            <a:avLst/>
          </a:prstGeom>
          <a:solidFill>
            <a:srgbClr val="FFFF00"/>
          </a:solidFill>
        </p:spPr>
        <p:txBody>
          <a:bodyPr wrap="none" rtlCol="0">
            <a:spAutoFit/>
          </a:bodyPr>
          <a:lstStyle/>
          <a:p>
            <a:r>
              <a:rPr lang="en-US" sz="1400" dirty="0" err="1"/>
              <a:t>RxURI</a:t>
            </a:r>
            <a:r>
              <a:rPr lang="en-US" sz="1400" dirty="0"/>
              <a:t> is a concept URI</a:t>
            </a:r>
          </a:p>
          <a:p>
            <a:r>
              <a:rPr lang="en-US" sz="1400" dirty="0"/>
              <a:t>LVS returns the record with latest timestamp in</a:t>
            </a:r>
          </a:p>
          <a:p>
            <a:r>
              <a:rPr lang="en-US" sz="1400" dirty="0"/>
              <a:t>Case of multiple matches</a:t>
            </a:r>
          </a:p>
          <a:p>
            <a:r>
              <a:rPr lang="en-US" sz="1400" dirty="0"/>
              <a:t>Get should match R1,R2 or R2,R1 (order independent)</a:t>
            </a:r>
          </a:p>
          <a:p>
            <a:r>
              <a:rPr lang="en-US" sz="1400" dirty="0"/>
              <a:t>Get status is a bulk operation implemented using a post</a:t>
            </a:r>
            <a:endParaRPr lang="en-IL" sz="1400" dirty="0"/>
          </a:p>
        </p:txBody>
      </p:sp>
      <p:sp>
        <p:nvSpPr>
          <p:cNvPr id="9" name="TextBox 8">
            <a:extLst>
              <a:ext uri="{FF2B5EF4-FFF2-40B4-BE49-F238E27FC236}">
                <a16:creationId xmlns:a16="http://schemas.microsoft.com/office/drawing/2014/main" id="{9CCA41D3-87C8-E7F3-5D5E-F127E814EA6C}"/>
              </a:ext>
            </a:extLst>
          </p:cNvPr>
          <p:cNvSpPr txBox="1"/>
          <p:nvPr/>
        </p:nvSpPr>
        <p:spPr>
          <a:xfrm>
            <a:off x="105718" y="3776265"/>
            <a:ext cx="3054682" cy="523220"/>
          </a:xfrm>
          <a:prstGeom prst="rect">
            <a:avLst/>
          </a:prstGeom>
          <a:solidFill>
            <a:srgbClr val="FFFF00"/>
          </a:solidFill>
        </p:spPr>
        <p:txBody>
          <a:bodyPr wrap="none" rtlCol="0">
            <a:spAutoFit/>
          </a:bodyPr>
          <a:lstStyle/>
          <a:p>
            <a:r>
              <a:rPr lang="en-US" sz="1400" dirty="0" err="1"/>
              <a:t>GetContentHash</a:t>
            </a:r>
            <a:r>
              <a:rPr lang="en-US" sz="1400" dirty="0"/>
              <a:t> is a get on a </a:t>
            </a:r>
          </a:p>
          <a:p>
            <a:r>
              <a:rPr lang="en-US" sz="1400" dirty="0"/>
              <a:t>Concept resource with a special header</a:t>
            </a:r>
            <a:endParaRPr lang="en-IL" sz="1400" dirty="0"/>
          </a:p>
        </p:txBody>
      </p:sp>
    </p:spTree>
    <p:extLst>
      <p:ext uri="{BB962C8B-B14F-4D97-AF65-F5344CB8AC3E}">
        <p14:creationId xmlns:p14="http://schemas.microsoft.com/office/powerpoint/2010/main" val="352495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5DE1-A835-79C6-B473-E774ED05DFD4}"/>
              </a:ext>
            </a:extLst>
          </p:cNvPr>
          <p:cNvSpPr>
            <a:spLocks noGrp="1"/>
          </p:cNvSpPr>
          <p:nvPr>
            <p:ph type="title"/>
          </p:nvPr>
        </p:nvSpPr>
        <p:spPr>
          <a:xfrm>
            <a:off x="838200" y="365126"/>
            <a:ext cx="10515600" cy="613070"/>
          </a:xfrm>
        </p:spPr>
        <p:txBody>
          <a:bodyPr>
            <a:normAutofit fontScale="90000"/>
          </a:bodyPr>
          <a:lstStyle/>
          <a:p>
            <a:r>
              <a:rPr lang="en-US" dirty="0"/>
              <a:t>Link validity reporting</a:t>
            </a:r>
            <a:endParaRPr lang="en-IL" dirty="0"/>
          </a:p>
        </p:txBody>
      </p:sp>
      <p:sp>
        <p:nvSpPr>
          <p:cNvPr id="3" name="Content Placeholder 2">
            <a:extLst>
              <a:ext uri="{FF2B5EF4-FFF2-40B4-BE49-F238E27FC236}">
                <a16:creationId xmlns:a16="http://schemas.microsoft.com/office/drawing/2014/main" id="{C9B3B6D3-B155-2682-9F15-02868FBEEBBD}"/>
              </a:ext>
            </a:extLst>
          </p:cNvPr>
          <p:cNvSpPr>
            <a:spLocks noGrp="1"/>
          </p:cNvSpPr>
          <p:nvPr>
            <p:ph idx="1"/>
          </p:nvPr>
        </p:nvSpPr>
        <p:spPr>
          <a:xfrm>
            <a:off x="497958" y="1368425"/>
            <a:ext cx="6434470" cy="4351338"/>
          </a:xfrm>
        </p:spPr>
        <p:txBody>
          <a:bodyPr>
            <a:normAutofit fontScale="92500" lnSpcReduction="20000"/>
          </a:bodyPr>
          <a:lstStyle/>
          <a:p>
            <a:r>
              <a:rPr lang="en-US" dirty="0"/>
              <a:t>Domain version resources content hashes to be fed to TRS</a:t>
            </a:r>
          </a:p>
          <a:p>
            <a:pPr lvl="1"/>
            <a:r>
              <a:rPr lang="en-US" dirty="0"/>
              <a:t>Should be the responsibility of the domain providers (e.g. DNG) to feed the mapping to TRS</a:t>
            </a:r>
          </a:p>
          <a:p>
            <a:r>
              <a:rPr lang="en-US" dirty="0"/>
              <a:t>LVS TRS feed</a:t>
            </a:r>
          </a:p>
          <a:p>
            <a:r>
              <a:rPr lang="en-US" dirty="0"/>
              <a:t>Reporting on LV status is based on </a:t>
            </a:r>
            <a:r>
              <a:rPr lang="en-US" dirty="0" err="1"/>
              <a:t>on</a:t>
            </a:r>
            <a:r>
              <a:rPr lang="en-US" dirty="0"/>
              <a:t> </a:t>
            </a:r>
            <a:r>
              <a:rPr lang="en-US" dirty="0" err="1"/>
              <a:t>conjuncting</a:t>
            </a:r>
            <a:r>
              <a:rPr lang="en-US" dirty="0"/>
              <a:t> version URIs with content hash mappings and then with LVS feed </a:t>
            </a:r>
          </a:p>
          <a:p>
            <a:r>
              <a:rPr lang="en-US" dirty="0"/>
              <a:t>Example from ELM of finding the content hash (provided by Ernest)</a:t>
            </a:r>
          </a:p>
          <a:p>
            <a:pPr marL="0" indent="0">
              <a:buNone/>
            </a:pPr>
            <a:r>
              <a:rPr lang="en-CA" sz="1800" dirty="0">
                <a:effectLst/>
                <a:latin typeface="Calibri" panose="020F0502020204030204" pitchFamily="34" charset="0"/>
                <a:ea typeface="Calibri" panose="020F0502020204030204" pitchFamily="34" charset="0"/>
              </a:rPr>
              <a:t>?oslc_rm_Requirement1_contentHashVersion </a:t>
            </a:r>
            <a:r>
              <a:rPr lang="en-CA" sz="1800" dirty="0" err="1">
                <a:effectLst/>
                <a:latin typeface="Calibri" panose="020F0502020204030204" pitchFamily="34" charset="0"/>
                <a:ea typeface="Calibri" panose="020F0502020204030204" pitchFamily="34" charset="0"/>
              </a:rPr>
              <a:t>dcterms:isVersionOf</a:t>
            </a:r>
            <a:r>
              <a:rPr lang="en-CA" sz="1800" dirty="0">
                <a:effectLst/>
                <a:latin typeface="Calibri" panose="020F0502020204030204" pitchFamily="34" charset="0"/>
                <a:ea typeface="Calibri" panose="020F0502020204030204" pitchFamily="34" charset="0"/>
              </a:rPr>
              <a:t> ?oslc_rm_Requirement1_uri.</a:t>
            </a:r>
            <a:br>
              <a:rPr lang="en-CA" sz="1800" dirty="0">
                <a:effectLst/>
                <a:latin typeface="Calibri" panose="020F0502020204030204" pitchFamily="34" charset="0"/>
                <a:ea typeface="Calibri" panose="020F0502020204030204" pitchFamily="34" charset="0"/>
              </a:rPr>
            </a:br>
            <a:r>
              <a:rPr lang="en-CA" sz="1800" dirty="0">
                <a:effectLst/>
                <a:latin typeface="Calibri" panose="020F0502020204030204" pitchFamily="34" charset="0"/>
                <a:ea typeface="Calibri" panose="020F0502020204030204" pitchFamily="34" charset="0"/>
              </a:rPr>
              <a:t>    ?oslc_rm_Requirement1_contentHashVersion ns_validity_:</a:t>
            </a:r>
            <a:r>
              <a:rPr lang="en-CA" sz="1800" dirty="0" err="1">
                <a:effectLst/>
                <a:latin typeface="Calibri" panose="020F0502020204030204" pitchFamily="34" charset="0"/>
                <a:ea typeface="Calibri" panose="020F0502020204030204" pitchFamily="34" charset="0"/>
              </a:rPr>
              <a:t>contentHash</a:t>
            </a:r>
            <a:r>
              <a:rPr lang="en-CA" sz="1800" dirty="0">
                <a:effectLst/>
                <a:latin typeface="Calibri" panose="020F0502020204030204" pitchFamily="34" charset="0"/>
                <a:ea typeface="Calibri" panose="020F0502020204030204" pitchFamily="34" charset="0"/>
              </a:rPr>
              <a:t> ?oslc_rm_Requirement1_contentHash.</a:t>
            </a:r>
            <a:endParaRPr lang="en-IL" sz="1800" dirty="0">
              <a:effectLst/>
              <a:latin typeface="Calibri" panose="020F0502020204030204" pitchFamily="34" charset="0"/>
              <a:ea typeface="Calibri" panose="020F0502020204030204" pitchFamily="34" charset="0"/>
            </a:endParaRPr>
          </a:p>
          <a:p>
            <a:endParaRPr lang="en-IL" dirty="0"/>
          </a:p>
        </p:txBody>
      </p:sp>
      <p:graphicFrame>
        <p:nvGraphicFramePr>
          <p:cNvPr id="4" name="Table 3">
            <a:extLst>
              <a:ext uri="{FF2B5EF4-FFF2-40B4-BE49-F238E27FC236}">
                <a16:creationId xmlns:a16="http://schemas.microsoft.com/office/drawing/2014/main" id="{9B654070-920A-AFB9-6491-1186032231B4}"/>
              </a:ext>
            </a:extLst>
          </p:cNvPr>
          <p:cNvGraphicFramePr>
            <a:graphicFrameLocks noGrp="1"/>
          </p:cNvGraphicFramePr>
          <p:nvPr>
            <p:extLst>
              <p:ext uri="{D42A27DB-BD31-4B8C-83A1-F6EECF244321}">
                <p14:modId xmlns:p14="http://schemas.microsoft.com/office/powerpoint/2010/main" val="2291221682"/>
              </p:ext>
            </p:extLst>
          </p:nvPr>
        </p:nvGraphicFramePr>
        <p:xfrm>
          <a:off x="7770298" y="3603961"/>
          <a:ext cx="3227572" cy="1112520"/>
        </p:xfrm>
        <a:graphic>
          <a:graphicData uri="http://schemas.openxmlformats.org/drawingml/2006/table">
            <a:tbl>
              <a:tblPr firstRow="1" bandRow="1">
                <a:tableStyleId>{5C22544A-7EE6-4342-B048-85BDC9FD1C3A}</a:tableStyleId>
              </a:tblPr>
              <a:tblGrid>
                <a:gridCol w="1613786">
                  <a:extLst>
                    <a:ext uri="{9D8B030D-6E8A-4147-A177-3AD203B41FA5}">
                      <a16:colId xmlns:a16="http://schemas.microsoft.com/office/drawing/2014/main" val="31043268"/>
                    </a:ext>
                  </a:extLst>
                </a:gridCol>
                <a:gridCol w="1613786">
                  <a:extLst>
                    <a:ext uri="{9D8B030D-6E8A-4147-A177-3AD203B41FA5}">
                      <a16:colId xmlns:a16="http://schemas.microsoft.com/office/drawing/2014/main" val="2120425466"/>
                    </a:ext>
                  </a:extLst>
                </a:gridCol>
              </a:tblGrid>
              <a:tr h="370840">
                <a:tc>
                  <a:txBody>
                    <a:bodyPr/>
                    <a:lstStyle/>
                    <a:p>
                      <a:r>
                        <a:rPr lang="en-US" dirty="0"/>
                        <a:t>Version URI</a:t>
                      </a:r>
                      <a:endParaRPr lang="en-IL" dirty="0"/>
                    </a:p>
                  </a:txBody>
                  <a:tcPr/>
                </a:tc>
                <a:tc>
                  <a:txBody>
                    <a:bodyPr/>
                    <a:lstStyle/>
                    <a:p>
                      <a:r>
                        <a:rPr lang="en-US" dirty="0"/>
                        <a:t>Content#</a:t>
                      </a:r>
                      <a:endParaRPr lang="en-IL" dirty="0"/>
                    </a:p>
                  </a:txBody>
                  <a:tcPr/>
                </a:tc>
                <a:extLst>
                  <a:ext uri="{0D108BD9-81ED-4DB2-BD59-A6C34878D82A}">
                    <a16:rowId xmlns:a16="http://schemas.microsoft.com/office/drawing/2014/main" val="2531514559"/>
                  </a:ext>
                </a:extLst>
              </a:tr>
              <a:tr h="370840">
                <a:tc>
                  <a:txBody>
                    <a:bodyPr/>
                    <a:lstStyle/>
                    <a:p>
                      <a:endParaRPr lang="en-IL" dirty="0"/>
                    </a:p>
                  </a:txBody>
                  <a:tcPr/>
                </a:tc>
                <a:tc>
                  <a:txBody>
                    <a:bodyPr/>
                    <a:lstStyle/>
                    <a:p>
                      <a:endParaRPr lang="en-IL" dirty="0"/>
                    </a:p>
                  </a:txBody>
                  <a:tcPr/>
                </a:tc>
                <a:extLst>
                  <a:ext uri="{0D108BD9-81ED-4DB2-BD59-A6C34878D82A}">
                    <a16:rowId xmlns:a16="http://schemas.microsoft.com/office/drawing/2014/main" val="4138108399"/>
                  </a:ext>
                </a:extLst>
              </a:tr>
              <a:tr h="370840">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38775414"/>
                  </a:ext>
                </a:extLst>
              </a:tr>
            </a:tbl>
          </a:graphicData>
        </a:graphic>
      </p:graphicFrame>
      <p:sp>
        <p:nvSpPr>
          <p:cNvPr id="5" name="TextBox 4">
            <a:extLst>
              <a:ext uri="{FF2B5EF4-FFF2-40B4-BE49-F238E27FC236}">
                <a16:creationId xmlns:a16="http://schemas.microsoft.com/office/drawing/2014/main" id="{91A0184E-EA75-545B-0CC2-B435D9A80DF4}"/>
              </a:ext>
            </a:extLst>
          </p:cNvPr>
          <p:cNvSpPr txBox="1"/>
          <p:nvPr/>
        </p:nvSpPr>
        <p:spPr>
          <a:xfrm>
            <a:off x="8841692" y="279811"/>
            <a:ext cx="1084784" cy="369332"/>
          </a:xfrm>
          <a:prstGeom prst="rect">
            <a:avLst/>
          </a:prstGeom>
          <a:noFill/>
        </p:spPr>
        <p:txBody>
          <a:bodyPr wrap="none" rtlCol="0">
            <a:spAutoFit/>
          </a:bodyPr>
          <a:lstStyle/>
          <a:p>
            <a:r>
              <a:rPr lang="en-US" dirty="0"/>
              <a:t>TRS feeds</a:t>
            </a:r>
            <a:endParaRPr lang="en-IL" dirty="0"/>
          </a:p>
        </p:txBody>
      </p:sp>
      <p:graphicFrame>
        <p:nvGraphicFramePr>
          <p:cNvPr id="6" name="Table 5">
            <a:extLst>
              <a:ext uri="{FF2B5EF4-FFF2-40B4-BE49-F238E27FC236}">
                <a16:creationId xmlns:a16="http://schemas.microsoft.com/office/drawing/2014/main" id="{2282E2F8-E9A8-A9C9-B277-9A9BCC49BA8E}"/>
              </a:ext>
            </a:extLst>
          </p:cNvPr>
          <p:cNvGraphicFramePr>
            <a:graphicFrameLocks noGrp="1"/>
          </p:cNvGraphicFramePr>
          <p:nvPr>
            <p:extLst>
              <p:ext uri="{D42A27DB-BD31-4B8C-83A1-F6EECF244321}">
                <p14:modId xmlns:p14="http://schemas.microsoft.com/office/powerpoint/2010/main" val="1612632837"/>
              </p:ext>
            </p:extLst>
          </p:nvPr>
        </p:nvGraphicFramePr>
        <p:xfrm>
          <a:off x="7272671" y="1074430"/>
          <a:ext cx="4737393" cy="1112520"/>
        </p:xfrm>
        <a:graphic>
          <a:graphicData uri="http://schemas.openxmlformats.org/drawingml/2006/table">
            <a:tbl>
              <a:tblPr firstRow="1" bandRow="1">
                <a:tableStyleId>{5C22544A-7EE6-4342-B048-85BDC9FD1C3A}</a:tableStyleId>
              </a:tblPr>
              <a:tblGrid>
                <a:gridCol w="1579131">
                  <a:extLst>
                    <a:ext uri="{9D8B030D-6E8A-4147-A177-3AD203B41FA5}">
                      <a16:colId xmlns:a16="http://schemas.microsoft.com/office/drawing/2014/main" val="2640360924"/>
                    </a:ext>
                  </a:extLst>
                </a:gridCol>
                <a:gridCol w="1579131">
                  <a:extLst>
                    <a:ext uri="{9D8B030D-6E8A-4147-A177-3AD203B41FA5}">
                      <a16:colId xmlns:a16="http://schemas.microsoft.com/office/drawing/2014/main" val="2145354836"/>
                    </a:ext>
                  </a:extLst>
                </a:gridCol>
                <a:gridCol w="1579131">
                  <a:extLst>
                    <a:ext uri="{9D8B030D-6E8A-4147-A177-3AD203B41FA5}">
                      <a16:colId xmlns:a16="http://schemas.microsoft.com/office/drawing/2014/main" val="72508348"/>
                    </a:ext>
                  </a:extLst>
                </a:gridCol>
              </a:tblGrid>
              <a:tr h="370840">
                <a:tc>
                  <a:txBody>
                    <a:bodyPr/>
                    <a:lstStyle/>
                    <a:p>
                      <a:r>
                        <a:rPr lang="en-US" dirty="0"/>
                        <a:t>Concept URI</a:t>
                      </a:r>
                      <a:endParaRPr lang="en-IL" dirty="0"/>
                    </a:p>
                  </a:txBody>
                  <a:tcPr/>
                </a:tc>
                <a:tc>
                  <a:txBody>
                    <a:bodyPr/>
                    <a:lstStyle/>
                    <a:p>
                      <a:r>
                        <a:rPr lang="en-US" dirty="0"/>
                        <a:t>Concept URI</a:t>
                      </a:r>
                      <a:endParaRPr lang="en-IL" dirty="0"/>
                    </a:p>
                  </a:txBody>
                  <a:tcPr/>
                </a:tc>
                <a:tc>
                  <a:txBody>
                    <a:bodyPr/>
                    <a:lstStyle/>
                    <a:p>
                      <a:r>
                        <a:rPr lang="en-US" dirty="0"/>
                        <a:t>Link type</a:t>
                      </a:r>
                      <a:endParaRPr lang="en-IL" dirty="0"/>
                    </a:p>
                  </a:txBody>
                  <a:tcPr/>
                </a:tc>
                <a:extLst>
                  <a:ext uri="{0D108BD9-81ED-4DB2-BD59-A6C34878D82A}">
                    <a16:rowId xmlns:a16="http://schemas.microsoft.com/office/drawing/2014/main" val="199560706"/>
                  </a:ext>
                </a:extLst>
              </a:tr>
              <a:tr h="370840">
                <a:tc>
                  <a:txBody>
                    <a:bodyPr/>
                    <a:lstStyle/>
                    <a:p>
                      <a:endParaRPr lang="en-IL" dirty="0"/>
                    </a:p>
                  </a:txBody>
                  <a:tcPr/>
                </a:tc>
                <a:tc>
                  <a:txBody>
                    <a:bodyPr/>
                    <a:lstStyle/>
                    <a:p>
                      <a:endParaRPr lang="en-IL" dirty="0"/>
                    </a:p>
                  </a:txBody>
                  <a:tcPr/>
                </a:tc>
                <a:tc>
                  <a:txBody>
                    <a:bodyPr/>
                    <a:lstStyle/>
                    <a:p>
                      <a:endParaRPr lang="en-IL"/>
                    </a:p>
                  </a:txBody>
                  <a:tcPr/>
                </a:tc>
                <a:extLst>
                  <a:ext uri="{0D108BD9-81ED-4DB2-BD59-A6C34878D82A}">
                    <a16:rowId xmlns:a16="http://schemas.microsoft.com/office/drawing/2014/main" val="2117700441"/>
                  </a:ext>
                </a:extLst>
              </a:tr>
              <a:tr h="370840">
                <a:tc>
                  <a:txBody>
                    <a:bodyPr/>
                    <a:lstStyle/>
                    <a:p>
                      <a:endParaRPr lang="en-IL"/>
                    </a:p>
                  </a:txBody>
                  <a:tcPr/>
                </a:tc>
                <a:tc>
                  <a:txBody>
                    <a:bodyPr/>
                    <a:lstStyle/>
                    <a:p>
                      <a:endParaRPr lang="en-IL"/>
                    </a:p>
                  </a:txBody>
                  <a:tcPr/>
                </a:tc>
                <a:tc>
                  <a:txBody>
                    <a:bodyPr/>
                    <a:lstStyle/>
                    <a:p>
                      <a:endParaRPr lang="en-IL" dirty="0"/>
                    </a:p>
                  </a:txBody>
                  <a:tcPr/>
                </a:tc>
                <a:extLst>
                  <a:ext uri="{0D108BD9-81ED-4DB2-BD59-A6C34878D82A}">
                    <a16:rowId xmlns:a16="http://schemas.microsoft.com/office/drawing/2014/main" val="1147564727"/>
                  </a:ext>
                </a:extLst>
              </a:tr>
            </a:tbl>
          </a:graphicData>
        </a:graphic>
      </p:graphicFrame>
      <p:graphicFrame>
        <p:nvGraphicFramePr>
          <p:cNvPr id="7" name="Table 6">
            <a:extLst>
              <a:ext uri="{FF2B5EF4-FFF2-40B4-BE49-F238E27FC236}">
                <a16:creationId xmlns:a16="http://schemas.microsoft.com/office/drawing/2014/main" id="{0D86BB77-E2AC-B722-E770-B2380313F053}"/>
              </a:ext>
            </a:extLst>
          </p:cNvPr>
          <p:cNvGraphicFramePr>
            <a:graphicFrameLocks noGrp="1"/>
          </p:cNvGraphicFramePr>
          <p:nvPr>
            <p:extLst>
              <p:ext uri="{D42A27DB-BD31-4B8C-83A1-F6EECF244321}">
                <p14:modId xmlns:p14="http://schemas.microsoft.com/office/powerpoint/2010/main" val="1386195850"/>
              </p:ext>
            </p:extLst>
          </p:nvPr>
        </p:nvGraphicFramePr>
        <p:xfrm>
          <a:off x="7499167" y="2282844"/>
          <a:ext cx="3769834" cy="1112520"/>
        </p:xfrm>
        <a:graphic>
          <a:graphicData uri="http://schemas.openxmlformats.org/drawingml/2006/table">
            <a:tbl>
              <a:tblPr firstRow="1" bandRow="1">
                <a:tableStyleId>{5C22544A-7EE6-4342-B048-85BDC9FD1C3A}</a:tableStyleId>
              </a:tblPr>
              <a:tblGrid>
                <a:gridCol w="1884917">
                  <a:extLst>
                    <a:ext uri="{9D8B030D-6E8A-4147-A177-3AD203B41FA5}">
                      <a16:colId xmlns:a16="http://schemas.microsoft.com/office/drawing/2014/main" val="3380641031"/>
                    </a:ext>
                  </a:extLst>
                </a:gridCol>
                <a:gridCol w="1884917">
                  <a:extLst>
                    <a:ext uri="{9D8B030D-6E8A-4147-A177-3AD203B41FA5}">
                      <a16:colId xmlns:a16="http://schemas.microsoft.com/office/drawing/2014/main" val="140656609"/>
                    </a:ext>
                  </a:extLst>
                </a:gridCol>
              </a:tblGrid>
              <a:tr h="370840">
                <a:tc>
                  <a:txBody>
                    <a:bodyPr/>
                    <a:lstStyle/>
                    <a:p>
                      <a:r>
                        <a:rPr lang="en-US" dirty="0"/>
                        <a:t>Concept URI</a:t>
                      </a:r>
                      <a:endParaRPr lang="en-IL" dirty="0"/>
                    </a:p>
                  </a:txBody>
                  <a:tcPr/>
                </a:tc>
                <a:tc>
                  <a:txBody>
                    <a:bodyPr/>
                    <a:lstStyle/>
                    <a:p>
                      <a:r>
                        <a:rPr lang="en-US" dirty="0"/>
                        <a:t>Version URI</a:t>
                      </a:r>
                      <a:endParaRPr lang="en-IL" dirty="0"/>
                    </a:p>
                  </a:txBody>
                  <a:tcPr/>
                </a:tc>
                <a:extLst>
                  <a:ext uri="{0D108BD9-81ED-4DB2-BD59-A6C34878D82A}">
                    <a16:rowId xmlns:a16="http://schemas.microsoft.com/office/drawing/2014/main" val="1832879251"/>
                  </a:ext>
                </a:extLst>
              </a:tr>
              <a:tr h="370840">
                <a:tc>
                  <a:txBody>
                    <a:bodyPr/>
                    <a:lstStyle/>
                    <a:p>
                      <a:endParaRPr lang="en-IL"/>
                    </a:p>
                  </a:txBody>
                  <a:tcPr/>
                </a:tc>
                <a:tc>
                  <a:txBody>
                    <a:bodyPr/>
                    <a:lstStyle/>
                    <a:p>
                      <a:endParaRPr lang="en-IL"/>
                    </a:p>
                  </a:txBody>
                  <a:tcPr/>
                </a:tc>
                <a:extLst>
                  <a:ext uri="{0D108BD9-81ED-4DB2-BD59-A6C34878D82A}">
                    <a16:rowId xmlns:a16="http://schemas.microsoft.com/office/drawing/2014/main" val="1170361711"/>
                  </a:ext>
                </a:extLst>
              </a:tr>
              <a:tr h="370840">
                <a:tc>
                  <a:txBody>
                    <a:bodyPr/>
                    <a:lstStyle/>
                    <a:p>
                      <a:endParaRPr lang="en-IL"/>
                    </a:p>
                  </a:txBody>
                  <a:tcPr/>
                </a:tc>
                <a:tc>
                  <a:txBody>
                    <a:bodyPr/>
                    <a:lstStyle/>
                    <a:p>
                      <a:endParaRPr lang="en-IL" dirty="0"/>
                    </a:p>
                  </a:txBody>
                  <a:tcPr/>
                </a:tc>
                <a:extLst>
                  <a:ext uri="{0D108BD9-81ED-4DB2-BD59-A6C34878D82A}">
                    <a16:rowId xmlns:a16="http://schemas.microsoft.com/office/drawing/2014/main" val="2724751428"/>
                  </a:ext>
                </a:extLst>
              </a:tr>
            </a:tbl>
          </a:graphicData>
        </a:graphic>
      </p:graphicFrame>
      <p:graphicFrame>
        <p:nvGraphicFramePr>
          <p:cNvPr id="8" name="Table 7">
            <a:extLst>
              <a:ext uri="{FF2B5EF4-FFF2-40B4-BE49-F238E27FC236}">
                <a16:creationId xmlns:a16="http://schemas.microsoft.com/office/drawing/2014/main" id="{0F7D29DC-702F-5BF1-886C-330357C3DC3E}"/>
              </a:ext>
            </a:extLst>
          </p:cNvPr>
          <p:cNvGraphicFramePr>
            <a:graphicFrameLocks noGrp="1"/>
          </p:cNvGraphicFramePr>
          <p:nvPr>
            <p:extLst>
              <p:ext uri="{D42A27DB-BD31-4B8C-83A1-F6EECF244321}">
                <p14:modId xmlns:p14="http://schemas.microsoft.com/office/powerpoint/2010/main" val="3523873820"/>
              </p:ext>
            </p:extLst>
          </p:nvPr>
        </p:nvGraphicFramePr>
        <p:xfrm>
          <a:off x="7114789" y="5549624"/>
          <a:ext cx="4895274" cy="1381760"/>
        </p:xfrm>
        <a:graphic>
          <a:graphicData uri="http://schemas.openxmlformats.org/drawingml/2006/table">
            <a:tbl>
              <a:tblPr firstRow="1" bandRow="1">
                <a:tableStyleId>{5C22544A-7EE6-4342-B048-85BDC9FD1C3A}</a:tableStyleId>
              </a:tblPr>
              <a:tblGrid>
                <a:gridCol w="815879">
                  <a:extLst>
                    <a:ext uri="{9D8B030D-6E8A-4147-A177-3AD203B41FA5}">
                      <a16:colId xmlns:a16="http://schemas.microsoft.com/office/drawing/2014/main" val="768691817"/>
                    </a:ext>
                  </a:extLst>
                </a:gridCol>
                <a:gridCol w="815879">
                  <a:extLst>
                    <a:ext uri="{9D8B030D-6E8A-4147-A177-3AD203B41FA5}">
                      <a16:colId xmlns:a16="http://schemas.microsoft.com/office/drawing/2014/main" val="3704334966"/>
                    </a:ext>
                  </a:extLst>
                </a:gridCol>
                <a:gridCol w="815879">
                  <a:extLst>
                    <a:ext uri="{9D8B030D-6E8A-4147-A177-3AD203B41FA5}">
                      <a16:colId xmlns:a16="http://schemas.microsoft.com/office/drawing/2014/main" val="796434446"/>
                    </a:ext>
                  </a:extLst>
                </a:gridCol>
                <a:gridCol w="815879">
                  <a:extLst>
                    <a:ext uri="{9D8B030D-6E8A-4147-A177-3AD203B41FA5}">
                      <a16:colId xmlns:a16="http://schemas.microsoft.com/office/drawing/2014/main" val="1053289190"/>
                    </a:ext>
                  </a:extLst>
                </a:gridCol>
                <a:gridCol w="815879">
                  <a:extLst>
                    <a:ext uri="{9D8B030D-6E8A-4147-A177-3AD203B41FA5}">
                      <a16:colId xmlns:a16="http://schemas.microsoft.com/office/drawing/2014/main" val="276127146"/>
                    </a:ext>
                  </a:extLst>
                </a:gridCol>
                <a:gridCol w="815879">
                  <a:extLst>
                    <a:ext uri="{9D8B030D-6E8A-4147-A177-3AD203B41FA5}">
                      <a16:colId xmlns:a16="http://schemas.microsoft.com/office/drawing/2014/main" val="1466554293"/>
                    </a:ext>
                  </a:extLst>
                </a:gridCol>
              </a:tblGrid>
              <a:tr h="370840">
                <a:tc>
                  <a:txBody>
                    <a:bodyPr/>
                    <a:lstStyle/>
                    <a:p>
                      <a:r>
                        <a:rPr lang="en-US" dirty="0"/>
                        <a:t>Content# 1</a:t>
                      </a:r>
                      <a:endParaRPr lang="en-IL" dirty="0"/>
                    </a:p>
                  </a:txBody>
                  <a:tcPr/>
                </a:tc>
                <a:tc>
                  <a:txBody>
                    <a:bodyPr/>
                    <a:lstStyle/>
                    <a:p>
                      <a:r>
                        <a:rPr lang="en-US" dirty="0"/>
                        <a:t>R1URI</a:t>
                      </a:r>
                      <a:endParaRPr lang="en-IL" dirty="0"/>
                    </a:p>
                  </a:txBody>
                  <a:tcPr/>
                </a:tc>
                <a:tc>
                  <a:txBody>
                    <a:bodyPr/>
                    <a:lstStyle/>
                    <a:p>
                      <a:r>
                        <a:rPr lang="en-US" dirty="0"/>
                        <a:t>Content# 2</a:t>
                      </a:r>
                      <a:endParaRPr lang="en-IL" dirty="0"/>
                    </a:p>
                  </a:txBody>
                  <a:tcPr/>
                </a:tc>
                <a:tc>
                  <a:txBody>
                    <a:bodyPr/>
                    <a:lstStyle/>
                    <a:p>
                      <a:r>
                        <a:rPr lang="en-US" dirty="0"/>
                        <a:t>R2URI</a:t>
                      </a:r>
                      <a:endParaRPr lang="en-IL" dirty="0"/>
                    </a:p>
                  </a:txBody>
                  <a:tcPr/>
                </a:tc>
                <a:tc>
                  <a:txBody>
                    <a:bodyPr/>
                    <a:lstStyle/>
                    <a:p>
                      <a:r>
                        <a:rPr lang="en-US" dirty="0"/>
                        <a:t>Profile</a:t>
                      </a:r>
                      <a:endParaRPr lang="en-IL" dirty="0"/>
                    </a:p>
                  </a:txBody>
                  <a:tcPr/>
                </a:tc>
                <a:tc>
                  <a:txBody>
                    <a:bodyPr/>
                    <a:lstStyle/>
                    <a:p>
                      <a:r>
                        <a:rPr lang="en-US" dirty="0"/>
                        <a:t>Status</a:t>
                      </a:r>
                      <a:endParaRPr lang="en-IL" dirty="0"/>
                    </a:p>
                  </a:txBody>
                  <a:tcPr/>
                </a:tc>
                <a:extLst>
                  <a:ext uri="{0D108BD9-81ED-4DB2-BD59-A6C34878D82A}">
                    <a16:rowId xmlns:a16="http://schemas.microsoft.com/office/drawing/2014/main" val="1454142801"/>
                  </a:ext>
                </a:extLst>
              </a:tr>
              <a:tr h="370840">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tc>
                  <a:txBody>
                    <a:bodyPr/>
                    <a:lstStyle/>
                    <a:p>
                      <a:endParaRPr lang="en-IL"/>
                    </a:p>
                  </a:txBody>
                  <a:tcPr/>
                </a:tc>
                <a:extLst>
                  <a:ext uri="{0D108BD9-81ED-4DB2-BD59-A6C34878D82A}">
                    <a16:rowId xmlns:a16="http://schemas.microsoft.com/office/drawing/2014/main" val="3624304262"/>
                  </a:ext>
                </a:extLst>
              </a:tr>
              <a:tr h="370840">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1785748929"/>
                  </a:ext>
                </a:extLst>
              </a:tr>
            </a:tbl>
          </a:graphicData>
        </a:graphic>
      </p:graphicFrame>
      <p:cxnSp>
        <p:nvCxnSpPr>
          <p:cNvPr id="10" name="Straight Arrow Connector 9">
            <a:extLst>
              <a:ext uri="{FF2B5EF4-FFF2-40B4-BE49-F238E27FC236}">
                <a16:creationId xmlns:a16="http://schemas.microsoft.com/office/drawing/2014/main" id="{F8D2B82C-E31B-C7C8-3644-A19630B65E76}"/>
              </a:ext>
            </a:extLst>
          </p:cNvPr>
          <p:cNvCxnSpPr/>
          <p:nvPr/>
        </p:nvCxnSpPr>
        <p:spPr>
          <a:xfrm>
            <a:off x="6826102" y="2186950"/>
            <a:ext cx="850605" cy="1927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DB023A1-14F7-5C98-9C95-E2396512568C}"/>
              </a:ext>
            </a:extLst>
          </p:cNvPr>
          <p:cNvSpPr/>
          <p:nvPr/>
        </p:nvSpPr>
        <p:spPr>
          <a:xfrm>
            <a:off x="6932428" y="755453"/>
            <a:ext cx="5167423" cy="4050463"/>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Rectangle 11">
            <a:extLst>
              <a:ext uri="{FF2B5EF4-FFF2-40B4-BE49-F238E27FC236}">
                <a16:creationId xmlns:a16="http://schemas.microsoft.com/office/drawing/2014/main" id="{9B1E47EA-1B7E-DAC9-639F-EB3AC9DB6FCF}"/>
              </a:ext>
            </a:extLst>
          </p:cNvPr>
          <p:cNvSpPr/>
          <p:nvPr/>
        </p:nvSpPr>
        <p:spPr>
          <a:xfrm>
            <a:off x="6932428" y="4901809"/>
            <a:ext cx="5167423" cy="1856549"/>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TextBox 12">
            <a:extLst>
              <a:ext uri="{FF2B5EF4-FFF2-40B4-BE49-F238E27FC236}">
                <a16:creationId xmlns:a16="http://schemas.microsoft.com/office/drawing/2014/main" id="{6A7A739B-E71B-DD2B-CCEA-4D99DD988D65}"/>
              </a:ext>
            </a:extLst>
          </p:cNvPr>
          <p:cNvSpPr txBox="1"/>
          <p:nvPr/>
        </p:nvSpPr>
        <p:spPr>
          <a:xfrm>
            <a:off x="8841692" y="730276"/>
            <a:ext cx="1847878" cy="369332"/>
          </a:xfrm>
          <a:prstGeom prst="rect">
            <a:avLst/>
          </a:prstGeom>
          <a:noFill/>
        </p:spPr>
        <p:txBody>
          <a:bodyPr wrap="none" rtlCol="0">
            <a:spAutoFit/>
          </a:bodyPr>
          <a:lstStyle/>
          <a:p>
            <a:r>
              <a:rPr lang="en-US" dirty="0"/>
              <a:t>Domain Providers</a:t>
            </a:r>
            <a:endParaRPr lang="en-IL" dirty="0"/>
          </a:p>
        </p:txBody>
      </p:sp>
      <p:sp>
        <p:nvSpPr>
          <p:cNvPr id="14" name="TextBox 13">
            <a:extLst>
              <a:ext uri="{FF2B5EF4-FFF2-40B4-BE49-F238E27FC236}">
                <a16:creationId xmlns:a16="http://schemas.microsoft.com/office/drawing/2014/main" id="{E53E8678-CD9D-F64C-F79C-06C20C6CF6FE}"/>
              </a:ext>
            </a:extLst>
          </p:cNvPr>
          <p:cNvSpPr txBox="1"/>
          <p:nvPr/>
        </p:nvSpPr>
        <p:spPr>
          <a:xfrm>
            <a:off x="9390465" y="5084078"/>
            <a:ext cx="501804" cy="369332"/>
          </a:xfrm>
          <a:prstGeom prst="rect">
            <a:avLst/>
          </a:prstGeom>
          <a:noFill/>
        </p:spPr>
        <p:txBody>
          <a:bodyPr wrap="none" rtlCol="0">
            <a:spAutoFit/>
          </a:bodyPr>
          <a:lstStyle/>
          <a:p>
            <a:r>
              <a:rPr lang="en-US" dirty="0"/>
              <a:t>LVS</a:t>
            </a:r>
            <a:endParaRPr lang="en-IL" dirty="0"/>
          </a:p>
        </p:txBody>
      </p:sp>
    </p:spTree>
    <p:extLst>
      <p:ext uri="{BB962C8B-B14F-4D97-AF65-F5344CB8AC3E}">
        <p14:creationId xmlns:p14="http://schemas.microsoft.com/office/powerpoint/2010/main" val="364056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4947-EA9A-8518-9AD3-CDA560CD93E1}"/>
              </a:ext>
            </a:extLst>
          </p:cNvPr>
          <p:cNvSpPr>
            <a:spLocks noGrp="1"/>
          </p:cNvSpPr>
          <p:nvPr>
            <p:ph type="title"/>
          </p:nvPr>
        </p:nvSpPr>
        <p:spPr>
          <a:xfrm>
            <a:off x="838200" y="365126"/>
            <a:ext cx="10515600" cy="559908"/>
          </a:xfrm>
        </p:spPr>
        <p:txBody>
          <a:bodyPr>
            <a:normAutofit fontScale="90000"/>
          </a:bodyPr>
          <a:lstStyle/>
          <a:p>
            <a:r>
              <a:rPr lang="en-US" dirty="0"/>
              <a:t>Link validity migration</a:t>
            </a:r>
            <a:endParaRPr lang="en-IL" dirty="0"/>
          </a:p>
        </p:txBody>
      </p:sp>
      <p:sp>
        <p:nvSpPr>
          <p:cNvPr id="3" name="Content Placeholder 2">
            <a:extLst>
              <a:ext uri="{FF2B5EF4-FFF2-40B4-BE49-F238E27FC236}">
                <a16:creationId xmlns:a16="http://schemas.microsoft.com/office/drawing/2014/main" id="{5F2FC184-5A75-3521-7469-D9046B1C347B}"/>
              </a:ext>
            </a:extLst>
          </p:cNvPr>
          <p:cNvSpPr>
            <a:spLocks noGrp="1"/>
          </p:cNvSpPr>
          <p:nvPr>
            <p:ph idx="1"/>
          </p:nvPr>
        </p:nvSpPr>
        <p:spPr/>
        <p:txBody>
          <a:bodyPr/>
          <a:lstStyle/>
          <a:p>
            <a:r>
              <a:rPr lang="en-US" dirty="0"/>
              <a:t>How to recover LVS data after migration?</a:t>
            </a:r>
          </a:p>
          <a:p>
            <a:pPr lvl="1"/>
            <a:r>
              <a:rPr lang="en-US" dirty="0"/>
              <a:t>Content hashes will change</a:t>
            </a:r>
          </a:p>
          <a:p>
            <a:pPr lvl="1"/>
            <a:r>
              <a:rPr lang="en-US" dirty="0"/>
              <a:t>Need to map old content hashes to new content hashes</a:t>
            </a:r>
          </a:p>
          <a:p>
            <a:pPr lvl="1"/>
            <a:r>
              <a:rPr lang="en-US" dirty="0"/>
              <a:t>Migration should produce mapping tables </a:t>
            </a:r>
          </a:p>
          <a:p>
            <a:pPr lvl="2"/>
            <a:r>
              <a:rPr lang="en-US" dirty="0"/>
              <a:t>old URIs to New Uris (as part of link resolutions)</a:t>
            </a:r>
          </a:p>
          <a:p>
            <a:pPr lvl="2"/>
            <a:r>
              <a:rPr lang="en-US" dirty="0"/>
              <a:t>URI, old content#, new content #</a:t>
            </a:r>
          </a:p>
          <a:p>
            <a:pPr lvl="1"/>
            <a:r>
              <a:rPr lang="en-US" dirty="0"/>
              <a:t>LVS table should be corrected where </a:t>
            </a:r>
            <a:r>
              <a:rPr lang="en-US" dirty="0" err="1"/>
              <a:t>oldURI</a:t>
            </a:r>
            <a:r>
              <a:rPr lang="en-US" dirty="0"/>
              <a:t>, </a:t>
            </a:r>
            <a:r>
              <a:rPr lang="en-US" dirty="0" err="1"/>
              <a:t>oldContent</a:t>
            </a:r>
            <a:r>
              <a:rPr lang="en-US" dirty="0"/>
              <a:t># entries are replaced with  </a:t>
            </a:r>
            <a:r>
              <a:rPr lang="en-US" dirty="0" err="1"/>
              <a:t>newURI</a:t>
            </a:r>
            <a:r>
              <a:rPr lang="en-US" dirty="0"/>
              <a:t>, </a:t>
            </a:r>
            <a:r>
              <a:rPr lang="en-US" dirty="0" err="1"/>
              <a:t>newContent</a:t>
            </a:r>
            <a:r>
              <a:rPr lang="en-US" dirty="0"/>
              <a:t>#</a:t>
            </a:r>
          </a:p>
          <a:p>
            <a:pPr lvl="2"/>
            <a:r>
              <a:rPr lang="en-US" dirty="0"/>
              <a:t>This assumes URIs are in LVS</a:t>
            </a:r>
          </a:p>
          <a:p>
            <a:pPr lvl="2"/>
            <a:r>
              <a:rPr lang="en-US" dirty="0"/>
              <a:t>Probably requires storing version URIs in LVS</a:t>
            </a:r>
          </a:p>
          <a:p>
            <a:pPr marL="914400" lvl="2" indent="0">
              <a:buNone/>
            </a:pPr>
            <a:endParaRPr lang="en-US" dirty="0"/>
          </a:p>
          <a:p>
            <a:pPr lvl="1"/>
            <a:endParaRPr lang="en-IL" dirty="0"/>
          </a:p>
        </p:txBody>
      </p:sp>
    </p:spTree>
    <p:extLst>
      <p:ext uri="{BB962C8B-B14F-4D97-AF65-F5344CB8AC3E}">
        <p14:creationId xmlns:p14="http://schemas.microsoft.com/office/powerpoint/2010/main" val="104430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D3C9-9E51-02B0-28A2-237F5592B63C}"/>
              </a:ext>
            </a:extLst>
          </p:cNvPr>
          <p:cNvSpPr>
            <a:spLocks noGrp="1"/>
          </p:cNvSpPr>
          <p:nvPr>
            <p:ph type="title"/>
          </p:nvPr>
        </p:nvSpPr>
        <p:spPr>
          <a:xfrm>
            <a:off x="838200" y="365126"/>
            <a:ext cx="10515600" cy="745218"/>
          </a:xfrm>
        </p:spPr>
        <p:txBody>
          <a:bodyPr/>
          <a:lstStyle/>
          <a:p>
            <a:r>
              <a:rPr lang="en-US" dirty="0"/>
              <a:t>Comments on LVS related services</a:t>
            </a:r>
            <a:endParaRPr lang="en-IL" dirty="0"/>
          </a:p>
        </p:txBody>
      </p:sp>
      <p:sp>
        <p:nvSpPr>
          <p:cNvPr id="3" name="Content Placeholder 2">
            <a:extLst>
              <a:ext uri="{FF2B5EF4-FFF2-40B4-BE49-F238E27FC236}">
                <a16:creationId xmlns:a16="http://schemas.microsoft.com/office/drawing/2014/main" id="{83536753-90BB-34FB-F58F-920582E4ADF7}"/>
              </a:ext>
            </a:extLst>
          </p:cNvPr>
          <p:cNvSpPr>
            <a:spLocks noGrp="1"/>
          </p:cNvSpPr>
          <p:nvPr>
            <p:ph idx="1"/>
          </p:nvPr>
        </p:nvSpPr>
        <p:spPr/>
        <p:txBody>
          <a:bodyPr/>
          <a:lstStyle/>
          <a:p>
            <a:r>
              <a:rPr lang="en-US" dirty="0"/>
              <a:t>1 – get status: should allow a bulk operation for multiple links</a:t>
            </a:r>
          </a:p>
          <a:p>
            <a:r>
              <a:rPr lang="en-US" dirty="0"/>
              <a:t>2 – set status: a bulk operation necessary here? Probably not</a:t>
            </a:r>
          </a:p>
          <a:p>
            <a:r>
              <a:rPr lang="en-US" dirty="0"/>
              <a:t>3 – get hash: bulk may be useful but unclear on how to implement without </a:t>
            </a:r>
            <a:r>
              <a:rPr lang="en-US" dirty="0" err="1"/>
              <a:t>pathmath</a:t>
            </a:r>
            <a:endParaRPr lang="en-IL" dirty="0"/>
          </a:p>
        </p:txBody>
      </p:sp>
    </p:spTree>
    <p:extLst>
      <p:ext uri="{BB962C8B-B14F-4D97-AF65-F5344CB8AC3E}">
        <p14:creationId xmlns:p14="http://schemas.microsoft.com/office/powerpoint/2010/main" val="417012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15ED-A440-AD21-AB6B-62F500281A10}"/>
              </a:ext>
            </a:extLst>
          </p:cNvPr>
          <p:cNvSpPr>
            <a:spLocks noGrp="1"/>
          </p:cNvSpPr>
          <p:nvPr>
            <p:ph type="title"/>
          </p:nvPr>
        </p:nvSpPr>
        <p:spPr/>
        <p:txBody>
          <a:bodyPr/>
          <a:lstStyle/>
          <a:p>
            <a:r>
              <a:rPr lang="en-US" dirty="0"/>
              <a:t>Issues with ELM current implementation</a:t>
            </a:r>
            <a:endParaRPr lang="en-IL" dirty="0"/>
          </a:p>
        </p:txBody>
      </p:sp>
      <p:sp>
        <p:nvSpPr>
          <p:cNvPr id="3" name="Content Placeholder 2">
            <a:extLst>
              <a:ext uri="{FF2B5EF4-FFF2-40B4-BE49-F238E27FC236}">
                <a16:creationId xmlns:a16="http://schemas.microsoft.com/office/drawing/2014/main" id="{DC7436A7-7C05-9846-C381-6326093A86EE}"/>
              </a:ext>
            </a:extLst>
          </p:cNvPr>
          <p:cNvSpPr>
            <a:spLocks noGrp="1"/>
          </p:cNvSpPr>
          <p:nvPr>
            <p:ph idx="1"/>
          </p:nvPr>
        </p:nvSpPr>
        <p:spPr/>
        <p:txBody>
          <a:bodyPr/>
          <a:lstStyle/>
          <a:p>
            <a:r>
              <a:rPr lang="en-US" dirty="0"/>
              <a:t>For some reason provide version URIs when interacting with LVS, that seems odd and unnecessary</a:t>
            </a:r>
          </a:p>
          <a:p>
            <a:r>
              <a:rPr lang="en-US" dirty="0"/>
              <a:t>Apply </a:t>
            </a:r>
            <a:r>
              <a:rPr lang="en-US" dirty="0" err="1"/>
              <a:t>pathmath</a:t>
            </a:r>
            <a:r>
              <a:rPr lang="en-US" dirty="0"/>
              <a:t> to obtain the hash from the resource provider </a:t>
            </a:r>
          </a:p>
          <a:p>
            <a:pPr lvl="1"/>
            <a:r>
              <a:rPr lang="en-US" dirty="0"/>
              <a:t>Instead should have a special header on the get of </a:t>
            </a:r>
            <a:r>
              <a:rPr lang="en-US"/>
              <a:t>the resource</a:t>
            </a:r>
          </a:p>
          <a:p>
            <a:pPr lvl="1"/>
            <a:endParaRPr lang="en-IL" dirty="0"/>
          </a:p>
        </p:txBody>
      </p:sp>
    </p:spTree>
    <p:extLst>
      <p:ext uri="{BB962C8B-B14F-4D97-AF65-F5344CB8AC3E}">
        <p14:creationId xmlns:p14="http://schemas.microsoft.com/office/powerpoint/2010/main" val="397564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3A18-E081-B9F3-712D-2F193128ED16}"/>
              </a:ext>
            </a:extLst>
          </p:cNvPr>
          <p:cNvSpPr>
            <a:spLocks noGrp="1"/>
          </p:cNvSpPr>
          <p:nvPr>
            <p:ph type="title"/>
          </p:nvPr>
        </p:nvSpPr>
        <p:spPr>
          <a:xfrm>
            <a:off x="838200" y="365126"/>
            <a:ext cx="10515600" cy="644968"/>
          </a:xfrm>
        </p:spPr>
        <p:txBody>
          <a:bodyPr>
            <a:normAutofit fontScale="90000"/>
          </a:bodyPr>
          <a:lstStyle/>
          <a:p>
            <a:r>
              <a:rPr lang="en-US" dirty="0"/>
              <a:t>Link validity considerations</a:t>
            </a:r>
            <a:endParaRPr lang="en-IL" dirty="0"/>
          </a:p>
        </p:txBody>
      </p:sp>
      <p:sp>
        <p:nvSpPr>
          <p:cNvPr id="3" name="Content Placeholder 2">
            <a:extLst>
              <a:ext uri="{FF2B5EF4-FFF2-40B4-BE49-F238E27FC236}">
                <a16:creationId xmlns:a16="http://schemas.microsoft.com/office/drawing/2014/main" id="{8BE52172-4E51-F20B-5F70-24EE10305094}"/>
              </a:ext>
            </a:extLst>
          </p:cNvPr>
          <p:cNvSpPr>
            <a:spLocks noGrp="1"/>
          </p:cNvSpPr>
          <p:nvPr>
            <p:ph idx="1"/>
          </p:nvPr>
        </p:nvSpPr>
        <p:spPr>
          <a:xfrm>
            <a:off x="838200" y="1275907"/>
            <a:ext cx="10515600" cy="4901056"/>
          </a:xfrm>
        </p:spPr>
        <p:txBody>
          <a:bodyPr/>
          <a:lstStyle/>
          <a:p>
            <a:r>
              <a:rPr lang="en-US" dirty="0"/>
              <a:t>Relationship between LDM and link validity service (LVS)</a:t>
            </a:r>
          </a:p>
          <a:p>
            <a:r>
              <a:rPr lang="en-US" dirty="0"/>
              <a:t>Interaction patterns</a:t>
            </a:r>
          </a:p>
          <a:p>
            <a:pPr lvl="1"/>
            <a:r>
              <a:rPr lang="en-US" dirty="0"/>
              <a:t>Applications exchanging resource hash vs. LVS inquires resource hashes based on GCM</a:t>
            </a:r>
          </a:p>
          <a:p>
            <a:endParaRPr lang="en-US" dirty="0"/>
          </a:p>
          <a:p>
            <a:endParaRPr lang="en-US" dirty="0"/>
          </a:p>
          <a:p>
            <a:endParaRPr lang="en-US" dirty="0"/>
          </a:p>
          <a:p>
            <a:endParaRPr lang="en-IL" dirty="0"/>
          </a:p>
        </p:txBody>
      </p:sp>
    </p:spTree>
    <p:extLst>
      <p:ext uri="{BB962C8B-B14F-4D97-AF65-F5344CB8AC3E}">
        <p14:creationId xmlns:p14="http://schemas.microsoft.com/office/powerpoint/2010/main" val="4198338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18483</TotalTime>
  <Words>814</Words>
  <Application>Microsoft Office PowerPoint</Application>
  <PresentationFormat>Widescreen</PresentationFormat>
  <Paragraphs>94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OSLC Specification for link validity</vt:lpstr>
      <vt:lpstr>Why standardizing link validity</vt:lpstr>
      <vt:lpstr>Key principles</vt:lpstr>
      <vt:lpstr>How link validity works</vt:lpstr>
      <vt:lpstr>Link validity reporting</vt:lpstr>
      <vt:lpstr>Link validity migration</vt:lpstr>
      <vt:lpstr>Comments on LVS related services</vt:lpstr>
      <vt:lpstr>Issues with ELM current implementation</vt:lpstr>
      <vt:lpstr>Link validity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OSLC Specification for link validity</dc:title>
  <dc:creator>Eran Gery</dc:creator>
  <cp:lastModifiedBy>ERAN GERY</cp:lastModifiedBy>
  <cp:revision>13</cp:revision>
  <dcterms:created xsi:type="dcterms:W3CDTF">2023-09-19T06:45:31Z</dcterms:created>
  <dcterms:modified xsi:type="dcterms:W3CDTF">2024-03-14T13:59:39Z</dcterms:modified>
</cp:coreProperties>
</file>