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2" r:id="rId5"/>
    <p:sldId id="264" r:id="rId6"/>
    <p:sldId id="263" r:id="rId7"/>
    <p:sldId id="261" r:id="rId8"/>
    <p:sldId id="260" r:id="rId9"/>
    <p:sldId id="259" r:id="rId10"/>
  </p:sldIdLst>
  <p:sldSz cx="12192000" cy="6858000"/>
  <p:notesSz cx="6858000" cy="9144000"/>
  <p:defaultText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0BCF5-D125-8C41-BDB5-6E44F356607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L"/>
          </a:p>
        </p:txBody>
      </p:sp>
      <p:sp>
        <p:nvSpPr>
          <p:cNvPr id="3" name="Subtitle 2">
            <a:extLst>
              <a:ext uri="{FF2B5EF4-FFF2-40B4-BE49-F238E27FC236}">
                <a16:creationId xmlns:a16="http://schemas.microsoft.com/office/drawing/2014/main" id="{EC47477F-C0C5-C6BD-71C0-4E9E8951781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L"/>
          </a:p>
        </p:txBody>
      </p:sp>
      <p:sp>
        <p:nvSpPr>
          <p:cNvPr id="4" name="Date Placeholder 3">
            <a:extLst>
              <a:ext uri="{FF2B5EF4-FFF2-40B4-BE49-F238E27FC236}">
                <a16:creationId xmlns:a16="http://schemas.microsoft.com/office/drawing/2014/main" id="{EC2A5A52-E41B-DF7D-D2E5-6B5481297267}"/>
              </a:ext>
            </a:extLst>
          </p:cNvPr>
          <p:cNvSpPr>
            <a:spLocks noGrp="1"/>
          </p:cNvSpPr>
          <p:nvPr>
            <p:ph type="dt" sz="half" idx="10"/>
          </p:nvPr>
        </p:nvSpPr>
        <p:spPr/>
        <p:txBody>
          <a:bodyPr/>
          <a:lstStyle/>
          <a:p>
            <a:fld id="{8BCB7228-20CC-43FD-B077-05F34B1F9BB8}" type="datetimeFigureOut">
              <a:rPr lang="en-IL" smtClean="0"/>
              <a:t>04/16/2024</a:t>
            </a:fld>
            <a:endParaRPr lang="en-IL"/>
          </a:p>
        </p:txBody>
      </p:sp>
      <p:sp>
        <p:nvSpPr>
          <p:cNvPr id="5" name="Footer Placeholder 4">
            <a:extLst>
              <a:ext uri="{FF2B5EF4-FFF2-40B4-BE49-F238E27FC236}">
                <a16:creationId xmlns:a16="http://schemas.microsoft.com/office/drawing/2014/main" id="{7FDC5E52-0F54-FF07-41A6-6D4495F7A432}"/>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2F75F283-9E6D-3FB9-4694-F41FEC4F821C}"/>
              </a:ext>
            </a:extLst>
          </p:cNvPr>
          <p:cNvSpPr>
            <a:spLocks noGrp="1"/>
          </p:cNvSpPr>
          <p:nvPr>
            <p:ph type="sldNum" sz="quarter" idx="12"/>
          </p:nvPr>
        </p:nvSpPr>
        <p:spPr/>
        <p:txBody>
          <a:bodyPr/>
          <a:lstStyle/>
          <a:p>
            <a:fld id="{D647144F-8B93-4538-8FE1-9FD986416AD1}" type="slidenum">
              <a:rPr lang="en-IL" smtClean="0"/>
              <a:t>‹#›</a:t>
            </a:fld>
            <a:endParaRPr lang="en-IL"/>
          </a:p>
        </p:txBody>
      </p:sp>
    </p:spTree>
    <p:extLst>
      <p:ext uri="{BB962C8B-B14F-4D97-AF65-F5344CB8AC3E}">
        <p14:creationId xmlns:p14="http://schemas.microsoft.com/office/powerpoint/2010/main" val="19693691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D48AB-5D1F-73F3-0DA1-ACE594A300D0}"/>
              </a:ext>
            </a:extLst>
          </p:cNvPr>
          <p:cNvSpPr>
            <a:spLocks noGrp="1"/>
          </p:cNvSpPr>
          <p:nvPr>
            <p:ph type="title"/>
          </p:nvPr>
        </p:nvSpPr>
        <p:spPr/>
        <p:txBody>
          <a:bodyPr/>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98F97D8E-2734-C23C-09CD-8A8F613E29C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FF71C81E-1479-4E84-D02B-9D086556F671}"/>
              </a:ext>
            </a:extLst>
          </p:cNvPr>
          <p:cNvSpPr>
            <a:spLocks noGrp="1"/>
          </p:cNvSpPr>
          <p:nvPr>
            <p:ph type="dt" sz="half" idx="10"/>
          </p:nvPr>
        </p:nvSpPr>
        <p:spPr/>
        <p:txBody>
          <a:bodyPr/>
          <a:lstStyle/>
          <a:p>
            <a:fld id="{8BCB7228-20CC-43FD-B077-05F34B1F9BB8}" type="datetimeFigureOut">
              <a:rPr lang="en-IL" smtClean="0"/>
              <a:t>04/16/2024</a:t>
            </a:fld>
            <a:endParaRPr lang="en-IL"/>
          </a:p>
        </p:txBody>
      </p:sp>
      <p:sp>
        <p:nvSpPr>
          <p:cNvPr id="5" name="Footer Placeholder 4">
            <a:extLst>
              <a:ext uri="{FF2B5EF4-FFF2-40B4-BE49-F238E27FC236}">
                <a16:creationId xmlns:a16="http://schemas.microsoft.com/office/drawing/2014/main" id="{1077992A-F34B-B050-4E5C-C137788C2DD7}"/>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BC54C280-A56B-F903-68EF-C79959E108BC}"/>
              </a:ext>
            </a:extLst>
          </p:cNvPr>
          <p:cNvSpPr>
            <a:spLocks noGrp="1"/>
          </p:cNvSpPr>
          <p:nvPr>
            <p:ph type="sldNum" sz="quarter" idx="12"/>
          </p:nvPr>
        </p:nvSpPr>
        <p:spPr/>
        <p:txBody>
          <a:bodyPr/>
          <a:lstStyle/>
          <a:p>
            <a:fld id="{D647144F-8B93-4538-8FE1-9FD986416AD1}" type="slidenum">
              <a:rPr lang="en-IL" smtClean="0"/>
              <a:t>‹#›</a:t>
            </a:fld>
            <a:endParaRPr lang="en-IL"/>
          </a:p>
        </p:txBody>
      </p:sp>
    </p:spTree>
    <p:extLst>
      <p:ext uri="{BB962C8B-B14F-4D97-AF65-F5344CB8AC3E}">
        <p14:creationId xmlns:p14="http://schemas.microsoft.com/office/powerpoint/2010/main" val="1262748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35786D9-DC64-7515-5B51-BADDE2E0DE8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6E06564B-2F23-709E-EA2A-B59A9C1B14A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ECDF884A-55D0-04E0-EFA1-04647A2EC0E3}"/>
              </a:ext>
            </a:extLst>
          </p:cNvPr>
          <p:cNvSpPr>
            <a:spLocks noGrp="1"/>
          </p:cNvSpPr>
          <p:nvPr>
            <p:ph type="dt" sz="half" idx="10"/>
          </p:nvPr>
        </p:nvSpPr>
        <p:spPr/>
        <p:txBody>
          <a:bodyPr/>
          <a:lstStyle/>
          <a:p>
            <a:fld id="{8BCB7228-20CC-43FD-B077-05F34B1F9BB8}" type="datetimeFigureOut">
              <a:rPr lang="en-IL" smtClean="0"/>
              <a:t>04/16/2024</a:t>
            </a:fld>
            <a:endParaRPr lang="en-IL"/>
          </a:p>
        </p:txBody>
      </p:sp>
      <p:sp>
        <p:nvSpPr>
          <p:cNvPr id="5" name="Footer Placeholder 4">
            <a:extLst>
              <a:ext uri="{FF2B5EF4-FFF2-40B4-BE49-F238E27FC236}">
                <a16:creationId xmlns:a16="http://schemas.microsoft.com/office/drawing/2014/main" id="{38445AA3-3A1B-B631-76AA-A5E483AF52A1}"/>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C6320D3A-AE35-9C2B-F450-ECE74960B701}"/>
              </a:ext>
            </a:extLst>
          </p:cNvPr>
          <p:cNvSpPr>
            <a:spLocks noGrp="1"/>
          </p:cNvSpPr>
          <p:nvPr>
            <p:ph type="sldNum" sz="quarter" idx="12"/>
          </p:nvPr>
        </p:nvSpPr>
        <p:spPr/>
        <p:txBody>
          <a:bodyPr/>
          <a:lstStyle/>
          <a:p>
            <a:fld id="{D647144F-8B93-4538-8FE1-9FD986416AD1}" type="slidenum">
              <a:rPr lang="en-IL" smtClean="0"/>
              <a:t>‹#›</a:t>
            </a:fld>
            <a:endParaRPr lang="en-IL"/>
          </a:p>
        </p:txBody>
      </p:sp>
    </p:spTree>
    <p:extLst>
      <p:ext uri="{BB962C8B-B14F-4D97-AF65-F5344CB8AC3E}">
        <p14:creationId xmlns:p14="http://schemas.microsoft.com/office/powerpoint/2010/main" val="25070270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EC1AC-E7A2-C428-AAD0-9DFA02E552C1}"/>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DC5F063F-7BEF-1576-8BE8-43FCADF0C02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E909846A-8B21-B432-7327-F59955A4BF7A}"/>
              </a:ext>
            </a:extLst>
          </p:cNvPr>
          <p:cNvSpPr>
            <a:spLocks noGrp="1"/>
          </p:cNvSpPr>
          <p:nvPr>
            <p:ph type="dt" sz="half" idx="10"/>
          </p:nvPr>
        </p:nvSpPr>
        <p:spPr/>
        <p:txBody>
          <a:bodyPr/>
          <a:lstStyle/>
          <a:p>
            <a:fld id="{8BCB7228-20CC-43FD-B077-05F34B1F9BB8}" type="datetimeFigureOut">
              <a:rPr lang="en-IL" smtClean="0"/>
              <a:t>04/16/2024</a:t>
            </a:fld>
            <a:endParaRPr lang="en-IL"/>
          </a:p>
        </p:txBody>
      </p:sp>
      <p:sp>
        <p:nvSpPr>
          <p:cNvPr id="5" name="Footer Placeholder 4">
            <a:extLst>
              <a:ext uri="{FF2B5EF4-FFF2-40B4-BE49-F238E27FC236}">
                <a16:creationId xmlns:a16="http://schemas.microsoft.com/office/drawing/2014/main" id="{4F461DED-E834-AB2F-856D-D34F57EB1ED9}"/>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B6353C65-BB5B-685E-2741-698E7BD3C8E7}"/>
              </a:ext>
            </a:extLst>
          </p:cNvPr>
          <p:cNvSpPr>
            <a:spLocks noGrp="1"/>
          </p:cNvSpPr>
          <p:nvPr>
            <p:ph type="sldNum" sz="quarter" idx="12"/>
          </p:nvPr>
        </p:nvSpPr>
        <p:spPr/>
        <p:txBody>
          <a:bodyPr/>
          <a:lstStyle/>
          <a:p>
            <a:fld id="{D647144F-8B93-4538-8FE1-9FD986416AD1}" type="slidenum">
              <a:rPr lang="en-IL" smtClean="0"/>
              <a:t>‹#›</a:t>
            </a:fld>
            <a:endParaRPr lang="en-IL"/>
          </a:p>
        </p:txBody>
      </p:sp>
    </p:spTree>
    <p:extLst>
      <p:ext uri="{BB962C8B-B14F-4D97-AF65-F5344CB8AC3E}">
        <p14:creationId xmlns:p14="http://schemas.microsoft.com/office/powerpoint/2010/main" val="12213976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5D1B9-1C93-F10F-190D-46B37A69B7E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L"/>
          </a:p>
        </p:txBody>
      </p:sp>
      <p:sp>
        <p:nvSpPr>
          <p:cNvPr id="3" name="Text Placeholder 2">
            <a:extLst>
              <a:ext uri="{FF2B5EF4-FFF2-40B4-BE49-F238E27FC236}">
                <a16:creationId xmlns:a16="http://schemas.microsoft.com/office/drawing/2014/main" id="{A1EDEA02-18D3-1AB7-9BA7-9502AFAC648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6585A4E-0AA4-E395-639A-4C1B2BB91807}"/>
              </a:ext>
            </a:extLst>
          </p:cNvPr>
          <p:cNvSpPr>
            <a:spLocks noGrp="1"/>
          </p:cNvSpPr>
          <p:nvPr>
            <p:ph type="dt" sz="half" idx="10"/>
          </p:nvPr>
        </p:nvSpPr>
        <p:spPr/>
        <p:txBody>
          <a:bodyPr/>
          <a:lstStyle/>
          <a:p>
            <a:fld id="{8BCB7228-20CC-43FD-B077-05F34B1F9BB8}" type="datetimeFigureOut">
              <a:rPr lang="en-IL" smtClean="0"/>
              <a:t>04/16/2024</a:t>
            </a:fld>
            <a:endParaRPr lang="en-IL"/>
          </a:p>
        </p:txBody>
      </p:sp>
      <p:sp>
        <p:nvSpPr>
          <p:cNvPr id="5" name="Footer Placeholder 4">
            <a:extLst>
              <a:ext uri="{FF2B5EF4-FFF2-40B4-BE49-F238E27FC236}">
                <a16:creationId xmlns:a16="http://schemas.microsoft.com/office/drawing/2014/main" id="{B58DAB7F-02A1-797B-AF9B-1410CDEE5493}"/>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AA20F2F9-E858-7249-05EB-668243E3A56D}"/>
              </a:ext>
            </a:extLst>
          </p:cNvPr>
          <p:cNvSpPr>
            <a:spLocks noGrp="1"/>
          </p:cNvSpPr>
          <p:nvPr>
            <p:ph type="sldNum" sz="quarter" idx="12"/>
          </p:nvPr>
        </p:nvSpPr>
        <p:spPr/>
        <p:txBody>
          <a:bodyPr/>
          <a:lstStyle/>
          <a:p>
            <a:fld id="{D647144F-8B93-4538-8FE1-9FD986416AD1}" type="slidenum">
              <a:rPr lang="en-IL" smtClean="0"/>
              <a:t>‹#›</a:t>
            </a:fld>
            <a:endParaRPr lang="en-IL"/>
          </a:p>
        </p:txBody>
      </p:sp>
    </p:spTree>
    <p:extLst>
      <p:ext uri="{BB962C8B-B14F-4D97-AF65-F5344CB8AC3E}">
        <p14:creationId xmlns:p14="http://schemas.microsoft.com/office/powerpoint/2010/main" val="31480136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7BE89-3FE0-9CC3-C9B0-4F2B1B52A4DC}"/>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3E2FC599-26C9-38BD-8802-16E0A07CBC8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Content Placeholder 3">
            <a:extLst>
              <a:ext uri="{FF2B5EF4-FFF2-40B4-BE49-F238E27FC236}">
                <a16:creationId xmlns:a16="http://schemas.microsoft.com/office/drawing/2014/main" id="{83C6AFF8-EE18-6634-70C4-1E297E6B533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Date Placeholder 4">
            <a:extLst>
              <a:ext uri="{FF2B5EF4-FFF2-40B4-BE49-F238E27FC236}">
                <a16:creationId xmlns:a16="http://schemas.microsoft.com/office/drawing/2014/main" id="{16F7775E-1747-FA00-F973-9F6646925C36}"/>
              </a:ext>
            </a:extLst>
          </p:cNvPr>
          <p:cNvSpPr>
            <a:spLocks noGrp="1"/>
          </p:cNvSpPr>
          <p:nvPr>
            <p:ph type="dt" sz="half" idx="10"/>
          </p:nvPr>
        </p:nvSpPr>
        <p:spPr/>
        <p:txBody>
          <a:bodyPr/>
          <a:lstStyle/>
          <a:p>
            <a:fld id="{8BCB7228-20CC-43FD-B077-05F34B1F9BB8}" type="datetimeFigureOut">
              <a:rPr lang="en-IL" smtClean="0"/>
              <a:t>04/16/2024</a:t>
            </a:fld>
            <a:endParaRPr lang="en-IL"/>
          </a:p>
        </p:txBody>
      </p:sp>
      <p:sp>
        <p:nvSpPr>
          <p:cNvPr id="6" name="Footer Placeholder 5">
            <a:extLst>
              <a:ext uri="{FF2B5EF4-FFF2-40B4-BE49-F238E27FC236}">
                <a16:creationId xmlns:a16="http://schemas.microsoft.com/office/drawing/2014/main" id="{4AA451E8-DF24-2501-844C-EA2165F0F838}"/>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CB7FD7BF-C732-8D70-0EF3-434581C54C8B}"/>
              </a:ext>
            </a:extLst>
          </p:cNvPr>
          <p:cNvSpPr>
            <a:spLocks noGrp="1"/>
          </p:cNvSpPr>
          <p:nvPr>
            <p:ph type="sldNum" sz="quarter" idx="12"/>
          </p:nvPr>
        </p:nvSpPr>
        <p:spPr/>
        <p:txBody>
          <a:bodyPr/>
          <a:lstStyle/>
          <a:p>
            <a:fld id="{D647144F-8B93-4538-8FE1-9FD986416AD1}" type="slidenum">
              <a:rPr lang="en-IL" smtClean="0"/>
              <a:t>‹#›</a:t>
            </a:fld>
            <a:endParaRPr lang="en-IL"/>
          </a:p>
        </p:txBody>
      </p:sp>
    </p:spTree>
    <p:extLst>
      <p:ext uri="{BB962C8B-B14F-4D97-AF65-F5344CB8AC3E}">
        <p14:creationId xmlns:p14="http://schemas.microsoft.com/office/powerpoint/2010/main" val="23237137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56EF6-5509-C524-48C7-C093DDB38296}"/>
              </a:ext>
            </a:extLst>
          </p:cNvPr>
          <p:cNvSpPr>
            <a:spLocks noGrp="1"/>
          </p:cNvSpPr>
          <p:nvPr>
            <p:ph type="title"/>
          </p:nvPr>
        </p:nvSpPr>
        <p:spPr>
          <a:xfrm>
            <a:off x="839788" y="365125"/>
            <a:ext cx="10515600" cy="1325563"/>
          </a:xfrm>
        </p:spPr>
        <p:txBody>
          <a:bodyPr/>
          <a:lstStyle/>
          <a:p>
            <a:r>
              <a:rPr lang="en-US"/>
              <a:t>Click to edit Master title style</a:t>
            </a:r>
            <a:endParaRPr lang="en-IL"/>
          </a:p>
        </p:txBody>
      </p:sp>
      <p:sp>
        <p:nvSpPr>
          <p:cNvPr id="3" name="Text Placeholder 2">
            <a:extLst>
              <a:ext uri="{FF2B5EF4-FFF2-40B4-BE49-F238E27FC236}">
                <a16:creationId xmlns:a16="http://schemas.microsoft.com/office/drawing/2014/main" id="{8EC8E80B-4DC5-F752-D9C1-E543E26F82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7CA026-79EF-9EB1-8D06-69809480435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Text Placeholder 4">
            <a:extLst>
              <a:ext uri="{FF2B5EF4-FFF2-40B4-BE49-F238E27FC236}">
                <a16:creationId xmlns:a16="http://schemas.microsoft.com/office/drawing/2014/main" id="{777F84AD-5B60-1C2C-0B2F-2A4C33FC729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B840301-93C6-C9D9-1EB8-5F6AF6ABE6C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7" name="Date Placeholder 6">
            <a:extLst>
              <a:ext uri="{FF2B5EF4-FFF2-40B4-BE49-F238E27FC236}">
                <a16:creationId xmlns:a16="http://schemas.microsoft.com/office/drawing/2014/main" id="{CC9D458B-F9EF-49FE-73EB-5BE28D71E60A}"/>
              </a:ext>
            </a:extLst>
          </p:cNvPr>
          <p:cNvSpPr>
            <a:spLocks noGrp="1"/>
          </p:cNvSpPr>
          <p:nvPr>
            <p:ph type="dt" sz="half" idx="10"/>
          </p:nvPr>
        </p:nvSpPr>
        <p:spPr/>
        <p:txBody>
          <a:bodyPr/>
          <a:lstStyle/>
          <a:p>
            <a:fld id="{8BCB7228-20CC-43FD-B077-05F34B1F9BB8}" type="datetimeFigureOut">
              <a:rPr lang="en-IL" smtClean="0"/>
              <a:t>04/16/2024</a:t>
            </a:fld>
            <a:endParaRPr lang="en-IL"/>
          </a:p>
        </p:txBody>
      </p:sp>
      <p:sp>
        <p:nvSpPr>
          <p:cNvPr id="8" name="Footer Placeholder 7">
            <a:extLst>
              <a:ext uri="{FF2B5EF4-FFF2-40B4-BE49-F238E27FC236}">
                <a16:creationId xmlns:a16="http://schemas.microsoft.com/office/drawing/2014/main" id="{379EA90E-01E6-201C-D153-E8284D074B8F}"/>
              </a:ext>
            </a:extLst>
          </p:cNvPr>
          <p:cNvSpPr>
            <a:spLocks noGrp="1"/>
          </p:cNvSpPr>
          <p:nvPr>
            <p:ph type="ftr" sz="quarter" idx="11"/>
          </p:nvPr>
        </p:nvSpPr>
        <p:spPr/>
        <p:txBody>
          <a:bodyPr/>
          <a:lstStyle/>
          <a:p>
            <a:endParaRPr lang="en-IL"/>
          </a:p>
        </p:txBody>
      </p:sp>
      <p:sp>
        <p:nvSpPr>
          <p:cNvPr id="9" name="Slide Number Placeholder 8">
            <a:extLst>
              <a:ext uri="{FF2B5EF4-FFF2-40B4-BE49-F238E27FC236}">
                <a16:creationId xmlns:a16="http://schemas.microsoft.com/office/drawing/2014/main" id="{429898E7-DB11-15CA-814C-F25942BA4B85}"/>
              </a:ext>
            </a:extLst>
          </p:cNvPr>
          <p:cNvSpPr>
            <a:spLocks noGrp="1"/>
          </p:cNvSpPr>
          <p:nvPr>
            <p:ph type="sldNum" sz="quarter" idx="12"/>
          </p:nvPr>
        </p:nvSpPr>
        <p:spPr/>
        <p:txBody>
          <a:bodyPr/>
          <a:lstStyle/>
          <a:p>
            <a:fld id="{D647144F-8B93-4538-8FE1-9FD986416AD1}" type="slidenum">
              <a:rPr lang="en-IL" smtClean="0"/>
              <a:t>‹#›</a:t>
            </a:fld>
            <a:endParaRPr lang="en-IL"/>
          </a:p>
        </p:txBody>
      </p:sp>
    </p:spTree>
    <p:extLst>
      <p:ext uri="{BB962C8B-B14F-4D97-AF65-F5344CB8AC3E}">
        <p14:creationId xmlns:p14="http://schemas.microsoft.com/office/powerpoint/2010/main" val="39899904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EAD84-7CC9-1785-87D7-3F99A3586B81}"/>
              </a:ext>
            </a:extLst>
          </p:cNvPr>
          <p:cNvSpPr>
            <a:spLocks noGrp="1"/>
          </p:cNvSpPr>
          <p:nvPr>
            <p:ph type="title"/>
          </p:nvPr>
        </p:nvSpPr>
        <p:spPr/>
        <p:txBody>
          <a:bodyPr/>
          <a:lstStyle/>
          <a:p>
            <a:r>
              <a:rPr lang="en-US"/>
              <a:t>Click to edit Master title style</a:t>
            </a:r>
            <a:endParaRPr lang="en-IL"/>
          </a:p>
        </p:txBody>
      </p:sp>
      <p:sp>
        <p:nvSpPr>
          <p:cNvPr id="3" name="Date Placeholder 2">
            <a:extLst>
              <a:ext uri="{FF2B5EF4-FFF2-40B4-BE49-F238E27FC236}">
                <a16:creationId xmlns:a16="http://schemas.microsoft.com/office/drawing/2014/main" id="{3E20C845-1245-FBF0-1206-040A49FF64E3}"/>
              </a:ext>
            </a:extLst>
          </p:cNvPr>
          <p:cNvSpPr>
            <a:spLocks noGrp="1"/>
          </p:cNvSpPr>
          <p:nvPr>
            <p:ph type="dt" sz="half" idx="10"/>
          </p:nvPr>
        </p:nvSpPr>
        <p:spPr/>
        <p:txBody>
          <a:bodyPr/>
          <a:lstStyle/>
          <a:p>
            <a:fld id="{8BCB7228-20CC-43FD-B077-05F34B1F9BB8}" type="datetimeFigureOut">
              <a:rPr lang="en-IL" smtClean="0"/>
              <a:t>04/16/2024</a:t>
            </a:fld>
            <a:endParaRPr lang="en-IL"/>
          </a:p>
        </p:txBody>
      </p:sp>
      <p:sp>
        <p:nvSpPr>
          <p:cNvPr id="4" name="Footer Placeholder 3">
            <a:extLst>
              <a:ext uri="{FF2B5EF4-FFF2-40B4-BE49-F238E27FC236}">
                <a16:creationId xmlns:a16="http://schemas.microsoft.com/office/drawing/2014/main" id="{E01EB8DA-8193-9659-20FA-673C7AE65B9C}"/>
              </a:ext>
            </a:extLst>
          </p:cNvPr>
          <p:cNvSpPr>
            <a:spLocks noGrp="1"/>
          </p:cNvSpPr>
          <p:nvPr>
            <p:ph type="ftr" sz="quarter" idx="11"/>
          </p:nvPr>
        </p:nvSpPr>
        <p:spPr/>
        <p:txBody>
          <a:bodyPr/>
          <a:lstStyle/>
          <a:p>
            <a:endParaRPr lang="en-IL"/>
          </a:p>
        </p:txBody>
      </p:sp>
      <p:sp>
        <p:nvSpPr>
          <p:cNvPr id="5" name="Slide Number Placeholder 4">
            <a:extLst>
              <a:ext uri="{FF2B5EF4-FFF2-40B4-BE49-F238E27FC236}">
                <a16:creationId xmlns:a16="http://schemas.microsoft.com/office/drawing/2014/main" id="{D77EA0EC-99B2-46DF-B700-7E0769BF3D19}"/>
              </a:ext>
            </a:extLst>
          </p:cNvPr>
          <p:cNvSpPr>
            <a:spLocks noGrp="1"/>
          </p:cNvSpPr>
          <p:nvPr>
            <p:ph type="sldNum" sz="quarter" idx="12"/>
          </p:nvPr>
        </p:nvSpPr>
        <p:spPr/>
        <p:txBody>
          <a:bodyPr/>
          <a:lstStyle/>
          <a:p>
            <a:fld id="{D647144F-8B93-4538-8FE1-9FD986416AD1}" type="slidenum">
              <a:rPr lang="en-IL" smtClean="0"/>
              <a:t>‹#›</a:t>
            </a:fld>
            <a:endParaRPr lang="en-IL"/>
          </a:p>
        </p:txBody>
      </p:sp>
    </p:spTree>
    <p:extLst>
      <p:ext uri="{BB962C8B-B14F-4D97-AF65-F5344CB8AC3E}">
        <p14:creationId xmlns:p14="http://schemas.microsoft.com/office/powerpoint/2010/main" val="8773299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9D60860-F254-6463-BA2F-2C8ACED9F3AB}"/>
              </a:ext>
            </a:extLst>
          </p:cNvPr>
          <p:cNvSpPr>
            <a:spLocks noGrp="1"/>
          </p:cNvSpPr>
          <p:nvPr>
            <p:ph type="dt" sz="half" idx="10"/>
          </p:nvPr>
        </p:nvSpPr>
        <p:spPr/>
        <p:txBody>
          <a:bodyPr/>
          <a:lstStyle/>
          <a:p>
            <a:fld id="{8BCB7228-20CC-43FD-B077-05F34B1F9BB8}" type="datetimeFigureOut">
              <a:rPr lang="en-IL" smtClean="0"/>
              <a:t>04/16/2024</a:t>
            </a:fld>
            <a:endParaRPr lang="en-IL"/>
          </a:p>
        </p:txBody>
      </p:sp>
      <p:sp>
        <p:nvSpPr>
          <p:cNvPr id="3" name="Footer Placeholder 2">
            <a:extLst>
              <a:ext uri="{FF2B5EF4-FFF2-40B4-BE49-F238E27FC236}">
                <a16:creationId xmlns:a16="http://schemas.microsoft.com/office/drawing/2014/main" id="{7C703FB9-294C-4AFF-F478-4E593BE599D1}"/>
              </a:ext>
            </a:extLst>
          </p:cNvPr>
          <p:cNvSpPr>
            <a:spLocks noGrp="1"/>
          </p:cNvSpPr>
          <p:nvPr>
            <p:ph type="ftr" sz="quarter" idx="11"/>
          </p:nvPr>
        </p:nvSpPr>
        <p:spPr/>
        <p:txBody>
          <a:bodyPr/>
          <a:lstStyle/>
          <a:p>
            <a:endParaRPr lang="en-IL"/>
          </a:p>
        </p:txBody>
      </p:sp>
      <p:sp>
        <p:nvSpPr>
          <p:cNvPr id="4" name="Slide Number Placeholder 3">
            <a:extLst>
              <a:ext uri="{FF2B5EF4-FFF2-40B4-BE49-F238E27FC236}">
                <a16:creationId xmlns:a16="http://schemas.microsoft.com/office/drawing/2014/main" id="{B78F67F3-83F0-2D46-6870-94D0883E77E7}"/>
              </a:ext>
            </a:extLst>
          </p:cNvPr>
          <p:cNvSpPr>
            <a:spLocks noGrp="1"/>
          </p:cNvSpPr>
          <p:nvPr>
            <p:ph type="sldNum" sz="quarter" idx="12"/>
          </p:nvPr>
        </p:nvSpPr>
        <p:spPr/>
        <p:txBody>
          <a:bodyPr/>
          <a:lstStyle/>
          <a:p>
            <a:fld id="{D647144F-8B93-4538-8FE1-9FD986416AD1}" type="slidenum">
              <a:rPr lang="en-IL" smtClean="0"/>
              <a:t>‹#›</a:t>
            </a:fld>
            <a:endParaRPr lang="en-IL"/>
          </a:p>
        </p:txBody>
      </p:sp>
    </p:spTree>
    <p:extLst>
      <p:ext uri="{BB962C8B-B14F-4D97-AF65-F5344CB8AC3E}">
        <p14:creationId xmlns:p14="http://schemas.microsoft.com/office/powerpoint/2010/main" val="836235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2CD64-90A4-29DD-4C96-B84DC36856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Content Placeholder 2">
            <a:extLst>
              <a:ext uri="{FF2B5EF4-FFF2-40B4-BE49-F238E27FC236}">
                <a16:creationId xmlns:a16="http://schemas.microsoft.com/office/drawing/2014/main" id="{7886C9D6-ADF2-C48D-152D-4ADC502DF64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Text Placeholder 3">
            <a:extLst>
              <a:ext uri="{FF2B5EF4-FFF2-40B4-BE49-F238E27FC236}">
                <a16:creationId xmlns:a16="http://schemas.microsoft.com/office/drawing/2014/main" id="{ED8B9A1B-D7D8-8E77-F778-8AD8BB9DF5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3540F7-BEFC-F1FA-F294-735A8CA93D5F}"/>
              </a:ext>
            </a:extLst>
          </p:cNvPr>
          <p:cNvSpPr>
            <a:spLocks noGrp="1"/>
          </p:cNvSpPr>
          <p:nvPr>
            <p:ph type="dt" sz="half" idx="10"/>
          </p:nvPr>
        </p:nvSpPr>
        <p:spPr/>
        <p:txBody>
          <a:bodyPr/>
          <a:lstStyle/>
          <a:p>
            <a:fld id="{8BCB7228-20CC-43FD-B077-05F34B1F9BB8}" type="datetimeFigureOut">
              <a:rPr lang="en-IL" smtClean="0"/>
              <a:t>04/16/2024</a:t>
            </a:fld>
            <a:endParaRPr lang="en-IL"/>
          </a:p>
        </p:txBody>
      </p:sp>
      <p:sp>
        <p:nvSpPr>
          <p:cNvPr id="6" name="Footer Placeholder 5">
            <a:extLst>
              <a:ext uri="{FF2B5EF4-FFF2-40B4-BE49-F238E27FC236}">
                <a16:creationId xmlns:a16="http://schemas.microsoft.com/office/drawing/2014/main" id="{FB96303C-FC26-743F-F4CA-47F55A5BE8E0}"/>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E12B3416-810C-8536-5C1D-5AE317F27374}"/>
              </a:ext>
            </a:extLst>
          </p:cNvPr>
          <p:cNvSpPr>
            <a:spLocks noGrp="1"/>
          </p:cNvSpPr>
          <p:nvPr>
            <p:ph type="sldNum" sz="quarter" idx="12"/>
          </p:nvPr>
        </p:nvSpPr>
        <p:spPr/>
        <p:txBody>
          <a:bodyPr/>
          <a:lstStyle/>
          <a:p>
            <a:fld id="{D647144F-8B93-4538-8FE1-9FD986416AD1}" type="slidenum">
              <a:rPr lang="en-IL" smtClean="0"/>
              <a:t>‹#›</a:t>
            </a:fld>
            <a:endParaRPr lang="en-IL"/>
          </a:p>
        </p:txBody>
      </p:sp>
    </p:spTree>
    <p:extLst>
      <p:ext uri="{BB962C8B-B14F-4D97-AF65-F5344CB8AC3E}">
        <p14:creationId xmlns:p14="http://schemas.microsoft.com/office/powerpoint/2010/main" val="2402435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FFA01-5E52-7792-FD71-4924D1014B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Picture Placeholder 2">
            <a:extLst>
              <a:ext uri="{FF2B5EF4-FFF2-40B4-BE49-F238E27FC236}">
                <a16:creationId xmlns:a16="http://schemas.microsoft.com/office/drawing/2014/main" id="{DE9B5817-D8C3-BFE6-E3AD-00DD97DCEE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L"/>
          </a:p>
        </p:txBody>
      </p:sp>
      <p:sp>
        <p:nvSpPr>
          <p:cNvPr id="4" name="Text Placeholder 3">
            <a:extLst>
              <a:ext uri="{FF2B5EF4-FFF2-40B4-BE49-F238E27FC236}">
                <a16:creationId xmlns:a16="http://schemas.microsoft.com/office/drawing/2014/main" id="{8BDAD16C-5063-9994-FBBA-3B0C8CBD49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C3A3D99-341C-5227-DB19-72218988CC8C}"/>
              </a:ext>
            </a:extLst>
          </p:cNvPr>
          <p:cNvSpPr>
            <a:spLocks noGrp="1"/>
          </p:cNvSpPr>
          <p:nvPr>
            <p:ph type="dt" sz="half" idx="10"/>
          </p:nvPr>
        </p:nvSpPr>
        <p:spPr/>
        <p:txBody>
          <a:bodyPr/>
          <a:lstStyle/>
          <a:p>
            <a:fld id="{8BCB7228-20CC-43FD-B077-05F34B1F9BB8}" type="datetimeFigureOut">
              <a:rPr lang="en-IL" smtClean="0"/>
              <a:t>04/16/2024</a:t>
            </a:fld>
            <a:endParaRPr lang="en-IL"/>
          </a:p>
        </p:txBody>
      </p:sp>
      <p:sp>
        <p:nvSpPr>
          <p:cNvPr id="6" name="Footer Placeholder 5">
            <a:extLst>
              <a:ext uri="{FF2B5EF4-FFF2-40B4-BE49-F238E27FC236}">
                <a16:creationId xmlns:a16="http://schemas.microsoft.com/office/drawing/2014/main" id="{C7F08CBE-41ED-37B7-F150-94F4300D7904}"/>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809952C5-FBC8-70B1-E5ED-8F2C666A78B6}"/>
              </a:ext>
            </a:extLst>
          </p:cNvPr>
          <p:cNvSpPr>
            <a:spLocks noGrp="1"/>
          </p:cNvSpPr>
          <p:nvPr>
            <p:ph type="sldNum" sz="quarter" idx="12"/>
          </p:nvPr>
        </p:nvSpPr>
        <p:spPr/>
        <p:txBody>
          <a:bodyPr/>
          <a:lstStyle/>
          <a:p>
            <a:fld id="{D647144F-8B93-4538-8FE1-9FD986416AD1}" type="slidenum">
              <a:rPr lang="en-IL" smtClean="0"/>
              <a:t>‹#›</a:t>
            </a:fld>
            <a:endParaRPr lang="en-IL"/>
          </a:p>
        </p:txBody>
      </p:sp>
    </p:spTree>
    <p:extLst>
      <p:ext uri="{BB962C8B-B14F-4D97-AF65-F5344CB8AC3E}">
        <p14:creationId xmlns:p14="http://schemas.microsoft.com/office/powerpoint/2010/main" val="31667994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8A917FF-4ADA-A2E0-96DD-5343DF68E92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L"/>
          </a:p>
        </p:txBody>
      </p:sp>
      <p:sp>
        <p:nvSpPr>
          <p:cNvPr id="3" name="Text Placeholder 2">
            <a:extLst>
              <a:ext uri="{FF2B5EF4-FFF2-40B4-BE49-F238E27FC236}">
                <a16:creationId xmlns:a16="http://schemas.microsoft.com/office/drawing/2014/main" id="{713A5818-0287-C851-5EBC-F5BF70138E3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237F782E-AB41-61EA-2A99-A967FEF4A07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CB7228-20CC-43FD-B077-05F34B1F9BB8}" type="datetimeFigureOut">
              <a:rPr lang="en-IL" smtClean="0"/>
              <a:t>04/16/2024</a:t>
            </a:fld>
            <a:endParaRPr lang="en-IL"/>
          </a:p>
        </p:txBody>
      </p:sp>
      <p:sp>
        <p:nvSpPr>
          <p:cNvPr id="5" name="Footer Placeholder 4">
            <a:extLst>
              <a:ext uri="{FF2B5EF4-FFF2-40B4-BE49-F238E27FC236}">
                <a16:creationId xmlns:a16="http://schemas.microsoft.com/office/drawing/2014/main" id="{BFD4B3BA-52BF-9D79-F5CB-DBAC50D5D6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L"/>
          </a:p>
        </p:txBody>
      </p:sp>
      <p:sp>
        <p:nvSpPr>
          <p:cNvPr id="6" name="Slide Number Placeholder 5">
            <a:extLst>
              <a:ext uri="{FF2B5EF4-FFF2-40B4-BE49-F238E27FC236}">
                <a16:creationId xmlns:a16="http://schemas.microsoft.com/office/drawing/2014/main" id="{B4E42201-82F0-B6FA-743C-A67C70CADCC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47144F-8B93-4538-8FE1-9FD986416AD1}" type="slidenum">
              <a:rPr lang="en-IL" smtClean="0"/>
              <a:t>‹#›</a:t>
            </a:fld>
            <a:endParaRPr lang="en-IL"/>
          </a:p>
        </p:txBody>
      </p:sp>
    </p:spTree>
    <p:extLst>
      <p:ext uri="{BB962C8B-B14F-4D97-AF65-F5344CB8AC3E}">
        <p14:creationId xmlns:p14="http://schemas.microsoft.com/office/powerpoint/2010/main" val="11252315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0684F-6297-59AD-B090-EEFDF1E0DAF2}"/>
              </a:ext>
            </a:extLst>
          </p:cNvPr>
          <p:cNvSpPr>
            <a:spLocks noGrp="1"/>
          </p:cNvSpPr>
          <p:nvPr>
            <p:ph type="ctrTitle"/>
          </p:nvPr>
        </p:nvSpPr>
        <p:spPr>
          <a:xfrm>
            <a:off x="680484" y="1122363"/>
            <a:ext cx="10792046" cy="823395"/>
          </a:xfrm>
        </p:spPr>
        <p:txBody>
          <a:bodyPr>
            <a:normAutofit fontScale="90000"/>
          </a:bodyPr>
          <a:lstStyle/>
          <a:p>
            <a:r>
              <a:rPr lang="en-US" dirty="0"/>
              <a:t>OSLC Specification for link validity</a:t>
            </a:r>
            <a:endParaRPr lang="en-IL" dirty="0"/>
          </a:p>
        </p:txBody>
      </p:sp>
      <p:sp>
        <p:nvSpPr>
          <p:cNvPr id="3" name="Subtitle 2">
            <a:extLst>
              <a:ext uri="{FF2B5EF4-FFF2-40B4-BE49-F238E27FC236}">
                <a16:creationId xmlns:a16="http://schemas.microsoft.com/office/drawing/2014/main" id="{A4C69214-5344-8982-7B9F-E16D3696D21D}"/>
              </a:ext>
            </a:extLst>
          </p:cNvPr>
          <p:cNvSpPr>
            <a:spLocks noGrp="1"/>
          </p:cNvSpPr>
          <p:nvPr>
            <p:ph type="subTitle" idx="1"/>
          </p:nvPr>
        </p:nvSpPr>
        <p:spPr>
          <a:xfrm>
            <a:off x="1504507" y="2219805"/>
            <a:ext cx="9144000" cy="1655762"/>
          </a:xfrm>
        </p:spPr>
        <p:txBody>
          <a:bodyPr/>
          <a:lstStyle/>
          <a:p>
            <a:r>
              <a:rPr lang="en-US" dirty="0"/>
              <a:t>Eran Gery</a:t>
            </a:r>
            <a:endParaRPr lang="en-IL" dirty="0"/>
          </a:p>
        </p:txBody>
      </p:sp>
      <p:pic>
        <p:nvPicPr>
          <p:cNvPr id="4" name="Picture 3">
            <a:extLst>
              <a:ext uri="{FF2B5EF4-FFF2-40B4-BE49-F238E27FC236}">
                <a16:creationId xmlns:a16="http://schemas.microsoft.com/office/drawing/2014/main" id="{3C161DD8-8C33-4982-E404-B7CD593FDF7A}"/>
              </a:ext>
            </a:extLst>
          </p:cNvPr>
          <p:cNvPicPr>
            <a:picLocks noChangeAspect="1"/>
          </p:cNvPicPr>
          <p:nvPr/>
        </p:nvPicPr>
        <p:blipFill>
          <a:blip r:embed="rId2"/>
          <a:stretch>
            <a:fillRect/>
          </a:stretch>
        </p:blipFill>
        <p:spPr>
          <a:xfrm>
            <a:off x="2282544" y="3288784"/>
            <a:ext cx="8052214" cy="2832246"/>
          </a:xfrm>
          <a:prstGeom prst="rect">
            <a:avLst/>
          </a:prstGeom>
        </p:spPr>
      </p:pic>
    </p:spTree>
    <p:extLst>
      <p:ext uri="{BB962C8B-B14F-4D97-AF65-F5344CB8AC3E}">
        <p14:creationId xmlns:p14="http://schemas.microsoft.com/office/powerpoint/2010/main" val="27253913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8E928-B5C8-1D5B-F7D9-373421072E58}"/>
              </a:ext>
            </a:extLst>
          </p:cNvPr>
          <p:cNvSpPr>
            <a:spLocks noGrp="1"/>
          </p:cNvSpPr>
          <p:nvPr>
            <p:ph type="title"/>
          </p:nvPr>
        </p:nvSpPr>
        <p:spPr/>
        <p:txBody>
          <a:bodyPr/>
          <a:lstStyle/>
          <a:p>
            <a:r>
              <a:rPr lang="en-US" dirty="0"/>
              <a:t>Why standardizing link validity</a:t>
            </a:r>
            <a:endParaRPr lang="en-IL" dirty="0"/>
          </a:p>
        </p:txBody>
      </p:sp>
      <p:sp>
        <p:nvSpPr>
          <p:cNvPr id="3" name="Content Placeholder 2">
            <a:extLst>
              <a:ext uri="{FF2B5EF4-FFF2-40B4-BE49-F238E27FC236}">
                <a16:creationId xmlns:a16="http://schemas.microsoft.com/office/drawing/2014/main" id="{58E2C3E3-7C38-864D-DFB0-7387214D5481}"/>
              </a:ext>
            </a:extLst>
          </p:cNvPr>
          <p:cNvSpPr>
            <a:spLocks noGrp="1"/>
          </p:cNvSpPr>
          <p:nvPr>
            <p:ph idx="1"/>
          </p:nvPr>
        </p:nvSpPr>
        <p:spPr/>
        <p:txBody>
          <a:bodyPr/>
          <a:lstStyle/>
          <a:p>
            <a:endParaRPr lang="en-US" dirty="0"/>
          </a:p>
          <a:p>
            <a:r>
              <a:rPr lang="en-US" sz="2400" dirty="0"/>
              <a:t>“Linked data is only useful when semantic consistency exists between two artifacts and their relationship. In projects with large data sets, achieving and maintaining consistency across linked data can be challenging over time. You can use the </a:t>
            </a:r>
            <a:r>
              <a:rPr lang="en-US" sz="2400" i="1" dirty="0"/>
              <a:t>link validity status</a:t>
            </a:r>
            <a:r>
              <a:rPr lang="en-US" sz="2400" dirty="0"/>
              <a:t> to achieve consistency across artifacts and links as you make changes that propagate through linked data.”  (IBM Jazz online documentation)</a:t>
            </a:r>
          </a:p>
          <a:p>
            <a:r>
              <a:rPr lang="en-US" dirty="0"/>
              <a:t>Currently OSLC does not provide any specification on how to establish and inquire validity of links</a:t>
            </a:r>
            <a:endParaRPr lang="en-IL" dirty="0"/>
          </a:p>
        </p:txBody>
      </p:sp>
    </p:spTree>
    <p:extLst>
      <p:ext uri="{BB962C8B-B14F-4D97-AF65-F5344CB8AC3E}">
        <p14:creationId xmlns:p14="http://schemas.microsoft.com/office/powerpoint/2010/main" val="7299032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23F13-A6E7-7B93-F762-E233906BCD8E}"/>
              </a:ext>
            </a:extLst>
          </p:cNvPr>
          <p:cNvSpPr>
            <a:spLocks noGrp="1"/>
          </p:cNvSpPr>
          <p:nvPr>
            <p:ph type="title"/>
          </p:nvPr>
        </p:nvSpPr>
        <p:spPr>
          <a:xfrm>
            <a:off x="238381" y="160914"/>
            <a:ext cx="10515600" cy="578124"/>
          </a:xfrm>
        </p:spPr>
        <p:txBody>
          <a:bodyPr>
            <a:normAutofit fontScale="90000"/>
          </a:bodyPr>
          <a:lstStyle/>
          <a:p>
            <a:r>
              <a:rPr lang="en-US" dirty="0"/>
              <a:t>How link validity works</a:t>
            </a:r>
            <a:endParaRPr lang="en-IL" dirty="0"/>
          </a:p>
        </p:txBody>
      </p:sp>
      <p:sp>
        <p:nvSpPr>
          <p:cNvPr id="4" name="Cylinder 3">
            <a:extLst>
              <a:ext uri="{FF2B5EF4-FFF2-40B4-BE49-F238E27FC236}">
                <a16:creationId xmlns:a16="http://schemas.microsoft.com/office/drawing/2014/main" id="{372C4084-362B-E1E5-5691-195903DEDF98}"/>
              </a:ext>
            </a:extLst>
          </p:cNvPr>
          <p:cNvSpPr/>
          <p:nvPr/>
        </p:nvSpPr>
        <p:spPr>
          <a:xfrm>
            <a:off x="2105245" y="1690688"/>
            <a:ext cx="1637413" cy="1216152"/>
          </a:xfrm>
          <a:prstGeom prst="can">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5" name="Cylinder 4">
            <a:extLst>
              <a:ext uri="{FF2B5EF4-FFF2-40B4-BE49-F238E27FC236}">
                <a16:creationId xmlns:a16="http://schemas.microsoft.com/office/drawing/2014/main" id="{02A26497-86A4-EFC2-2642-08BD36F08A2C}"/>
              </a:ext>
            </a:extLst>
          </p:cNvPr>
          <p:cNvSpPr/>
          <p:nvPr/>
        </p:nvSpPr>
        <p:spPr>
          <a:xfrm>
            <a:off x="2105245" y="4965516"/>
            <a:ext cx="1637413" cy="1216152"/>
          </a:xfrm>
          <a:prstGeom prst="can">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6" name="Cylinder 5">
            <a:extLst>
              <a:ext uri="{FF2B5EF4-FFF2-40B4-BE49-F238E27FC236}">
                <a16:creationId xmlns:a16="http://schemas.microsoft.com/office/drawing/2014/main" id="{DBB34AF4-6AD1-B20A-081E-CE51A4CE5F04}"/>
              </a:ext>
            </a:extLst>
          </p:cNvPr>
          <p:cNvSpPr/>
          <p:nvPr/>
        </p:nvSpPr>
        <p:spPr>
          <a:xfrm>
            <a:off x="8080130" y="2941208"/>
            <a:ext cx="1637413" cy="1216152"/>
          </a:xfrm>
          <a:prstGeom prst="can">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7" name="Rectangle 6">
            <a:extLst>
              <a:ext uri="{FF2B5EF4-FFF2-40B4-BE49-F238E27FC236}">
                <a16:creationId xmlns:a16="http://schemas.microsoft.com/office/drawing/2014/main" id="{A101AE43-8193-9CD0-C2D9-316D52DE1241}"/>
              </a:ext>
            </a:extLst>
          </p:cNvPr>
          <p:cNvSpPr/>
          <p:nvPr/>
        </p:nvSpPr>
        <p:spPr>
          <a:xfrm>
            <a:off x="2445491" y="2249963"/>
            <a:ext cx="1063255" cy="43380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RM Resource</a:t>
            </a:r>
            <a:endParaRPr lang="en-IL" dirty="0"/>
          </a:p>
        </p:txBody>
      </p:sp>
      <p:sp>
        <p:nvSpPr>
          <p:cNvPr id="8" name="Rectangle 7">
            <a:extLst>
              <a:ext uri="{FF2B5EF4-FFF2-40B4-BE49-F238E27FC236}">
                <a16:creationId xmlns:a16="http://schemas.microsoft.com/office/drawing/2014/main" id="{C21AEB57-9099-5842-B93C-08FB05FA8C47}"/>
              </a:ext>
            </a:extLst>
          </p:cNvPr>
          <p:cNvSpPr/>
          <p:nvPr/>
        </p:nvSpPr>
        <p:spPr>
          <a:xfrm>
            <a:off x="2445491" y="5599330"/>
            <a:ext cx="1063255" cy="43380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QM Resource</a:t>
            </a:r>
            <a:endParaRPr lang="en-IL" dirty="0"/>
          </a:p>
        </p:txBody>
      </p:sp>
      <p:cxnSp>
        <p:nvCxnSpPr>
          <p:cNvPr id="10" name="Straight Arrow Connector 9">
            <a:extLst>
              <a:ext uri="{FF2B5EF4-FFF2-40B4-BE49-F238E27FC236}">
                <a16:creationId xmlns:a16="http://schemas.microsoft.com/office/drawing/2014/main" id="{BCA17B87-7941-50B9-51D1-5EDE2D125CA3}"/>
              </a:ext>
            </a:extLst>
          </p:cNvPr>
          <p:cNvCxnSpPr>
            <a:stCxn id="8" idx="0"/>
            <a:endCxn id="7" idx="2"/>
          </p:cNvCxnSpPr>
          <p:nvPr/>
        </p:nvCxnSpPr>
        <p:spPr>
          <a:xfrm flipV="1">
            <a:off x="2977119" y="2683766"/>
            <a:ext cx="0" cy="29155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13EFE4DD-B3DC-F87D-1DE0-4A72498CEA57}"/>
              </a:ext>
            </a:extLst>
          </p:cNvPr>
          <p:cNvSpPr txBox="1"/>
          <p:nvPr/>
        </p:nvSpPr>
        <p:spPr>
          <a:xfrm>
            <a:off x="2302061" y="1663730"/>
            <a:ext cx="1350113" cy="369332"/>
          </a:xfrm>
          <a:prstGeom prst="rect">
            <a:avLst/>
          </a:prstGeom>
          <a:noFill/>
        </p:spPr>
        <p:txBody>
          <a:bodyPr wrap="none" rtlCol="0">
            <a:spAutoFit/>
          </a:bodyPr>
          <a:lstStyle/>
          <a:p>
            <a:r>
              <a:rPr lang="en-US" dirty="0"/>
              <a:t>RM Provider</a:t>
            </a:r>
            <a:endParaRPr lang="en-IL" dirty="0"/>
          </a:p>
        </p:txBody>
      </p:sp>
      <p:sp>
        <p:nvSpPr>
          <p:cNvPr id="12" name="TextBox 11">
            <a:extLst>
              <a:ext uri="{FF2B5EF4-FFF2-40B4-BE49-F238E27FC236}">
                <a16:creationId xmlns:a16="http://schemas.microsoft.com/office/drawing/2014/main" id="{BE7E6E4A-A77B-30AE-AC7F-8BB5E5490FAC}"/>
              </a:ext>
            </a:extLst>
          </p:cNvPr>
          <p:cNvSpPr txBox="1"/>
          <p:nvPr/>
        </p:nvSpPr>
        <p:spPr>
          <a:xfrm>
            <a:off x="2392545" y="6203044"/>
            <a:ext cx="1380571" cy="369332"/>
          </a:xfrm>
          <a:prstGeom prst="rect">
            <a:avLst/>
          </a:prstGeom>
          <a:noFill/>
        </p:spPr>
        <p:txBody>
          <a:bodyPr wrap="none" rtlCol="0">
            <a:spAutoFit/>
          </a:bodyPr>
          <a:lstStyle/>
          <a:p>
            <a:r>
              <a:rPr lang="en-US" dirty="0"/>
              <a:t>QM Provider</a:t>
            </a:r>
            <a:endParaRPr lang="en-IL" dirty="0"/>
          </a:p>
        </p:txBody>
      </p:sp>
      <p:sp>
        <p:nvSpPr>
          <p:cNvPr id="13" name="TextBox 12">
            <a:extLst>
              <a:ext uri="{FF2B5EF4-FFF2-40B4-BE49-F238E27FC236}">
                <a16:creationId xmlns:a16="http://schemas.microsoft.com/office/drawing/2014/main" id="{D24F0063-C0AB-DD6D-0A84-F6C441C6951E}"/>
              </a:ext>
            </a:extLst>
          </p:cNvPr>
          <p:cNvSpPr txBox="1"/>
          <p:nvPr/>
        </p:nvSpPr>
        <p:spPr>
          <a:xfrm>
            <a:off x="2977117" y="4447649"/>
            <a:ext cx="863698" cy="369332"/>
          </a:xfrm>
          <a:prstGeom prst="rect">
            <a:avLst/>
          </a:prstGeom>
          <a:noFill/>
        </p:spPr>
        <p:txBody>
          <a:bodyPr wrap="none" rtlCol="0">
            <a:spAutoFit/>
          </a:bodyPr>
          <a:lstStyle/>
          <a:p>
            <a:r>
              <a:rPr lang="en-US" dirty="0"/>
              <a:t>verifies</a:t>
            </a:r>
            <a:endParaRPr lang="en-IL" dirty="0"/>
          </a:p>
        </p:txBody>
      </p:sp>
      <p:sp>
        <p:nvSpPr>
          <p:cNvPr id="14" name="TextBox 13">
            <a:extLst>
              <a:ext uri="{FF2B5EF4-FFF2-40B4-BE49-F238E27FC236}">
                <a16:creationId xmlns:a16="http://schemas.microsoft.com/office/drawing/2014/main" id="{972763B0-54B3-CB63-235E-4C26FAADFEDF}"/>
              </a:ext>
            </a:extLst>
          </p:cNvPr>
          <p:cNvSpPr txBox="1"/>
          <p:nvPr/>
        </p:nvSpPr>
        <p:spPr>
          <a:xfrm>
            <a:off x="9774780" y="3257989"/>
            <a:ext cx="2031838" cy="369332"/>
          </a:xfrm>
          <a:prstGeom prst="rect">
            <a:avLst/>
          </a:prstGeom>
          <a:noFill/>
        </p:spPr>
        <p:txBody>
          <a:bodyPr wrap="none" rtlCol="0">
            <a:spAutoFit/>
          </a:bodyPr>
          <a:lstStyle/>
          <a:p>
            <a:r>
              <a:rPr lang="en-US" dirty="0"/>
              <a:t>Link Validity Service</a:t>
            </a:r>
            <a:endParaRPr lang="en-IL" dirty="0"/>
          </a:p>
        </p:txBody>
      </p:sp>
      <p:cxnSp>
        <p:nvCxnSpPr>
          <p:cNvPr id="16" name="Straight Arrow Connector 15">
            <a:extLst>
              <a:ext uri="{FF2B5EF4-FFF2-40B4-BE49-F238E27FC236}">
                <a16:creationId xmlns:a16="http://schemas.microsoft.com/office/drawing/2014/main" id="{91860F79-BA6C-E616-42BA-7A648F5FDEB2}"/>
              </a:ext>
            </a:extLst>
          </p:cNvPr>
          <p:cNvCxnSpPr>
            <a:cxnSpLocks/>
          </p:cNvCxnSpPr>
          <p:nvPr/>
        </p:nvCxnSpPr>
        <p:spPr>
          <a:xfrm>
            <a:off x="4343146" y="4321542"/>
            <a:ext cx="151336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5B671F5A-9C94-C743-5574-5D7F765A2947}"/>
              </a:ext>
            </a:extLst>
          </p:cNvPr>
          <p:cNvSpPr txBox="1"/>
          <p:nvPr/>
        </p:nvSpPr>
        <p:spPr>
          <a:xfrm>
            <a:off x="3881529" y="2171410"/>
            <a:ext cx="6960880" cy="646331"/>
          </a:xfrm>
          <a:prstGeom prst="rect">
            <a:avLst/>
          </a:prstGeom>
          <a:solidFill>
            <a:schemeClr val="bg2">
              <a:lumMod val="90000"/>
            </a:schemeClr>
          </a:solidFill>
        </p:spPr>
        <p:txBody>
          <a:bodyPr wrap="none" rtlCol="0">
            <a:spAutoFit/>
          </a:bodyPr>
          <a:lstStyle/>
          <a:p>
            <a:pPr marL="342900" indent="-342900">
              <a:buAutoNum type="arabicPeriod"/>
            </a:pPr>
            <a:r>
              <a:rPr lang="en-US" dirty="0" err="1"/>
              <a:t>ValidityStatus</a:t>
            </a:r>
            <a:r>
              <a:rPr lang="en-US" dirty="0"/>
              <a:t> </a:t>
            </a:r>
            <a:r>
              <a:rPr lang="en-US" dirty="0" err="1"/>
              <a:t>GetStatus</a:t>
            </a:r>
            <a:r>
              <a:rPr lang="en-US" dirty="0"/>
              <a:t> (R1URI, R1#, R2URI, R2#, </a:t>
            </a:r>
            <a:r>
              <a:rPr lang="en-US" dirty="0" err="1"/>
              <a:t>Linktype</a:t>
            </a:r>
            <a:r>
              <a:rPr lang="en-US" dirty="0"/>
              <a:t>, profile)* </a:t>
            </a:r>
          </a:p>
          <a:p>
            <a:r>
              <a:rPr lang="en-US" dirty="0"/>
              <a:t>-&gt; (R1URI, R2URI, </a:t>
            </a:r>
            <a:r>
              <a:rPr lang="en-US" dirty="0" err="1"/>
              <a:t>Linktype</a:t>
            </a:r>
            <a:r>
              <a:rPr lang="en-US" dirty="0"/>
              <a:t>, profile, </a:t>
            </a:r>
            <a:r>
              <a:rPr lang="en-US" b="1" dirty="0" err="1"/>
              <a:t>ValidityStaus</a:t>
            </a:r>
            <a:r>
              <a:rPr lang="en-US" b="1" dirty="0"/>
              <a:t> </a:t>
            </a:r>
            <a:r>
              <a:rPr lang="en-US" dirty="0"/>
              <a:t>, comment, UID, time)*</a:t>
            </a:r>
          </a:p>
        </p:txBody>
      </p:sp>
      <p:graphicFrame>
        <p:nvGraphicFramePr>
          <p:cNvPr id="18" name="Table 18">
            <a:extLst>
              <a:ext uri="{FF2B5EF4-FFF2-40B4-BE49-F238E27FC236}">
                <a16:creationId xmlns:a16="http://schemas.microsoft.com/office/drawing/2014/main" id="{C4180E94-4A55-DCF2-C412-989884854DCF}"/>
              </a:ext>
            </a:extLst>
          </p:cNvPr>
          <p:cNvGraphicFramePr>
            <a:graphicFrameLocks noGrp="1"/>
          </p:cNvGraphicFramePr>
          <p:nvPr>
            <p:extLst>
              <p:ext uri="{D42A27DB-BD31-4B8C-83A1-F6EECF244321}">
                <p14:modId xmlns:p14="http://schemas.microsoft.com/office/powerpoint/2010/main" val="1231831296"/>
              </p:ext>
            </p:extLst>
          </p:nvPr>
        </p:nvGraphicFramePr>
        <p:xfrm>
          <a:off x="4644990" y="4632315"/>
          <a:ext cx="5325182" cy="1828800"/>
        </p:xfrm>
        <a:graphic>
          <a:graphicData uri="http://schemas.openxmlformats.org/drawingml/2006/table">
            <a:tbl>
              <a:tblPr firstRow="1" bandRow="1">
                <a:tableStyleId>{5C22544A-7EE6-4342-B048-85BDC9FD1C3A}</a:tableStyleId>
              </a:tblPr>
              <a:tblGrid>
                <a:gridCol w="1125256">
                  <a:extLst>
                    <a:ext uri="{9D8B030D-6E8A-4147-A177-3AD203B41FA5}">
                      <a16:colId xmlns:a16="http://schemas.microsoft.com/office/drawing/2014/main" val="2950627979"/>
                    </a:ext>
                  </a:extLst>
                </a:gridCol>
                <a:gridCol w="1125256">
                  <a:extLst>
                    <a:ext uri="{9D8B030D-6E8A-4147-A177-3AD203B41FA5}">
                      <a16:colId xmlns:a16="http://schemas.microsoft.com/office/drawing/2014/main" val="3566132103"/>
                    </a:ext>
                  </a:extLst>
                </a:gridCol>
                <a:gridCol w="1125256">
                  <a:extLst>
                    <a:ext uri="{9D8B030D-6E8A-4147-A177-3AD203B41FA5}">
                      <a16:colId xmlns:a16="http://schemas.microsoft.com/office/drawing/2014/main" val="2775578738"/>
                    </a:ext>
                  </a:extLst>
                </a:gridCol>
                <a:gridCol w="974707">
                  <a:extLst>
                    <a:ext uri="{9D8B030D-6E8A-4147-A177-3AD203B41FA5}">
                      <a16:colId xmlns:a16="http://schemas.microsoft.com/office/drawing/2014/main" val="643775180"/>
                    </a:ext>
                  </a:extLst>
                </a:gridCol>
                <a:gridCol w="974707">
                  <a:extLst>
                    <a:ext uri="{9D8B030D-6E8A-4147-A177-3AD203B41FA5}">
                      <a16:colId xmlns:a16="http://schemas.microsoft.com/office/drawing/2014/main" val="678935566"/>
                    </a:ext>
                  </a:extLst>
                </a:gridCol>
              </a:tblGrid>
              <a:tr h="740145">
                <a:tc>
                  <a:txBody>
                    <a:bodyPr/>
                    <a:lstStyle/>
                    <a:p>
                      <a:r>
                        <a:rPr lang="en-US" sz="1600" dirty="0"/>
                        <a:t>Resource 1  #</a:t>
                      </a:r>
                      <a:endParaRPr lang="en-IL" sz="1600" dirty="0"/>
                    </a:p>
                  </a:txBody>
                  <a:tcPr/>
                </a:tc>
                <a:tc>
                  <a:txBody>
                    <a:bodyPr/>
                    <a:lstStyle/>
                    <a:p>
                      <a:r>
                        <a:rPr lang="en-US" sz="1600" dirty="0"/>
                        <a:t>Resource 2 #</a:t>
                      </a:r>
                      <a:endParaRPr lang="en-IL" sz="1600" dirty="0"/>
                    </a:p>
                  </a:txBody>
                  <a:tcPr/>
                </a:tc>
                <a:tc>
                  <a:txBody>
                    <a:bodyPr/>
                    <a:lstStyle/>
                    <a:p>
                      <a:r>
                        <a:rPr lang="en-US" sz="1600" dirty="0"/>
                        <a:t>Link Type URI</a:t>
                      </a:r>
                      <a:endParaRPr lang="en-IL" sz="1600" dirty="0"/>
                    </a:p>
                  </a:txBody>
                  <a:tcPr/>
                </a:tc>
                <a:tc>
                  <a:txBody>
                    <a:bodyPr/>
                    <a:lstStyle/>
                    <a:p>
                      <a:r>
                        <a:rPr lang="en-US" sz="1600" dirty="0" err="1"/>
                        <a:t>LinkValidity</a:t>
                      </a:r>
                      <a:r>
                        <a:rPr lang="en-US" sz="1600" dirty="0"/>
                        <a:t> Profile</a:t>
                      </a:r>
                      <a:endParaRPr lang="en-IL" sz="1600" dirty="0"/>
                    </a:p>
                  </a:txBody>
                  <a:tcPr/>
                </a:tc>
                <a:tc>
                  <a:txBody>
                    <a:bodyPr/>
                    <a:lstStyle/>
                    <a:p>
                      <a:r>
                        <a:rPr lang="en-US" sz="1600" dirty="0"/>
                        <a:t>Validity</a:t>
                      </a:r>
                    </a:p>
                    <a:p>
                      <a:r>
                        <a:rPr lang="en-US" sz="1600" dirty="0"/>
                        <a:t>Status</a:t>
                      </a:r>
                      <a:endParaRPr lang="en-IL" sz="1600" dirty="0"/>
                    </a:p>
                  </a:txBody>
                  <a:tcPr/>
                </a:tc>
                <a:extLst>
                  <a:ext uri="{0D108BD9-81ED-4DB2-BD59-A6C34878D82A}">
                    <a16:rowId xmlns:a16="http://schemas.microsoft.com/office/drawing/2014/main" val="1467234236"/>
                  </a:ext>
                </a:extLst>
              </a:tr>
              <a:tr h="296058">
                <a:tc>
                  <a:txBody>
                    <a:bodyPr/>
                    <a:lstStyle/>
                    <a:p>
                      <a:endParaRPr lang="en-IL" sz="1600"/>
                    </a:p>
                  </a:txBody>
                  <a:tcPr/>
                </a:tc>
                <a:tc>
                  <a:txBody>
                    <a:bodyPr/>
                    <a:lstStyle/>
                    <a:p>
                      <a:endParaRPr lang="en-IL" sz="1600"/>
                    </a:p>
                  </a:txBody>
                  <a:tcPr/>
                </a:tc>
                <a:tc>
                  <a:txBody>
                    <a:bodyPr/>
                    <a:lstStyle/>
                    <a:p>
                      <a:endParaRPr lang="en-IL" sz="1600" dirty="0"/>
                    </a:p>
                  </a:txBody>
                  <a:tcPr/>
                </a:tc>
                <a:tc>
                  <a:txBody>
                    <a:bodyPr/>
                    <a:lstStyle/>
                    <a:p>
                      <a:endParaRPr lang="en-IL" sz="1600" dirty="0"/>
                    </a:p>
                  </a:txBody>
                  <a:tcPr/>
                </a:tc>
                <a:tc>
                  <a:txBody>
                    <a:bodyPr/>
                    <a:lstStyle/>
                    <a:p>
                      <a:endParaRPr lang="en-IL" sz="1600"/>
                    </a:p>
                  </a:txBody>
                  <a:tcPr/>
                </a:tc>
                <a:extLst>
                  <a:ext uri="{0D108BD9-81ED-4DB2-BD59-A6C34878D82A}">
                    <a16:rowId xmlns:a16="http://schemas.microsoft.com/office/drawing/2014/main" val="4232690187"/>
                  </a:ext>
                </a:extLst>
              </a:tr>
              <a:tr h="296058">
                <a:tc>
                  <a:txBody>
                    <a:bodyPr/>
                    <a:lstStyle/>
                    <a:p>
                      <a:endParaRPr lang="en-IL" sz="1600"/>
                    </a:p>
                  </a:txBody>
                  <a:tcPr/>
                </a:tc>
                <a:tc>
                  <a:txBody>
                    <a:bodyPr/>
                    <a:lstStyle/>
                    <a:p>
                      <a:endParaRPr lang="en-IL" sz="1600"/>
                    </a:p>
                  </a:txBody>
                  <a:tcPr/>
                </a:tc>
                <a:tc>
                  <a:txBody>
                    <a:bodyPr/>
                    <a:lstStyle/>
                    <a:p>
                      <a:endParaRPr lang="en-IL" sz="1600" dirty="0"/>
                    </a:p>
                  </a:txBody>
                  <a:tcPr/>
                </a:tc>
                <a:tc>
                  <a:txBody>
                    <a:bodyPr/>
                    <a:lstStyle/>
                    <a:p>
                      <a:endParaRPr lang="en-IL" sz="1600"/>
                    </a:p>
                  </a:txBody>
                  <a:tcPr/>
                </a:tc>
                <a:tc>
                  <a:txBody>
                    <a:bodyPr/>
                    <a:lstStyle/>
                    <a:p>
                      <a:endParaRPr lang="en-IL" sz="1600"/>
                    </a:p>
                  </a:txBody>
                  <a:tcPr/>
                </a:tc>
                <a:extLst>
                  <a:ext uri="{0D108BD9-81ED-4DB2-BD59-A6C34878D82A}">
                    <a16:rowId xmlns:a16="http://schemas.microsoft.com/office/drawing/2014/main" val="2262911198"/>
                  </a:ext>
                </a:extLst>
              </a:tr>
              <a:tr h="296058">
                <a:tc>
                  <a:txBody>
                    <a:bodyPr/>
                    <a:lstStyle/>
                    <a:p>
                      <a:endParaRPr lang="en-IL" sz="1600" dirty="0"/>
                    </a:p>
                  </a:txBody>
                  <a:tcPr/>
                </a:tc>
                <a:tc>
                  <a:txBody>
                    <a:bodyPr/>
                    <a:lstStyle/>
                    <a:p>
                      <a:endParaRPr lang="en-IL" sz="1600" dirty="0"/>
                    </a:p>
                  </a:txBody>
                  <a:tcPr/>
                </a:tc>
                <a:tc>
                  <a:txBody>
                    <a:bodyPr/>
                    <a:lstStyle/>
                    <a:p>
                      <a:endParaRPr lang="en-IL" sz="1600" dirty="0"/>
                    </a:p>
                  </a:txBody>
                  <a:tcPr/>
                </a:tc>
                <a:tc>
                  <a:txBody>
                    <a:bodyPr/>
                    <a:lstStyle/>
                    <a:p>
                      <a:endParaRPr lang="en-IL" sz="1600" dirty="0"/>
                    </a:p>
                  </a:txBody>
                  <a:tcPr/>
                </a:tc>
                <a:tc>
                  <a:txBody>
                    <a:bodyPr/>
                    <a:lstStyle/>
                    <a:p>
                      <a:endParaRPr lang="en-IL" sz="1600" dirty="0"/>
                    </a:p>
                  </a:txBody>
                  <a:tcPr/>
                </a:tc>
                <a:extLst>
                  <a:ext uri="{0D108BD9-81ED-4DB2-BD59-A6C34878D82A}">
                    <a16:rowId xmlns:a16="http://schemas.microsoft.com/office/drawing/2014/main" val="4067884701"/>
                  </a:ext>
                </a:extLst>
              </a:tr>
            </a:tbl>
          </a:graphicData>
        </a:graphic>
      </p:graphicFrame>
      <p:sp>
        <p:nvSpPr>
          <p:cNvPr id="19" name="TextBox 18">
            <a:extLst>
              <a:ext uri="{FF2B5EF4-FFF2-40B4-BE49-F238E27FC236}">
                <a16:creationId xmlns:a16="http://schemas.microsoft.com/office/drawing/2014/main" id="{C9933102-EFA8-458B-CE6C-DCBF720E1044}"/>
              </a:ext>
            </a:extLst>
          </p:cNvPr>
          <p:cNvSpPr txBox="1"/>
          <p:nvPr/>
        </p:nvSpPr>
        <p:spPr>
          <a:xfrm>
            <a:off x="3210713" y="3842764"/>
            <a:ext cx="8750088" cy="646331"/>
          </a:xfrm>
          <a:prstGeom prst="rect">
            <a:avLst/>
          </a:prstGeom>
          <a:solidFill>
            <a:schemeClr val="bg2">
              <a:lumMod val="90000"/>
            </a:schemeClr>
          </a:solidFill>
        </p:spPr>
        <p:txBody>
          <a:bodyPr wrap="none" rtlCol="0">
            <a:spAutoFit/>
          </a:bodyPr>
          <a:lstStyle/>
          <a:p>
            <a:r>
              <a:rPr lang="en-US" dirty="0"/>
              <a:t>2. </a:t>
            </a:r>
            <a:r>
              <a:rPr lang="en-US" dirty="0" err="1"/>
              <a:t>SetStatus</a:t>
            </a:r>
            <a:r>
              <a:rPr lang="en-US" dirty="0"/>
              <a:t> (R1URI, R1#, R2URI, R2#,  </a:t>
            </a:r>
            <a:r>
              <a:rPr lang="en-US" dirty="0" err="1"/>
              <a:t>Linktype</a:t>
            </a:r>
            <a:r>
              <a:rPr lang="en-US" dirty="0"/>
              <a:t>, </a:t>
            </a:r>
            <a:r>
              <a:rPr lang="en-US" b="1" dirty="0" err="1"/>
              <a:t>ValidityStaus</a:t>
            </a:r>
            <a:r>
              <a:rPr lang="en-US" dirty="0"/>
              <a:t>, profile, comment, UID, time) </a:t>
            </a:r>
          </a:p>
          <a:p>
            <a:r>
              <a:rPr lang="en-US" dirty="0"/>
              <a:t>-&gt; success (200)/ (400)</a:t>
            </a:r>
          </a:p>
        </p:txBody>
      </p:sp>
      <p:cxnSp>
        <p:nvCxnSpPr>
          <p:cNvPr id="20" name="Straight Arrow Connector 19">
            <a:extLst>
              <a:ext uri="{FF2B5EF4-FFF2-40B4-BE49-F238E27FC236}">
                <a16:creationId xmlns:a16="http://schemas.microsoft.com/office/drawing/2014/main" id="{6DA6EC5F-2C50-E3AE-2CFC-52BC473F4FB5}"/>
              </a:ext>
            </a:extLst>
          </p:cNvPr>
          <p:cNvCxnSpPr>
            <a:cxnSpLocks/>
          </p:cNvCxnSpPr>
          <p:nvPr/>
        </p:nvCxnSpPr>
        <p:spPr>
          <a:xfrm flipH="1">
            <a:off x="4582632" y="3524354"/>
            <a:ext cx="151336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F2DE8EF2-C7AB-7478-ADE8-2D5D5F50808F}"/>
              </a:ext>
            </a:extLst>
          </p:cNvPr>
          <p:cNvSpPr txBox="1"/>
          <p:nvPr/>
        </p:nvSpPr>
        <p:spPr>
          <a:xfrm>
            <a:off x="10095457" y="4650262"/>
            <a:ext cx="1171890" cy="923330"/>
          </a:xfrm>
          <a:prstGeom prst="rect">
            <a:avLst/>
          </a:prstGeom>
          <a:noFill/>
        </p:spPr>
        <p:txBody>
          <a:bodyPr wrap="square">
            <a:spAutoFit/>
          </a:bodyPr>
          <a:lstStyle/>
          <a:p>
            <a:r>
              <a:rPr lang="en-US" dirty="0"/>
              <a:t>Valid, invalid, suspect</a:t>
            </a:r>
            <a:endParaRPr lang="en-IL" dirty="0"/>
          </a:p>
        </p:txBody>
      </p:sp>
      <p:sp>
        <p:nvSpPr>
          <p:cNvPr id="23" name="TextBox 22">
            <a:extLst>
              <a:ext uri="{FF2B5EF4-FFF2-40B4-BE49-F238E27FC236}">
                <a16:creationId xmlns:a16="http://schemas.microsoft.com/office/drawing/2014/main" id="{FD964E0C-8DF5-D4CE-C3B8-5B05D9D6AC75}"/>
              </a:ext>
            </a:extLst>
          </p:cNvPr>
          <p:cNvSpPr txBox="1"/>
          <p:nvPr/>
        </p:nvSpPr>
        <p:spPr>
          <a:xfrm>
            <a:off x="4994245" y="210902"/>
            <a:ext cx="7708605" cy="2308324"/>
          </a:xfrm>
          <a:prstGeom prst="rect">
            <a:avLst/>
          </a:prstGeom>
          <a:noFill/>
        </p:spPr>
        <p:txBody>
          <a:bodyPr wrap="square" rtlCol="0">
            <a:spAutoFit/>
          </a:bodyPr>
          <a:lstStyle/>
          <a:p>
            <a:pPr marL="285750" indent="-285750">
              <a:buFont typeface="Arial" panose="020B0604020202020204" pitchFamily="34" charset="0"/>
              <a:buChar char="•"/>
            </a:pPr>
            <a:r>
              <a:rPr lang="en-US" dirty="0"/>
              <a:t>Link validity is specified </a:t>
            </a:r>
            <a:r>
              <a:rPr lang="en-US" dirty="0" err="1"/>
              <a:t>wrt</a:t>
            </a:r>
            <a:r>
              <a:rPr lang="en-US" dirty="0"/>
              <a:t> the source and target artifact contents represented by a content </a:t>
            </a:r>
            <a:r>
              <a:rPr lang="en-US" b="1" dirty="0"/>
              <a:t>hash (#)</a:t>
            </a:r>
          </a:p>
          <a:p>
            <a:pPr marL="285750" indent="-285750">
              <a:buFont typeface="Arial" panose="020B0604020202020204" pitchFamily="34" charset="0"/>
              <a:buChar char="•"/>
            </a:pPr>
            <a:r>
              <a:rPr lang="en-US" dirty="0"/>
              <a:t>A link is identified by source#, target#, and </a:t>
            </a:r>
            <a:r>
              <a:rPr lang="en-US" dirty="0" err="1"/>
              <a:t>linktype</a:t>
            </a:r>
            <a:r>
              <a:rPr lang="en-US" dirty="0"/>
              <a:t> and the </a:t>
            </a:r>
            <a:r>
              <a:rPr lang="en-US" dirty="0" err="1"/>
              <a:t>conceptURIs</a:t>
            </a:r>
            <a:r>
              <a:rPr lang="en-US" dirty="0"/>
              <a:t> which are used for diagnostics and migration purposes and safeguarding </a:t>
            </a:r>
            <a:r>
              <a:rPr lang="en-US" dirty="0" err="1"/>
              <a:t>uniqnes</a:t>
            </a:r>
            <a:r>
              <a:rPr lang="en-US" dirty="0"/>
              <a:t> of the validity record</a:t>
            </a:r>
          </a:p>
          <a:p>
            <a:pPr marL="285750" indent="-285750">
              <a:buFont typeface="Arial" panose="020B0604020202020204" pitchFamily="34" charset="0"/>
              <a:buChar char="•"/>
            </a:pPr>
            <a:r>
              <a:rPr lang="en-US" dirty="0"/>
              <a:t>The artifact content hash is determined by the resource provider and can be based on a validity profile</a:t>
            </a:r>
          </a:p>
          <a:p>
            <a:pPr marL="285750" indent="-285750">
              <a:buFont typeface="Arial" panose="020B0604020202020204" pitchFamily="34" charset="0"/>
              <a:buChar char="•"/>
            </a:pPr>
            <a:endParaRPr lang="en-IL" dirty="0"/>
          </a:p>
        </p:txBody>
      </p:sp>
      <p:sp>
        <p:nvSpPr>
          <p:cNvPr id="24" name="TextBox 23">
            <a:extLst>
              <a:ext uri="{FF2B5EF4-FFF2-40B4-BE49-F238E27FC236}">
                <a16:creationId xmlns:a16="http://schemas.microsoft.com/office/drawing/2014/main" id="{32BBB3B3-E802-A681-F4AF-ABAE5C8FEA44}"/>
              </a:ext>
            </a:extLst>
          </p:cNvPr>
          <p:cNvSpPr txBox="1"/>
          <p:nvPr/>
        </p:nvSpPr>
        <p:spPr>
          <a:xfrm>
            <a:off x="5777323" y="4217733"/>
            <a:ext cx="3071225" cy="369332"/>
          </a:xfrm>
          <a:prstGeom prst="rect">
            <a:avLst/>
          </a:prstGeom>
          <a:noFill/>
        </p:spPr>
        <p:txBody>
          <a:bodyPr wrap="none" rtlCol="0">
            <a:spAutoFit/>
          </a:bodyPr>
          <a:lstStyle/>
          <a:p>
            <a:r>
              <a:rPr lang="en-US" dirty="0"/>
              <a:t>Link Validity logical data model</a:t>
            </a:r>
            <a:endParaRPr lang="en-IL" dirty="0"/>
          </a:p>
        </p:txBody>
      </p:sp>
      <p:cxnSp>
        <p:nvCxnSpPr>
          <p:cNvPr id="25" name="Straight Arrow Connector 24">
            <a:extLst>
              <a:ext uri="{FF2B5EF4-FFF2-40B4-BE49-F238E27FC236}">
                <a16:creationId xmlns:a16="http://schemas.microsoft.com/office/drawing/2014/main" id="{1806E696-EF8E-B0A5-059F-246F7E026DDD}"/>
              </a:ext>
            </a:extLst>
          </p:cNvPr>
          <p:cNvCxnSpPr>
            <a:cxnSpLocks/>
          </p:cNvCxnSpPr>
          <p:nvPr/>
        </p:nvCxnSpPr>
        <p:spPr>
          <a:xfrm flipH="1" flipV="1">
            <a:off x="2604336" y="3042002"/>
            <a:ext cx="1" cy="21522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4C6FEB56-A0F9-373B-12F4-149F9B634652}"/>
              </a:ext>
            </a:extLst>
          </p:cNvPr>
          <p:cNvSpPr txBox="1"/>
          <p:nvPr/>
        </p:nvSpPr>
        <p:spPr>
          <a:xfrm>
            <a:off x="226941" y="2981770"/>
            <a:ext cx="2812237" cy="646331"/>
          </a:xfrm>
          <a:prstGeom prst="rect">
            <a:avLst/>
          </a:prstGeom>
          <a:solidFill>
            <a:schemeClr val="bg2">
              <a:lumMod val="90000"/>
            </a:schemeClr>
          </a:solidFill>
        </p:spPr>
        <p:txBody>
          <a:bodyPr wrap="square" rtlCol="0">
            <a:spAutoFit/>
          </a:bodyPr>
          <a:lstStyle/>
          <a:p>
            <a:r>
              <a:rPr lang="en-US" dirty="0"/>
              <a:t>3. </a:t>
            </a:r>
            <a:r>
              <a:rPr lang="en-US" dirty="0" err="1"/>
              <a:t>GetContentHash</a:t>
            </a:r>
            <a:r>
              <a:rPr lang="en-US" dirty="0"/>
              <a:t>(context, </a:t>
            </a:r>
            <a:r>
              <a:rPr lang="en-US" dirty="0" err="1"/>
              <a:t>RsURI</a:t>
            </a:r>
            <a:r>
              <a:rPr lang="en-US" dirty="0"/>
              <a:t>) -&gt; </a:t>
            </a:r>
            <a:r>
              <a:rPr lang="en-US" dirty="0" err="1"/>
              <a:t>contentHash</a:t>
            </a:r>
            <a:r>
              <a:rPr lang="en-US" dirty="0"/>
              <a:t> </a:t>
            </a:r>
          </a:p>
        </p:txBody>
      </p:sp>
      <p:sp>
        <p:nvSpPr>
          <p:cNvPr id="3" name="TextBox 2">
            <a:extLst>
              <a:ext uri="{FF2B5EF4-FFF2-40B4-BE49-F238E27FC236}">
                <a16:creationId xmlns:a16="http://schemas.microsoft.com/office/drawing/2014/main" id="{2714AF69-E077-10C5-DCC9-F1B6A0AE40FC}"/>
              </a:ext>
            </a:extLst>
          </p:cNvPr>
          <p:cNvSpPr txBox="1"/>
          <p:nvPr/>
        </p:nvSpPr>
        <p:spPr>
          <a:xfrm>
            <a:off x="3665189" y="2763948"/>
            <a:ext cx="4243406" cy="1169551"/>
          </a:xfrm>
          <a:prstGeom prst="rect">
            <a:avLst/>
          </a:prstGeom>
          <a:solidFill>
            <a:srgbClr val="FFFF00"/>
          </a:solidFill>
        </p:spPr>
        <p:txBody>
          <a:bodyPr wrap="none" rtlCol="0">
            <a:spAutoFit/>
          </a:bodyPr>
          <a:lstStyle/>
          <a:p>
            <a:r>
              <a:rPr lang="en-US" sz="1400" dirty="0" err="1"/>
              <a:t>RxURI</a:t>
            </a:r>
            <a:r>
              <a:rPr lang="en-US" sz="1400" dirty="0"/>
              <a:t> is a concept URI</a:t>
            </a:r>
          </a:p>
          <a:p>
            <a:r>
              <a:rPr lang="en-US" sz="1400" dirty="0"/>
              <a:t>LVS returns the record with latest timestamp in</a:t>
            </a:r>
          </a:p>
          <a:p>
            <a:r>
              <a:rPr lang="en-US" sz="1400" dirty="0"/>
              <a:t>Case of multiple matches</a:t>
            </a:r>
          </a:p>
          <a:p>
            <a:r>
              <a:rPr lang="en-US" sz="1400" dirty="0"/>
              <a:t>Get should match R1,R2 or R2,R1 (order independent)</a:t>
            </a:r>
          </a:p>
          <a:p>
            <a:r>
              <a:rPr lang="en-US" sz="1400" dirty="0"/>
              <a:t>Get status is a bulk operation implemented using a post</a:t>
            </a:r>
            <a:endParaRPr lang="en-IL" sz="1400" dirty="0"/>
          </a:p>
        </p:txBody>
      </p:sp>
      <p:sp>
        <p:nvSpPr>
          <p:cNvPr id="9" name="TextBox 8">
            <a:extLst>
              <a:ext uri="{FF2B5EF4-FFF2-40B4-BE49-F238E27FC236}">
                <a16:creationId xmlns:a16="http://schemas.microsoft.com/office/drawing/2014/main" id="{9CCA41D3-87C8-E7F3-5D5E-F127E814EA6C}"/>
              </a:ext>
            </a:extLst>
          </p:cNvPr>
          <p:cNvSpPr txBox="1"/>
          <p:nvPr/>
        </p:nvSpPr>
        <p:spPr>
          <a:xfrm>
            <a:off x="105718" y="3776265"/>
            <a:ext cx="3054682" cy="523220"/>
          </a:xfrm>
          <a:prstGeom prst="rect">
            <a:avLst/>
          </a:prstGeom>
          <a:solidFill>
            <a:srgbClr val="FFFF00"/>
          </a:solidFill>
        </p:spPr>
        <p:txBody>
          <a:bodyPr wrap="none" rtlCol="0">
            <a:spAutoFit/>
          </a:bodyPr>
          <a:lstStyle/>
          <a:p>
            <a:r>
              <a:rPr lang="en-US" sz="1400" dirty="0" err="1"/>
              <a:t>GetContentHash</a:t>
            </a:r>
            <a:r>
              <a:rPr lang="en-US" sz="1400" dirty="0"/>
              <a:t> is a get on a </a:t>
            </a:r>
          </a:p>
          <a:p>
            <a:r>
              <a:rPr lang="en-US" sz="1400" dirty="0"/>
              <a:t>Concept resource with a special header</a:t>
            </a:r>
            <a:endParaRPr lang="en-IL" sz="1400" dirty="0"/>
          </a:p>
        </p:txBody>
      </p:sp>
    </p:spTree>
    <p:extLst>
      <p:ext uri="{BB962C8B-B14F-4D97-AF65-F5344CB8AC3E}">
        <p14:creationId xmlns:p14="http://schemas.microsoft.com/office/powerpoint/2010/main" val="35249557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45DE1-A835-79C6-B473-E774ED05DFD4}"/>
              </a:ext>
            </a:extLst>
          </p:cNvPr>
          <p:cNvSpPr>
            <a:spLocks noGrp="1"/>
          </p:cNvSpPr>
          <p:nvPr>
            <p:ph type="title"/>
          </p:nvPr>
        </p:nvSpPr>
        <p:spPr>
          <a:xfrm>
            <a:off x="838200" y="365126"/>
            <a:ext cx="10515600" cy="613070"/>
          </a:xfrm>
        </p:spPr>
        <p:txBody>
          <a:bodyPr>
            <a:normAutofit fontScale="90000"/>
          </a:bodyPr>
          <a:lstStyle/>
          <a:p>
            <a:r>
              <a:rPr lang="en-US" dirty="0"/>
              <a:t>Link validity reporting</a:t>
            </a:r>
            <a:endParaRPr lang="en-IL" dirty="0"/>
          </a:p>
        </p:txBody>
      </p:sp>
      <p:sp>
        <p:nvSpPr>
          <p:cNvPr id="3" name="Content Placeholder 2">
            <a:extLst>
              <a:ext uri="{FF2B5EF4-FFF2-40B4-BE49-F238E27FC236}">
                <a16:creationId xmlns:a16="http://schemas.microsoft.com/office/drawing/2014/main" id="{C9B3B6D3-B155-2682-9F15-02868FBEEBBD}"/>
              </a:ext>
            </a:extLst>
          </p:cNvPr>
          <p:cNvSpPr>
            <a:spLocks noGrp="1"/>
          </p:cNvSpPr>
          <p:nvPr>
            <p:ph idx="1"/>
          </p:nvPr>
        </p:nvSpPr>
        <p:spPr>
          <a:xfrm>
            <a:off x="497958" y="1368425"/>
            <a:ext cx="6434470" cy="4351338"/>
          </a:xfrm>
        </p:spPr>
        <p:txBody>
          <a:bodyPr>
            <a:normAutofit fontScale="85000" lnSpcReduction="20000"/>
          </a:bodyPr>
          <a:lstStyle/>
          <a:p>
            <a:r>
              <a:rPr lang="en-US" dirty="0"/>
              <a:t>Requires version resources content hashes to be fed to TRS</a:t>
            </a:r>
          </a:p>
          <a:p>
            <a:pPr lvl="1"/>
            <a:r>
              <a:rPr lang="en-US" dirty="0"/>
              <a:t>Should be the responsibility of the domain providers (e.g. DNG) to feed the mapping to TRS</a:t>
            </a:r>
          </a:p>
          <a:p>
            <a:pPr lvl="1"/>
            <a:r>
              <a:rPr lang="en-US" dirty="0"/>
              <a:t>Currently unclear, suspicion that ELM uses LVS to store this mapping </a:t>
            </a:r>
          </a:p>
          <a:p>
            <a:r>
              <a:rPr lang="en-US" dirty="0"/>
              <a:t>LVS </a:t>
            </a:r>
            <a:r>
              <a:rPr lang="en-US" dirty="0" err="1"/>
              <a:t>trs</a:t>
            </a:r>
            <a:r>
              <a:rPr lang="en-US" dirty="0"/>
              <a:t> feed</a:t>
            </a:r>
          </a:p>
          <a:p>
            <a:r>
              <a:rPr lang="en-US" dirty="0"/>
              <a:t>Reporting on LV is based on </a:t>
            </a:r>
            <a:r>
              <a:rPr lang="en-US" dirty="0" err="1"/>
              <a:t>on</a:t>
            </a:r>
            <a:r>
              <a:rPr lang="en-US" dirty="0"/>
              <a:t> </a:t>
            </a:r>
            <a:r>
              <a:rPr lang="en-US" dirty="0" err="1"/>
              <a:t>conjuncting</a:t>
            </a:r>
            <a:r>
              <a:rPr lang="en-US" dirty="0"/>
              <a:t> version URIs with content hash mappings and then with LVS feed </a:t>
            </a:r>
          </a:p>
          <a:p>
            <a:r>
              <a:rPr lang="en-US" dirty="0"/>
              <a:t>Example from ELM of finding the contentment (provided by Ernest)</a:t>
            </a:r>
          </a:p>
          <a:p>
            <a:pPr marL="0" indent="0">
              <a:buNone/>
            </a:pPr>
            <a:r>
              <a:rPr lang="en-CA" sz="1800" dirty="0">
                <a:effectLst/>
                <a:latin typeface="Calibri" panose="020F0502020204030204" pitchFamily="34" charset="0"/>
                <a:ea typeface="Calibri" panose="020F0502020204030204" pitchFamily="34" charset="0"/>
              </a:rPr>
              <a:t>?oslc_rm_Requirement1_contentHashVersion </a:t>
            </a:r>
            <a:r>
              <a:rPr lang="en-CA" sz="1800" dirty="0" err="1">
                <a:effectLst/>
                <a:latin typeface="Calibri" panose="020F0502020204030204" pitchFamily="34" charset="0"/>
                <a:ea typeface="Calibri" panose="020F0502020204030204" pitchFamily="34" charset="0"/>
              </a:rPr>
              <a:t>dcterms:isVersionOf</a:t>
            </a:r>
            <a:r>
              <a:rPr lang="en-CA" sz="1800" dirty="0">
                <a:effectLst/>
                <a:latin typeface="Calibri" panose="020F0502020204030204" pitchFamily="34" charset="0"/>
                <a:ea typeface="Calibri" panose="020F0502020204030204" pitchFamily="34" charset="0"/>
              </a:rPr>
              <a:t> ?oslc_rm_Requirement1_uri.</a:t>
            </a:r>
            <a:br>
              <a:rPr lang="en-CA" sz="1800" dirty="0">
                <a:effectLst/>
                <a:latin typeface="Calibri" panose="020F0502020204030204" pitchFamily="34" charset="0"/>
                <a:ea typeface="Calibri" panose="020F0502020204030204" pitchFamily="34" charset="0"/>
              </a:rPr>
            </a:br>
            <a:r>
              <a:rPr lang="en-CA" sz="1800" dirty="0">
                <a:effectLst/>
                <a:latin typeface="Calibri" panose="020F0502020204030204" pitchFamily="34" charset="0"/>
                <a:ea typeface="Calibri" panose="020F0502020204030204" pitchFamily="34" charset="0"/>
              </a:rPr>
              <a:t>    ?oslc_rm_Requirement1_contentHashVersion ns_validity_:</a:t>
            </a:r>
            <a:r>
              <a:rPr lang="en-CA" sz="1800" dirty="0" err="1">
                <a:effectLst/>
                <a:latin typeface="Calibri" panose="020F0502020204030204" pitchFamily="34" charset="0"/>
                <a:ea typeface="Calibri" panose="020F0502020204030204" pitchFamily="34" charset="0"/>
              </a:rPr>
              <a:t>contentHash</a:t>
            </a:r>
            <a:r>
              <a:rPr lang="en-CA" sz="1800" dirty="0">
                <a:effectLst/>
                <a:latin typeface="Calibri" panose="020F0502020204030204" pitchFamily="34" charset="0"/>
                <a:ea typeface="Calibri" panose="020F0502020204030204" pitchFamily="34" charset="0"/>
              </a:rPr>
              <a:t> ?oslc_rm_Requirement1_contentHash.</a:t>
            </a:r>
            <a:endParaRPr lang="en-IL" sz="1800" dirty="0">
              <a:effectLst/>
              <a:latin typeface="Calibri" panose="020F0502020204030204" pitchFamily="34" charset="0"/>
              <a:ea typeface="Calibri" panose="020F0502020204030204" pitchFamily="34" charset="0"/>
            </a:endParaRPr>
          </a:p>
          <a:p>
            <a:endParaRPr lang="en-IL" dirty="0"/>
          </a:p>
        </p:txBody>
      </p:sp>
      <p:graphicFrame>
        <p:nvGraphicFramePr>
          <p:cNvPr id="4" name="Table 3">
            <a:extLst>
              <a:ext uri="{FF2B5EF4-FFF2-40B4-BE49-F238E27FC236}">
                <a16:creationId xmlns:a16="http://schemas.microsoft.com/office/drawing/2014/main" id="{9B654070-920A-AFB9-6491-1186032231B4}"/>
              </a:ext>
            </a:extLst>
          </p:cNvPr>
          <p:cNvGraphicFramePr>
            <a:graphicFrameLocks noGrp="1"/>
          </p:cNvGraphicFramePr>
          <p:nvPr>
            <p:extLst>
              <p:ext uri="{D42A27DB-BD31-4B8C-83A1-F6EECF244321}">
                <p14:modId xmlns:p14="http://schemas.microsoft.com/office/powerpoint/2010/main" val="3368827665"/>
              </p:ext>
            </p:extLst>
          </p:nvPr>
        </p:nvGraphicFramePr>
        <p:xfrm>
          <a:off x="7889359" y="3916234"/>
          <a:ext cx="3227572" cy="1112520"/>
        </p:xfrm>
        <a:graphic>
          <a:graphicData uri="http://schemas.openxmlformats.org/drawingml/2006/table">
            <a:tbl>
              <a:tblPr firstRow="1" bandRow="1">
                <a:tableStyleId>{5C22544A-7EE6-4342-B048-85BDC9FD1C3A}</a:tableStyleId>
              </a:tblPr>
              <a:tblGrid>
                <a:gridCol w="1613786">
                  <a:extLst>
                    <a:ext uri="{9D8B030D-6E8A-4147-A177-3AD203B41FA5}">
                      <a16:colId xmlns:a16="http://schemas.microsoft.com/office/drawing/2014/main" val="31043268"/>
                    </a:ext>
                  </a:extLst>
                </a:gridCol>
                <a:gridCol w="1613786">
                  <a:extLst>
                    <a:ext uri="{9D8B030D-6E8A-4147-A177-3AD203B41FA5}">
                      <a16:colId xmlns:a16="http://schemas.microsoft.com/office/drawing/2014/main" val="2120425466"/>
                    </a:ext>
                  </a:extLst>
                </a:gridCol>
              </a:tblGrid>
              <a:tr h="370840">
                <a:tc>
                  <a:txBody>
                    <a:bodyPr/>
                    <a:lstStyle/>
                    <a:p>
                      <a:r>
                        <a:rPr lang="en-US" dirty="0"/>
                        <a:t>Version URI</a:t>
                      </a:r>
                      <a:endParaRPr lang="en-IL" dirty="0"/>
                    </a:p>
                  </a:txBody>
                  <a:tcPr/>
                </a:tc>
                <a:tc>
                  <a:txBody>
                    <a:bodyPr/>
                    <a:lstStyle/>
                    <a:p>
                      <a:r>
                        <a:rPr lang="en-US" dirty="0"/>
                        <a:t>Content#</a:t>
                      </a:r>
                      <a:endParaRPr lang="en-IL" dirty="0"/>
                    </a:p>
                  </a:txBody>
                  <a:tcPr/>
                </a:tc>
                <a:extLst>
                  <a:ext uri="{0D108BD9-81ED-4DB2-BD59-A6C34878D82A}">
                    <a16:rowId xmlns:a16="http://schemas.microsoft.com/office/drawing/2014/main" val="2531514559"/>
                  </a:ext>
                </a:extLst>
              </a:tr>
              <a:tr h="370840">
                <a:tc>
                  <a:txBody>
                    <a:bodyPr/>
                    <a:lstStyle/>
                    <a:p>
                      <a:endParaRPr lang="en-IL" dirty="0"/>
                    </a:p>
                  </a:txBody>
                  <a:tcPr/>
                </a:tc>
                <a:tc>
                  <a:txBody>
                    <a:bodyPr/>
                    <a:lstStyle/>
                    <a:p>
                      <a:endParaRPr lang="en-IL" dirty="0"/>
                    </a:p>
                  </a:txBody>
                  <a:tcPr/>
                </a:tc>
                <a:extLst>
                  <a:ext uri="{0D108BD9-81ED-4DB2-BD59-A6C34878D82A}">
                    <a16:rowId xmlns:a16="http://schemas.microsoft.com/office/drawing/2014/main" val="4138108399"/>
                  </a:ext>
                </a:extLst>
              </a:tr>
              <a:tr h="370840">
                <a:tc>
                  <a:txBody>
                    <a:bodyPr/>
                    <a:lstStyle/>
                    <a:p>
                      <a:endParaRPr lang="en-IL" dirty="0"/>
                    </a:p>
                  </a:txBody>
                  <a:tcPr/>
                </a:tc>
                <a:tc>
                  <a:txBody>
                    <a:bodyPr/>
                    <a:lstStyle/>
                    <a:p>
                      <a:endParaRPr lang="en-IL" dirty="0"/>
                    </a:p>
                  </a:txBody>
                  <a:tcPr/>
                </a:tc>
                <a:extLst>
                  <a:ext uri="{0D108BD9-81ED-4DB2-BD59-A6C34878D82A}">
                    <a16:rowId xmlns:a16="http://schemas.microsoft.com/office/drawing/2014/main" val="2338775414"/>
                  </a:ext>
                </a:extLst>
              </a:tr>
            </a:tbl>
          </a:graphicData>
        </a:graphic>
      </p:graphicFrame>
      <p:sp>
        <p:nvSpPr>
          <p:cNvPr id="5" name="TextBox 4">
            <a:extLst>
              <a:ext uri="{FF2B5EF4-FFF2-40B4-BE49-F238E27FC236}">
                <a16:creationId xmlns:a16="http://schemas.microsoft.com/office/drawing/2014/main" id="{91A0184E-EA75-545B-0CC2-B435D9A80DF4}"/>
              </a:ext>
            </a:extLst>
          </p:cNvPr>
          <p:cNvSpPr txBox="1"/>
          <p:nvPr/>
        </p:nvSpPr>
        <p:spPr>
          <a:xfrm>
            <a:off x="8654902" y="386121"/>
            <a:ext cx="1084784" cy="369332"/>
          </a:xfrm>
          <a:prstGeom prst="rect">
            <a:avLst/>
          </a:prstGeom>
          <a:noFill/>
        </p:spPr>
        <p:txBody>
          <a:bodyPr wrap="none" rtlCol="0">
            <a:spAutoFit/>
          </a:bodyPr>
          <a:lstStyle/>
          <a:p>
            <a:r>
              <a:rPr lang="en-US" dirty="0"/>
              <a:t>TRS feeds</a:t>
            </a:r>
            <a:endParaRPr lang="en-IL" dirty="0"/>
          </a:p>
        </p:txBody>
      </p:sp>
      <p:graphicFrame>
        <p:nvGraphicFramePr>
          <p:cNvPr id="6" name="Table 5">
            <a:extLst>
              <a:ext uri="{FF2B5EF4-FFF2-40B4-BE49-F238E27FC236}">
                <a16:creationId xmlns:a16="http://schemas.microsoft.com/office/drawing/2014/main" id="{2282E2F8-E9A8-A9C9-B277-9A9BCC49BA8E}"/>
              </a:ext>
            </a:extLst>
          </p:cNvPr>
          <p:cNvGraphicFramePr>
            <a:graphicFrameLocks noGrp="1"/>
          </p:cNvGraphicFramePr>
          <p:nvPr>
            <p:extLst>
              <p:ext uri="{D42A27DB-BD31-4B8C-83A1-F6EECF244321}">
                <p14:modId xmlns:p14="http://schemas.microsoft.com/office/powerpoint/2010/main" val="1612632837"/>
              </p:ext>
            </p:extLst>
          </p:nvPr>
        </p:nvGraphicFramePr>
        <p:xfrm>
          <a:off x="7272671" y="1074430"/>
          <a:ext cx="4737393" cy="1112520"/>
        </p:xfrm>
        <a:graphic>
          <a:graphicData uri="http://schemas.openxmlformats.org/drawingml/2006/table">
            <a:tbl>
              <a:tblPr firstRow="1" bandRow="1">
                <a:tableStyleId>{5C22544A-7EE6-4342-B048-85BDC9FD1C3A}</a:tableStyleId>
              </a:tblPr>
              <a:tblGrid>
                <a:gridCol w="1579131">
                  <a:extLst>
                    <a:ext uri="{9D8B030D-6E8A-4147-A177-3AD203B41FA5}">
                      <a16:colId xmlns:a16="http://schemas.microsoft.com/office/drawing/2014/main" val="2640360924"/>
                    </a:ext>
                  </a:extLst>
                </a:gridCol>
                <a:gridCol w="1579131">
                  <a:extLst>
                    <a:ext uri="{9D8B030D-6E8A-4147-A177-3AD203B41FA5}">
                      <a16:colId xmlns:a16="http://schemas.microsoft.com/office/drawing/2014/main" val="2145354836"/>
                    </a:ext>
                  </a:extLst>
                </a:gridCol>
                <a:gridCol w="1579131">
                  <a:extLst>
                    <a:ext uri="{9D8B030D-6E8A-4147-A177-3AD203B41FA5}">
                      <a16:colId xmlns:a16="http://schemas.microsoft.com/office/drawing/2014/main" val="72508348"/>
                    </a:ext>
                  </a:extLst>
                </a:gridCol>
              </a:tblGrid>
              <a:tr h="370840">
                <a:tc>
                  <a:txBody>
                    <a:bodyPr/>
                    <a:lstStyle/>
                    <a:p>
                      <a:r>
                        <a:rPr lang="en-US" dirty="0"/>
                        <a:t>Concept URI</a:t>
                      </a:r>
                      <a:endParaRPr lang="en-IL" dirty="0"/>
                    </a:p>
                  </a:txBody>
                  <a:tcPr/>
                </a:tc>
                <a:tc>
                  <a:txBody>
                    <a:bodyPr/>
                    <a:lstStyle/>
                    <a:p>
                      <a:r>
                        <a:rPr lang="en-US" dirty="0"/>
                        <a:t>Concept URI</a:t>
                      </a:r>
                      <a:endParaRPr lang="en-IL" dirty="0"/>
                    </a:p>
                  </a:txBody>
                  <a:tcPr/>
                </a:tc>
                <a:tc>
                  <a:txBody>
                    <a:bodyPr/>
                    <a:lstStyle/>
                    <a:p>
                      <a:r>
                        <a:rPr lang="en-US" dirty="0"/>
                        <a:t>Link type</a:t>
                      </a:r>
                      <a:endParaRPr lang="en-IL" dirty="0"/>
                    </a:p>
                  </a:txBody>
                  <a:tcPr/>
                </a:tc>
                <a:extLst>
                  <a:ext uri="{0D108BD9-81ED-4DB2-BD59-A6C34878D82A}">
                    <a16:rowId xmlns:a16="http://schemas.microsoft.com/office/drawing/2014/main" val="199560706"/>
                  </a:ext>
                </a:extLst>
              </a:tr>
              <a:tr h="370840">
                <a:tc>
                  <a:txBody>
                    <a:bodyPr/>
                    <a:lstStyle/>
                    <a:p>
                      <a:endParaRPr lang="en-IL" dirty="0"/>
                    </a:p>
                  </a:txBody>
                  <a:tcPr/>
                </a:tc>
                <a:tc>
                  <a:txBody>
                    <a:bodyPr/>
                    <a:lstStyle/>
                    <a:p>
                      <a:endParaRPr lang="en-IL" dirty="0"/>
                    </a:p>
                  </a:txBody>
                  <a:tcPr/>
                </a:tc>
                <a:tc>
                  <a:txBody>
                    <a:bodyPr/>
                    <a:lstStyle/>
                    <a:p>
                      <a:endParaRPr lang="en-IL"/>
                    </a:p>
                  </a:txBody>
                  <a:tcPr/>
                </a:tc>
                <a:extLst>
                  <a:ext uri="{0D108BD9-81ED-4DB2-BD59-A6C34878D82A}">
                    <a16:rowId xmlns:a16="http://schemas.microsoft.com/office/drawing/2014/main" val="2117700441"/>
                  </a:ext>
                </a:extLst>
              </a:tr>
              <a:tr h="370840">
                <a:tc>
                  <a:txBody>
                    <a:bodyPr/>
                    <a:lstStyle/>
                    <a:p>
                      <a:endParaRPr lang="en-IL"/>
                    </a:p>
                  </a:txBody>
                  <a:tcPr/>
                </a:tc>
                <a:tc>
                  <a:txBody>
                    <a:bodyPr/>
                    <a:lstStyle/>
                    <a:p>
                      <a:endParaRPr lang="en-IL"/>
                    </a:p>
                  </a:txBody>
                  <a:tcPr/>
                </a:tc>
                <a:tc>
                  <a:txBody>
                    <a:bodyPr/>
                    <a:lstStyle/>
                    <a:p>
                      <a:endParaRPr lang="en-IL" dirty="0"/>
                    </a:p>
                  </a:txBody>
                  <a:tcPr/>
                </a:tc>
                <a:extLst>
                  <a:ext uri="{0D108BD9-81ED-4DB2-BD59-A6C34878D82A}">
                    <a16:rowId xmlns:a16="http://schemas.microsoft.com/office/drawing/2014/main" val="1147564727"/>
                  </a:ext>
                </a:extLst>
              </a:tr>
            </a:tbl>
          </a:graphicData>
        </a:graphic>
      </p:graphicFrame>
      <p:graphicFrame>
        <p:nvGraphicFramePr>
          <p:cNvPr id="7" name="Table 6">
            <a:extLst>
              <a:ext uri="{FF2B5EF4-FFF2-40B4-BE49-F238E27FC236}">
                <a16:creationId xmlns:a16="http://schemas.microsoft.com/office/drawing/2014/main" id="{0D86BB77-E2AC-B722-E770-B2380313F053}"/>
              </a:ext>
            </a:extLst>
          </p:cNvPr>
          <p:cNvGraphicFramePr>
            <a:graphicFrameLocks noGrp="1"/>
          </p:cNvGraphicFramePr>
          <p:nvPr>
            <p:extLst>
              <p:ext uri="{D42A27DB-BD31-4B8C-83A1-F6EECF244321}">
                <p14:modId xmlns:p14="http://schemas.microsoft.com/office/powerpoint/2010/main" val="3977874510"/>
              </p:ext>
            </p:extLst>
          </p:nvPr>
        </p:nvGraphicFramePr>
        <p:xfrm>
          <a:off x="7541697" y="2417593"/>
          <a:ext cx="3769834" cy="1112520"/>
        </p:xfrm>
        <a:graphic>
          <a:graphicData uri="http://schemas.openxmlformats.org/drawingml/2006/table">
            <a:tbl>
              <a:tblPr firstRow="1" bandRow="1">
                <a:tableStyleId>{5C22544A-7EE6-4342-B048-85BDC9FD1C3A}</a:tableStyleId>
              </a:tblPr>
              <a:tblGrid>
                <a:gridCol w="1884917">
                  <a:extLst>
                    <a:ext uri="{9D8B030D-6E8A-4147-A177-3AD203B41FA5}">
                      <a16:colId xmlns:a16="http://schemas.microsoft.com/office/drawing/2014/main" val="3380641031"/>
                    </a:ext>
                  </a:extLst>
                </a:gridCol>
                <a:gridCol w="1884917">
                  <a:extLst>
                    <a:ext uri="{9D8B030D-6E8A-4147-A177-3AD203B41FA5}">
                      <a16:colId xmlns:a16="http://schemas.microsoft.com/office/drawing/2014/main" val="140656609"/>
                    </a:ext>
                  </a:extLst>
                </a:gridCol>
              </a:tblGrid>
              <a:tr h="370840">
                <a:tc>
                  <a:txBody>
                    <a:bodyPr/>
                    <a:lstStyle/>
                    <a:p>
                      <a:r>
                        <a:rPr lang="en-US" dirty="0"/>
                        <a:t>Concept URI</a:t>
                      </a:r>
                      <a:endParaRPr lang="en-IL" dirty="0"/>
                    </a:p>
                  </a:txBody>
                  <a:tcPr/>
                </a:tc>
                <a:tc>
                  <a:txBody>
                    <a:bodyPr/>
                    <a:lstStyle/>
                    <a:p>
                      <a:r>
                        <a:rPr lang="en-US" dirty="0"/>
                        <a:t>Version URI</a:t>
                      </a:r>
                      <a:endParaRPr lang="en-IL" dirty="0"/>
                    </a:p>
                  </a:txBody>
                  <a:tcPr/>
                </a:tc>
                <a:extLst>
                  <a:ext uri="{0D108BD9-81ED-4DB2-BD59-A6C34878D82A}">
                    <a16:rowId xmlns:a16="http://schemas.microsoft.com/office/drawing/2014/main" val="1832879251"/>
                  </a:ext>
                </a:extLst>
              </a:tr>
              <a:tr h="370840">
                <a:tc>
                  <a:txBody>
                    <a:bodyPr/>
                    <a:lstStyle/>
                    <a:p>
                      <a:endParaRPr lang="en-IL"/>
                    </a:p>
                  </a:txBody>
                  <a:tcPr/>
                </a:tc>
                <a:tc>
                  <a:txBody>
                    <a:bodyPr/>
                    <a:lstStyle/>
                    <a:p>
                      <a:endParaRPr lang="en-IL"/>
                    </a:p>
                  </a:txBody>
                  <a:tcPr/>
                </a:tc>
                <a:extLst>
                  <a:ext uri="{0D108BD9-81ED-4DB2-BD59-A6C34878D82A}">
                    <a16:rowId xmlns:a16="http://schemas.microsoft.com/office/drawing/2014/main" val="1170361711"/>
                  </a:ext>
                </a:extLst>
              </a:tr>
              <a:tr h="370840">
                <a:tc>
                  <a:txBody>
                    <a:bodyPr/>
                    <a:lstStyle/>
                    <a:p>
                      <a:endParaRPr lang="en-IL"/>
                    </a:p>
                  </a:txBody>
                  <a:tcPr/>
                </a:tc>
                <a:tc>
                  <a:txBody>
                    <a:bodyPr/>
                    <a:lstStyle/>
                    <a:p>
                      <a:endParaRPr lang="en-IL" dirty="0"/>
                    </a:p>
                  </a:txBody>
                  <a:tcPr/>
                </a:tc>
                <a:extLst>
                  <a:ext uri="{0D108BD9-81ED-4DB2-BD59-A6C34878D82A}">
                    <a16:rowId xmlns:a16="http://schemas.microsoft.com/office/drawing/2014/main" val="2724751428"/>
                  </a:ext>
                </a:extLst>
              </a:tr>
            </a:tbl>
          </a:graphicData>
        </a:graphic>
      </p:graphicFrame>
      <p:graphicFrame>
        <p:nvGraphicFramePr>
          <p:cNvPr id="8" name="Table 7">
            <a:extLst>
              <a:ext uri="{FF2B5EF4-FFF2-40B4-BE49-F238E27FC236}">
                <a16:creationId xmlns:a16="http://schemas.microsoft.com/office/drawing/2014/main" id="{0F7D29DC-702F-5BF1-886C-330357C3DC3E}"/>
              </a:ext>
            </a:extLst>
          </p:cNvPr>
          <p:cNvGraphicFramePr>
            <a:graphicFrameLocks noGrp="1"/>
          </p:cNvGraphicFramePr>
          <p:nvPr>
            <p:extLst>
              <p:ext uri="{D42A27DB-BD31-4B8C-83A1-F6EECF244321}">
                <p14:modId xmlns:p14="http://schemas.microsoft.com/office/powerpoint/2010/main" val="4074729679"/>
              </p:ext>
            </p:extLst>
          </p:nvPr>
        </p:nvGraphicFramePr>
        <p:xfrm>
          <a:off x="7272671" y="5549624"/>
          <a:ext cx="4737393" cy="1112520"/>
        </p:xfrm>
        <a:graphic>
          <a:graphicData uri="http://schemas.openxmlformats.org/drawingml/2006/table">
            <a:tbl>
              <a:tblPr firstRow="1" bandRow="1">
                <a:tableStyleId>{5C22544A-7EE6-4342-B048-85BDC9FD1C3A}</a:tableStyleId>
              </a:tblPr>
              <a:tblGrid>
                <a:gridCol w="1579131">
                  <a:extLst>
                    <a:ext uri="{9D8B030D-6E8A-4147-A177-3AD203B41FA5}">
                      <a16:colId xmlns:a16="http://schemas.microsoft.com/office/drawing/2014/main" val="768691817"/>
                    </a:ext>
                  </a:extLst>
                </a:gridCol>
                <a:gridCol w="1579131">
                  <a:extLst>
                    <a:ext uri="{9D8B030D-6E8A-4147-A177-3AD203B41FA5}">
                      <a16:colId xmlns:a16="http://schemas.microsoft.com/office/drawing/2014/main" val="796434446"/>
                    </a:ext>
                  </a:extLst>
                </a:gridCol>
                <a:gridCol w="1579131">
                  <a:extLst>
                    <a:ext uri="{9D8B030D-6E8A-4147-A177-3AD203B41FA5}">
                      <a16:colId xmlns:a16="http://schemas.microsoft.com/office/drawing/2014/main" val="1466554293"/>
                    </a:ext>
                  </a:extLst>
                </a:gridCol>
              </a:tblGrid>
              <a:tr h="370840">
                <a:tc>
                  <a:txBody>
                    <a:bodyPr/>
                    <a:lstStyle/>
                    <a:p>
                      <a:r>
                        <a:rPr lang="en-US" dirty="0"/>
                        <a:t>Content# 1</a:t>
                      </a:r>
                      <a:endParaRPr lang="en-IL" dirty="0"/>
                    </a:p>
                  </a:txBody>
                  <a:tcPr/>
                </a:tc>
                <a:tc>
                  <a:txBody>
                    <a:bodyPr/>
                    <a:lstStyle/>
                    <a:p>
                      <a:r>
                        <a:rPr lang="en-US" dirty="0"/>
                        <a:t>Content# 2</a:t>
                      </a:r>
                      <a:endParaRPr lang="en-IL" dirty="0"/>
                    </a:p>
                  </a:txBody>
                  <a:tcPr/>
                </a:tc>
                <a:tc>
                  <a:txBody>
                    <a:bodyPr/>
                    <a:lstStyle/>
                    <a:p>
                      <a:r>
                        <a:rPr lang="en-US" dirty="0"/>
                        <a:t>Status</a:t>
                      </a:r>
                      <a:endParaRPr lang="en-IL" dirty="0"/>
                    </a:p>
                  </a:txBody>
                  <a:tcPr/>
                </a:tc>
                <a:extLst>
                  <a:ext uri="{0D108BD9-81ED-4DB2-BD59-A6C34878D82A}">
                    <a16:rowId xmlns:a16="http://schemas.microsoft.com/office/drawing/2014/main" val="1454142801"/>
                  </a:ext>
                </a:extLst>
              </a:tr>
              <a:tr h="370840">
                <a:tc>
                  <a:txBody>
                    <a:bodyPr/>
                    <a:lstStyle/>
                    <a:p>
                      <a:endParaRPr lang="en-IL"/>
                    </a:p>
                  </a:txBody>
                  <a:tcPr/>
                </a:tc>
                <a:tc>
                  <a:txBody>
                    <a:bodyPr/>
                    <a:lstStyle/>
                    <a:p>
                      <a:endParaRPr lang="en-IL"/>
                    </a:p>
                  </a:txBody>
                  <a:tcPr/>
                </a:tc>
                <a:tc>
                  <a:txBody>
                    <a:bodyPr/>
                    <a:lstStyle/>
                    <a:p>
                      <a:endParaRPr lang="en-IL"/>
                    </a:p>
                  </a:txBody>
                  <a:tcPr/>
                </a:tc>
                <a:extLst>
                  <a:ext uri="{0D108BD9-81ED-4DB2-BD59-A6C34878D82A}">
                    <a16:rowId xmlns:a16="http://schemas.microsoft.com/office/drawing/2014/main" val="3624304262"/>
                  </a:ext>
                </a:extLst>
              </a:tr>
              <a:tr h="370840">
                <a:tc>
                  <a:txBody>
                    <a:bodyPr/>
                    <a:lstStyle/>
                    <a:p>
                      <a:endParaRPr lang="en-IL"/>
                    </a:p>
                  </a:txBody>
                  <a:tcPr/>
                </a:tc>
                <a:tc>
                  <a:txBody>
                    <a:bodyPr/>
                    <a:lstStyle/>
                    <a:p>
                      <a:endParaRPr lang="en-IL"/>
                    </a:p>
                  </a:txBody>
                  <a:tcPr/>
                </a:tc>
                <a:tc>
                  <a:txBody>
                    <a:bodyPr/>
                    <a:lstStyle/>
                    <a:p>
                      <a:endParaRPr lang="en-IL" dirty="0"/>
                    </a:p>
                  </a:txBody>
                  <a:tcPr/>
                </a:tc>
                <a:extLst>
                  <a:ext uri="{0D108BD9-81ED-4DB2-BD59-A6C34878D82A}">
                    <a16:rowId xmlns:a16="http://schemas.microsoft.com/office/drawing/2014/main" val="1785748929"/>
                  </a:ext>
                </a:extLst>
              </a:tr>
            </a:tbl>
          </a:graphicData>
        </a:graphic>
      </p:graphicFrame>
    </p:spTree>
    <p:extLst>
      <p:ext uri="{BB962C8B-B14F-4D97-AF65-F5344CB8AC3E}">
        <p14:creationId xmlns:p14="http://schemas.microsoft.com/office/powerpoint/2010/main" val="36405659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6C4EF-C0EA-956E-B3E1-DBE44EDC83BF}"/>
              </a:ext>
            </a:extLst>
          </p:cNvPr>
          <p:cNvSpPr>
            <a:spLocks noGrp="1"/>
          </p:cNvSpPr>
          <p:nvPr>
            <p:ph type="title"/>
          </p:nvPr>
        </p:nvSpPr>
        <p:spPr>
          <a:xfrm>
            <a:off x="652669" y="211275"/>
            <a:ext cx="10515600" cy="469762"/>
          </a:xfrm>
        </p:spPr>
        <p:txBody>
          <a:bodyPr>
            <a:normAutofit fontScale="90000"/>
          </a:bodyPr>
          <a:lstStyle/>
          <a:p>
            <a:r>
              <a:rPr lang="en-US" dirty="0"/>
              <a:t>Show validity in RM use case</a:t>
            </a:r>
          </a:p>
        </p:txBody>
      </p:sp>
      <p:sp>
        <p:nvSpPr>
          <p:cNvPr id="3" name="Content Placeholder 2">
            <a:extLst>
              <a:ext uri="{FF2B5EF4-FFF2-40B4-BE49-F238E27FC236}">
                <a16:creationId xmlns:a16="http://schemas.microsoft.com/office/drawing/2014/main" id="{2DD10EAD-9E3A-9E1D-399D-317A92A0B0AD}"/>
              </a:ext>
            </a:extLst>
          </p:cNvPr>
          <p:cNvSpPr>
            <a:spLocks noGrp="1"/>
          </p:cNvSpPr>
          <p:nvPr>
            <p:ph idx="1"/>
          </p:nvPr>
        </p:nvSpPr>
        <p:spPr>
          <a:xfrm>
            <a:off x="838200" y="954157"/>
            <a:ext cx="10515600" cy="5222806"/>
          </a:xfrm>
        </p:spPr>
        <p:txBody>
          <a:bodyPr>
            <a:normAutofit fontScale="85000" lnSpcReduction="20000"/>
          </a:bodyPr>
          <a:lstStyle/>
          <a:p>
            <a:pPr marL="514350" indent="-514350">
              <a:buFont typeface="+mj-lt"/>
              <a:buAutoNum type="arabicPeriod"/>
            </a:pPr>
            <a:r>
              <a:rPr lang="en-US" dirty="0"/>
              <a:t>User opens a requirements collection view in RM</a:t>
            </a:r>
          </a:p>
          <a:p>
            <a:pPr marL="514350" indent="-514350">
              <a:buFont typeface="+mj-lt"/>
              <a:buAutoNum type="arabicPeriod"/>
            </a:pPr>
            <a:r>
              <a:rPr lang="en-US" dirty="0"/>
              <a:t>RM opens the view and displays a screenful set of requirements</a:t>
            </a:r>
          </a:p>
          <a:p>
            <a:pPr marL="514350" indent="-514350">
              <a:buFont typeface="+mj-lt"/>
              <a:buAutoNum type="arabicPeriod"/>
            </a:pPr>
            <a:r>
              <a:rPr lang="en-US" dirty="0"/>
              <a:t>RM needs to find inbound  links to the requirements based on the view rows, so it calls LDM with the GCM context and list of displayed requirements</a:t>
            </a:r>
          </a:p>
          <a:p>
            <a:pPr marL="514350" indent="-514350">
              <a:buFont typeface="+mj-lt"/>
              <a:buAutoNum type="arabicPeriod"/>
            </a:pPr>
            <a:r>
              <a:rPr lang="en-US" dirty="0"/>
              <a:t>LDM returns a set of link triples  &lt;source-req, predicate, target-resource&gt; and RM populates the view with the links, in addition to its outgoing links</a:t>
            </a:r>
          </a:p>
          <a:p>
            <a:pPr marL="514350" indent="-514350">
              <a:buFont typeface="+mj-lt"/>
              <a:buAutoNum type="arabicPeriod"/>
            </a:pPr>
            <a:r>
              <a:rPr lang="en-US" dirty="0"/>
              <a:t>RM performs a get for each target resource to display the name of the resource</a:t>
            </a:r>
          </a:p>
          <a:p>
            <a:pPr marL="514350" indent="-514350">
              <a:buFont typeface="+mj-lt"/>
              <a:buAutoNum type="arabicPeriod"/>
            </a:pPr>
            <a:r>
              <a:rPr lang="en-US" dirty="0"/>
              <a:t>RM needs to find the validity status of each link in the view. To do that,</a:t>
            </a:r>
          </a:p>
          <a:p>
            <a:pPr marL="971550" lvl="1" indent="-514350">
              <a:buFont typeface="+mj-lt"/>
              <a:buAutoNum type="arabicPeriod"/>
            </a:pPr>
            <a:r>
              <a:rPr lang="en-US" dirty="0"/>
              <a:t>RM fetches for every link target resource it’s </a:t>
            </a:r>
            <a:r>
              <a:rPr lang="en-US" i="1" dirty="0"/>
              <a:t>content hash</a:t>
            </a:r>
            <a:r>
              <a:rPr lang="en-US" dirty="0"/>
              <a:t>,  by performing a sequence of get(#) operations on each target resource URIs</a:t>
            </a:r>
          </a:p>
          <a:p>
            <a:pPr marL="971550" lvl="1" indent="-514350">
              <a:buFont typeface="+mj-lt"/>
              <a:buAutoNum type="arabicPeriod"/>
            </a:pPr>
            <a:r>
              <a:rPr lang="en-US" dirty="0"/>
              <a:t>RM applies a bulk post to LVS with the content hashes and predicate for every link displayed &lt;r1#, predicate, r2#&gt;, to obtain back the link validity status {valid/suspect/invalid}</a:t>
            </a:r>
          </a:p>
          <a:p>
            <a:pPr marL="514350" indent="-514350">
              <a:buFont typeface="+mj-lt"/>
              <a:buAutoNum type="arabicPeriod"/>
            </a:pPr>
            <a:r>
              <a:rPr lang="en-US"/>
              <a:t>RM </a:t>
            </a:r>
            <a:r>
              <a:rPr lang="en-US" dirty="0"/>
              <a:t>matches the response with each displayed link and presents the status</a:t>
            </a:r>
          </a:p>
          <a:p>
            <a:pPr marL="0" indent="0">
              <a:buNone/>
            </a:pPr>
            <a:r>
              <a:rPr lang="en-US" dirty="0"/>
              <a:t>Note: can we unify the two gets to obtain both the name and content hash in one round </a:t>
            </a:r>
          </a:p>
        </p:txBody>
      </p:sp>
    </p:spTree>
    <p:extLst>
      <p:ext uri="{BB962C8B-B14F-4D97-AF65-F5344CB8AC3E}">
        <p14:creationId xmlns:p14="http://schemas.microsoft.com/office/powerpoint/2010/main" val="38595593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64947-EA9A-8518-9AD3-CDA560CD93E1}"/>
              </a:ext>
            </a:extLst>
          </p:cNvPr>
          <p:cNvSpPr>
            <a:spLocks noGrp="1"/>
          </p:cNvSpPr>
          <p:nvPr>
            <p:ph type="title"/>
          </p:nvPr>
        </p:nvSpPr>
        <p:spPr>
          <a:xfrm>
            <a:off x="838200" y="365126"/>
            <a:ext cx="10515600" cy="559908"/>
          </a:xfrm>
        </p:spPr>
        <p:txBody>
          <a:bodyPr>
            <a:normAutofit fontScale="90000"/>
          </a:bodyPr>
          <a:lstStyle/>
          <a:p>
            <a:r>
              <a:rPr lang="en-US" dirty="0"/>
              <a:t>Link validity migration</a:t>
            </a:r>
            <a:endParaRPr lang="en-IL" dirty="0"/>
          </a:p>
        </p:txBody>
      </p:sp>
      <p:sp>
        <p:nvSpPr>
          <p:cNvPr id="3" name="Content Placeholder 2">
            <a:extLst>
              <a:ext uri="{FF2B5EF4-FFF2-40B4-BE49-F238E27FC236}">
                <a16:creationId xmlns:a16="http://schemas.microsoft.com/office/drawing/2014/main" id="{5F2FC184-5A75-3521-7469-D9046B1C347B}"/>
              </a:ext>
            </a:extLst>
          </p:cNvPr>
          <p:cNvSpPr>
            <a:spLocks noGrp="1"/>
          </p:cNvSpPr>
          <p:nvPr>
            <p:ph idx="1"/>
          </p:nvPr>
        </p:nvSpPr>
        <p:spPr/>
        <p:txBody>
          <a:bodyPr/>
          <a:lstStyle/>
          <a:p>
            <a:r>
              <a:rPr lang="en-US" dirty="0"/>
              <a:t>How to recover LVS data after migration?</a:t>
            </a:r>
          </a:p>
          <a:p>
            <a:pPr lvl="1"/>
            <a:r>
              <a:rPr lang="en-US" dirty="0"/>
              <a:t>Content hashes will change</a:t>
            </a:r>
          </a:p>
          <a:p>
            <a:pPr lvl="1"/>
            <a:r>
              <a:rPr lang="en-US" dirty="0"/>
              <a:t>Need to map old content hashes to new content hashes</a:t>
            </a:r>
          </a:p>
          <a:p>
            <a:pPr lvl="1"/>
            <a:r>
              <a:rPr lang="en-US" dirty="0"/>
              <a:t>Migration should produce mapping tables </a:t>
            </a:r>
          </a:p>
          <a:p>
            <a:pPr lvl="2"/>
            <a:r>
              <a:rPr lang="en-US" dirty="0"/>
              <a:t>old URIs to New Uris (as part of link resolutions)</a:t>
            </a:r>
          </a:p>
          <a:p>
            <a:pPr lvl="2"/>
            <a:r>
              <a:rPr lang="en-US" dirty="0"/>
              <a:t>URI, old content#, new content #</a:t>
            </a:r>
          </a:p>
          <a:p>
            <a:pPr lvl="1"/>
            <a:r>
              <a:rPr lang="en-US" dirty="0"/>
              <a:t>LVS table should be corrected where </a:t>
            </a:r>
            <a:r>
              <a:rPr lang="en-US" dirty="0" err="1"/>
              <a:t>oldURI</a:t>
            </a:r>
            <a:r>
              <a:rPr lang="en-US" dirty="0"/>
              <a:t>, </a:t>
            </a:r>
            <a:r>
              <a:rPr lang="en-US" dirty="0" err="1"/>
              <a:t>oldContent</a:t>
            </a:r>
            <a:r>
              <a:rPr lang="en-US" dirty="0"/>
              <a:t># entries are replaced with  </a:t>
            </a:r>
            <a:r>
              <a:rPr lang="en-US" dirty="0" err="1"/>
              <a:t>newURI</a:t>
            </a:r>
            <a:r>
              <a:rPr lang="en-US" dirty="0"/>
              <a:t>, </a:t>
            </a:r>
            <a:r>
              <a:rPr lang="en-US" dirty="0" err="1"/>
              <a:t>newContent</a:t>
            </a:r>
            <a:r>
              <a:rPr lang="en-US" dirty="0"/>
              <a:t>#</a:t>
            </a:r>
          </a:p>
          <a:p>
            <a:pPr lvl="2"/>
            <a:r>
              <a:rPr lang="en-US" dirty="0"/>
              <a:t>This assumes URIs are in LVS</a:t>
            </a:r>
          </a:p>
          <a:p>
            <a:pPr lvl="2"/>
            <a:r>
              <a:rPr lang="en-US" dirty="0"/>
              <a:t>Probably requires storing version URIs in LVS</a:t>
            </a:r>
          </a:p>
          <a:p>
            <a:pPr marL="914400" lvl="2" indent="0">
              <a:buNone/>
            </a:pPr>
            <a:endParaRPr lang="en-US" dirty="0"/>
          </a:p>
          <a:p>
            <a:pPr lvl="1"/>
            <a:endParaRPr lang="en-IL" dirty="0"/>
          </a:p>
        </p:txBody>
      </p:sp>
    </p:spTree>
    <p:extLst>
      <p:ext uri="{BB962C8B-B14F-4D97-AF65-F5344CB8AC3E}">
        <p14:creationId xmlns:p14="http://schemas.microsoft.com/office/powerpoint/2010/main" val="10443062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5D3C9-9E51-02B0-28A2-237F5592B63C}"/>
              </a:ext>
            </a:extLst>
          </p:cNvPr>
          <p:cNvSpPr>
            <a:spLocks noGrp="1"/>
          </p:cNvSpPr>
          <p:nvPr>
            <p:ph type="title"/>
          </p:nvPr>
        </p:nvSpPr>
        <p:spPr>
          <a:xfrm>
            <a:off x="838200" y="365126"/>
            <a:ext cx="10515600" cy="745218"/>
          </a:xfrm>
        </p:spPr>
        <p:txBody>
          <a:bodyPr/>
          <a:lstStyle/>
          <a:p>
            <a:r>
              <a:rPr lang="en-US" dirty="0"/>
              <a:t>Comments on LVS related services</a:t>
            </a:r>
            <a:endParaRPr lang="en-IL" dirty="0"/>
          </a:p>
        </p:txBody>
      </p:sp>
      <p:sp>
        <p:nvSpPr>
          <p:cNvPr id="3" name="Content Placeholder 2">
            <a:extLst>
              <a:ext uri="{FF2B5EF4-FFF2-40B4-BE49-F238E27FC236}">
                <a16:creationId xmlns:a16="http://schemas.microsoft.com/office/drawing/2014/main" id="{83536753-90BB-34FB-F58F-920582E4ADF7}"/>
              </a:ext>
            </a:extLst>
          </p:cNvPr>
          <p:cNvSpPr>
            <a:spLocks noGrp="1"/>
          </p:cNvSpPr>
          <p:nvPr>
            <p:ph idx="1"/>
          </p:nvPr>
        </p:nvSpPr>
        <p:spPr/>
        <p:txBody>
          <a:bodyPr/>
          <a:lstStyle/>
          <a:p>
            <a:r>
              <a:rPr lang="en-US" dirty="0"/>
              <a:t>1 – get status: should allow a bulk operation for multiple links</a:t>
            </a:r>
          </a:p>
          <a:p>
            <a:r>
              <a:rPr lang="en-US" dirty="0"/>
              <a:t>2 – set status: a bulk operation necessary here? Probably not</a:t>
            </a:r>
          </a:p>
          <a:p>
            <a:r>
              <a:rPr lang="en-US" dirty="0"/>
              <a:t>3 – get hash: bulk may be useful but unclear on how to implement without </a:t>
            </a:r>
            <a:r>
              <a:rPr lang="en-US" dirty="0" err="1"/>
              <a:t>pathmath</a:t>
            </a:r>
            <a:endParaRPr lang="en-IL" dirty="0"/>
          </a:p>
        </p:txBody>
      </p:sp>
    </p:spTree>
    <p:extLst>
      <p:ext uri="{BB962C8B-B14F-4D97-AF65-F5344CB8AC3E}">
        <p14:creationId xmlns:p14="http://schemas.microsoft.com/office/powerpoint/2010/main" val="41701215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115ED-A440-AD21-AB6B-62F500281A10}"/>
              </a:ext>
            </a:extLst>
          </p:cNvPr>
          <p:cNvSpPr>
            <a:spLocks noGrp="1"/>
          </p:cNvSpPr>
          <p:nvPr>
            <p:ph type="title"/>
          </p:nvPr>
        </p:nvSpPr>
        <p:spPr/>
        <p:txBody>
          <a:bodyPr/>
          <a:lstStyle/>
          <a:p>
            <a:r>
              <a:rPr lang="en-US" dirty="0"/>
              <a:t>Issues with ELM current implementation</a:t>
            </a:r>
            <a:endParaRPr lang="en-IL" dirty="0"/>
          </a:p>
        </p:txBody>
      </p:sp>
      <p:sp>
        <p:nvSpPr>
          <p:cNvPr id="3" name="Content Placeholder 2">
            <a:extLst>
              <a:ext uri="{FF2B5EF4-FFF2-40B4-BE49-F238E27FC236}">
                <a16:creationId xmlns:a16="http://schemas.microsoft.com/office/drawing/2014/main" id="{DC7436A7-7C05-9846-C381-6326093A86EE}"/>
              </a:ext>
            </a:extLst>
          </p:cNvPr>
          <p:cNvSpPr>
            <a:spLocks noGrp="1"/>
          </p:cNvSpPr>
          <p:nvPr>
            <p:ph idx="1"/>
          </p:nvPr>
        </p:nvSpPr>
        <p:spPr/>
        <p:txBody>
          <a:bodyPr/>
          <a:lstStyle/>
          <a:p>
            <a:r>
              <a:rPr lang="en-US" dirty="0"/>
              <a:t>For some reason provide version URIs when interacting with LVS, that seems odd and unnecessary</a:t>
            </a:r>
          </a:p>
          <a:p>
            <a:r>
              <a:rPr lang="en-US" dirty="0"/>
              <a:t>Apply </a:t>
            </a:r>
            <a:r>
              <a:rPr lang="en-US" dirty="0" err="1"/>
              <a:t>pathmath</a:t>
            </a:r>
            <a:r>
              <a:rPr lang="en-US" dirty="0"/>
              <a:t> to obtain the hash from the resource provider </a:t>
            </a:r>
          </a:p>
          <a:p>
            <a:pPr lvl="1"/>
            <a:r>
              <a:rPr lang="en-US" dirty="0"/>
              <a:t>Instead should have a special header on the get of </a:t>
            </a:r>
            <a:r>
              <a:rPr lang="en-US"/>
              <a:t>the resource</a:t>
            </a:r>
          </a:p>
          <a:p>
            <a:pPr lvl="1"/>
            <a:endParaRPr lang="en-IL" dirty="0"/>
          </a:p>
        </p:txBody>
      </p:sp>
    </p:spTree>
    <p:extLst>
      <p:ext uri="{BB962C8B-B14F-4D97-AF65-F5344CB8AC3E}">
        <p14:creationId xmlns:p14="http://schemas.microsoft.com/office/powerpoint/2010/main" val="39756427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D3A18-E081-B9F3-712D-2F193128ED16}"/>
              </a:ext>
            </a:extLst>
          </p:cNvPr>
          <p:cNvSpPr>
            <a:spLocks noGrp="1"/>
          </p:cNvSpPr>
          <p:nvPr>
            <p:ph type="title"/>
          </p:nvPr>
        </p:nvSpPr>
        <p:spPr>
          <a:xfrm>
            <a:off x="838200" y="365126"/>
            <a:ext cx="10515600" cy="644968"/>
          </a:xfrm>
        </p:spPr>
        <p:txBody>
          <a:bodyPr>
            <a:normAutofit fontScale="90000"/>
          </a:bodyPr>
          <a:lstStyle/>
          <a:p>
            <a:r>
              <a:rPr lang="en-US" dirty="0"/>
              <a:t>Link validity considerations</a:t>
            </a:r>
            <a:endParaRPr lang="en-IL" dirty="0"/>
          </a:p>
        </p:txBody>
      </p:sp>
      <p:sp>
        <p:nvSpPr>
          <p:cNvPr id="3" name="Content Placeholder 2">
            <a:extLst>
              <a:ext uri="{FF2B5EF4-FFF2-40B4-BE49-F238E27FC236}">
                <a16:creationId xmlns:a16="http://schemas.microsoft.com/office/drawing/2014/main" id="{8BE52172-4E51-F20B-5F70-24EE10305094}"/>
              </a:ext>
            </a:extLst>
          </p:cNvPr>
          <p:cNvSpPr>
            <a:spLocks noGrp="1"/>
          </p:cNvSpPr>
          <p:nvPr>
            <p:ph idx="1"/>
          </p:nvPr>
        </p:nvSpPr>
        <p:spPr>
          <a:xfrm>
            <a:off x="838200" y="1275907"/>
            <a:ext cx="10515600" cy="4901056"/>
          </a:xfrm>
        </p:spPr>
        <p:txBody>
          <a:bodyPr/>
          <a:lstStyle/>
          <a:p>
            <a:r>
              <a:rPr lang="en-US" dirty="0"/>
              <a:t>Relationship between LDM and link validity service (LVS)</a:t>
            </a:r>
          </a:p>
          <a:p>
            <a:r>
              <a:rPr lang="en-US" dirty="0"/>
              <a:t>Interaction patterns</a:t>
            </a:r>
          </a:p>
          <a:p>
            <a:pPr lvl="1"/>
            <a:r>
              <a:rPr lang="en-US" dirty="0"/>
              <a:t>Applications exchanging resource hash vs. LVS inquires resource hashes based on GCM</a:t>
            </a:r>
          </a:p>
          <a:p>
            <a:endParaRPr lang="en-US" dirty="0"/>
          </a:p>
          <a:p>
            <a:endParaRPr lang="en-US" dirty="0"/>
          </a:p>
          <a:p>
            <a:endParaRPr lang="en-US" dirty="0"/>
          </a:p>
          <a:p>
            <a:endParaRPr lang="en-IL" dirty="0"/>
          </a:p>
        </p:txBody>
      </p:sp>
    </p:spTree>
    <p:extLst>
      <p:ext uri="{BB962C8B-B14F-4D97-AF65-F5344CB8AC3E}">
        <p14:creationId xmlns:p14="http://schemas.microsoft.com/office/powerpoint/2010/main" val="41983385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19627</TotalTime>
  <Words>880</Words>
  <Application>Microsoft Office PowerPoint</Application>
  <PresentationFormat>Widescreen</PresentationFormat>
  <Paragraphs>90</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OSLC Specification for link validity</vt:lpstr>
      <vt:lpstr>Why standardizing link validity</vt:lpstr>
      <vt:lpstr>How link validity works</vt:lpstr>
      <vt:lpstr>Link validity reporting</vt:lpstr>
      <vt:lpstr>Show validity in RM use case</vt:lpstr>
      <vt:lpstr>Link validity migration</vt:lpstr>
      <vt:lpstr>Comments on LVS related services</vt:lpstr>
      <vt:lpstr>Issues with ELM current implementation</vt:lpstr>
      <vt:lpstr>Link validity considerations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OSLC Specification for link validity</dc:title>
  <dc:creator>Eran Gery</dc:creator>
  <cp:lastModifiedBy>eran gery</cp:lastModifiedBy>
  <cp:revision>14</cp:revision>
  <dcterms:created xsi:type="dcterms:W3CDTF">2023-09-19T06:45:31Z</dcterms:created>
  <dcterms:modified xsi:type="dcterms:W3CDTF">2024-04-16T09:21:26Z</dcterms:modified>
</cp:coreProperties>
</file>