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30E71-411E-4528-B91D-E3A06716F205}" v="1417" dt="2023-05-26T17:20:21.333"/>
    <p1510:client id="{44BA90FF-CC88-4C46-8B81-49FF6663CE3F}" v="1388" dt="2023-05-26T10:25:06.941"/>
    <p1510:client id="{D3DBD474-6567-4F1F-ADF1-5F3F68662EBF}" v="3454" dt="2023-05-26T22:01:39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C4E19-8368-4673-9F53-87E2D008C3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AED4F-3DE1-4EB2-A85E-A2707C213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DECA-6D21-450E-8EA5-92F91A3608CC}" type="datetime1">
              <a:rPr lang="en-GB" smtClean="0"/>
              <a:t>26/05/2023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ECD23-30F9-4DD5-BE0E-26794FA29A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65FB9-9ACE-4651-A201-B2797BFC87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ABB9F-CEB5-4107-8FAD-F86D72707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44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1DD5-60B2-4AA8-A1F6-D8D246208762}" type="datetime1">
              <a:rPr lang="en-GB" smtClean="0"/>
              <a:pPr/>
              <a:t>26/05/2023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1BEDC-50E9-45C7-9E89-0A952ADB177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5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1BEDC-50E9-45C7-9E89-0A952ADB17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5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2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5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Uzunuv/JavaColorConsole/blob/main/colorful.jav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tinUzunuv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rtlCol="0" anchor="b"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Конзолни Артове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solidFill>
                  <a:schemeClr val="tx2"/>
                </a:solidFill>
              </a:rPr>
              <a:t>Мартин У, Никола, Ясен, Григор, Цветан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81E2858A-FD46-BE83-24CC-1E04341F55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379" r="-2" b="17312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A5FF8-C01B-2BB7-3E01-27A79B7E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Кадри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4404-103B-A9EB-442E-B861C76E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587" y="2403097"/>
            <a:ext cx="7178691" cy="3709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За да симулираме дрижение, ние трябва да създадем система за кадри. Кадрите са прерисуване на картината на определени интервали от време. Ако картината бъде прерисъвана с нови параметри, тя ще се промени. Ще пробваме да накараме синусоидата да се движи като вълни. Единственото което ни трябва е java код за изпълняване на дадено парче код на даден интервал време.</a:t>
            </a:r>
          </a:p>
        </p:txBody>
      </p:sp>
    </p:spTree>
    <p:extLst>
      <p:ext uri="{BB962C8B-B14F-4D97-AF65-F5344CB8AC3E}">
        <p14:creationId xmlns:p14="http://schemas.microsoft.com/office/powerpoint/2010/main" val="17087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08CC-0F57-0FED-D958-7554C743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Интернет</a:t>
            </a:r>
            <a:r>
              <a:rPr lang="en-GB" dirty="0"/>
              <a:t>/Chat GPT  </a:t>
            </a:r>
            <a:r>
              <a:rPr lang="en-GB" dirty="0" err="1"/>
              <a:t>има</a:t>
            </a:r>
            <a:r>
              <a:rPr lang="en-GB" dirty="0"/>
              <a:t>  </a:t>
            </a:r>
            <a:r>
              <a:rPr lang="en-GB" dirty="0" err="1"/>
              <a:t>отговор</a:t>
            </a:r>
            <a:r>
              <a:rPr lang="en-GB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B487-A9D4-0A2B-9BAD-5ABF7AE0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038"/>
            <a:ext cx="11075893" cy="50362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err="1"/>
              <a:t>Една</a:t>
            </a:r>
            <a:r>
              <a:rPr lang="en-GB" dirty="0"/>
              <a:t> </a:t>
            </a:r>
            <a:r>
              <a:rPr lang="en-GB" err="1"/>
              <a:t>от</a:t>
            </a:r>
            <a:r>
              <a:rPr lang="en-GB" dirty="0"/>
              <a:t> </a:t>
            </a:r>
            <a:r>
              <a:rPr lang="en-GB" err="1"/>
              <a:t>опциите</a:t>
            </a:r>
            <a:r>
              <a:rPr lang="en-GB" dirty="0"/>
              <a:t> е </a:t>
            </a:r>
            <a:r>
              <a:rPr lang="en-GB" err="1"/>
              <a:t>да</a:t>
            </a:r>
            <a:r>
              <a:rPr lang="en-GB" dirty="0"/>
              <a:t> </a:t>
            </a:r>
            <a:r>
              <a:rPr lang="en-GB" err="1"/>
              <a:t>ползваме</a:t>
            </a:r>
            <a:r>
              <a:rPr lang="en-GB" dirty="0"/>
              <a:t> </a:t>
            </a:r>
            <a:r>
              <a:rPr lang="en-GB" err="1"/>
              <a:t>класа</a:t>
            </a:r>
            <a:r>
              <a:rPr lang="en-GB" dirty="0"/>
              <a:t> Timer и </a:t>
            </a:r>
            <a:r>
              <a:rPr lang="en-GB" err="1"/>
              <a:t>TimerTask</a:t>
            </a:r>
            <a:r>
              <a:rPr lang="en-GB"/>
              <a:t>.</a:t>
            </a:r>
            <a:endParaRPr lang="en-US"/>
          </a:p>
          <a:p>
            <a:pPr marL="0" indent="0">
              <a:buNone/>
            </a:pPr>
            <a:r>
              <a:rPr lang="en-GB" sz="1000" dirty="0">
                <a:solidFill>
                  <a:srgbClr val="CC7832"/>
                </a:solidFill>
                <a:latin typeface="Consolas"/>
              </a:rPr>
              <a:t>public static void </a:t>
            </a:r>
            <a:r>
              <a:rPr lang="en-GB" sz="1000" dirty="0">
                <a:solidFill>
                  <a:srgbClr val="FFC66D"/>
                </a:solidFill>
                <a:latin typeface="Consolas"/>
              </a:rPr>
              <a:t>main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(String[]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args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A9B7C6"/>
                </a:solidFill>
                <a:latin typeface="Consolas"/>
              </a:rPr>
              <a:t>Timer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timer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= 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new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Timer()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err="1">
                <a:solidFill>
                  <a:srgbClr val="CC7832"/>
                </a:solidFill>
                <a:latin typeface="Consolas"/>
              </a:rPr>
              <a:t>TimerTask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task = new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TimerTask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A9B7C6"/>
                </a:solidFill>
                <a:latin typeface="Consolas"/>
              </a:rPr>
              <a:t>//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Само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променливи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записани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тук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или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променливи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които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не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променят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стойността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си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могат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да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бъдат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ползвани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в run()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по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долу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A9B7C6"/>
                </a:solidFill>
                <a:latin typeface="Consolas"/>
              </a:rPr>
              <a:t>int n = 0;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BBB529"/>
                </a:solidFill>
                <a:latin typeface="Consolas"/>
              </a:rPr>
              <a:t>@Override</a:t>
            </a:r>
            <a:br>
              <a:rPr lang="en-GB" sz="1000" dirty="0">
                <a:solidFill>
                  <a:srgbClr val="BBB529"/>
                </a:solidFill>
                <a:latin typeface="Consolas"/>
              </a:rPr>
            </a:br>
            <a:r>
              <a:rPr lang="en-GB" sz="1000" dirty="0">
                <a:solidFill>
                  <a:srgbClr val="BBB529"/>
                </a:solidFill>
                <a:latin typeface="Consolas"/>
              </a:rPr>
              <a:t>public void </a:t>
            </a:r>
            <a:r>
              <a:rPr lang="en-GB" sz="1000" dirty="0">
                <a:solidFill>
                  <a:srgbClr val="FFC66D"/>
                </a:solidFill>
                <a:latin typeface="Consolas"/>
              </a:rPr>
              <a:t>run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A9B7C6"/>
                </a:solidFill>
                <a:latin typeface="Consolas"/>
              </a:rPr>
              <a:t>//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кода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тук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ще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бъде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изпълняван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на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всеки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1000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милисекунди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 (1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секунда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A9B7C6"/>
                </a:solidFill>
                <a:latin typeface="Consolas"/>
              </a:rPr>
              <a:t>l(n) //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принтим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n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на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нов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ред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веднъж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на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всяка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секунда</a:t>
            </a:r>
            <a:endParaRPr lang="en-GB" sz="1000" dirty="0">
              <a:solidFill>
                <a:srgbClr val="A9B7C6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A9B7C6"/>
                </a:solidFill>
                <a:latin typeface="Consolas"/>
              </a:rPr>
              <a:t>n++  //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всяка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секунда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овеличаваме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n с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едно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endParaRPr lang="en-GB" dirty="0"/>
          </a:p>
          <a:p>
            <a:pPr marL="0" indent="0">
              <a:buNone/>
            </a:pP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 err="1">
                <a:solidFill>
                  <a:srgbClr val="CC7832"/>
                </a:solidFill>
                <a:latin typeface="Consolas"/>
              </a:rPr>
              <a:t>timer.scheduleAtFixedRate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(task, </a:t>
            </a:r>
            <a:r>
              <a:rPr lang="en-GB" sz="10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 </a:t>
            </a:r>
            <a:r>
              <a:rPr lang="en-GB" sz="1000" dirty="0">
                <a:solidFill>
                  <a:srgbClr val="6897BB"/>
                </a:solidFill>
                <a:latin typeface="Consolas"/>
              </a:rPr>
              <a:t>1000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)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 //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тук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може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се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се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смени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на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колко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милисекунди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да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се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изпълнява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 run()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latin typeface="Consolas"/>
              </a:rPr>
              <a:t>Това</a:t>
            </a:r>
            <a:r>
              <a:rPr lang="en-GB" dirty="0">
                <a:latin typeface="Consolas"/>
              </a:rPr>
              <a:t> е </a:t>
            </a:r>
            <a:r>
              <a:rPr lang="en-GB" dirty="0" err="1">
                <a:latin typeface="Consolas"/>
              </a:rPr>
              <a:t>начина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по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който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се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ползва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класа</a:t>
            </a:r>
            <a:r>
              <a:rPr lang="en-GB" dirty="0">
                <a:latin typeface="Consolas"/>
              </a:rPr>
              <a:t>. </a:t>
            </a:r>
            <a:r>
              <a:rPr lang="en-GB" dirty="0" err="1">
                <a:latin typeface="Consolas"/>
              </a:rPr>
              <a:t>Това</a:t>
            </a:r>
            <a:r>
              <a:rPr lang="en-GB" dirty="0">
                <a:latin typeface="Consolas"/>
              </a:rPr>
              <a:t> е </a:t>
            </a:r>
            <a:r>
              <a:rPr lang="en-GB" dirty="0" err="1">
                <a:latin typeface="Consolas"/>
              </a:rPr>
              <a:t>порграма</a:t>
            </a:r>
            <a:r>
              <a:rPr lang="en-GB" dirty="0">
                <a:latin typeface="Consolas"/>
              </a:rPr>
              <a:t>, </a:t>
            </a:r>
            <a:r>
              <a:rPr lang="en-GB" dirty="0" err="1">
                <a:latin typeface="Consolas"/>
              </a:rPr>
              <a:t>която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отброява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секъндите</a:t>
            </a:r>
            <a:r>
              <a:rPr lang="en-GB" dirty="0"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87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3F3F8-07DE-4C9E-6313-B14885FA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Да зглобим всичко до тук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2534-1FFE-40BD-BDBD-6E7278DB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000" dirty="0">
                <a:solidFill>
                  <a:srgbClr val="CC7832"/>
                </a:solidFill>
                <a:latin typeface="Consolas"/>
              </a:rPr>
              <a:t>import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java.util.Timer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import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java.util.TimerTask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public class </a:t>
            </a:r>
            <a:r>
              <a:rPr lang="en-GB" sz="1000" dirty="0" err="1">
                <a:solidFill>
                  <a:srgbClr val="CC7832"/>
                </a:solidFill>
                <a:latin typeface="Consolas"/>
              </a:rPr>
              <a:t>colorfullConsole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 {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 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public static final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i="1" dirty="0">
                <a:solidFill>
                  <a:srgbClr val="9876AA"/>
                </a:solidFill>
                <a:latin typeface="Consolas"/>
              </a:rPr>
              <a:t>reset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\u001B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[0m"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    </a:t>
            </a:r>
            <a:r>
              <a:rPr lang="en-GB" sz="1000" dirty="0">
                <a:solidFill>
                  <a:srgbClr val="808080"/>
                </a:solidFill>
                <a:latin typeface="Consolas"/>
              </a:rPr>
              <a:t>//return to default </a:t>
            </a:r>
            <a:r>
              <a:rPr lang="en-GB" sz="1000" dirty="0" err="1">
                <a:solidFill>
                  <a:srgbClr val="808080"/>
                </a:solidFill>
                <a:latin typeface="Consolas"/>
              </a:rPr>
              <a:t>color</a:t>
            </a:r>
            <a:br>
              <a:rPr lang="en-GB" sz="1000" dirty="0">
                <a:solidFill>
                  <a:srgbClr val="808080"/>
                </a:solidFill>
                <a:latin typeface="Consolas"/>
              </a:rPr>
            </a:br>
            <a:r>
              <a:rPr lang="en-GB" sz="1000" dirty="0">
                <a:solidFill>
                  <a:srgbClr val="808080"/>
                </a:solidFill>
                <a:latin typeface="Consolas"/>
              </a:rPr>
              <a:t>    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public static final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i="1" dirty="0">
                <a:solidFill>
                  <a:srgbClr val="9876AA"/>
                </a:solidFill>
                <a:latin typeface="Consolas"/>
              </a:rPr>
              <a:t>black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\u001B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[30m"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   </a:t>
            </a:r>
            <a:r>
              <a:rPr lang="en-GB" sz="1000" dirty="0">
                <a:solidFill>
                  <a:srgbClr val="808080"/>
                </a:solidFill>
                <a:latin typeface="Consolas"/>
              </a:rPr>
              <a:t>//choose </a:t>
            </a:r>
            <a:r>
              <a:rPr lang="en-GB" sz="1000" dirty="0" err="1">
                <a:solidFill>
                  <a:srgbClr val="808080"/>
                </a:solidFill>
                <a:latin typeface="Consolas"/>
              </a:rPr>
              <a:t>color</a:t>
            </a:r>
            <a:br>
              <a:rPr lang="en-GB" sz="1000" dirty="0">
                <a:solidFill>
                  <a:srgbClr val="808080"/>
                </a:solidFill>
                <a:latin typeface="Consolas"/>
              </a:rPr>
            </a:br>
            <a:r>
              <a:rPr lang="en-GB" sz="1000" dirty="0">
                <a:solidFill>
                  <a:srgbClr val="808080"/>
                </a:solidFill>
                <a:latin typeface="Consolas"/>
              </a:rPr>
              <a:t>    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public static final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i="1" dirty="0">
                <a:solidFill>
                  <a:srgbClr val="9876AA"/>
                </a:solidFill>
                <a:latin typeface="Consolas"/>
              </a:rPr>
              <a:t>red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\u001B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[31m"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public static final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i="1" dirty="0">
                <a:solidFill>
                  <a:srgbClr val="9876AA"/>
                </a:solidFill>
                <a:latin typeface="Consolas"/>
              </a:rPr>
              <a:t>green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\u001B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[32m"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public static final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i="1" dirty="0">
                <a:solidFill>
                  <a:srgbClr val="9876AA"/>
                </a:solidFill>
                <a:latin typeface="Consolas"/>
              </a:rPr>
              <a:t>yellow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\u001B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[33m"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public static final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i="1" dirty="0">
                <a:solidFill>
                  <a:srgbClr val="9876AA"/>
                </a:solidFill>
                <a:latin typeface="Consolas"/>
              </a:rPr>
              <a:t>blue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\u001B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[34m"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public static final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i="1" dirty="0">
                <a:solidFill>
                  <a:srgbClr val="9876AA"/>
                </a:solidFill>
                <a:latin typeface="Consolas"/>
              </a:rPr>
              <a:t>purple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\u001B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[35m"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public static final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i="1" dirty="0">
                <a:solidFill>
                  <a:srgbClr val="9876AA"/>
                </a:solidFill>
                <a:latin typeface="Consolas"/>
              </a:rPr>
              <a:t>cyan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\u001B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[36m"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public static final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i="1" dirty="0">
                <a:solidFill>
                  <a:srgbClr val="9876AA"/>
                </a:solidFill>
                <a:latin typeface="Consolas"/>
              </a:rPr>
              <a:t>white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\u001B</a:t>
            </a:r>
            <a:r>
              <a:rPr lang="en-GB" sz="1000" dirty="0">
                <a:solidFill>
                  <a:srgbClr val="6A8759"/>
                </a:solidFill>
                <a:latin typeface="Consolas"/>
              </a:rPr>
              <a:t>[37m"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public static void </a:t>
            </a:r>
            <a:r>
              <a:rPr lang="en-GB" sz="1000" dirty="0">
                <a:solidFill>
                  <a:srgbClr val="FFC66D"/>
                </a:solidFill>
                <a:latin typeface="Consolas"/>
              </a:rPr>
              <a:t>p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(String s){      </a:t>
            </a:r>
            <a:r>
              <a:rPr lang="en-GB" sz="1000" dirty="0">
                <a:solidFill>
                  <a:srgbClr val="808080"/>
                </a:solidFill>
                <a:latin typeface="Consolas"/>
              </a:rPr>
              <a:t>//easy print</a:t>
            </a:r>
            <a:br>
              <a:rPr lang="en-GB" sz="1000" dirty="0">
                <a:solidFill>
                  <a:srgbClr val="808080"/>
                </a:solidFill>
                <a:latin typeface="Consolas"/>
              </a:rPr>
            </a:br>
            <a:r>
              <a:rPr lang="en-GB" sz="1000" dirty="0">
                <a:solidFill>
                  <a:srgbClr val="808080"/>
                </a:solidFill>
                <a:latin typeface="Consolas"/>
              </a:rPr>
              <a:t>       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System.</a:t>
            </a:r>
            <a:r>
              <a:rPr lang="en-GB" sz="1000" i="1" dirty="0" err="1">
                <a:solidFill>
                  <a:srgbClr val="9876AA"/>
                </a:solidFill>
                <a:latin typeface="Consolas"/>
              </a:rPr>
              <a:t>out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.print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(s)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 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public static void </a:t>
            </a:r>
            <a:r>
              <a:rPr lang="en-GB" sz="1000" dirty="0">
                <a:solidFill>
                  <a:srgbClr val="FFC66D"/>
                </a:solidFill>
                <a:latin typeface="Consolas"/>
              </a:rPr>
              <a:t>l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(String s){      </a:t>
            </a:r>
            <a:r>
              <a:rPr lang="en-GB" sz="1000" dirty="0">
                <a:solidFill>
                  <a:srgbClr val="808080"/>
                </a:solidFill>
                <a:latin typeface="Consolas"/>
              </a:rPr>
              <a:t>//easy </a:t>
            </a:r>
            <a:r>
              <a:rPr lang="en-GB" sz="1000" dirty="0" err="1">
                <a:solidFill>
                  <a:srgbClr val="808080"/>
                </a:solidFill>
                <a:latin typeface="Consolas"/>
              </a:rPr>
              <a:t>println</a:t>
            </a:r>
            <a:br>
              <a:rPr lang="en-GB" sz="1000" dirty="0">
                <a:solidFill>
                  <a:srgbClr val="808080"/>
                </a:solidFill>
                <a:latin typeface="Consolas"/>
              </a:rPr>
            </a:br>
            <a:r>
              <a:rPr lang="en-GB" sz="1000" dirty="0">
                <a:solidFill>
                  <a:srgbClr val="808080"/>
                </a:solidFill>
                <a:latin typeface="Consolas"/>
              </a:rPr>
              <a:t>        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System.</a:t>
            </a:r>
            <a:r>
              <a:rPr lang="en-GB" sz="1000" i="1" dirty="0" err="1">
                <a:solidFill>
                  <a:srgbClr val="9876AA"/>
                </a:solidFill>
                <a:latin typeface="Consolas"/>
              </a:rPr>
              <a:t>out</a:t>
            </a:r>
            <a:r>
              <a:rPr lang="en-GB" sz="1000" dirty="0" err="1">
                <a:solidFill>
                  <a:srgbClr val="A9B7C6"/>
                </a:solidFill>
                <a:latin typeface="Consolas"/>
              </a:rPr>
              <a:t>.println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(s)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endParaRPr lang="en-GB" sz="1000" dirty="0">
              <a:solidFill>
                <a:srgbClr val="CC7832"/>
              </a:solidFill>
              <a:latin typeface="Consola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8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CF76B-CEF5-56C6-65B6-C36BEC4D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3554" y="1187342"/>
            <a:ext cx="8763000" cy="1664573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A467-417D-0648-571C-61657250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03" y="266562"/>
            <a:ext cx="9188259" cy="638440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sz="900" dirty="0">
                <a:solidFill>
                  <a:srgbClr val="CC7832"/>
                </a:solidFill>
                <a:latin typeface="Consolas"/>
              </a:rPr>
              <a:t>public static void </a:t>
            </a:r>
            <a:r>
              <a:rPr lang="en-GB" sz="900" dirty="0">
                <a:solidFill>
                  <a:srgbClr val="FFC66D"/>
                </a:solidFill>
                <a:latin typeface="Consolas"/>
              </a:rPr>
              <a:t>main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(String[]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args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){</a:t>
            </a:r>
            <a:endParaRPr lang="en-US" sz="900">
              <a:solidFill>
                <a:srgbClr val="A9B7C6"/>
              </a:solidFill>
              <a:latin typeface="Consolas"/>
            </a:endParaRPr>
          </a:p>
          <a:p>
            <a:r>
              <a:rPr lang="en-GB" sz="900" dirty="0">
                <a:solidFill>
                  <a:srgbClr val="A9B7C6"/>
                </a:solidFill>
                <a:latin typeface="Consolas"/>
              </a:rPr>
              <a:t>Timer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timer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= 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new 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Timer()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900" dirty="0">
                <a:solidFill>
                  <a:srgbClr val="CC7832"/>
                </a:solidFill>
                <a:latin typeface="Consolas"/>
              </a:rPr>
            </a:br>
            <a:r>
              <a:rPr lang="en-GB" sz="900" dirty="0" err="1">
                <a:solidFill>
                  <a:srgbClr val="CC7832"/>
                </a:solidFill>
                <a:latin typeface="Consolas"/>
              </a:rPr>
              <a:t>TimerTask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task = new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TimerTask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() {</a:t>
            </a:r>
            <a:endParaRPr lang="en-US" sz="900" dirty="0">
              <a:solidFill>
                <a:srgbClr val="A9B7C6"/>
              </a:solidFill>
              <a:latin typeface="Consolas"/>
            </a:endParaRPr>
          </a:p>
          <a:p>
            <a:r>
              <a:rPr lang="en-GB" sz="900" dirty="0">
                <a:solidFill>
                  <a:srgbClr val="A9B7C6"/>
                </a:solidFill>
                <a:latin typeface="Consolas"/>
              </a:rPr>
              <a:t>//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Само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променливи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записани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тук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или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променливи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които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не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променят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стойността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си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могат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да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бъдат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ползвани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в run()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по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долу</a:t>
            </a:r>
            <a:endParaRPr lang="en-US" sz="900" dirty="0" err="1">
              <a:solidFill>
                <a:srgbClr val="A9B7C6"/>
              </a:solidFill>
              <a:latin typeface="Consolas"/>
            </a:endParaRPr>
          </a:p>
          <a:p>
            <a:r>
              <a:rPr lang="en-GB" sz="900" dirty="0">
                <a:solidFill>
                  <a:srgbClr val="A9B7C6"/>
                </a:solidFill>
                <a:latin typeface="Consolas"/>
              </a:rPr>
              <a:t>int n = 0;</a:t>
            </a:r>
            <a:endParaRPr lang="en-US" sz="900" dirty="0">
              <a:solidFill>
                <a:srgbClr val="A9B7C6"/>
              </a:solidFill>
              <a:latin typeface="Consolas"/>
            </a:endParaRPr>
          </a:p>
          <a:p>
            <a:r>
              <a:rPr lang="en-GB" sz="900" dirty="0">
                <a:solidFill>
                  <a:srgbClr val="BBB529"/>
                </a:solidFill>
                <a:latin typeface="Consolas"/>
              </a:rPr>
              <a:t>@Override</a:t>
            </a:r>
            <a:br>
              <a:rPr lang="en-GB" sz="900" dirty="0">
                <a:solidFill>
                  <a:srgbClr val="BBB529"/>
                </a:solidFill>
                <a:latin typeface="Consolas"/>
              </a:rPr>
            </a:br>
            <a:r>
              <a:rPr lang="en-GB" sz="900" dirty="0">
                <a:solidFill>
                  <a:srgbClr val="BBB529"/>
                </a:solidFill>
                <a:latin typeface="Consolas"/>
              </a:rPr>
              <a:t>public void </a:t>
            </a:r>
            <a:r>
              <a:rPr lang="en-GB" sz="900" dirty="0">
                <a:solidFill>
                  <a:srgbClr val="FFC66D"/>
                </a:solidFill>
                <a:latin typeface="Consolas"/>
              </a:rPr>
              <a:t>run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() {</a:t>
            </a:r>
            <a:endParaRPr lang="en-US" sz="900" dirty="0">
              <a:solidFill>
                <a:srgbClr val="A9B7C6"/>
              </a:solidFill>
              <a:latin typeface="Consolas"/>
            </a:endParaRPr>
          </a:p>
          <a:p>
            <a:r>
              <a:rPr lang="en-GB" sz="900" dirty="0">
                <a:solidFill>
                  <a:srgbClr val="A9B7C6"/>
                </a:solidFill>
                <a:latin typeface="Consolas"/>
              </a:rPr>
              <a:t>//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кода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тук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ще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бъде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изпълняван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на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всеки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1000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милисекунди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(1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секунда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)</a:t>
            </a:r>
            <a:endParaRPr lang="en-US" sz="900" dirty="0">
              <a:solidFill>
                <a:srgbClr val="A9B7C6"/>
              </a:solidFill>
              <a:latin typeface="Consolas"/>
            </a:endParaRP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for(int y = 0; y &lt; 10; y++){</a:t>
            </a:r>
            <a:endParaRPr lang="en-US" sz="1400" dirty="0">
              <a:solidFill>
                <a:schemeClr val="tx2"/>
              </a:solidFill>
              <a:latin typeface="Segoe UI"/>
              <a:cs typeface="Segoe UI"/>
            </a:endParaRP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     for(int x = 0; x &lt; 10; x++){</a:t>
            </a:r>
            <a:endParaRPr lang="en-US" sz="1400" dirty="0">
              <a:solidFill>
                <a:schemeClr val="tx2"/>
              </a:solidFill>
              <a:latin typeface="Segoe UI"/>
              <a:cs typeface="Segoe UI"/>
            </a:endParaRP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          if(</a:t>
            </a:r>
            <a:r>
              <a:rPr lang="en-GB" sz="1600" err="1">
                <a:solidFill>
                  <a:srgbClr val="0070C0"/>
                </a:solidFill>
                <a:ea typeface="+mn-lt"/>
                <a:cs typeface="+mn-lt"/>
              </a:rPr>
              <a:t>Math.sin</a:t>
            </a:r>
            <a:r>
              <a:rPr lang="en-GB" sz="1600" dirty="0">
                <a:solidFill>
                  <a:srgbClr val="0070C0"/>
                </a:solidFill>
                <a:ea typeface="+mn-lt"/>
                <a:cs typeface="+mn-lt"/>
              </a:rPr>
              <a:t>(x/4</a:t>
            </a:r>
            <a:r>
              <a:rPr lang="en-GB" sz="1600" dirty="0">
                <a:solidFill>
                  <a:srgbClr val="FF0000"/>
                </a:solidFill>
                <a:ea typeface="+mn-lt"/>
                <a:cs typeface="+mn-lt"/>
              </a:rPr>
              <a:t>+n</a:t>
            </a:r>
            <a:r>
              <a:rPr lang="en-GB" sz="1600" dirty="0">
                <a:solidFill>
                  <a:srgbClr val="0070C0"/>
                </a:solidFill>
                <a:ea typeface="+mn-lt"/>
                <a:cs typeface="+mn-lt"/>
              </a:rPr>
              <a:t>)*3+5&gt;y</a:t>
            </a:r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){</a:t>
            </a:r>
            <a:endParaRPr lang="en-US" sz="1400" dirty="0">
              <a:solidFill>
                <a:schemeClr val="tx2"/>
              </a:solidFill>
              <a:latin typeface="Segoe UI"/>
              <a:cs typeface="Segoe UI"/>
            </a:endParaRP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               </a:t>
            </a:r>
            <a:r>
              <a:rPr lang="en-GB" sz="1300" dirty="0">
                <a:solidFill>
                  <a:schemeClr val="tx2"/>
                </a:solidFill>
                <a:latin typeface="Segoe UI"/>
                <a:cs typeface="Segoe UI"/>
              </a:rPr>
              <a:t>p(red+"#");</a:t>
            </a:r>
            <a:endParaRPr lang="en-US" sz="1300" dirty="0">
              <a:solidFill>
                <a:schemeClr val="tx2"/>
              </a:solidFill>
              <a:latin typeface="Segoe UI"/>
              <a:cs typeface="Segoe UI"/>
            </a:endParaRP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          }else{</a:t>
            </a: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               </a:t>
            </a:r>
            <a:r>
              <a:rPr lang="en-GB" sz="1300" dirty="0">
                <a:solidFill>
                  <a:schemeClr val="tx2"/>
                </a:solidFill>
                <a:latin typeface="Segoe UI"/>
                <a:cs typeface="Segoe UI"/>
              </a:rPr>
              <a:t>p(blue+"#");</a:t>
            </a: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          </a:t>
            </a:r>
            <a:r>
              <a:rPr lang="en-GB" sz="1300" dirty="0">
                <a:solidFill>
                  <a:schemeClr val="tx2"/>
                </a:solidFill>
                <a:latin typeface="Segoe UI"/>
                <a:cs typeface="Segoe UI"/>
              </a:rPr>
              <a:t>}</a:t>
            </a:r>
            <a:endParaRPr lang="en-US" sz="1300" dirty="0">
              <a:solidFill>
                <a:schemeClr val="tx2"/>
              </a:solidFill>
              <a:latin typeface="Segoe UI"/>
              <a:cs typeface="Segoe UI"/>
            </a:endParaRP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     }</a:t>
            </a:r>
            <a:endParaRPr lang="en-US" sz="1400" dirty="0">
              <a:solidFill>
                <a:schemeClr val="tx2"/>
              </a:solidFill>
              <a:latin typeface="Segoe UI"/>
              <a:cs typeface="Segoe UI"/>
            </a:endParaRP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     l("");</a:t>
            </a:r>
            <a:endParaRPr lang="en-US" sz="1400" dirty="0">
              <a:solidFill>
                <a:schemeClr val="tx2"/>
              </a:solidFill>
              <a:latin typeface="Segoe UI"/>
              <a:cs typeface="Segoe UI"/>
            </a:endParaRPr>
          </a:p>
          <a:p>
            <a:r>
              <a:rPr lang="en-GB" sz="1400" dirty="0">
                <a:solidFill>
                  <a:schemeClr val="tx2"/>
                </a:solidFill>
                <a:latin typeface="Segoe UI"/>
                <a:cs typeface="Segoe UI"/>
              </a:rPr>
              <a:t>}</a:t>
            </a:r>
            <a:endParaRPr lang="en-GB" dirty="0">
              <a:solidFill>
                <a:schemeClr val="tx2"/>
              </a:solidFill>
            </a:endParaRPr>
          </a:p>
          <a:p>
            <a:r>
              <a:rPr lang="en-GB" sz="900" dirty="0">
                <a:solidFill>
                  <a:srgbClr val="A9B7C6"/>
                </a:solidFill>
                <a:latin typeface="Consolas"/>
              </a:rPr>
              <a:t>n++  //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всяка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секунда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овеличаваме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 n с </a:t>
            </a:r>
            <a:r>
              <a:rPr lang="en-GB" sz="900" dirty="0" err="1">
                <a:solidFill>
                  <a:srgbClr val="A9B7C6"/>
                </a:solidFill>
                <a:latin typeface="Consolas"/>
              </a:rPr>
              <a:t>едно</a:t>
            </a:r>
            <a:endParaRPr lang="en-US" sz="900" dirty="0" err="1">
              <a:solidFill>
                <a:srgbClr val="A9B7C6"/>
              </a:solidFill>
              <a:latin typeface="Consolas"/>
            </a:endParaRPr>
          </a:p>
          <a:p>
            <a:r>
              <a:rPr lang="en-GB" sz="900" dirty="0">
                <a:solidFill>
                  <a:srgbClr val="A9B7C6"/>
                </a:solidFill>
                <a:latin typeface="Consolas"/>
              </a:rPr>
              <a:t>}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;</a:t>
            </a:r>
          </a:p>
          <a:p>
            <a:r>
              <a:rPr lang="en-GB" sz="900" dirty="0">
                <a:solidFill>
                  <a:srgbClr val="A9B7C6"/>
                </a:solidFill>
                <a:latin typeface="Consolas"/>
              </a:rPr>
              <a:t>}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900" dirty="0">
                <a:solidFill>
                  <a:srgbClr val="CC7832"/>
                </a:solidFill>
                <a:latin typeface="Consolas"/>
              </a:rPr>
            </a:br>
            <a:r>
              <a:rPr lang="en-GB" sz="900" dirty="0" err="1">
                <a:solidFill>
                  <a:srgbClr val="CC7832"/>
                </a:solidFill>
                <a:latin typeface="Consolas"/>
              </a:rPr>
              <a:t>timer.scheduleAtFixedRate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(task, </a:t>
            </a:r>
            <a:r>
              <a:rPr lang="en-GB" sz="9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, </a:t>
            </a:r>
            <a:r>
              <a:rPr lang="en-GB" sz="900" dirty="0">
                <a:solidFill>
                  <a:srgbClr val="6897BB"/>
                </a:solidFill>
                <a:latin typeface="Consolas"/>
              </a:rPr>
              <a:t>1000</a:t>
            </a:r>
            <a:r>
              <a:rPr lang="en-GB" sz="900" dirty="0">
                <a:solidFill>
                  <a:srgbClr val="A9B7C6"/>
                </a:solidFill>
                <a:latin typeface="Consolas"/>
              </a:rPr>
              <a:t>)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; //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тук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може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се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се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смени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на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колко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милисекунди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да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се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900" dirty="0" err="1">
                <a:solidFill>
                  <a:srgbClr val="CC7832"/>
                </a:solidFill>
                <a:latin typeface="Consolas"/>
              </a:rPr>
              <a:t>изпълнява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 run()</a:t>
            </a:r>
            <a:endParaRPr lang="en-US" sz="900" dirty="0">
              <a:solidFill>
                <a:srgbClr val="CC7832"/>
              </a:solidFill>
              <a:latin typeface="Consolas"/>
            </a:endParaRPr>
          </a:p>
          <a:p>
            <a:r>
              <a:rPr lang="en-GB" sz="900" dirty="0">
                <a:solidFill>
                  <a:srgbClr val="A9B7C6"/>
                </a:solidFill>
                <a:latin typeface="Consolas"/>
              </a:rPr>
              <a:t>}</a:t>
            </a:r>
            <a:r>
              <a:rPr lang="en-GB" sz="900" dirty="0">
                <a:solidFill>
                  <a:srgbClr val="CC7832"/>
                </a:solidFill>
                <a:latin typeface="Consolas"/>
              </a:rPr>
              <a:t>;</a:t>
            </a:r>
          </a:p>
          <a:p>
            <a:r>
              <a:rPr lang="en-GB" sz="900" dirty="0">
                <a:solidFill>
                  <a:srgbClr val="CC7832"/>
                </a:solidFill>
                <a:latin typeface="Consolas"/>
              </a:rPr>
              <a:t>}</a:t>
            </a:r>
          </a:p>
          <a:p>
            <a:r>
              <a:rPr lang="en-GB" sz="900" dirty="0">
                <a:solidFill>
                  <a:srgbClr val="CC7832"/>
                </a:solidFill>
                <a:latin typeface="Consolas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2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3446-7DAE-7357-E7C4-098FA769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876" y="6069554"/>
            <a:ext cx="10515600" cy="1325563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4" descr="Background pattern">
            <a:extLst>
              <a:ext uri="{FF2B5EF4-FFF2-40B4-BE49-F238E27FC236}">
                <a16:creationId xmlns:a16="http://schemas.microsoft.com/office/drawing/2014/main" id="{FE24B405-1D69-27FF-E72B-6432B4E9B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11" y="54260"/>
            <a:ext cx="10515600" cy="2181497"/>
          </a:xfrm>
        </p:spPr>
      </p:pic>
      <p:pic>
        <p:nvPicPr>
          <p:cNvPr id="5" name="Picture 5" descr="Background pattern">
            <a:extLst>
              <a:ext uri="{FF2B5EF4-FFF2-40B4-BE49-F238E27FC236}">
                <a16:creationId xmlns:a16="http://schemas.microsoft.com/office/drawing/2014/main" id="{005CA43E-CE8A-2DC0-F0E2-BC4CFF10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" y="2286543"/>
            <a:ext cx="10520081" cy="2184062"/>
          </a:xfrm>
          <a:prstGeom prst="rect">
            <a:avLst/>
          </a:prstGeom>
        </p:spPr>
      </p:pic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BD739DC-834E-C34F-0313-32A074472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71" y="4510546"/>
            <a:ext cx="10520082" cy="21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7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7EDED-77C9-307B-3A36-93E8815F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chemeClr val="tx2"/>
                </a:solidFill>
              </a:rPr>
              <a:t>Това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бяха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снимки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на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US" dirty="0"/>
            </a:br>
            <a:r>
              <a:rPr lang="en-GB" dirty="0" err="1">
                <a:solidFill>
                  <a:schemeClr val="tx2"/>
                </a:solidFill>
              </a:rPr>
              <a:t>различните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кадри</a:t>
            </a:r>
            <a:r>
              <a:rPr lang="en-GB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73CD-8181-9F85-8F7E-CB3AA1AA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587" y="2403097"/>
            <a:ext cx="7178691" cy="3709990"/>
          </a:xfrm>
        </p:spPr>
        <p:txBody>
          <a:bodyPr anchor="ctr">
            <a:normAutofit/>
          </a:bodyPr>
          <a:lstStyle/>
          <a:p>
            <a:r>
              <a:rPr lang="en-GB" sz="1800" dirty="0" err="1">
                <a:solidFill>
                  <a:schemeClr val="tx2"/>
                </a:solidFill>
              </a:rPr>
              <a:t>Идеята</a:t>
            </a:r>
            <a:r>
              <a:rPr lang="en-GB" sz="1800" dirty="0">
                <a:solidFill>
                  <a:schemeClr val="tx2"/>
                </a:solidFill>
              </a:rPr>
              <a:t> е </a:t>
            </a:r>
            <a:r>
              <a:rPr lang="en-GB" sz="1800" dirty="0" err="1">
                <a:solidFill>
                  <a:schemeClr val="tx2"/>
                </a:solidFill>
              </a:rPr>
              <a:t>всеки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кадър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измества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старите</a:t>
            </a:r>
            <a:r>
              <a:rPr lang="en-GB" sz="1800" dirty="0">
                <a:solidFill>
                  <a:schemeClr val="tx2"/>
                </a:solidFill>
              </a:rPr>
              <a:t> и </a:t>
            </a:r>
            <a:r>
              <a:rPr lang="en-GB" sz="1800" dirty="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вижда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само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той</a:t>
            </a:r>
            <a:r>
              <a:rPr lang="en-GB" sz="1800" dirty="0">
                <a:solidFill>
                  <a:schemeClr val="tx2"/>
                </a:solidFill>
              </a:rPr>
              <a:t> в </a:t>
            </a:r>
            <a:r>
              <a:rPr lang="en-GB" sz="1800" dirty="0" err="1">
                <a:solidFill>
                  <a:schemeClr val="tx2"/>
                </a:solidFill>
              </a:rPr>
              <a:t>конзолата</a:t>
            </a:r>
            <a:r>
              <a:rPr lang="en-GB" sz="1800" dirty="0">
                <a:solidFill>
                  <a:schemeClr val="tx2"/>
                </a:solidFill>
              </a:rPr>
              <a:t>.</a:t>
            </a:r>
          </a:p>
          <a:p>
            <a:r>
              <a:rPr lang="en-GB" sz="1800" dirty="0" err="1">
                <a:solidFill>
                  <a:schemeClr val="tx2"/>
                </a:solidFill>
              </a:rPr>
              <a:t>Обаче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още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нямаме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пълна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свобода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dirty="0" err="1">
                <a:solidFill>
                  <a:schemeClr val="tx2"/>
                </a:solidFill>
              </a:rPr>
              <a:t>Искме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можем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оцветяваме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точно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където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искаме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без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някакви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сложни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формули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dirty="0" err="1">
                <a:solidFill>
                  <a:schemeClr val="tx2"/>
                </a:solidFill>
              </a:rPr>
              <a:t>Искаме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дори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можем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видим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какъв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цвят</a:t>
            </a:r>
            <a:r>
              <a:rPr lang="en-GB" sz="1800" dirty="0">
                <a:solidFill>
                  <a:schemeClr val="tx2"/>
                </a:solidFill>
              </a:rPr>
              <a:t> е </a:t>
            </a:r>
            <a:r>
              <a:rPr lang="en-GB" sz="1800" dirty="0" err="1">
                <a:solidFill>
                  <a:schemeClr val="tx2"/>
                </a:solidFill>
              </a:rPr>
              <a:t>определена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клетка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dirty="0" err="1">
                <a:solidFill>
                  <a:schemeClr val="tx2"/>
                </a:solidFill>
              </a:rPr>
              <a:t>За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това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вече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ще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съхраняваме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терена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като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двумерен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масив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от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стрингове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dirty="0" err="1">
                <a:solidFill>
                  <a:schemeClr val="tx2"/>
                </a:solidFill>
              </a:rPr>
              <a:t>После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ще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ни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трябват</a:t>
            </a:r>
            <a:r>
              <a:rPr lang="en-GB" sz="1800" dirty="0">
                <a:solidFill>
                  <a:schemeClr val="tx2"/>
                </a:solidFill>
              </a:rPr>
              <a:t> и </a:t>
            </a:r>
            <a:r>
              <a:rPr lang="en-GB" sz="1800" dirty="0" err="1">
                <a:solidFill>
                  <a:schemeClr val="tx2"/>
                </a:solidFill>
              </a:rPr>
              <a:t>методи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за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лесно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оцветяване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на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голямо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количество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клетки</a:t>
            </a:r>
            <a:r>
              <a:rPr lang="en-GB" sz="1800" dirty="0">
                <a:solidFill>
                  <a:schemeClr val="tx2"/>
                </a:solidFill>
              </a:rPr>
              <a:t>.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9595-E07D-A654-74C1-626AB1C2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Полето</a:t>
            </a:r>
            <a:r>
              <a:rPr lang="en-GB" dirty="0"/>
              <a:t> </a:t>
            </a:r>
            <a:r>
              <a:rPr lang="en-GB" dirty="0" err="1"/>
              <a:t>като</a:t>
            </a:r>
            <a:r>
              <a:rPr lang="en-GB" dirty="0"/>
              <a:t> </a:t>
            </a:r>
            <a:r>
              <a:rPr lang="en-GB" dirty="0" err="1"/>
              <a:t>матрица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3F61-C077-7365-A449-1CD5C4DD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1287496" cy="5373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>
                <a:solidFill>
                  <a:srgbClr val="CC7832"/>
                </a:solidFill>
                <a:latin typeface="Consolas"/>
              </a:rPr>
              <a:t>public static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String[][] </a:t>
            </a:r>
            <a:r>
              <a:rPr lang="en-GB" sz="1400" i="1" err="1">
                <a:solidFill>
                  <a:srgbClr val="9876AA"/>
                </a:solidFill>
                <a:latin typeface="Consolas"/>
              </a:rPr>
              <a:t>arr</a:t>
            </a:r>
            <a:r>
              <a:rPr lang="en-GB" sz="1400" i="1" dirty="0">
                <a:solidFill>
                  <a:srgbClr val="9876AA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= 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new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String[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160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][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12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]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  //160 -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размер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по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 х, 12 -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размер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по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 у</a:t>
            </a:r>
          </a:p>
          <a:p>
            <a:r>
              <a:rPr lang="en-GB" sz="1400" dirty="0">
                <a:solidFill>
                  <a:srgbClr val="CC7832"/>
                </a:solidFill>
                <a:latin typeface="Consolas"/>
              </a:rPr>
              <a:t>public static void </a:t>
            </a:r>
            <a:r>
              <a:rPr lang="en-GB" sz="1400" dirty="0">
                <a:solidFill>
                  <a:srgbClr val="FFC66D"/>
                </a:solidFill>
                <a:latin typeface="Consolas"/>
              </a:rPr>
              <a:t>fill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int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startX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 int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startY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 int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endX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 int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endY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color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){  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A9B7C6"/>
                </a:solidFill>
                <a:latin typeface="Consolas"/>
              </a:rPr>
              <a:t>    //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метод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за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запълване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на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 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определена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част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от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терена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с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определен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цвят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A9B7C6"/>
                </a:solidFill>
                <a:latin typeface="Consolas"/>
              </a:rPr>
              <a:t>        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for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int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x =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startX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x &lt;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endX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x++){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A9B7C6"/>
                </a:solidFill>
                <a:latin typeface="Consolas"/>
              </a:rPr>
              <a:t>            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for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int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y =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startY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y &lt;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endY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y++){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A9B7C6"/>
                </a:solidFill>
                <a:latin typeface="Consolas"/>
              </a:rPr>
              <a:t>                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if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(x&lt;</a:t>
            </a:r>
            <a:r>
              <a:rPr lang="en-GB" sz="1400" i="1" err="1">
                <a:solidFill>
                  <a:srgbClr val="9876AA"/>
                </a:solidFill>
                <a:latin typeface="Consolas"/>
              </a:rPr>
              <a:t>arr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.</a:t>
            </a:r>
            <a:r>
              <a:rPr lang="en-GB" sz="1400" err="1">
                <a:solidFill>
                  <a:srgbClr val="9876AA"/>
                </a:solidFill>
                <a:latin typeface="Consolas"/>
              </a:rPr>
              <a:t>length</a:t>
            </a:r>
            <a:r>
              <a:rPr lang="en-GB" sz="1400" dirty="0">
                <a:solidFill>
                  <a:srgbClr val="9876AA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&amp;&amp; y&lt;</a:t>
            </a:r>
            <a:r>
              <a:rPr lang="en-GB" sz="1400" i="1" err="1">
                <a:solidFill>
                  <a:srgbClr val="9876AA"/>
                </a:solidFill>
                <a:latin typeface="Consolas"/>
              </a:rPr>
              <a:t>arr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1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].</a:t>
            </a:r>
            <a:r>
              <a:rPr lang="en-GB" sz="1400" dirty="0">
                <a:solidFill>
                  <a:srgbClr val="9876AA"/>
                </a:solidFill>
                <a:latin typeface="Consolas"/>
              </a:rPr>
              <a:t>length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&amp;&amp;x&gt;=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&amp;&amp;y&gt;=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){    //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проверка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дали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има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такава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позиция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 в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масива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A9B7C6"/>
                </a:solidFill>
                <a:latin typeface="Consolas"/>
              </a:rPr>
              <a:t>                    </a:t>
            </a:r>
            <a:r>
              <a:rPr lang="en-GB" sz="1400" i="1" err="1">
                <a:solidFill>
                  <a:srgbClr val="9876AA"/>
                </a:solidFill>
                <a:latin typeface="Consolas"/>
              </a:rPr>
              <a:t>arr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[x][y] =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color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CC7832"/>
                </a:solidFill>
                <a:latin typeface="Consolas"/>
              </a:rPr>
              <a:t>                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}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A9B7C6"/>
                </a:solidFill>
                <a:latin typeface="Consolas"/>
              </a:rPr>
              <a:t>            }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A9B7C6"/>
                </a:solidFill>
                <a:latin typeface="Consolas"/>
              </a:rPr>
              <a:t>        }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A9B7C6"/>
                </a:solidFill>
                <a:latin typeface="Consolas"/>
              </a:rPr>
              <a:t>    }</a:t>
            </a:r>
          </a:p>
          <a:p>
            <a:r>
              <a:rPr lang="en-GB" sz="1400" i="1" dirty="0">
                <a:solidFill>
                  <a:srgbClr val="A9B7C6"/>
                </a:solidFill>
                <a:latin typeface="Consolas"/>
              </a:rPr>
              <a:t>fill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400" i="1" dirty="0">
                <a:solidFill>
                  <a:srgbClr val="9876AA"/>
                </a:solidFill>
                <a:latin typeface="Consolas"/>
              </a:rPr>
              <a:t>arr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.</a:t>
            </a:r>
            <a:r>
              <a:rPr lang="en-GB" sz="1400" dirty="0">
                <a:solidFill>
                  <a:srgbClr val="9876AA"/>
                </a:solidFill>
                <a:latin typeface="Consolas"/>
              </a:rPr>
              <a:t>length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400" i="1" dirty="0">
                <a:solidFill>
                  <a:srgbClr val="9876AA"/>
                </a:solidFill>
                <a:latin typeface="Consolas"/>
              </a:rPr>
              <a:t>arr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[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1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].</a:t>
            </a:r>
            <a:r>
              <a:rPr lang="en-GB" sz="1400" err="1">
                <a:solidFill>
                  <a:srgbClr val="9876AA"/>
                </a:solidFill>
                <a:latin typeface="Consolas"/>
              </a:rPr>
              <a:t>length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400" i="1" err="1">
                <a:solidFill>
                  <a:srgbClr val="9876AA"/>
                </a:solidFill>
                <a:latin typeface="Consolas"/>
              </a:rPr>
              <a:t>white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)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 //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до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сега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матрицата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беше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празна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.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Вече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 е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пълна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със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 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сомо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бяло</a:t>
            </a:r>
            <a:endParaRPr lang="en-GB" sz="1400">
              <a:solidFill>
                <a:srgbClr val="CC7832"/>
              </a:solidFill>
              <a:latin typeface="Consolas"/>
            </a:endParaRPr>
          </a:p>
          <a:p>
            <a:endParaRPr lang="en-GB" sz="1000" dirty="0">
              <a:solidFill>
                <a:srgbClr val="CC783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196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2B98-E380-822A-A67E-8A985B64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DA2A-C150-864C-355A-3E64DA6E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2"/>
            <a:ext cx="10515600" cy="41957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 dirty="0">
                <a:solidFill>
                  <a:srgbClr val="CC7832"/>
                </a:solidFill>
                <a:latin typeface="Consolas"/>
              </a:rPr>
              <a:t>int 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maxX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 = </a:t>
            </a:r>
            <a:r>
              <a:rPr lang="en-GB" sz="1800" i="1" err="1">
                <a:solidFill>
                  <a:srgbClr val="9876AA"/>
                </a:solidFill>
                <a:latin typeface="Consolas"/>
              </a:rPr>
              <a:t>arr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.</a:t>
            </a:r>
            <a:r>
              <a:rPr lang="en-GB" sz="1800" err="1">
                <a:solidFill>
                  <a:srgbClr val="9876AA"/>
                </a:solidFill>
                <a:latin typeface="Consolas"/>
              </a:rPr>
              <a:t>length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      //</a:t>
            </a:r>
            <a:r>
              <a:rPr lang="en-GB" sz="1800" err="1">
                <a:solidFill>
                  <a:srgbClr val="CC7832"/>
                </a:solidFill>
                <a:latin typeface="Consolas"/>
              </a:rPr>
              <a:t>размерите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800" err="1">
                <a:solidFill>
                  <a:srgbClr val="CC7832"/>
                </a:solidFill>
                <a:latin typeface="Consolas"/>
              </a:rPr>
              <a:t>на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 </a:t>
            </a:r>
            <a:r>
              <a:rPr lang="en-GB" sz="1800" err="1">
                <a:solidFill>
                  <a:srgbClr val="CC7832"/>
                </a:solidFill>
                <a:latin typeface="Consolas"/>
              </a:rPr>
              <a:t>терена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int 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maxY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 = </a:t>
            </a:r>
            <a:r>
              <a:rPr lang="en-GB" sz="1800" i="1" err="1">
                <a:solidFill>
                  <a:srgbClr val="9876AA"/>
                </a:solidFill>
                <a:latin typeface="Consolas"/>
              </a:rPr>
              <a:t>arr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[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].</a:t>
            </a:r>
            <a:r>
              <a:rPr lang="en-GB" sz="1800" dirty="0">
                <a:solidFill>
                  <a:srgbClr val="9876AA"/>
                </a:solidFill>
                <a:latin typeface="Consolas"/>
              </a:rPr>
              <a:t>length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</a:p>
          <a:p>
            <a:endParaRPr lang="en-GB" sz="1800" dirty="0">
              <a:solidFill>
                <a:srgbClr val="CC7832"/>
              </a:solidFill>
              <a:latin typeface="Consolas"/>
            </a:endParaRPr>
          </a:p>
          <a:p>
            <a:r>
              <a:rPr lang="en-GB" sz="1800" dirty="0">
                <a:solidFill>
                  <a:srgbClr val="CC7832"/>
                </a:solidFill>
                <a:latin typeface="Consolas"/>
              </a:rPr>
              <a:t>for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(int y = 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y &lt; </a:t>
            </a:r>
            <a:r>
              <a:rPr lang="en-GB" sz="1800" err="1">
                <a:solidFill>
                  <a:srgbClr val="B389C5"/>
                </a:solidFill>
                <a:latin typeface="Consolas"/>
              </a:rPr>
              <a:t>maxY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y++) {    </a:t>
            </a:r>
            <a:endParaRPr lang="en-GB" sz="1800">
              <a:solidFill>
                <a:srgbClr val="FFFFFF"/>
              </a:solidFill>
              <a:latin typeface="Avenir Next LT Pro"/>
            </a:endParaRPr>
          </a:p>
          <a:p>
            <a:r>
              <a:rPr lang="en-GB" sz="1800" dirty="0">
                <a:solidFill>
                  <a:srgbClr val="A9B7C6"/>
                </a:solidFill>
                <a:latin typeface="Consolas"/>
              </a:rPr>
              <a:t>//</a:t>
            </a:r>
            <a:r>
              <a:rPr lang="en-GB" sz="1800" dirty="0" err="1">
                <a:solidFill>
                  <a:srgbClr val="A9B7C6"/>
                </a:solidFill>
                <a:latin typeface="Consolas"/>
              </a:rPr>
              <a:t>това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rgbClr val="A9B7C6"/>
                </a:solidFill>
                <a:latin typeface="Consolas"/>
              </a:rPr>
              <a:t>ще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rgbClr val="A9B7C6"/>
                </a:solidFill>
                <a:latin typeface="Consolas"/>
              </a:rPr>
              <a:t>се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rgbClr val="A9B7C6"/>
                </a:solidFill>
                <a:latin typeface="Consolas"/>
              </a:rPr>
              <a:t>случва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 в </a:t>
            </a:r>
            <a:r>
              <a:rPr lang="en-GB" sz="1800" dirty="0" err="1">
                <a:solidFill>
                  <a:srgbClr val="A9B7C6"/>
                </a:solidFill>
                <a:latin typeface="Consolas"/>
              </a:rPr>
              <a:t>повтарящара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rgbClr val="A9B7C6"/>
                </a:solidFill>
                <a:latin typeface="Consolas"/>
              </a:rPr>
              <a:t>се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 run() </a:t>
            </a:r>
            <a:r>
              <a:rPr lang="en-GB" sz="1800" dirty="0" err="1">
                <a:solidFill>
                  <a:srgbClr val="A9B7C6"/>
                </a:solidFill>
                <a:latin typeface="Consolas"/>
              </a:rPr>
              <a:t>функция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A9B7C6"/>
                </a:solidFill>
                <a:latin typeface="Consolas"/>
              </a:rPr>
              <a:t>    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for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int 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x = 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x &lt; </a:t>
            </a:r>
            <a:r>
              <a:rPr lang="en-GB" sz="1800" dirty="0" err="1">
                <a:solidFill>
                  <a:srgbClr val="B389C5"/>
                </a:solidFill>
                <a:latin typeface="Consolas"/>
              </a:rPr>
              <a:t>maxX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x++) {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       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String element = </a:t>
            </a:r>
            <a:r>
              <a:rPr lang="en-GB" sz="1800" dirty="0">
                <a:solidFill>
                  <a:srgbClr val="6A8759"/>
                </a:solidFill>
                <a:latin typeface="Consolas"/>
              </a:rPr>
              <a:t>""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       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element+= </a:t>
            </a:r>
            <a:r>
              <a:rPr lang="en-GB" sz="1800" i="1" dirty="0" err="1">
                <a:solidFill>
                  <a:srgbClr val="9876AA"/>
                </a:solidFill>
                <a:latin typeface="Consolas"/>
              </a:rPr>
              <a:t>arr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[x][y]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       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element += </a:t>
            </a:r>
            <a:r>
              <a:rPr lang="en-GB" sz="1800" dirty="0">
                <a:solidFill>
                  <a:srgbClr val="6A8759"/>
                </a:solidFill>
                <a:latin typeface="Consolas"/>
              </a:rPr>
              <a:t>"@"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800" dirty="0">
                <a:solidFill>
                  <a:srgbClr val="808080"/>
                </a:solidFill>
                <a:latin typeface="Consolas"/>
              </a:rPr>
              <a:t>//string (one element recommended)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808080"/>
                </a:solidFill>
                <a:latin typeface="Consolas"/>
              </a:rPr>
              <a:t>       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element += </a:t>
            </a:r>
            <a:r>
              <a:rPr lang="en-GB" sz="1800" i="1" dirty="0">
                <a:solidFill>
                  <a:srgbClr val="9876AA"/>
                </a:solidFill>
                <a:latin typeface="Consolas"/>
              </a:rPr>
              <a:t>reset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        </a:t>
            </a:r>
            <a:r>
              <a:rPr lang="en-GB" sz="1800" i="1" dirty="0">
                <a:solidFill>
                  <a:srgbClr val="A9B7C6"/>
                </a:solidFill>
                <a:latin typeface="Consolas"/>
              </a:rPr>
              <a:t>p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(element)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   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}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A9B7C6"/>
                </a:solidFill>
                <a:latin typeface="Consolas"/>
              </a:rPr>
              <a:t>    </a:t>
            </a:r>
            <a:r>
              <a:rPr lang="en-GB" sz="1800" i="1" dirty="0">
                <a:solidFill>
                  <a:srgbClr val="A9B7C6"/>
                </a:solidFill>
                <a:latin typeface="Consolas"/>
              </a:rPr>
              <a:t>l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800" dirty="0">
                <a:solidFill>
                  <a:srgbClr val="6A8759"/>
                </a:solidFill>
                <a:latin typeface="Consolas"/>
              </a:rPr>
              <a:t>""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)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}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16907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F8830-739D-2A41-27A8-7285DC76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С това, което имаме сега можем просто да напишем: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574F-E255-7539-0C47-476AF2FB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732"/>
            <a:ext cx="10819027" cy="3218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i="1" dirty="0">
                <a:solidFill>
                  <a:schemeClr val="tx2"/>
                </a:solidFill>
                <a:latin typeface="Consolas"/>
              </a:rPr>
              <a:t>fill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(0,0,maxX,maxY,</a:t>
            </a:r>
            <a:r>
              <a:rPr lang="en-GB" sz="1800" i="1" dirty="0">
                <a:solidFill>
                  <a:schemeClr val="tx2"/>
                </a:solidFill>
                <a:latin typeface="Consolas"/>
              </a:rPr>
              <a:t>black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);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chemeClr val="tx2"/>
                </a:solidFill>
                <a:latin typeface="Consolas"/>
              </a:rPr>
              <a:t>fill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(20,2,25,5,</a:t>
            </a:r>
            <a:r>
              <a:rPr lang="en-GB" sz="1800" i="1" dirty="0">
                <a:solidFill>
                  <a:schemeClr val="tx2"/>
                </a:solidFill>
                <a:latin typeface="Consolas"/>
              </a:rPr>
              <a:t>green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);</a:t>
            </a:r>
            <a:br>
              <a:rPr lang="en-GB" sz="1800" dirty="0">
                <a:latin typeface="Consolas"/>
              </a:rPr>
            </a:b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chemeClr val="tx2"/>
                </a:solidFill>
                <a:latin typeface="Consolas"/>
              </a:rPr>
              <a:t>fill(2,2,8,8,</a:t>
            </a:r>
            <a:r>
              <a:rPr lang="en-GB" sz="1800" i="1" dirty="0">
                <a:solidFill>
                  <a:schemeClr val="tx2"/>
                </a:solidFill>
                <a:latin typeface="Consolas"/>
              </a:rPr>
              <a:t>red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);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chemeClr val="tx2"/>
                </a:solidFill>
                <a:latin typeface="Consolas"/>
              </a:rPr>
              <a:t>fill(2,2,5,5,</a:t>
            </a:r>
            <a:r>
              <a:rPr lang="en-GB" sz="1800" i="1" dirty="0">
                <a:solidFill>
                  <a:schemeClr val="tx2"/>
                </a:solidFill>
                <a:latin typeface="Consolas"/>
              </a:rPr>
              <a:t>purple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latin typeface="Consolas"/>
              </a:rPr>
              <a:t>//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първите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два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параметъра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са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координатита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на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началната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точка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,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вторите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два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са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 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координатите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на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крайната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точка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и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накрая</a:t>
            </a:r>
            <a:r>
              <a:rPr lang="en-GB" sz="1800" dirty="0">
                <a:solidFill>
                  <a:schemeClr val="tx2"/>
                </a:solidFill>
                <a:latin typeface="Consolas"/>
              </a:rPr>
              <a:t> е </a:t>
            </a:r>
            <a:r>
              <a:rPr lang="en-GB" sz="1800" dirty="0" err="1">
                <a:solidFill>
                  <a:schemeClr val="tx2"/>
                </a:solidFill>
                <a:latin typeface="Consolas"/>
              </a:rPr>
              <a:t>цвета</a:t>
            </a:r>
          </a:p>
          <a:p>
            <a:endParaRPr lang="en-GB" sz="1800">
              <a:solidFill>
                <a:schemeClr val="tx2"/>
              </a:solidFill>
              <a:latin typeface="Consolas"/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BEA3B1F-F5EA-2B11-84A6-CC9230CB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06" y="1727512"/>
            <a:ext cx="4817466" cy="3402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CE45-ECB8-EBC6-0EB2-4FB8AE08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465"/>
            <a:ext cx="10515600" cy="1325563"/>
          </a:xfrm>
        </p:spPr>
        <p:txBody>
          <a:bodyPr/>
          <a:lstStyle/>
          <a:p>
            <a:r>
              <a:rPr lang="en-GB" dirty="0"/>
              <a:t>fill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7F78-64F2-4450-3617-BEA56A98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999"/>
            <a:ext cx="10515600" cy="56231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 err="1"/>
              <a:t>Ето</a:t>
            </a:r>
            <a:r>
              <a:rPr lang="en-GB" dirty="0"/>
              <a:t> </a:t>
            </a:r>
            <a:r>
              <a:rPr lang="en-GB" dirty="0" err="1"/>
              <a:t>един</a:t>
            </a:r>
            <a:r>
              <a:rPr lang="en-GB" dirty="0"/>
              <a:t>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добър</a:t>
            </a:r>
            <a:r>
              <a:rPr lang="en-GB" dirty="0"/>
              <a:t> fill </a:t>
            </a:r>
            <a:r>
              <a:rPr lang="en-GB" dirty="0" err="1"/>
              <a:t>метод</a:t>
            </a:r>
            <a:r>
              <a:rPr lang="en-GB" dirty="0"/>
              <a:t> -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тежък</a:t>
            </a:r>
            <a:r>
              <a:rPr lang="en-GB" dirty="0"/>
              <a:t>, </a:t>
            </a:r>
            <a:r>
              <a:rPr lang="en-GB" dirty="0" err="1"/>
              <a:t>но</a:t>
            </a:r>
            <a:r>
              <a:rPr lang="en-GB" dirty="0"/>
              <a:t>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лесен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ползване</a:t>
            </a:r>
            <a:r>
              <a:rPr lang="en-GB" dirty="0"/>
              <a:t>. </a:t>
            </a:r>
            <a:r>
              <a:rPr lang="en-GB" dirty="0" err="1"/>
              <a:t>Служи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раззширение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нормалния</a:t>
            </a:r>
            <a:r>
              <a:rPr lang="en-GB" dirty="0"/>
              <a:t> fill:</a:t>
            </a:r>
          </a:p>
          <a:p>
            <a:r>
              <a:rPr lang="en-GB" sz="1000" dirty="0">
                <a:solidFill>
                  <a:srgbClr val="CC7832"/>
                </a:solidFill>
                <a:latin typeface="Consolas"/>
              </a:rPr>
              <a:t>public static void </a:t>
            </a:r>
            <a:r>
              <a:rPr lang="en-GB" sz="1000" err="1">
                <a:solidFill>
                  <a:srgbClr val="FFC66D"/>
                </a:solidFill>
                <a:latin typeface="Consolas"/>
              </a:rPr>
              <a:t>fillB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double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startX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 double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startY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 double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endX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 double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endY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String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color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){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 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double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oldX1 =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startX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*</a:t>
            </a:r>
            <a:r>
              <a:rPr lang="en-GB" sz="1000" dirty="0">
                <a:solidFill>
                  <a:srgbClr val="6897BB"/>
                </a:solidFill>
                <a:latin typeface="Consolas"/>
              </a:rPr>
              <a:t>2.5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int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x1 = (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int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) oldX1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double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oldX2 =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endX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*</a:t>
            </a:r>
            <a:r>
              <a:rPr lang="en-GB" sz="1000" dirty="0">
                <a:solidFill>
                  <a:srgbClr val="6897BB"/>
                </a:solidFill>
                <a:latin typeface="Consolas"/>
              </a:rPr>
              <a:t>2.5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int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x2 = (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int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) oldX2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int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y1 = (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int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)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startY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int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y2 = (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int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) </a:t>
            </a:r>
            <a:r>
              <a:rPr lang="en-GB" sz="1000" err="1">
                <a:solidFill>
                  <a:srgbClr val="A9B7C6"/>
                </a:solidFill>
                <a:latin typeface="Consolas"/>
              </a:rPr>
              <a:t>endY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x2 += x1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y2 += y1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 if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(x1 &lt; x2){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     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if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(y1 &lt; y2){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         </a:t>
            </a:r>
            <a:r>
              <a:rPr lang="en-GB" sz="1000" i="1" dirty="0">
                <a:solidFill>
                  <a:srgbClr val="A9B7C6"/>
                </a:solidFill>
                <a:latin typeface="Consolas"/>
              </a:rPr>
              <a:t>fill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(x1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x2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y2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color)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    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else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{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         </a:t>
            </a:r>
            <a:r>
              <a:rPr lang="en-GB" sz="1000" i="1" dirty="0">
                <a:solidFill>
                  <a:srgbClr val="A9B7C6"/>
                </a:solidFill>
                <a:latin typeface="Consolas"/>
              </a:rPr>
              <a:t>fill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(x1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y2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x2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color)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    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 }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else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{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     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if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(y1 &lt; y2){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         </a:t>
            </a:r>
            <a:r>
              <a:rPr lang="en-GB" sz="1000" i="1" dirty="0">
                <a:solidFill>
                  <a:srgbClr val="A9B7C6"/>
                </a:solidFill>
                <a:latin typeface="Consolas"/>
              </a:rPr>
              <a:t>fill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(x2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x1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y2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color)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    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else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{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         </a:t>
            </a:r>
            <a:r>
              <a:rPr lang="en-GB" sz="1000" i="1" dirty="0">
                <a:solidFill>
                  <a:srgbClr val="A9B7C6"/>
                </a:solidFill>
                <a:latin typeface="Consolas"/>
              </a:rPr>
              <a:t>fill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(x2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y2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x1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y1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color)</a:t>
            </a:r>
            <a:r>
              <a:rPr lang="en-GB" sz="1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000" dirty="0">
                <a:solidFill>
                  <a:srgbClr val="CC7832"/>
                </a:solidFill>
                <a:latin typeface="Consolas"/>
              </a:rPr>
            </a:br>
            <a:r>
              <a:rPr lang="en-GB" sz="1000" dirty="0">
                <a:solidFill>
                  <a:srgbClr val="CC7832"/>
                </a:solidFill>
                <a:latin typeface="Consolas"/>
              </a:rPr>
              <a:t>        </a:t>
            </a: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    }</a:t>
            </a:r>
            <a:br>
              <a:rPr lang="en-GB" sz="1000" dirty="0">
                <a:solidFill>
                  <a:srgbClr val="A9B7C6"/>
                </a:solidFill>
                <a:latin typeface="Consolas"/>
              </a:rPr>
            </a:br>
            <a:r>
              <a:rPr lang="en-GB" sz="1000" dirty="0">
                <a:solidFill>
                  <a:srgbClr val="A9B7C6"/>
                </a:solidFill>
                <a:latin typeface="Consolas"/>
              </a:rPr>
              <a:t>}</a:t>
            </a:r>
            <a:endParaRPr lang="en-GB" sz="1000">
              <a:solidFill>
                <a:srgbClr val="A9B7C6"/>
              </a:solidFill>
              <a:latin typeface="Consolas"/>
            </a:endParaRPr>
          </a:p>
          <a:p>
            <a:r>
              <a:rPr lang="en-GB" dirty="0" err="1">
                <a:latin typeface="Consolas"/>
              </a:rPr>
              <a:t>Разликата</a:t>
            </a:r>
            <a:r>
              <a:rPr lang="en-GB" dirty="0">
                <a:latin typeface="Consolas"/>
              </a:rPr>
              <a:t> е в </a:t>
            </a:r>
            <a:r>
              <a:rPr lang="en-GB" dirty="0" err="1">
                <a:latin typeface="Consolas"/>
              </a:rPr>
              <a:t>параметрите</a:t>
            </a:r>
            <a:r>
              <a:rPr lang="en-GB" dirty="0">
                <a:latin typeface="Consolas"/>
              </a:rPr>
              <a:t> - </a:t>
            </a:r>
            <a:r>
              <a:rPr lang="en-GB" dirty="0" err="1">
                <a:latin typeface="Consolas"/>
              </a:rPr>
              <a:t>началната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точка</a:t>
            </a:r>
            <a:r>
              <a:rPr lang="en-GB" dirty="0">
                <a:latin typeface="Consolas"/>
              </a:rPr>
              <a:t> и </a:t>
            </a:r>
            <a:r>
              <a:rPr lang="en-GB" dirty="0" err="1">
                <a:latin typeface="Consolas"/>
              </a:rPr>
              <a:t>после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колко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след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нея</a:t>
            </a:r>
            <a:r>
              <a:rPr lang="en-GB" dirty="0">
                <a:latin typeface="Consolas"/>
              </a:rPr>
              <a:t>. </a:t>
            </a:r>
            <a:r>
              <a:rPr lang="en-GB" dirty="0" err="1">
                <a:latin typeface="Consolas"/>
              </a:rPr>
              <a:t>Също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работи</a:t>
            </a:r>
            <a:r>
              <a:rPr lang="en-GB" dirty="0">
                <a:latin typeface="Consolas"/>
              </a:rPr>
              <a:t> в double. </a:t>
            </a:r>
            <a:r>
              <a:rPr lang="en-GB" dirty="0" err="1">
                <a:latin typeface="Consolas"/>
              </a:rPr>
              <a:t>Също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прави</a:t>
            </a:r>
            <a:r>
              <a:rPr lang="en-GB" dirty="0">
                <a:latin typeface="Consolas"/>
              </a:rPr>
              <a:t> </a:t>
            </a:r>
            <a:r>
              <a:rPr lang="en-GB" dirty="0" err="1">
                <a:latin typeface="Consolas"/>
              </a:rPr>
              <a:t>размерите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са</a:t>
            </a:r>
            <a:r>
              <a:rPr lang="en-GB" dirty="0">
                <a:latin typeface="Consolas"/>
              </a:rPr>
              <a:t> 1х = 1у. </a:t>
            </a:r>
            <a:r>
              <a:rPr lang="en-GB" dirty="0" err="1">
                <a:latin typeface="Consolas"/>
              </a:rPr>
              <a:t>Преди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беше</a:t>
            </a:r>
            <a:r>
              <a:rPr lang="en-GB" dirty="0">
                <a:latin typeface="Consolas"/>
              </a:rPr>
              <a:t> 2.5х = 1у.</a:t>
            </a:r>
          </a:p>
          <a:p>
            <a:r>
              <a:rPr lang="en-GB" sz="1100" i="1" dirty="0">
                <a:solidFill>
                  <a:srgbClr val="A9B7C6"/>
                </a:solidFill>
                <a:latin typeface="Consolas"/>
              </a:rPr>
              <a:t>fill</a:t>
            </a:r>
            <a:r>
              <a:rPr lang="en-GB" sz="11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6897BB"/>
                </a:solidFill>
                <a:latin typeface="Consolas"/>
              </a:rPr>
              <a:t>20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100" dirty="0">
                <a:solidFill>
                  <a:srgbClr val="6897BB"/>
                </a:solidFill>
                <a:latin typeface="Consolas"/>
              </a:rPr>
              <a:t>2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100" dirty="0">
                <a:solidFill>
                  <a:srgbClr val="6897BB"/>
                </a:solidFill>
                <a:latin typeface="Consolas"/>
              </a:rPr>
              <a:t>25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100" dirty="0">
                <a:solidFill>
                  <a:srgbClr val="6897BB"/>
                </a:solidFill>
                <a:latin typeface="Consolas"/>
              </a:rPr>
              <a:t>5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100" i="1" dirty="0">
                <a:solidFill>
                  <a:srgbClr val="9876AA"/>
                </a:solidFill>
                <a:latin typeface="Consolas"/>
              </a:rPr>
              <a:t>green</a:t>
            </a:r>
            <a:r>
              <a:rPr lang="en-GB" sz="1100" dirty="0">
                <a:solidFill>
                  <a:srgbClr val="A9B7C6"/>
                </a:solidFill>
                <a:latin typeface="Consolas"/>
              </a:rPr>
              <a:t>)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;  ==  </a:t>
            </a:r>
            <a:r>
              <a:rPr lang="en-GB" sz="1100" i="1" dirty="0" err="1">
                <a:solidFill>
                  <a:srgbClr val="A9B7C6"/>
                </a:solidFill>
                <a:latin typeface="Consolas"/>
              </a:rPr>
              <a:t>fillB</a:t>
            </a:r>
            <a:r>
              <a:rPr lang="en-GB" sz="11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6897BB"/>
                </a:solidFill>
                <a:latin typeface="Consolas"/>
              </a:rPr>
              <a:t>20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100" dirty="0">
                <a:solidFill>
                  <a:srgbClr val="6897BB"/>
                </a:solidFill>
                <a:latin typeface="Consolas"/>
              </a:rPr>
              <a:t>2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100" dirty="0">
                <a:solidFill>
                  <a:srgbClr val="6897BB"/>
                </a:solidFill>
                <a:latin typeface="Consolas"/>
              </a:rPr>
              <a:t>5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100" dirty="0">
                <a:solidFill>
                  <a:srgbClr val="6897BB"/>
                </a:solidFill>
                <a:latin typeface="Consolas"/>
              </a:rPr>
              <a:t>5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, </a:t>
            </a:r>
            <a:r>
              <a:rPr lang="en-GB" sz="1100" i="1" dirty="0">
                <a:solidFill>
                  <a:srgbClr val="9876AA"/>
                </a:solidFill>
                <a:latin typeface="Consolas"/>
              </a:rPr>
              <a:t>green</a:t>
            </a:r>
            <a:r>
              <a:rPr lang="en-GB" sz="1100" dirty="0">
                <a:solidFill>
                  <a:srgbClr val="A9B7C6"/>
                </a:solidFill>
                <a:latin typeface="Consolas"/>
              </a:rPr>
              <a:t>)</a:t>
            </a:r>
            <a:r>
              <a:rPr lang="en-GB" sz="1100" dirty="0">
                <a:solidFill>
                  <a:srgbClr val="CC7832"/>
                </a:solidFill>
                <a:latin typeface="Consolas"/>
              </a:rPr>
              <a:t>;</a:t>
            </a:r>
            <a:endParaRPr lang="en-GB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349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54E88-AF90-D1B0-A117-5A2B36E5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chemeClr val="tx2"/>
                </a:solidFill>
              </a:rPr>
              <a:t>Какво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са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конзолните</a:t>
            </a:r>
            <a:r>
              <a:rPr lang="en-GB" dirty="0">
                <a:solidFill>
                  <a:schemeClr val="tx2"/>
                </a:solidFill>
              </a:rPr>
              <a:t> </a:t>
            </a:r>
            <a:r>
              <a:rPr lang="en-GB" dirty="0" err="1">
                <a:solidFill>
                  <a:schemeClr val="tx2"/>
                </a:solidFill>
              </a:rPr>
              <a:t>икувства</a:t>
            </a:r>
            <a:r>
              <a:rPr lang="en-GB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03A7-DCB8-8B8D-BBA2-9FCDEBD7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587" y="2403097"/>
            <a:ext cx="7178691" cy="37099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chemeClr val="tx2"/>
                </a:solidFill>
              </a:rPr>
              <a:t>Конзолата</a:t>
            </a:r>
            <a:r>
              <a:rPr lang="en-GB" sz="1800" dirty="0">
                <a:solidFill>
                  <a:schemeClr val="tx2"/>
                </a:solidFill>
              </a:rPr>
              <a:t> е </a:t>
            </a:r>
            <a:r>
              <a:rPr lang="en-GB" sz="1800" dirty="0" err="1">
                <a:solidFill>
                  <a:schemeClr val="tx2"/>
                </a:solidFill>
              </a:rPr>
              <a:t>твърде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скучна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dirty="0" err="1">
                <a:solidFill>
                  <a:schemeClr val="tx2"/>
                </a:solidFill>
              </a:rPr>
              <a:t>Конзолното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изкувство</a:t>
            </a:r>
            <a:r>
              <a:rPr lang="en-GB" sz="1800" dirty="0">
                <a:solidFill>
                  <a:schemeClr val="tx2"/>
                </a:solidFill>
              </a:rPr>
              <a:t> е </a:t>
            </a:r>
            <a:r>
              <a:rPr lang="en-GB" sz="1800" dirty="0" err="1">
                <a:solidFill>
                  <a:schemeClr val="tx2"/>
                </a:solidFill>
              </a:rPr>
              <a:t>нещо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интересно</a:t>
            </a:r>
            <a:r>
              <a:rPr lang="en-GB" sz="1800" dirty="0">
                <a:solidFill>
                  <a:schemeClr val="tx2"/>
                </a:solidFill>
              </a:rPr>
              <a:t>, </a:t>
            </a:r>
            <a:r>
              <a:rPr lang="en-GB" sz="1800" dirty="0" err="1">
                <a:solidFill>
                  <a:schemeClr val="tx2"/>
                </a:solidFill>
              </a:rPr>
              <a:t>направено</a:t>
            </a:r>
            <a:r>
              <a:rPr lang="en-GB" sz="1800" dirty="0">
                <a:solidFill>
                  <a:schemeClr val="tx2"/>
                </a:solidFill>
              </a:rPr>
              <a:t> в </a:t>
            </a:r>
            <a:r>
              <a:rPr lang="en-GB" sz="1800" dirty="0" err="1">
                <a:solidFill>
                  <a:schemeClr val="tx2"/>
                </a:solidFill>
              </a:rPr>
              <a:t>конзолата</a:t>
            </a:r>
            <a:r>
              <a:rPr lang="en-GB" sz="1800" dirty="0">
                <a:solidFill>
                  <a:schemeClr val="tx2"/>
                </a:solidFill>
              </a:rPr>
              <a:t>, </a:t>
            </a:r>
            <a:r>
              <a:rPr lang="en-GB" sz="1800" dirty="0" err="1">
                <a:solidFill>
                  <a:schemeClr val="tx2"/>
                </a:solidFill>
              </a:rPr>
              <a:t>само</a:t>
            </a:r>
            <a:r>
              <a:rPr lang="en-GB" sz="1800" dirty="0">
                <a:solidFill>
                  <a:schemeClr val="tx2"/>
                </a:solidFill>
              </a:rPr>
              <a:t> с </a:t>
            </a:r>
            <a:r>
              <a:rPr lang="en-GB" sz="1800" dirty="0" err="1">
                <a:solidFill>
                  <a:schemeClr val="tx2"/>
                </a:solidFill>
              </a:rPr>
              <a:t>принтене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на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стрингове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по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подходящ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начин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dirty="0" err="1">
                <a:solidFill>
                  <a:schemeClr val="tx2"/>
                </a:solidFill>
              </a:rPr>
              <a:t>Някои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правят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дори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игри</a:t>
            </a:r>
            <a:r>
              <a:rPr lang="en-GB" sz="1800" dirty="0">
                <a:solidFill>
                  <a:schemeClr val="tx2"/>
                </a:solidFill>
              </a:rPr>
              <a:t> в </a:t>
            </a:r>
            <a:r>
              <a:rPr lang="en-GB" sz="1800" dirty="0" err="1">
                <a:solidFill>
                  <a:schemeClr val="tx2"/>
                </a:solidFill>
              </a:rPr>
              <a:t>конзолата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dirty="0" err="1">
                <a:solidFill>
                  <a:schemeClr val="tx2"/>
                </a:solidFill>
              </a:rPr>
              <a:t>Днес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ще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изградим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система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за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създаване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на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конзолни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артове</a:t>
            </a:r>
            <a:r>
              <a:rPr lang="en-GB" sz="1800" dirty="0">
                <a:solidFill>
                  <a:schemeClr val="tx2"/>
                </a:solidFill>
              </a:rPr>
              <a:t>, </a:t>
            </a:r>
            <a:r>
              <a:rPr lang="en-GB" sz="1800" dirty="0" err="1">
                <a:solidFill>
                  <a:schemeClr val="tx2"/>
                </a:solidFill>
              </a:rPr>
              <a:t>като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направим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рисуването</a:t>
            </a:r>
            <a:r>
              <a:rPr lang="en-GB" sz="1800" dirty="0">
                <a:solidFill>
                  <a:schemeClr val="tx2"/>
                </a:solidFill>
              </a:rPr>
              <a:t> в </a:t>
            </a:r>
            <a:r>
              <a:rPr lang="en-GB" sz="1800" dirty="0" err="1">
                <a:solidFill>
                  <a:schemeClr val="tx2"/>
                </a:solidFill>
              </a:rPr>
              <a:t>конзолата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лесно</a:t>
            </a:r>
            <a:r>
              <a:rPr lang="en-GB" sz="1800" dirty="0">
                <a:solidFill>
                  <a:schemeClr val="tx2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89513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801E3-7883-E22B-7EAD-72BD5F67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752600"/>
            <a:ext cx="9988166" cy="17526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OK. </a:t>
            </a:r>
            <a:r>
              <a:rPr lang="en-GB" dirty="0" err="1">
                <a:solidFill>
                  <a:schemeClr val="tx2"/>
                </a:solidFill>
              </a:rPr>
              <a:t>Минахме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през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всички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нови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елементи</a:t>
            </a:r>
            <a:r>
              <a:rPr lang="en-GB" dirty="0">
                <a:solidFill>
                  <a:schemeClr val="tx2"/>
                </a:solidFill>
              </a:rPr>
              <a:t>! </a:t>
            </a:r>
            <a:r>
              <a:rPr lang="en-GB" dirty="0" err="1">
                <a:solidFill>
                  <a:schemeClr val="tx2"/>
                </a:solidFill>
              </a:rPr>
              <a:t>Ето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целия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сглобен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код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err="1">
                <a:solidFill>
                  <a:schemeClr val="tx2"/>
                </a:solidFill>
              </a:rPr>
              <a:t>директно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готов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за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копиране</a:t>
            </a:r>
            <a:r>
              <a:rPr lang="en-GB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C9FE-52A5-582E-7841-AC80B797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584" y="3733800"/>
            <a:ext cx="8874906" cy="2379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1800" dirty="0">
                <a:solidFill>
                  <a:srgbClr val="0070C0"/>
                </a:solidFill>
                <a:ea typeface="+mn-lt"/>
                <a:cs typeface="+mn-lt"/>
                <a:hlinkClick r:id="rId3"/>
              </a:rPr>
              <a:t>https://github.com/MartinUzunuv/JavaColorConsole/blob/main/colorful.java</a:t>
            </a:r>
          </a:p>
          <a:p>
            <a:pPr marL="0" indent="0" algn="ctr">
              <a:buNone/>
            </a:pP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Последвайте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ме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pls🥺🙏</a:t>
            </a:r>
          </a:p>
          <a:p>
            <a:pPr marL="0" indent="0" algn="ctr">
              <a:buNone/>
            </a:pP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Ще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е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добре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всеки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да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продължи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този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код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Сега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ще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правим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луди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неща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След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като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вече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можем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да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"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държим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молив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ще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се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учим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да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рисуваме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него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32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78D42-AC1D-5160-E87F-1DC90CE5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775412"/>
            <a:ext cx="73914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Вектори</a:t>
            </a:r>
            <a:r>
              <a:rPr lang="en-US" sz="5200" dirty="0">
                <a:solidFill>
                  <a:schemeClr val="tx2"/>
                </a:solidFill>
              </a:rPr>
              <a:t> и 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 err="1">
                <a:solidFill>
                  <a:schemeClr val="tx2"/>
                </a:solidFill>
              </a:rPr>
              <a:t>Тригонометрия</a:t>
            </a:r>
          </a:p>
        </p:txBody>
      </p:sp>
    </p:spTree>
    <p:extLst>
      <p:ext uri="{BB962C8B-B14F-4D97-AF65-F5344CB8AC3E}">
        <p14:creationId xmlns:p14="http://schemas.microsoft.com/office/powerpoint/2010/main" val="168368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EA5B-1DCB-F9DD-182F-B57AB6FF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dirty="0"/>
              <a:t>В </a:t>
            </a:r>
            <a:r>
              <a:rPr lang="en-GB"/>
              <a:t>новия</a:t>
            </a:r>
            <a:r>
              <a:rPr lang="en-GB" dirty="0"/>
              <a:t> </a:t>
            </a:r>
            <a:r>
              <a:rPr lang="en-GB"/>
              <a:t>код</a:t>
            </a:r>
            <a:r>
              <a:rPr lang="en-GB" dirty="0"/>
              <a:t> </a:t>
            </a:r>
            <a:r>
              <a:rPr lang="en-GB"/>
              <a:t>ще</a:t>
            </a:r>
            <a:r>
              <a:rPr lang="en-GB" dirty="0"/>
              <a:t> </a:t>
            </a:r>
            <a:r>
              <a:rPr lang="en-GB"/>
              <a:t>видите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121A-CC7C-8145-030D-B8897DC5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>
                    <a:alpha val="80000"/>
                  </a:schemeClr>
                </a:solidFill>
                <a:latin typeface="Consolas"/>
              </a:rPr>
              <a:t>//INIT----------------------------------------------------&gt;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>
                    <a:alpha val="80000"/>
                  </a:schemeClr>
                </a:solidFill>
                <a:latin typeface="Consolas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>
                    <a:alpha val="80000"/>
                  </a:schemeClr>
                </a:solidFill>
                <a:latin typeface="Consolas"/>
              </a:rPr>
              <a:t>//--------------------------------------------------------&gt;</a:t>
            </a:r>
          </a:p>
          <a:p>
            <a:pPr marL="0" indent="0">
              <a:buNone/>
            </a:pPr>
            <a:endParaRPr lang="en-GB" sz="1800">
              <a:solidFill>
                <a:schemeClr val="tx1">
                  <a:alpha val="80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GB" sz="1800">
              <a:solidFill>
                <a:schemeClr val="tx1">
                  <a:alpha val="80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>
                    <a:alpha val="80000"/>
                  </a:schemeClr>
                </a:solidFill>
                <a:latin typeface="Consolas"/>
              </a:rPr>
              <a:t>//UPDATE &amp; DRAW------------------------------------------&gt;</a:t>
            </a:r>
            <a:endParaRPr lang="en-GB" sz="1800" dirty="0">
              <a:solidFill>
                <a:schemeClr val="tx1">
                  <a:alpha val="80000"/>
                </a:schemeClr>
              </a:solidFill>
              <a:latin typeface="Avenir Next LT Pro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>
                    <a:alpha val="80000"/>
                  </a:schemeClr>
                </a:solidFill>
                <a:latin typeface="Consolas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>
                    <a:alpha val="80000"/>
                  </a:schemeClr>
                </a:solidFill>
                <a:latin typeface="Consolas"/>
              </a:rPr>
              <a:t>//-------------------------------------------------------&gt;</a:t>
            </a:r>
          </a:p>
        </p:txBody>
      </p:sp>
    </p:spTree>
    <p:extLst>
      <p:ext uri="{BB962C8B-B14F-4D97-AF65-F5344CB8AC3E}">
        <p14:creationId xmlns:p14="http://schemas.microsoft.com/office/powerpoint/2010/main" val="121204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940EA-7B4C-0470-AC27-03B2C855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102" y="2695559"/>
            <a:ext cx="8763000" cy="1664573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D180-120C-D0E4-CF00-A85599BD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6" y="581432"/>
            <a:ext cx="8773168" cy="60897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С </a:t>
            </a:r>
            <a:r>
              <a:rPr lang="en-GB" sz="2000" err="1">
                <a:solidFill>
                  <a:schemeClr val="tx2"/>
                </a:solidFill>
              </a:rPr>
              <a:t>две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думи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вече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пипаме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другата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част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от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кода</a:t>
            </a:r>
            <a:r>
              <a:rPr lang="en-GB" sz="2000" dirty="0">
                <a:solidFill>
                  <a:schemeClr val="tx2"/>
                </a:solidFill>
              </a:rPr>
              <a:t>. </a:t>
            </a:r>
            <a:r>
              <a:rPr lang="en-GB" sz="2000" err="1">
                <a:solidFill>
                  <a:schemeClr val="tx2"/>
                </a:solidFill>
              </a:rPr>
              <a:t>Представете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си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че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това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са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изолирани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контейнери</a:t>
            </a:r>
            <a:r>
              <a:rPr lang="en-GB" sz="2000" dirty="0">
                <a:solidFill>
                  <a:schemeClr val="tx2"/>
                </a:solidFill>
              </a:rPr>
              <a:t> и </a:t>
            </a:r>
            <a:r>
              <a:rPr lang="en-GB" sz="2000" err="1">
                <a:solidFill>
                  <a:schemeClr val="tx2"/>
                </a:solidFill>
              </a:rPr>
              <a:t>всеки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има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собствена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роля</a:t>
            </a:r>
            <a:r>
              <a:rPr lang="en-GB" sz="2000" dirty="0">
                <a:solidFill>
                  <a:schemeClr val="tx2"/>
                </a:solidFill>
              </a:rPr>
              <a:t>.</a:t>
            </a:r>
          </a:p>
          <a:p>
            <a:r>
              <a:rPr lang="en-GB" sz="2000" dirty="0">
                <a:solidFill>
                  <a:schemeClr val="tx2"/>
                </a:solidFill>
              </a:rPr>
              <a:t>Е, </a:t>
            </a:r>
            <a:r>
              <a:rPr lang="en-GB" sz="2000" err="1">
                <a:solidFill>
                  <a:schemeClr val="tx2"/>
                </a:solidFill>
              </a:rPr>
              <a:t>добре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може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пипнете</a:t>
            </a:r>
            <a:r>
              <a:rPr lang="en-GB" sz="2000" dirty="0">
                <a:solidFill>
                  <a:schemeClr val="tx2"/>
                </a:solidFill>
              </a:rPr>
              <a:t> и </a:t>
            </a:r>
            <a:r>
              <a:rPr lang="en-GB" sz="2000" err="1">
                <a:solidFill>
                  <a:schemeClr val="tx2"/>
                </a:solidFill>
              </a:rPr>
              <a:t>някоя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друга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част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от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кода</a:t>
            </a:r>
            <a:r>
              <a:rPr lang="en-GB" sz="2000" dirty="0">
                <a:solidFill>
                  <a:schemeClr val="tx2"/>
                </a:solidFill>
              </a:rPr>
              <a:t>, </a:t>
            </a:r>
            <a:r>
              <a:rPr lang="en-GB" sz="2000" err="1">
                <a:solidFill>
                  <a:schemeClr val="tx2"/>
                </a:solidFill>
              </a:rPr>
              <a:t>но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предимно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само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за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смените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някой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параметър</a:t>
            </a:r>
            <a:r>
              <a:rPr lang="en-GB" sz="2000" dirty="0">
                <a:solidFill>
                  <a:schemeClr val="tx2"/>
                </a:solidFill>
              </a:rPr>
              <a:t>, </a:t>
            </a:r>
            <a:r>
              <a:rPr lang="en-GB" sz="2000" err="1">
                <a:solidFill>
                  <a:schemeClr val="tx2"/>
                </a:solidFill>
              </a:rPr>
              <a:t>като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размера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полето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или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например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добавите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друг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цвят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или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нещо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такова</a:t>
            </a:r>
            <a:r>
              <a:rPr lang="en-GB" sz="2000" dirty="0">
                <a:solidFill>
                  <a:schemeClr val="tx2"/>
                </a:solidFill>
              </a:rPr>
              <a:t>, </a:t>
            </a:r>
            <a:r>
              <a:rPr lang="en-GB" sz="2000" err="1">
                <a:solidFill>
                  <a:schemeClr val="tx2"/>
                </a:solidFill>
              </a:rPr>
              <a:t>но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иначе</a:t>
            </a:r>
            <a:r>
              <a:rPr lang="en-GB" sz="2000" dirty="0">
                <a:solidFill>
                  <a:schemeClr val="tx2"/>
                </a:solidFill>
              </a:rPr>
              <a:t> </a:t>
            </a:r>
            <a:r>
              <a:rPr lang="en-GB" sz="2000" err="1">
                <a:solidFill>
                  <a:schemeClr val="tx2"/>
                </a:solidFill>
              </a:rPr>
              <a:t>едва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ли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ще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ви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трябва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пипате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другата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част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от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кода</a:t>
            </a:r>
            <a:r>
              <a:rPr lang="en-GB" sz="2000" dirty="0">
                <a:solidFill>
                  <a:schemeClr val="tx2"/>
                </a:solidFill>
              </a:rPr>
              <a:t>.</a:t>
            </a:r>
          </a:p>
          <a:p>
            <a:r>
              <a:rPr lang="en-GB" sz="2000" err="1">
                <a:solidFill>
                  <a:schemeClr val="tx2"/>
                </a:solidFill>
              </a:rPr>
              <a:t>Да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се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върнем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към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двата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контейнера</a:t>
            </a:r>
            <a:r>
              <a:rPr lang="en-GB" sz="2000" dirty="0">
                <a:solidFill>
                  <a:schemeClr val="tx2"/>
                </a:solidFill>
              </a:rPr>
              <a:t>. </a:t>
            </a:r>
          </a:p>
          <a:p>
            <a:r>
              <a:rPr lang="en-GB" sz="2000" dirty="0">
                <a:solidFill>
                  <a:schemeClr val="tx2"/>
                </a:solidFill>
              </a:rPr>
              <a:t>INIT - в </a:t>
            </a:r>
            <a:r>
              <a:rPr lang="en-GB" sz="2000" err="1">
                <a:solidFill>
                  <a:schemeClr val="tx2"/>
                </a:solidFill>
              </a:rPr>
              <a:t>този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контейнер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декларирате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променливи</a:t>
            </a:r>
            <a:r>
              <a:rPr lang="en-GB" sz="2000" dirty="0">
                <a:solidFill>
                  <a:schemeClr val="tx2"/>
                </a:solidFill>
              </a:rPr>
              <a:t>.</a:t>
            </a:r>
          </a:p>
          <a:p>
            <a:r>
              <a:rPr lang="en-GB" sz="2000" dirty="0">
                <a:solidFill>
                  <a:schemeClr val="tx2"/>
                </a:solidFill>
              </a:rPr>
              <a:t>UPDATE &amp; DRAW(</a:t>
            </a:r>
            <a:r>
              <a:rPr lang="en-GB" sz="2000" err="1">
                <a:solidFill>
                  <a:schemeClr val="tx2"/>
                </a:solidFill>
              </a:rPr>
              <a:t>или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Фрейм</a:t>
            </a:r>
            <a:r>
              <a:rPr lang="en-GB" sz="2000" dirty="0">
                <a:solidFill>
                  <a:schemeClr val="tx2"/>
                </a:solidFill>
              </a:rPr>
              <a:t> </a:t>
            </a:r>
            <a:r>
              <a:rPr lang="en-GB" sz="2000" err="1">
                <a:solidFill>
                  <a:schemeClr val="tx2"/>
                </a:solidFill>
              </a:rPr>
              <a:t>за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кратко</a:t>
            </a:r>
            <a:r>
              <a:rPr lang="en-GB" sz="2000" dirty="0">
                <a:solidFill>
                  <a:schemeClr val="tx2"/>
                </a:solidFill>
              </a:rPr>
              <a:t>) - </a:t>
            </a:r>
            <a:r>
              <a:rPr lang="en-GB" sz="2000" err="1">
                <a:solidFill>
                  <a:schemeClr val="tx2"/>
                </a:solidFill>
              </a:rPr>
              <a:t>Тук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пишете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кода</a:t>
            </a:r>
            <a:r>
              <a:rPr lang="en-GB" sz="2000" dirty="0">
                <a:solidFill>
                  <a:schemeClr val="tx2"/>
                </a:solidFill>
              </a:rPr>
              <a:t>, </a:t>
            </a:r>
            <a:r>
              <a:rPr lang="en-GB" sz="2000" err="1">
                <a:solidFill>
                  <a:schemeClr val="tx2"/>
                </a:solidFill>
              </a:rPr>
              <a:t>който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искате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се</a:t>
            </a:r>
            <a:r>
              <a:rPr lang="en-GB" sz="2000" dirty="0">
                <a:solidFill>
                  <a:schemeClr val="tx2"/>
                </a:solidFill>
              </a:rPr>
              <a:t> </a:t>
            </a:r>
            <a:r>
              <a:rPr lang="en-GB" sz="2000" err="1">
                <a:solidFill>
                  <a:schemeClr val="tx2"/>
                </a:solidFill>
              </a:rPr>
              <a:t>повтаря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всеки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фрейм</a:t>
            </a:r>
            <a:r>
              <a:rPr lang="en-GB" sz="2000" dirty="0">
                <a:solidFill>
                  <a:schemeClr val="tx2"/>
                </a:solidFill>
              </a:rPr>
              <a:t>.</a:t>
            </a:r>
          </a:p>
          <a:p>
            <a:r>
              <a:rPr lang="en-GB" sz="2000" err="1">
                <a:solidFill>
                  <a:schemeClr val="tx2"/>
                </a:solidFill>
              </a:rPr>
              <a:t>Имайте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предвид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че</a:t>
            </a:r>
            <a:r>
              <a:rPr lang="en-GB" sz="2000" dirty="0">
                <a:solidFill>
                  <a:schemeClr val="tx2"/>
                </a:solidFill>
              </a:rPr>
              <a:t> в </a:t>
            </a:r>
            <a:r>
              <a:rPr lang="en-GB" sz="2000" err="1">
                <a:solidFill>
                  <a:schemeClr val="tx2"/>
                </a:solidFill>
              </a:rPr>
              <a:t>края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на</a:t>
            </a:r>
            <a:r>
              <a:rPr lang="en-GB" sz="2000" dirty="0">
                <a:solidFill>
                  <a:schemeClr val="tx2"/>
                </a:solidFill>
              </a:rPr>
              <a:t> </a:t>
            </a:r>
            <a:r>
              <a:rPr lang="en-GB" sz="2000" err="1">
                <a:solidFill>
                  <a:schemeClr val="tx2"/>
                </a:solidFill>
              </a:rPr>
              <a:t>всеки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фрейм</a:t>
            </a:r>
            <a:r>
              <a:rPr lang="en-GB" sz="2000" dirty="0">
                <a:solidFill>
                  <a:schemeClr val="tx2"/>
                </a:solidFill>
              </a:rPr>
              <a:t>, </a:t>
            </a:r>
            <a:r>
              <a:rPr lang="en-GB" sz="2000" err="1">
                <a:solidFill>
                  <a:schemeClr val="tx2"/>
                </a:solidFill>
              </a:rPr>
              <a:t>цвета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всичко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се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връща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до</a:t>
            </a:r>
            <a:r>
              <a:rPr lang="en-GB" sz="2000" dirty="0">
                <a:solidFill>
                  <a:schemeClr val="tx2"/>
                </a:solidFill>
              </a:rPr>
              <a:t> //background </a:t>
            </a:r>
            <a:r>
              <a:rPr lang="en-GB" sz="2000" err="1">
                <a:solidFill>
                  <a:schemeClr val="tx2"/>
                </a:solidFill>
              </a:rPr>
              <a:t>color</a:t>
            </a:r>
            <a:r>
              <a:rPr lang="en-GB" sz="2000" dirty="0">
                <a:solidFill>
                  <a:schemeClr val="tx2"/>
                </a:solidFill>
              </a:rPr>
              <a:t>, </a:t>
            </a:r>
            <a:r>
              <a:rPr lang="en-GB" sz="2000" err="1">
                <a:solidFill>
                  <a:schemeClr val="tx2"/>
                </a:solidFill>
              </a:rPr>
              <a:t>който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се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намира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err="1">
                <a:solidFill>
                  <a:schemeClr val="tx2"/>
                </a:solidFill>
              </a:rPr>
              <a:t>над</a:t>
            </a:r>
            <a:r>
              <a:rPr lang="en-GB" sz="2000" dirty="0">
                <a:solidFill>
                  <a:schemeClr val="tx2"/>
                </a:solidFill>
              </a:rPr>
              <a:t> </a:t>
            </a: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UPDATE &amp; DRAW.</a:t>
            </a:r>
          </a:p>
          <a:p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Препоръка: </a:t>
            </a:r>
            <a:r>
              <a:rPr lang="en-GB" sz="2000" err="1">
                <a:solidFill>
                  <a:schemeClr val="tx2"/>
                </a:solidFill>
                <a:ea typeface="+mn-lt"/>
                <a:cs typeface="+mn-lt"/>
              </a:rPr>
              <a:t>Работете</a:t>
            </a: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 в double и </a:t>
            </a:r>
            <a:r>
              <a:rPr lang="en-GB" sz="2000" err="1">
                <a:solidFill>
                  <a:schemeClr val="tx2"/>
                </a:solidFill>
                <a:ea typeface="+mn-lt"/>
                <a:cs typeface="+mn-lt"/>
              </a:rPr>
              <a:t>ползвайте</a:t>
            </a: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2000" err="1">
                <a:solidFill>
                  <a:schemeClr val="tx2"/>
                </a:solidFill>
                <a:ea typeface="+mn-lt"/>
                <a:cs typeface="+mn-lt"/>
              </a:rPr>
              <a:t>fillB</a:t>
            </a: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GB" sz="2000" err="1">
                <a:solidFill>
                  <a:schemeClr val="tx2"/>
                </a:solidFill>
                <a:ea typeface="+mn-lt"/>
                <a:cs typeface="+mn-lt"/>
              </a:rPr>
              <a:t>maxXB</a:t>
            </a: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GB" sz="2000" err="1">
                <a:solidFill>
                  <a:schemeClr val="tx2"/>
                </a:solidFill>
                <a:ea typeface="+mn-lt"/>
                <a:cs typeface="+mn-lt"/>
              </a:rPr>
              <a:t>maxYB</a:t>
            </a: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81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5609-FCE1-B79C-4DEF-5E59AC09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//INIT--------------------------------------&gt;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A0A5-D371-2EBF-5E9F-743E85A4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double n = 0;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//</a:t>
            </a:r>
            <a:r>
              <a:rPr lang="en-GB" err="1"/>
              <a:t>Май</a:t>
            </a:r>
            <a:r>
              <a:rPr lang="en-GB" dirty="0"/>
              <a:t> </a:t>
            </a:r>
            <a:r>
              <a:rPr lang="en-GB" err="1"/>
              <a:t>няма</a:t>
            </a:r>
            <a:r>
              <a:rPr lang="en-GB" dirty="0"/>
              <a:t> </a:t>
            </a:r>
            <a:r>
              <a:rPr lang="en-GB" err="1"/>
              <a:t>да</a:t>
            </a:r>
            <a:r>
              <a:rPr lang="en-GB" dirty="0"/>
              <a:t> </a:t>
            </a:r>
            <a:r>
              <a:rPr lang="en-GB" err="1"/>
              <a:t>променяме</a:t>
            </a:r>
            <a:r>
              <a:rPr lang="en-GB" dirty="0"/>
              <a:t> </a:t>
            </a:r>
            <a:r>
              <a:rPr lang="en-GB" err="1"/>
              <a:t>init</a:t>
            </a:r>
            <a:r>
              <a:rPr lang="en-GB" dirty="0"/>
              <a:t> </a:t>
            </a:r>
            <a:r>
              <a:rPr lang="en-GB" err="1"/>
              <a:t>повече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387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6BD3-0190-0838-9705-A5D857DF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Движеща</a:t>
            </a:r>
            <a:r>
              <a:rPr lang="en-GB" dirty="0"/>
              <a:t> </a:t>
            </a:r>
            <a:r>
              <a:rPr lang="en-GB" dirty="0" err="1"/>
              <a:t>се</a:t>
            </a:r>
            <a:r>
              <a:rPr lang="en-GB" dirty="0"/>
              <a:t> </a:t>
            </a:r>
            <a:r>
              <a:rPr lang="en-GB" dirty="0" err="1"/>
              <a:t>точка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F16F-57F5-6DEB-AA06-CAADC01E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//UPDARE &amp; DRAW-----------------------&gt;</a:t>
            </a:r>
          </a:p>
          <a:p>
            <a:r>
              <a:rPr lang="en-GB" dirty="0" err="1"/>
              <a:t>fillB</a:t>
            </a:r>
            <a:r>
              <a:rPr lang="en-GB" dirty="0"/>
              <a:t>(n, </a:t>
            </a:r>
            <a:r>
              <a:rPr lang="en-GB" dirty="0" err="1"/>
              <a:t>maxY</a:t>
            </a:r>
            <a:r>
              <a:rPr lang="en-GB" dirty="0"/>
              <a:t>/2, 1,1,red);</a:t>
            </a:r>
          </a:p>
          <a:p>
            <a:r>
              <a:rPr lang="en-GB" dirty="0"/>
              <a:t>n++;</a:t>
            </a:r>
          </a:p>
          <a:p>
            <a:endParaRPr lang="en-GB" dirty="0"/>
          </a:p>
        </p:txBody>
      </p:sp>
      <p:pic>
        <p:nvPicPr>
          <p:cNvPr id="4" name="Picture 4" descr="Background pattern">
            <a:extLst>
              <a:ext uri="{FF2B5EF4-FFF2-40B4-BE49-F238E27FC236}">
                <a16:creationId xmlns:a16="http://schemas.microsoft.com/office/drawing/2014/main" id="{723D60EA-9FB0-F396-ED59-74A3020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8" y="3968513"/>
            <a:ext cx="11361312" cy="23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5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A5AC-9E08-2C64-9FE4-8C5E6A9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Кръг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420C-8415-2DBB-8647-92A0A50D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/>
                <a:cs typeface="Arial"/>
              </a:rPr>
              <a:t>//UPDARE &amp; DRAW-----------------------&gt;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for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(</a:t>
            </a: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double 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a = </a:t>
            </a:r>
            <a:r>
              <a:rPr lang="en-GB" sz="1600" dirty="0">
                <a:solidFill>
                  <a:srgbClr val="6897BB"/>
                </a:solidFill>
                <a:latin typeface="Consolas"/>
                <a:cs typeface="Arial"/>
              </a:rPr>
              <a:t>0</a:t>
            </a: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; 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a &lt; </a:t>
            </a:r>
            <a:r>
              <a:rPr lang="en-GB" sz="1600" err="1">
                <a:solidFill>
                  <a:srgbClr val="A9B7C6"/>
                </a:solidFill>
                <a:latin typeface="Consolas"/>
                <a:cs typeface="Arial"/>
              </a:rPr>
              <a:t>Math.</a:t>
            </a:r>
            <a:r>
              <a:rPr lang="en-GB" sz="1600" i="1" err="1">
                <a:solidFill>
                  <a:srgbClr val="9876AA"/>
                </a:solidFill>
                <a:latin typeface="Consolas"/>
                <a:cs typeface="Arial"/>
              </a:rPr>
              <a:t>PI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*</a:t>
            </a:r>
            <a:r>
              <a:rPr lang="en-GB" sz="1600" dirty="0">
                <a:solidFill>
                  <a:srgbClr val="6897BB"/>
                </a:solidFill>
                <a:latin typeface="Consolas"/>
                <a:cs typeface="Arial"/>
              </a:rPr>
              <a:t>2</a:t>
            </a: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; 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a+=</a:t>
            </a:r>
            <a:r>
              <a:rPr lang="en-GB" sz="1600" err="1">
                <a:solidFill>
                  <a:srgbClr val="A9B7C6"/>
                </a:solidFill>
                <a:latin typeface="Consolas"/>
                <a:cs typeface="Arial"/>
              </a:rPr>
              <a:t>Math.</a:t>
            </a:r>
            <a:r>
              <a:rPr lang="en-GB" sz="1600" i="1" err="1">
                <a:solidFill>
                  <a:srgbClr val="9876AA"/>
                </a:solidFill>
                <a:latin typeface="Consolas"/>
                <a:cs typeface="Arial"/>
              </a:rPr>
              <a:t>PI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/</a:t>
            </a:r>
            <a:r>
              <a:rPr lang="en-GB" sz="1600" dirty="0">
                <a:solidFill>
                  <a:srgbClr val="6897BB"/>
                </a:solidFill>
                <a:latin typeface="Consolas"/>
                <a:cs typeface="Arial"/>
              </a:rPr>
              <a:t>100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){</a:t>
            </a:r>
            <a:br>
              <a:rPr lang="en-GB" sz="1600" dirty="0">
                <a:latin typeface="Consolas"/>
                <a:cs typeface="Arial"/>
              </a:rPr>
            </a:b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    </a:t>
            </a:r>
            <a:r>
              <a:rPr lang="en-GB" sz="1600" i="1" err="1">
                <a:solidFill>
                  <a:srgbClr val="A9B7C6"/>
                </a:solidFill>
                <a:latin typeface="Consolas"/>
                <a:cs typeface="Arial"/>
              </a:rPr>
              <a:t>fillB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(</a:t>
            </a:r>
            <a:r>
              <a:rPr lang="en-GB" sz="1600" err="1">
                <a:solidFill>
                  <a:srgbClr val="B389C5"/>
                </a:solidFill>
                <a:latin typeface="Consolas"/>
                <a:cs typeface="Arial"/>
              </a:rPr>
              <a:t>maxXB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/</a:t>
            </a:r>
            <a:r>
              <a:rPr lang="en-GB" sz="1600" dirty="0">
                <a:solidFill>
                  <a:srgbClr val="6897BB"/>
                </a:solidFill>
                <a:latin typeface="Consolas"/>
                <a:cs typeface="Arial"/>
              </a:rPr>
              <a:t>2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+Math.</a:t>
            </a:r>
            <a:r>
              <a:rPr lang="en-GB" sz="1600" i="1" dirty="0">
                <a:solidFill>
                  <a:srgbClr val="A9B7C6"/>
                </a:solidFill>
                <a:latin typeface="Consolas"/>
                <a:cs typeface="Arial"/>
              </a:rPr>
              <a:t>cos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(a)*</a:t>
            </a:r>
            <a:r>
              <a:rPr lang="en-GB" sz="1600" dirty="0">
                <a:solidFill>
                  <a:srgbClr val="6897BB"/>
                </a:solidFill>
                <a:latin typeface="Consolas"/>
                <a:cs typeface="Arial"/>
              </a:rPr>
              <a:t>5</a:t>
            </a: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,</a:t>
            </a:r>
            <a:r>
              <a:rPr lang="en-GB" sz="1600" dirty="0">
                <a:solidFill>
                  <a:srgbClr val="B389C5"/>
                </a:solidFill>
                <a:latin typeface="Consolas"/>
                <a:cs typeface="Arial"/>
              </a:rPr>
              <a:t>maxYB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/</a:t>
            </a:r>
            <a:r>
              <a:rPr lang="en-GB" sz="1600" dirty="0">
                <a:solidFill>
                  <a:srgbClr val="6897BB"/>
                </a:solidFill>
                <a:latin typeface="Consolas"/>
                <a:cs typeface="Arial"/>
              </a:rPr>
              <a:t>2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+Math.</a:t>
            </a:r>
            <a:r>
              <a:rPr lang="en-GB" sz="1600" i="1" dirty="0">
                <a:solidFill>
                  <a:srgbClr val="A9B7C6"/>
                </a:solidFill>
                <a:latin typeface="Consolas"/>
                <a:cs typeface="Arial"/>
              </a:rPr>
              <a:t>sin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(a)*</a:t>
            </a:r>
            <a:r>
              <a:rPr lang="en-GB" sz="1600" dirty="0">
                <a:solidFill>
                  <a:srgbClr val="6897BB"/>
                </a:solidFill>
                <a:latin typeface="Consolas"/>
                <a:cs typeface="Arial"/>
              </a:rPr>
              <a:t>5</a:t>
            </a: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,</a:t>
            </a:r>
            <a:r>
              <a:rPr lang="en-GB" sz="1600" dirty="0">
                <a:solidFill>
                  <a:srgbClr val="6897BB"/>
                </a:solidFill>
                <a:latin typeface="Consolas"/>
                <a:cs typeface="Arial"/>
              </a:rPr>
              <a:t>1</a:t>
            </a: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,</a:t>
            </a:r>
            <a:r>
              <a:rPr lang="en-GB" sz="1600" dirty="0">
                <a:solidFill>
                  <a:srgbClr val="6897BB"/>
                </a:solidFill>
                <a:latin typeface="Consolas"/>
                <a:cs typeface="Arial"/>
              </a:rPr>
              <a:t>1</a:t>
            </a: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,</a:t>
            </a:r>
            <a:r>
              <a:rPr lang="en-GB" sz="1600" i="1" dirty="0">
                <a:solidFill>
                  <a:srgbClr val="9876AA"/>
                </a:solidFill>
                <a:latin typeface="Consolas"/>
                <a:cs typeface="Arial"/>
              </a:rPr>
              <a:t>blue</a:t>
            </a:r>
            <a:r>
              <a:rPr lang="en-GB" sz="1600" dirty="0">
                <a:solidFill>
                  <a:srgbClr val="A9B7C6"/>
                </a:solidFill>
                <a:latin typeface="Consolas"/>
                <a:cs typeface="Arial"/>
              </a:rPr>
              <a:t>)</a:t>
            </a: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;</a:t>
            </a:r>
            <a:br>
              <a:rPr lang="en-GB" sz="1600" dirty="0">
                <a:latin typeface="Consolas"/>
                <a:cs typeface="Arial"/>
              </a:rPr>
            </a:br>
            <a:r>
              <a:rPr lang="en-GB" sz="1600" dirty="0">
                <a:solidFill>
                  <a:srgbClr val="CC7832"/>
                </a:solidFill>
                <a:latin typeface="Consolas"/>
                <a:cs typeface="Arial"/>
              </a:rPr>
              <a:t>}</a:t>
            </a:r>
          </a:p>
          <a:p>
            <a:endParaRPr lang="en-GB" sz="1600" dirty="0">
              <a:solidFill>
                <a:srgbClr val="CC7832"/>
              </a:solidFill>
              <a:latin typeface="Consolas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FE7D01-938C-511D-7309-AE0345AB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579669"/>
            <a:ext cx="4368052" cy="2993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92406-AB29-6B8F-9850-073AC1A813C7}"/>
              </a:ext>
            </a:extLst>
          </p:cNvPr>
          <p:cNvSpPr txBox="1"/>
          <p:nvPr/>
        </p:nvSpPr>
        <p:spPr>
          <a:xfrm>
            <a:off x="5462868" y="3577478"/>
            <a:ext cx="64411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solidFill>
                  <a:schemeClr val="bg1"/>
                </a:solidFill>
              </a:rPr>
              <a:t>Math.PI</a:t>
            </a:r>
            <a:r>
              <a:rPr lang="en-GB" dirty="0">
                <a:solidFill>
                  <a:schemeClr val="bg1"/>
                </a:solidFill>
              </a:rPr>
              <a:t>*2    -    </a:t>
            </a:r>
            <a:r>
              <a:rPr lang="en-GB" err="1">
                <a:solidFill>
                  <a:schemeClr val="bg1"/>
                </a:solidFill>
              </a:rPr>
              <a:t>пълна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окръжност</a:t>
            </a:r>
            <a:r>
              <a:rPr lang="en-GB" dirty="0">
                <a:solidFill>
                  <a:schemeClr val="bg1"/>
                </a:solidFill>
              </a:rPr>
              <a:t> в </a:t>
            </a:r>
            <a:r>
              <a:rPr lang="en-GB" err="1">
                <a:solidFill>
                  <a:schemeClr val="bg1"/>
                </a:solidFill>
              </a:rPr>
              <a:t>радиани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Math.PI</a:t>
            </a:r>
            <a:r>
              <a:rPr lang="en-GB" dirty="0">
                <a:solidFill>
                  <a:schemeClr val="bg1"/>
                </a:solidFill>
              </a:rPr>
              <a:t>/100    -    </a:t>
            </a:r>
            <a:r>
              <a:rPr lang="en-GB" dirty="0" err="1">
                <a:solidFill>
                  <a:schemeClr val="bg1"/>
                </a:solidFill>
              </a:rPr>
              <a:t>колко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dirty="0" err="1">
                <a:solidFill>
                  <a:schemeClr val="bg1"/>
                </a:solidFill>
              </a:rPr>
              <a:t>плътна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да</a:t>
            </a:r>
            <a:r>
              <a:rPr lang="en-GB" dirty="0">
                <a:solidFill>
                  <a:schemeClr val="bg1"/>
                </a:solidFill>
              </a:rPr>
              <a:t> е </a:t>
            </a:r>
            <a:r>
              <a:rPr lang="en-GB" dirty="0" err="1">
                <a:solidFill>
                  <a:schemeClr val="bg1"/>
                </a:solidFill>
              </a:rPr>
              <a:t>линията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Math.cos</a:t>
            </a:r>
            <a:r>
              <a:rPr lang="en-GB" dirty="0">
                <a:solidFill>
                  <a:schemeClr val="bg1"/>
                </a:solidFill>
              </a:rPr>
              <a:t>/sin(a)    -    </a:t>
            </a:r>
            <a:r>
              <a:rPr lang="en-GB" dirty="0" err="1">
                <a:solidFill>
                  <a:schemeClr val="bg1"/>
                </a:solidFill>
              </a:rPr>
              <a:t>спрямо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ъгъла</a:t>
            </a:r>
            <a:r>
              <a:rPr lang="en-GB" dirty="0">
                <a:solidFill>
                  <a:schemeClr val="bg1"/>
                </a:solidFill>
              </a:rPr>
              <a:t> "а", </a:t>
            </a:r>
            <a:r>
              <a:rPr lang="en-GB" dirty="0" err="1">
                <a:solidFill>
                  <a:schemeClr val="bg1"/>
                </a:solidFill>
              </a:rPr>
              <a:t>къде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ще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се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намира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новата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точка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*5    -     </a:t>
            </a:r>
            <a:r>
              <a:rPr lang="en-GB" dirty="0" err="1">
                <a:solidFill>
                  <a:schemeClr val="bg1"/>
                </a:solidFill>
              </a:rPr>
              <a:t>радиоса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на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окръжността</a:t>
            </a:r>
          </a:p>
        </p:txBody>
      </p:sp>
    </p:spTree>
    <p:extLst>
      <p:ext uri="{BB962C8B-B14F-4D97-AF65-F5344CB8AC3E}">
        <p14:creationId xmlns:p14="http://schemas.microsoft.com/office/powerpoint/2010/main" val="3532090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15E2-F710-02BC-73E1-8779B33B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С </a:t>
            </a:r>
            <a:r>
              <a:rPr lang="en-GB" dirty="0" err="1"/>
              <a:t>две</a:t>
            </a:r>
            <a:r>
              <a:rPr lang="en-GB" dirty="0"/>
              <a:t> </a:t>
            </a:r>
            <a:r>
              <a:rPr lang="en-GB" dirty="0" err="1"/>
              <a:t>думи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всеки</a:t>
            </a:r>
            <a:r>
              <a:rPr lang="en-GB" dirty="0"/>
              <a:t> </a:t>
            </a:r>
            <a:r>
              <a:rPr lang="en-GB" dirty="0" err="1"/>
              <a:t>ъгъл</a:t>
            </a:r>
            <a:r>
              <a:rPr lang="en-GB" dirty="0"/>
              <a:t> </a:t>
            </a:r>
            <a:r>
              <a:rPr lang="en-GB" dirty="0" err="1"/>
              <a:t>рисуваме</a:t>
            </a:r>
            <a:r>
              <a:rPr lang="en-GB" dirty="0"/>
              <a:t>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една</a:t>
            </a:r>
            <a:r>
              <a:rPr lang="en-GB" dirty="0"/>
              <a:t> </a:t>
            </a:r>
            <a:r>
              <a:rPr lang="en-GB" dirty="0" err="1"/>
              <a:t>точка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87D4-E8DE-3A9E-8F7B-D04F9D41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solidFill>
                  <a:srgbClr val="CC7832"/>
                </a:solidFill>
                <a:latin typeface="Consolas"/>
              </a:rPr>
              <a:t>for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2000" dirty="0">
                <a:solidFill>
                  <a:srgbClr val="CC7832"/>
                </a:solidFill>
                <a:latin typeface="Consolas"/>
              </a:rPr>
              <a:t>double 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a = </a:t>
            </a:r>
            <a:r>
              <a:rPr lang="en-GB" sz="20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20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a &lt; </a:t>
            </a:r>
            <a:r>
              <a:rPr lang="en-GB" sz="2000" err="1">
                <a:solidFill>
                  <a:srgbClr val="A9B7C6"/>
                </a:solidFill>
                <a:latin typeface="Consolas"/>
              </a:rPr>
              <a:t>Math.</a:t>
            </a:r>
            <a:r>
              <a:rPr lang="en-GB" sz="2000" i="1" err="1">
                <a:solidFill>
                  <a:srgbClr val="9876AA"/>
                </a:solidFill>
                <a:latin typeface="Consolas"/>
              </a:rPr>
              <a:t>PI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*</a:t>
            </a:r>
            <a:r>
              <a:rPr lang="en-GB" sz="2000" dirty="0">
                <a:solidFill>
                  <a:srgbClr val="6897BB"/>
                </a:solidFill>
                <a:latin typeface="Consolas"/>
              </a:rPr>
              <a:t>1</a:t>
            </a:r>
            <a:r>
              <a:rPr lang="en-GB" sz="20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a+=</a:t>
            </a:r>
            <a:r>
              <a:rPr lang="en-GB" sz="2000" err="1">
                <a:solidFill>
                  <a:srgbClr val="A9B7C6"/>
                </a:solidFill>
                <a:latin typeface="Consolas"/>
              </a:rPr>
              <a:t>Math.</a:t>
            </a:r>
            <a:r>
              <a:rPr lang="en-GB" sz="2000" i="1" err="1">
                <a:solidFill>
                  <a:srgbClr val="9876AA"/>
                </a:solidFill>
                <a:latin typeface="Consolas"/>
              </a:rPr>
              <a:t>PI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/</a:t>
            </a:r>
            <a:r>
              <a:rPr lang="en-GB" sz="2000" dirty="0">
                <a:solidFill>
                  <a:srgbClr val="6897BB"/>
                </a:solidFill>
                <a:latin typeface="Consolas"/>
              </a:rPr>
              <a:t>6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){</a:t>
            </a:r>
            <a:br>
              <a:rPr lang="en-GB" sz="2000" dirty="0">
                <a:latin typeface="Consolas"/>
              </a:rPr>
            </a:br>
            <a:r>
              <a:rPr lang="en-GB" sz="2000" dirty="0">
                <a:solidFill>
                  <a:srgbClr val="A9B7C6"/>
                </a:solidFill>
                <a:latin typeface="Consolas"/>
              </a:rPr>
              <a:t>    </a:t>
            </a:r>
            <a:r>
              <a:rPr lang="en-GB" sz="2000" i="1" err="1">
                <a:solidFill>
                  <a:srgbClr val="A9B7C6"/>
                </a:solidFill>
                <a:latin typeface="Consolas"/>
              </a:rPr>
              <a:t>fillB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2000" err="1">
                <a:solidFill>
                  <a:srgbClr val="B389C5"/>
                </a:solidFill>
                <a:latin typeface="Consolas"/>
              </a:rPr>
              <a:t>maxXB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/</a:t>
            </a:r>
            <a:r>
              <a:rPr lang="en-GB" sz="2000" dirty="0">
                <a:solidFill>
                  <a:srgbClr val="6897BB"/>
                </a:solidFill>
                <a:latin typeface="Consolas"/>
              </a:rPr>
              <a:t>2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+Math.</a:t>
            </a:r>
            <a:r>
              <a:rPr lang="en-GB" sz="2000" i="1" dirty="0">
                <a:solidFill>
                  <a:srgbClr val="A9B7C6"/>
                </a:solidFill>
                <a:latin typeface="Consolas"/>
              </a:rPr>
              <a:t>cos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(a)*</a:t>
            </a:r>
            <a:r>
              <a:rPr lang="en-GB" sz="2000" dirty="0">
                <a:solidFill>
                  <a:srgbClr val="6897BB"/>
                </a:solidFill>
                <a:latin typeface="Consolas"/>
              </a:rPr>
              <a:t>5</a:t>
            </a:r>
            <a:r>
              <a:rPr lang="en-GB" sz="2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2000" dirty="0">
                <a:solidFill>
                  <a:srgbClr val="B389C5"/>
                </a:solidFill>
                <a:latin typeface="Consolas"/>
              </a:rPr>
              <a:t>maxYB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/</a:t>
            </a:r>
            <a:r>
              <a:rPr lang="en-GB" sz="2000" dirty="0">
                <a:solidFill>
                  <a:srgbClr val="6897BB"/>
                </a:solidFill>
                <a:latin typeface="Consolas"/>
              </a:rPr>
              <a:t>2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+Math.</a:t>
            </a:r>
            <a:r>
              <a:rPr lang="en-GB" sz="2000" i="1" dirty="0">
                <a:solidFill>
                  <a:srgbClr val="A9B7C6"/>
                </a:solidFill>
                <a:latin typeface="Consolas"/>
              </a:rPr>
              <a:t>sin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(a)*</a:t>
            </a:r>
            <a:r>
              <a:rPr lang="en-GB" sz="2000" dirty="0">
                <a:solidFill>
                  <a:srgbClr val="6897BB"/>
                </a:solidFill>
                <a:latin typeface="Consolas"/>
              </a:rPr>
              <a:t>5</a:t>
            </a:r>
            <a:r>
              <a:rPr lang="en-GB" sz="2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2000" dirty="0">
                <a:solidFill>
                  <a:srgbClr val="6897BB"/>
                </a:solidFill>
                <a:latin typeface="Consolas"/>
              </a:rPr>
              <a:t>1</a:t>
            </a:r>
            <a:r>
              <a:rPr lang="en-GB" sz="2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2000" dirty="0">
                <a:solidFill>
                  <a:srgbClr val="6897BB"/>
                </a:solidFill>
                <a:latin typeface="Consolas"/>
              </a:rPr>
              <a:t>1</a:t>
            </a:r>
            <a:r>
              <a:rPr lang="en-GB" sz="20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2000" i="1" dirty="0">
                <a:solidFill>
                  <a:srgbClr val="9876AA"/>
                </a:solidFill>
                <a:latin typeface="Consolas"/>
              </a:rPr>
              <a:t>blue</a:t>
            </a:r>
            <a:r>
              <a:rPr lang="en-GB" sz="2000" dirty="0">
                <a:solidFill>
                  <a:srgbClr val="A9B7C6"/>
                </a:solidFill>
                <a:latin typeface="Consolas"/>
              </a:rPr>
              <a:t>)</a:t>
            </a:r>
            <a:r>
              <a:rPr lang="en-GB" sz="20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2000" dirty="0">
                <a:latin typeface="Consolas"/>
              </a:rPr>
            </a:br>
            <a:r>
              <a:rPr lang="en-GB" sz="2000" dirty="0">
                <a:solidFill>
                  <a:srgbClr val="CC7832"/>
                </a:solidFill>
                <a:latin typeface="Consolas"/>
              </a:rPr>
              <a:t>}</a:t>
            </a:r>
          </a:p>
          <a:p>
            <a:endParaRPr lang="en-GB" sz="2000" dirty="0">
              <a:solidFill>
                <a:srgbClr val="CC7832"/>
              </a:solidFill>
              <a:latin typeface="Consola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138FFC-8789-D38F-55E3-84D418C6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315980"/>
            <a:ext cx="3886200" cy="3139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98530-2840-92EC-5412-025836DA7412}"/>
              </a:ext>
            </a:extLst>
          </p:cNvPr>
          <p:cNvSpPr txBox="1"/>
          <p:nvPr/>
        </p:nvSpPr>
        <p:spPr>
          <a:xfrm>
            <a:off x="5827058" y="3431801"/>
            <a:ext cx="56343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Ако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създадем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повече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ъгли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ще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имаме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повече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точки</a:t>
            </a:r>
            <a:r>
              <a:rPr lang="en-GB" dirty="0">
                <a:solidFill>
                  <a:schemeClr val="bg1"/>
                </a:solidFill>
              </a:rPr>
              <a:t> и </a:t>
            </a:r>
            <a:r>
              <a:rPr lang="en-GB" dirty="0" err="1">
                <a:solidFill>
                  <a:schemeClr val="bg1"/>
                </a:solidFill>
              </a:rPr>
              <a:t>съответно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dirty="0" err="1">
                <a:solidFill>
                  <a:schemeClr val="bg1"/>
                </a:solidFill>
              </a:rPr>
              <a:t>по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гъста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линия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По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малко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ъгли</a:t>
            </a:r>
            <a:r>
              <a:rPr lang="en-GB" dirty="0">
                <a:solidFill>
                  <a:schemeClr val="bg1"/>
                </a:solidFill>
              </a:rPr>
              <a:t> - </a:t>
            </a:r>
            <a:r>
              <a:rPr lang="en-GB" dirty="0" err="1">
                <a:solidFill>
                  <a:schemeClr val="bg1"/>
                </a:solidFill>
              </a:rPr>
              <a:t>по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рядка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линия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Можем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също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да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не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правим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пълна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окръжност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Може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да</a:t>
            </a:r>
            <a:r>
              <a:rPr lang="en-GB" dirty="0">
                <a:solidFill>
                  <a:schemeClr val="bg1"/>
                </a:solidFill>
              </a:rPr>
              <a:t> е </a:t>
            </a:r>
            <a:r>
              <a:rPr lang="en-GB" dirty="0" err="1">
                <a:solidFill>
                  <a:schemeClr val="bg1"/>
                </a:solidFill>
              </a:rPr>
              <a:t>полувин</a:t>
            </a:r>
            <a:r>
              <a:rPr lang="en-GB" dirty="0">
                <a:solidFill>
                  <a:schemeClr val="bg1"/>
                </a:solidFill>
              </a:rPr>
              <a:t> - </a:t>
            </a:r>
            <a:r>
              <a:rPr lang="en-GB" dirty="0" err="1">
                <a:solidFill>
                  <a:schemeClr val="bg1"/>
                </a:solidFill>
              </a:rPr>
              <a:t>Math.PI</a:t>
            </a:r>
            <a:r>
              <a:rPr lang="en-GB" dirty="0">
                <a:solidFill>
                  <a:schemeClr val="bg1"/>
                </a:solidFill>
              </a:rPr>
              <a:t>*1. </a:t>
            </a:r>
            <a:r>
              <a:rPr lang="en-GB" dirty="0" err="1">
                <a:solidFill>
                  <a:schemeClr val="bg1"/>
                </a:solidFill>
              </a:rPr>
              <a:t>Math.PI</a:t>
            </a:r>
            <a:r>
              <a:rPr lang="en-GB" dirty="0">
                <a:solidFill>
                  <a:schemeClr val="bg1"/>
                </a:solidFill>
              </a:rPr>
              <a:t>*2 е </a:t>
            </a:r>
            <a:r>
              <a:rPr lang="en-GB" dirty="0" err="1">
                <a:solidFill>
                  <a:schemeClr val="bg1"/>
                </a:solidFill>
              </a:rPr>
              <a:t>цяла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окръжност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444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EA6-9F54-1684-00CD-73F951E3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Колелцето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зареждане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4DBA-7EE9-9E55-9C6F-CB9EA6B6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solidFill>
                  <a:srgbClr val="CC7832"/>
                </a:solidFill>
                <a:latin typeface="Consolas"/>
              </a:rPr>
              <a:t>for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double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a = 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a &lt; 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Math.</a:t>
            </a:r>
            <a:r>
              <a:rPr lang="en-GB" sz="1800" i="1" err="1">
                <a:solidFill>
                  <a:srgbClr val="9876AA"/>
                </a:solidFill>
                <a:latin typeface="Consolas"/>
              </a:rPr>
              <a:t>PI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*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1.5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a+=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Math.</a:t>
            </a:r>
            <a:r>
              <a:rPr lang="en-GB" sz="1800" i="1" err="1">
                <a:solidFill>
                  <a:srgbClr val="9876AA"/>
                </a:solidFill>
                <a:latin typeface="Consolas"/>
              </a:rPr>
              <a:t>PI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/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100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){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A9B7C6"/>
                </a:solidFill>
                <a:latin typeface="Consolas"/>
              </a:rPr>
              <a:t>    </a:t>
            </a:r>
            <a:r>
              <a:rPr lang="en-GB" sz="1800" i="1" err="1">
                <a:solidFill>
                  <a:srgbClr val="A9B7C6"/>
                </a:solidFill>
                <a:latin typeface="Consolas"/>
              </a:rPr>
              <a:t>fillB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800" err="1">
                <a:solidFill>
                  <a:srgbClr val="B389C5"/>
                </a:solidFill>
                <a:latin typeface="Consolas"/>
              </a:rPr>
              <a:t>maxXB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/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2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+Math.</a:t>
            </a:r>
            <a:r>
              <a:rPr lang="en-GB" sz="1800" i="1" dirty="0">
                <a:solidFill>
                  <a:srgbClr val="A9B7C6"/>
                </a:solidFill>
                <a:latin typeface="Consolas"/>
              </a:rPr>
              <a:t>cos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a+</a:t>
            </a:r>
            <a:r>
              <a:rPr lang="en-GB" sz="1800" err="1">
                <a:solidFill>
                  <a:srgbClr val="9876AA"/>
                </a:solidFill>
                <a:latin typeface="Consolas"/>
              </a:rPr>
              <a:t>n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)*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5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800" dirty="0">
                <a:solidFill>
                  <a:srgbClr val="B389C5"/>
                </a:solidFill>
                <a:latin typeface="Consolas"/>
              </a:rPr>
              <a:t>maxYB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/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2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+Math.</a:t>
            </a:r>
            <a:r>
              <a:rPr lang="en-GB" sz="1800" i="1" dirty="0">
                <a:solidFill>
                  <a:srgbClr val="A9B7C6"/>
                </a:solidFill>
                <a:latin typeface="Consolas"/>
              </a:rPr>
              <a:t>sin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a+</a:t>
            </a:r>
            <a:r>
              <a:rPr lang="en-GB" sz="1800" err="1">
                <a:solidFill>
                  <a:srgbClr val="9876AA"/>
                </a:solidFill>
                <a:latin typeface="Consolas"/>
              </a:rPr>
              <a:t>n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)*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5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1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1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800" i="1" dirty="0">
                <a:solidFill>
                  <a:srgbClr val="9876AA"/>
                </a:solidFill>
                <a:latin typeface="Consolas"/>
              </a:rPr>
              <a:t>blue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)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}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n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+=</a:t>
            </a:r>
            <a:r>
              <a:rPr lang="en-GB" sz="1800" dirty="0">
                <a:solidFill>
                  <a:srgbClr val="6897BB"/>
                </a:solidFill>
                <a:latin typeface="Consolas"/>
              </a:rPr>
              <a:t>0.3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</a:p>
          <a:p>
            <a:endParaRPr lang="en-GB" sz="1800" dirty="0">
              <a:solidFill>
                <a:srgbClr val="CC7832"/>
              </a:solidFill>
              <a:latin typeface="Consola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26D967-CAED-C46D-CAE7-7116A455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431851"/>
            <a:ext cx="2743200" cy="284059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67B9394-726F-13BA-9206-15FAC1A8B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959" y="3458900"/>
            <a:ext cx="2743200" cy="280890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F6D4018-BDE6-BCB9-6898-2D5E5ADA1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871" y="3601895"/>
            <a:ext cx="2743200" cy="2500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5F368A-E334-6E42-F2AE-E9E77C4A3CE0}"/>
              </a:ext>
            </a:extLst>
          </p:cNvPr>
          <p:cNvSpPr txBox="1"/>
          <p:nvPr/>
        </p:nvSpPr>
        <p:spPr>
          <a:xfrm>
            <a:off x="7331448" y="278466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solidFill>
                  <a:schemeClr val="bg1"/>
                </a:solidFill>
              </a:rPr>
              <a:t>Тук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err="1">
                <a:solidFill>
                  <a:schemeClr val="bg1"/>
                </a:solidFill>
              </a:rPr>
              <a:t>всеки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фрейм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ъгъла</a:t>
            </a:r>
            <a:r>
              <a:rPr lang="en-GB" dirty="0">
                <a:solidFill>
                  <a:schemeClr val="bg1"/>
                </a:solidFill>
              </a:rPr>
              <a:t> е </a:t>
            </a:r>
            <a:r>
              <a:rPr lang="en-GB" err="1">
                <a:solidFill>
                  <a:schemeClr val="bg1"/>
                </a:solidFill>
              </a:rPr>
              <a:t>различен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заради</a:t>
            </a:r>
            <a:r>
              <a:rPr lang="en-GB" dirty="0">
                <a:solidFill>
                  <a:schemeClr val="bg1"/>
                </a:solidFill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723454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5E62E-3870-50C9-9E17-C3EECFD1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Спирала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8D32-72FA-8535-BFDD-5C106D81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Ако просто радиоса стане "а", ще  се получи спирала. Ще овеличим и дължината на 3 окръжности</a:t>
            </a: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CD19EA-3D4A-E2EE-FEC3-A2D04DA7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2738"/>
            <a:ext cx="10515600" cy="2745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FC24FA-94D5-74AA-C4CD-D1184607EAF7}"/>
              </a:ext>
            </a:extLst>
          </p:cNvPr>
          <p:cNvSpPr txBox="1"/>
          <p:nvPr/>
        </p:nvSpPr>
        <p:spPr>
          <a:xfrm>
            <a:off x="790014" y="2131919"/>
            <a:ext cx="655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latin typeface="Consolas"/>
              </a:rPr>
              <a:t>for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double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a = 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0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a &lt; 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Math.</a:t>
            </a:r>
            <a:r>
              <a:rPr lang="en-GB" sz="1400" i="1" err="1">
                <a:solidFill>
                  <a:srgbClr val="9876AA"/>
                </a:solidFill>
                <a:latin typeface="Consolas"/>
              </a:rPr>
              <a:t>PI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*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6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a+=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Math.</a:t>
            </a:r>
            <a:r>
              <a:rPr lang="en-GB" sz="1400" i="1" err="1">
                <a:solidFill>
                  <a:srgbClr val="9876AA"/>
                </a:solidFill>
                <a:latin typeface="Consolas"/>
              </a:rPr>
              <a:t>PI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/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100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){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A9B7C6"/>
                </a:solidFill>
                <a:latin typeface="Consolas"/>
              </a:rPr>
              <a:t>    </a:t>
            </a:r>
            <a:r>
              <a:rPr lang="en-GB" sz="1400" i="1" err="1">
                <a:solidFill>
                  <a:srgbClr val="A9B7C6"/>
                </a:solidFill>
                <a:latin typeface="Consolas"/>
              </a:rPr>
              <a:t>fillB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(</a:t>
            </a:r>
            <a:r>
              <a:rPr lang="en-GB" sz="1400" err="1">
                <a:solidFill>
                  <a:srgbClr val="B389C5"/>
                </a:solidFill>
                <a:latin typeface="Consolas"/>
              </a:rPr>
              <a:t>maxXB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/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2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+Math.</a:t>
            </a:r>
            <a:r>
              <a:rPr lang="en-GB" sz="1400" i="1" dirty="0">
                <a:solidFill>
                  <a:srgbClr val="A9B7C6"/>
                </a:solidFill>
                <a:latin typeface="Consolas"/>
              </a:rPr>
              <a:t>cos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(a)*</a:t>
            </a:r>
            <a:r>
              <a:rPr lang="en-GB" sz="1400" err="1">
                <a:solidFill>
                  <a:srgbClr val="A9B7C6"/>
                </a:solidFill>
                <a:latin typeface="Consolas"/>
              </a:rPr>
              <a:t>a</a:t>
            </a:r>
            <a:r>
              <a:rPr lang="en-GB" sz="1400" err="1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400" err="1">
                <a:solidFill>
                  <a:srgbClr val="B389C5"/>
                </a:solidFill>
                <a:latin typeface="Consolas"/>
              </a:rPr>
              <a:t>maxYB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/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2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+Math.</a:t>
            </a:r>
            <a:r>
              <a:rPr lang="en-GB" sz="1400" i="1" dirty="0">
                <a:solidFill>
                  <a:srgbClr val="A9B7C6"/>
                </a:solidFill>
                <a:latin typeface="Consolas"/>
              </a:rPr>
              <a:t>sin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(a)*a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1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400" dirty="0">
                <a:solidFill>
                  <a:srgbClr val="6897BB"/>
                </a:solidFill>
                <a:latin typeface="Consolas"/>
              </a:rPr>
              <a:t>1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,</a:t>
            </a:r>
            <a:r>
              <a:rPr lang="en-GB" sz="1400" i="1" dirty="0">
                <a:solidFill>
                  <a:srgbClr val="9876AA"/>
                </a:solidFill>
                <a:latin typeface="Consolas"/>
              </a:rPr>
              <a:t>blue</a:t>
            </a:r>
            <a:r>
              <a:rPr lang="en-GB" sz="1400" dirty="0">
                <a:solidFill>
                  <a:srgbClr val="A9B7C6"/>
                </a:solidFill>
                <a:latin typeface="Consolas"/>
              </a:rPr>
              <a:t>)</a:t>
            </a:r>
            <a:r>
              <a:rPr lang="en-GB" sz="14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400" dirty="0">
                <a:latin typeface="Consolas"/>
              </a:rPr>
            </a:br>
            <a:r>
              <a:rPr lang="en-GB" sz="1400" dirty="0">
                <a:solidFill>
                  <a:srgbClr val="CC7832"/>
                </a:solidFill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9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F047-3EC5-DFA5-5B23-41774797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GB" dirty="0" err="1"/>
              <a:t>Цветен</a:t>
            </a:r>
            <a:r>
              <a:rPr lang="en-GB" dirty="0"/>
              <a:t> </a:t>
            </a:r>
            <a:r>
              <a:rPr lang="en-GB" dirty="0" err="1"/>
              <a:t>текст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1F1-4931-A574-C2C8-972F48D9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009" y="559813"/>
            <a:ext cx="5143817" cy="55747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 err="1">
                <a:solidFill>
                  <a:schemeClr val="tx2"/>
                </a:solidFill>
              </a:rPr>
              <a:t>Как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оцветяваме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текст</a:t>
            </a:r>
            <a:r>
              <a:rPr lang="en-GB" sz="1800" dirty="0">
                <a:solidFill>
                  <a:schemeClr val="tx2"/>
                </a:solidFill>
              </a:rPr>
              <a:t> в Java?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String text = "Hello World";</a:t>
            </a:r>
          </a:p>
          <a:p>
            <a:r>
              <a:rPr lang="en-GB" sz="1800" dirty="0">
                <a:solidFill>
                  <a:schemeClr val="tx2"/>
                </a:solidFill>
              </a:rPr>
              <a:t>//</a:t>
            </a:r>
            <a:r>
              <a:rPr lang="en-GB" sz="1800" dirty="0" err="1">
                <a:solidFill>
                  <a:schemeClr val="tx2"/>
                </a:solidFill>
              </a:rPr>
              <a:t>Нормален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безцветен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текст</a:t>
            </a:r>
            <a:r>
              <a:rPr lang="en-GB" sz="1800" dirty="0">
                <a:solidFill>
                  <a:schemeClr val="tx2"/>
                </a:solidFill>
              </a:rPr>
              <a:t> "Hello world"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String </a:t>
            </a:r>
            <a:r>
              <a:rPr lang="en-GB" sz="1800" dirty="0" err="1">
                <a:solidFill>
                  <a:schemeClr val="tx2"/>
                </a:solidFill>
                <a:ea typeface="+mn-lt"/>
                <a:cs typeface="+mn-lt"/>
              </a:rPr>
              <a:t>redText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= "\</a:t>
            </a:r>
            <a:r>
              <a:rPr lang="en-GB" sz="1800" dirty="0">
                <a:solidFill>
                  <a:schemeClr val="tx2"/>
                </a:solidFill>
                <a:latin typeface="Avenir Next LT Pro"/>
                <a:ea typeface="+mn-lt"/>
                <a:cs typeface="+mn-lt"/>
              </a:rPr>
              <a:t>u001B[31mHello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World";</a:t>
            </a:r>
          </a:p>
          <a:p>
            <a:r>
              <a:rPr lang="en-GB" sz="1800" dirty="0">
                <a:solidFill>
                  <a:schemeClr val="tx2"/>
                </a:solidFill>
              </a:rPr>
              <a:t>//</a:t>
            </a:r>
            <a:r>
              <a:rPr lang="en-GB" sz="1800" dirty="0" err="1">
                <a:solidFill>
                  <a:schemeClr val="tx2"/>
                </a:solidFill>
              </a:rPr>
              <a:t>Този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текст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ще</a:t>
            </a:r>
            <a:r>
              <a:rPr lang="en-GB" sz="1800" dirty="0">
                <a:solidFill>
                  <a:schemeClr val="tx2"/>
                </a:solidFill>
              </a:rPr>
              <a:t> е </a:t>
            </a:r>
            <a:r>
              <a:rPr lang="en-GB" sz="1800" dirty="0" err="1">
                <a:solidFill>
                  <a:schemeClr val="tx2"/>
                </a:solidFill>
              </a:rPr>
              <a:t>червен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"Hello world"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 err="1">
                <a:solidFill>
                  <a:schemeClr val="tx2"/>
                </a:solidFill>
              </a:rPr>
              <a:t>Прибавяйки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цветни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кодове</a:t>
            </a:r>
            <a:r>
              <a:rPr lang="en-GB" sz="1800" dirty="0">
                <a:solidFill>
                  <a:schemeClr val="tx2"/>
                </a:solidFill>
              </a:rPr>
              <a:t> в </a:t>
            </a:r>
            <a:r>
              <a:rPr lang="en-GB" sz="1800" dirty="0" err="1">
                <a:solidFill>
                  <a:schemeClr val="tx2"/>
                </a:solidFill>
              </a:rPr>
              <a:t>началото</a:t>
            </a:r>
            <a:r>
              <a:rPr lang="en-GB" sz="1800" dirty="0">
                <a:solidFill>
                  <a:schemeClr val="tx2"/>
                </a:solidFill>
              </a:rPr>
              <a:t> </a:t>
            </a:r>
            <a:r>
              <a:rPr lang="en-GB" sz="1800" dirty="0" err="1">
                <a:solidFill>
                  <a:schemeClr val="tx2"/>
                </a:solidFill>
              </a:rPr>
              <a:t>на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стринг</a:t>
            </a:r>
            <a:r>
              <a:rPr lang="en-GB" sz="1800" dirty="0">
                <a:solidFill>
                  <a:schemeClr val="tx2"/>
                </a:solidFill>
              </a:rPr>
              <a:t>, </a:t>
            </a:r>
            <a:r>
              <a:rPr lang="en-GB" sz="1800" dirty="0" err="1">
                <a:solidFill>
                  <a:schemeClr val="tx2"/>
                </a:solidFill>
              </a:rPr>
              <a:t>ти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го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оцветяваш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dirty="0" err="1">
                <a:solidFill>
                  <a:schemeClr val="tx2"/>
                </a:solidFill>
              </a:rPr>
              <a:t>Кода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не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се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вижда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когато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изпринти</a:t>
            </a:r>
            <a:r>
              <a:rPr lang="en-GB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917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5C87C8-3837-2022-B603-4CFAB7D15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4762" b="8612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F9703A-116F-4B3B-B77F-03C8F82F2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0988" y="-43974"/>
            <a:ext cx="1447800" cy="1535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B4061D-A626-49CE-9EA0-6A70DA7D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14364" y="3672852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FAFFB-C947-ED1C-A0FD-1EA3209F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775412"/>
            <a:ext cx="73914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Благодаря</a:t>
            </a:r>
            <a:r>
              <a:rPr lang="en-US" sz="5200" dirty="0">
                <a:solidFill>
                  <a:schemeClr val="tx2"/>
                </a:solidFill>
              </a:rPr>
              <a:t> </a:t>
            </a:r>
            <a:r>
              <a:rPr lang="en-US" sz="5200" dirty="0" err="1">
                <a:solidFill>
                  <a:schemeClr val="tx2"/>
                </a:solidFill>
              </a:rPr>
              <a:t>за</a:t>
            </a:r>
            <a:r>
              <a:rPr lang="en-US" sz="5200" dirty="0">
                <a:solidFill>
                  <a:schemeClr val="tx2"/>
                </a:solidFill>
              </a:rPr>
              <a:t> </a:t>
            </a:r>
            <a:r>
              <a:rPr lang="en-US" sz="5200" dirty="0" err="1">
                <a:solidFill>
                  <a:schemeClr val="tx2"/>
                </a:solidFill>
              </a:rPr>
              <a:t>вниманието</a:t>
            </a:r>
            <a:r>
              <a:rPr lang="en-US" sz="520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F3625-D811-D5C6-DB86-44D0A5E6FD46}"/>
              </a:ext>
            </a:extLst>
          </p:cNvPr>
          <p:cNvSpPr txBox="1"/>
          <p:nvPr/>
        </p:nvSpPr>
        <p:spPr>
          <a:xfrm>
            <a:off x="501462" y="5095875"/>
            <a:ext cx="24182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Чувствайте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се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свободни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да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творите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и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други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дори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по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луди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неща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, с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този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код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9812D-6240-B940-05E7-246C5A158BAE}"/>
              </a:ext>
            </a:extLst>
          </p:cNvPr>
          <p:cNvSpPr txBox="1"/>
          <p:nvPr/>
        </p:nvSpPr>
        <p:spPr>
          <a:xfrm>
            <a:off x="9264463" y="9805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GB" err="1">
                <a:ea typeface="+mn-lt"/>
                <a:cs typeface="+mn-lt"/>
              </a:rPr>
              <a:t>Последвайте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ме</a:t>
            </a:r>
            <a:r>
              <a:rPr lang="en-GB" dirty="0">
                <a:ea typeface="+mn-lt"/>
                <a:cs typeface="+mn-lt"/>
              </a:rPr>
              <a:t> в </a:t>
            </a:r>
            <a:r>
              <a:rPr lang="en-GB" err="1">
                <a:ea typeface="+mn-lt"/>
                <a:cs typeface="+mn-lt"/>
              </a:rPr>
              <a:t>Github</a:t>
            </a:r>
            <a:r>
              <a:rPr lang="en-GB" dirty="0">
                <a:ea typeface="+mn-lt"/>
                <a:cs typeface="+mn-lt"/>
              </a:rPr>
              <a:t> pls 🥺🙏</a:t>
            </a:r>
            <a:endParaRPr lang="en-US"/>
          </a:p>
          <a:p>
            <a:pPr lvl="1" algn="l"/>
            <a:r>
              <a:rPr lang="en-GB" dirty="0">
                <a:ea typeface="+mn-lt"/>
                <a:cs typeface="+mn-lt"/>
                <a:hlinkClick r:id="rId5"/>
              </a:rPr>
              <a:t>https://github.com/MartinUzunuv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3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DB203-2709-724E-AE02-05879D5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295031" y="559813"/>
            <a:ext cx="1089339" cy="1664573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CEFD-E8D7-D064-E854-F09AB871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2" y="1279037"/>
            <a:ext cx="8966351" cy="37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Consolas"/>
              </a:rPr>
              <a:t>public static final String </a:t>
            </a:r>
            <a:r>
              <a:rPr lang="en-GB" sz="1600" i="1" dirty="0">
                <a:solidFill>
                  <a:schemeClr val="tx2"/>
                </a:solidFill>
                <a:latin typeface="Consolas"/>
              </a:rPr>
              <a:t>reset </a:t>
            </a:r>
            <a:r>
              <a:rPr lang="en-GB" sz="1600" dirty="0">
                <a:solidFill>
                  <a:schemeClr val="tx2"/>
                </a:solidFill>
                <a:latin typeface="Consolas"/>
              </a:rPr>
              <a:t>= "\u001B[0m";    </a:t>
            </a:r>
            <a:endParaRPr lang="en-GB" sz="1600" dirty="0">
              <a:solidFill>
                <a:schemeClr val="tx2"/>
              </a:solidFill>
              <a:latin typeface="Avenir Next LT Pro"/>
            </a:endParaRPr>
          </a:p>
          <a:p>
            <a:r>
              <a:rPr lang="en-GB" sz="1600" dirty="0">
                <a:solidFill>
                  <a:schemeClr val="tx2"/>
                </a:solidFill>
                <a:latin typeface="Consolas"/>
              </a:rPr>
              <a:t>//return to default </a:t>
            </a:r>
            <a:r>
              <a:rPr lang="en-GB" sz="1600" err="1">
                <a:solidFill>
                  <a:schemeClr val="tx2"/>
                </a:solidFill>
                <a:latin typeface="Consolas"/>
              </a:rPr>
              <a:t>color</a:t>
            </a:r>
            <a:endParaRPr lang="en-GB" sz="1600" dirty="0">
              <a:solidFill>
                <a:schemeClr val="tx2"/>
              </a:solidFill>
              <a:latin typeface="Avenir Next LT Pro"/>
            </a:endParaRPr>
          </a:p>
          <a:p>
            <a:br>
              <a:rPr lang="en-GB" sz="1600" dirty="0">
                <a:latin typeface="Consolas"/>
              </a:rPr>
            </a:br>
            <a:r>
              <a:rPr lang="en-GB" sz="1600" dirty="0">
                <a:solidFill>
                  <a:schemeClr val="tx2"/>
                </a:solidFill>
                <a:latin typeface="Consolas"/>
              </a:rPr>
              <a:t>public static final String </a:t>
            </a:r>
            <a:r>
              <a:rPr lang="en-GB" sz="1600" i="1" dirty="0">
                <a:solidFill>
                  <a:schemeClr val="tx2"/>
                </a:solidFill>
                <a:latin typeface="Consolas"/>
              </a:rPr>
              <a:t>black </a:t>
            </a:r>
            <a:r>
              <a:rPr lang="en-GB" sz="1600" dirty="0">
                <a:solidFill>
                  <a:schemeClr val="tx2"/>
                </a:solidFill>
                <a:latin typeface="Consolas"/>
              </a:rPr>
              <a:t>= "\u001B[30m";   //choose </a:t>
            </a:r>
            <a:r>
              <a:rPr lang="en-GB" sz="1600" dirty="0" err="1">
                <a:solidFill>
                  <a:schemeClr val="tx2"/>
                </a:solidFill>
                <a:latin typeface="Consolas"/>
              </a:rPr>
              <a:t>color</a:t>
            </a:r>
            <a:br>
              <a:rPr lang="en-GB" sz="1600" dirty="0">
                <a:latin typeface="Consolas"/>
              </a:rPr>
            </a:br>
            <a:r>
              <a:rPr lang="en-GB" sz="1600" dirty="0">
                <a:solidFill>
                  <a:schemeClr val="tx2"/>
                </a:solidFill>
                <a:latin typeface="Consolas"/>
              </a:rPr>
              <a:t>public static final String </a:t>
            </a:r>
            <a:r>
              <a:rPr lang="en-GB" sz="1600" i="1" dirty="0">
                <a:solidFill>
                  <a:schemeClr val="tx2"/>
                </a:solidFill>
                <a:latin typeface="Consolas"/>
              </a:rPr>
              <a:t>red </a:t>
            </a:r>
            <a:r>
              <a:rPr lang="en-GB" sz="1600" dirty="0">
                <a:solidFill>
                  <a:schemeClr val="tx2"/>
                </a:solidFill>
                <a:latin typeface="Consolas"/>
              </a:rPr>
              <a:t>= "\u001B[31m";</a:t>
            </a:r>
            <a:br>
              <a:rPr lang="en-GB" sz="1600" dirty="0">
                <a:latin typeface="Consolas"/>
              </a:rPr>
            </a:br>
            <a:r>
              <a:rPr lang="en-GB" sz="1600" dirty="0">
                <a:solidFill>
                  <a:schemeClr val="tx2"/>
                </a:solidFill>
                <a:latin typeface="Consolas"/>
              </a:rPr>
              <a:t>public static final String </a:t>
            </a:r>
            <a:r>
              <a:rPr lang="en-GB" sz="1600" i="1" dirty="0">
                <a:solidFill>
                  <a:schemeClr val="tx2"/>
                </a:solidFill>
                <a:latin typeface="Consolas"/>
              </a:rPr>
              <a:t>green </a:t>
            </a:r>
            <a:r>
              <a:rPr lang="en-GB" sz="1600" dirty="0">
                <a:solidFill>
                  <a:schemeClr val="tx2"/>
                </a:solidFill>
                <a:latin typeface="Consolas"/>
              </a:rPr>
              <a:t>= "\u001B[32m";</a:t>
            </a:r>
            <a:br>
              <a:rPr lang="en-GB" sz="1600" dirty="0">
                <a:latin typeface="Consolas"/>
              </a:rPr>
            </a:br>
            <a:r>
              <a:rPr lang="en-GB" sz="1600" dirty="0">
                <a:solidFill>
                  <a:schemeClr val="tx2"/>
                </a:solidFill>
                <a:latin typeface="Consolas"/>
              </a:rPr>
              <a:t>public static final String </a:t>
            </a:r>
            <a:r>
              <a:rPr lang="en-GB" sz="1600" i="1" dirty="0">
                <a:solidFill>
                  <a:schemeClr val="tx2"/>
                </a:solidFill>
                <a:latin typeface="Consolas"/>
              </a:rPr>
              <a:t>yellow </a:t>
            </a:r>
            <a:r>
              <a:rPr lang="en-GB" sz="1600" dirty="0">
                <a:solidFill>
                  <a:schemeClr val="tx2"/>
                </a:solidFill>
                <a:latin typeface="Consolas"/>
              </a:rPr>
              <a:t>= "\u001B[33m";</a:t>
            </a:r>
            <a:br>
              <a:rPr lang="en-GB" sz="1600" dirty="0">
                <a:latin typeface="Consolas"/>
              </a:rPr>
            </a:br>
            <a:r>
              <a:rPr lang="en-GB" sz="1600" dirty="0">
                <a:solidFill>
                  <a:schemeClr val="tx2"/>
                </a:solidFill>
                <a:latin typeface="Consolas"/>
              </a:rPr>
              <a:t>public static final String </a:t>
            </a:r>
            <a:r>
              <a:rPr lang="en-GB" sz="1600" i="1" dirty="0">
                <a:solidFill>
                  <a:schemeClr val="tx2"/>
                </a:solidFill>
                <a:latin typeface="Consolas"/>
              </a:rPr>
              <a:t>blue </a:t>
            </a:r>
            <a:r>
              <a:rPr lang="en-GB" sz="1600" dirty="0">
                <a:solidFill>
                  <a:schemeClr val="tx2"/>
                </a:solidFill>
                <a:latin typeface="Consolas"/>
              </a:rPr>
              <a:t>= "\u001B[34m";</a:t>
            </a:r>
            <a:br>
              <a:rPr lang="en-GB" sz="1600" dirty="0">
                <a:latin typeface="Consolas"/>
              </a:rPr>
            </a:br>
            <a:r>
              <a:rPr lang="en-GB" sz="1600" dirty="0">
                <a:solidFill>
                  <a:schemeClr val="tx2"/>
                </a:solidFill>
                <a:latin typeface="Consolas"/>
              </a:rPr>
              <a:t>public static final String </a:t>
            </a:r>
            <a:r>
              <a:rPr lang="en-GB" sz="1600" i="1" dirty="0">
                <a:solidFill>
                  <a:schemeClr val="tx2"/>
                </a:solidFill>
                <a:latin typeface="Consolas"/>
              </a:rPr>
              <a:t>purple </a:t>
            </a:r>
            <a:r>
              <a:rPr lang="en-GB" sz="1600" dirty="0">
                <a:solidFill>
                  <a:schemeClr val="tx2"/>
                </a:solidFill>
                <a:latin typeface="Consolas"/>
              </a:rPr>
              <a:t>= "\u001B[35m";</a:t>
            </a:r>
            <a:br>
              <a:rPr lang="en-GB" sz="1600" dirty="0">
                <a:latin typeface="Consolas"/>
              </a:rPr>
            </a:br>
            <a:r>
              <a:rPr lang="en-GB" sz="1600" dirty="0">
                <a:solidFill>
                  <a:schemeClr val="tx2"/>
                </a:solidFill>
                <a:latin typeface="Consolas"/>
              </a:rPr>
              <a:t>public static final String </a:t>
            </a:r>
            <a:r>
              <a:rPr lang="en-GB" sz="1600" i="1" dirty="0">
                <a:solidFill>
                  <a:schemeClr val="tx2"/>
                </a:solidFill>
                <a:latin typeface="Consolas"/>
              </a:rPr>
              <a:t>cyan </a:t>
            </a:r>
            <a:r>
              <a:rPr lang="en-GB" sz="1600" dirty="0">
                <a:solidFill>
                  <a:schemeClr val="tx2"/>
                </a:solidFill>
                <a:latin typeface="Consolas"/>
              </a:rPr>
              <a:t>= "\u001B[36m";</a:t>
            </a:r>
            <a:br>
              <a:rPr lang="en-GB" sz="1600" dirty="0">
                <a:latin typeface="Consolas"/>
              </a:rPr>
            </a:br>
            <a:r>
              <a:rPr lang="en-GB" sz="1600" dirty="0">
                <a:solidFill>
                  <a:schemeClr val="tx2"/>
                </a:solidFill>
                <a:latin typeface="Consolas"/>
              </a:rPr>
              <a:t>public static final String </a:t>
            </a:r>
            <a:r>
              <a:rPr lang="en-GB" sz="1600" i="1" dirty="0">
                <a:solidFill>
                  <a:schemeClr val="tx2"/>
                </a:solidFill>
                <a:latin typeface="Consolas"/>
              </a:rPr>
              <a:t>white </a:t>
            </a:r>
            <a:r>
              <a:rPr lang="en-GB" sz="1600" dirty="0">
                <a:solidFill>
                  <a:schemeClr val="tx2"/>
                </a:solidFill>
                <a:latin typeface="Consolas"/>
              </a:rPr>
              <a:t>= "\u001B[37m";</a:t>
            </a:r>
            <a:endParaRPr lang="en-GB" sz="1600" dirty="0">
              <a:solidFill>
                <a:schemeClr val="tx2"/>
              </a:solidFill>
              <a:latin typeface="Avenir Next LT Pro"/>
            </a:endParaRPr>
          </a:p>
          <a:p>
            <a:endParaRPr lang="en-GB" sz="1600" dirty="0">
              <a:solidFill>
                <a:schemeClr val="tx2"/>
              </a:solidFill>
              <a:latin typeface="Consolas"/>
            </a:endParaRPr>
          </a:p>
          <a:p>
            <a:r>
              <a:rPr lang="en-GB" sz="1600" dirty="0" err="1">
                <a:solidFill>
                  <a:schemeClr val="tx2"/>
                </a:solidFill>
                <a:latin typeface="Avenir Next LT Pro"/>
              </a:rPr>
              <a:t>System.out.println</a:t>
            </a:r>
            <a:r>
              <a:rPr lang="en-GB" sz="1600" dirty="0">
                <a:solidFill>
                  <a:schemeClr val="tx2"/>
                </a:solidFill>
                <a:latin typeface="Avenir Next LT Pro"/>
              </a:rPr>
              <a:t>(</a:t>
            </a:r>
            <a:r>
              <a:rPr lang="en-GB" sz="1600" dirty="0" err="1">
                <a:solidFill>
                  <a:schemeClr val="tx2"/>
                </a:solidFill>
                <a:latin typeface="Avenir Next LT Pro"/>
              </a:rPr>
              <a:t>green+"Random</a:t>
            </a:r>
            <a:r>
              <a:rPr lang="en-GB" sz="1600" dirty="0">
                <a:solidFill>
                  <a:schemeClr val="tx2"/>
                </a:solidFill>
                <a:latin typeface="Avenir Next LT Pro"/>
              </a:rPr>
              <a:t> Text");   //</a:t>
            </a:r>
            <a:r>
              <a:rPr lang="en-GB" sz="1600" dirty="0" err="1">
                <a:solidFill>
                  <a:schemeClr val="tx2"/>
                </a:solidFill>
                <a:latin typeface="Avenir Next LT Pro"/>
              </a:rPr>
              <a:t>Текста</a:t>
            </a:r>
            <a:r>
              <a:rPr lang="en-GB" sz="1600" dirty="0">
                <a:solidFill>
                  <a:schemeClr val="tx2"/>
                </a:solidFill>
                <a:latin typeface="Avenir Next LT Pro"/>
              </a:rPr>
              <a:t> </a:t>
            </a:r>
            <a:r>
              <a:rPr lang="en-GB" sz="1600" dirty="0" err="1">
                <a:solidFill>
                  <a:schemeClr val="tx2"/>
                </a:solidFill>
                <a:latin typeface="Avenir Next LT Pro"/>
              </a:rPr>
              <a:t>ще</a:t>
            </a:r>
            <a:r>
              <a:rPr lang="en-GB" sz="1600" dirty="0">
                <a:solidFill>
                  <a:schemeClr val="tx2"/>
                </a:solidFill>
                <a:latin typeface="Avenir Next LT Pro"/>
              </a:rPr>
              <a:t> е </a:t>
            </a:r>
            <a:r>
              <a:rPr lang="en-GB" sz="1600" dirty="0" err="1">
                <a:solidFill>
                  <a:schemeClr val="tx2"/>
                </a:solidFill>
                <a:latin typeface="Avenir Next LT Pro"/>
              </a:rPr>
              <a:t>зелен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2D05-6864-DC5F-C474-575B3C93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Мразя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пиша</a:t>
            </a:r>
            <a:r>
              <a:rPr lang="en-GB" dirty="0"/>
              <a:t> "</a:t>
            </a:r>
            <a:r>
              <a:rPr lang="en-GB" dirty="0" err="1"/>
              <a:t>System.out.print</a:t>
            </a:r>
            <a:r>
              <a:rPr lang="en-GB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97BD-9022-BEAF-9EF7-564FB4F4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Да</a:t>
            </a:r>
            <a:r>
              <a:rPr lang="en-GB" dirty="0"/>
              <a:t>. </a:t>
            </a:r>
            <a:r>
              <a:rPr lang="en-GB" dirty="0" err="1"/>
              <a:t>Много</a:t>
            </a:r>
            <a:r>
              <a:rPr lang="en-GB" dirty="0"/>
              <a:t> е </a:t>
            </a:r>
            <a:r>
              <a:rPr lang="en-GB" dirty="0" err="1"/>
              <a:t>досадно</a:t>
            </a:r>
            <a:r>
              <a:rPr lang="en-GB" dirty="0"/>
              <a:t>. </a:t>
            </a:r>
            <a:r>
              <a:rPr lang="en-GB" dirty="0" err="1"/>
              <a:t>Можем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 </a:t>
            </a:r>
            <a:r>
              <a:rPr lang="en-GB" dirty="0" err="1"/>
              <a:t>го</a:t>
            </a:r>
            <a:r>
              <a:rPr lang="en-GB" dirty="0"/>
              <a:t> </a:t>
            </a:r>
            <a:r>
              <a:rPr lang="en-GB" dirty="0" err="1"/>
              <a:t>съкратим</a:t>
            </a:r>
            <a:r>
              <a:rPr lang="en-GB" dirty="0"/>
              <a:t>, </a:t>
            </a:r>
            <a:r>
              <a:rPr lang="en-GB" dirty="0" err="1"/>
              <a:t>защото</a:t>
            </a:r>
            <a:r>
              <a:rPr lang="en-GB" dirty="0"/>
              <a:t> </a:t>
            </a:r>
            <a:r>
              <a:rPr lang="en-GB" dirty="0" err="1"/>
              <a:t>ще</a:t>
            </a:r>
            <a:r>
              <a:rPr lang="en-GB" dirty="0"/>
              <a:t> </a:t>
            </a:r>
            <a:r>
              <a:rPr lang="en-GB" dirty="0" err="1"/>
              <a:t>го</a:t>
            </a:r>
            <a:r>
              <a:rPr lang="en-GB" dirty="0"/>
              <a:t> </a:t>
            </a:r>
            <a:r>
              <a:rPr lang="en-GB" dirty="0" err="1"/>
              <a:t>ползваме</a:t>
            </a:r>
            <a:r>
              <a:rPr lang="en-GB" dirty="0"/>
              <a:t> </a:t>
            </a:r>
            <a:r>
              <a:rPr lang="en-GB" dirty="0" err="1"/>
              <a:t>много</a:t>
            </a:r>
            <a:r>
              <a:rPr lang="en-GB" dirty="0"/>
              <a:t> </a:t>
            </a:r>
            <a:r>
              <a:rPr lang="en-GB" dirty="0" err="1"/>
              <a:t>сега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sz="1800" dirty="0">
                <a:solidFill>
                  <a:srgbClr val="CC7832"/>
                </a:solidFill>
                <a:latin typeface="Consolas"/>
              </a:rPr>
              <a:t>public static void </a:t>
            </a:r>
            <a:r>
              <a:rPr lang="en-GB" sz="1800" dirty="0">
                <a:solidFill>
                  <a:srgbClr val="FFC66D"/>
                </a:solidFill>
                <a:latin typeface="Consolas"/>
              </a:rPr>
              <a:t>p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(String s){      </a:t>
            </a:r>
            <a:r>
              <a:rPr lang="en-GB" sz="1800" dirty="0">
                <a:solidFill>
                  <a:srgbClr val="808080"/>
                </a:solidFill>
                <a:latin typeface="Consolas"/>
              </a:rPr>
              <a:t>//easy print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808080"/>
                </a:solidFill>
                <a:latin typeface="Consolas"/>
              </a:rPr>
              <a:t>    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System.</a:t>
            </a:r>
            <a:r>
              <a:rPr lang="en-GB" sz="1800" i="1" err="1">
                <a:solidFill>
                  <a:srgbClr val="9876AA"/>
                </a:solidFill>
                <a:latin typeface="Consolas"/>
              </a:rPr>
              <a:t>out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.print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(s)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}</a:t>
            </a:r>
            <a:br>
              <a:rPr lang="en-GB" sz="1800" dirty="0">
                <a:latin typeface="Consolas"/>
              </a:rPr>
            </a:b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public static void </a:t>
            </a:r>
            <a:r>
              <a:rPr lang="en-GB" sz="1800" dirty="0">
                <a:solidFill>
                  <a:srgbClr val="FFC66D"/>
                </a:solidFill>
                <a:latin typeface="Consolas"/>
              </a:rPr>
              <a:t>l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(String s){      </a:t>
            </a:r>
            <a:r>
              <a:rPr lang="en-GB" sz="1800" dirty="0">
                <a:solidFill>
                  <a:srgbClr val="808080"/>
                </a:solidFill>
                <a:latin typeface="Consolas"/>
              </a:rPr>
              <a:t>//easy </a:t>
            </a:r>
            <a:r>
              <a:rPr lang="en-GB" sz="1800" err="1">
                <a:solidFill>
                  <a:srgbClr val="808080"/>
                </a:solidFill>
                <a:latin typeface="Consolas"/>
              </a:rPr>
              <a:t>println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808080"/>
                </a:solidFill>
                <a:latin typeface="Consolas"/>
              </a:rPr>
              <a:t>    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System.</a:t>
            </a:r>
            <a:r>
              <a:rPr lang="en-GB" sz="1800" i="1" err="1">
                <a:solidFill>
                  <a:srgbClr val="9876AA"/>
                </a:solidFill>
                <a:latin typeface="Consolas"/>
              </a:rPr>
              <a:t>out</a:t>
            </a:r>
            <a:r>
              <a:rPr lang="en-GB" sz="1800" err="1">
                <a:solidFill>
                  <a:srgbClr val="A9B7C6"/>
                </a:solidFill>
                <a:latin typeface="Consolas"/>
              </a:rPr>
              <a:t>.println</a:t>
            </a:r>
            <a:r>
              <a:rPr lang="en-GB" sz="1800" dirty="0">
                <a:solidFill>
                  <a:srgbClr val="A9B7C6"/>
                </a:solidFill>
                <a:latin typeface="Consolas"/>
              </a:rPr>
              <a:t>(s)</a:t>
            </a:r>
            <a:r>
              <a:rPr lang="en-GB" sz="1800" dirty="0">
                <a:solidFill>
                  <a:srgbClr val="CC7832"/>
                </a:solidFill>
                <a:latin typeface="Consolas"/>
              </a:rPr>
              <a:t>;</a:t>
            </a:r>
            <a:br>
              <a:rPr lang="en-GB" sz="1800" dirty="0">
                <a:latin typeface="Consolas"/>
              </a:rPr>
            </a:br>
            <a:r>
              <a:rPr lang="en-GB" sz="1800" dirty="0">
                <a:solidFill>
                  <a:srgbClr val="CC7832"/>
                </a:solidFill>
                <a:latin typeface="Consolas"/>
              </a:rPr>
              <a:t>}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9698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Graphical user interface, text, application">
            <a:extLst>
              <a:ext uri="{FF2B5EF4-FFF2-40B4-BE49-F238E27FC236}">
                <a16:creationId xmlns:a16="http://schemas.microsoft.com/office/drawing/2014/main" id="{BF4E2D4B-55A7-F077-24AB-45A8C9BAA4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" r="108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3AA94-A17B-B347-7286-EF484CC4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GB"/>
              <a:t>Ок</a:t>
            </a:r>
            <a:r>
              <a:rPr lang="en-GB" dirty="0"/>
              <a:t> а </a:t>
            </a:r>
            <a:r>
              <a:rPr lang="en-GB"/>
              <a:t>сега</a:t>
            </a:r>
            <a:r>
              <a:rPr lang="en-GB" dirty="0"/>
              <a:t> 2D </a:t>
            </a:r>
            <a:r>
              <a:rPr lang="en-GB"/>
              <a:t>поле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38BE-1B46-A488-7CF1-52BA66E2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904" y="936303"/>
            <a:ext cx="4800600" cy="393598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for(int y = 0; y &lt; 10; y++){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     for(int x = 0; x &lt; 10; x++){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          </a:t>
            </a:r>
            <a:r>
              <a:rPr lang="en-GB" sz="1800" dirty="0">
                <a:solidFill>
                  <a:schemeClr val="tx2"/>
                </a:solidFill>
              </a:rPr>
              <a:t>if(</a:t>
            </a:r>
            <a:r>
              <a:rPr lang="en-GB" sz="1800" dirty="0" err="1">
                <a:solidFill>
                  <a:schemeClr val="tx2"/>
                </a:solidFill>
              </a:rPr>
              <a:t>x+y</a:t>
            </a:r>
            <a:r>
              <a:rPr lang="en-GB" sz="1800" dirty="0">
                <a:solidFill>
                  <a:schemeClr val="tx2"/>
                </a:solidFill>
              </a:rPr>
              <a:t> &gt; 10){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               </a:t>
            </a:r>
            <a:r>
              <a:rPr lang="en-GB" sz="1600" dirty="0">
                <a:solidFill>
                  <a:schemeClr val="tx2"/>
                </a:solidFill>
              </a:rPr>
              <a:t>p(red+"#");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          </a:t>
            </a:r>
            <a:r>
              <a:rPr lang="en-GB" sz="1800" dirty="0">
                <a:solidFill>
                  <a:schemeClr val="tx2"/>
                </a:solidFill>
              </a:rPr>
              <a:t>}else{</a:t>
            </a: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               </a:t>
            </a:r>
            <a:r>
              <a:rPr lang="en-GB" sz="1600" dirty="0">
                <a:solidFill>
                  <a:schemeClr val="tx2"/>
                </a:solidFill>
              </a:rPr>
              <a:t>p(blue+"#");</a:t>
            </a: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          </a:t>
            </a:r>
            <a:r>
              <a:rPr lang="en-GB" sz="1600" dirty="0">
                <a:solidFill>
                  <a:schemeClr val="tx2"/>
                </a:solidFill>
              </a:rPr>
              <a:t>}</a:t>
            </a: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     }</a:t>
            </a:r>
            <a:endParaRPr lang="en-GB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     l("");</a:t>
            </a:r>
            <a:endParaRPr lang="en-GB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}</a:t>
            </a:r>
          </a:p>
          <a:p>
            <a:pPr marL="914400" lvl="2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1371600" lvl="3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lvl="3"/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232183F-C41F-B01E-BD6A-7B1F3B92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936" y="216526"/>
            <a:ext cx="1320888" cy="41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4212-AF0B-0853-F7E7-A78D0202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Ъъъъ</a:t>
            </a:r>
            <a:r>
              <a:rPr lang="en-GB" dirty="0"/>
              <a:t>...? </a:t>
            </a:r>
            <a:r>
              <a:rPr lang="en-GB" dirty="0" err="1"/>
              <a:t>Какво</a:t>
            </a:r>
            <a:r>
              <a:rPr lang="en-GB" dirty="0"/>
              <a:t> </a:t>
            </a:r>
            <a:r>
              <a:rPr lang="en-GB" dirty="0" err="1"/>
              <a:t>се</a:t>
            </a:r>
            <a:r>
              <a:rPr lang="en-GB" dirty="0"/>
              <a:t> </a:t>
            </a:r>
            <a:r>
              <a:rPr lang="en-GB" dirty="0" err="1"/>
              <a:t>случи</a:t>
            </a:r>
            <a:r>
              <a:rPr lang="en-GB" dirty="0"/>
              <a:t> </a:t>
            </a:r>
            <a:r>
              <a:rPr lang="en-GB" dirty="0" err="1"/>
              <a:t>току</a:t>
            </a:r>
            <a:r>
              <a:rPr lang="en-GB" dirty="0"/>
              <a:t> </a:t>
            </a:r>
            <a:r>
              <a:rPr lang="en-GB" dirty="0" err="1"/>
              <a:t>що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3D2D-6970-7EE0-CCE7-D21AE99C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тези</a:t>
            </a:r>
            <a:r>
              <a:rPr lang="en-GB" dirty="0"/>
              <a:t> </a:t>
            </a:r>
            <a:r>
              <a:rPr lang="en-GB" dirty="0" err="1"/>
              <a:t>които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разбраха</a:t>
            </a:r>
            <a:r>
              <a:rPr lang="en-GB" dirty="0"/>
              <a:t>: </a:t>
            </a:r>
          </a:p>
          <a:p>
            <a:r>
              <a:rPr lang="en-GB" dirty="0" err="1"/>
              <a:t>Едно</a:t>
            </a:r>
            <a:r>
              <a:rPr lang="en-GB" dirty="0"/>
              <a:t> 2D </a:t>
            </a:r>
            <a:r>
              <a:rPr lang="en-GB" dirty="0" err="1"/>
              <a:t>поле</a:t>
            </a:r>
            <a:r>
              <a:rPr lang="en-GB" dirty="0"/>
              <a:t> </a:t>
            </a:r>
            <a:r>
              <a:rPr lang="en-GB" dirty="0" err="1"/>
              <a:t>има</a:t>
            </a:r>
            <a:r>
              <a:rPr lang="en-GB" dirty="0"/>
              <a:t> Х и У </a:t>
            </a:r>
            <a:r>
              <a:rPr lang="en-GB" dirty="0" err="1"/>
              <a:t>координати</a:t>
            </a:r>
            <a:r>
              <a:rPr lang="en-GB" dirty="0"/>
              <a:t>.</a:t>
            </a:r>
          </a:p>
          <a:p>
            <a:r>
              <a:rPr lang="en-GB" err="1"/>
              <a:t>Да</a:t>
            </a:r>
            <a:r>
              <a:rPr lang="en-GB" dirty="0"/>
              <a:t> </a:t>
            </a:r>
            <a:r>
              <a:rPr lang="en-GB" err="1"/>
              <a:t>кажем</a:t>
            </a:r>
            <a:r>
              <a:rPr lang="en-GB" dirty="0"/>
              <a:t> </a:t>
            </a:r>
            <a:r>
              <a:rPr lang="en-GB" err="1"/>
              <a:t>че</a:t>
            </a:r>
            <a:r>
              <a:rPr lang="en-GB" dirty="0"/>
              <a:t> </a:t>
            </a:r>
            <a:r>
              <a:rPr lang="en-GB" err="1"/>
              <a:t>полето</a:t>
            </a:r>
            <a:r>
              <a:rPr lang="en-GB" dirty="0"/>
              <a:t> е 10Х10 </a:t>
            </a:r>
            <a:r>
              <a:rPr lang="en-GB" err="1"/>
              <a:t>или</a:t>
            </a:r>
            <a:r>
              <a:rPr lang="en-GB" dirty="0"/>
              <a:t>   10 в Х   и   10 в У.</a:t>
            </a:r>
          </a:p>
          <a:p>
            <a:r>
              <a:rPr lang="en-GB" dirty="0" err="1"/>
              <a:t>Обикаляме</a:t>
            </a:r>
            <a:r>
              <a:rPr lang="en-GB" dirty="0"/>
              <a:t> </a:t>
            </a:r>
            <a:r>
              <a:rPr lang="en-GB" dirty="0" err="1"/>
              <a:t>всяко</a:t>
            </a:r>
            <a:r>
              <a:rPr lang="en-GB" dirty="0"/>
              <a:t> </a:t>
            </a:r>
            <a:r>
              <a:rPr lang="en-GB" dirty="0" err="1"/>
              <a:t>поле</a:t>
            </a:r>
            <a:r>
              <a:rPr lang="en-GB" dirty="0"/>
              <a:t> и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него</a:t>
            </a:r>
            <a:r>
              <a:rPr lang="en-GB" dirty="0"/>
              <a:t> </a:t>
            </a:r>
            <a:r>
              <a:rPr lang="en-GB" dirty="0" err="1"/>
              <a:t>проверяваме</a:t>
            </a:r>
            <a:r>
              <a:rPr lang="en-GB" dirty="0"/>
              <a:t> </a:t>
            </a:r>
            <a:r>
              <a:rPr lang="en-GB" dirty="0" err="1"/>
              <a:t>дали</a:t>
            </a:r>
            <a:r>
              <a:rPr lang="en-GB" dirty="0"/>
              <a:t> </a:t>
            </a:r>
            <a:r>
              <a:rPr lang="en-GB" dirty="0" err="1"/>
              <a:t>неговите</a:t>
            </a:r>
            <a:r>
              <a:rPr lang="en-GB" dirty="0"/>
              <a:t> </a:t>
            </a:r>
            <a:r>
              <a:rPr lang="en-GB" dirty="0" err="1"/>
              <a:t>кординати</a:t>
            </a:r>
            <a:r>
              <a:rPr lang="en-GB" dirty="0"/>
              <a:t> </a:t>
            </a:r>
            <a:r>
              <a:rPr lang="en-GB" dirty="0" err="1"/>
              <a:t>общо</a:t>
            </a:r>
            <a:r>
              <a:rPr lang="en-GB" dirty="0"/>
              <a:t> </a:t>
            </a:r>
            <a:r>
              <a:rPr lang="en-GB" dirty="0" err="1"/>
              <a:t>правят</a:t>
            </a:r>
            <a:r>
              <a:rPr lang="en-GB" dirty="0"/>
              <a:t> </a:t>
            </a:r>
            <a:r>
              <a:rPr lang="en-GB" dirty="0" err="1"/>
              <a:t>повече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10 и </a:t>
            </a:r>
            <a:r>
              <a:rPr lang="en-GB" dirty="0" err="1"/>
              <a:t>после</a:t>
            </a:r>
            <a:r>
              <a:rPr lang="en-GB" dirty="0"/>
              <a:t> </a:t>
            </a:r>
            <a:r>
              <a:rPr lang="en-GB" dirty="0" err="1"/>
              <a:t>просто</a:t>
            </a:r>
            <a:r>
              <a:rPr lang="en-GB" dirty="0"/>
              <a:t> </a:t>
            </a:r>
            <a:r>
              <a:rPr lang="en-GB" dirty="0" err="1"/>
              <a:t>оцветяваме</a:t>
            </a:r>
            <a:r>
              <a:rPr lang="en-GB" dirty="0"/>
              <a:t>.</a:t>
            </a:r>
          </a:p>
          <a:p>
            <a:r>
              <a:rPr lang="en-GB" dirty="0" err="1"/>
              <a:t>Така</a:t>
            </a:r>
            <a:r>
              <a:rPr lang="en-GB" dirty="0"/>
              <a:t> </a:t>
            </a:r>
            <a:r>
              <a:rPr lang="en-GB" dirty="0" err="1"/>
              <a:t>разделяме</a:t>
            </a:r>
            <a:r>
              <a:rPr lang="en-GB" dirty="0"/>
              <a:t> </a:t>
            </a:r>
            <a:r>
              <a:rPr lang="en-GB" dirty="0" err="1"/>
              <a:t>полето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2 - </a:t>
            </a:r>
            <a:r>
              <a:rPr lang="en-GB" dirty="0" err="1"/>
              <a:t>червено</a:t>
            </a:r>
            <a:r>
              <a:rPr lang="en-GB" dirty="0"/>
              <a:t> и </a:t>
            </a:r>
            <a:r>
              <a:rPr lang="en-GB" dirty="0" err="1"/>
              <a:t>синьо</a:t>
            </a:r>
            <a:r>
              <a:rPr lang="en-GB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1711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D445E-895F-DE52-6B62-8BA969DA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sz="4100"/>
              <a:t>Ама това беше проста вертикална линия.</a:t>
            </a:r>
            <a:br>
              <a:rPr lang="en-GB" sz="4100"/>
            </a:br>
            <a:r>
              <a:rPr lang="en-GB" sz="4100"/>
              <a:t>Аре нещо по сложно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DF66-B285-7F8C-CD66-5A149BBA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" y="2321417"/>
            <a:ext cx="5670997" cy="481389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GB" sz="1800" err="1">
                <a:solidFill>
                  <a:schemeClr val="tx2"/>
                </a:solidFill>
              </a:rPr>
              <a:t>Ще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направим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синусоида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  <a:r>
              <a:rPr lang="en-GB" sz="1800" err="1">
                <a:solidFill>
                  <a:schemeClr val="tx2"/>
                </a:solidFill>
              </a:rPr>
              <a:t>Всъчко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което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трябва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направим</a:t>
            </a:r>
            <a:r>
              <a:rPr lang="en-GB" sz="1800" dirty="0">
                <a:solidFill>
                  <a:schemeClr val="tx2"/>
                </a:solidFill>
              </a:rPr>
              <a:t> е </a:t>
            </a:r>
            <a:r>
              <a:rPr lang="en-GB" sz="180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увеличим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полето</a:t>
            </a:r>
            <a:r>
              <a:rPr lang="en-GB" sz="1800" dirty="0">
                <a:solidFill>
                  <a:schemeClr val="tx2"/>
                </a:solidFill>
              </a:rPr>
              <a:t> и </a:t>
            </a:r>
            <a:r>
              <a:rPr lang="en-GB" sz="180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променим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формулата</a:t>
            </a:r>
            <a:r>
              <a:rPr lang="en-GB" sz="1800" dirty="0">
                <a:solidFill>
                  <a:schemeClr val="tx2"/>
                </a:solidFill>
              </a:rPr>
              <a:t>.</a:t>
            </a:r>
          </a:p>
          <a:p>
            <a:r>
              <a:rPr lang="en-GB" sz="1800" err="1">
                <a:solidFill>
                  <a:schemeClr val="tx2"/>
                </a:solidFill>
              </a:rPr>
              <a:t>Вече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няма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да</a:t>
            </a:r>
            <a:r>
              <a:rPr lang="en-GB" sz="1800" dirty="0">
                <a:solidFill>
                  <a:schemeClr val="tx2"/>
                </a:solidFill>
              </a:rPr>
              <a:t> е  Х+У &gt; 10 ,  а </a:t>
            </a:r>
            <a:r>
              <a:rPr lang="en-GB" sz="1800" err="1">
                <a:solidFill>
                  <a:schemeClr val="tx2"/>
                </a:solidFill>
              </a:rPr>
              <a:t>ще</a:t>
            </a:r>
            <a:r>
              <a:rPr lang="en-GB" sz="1800" dirty="0">
                <a:solidFill>
                  <a:schemeClr val="tx2"/>
                </a:solidFill>
              </a:rPr>
              <a:t> е 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  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Math.sin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(x)&gt;y. </a:t>
            </a: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for(int y = 0; y &lt; 10; y++){</a:t>
            </a:r>
            <a:endParaRPr lang="en-US" sz="1700" dirty="0">
              <a:solidFill>
                <a:schemeClr val="tx2"/>
              </a:solidFill>
              <a:latin typeface="Segoe UI"/>
              <a:ea typeface="+mn-lt"/>
              <a:cs typeface="Segoe UI"/>
            </a:endParaRP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     for(int x = 0; x &lt; 10; x++){</a:t>
            </a:r>
            <a:endParaRPr lang="en-US" sz="1700" dirty="0">
              <a:solidFill>
                <a:schemeClr val="tx2"/>
              </a:solidFill>
              <a:latin typeface="Segoe UI"/>
              <a:ea typeface="+mn-lt"/>
              <a:cs typeface="Segoe UI"/>
            </a:endParaRP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          if(</a:t>
            </a:r>
            <a:r>
              <a:rPr lang="en-GB" sz="1600" err="1">
                <a:solidFill>
                  <a:srgbClr val="FF0000"/>
                </a:solidFill>
                <a:latin typeface="Consolas"/>
                <a:ea typeface="+mn-lt"/>
                <a:cs typeface="Segoe UI"/>
              </a:rPr>
              <a:t>Math.</a:t>
            </a:r>
            <a:r>
              <a:rPr lang="en-GB" sz="1600" i="1" err="1">
                <a:solidFill>
                  <a:srgbClr val="FF0000"/>
                </a:solidFill>
                <a:latin typeface="Consolas"/>
                <a:ea typeface="+mn-lt"/>
                <a:cs typeface="Segoe UI"/>
              </a:rPr>
              <a:t>sin</a:t>
            </a:r>
            <a:r>
              <a:rPr lang="en-GB" sz="1600" dirty="0">
                <a:solidFill>
                  <a:srgbClr val="FF0000"/>
                </a:solidFill>
                <a:latin typeface="Consolas"/>
                <a:ea typeface="+mn-lt"/>
                <a:cs typeface="Segoe UI"/>
              </a:rPr>
              <a:t>(x)&gt;y</a:t>
            </a:r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){</a:t>
            </a:r>
            <a:endParaRPr lang="en-US" sz="1700" dirty="0">
              <a:solidFill>
                <a:schemeClr val="tx2"/>
              </a:solidFill>
              <a:latin typeface="Segoe UI"/>
              <a:ea typeface="+mn-lt"/>
              <a:cs typeface="Segoe UI"/>
            </a:endParaRP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               </a:t>
            </a:r>
            <a:r>
              <a:rPr lang="en-GB" sz="15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p(red+"#");</a:t>
            </a:r>
            <a:endParaRPr lang="en-US" sz="1500" dirty="0">
              <a:solidFill>
                <a:schemeClr val="tx2"/>
              </a:solidFill>
              <a:latin typeface="Segoe UI"/>
              <a:ea typeface="+mn-lt"/>
              <a:cs typeface="Segoe UI"/>
            </a:endParaRP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          }else{</a:t>
            </a:r>
            <a:endParaRPr lang="en-GB" sz="1700" dirty="0">
              <a:solidFill>
                <a:schemeClr val="tx2"/>
              </a:solidFill>
              <a:latin typeface="Segoe UI"/>
            </a:endParaRP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               </a:t>
            </a:r>
            <a:r>
              <a:rPr lang="en-GB" sz="15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p(blue+"#");</a:t>
            </a:r>
            <a:endParaRPr lang="en-GB" sz="1500" dirty="0">
              <a:solidFill>
                <a:schemeClr val="tx2"/>
              </a:solidFill>
              <a:latin typeface="Segoe UI"/>
            </a:endParaRP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          </a:t>
            </a:r>
            <a:r>
              <a:rPr lang="en-GB" sz="15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}</a:t>
            </a:r>
            <a:endParaRPr lang="en-US" sz="1500" dirty="0">
              <a:solidFill>
                <a:schemeClr val="tx2"/>
              </a:solidFill>
              <a:latin typeface="Segoe UI"/>
            </a:endParaRP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     }</a:t>
            </a: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     l("");</a:t>
            </a:r>
          </a:p>
          <a:p>
            <a:r>
              <a:rPr lang="en-GB" sz="1700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}</a:t>
            </a:r>
            <a:endParaRPr lang="en-GB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ООООО!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Виждате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ли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че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от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горе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са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се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оцветили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през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 3 в </a:t>
            </a:r>
            <a:r>
              <a:rPr lang="en-GB" sz="1800" err="1">
                <a:solidFill>
                  <a:schemeClr val="tx2"/>
                </a:solidFill>
                <a:ea typeface="+mn-lt"/>
                <a:cs typeface="+mn-lt"/>
              </a:rPr>
              <a:t>червено</a:t>
            </a:r>
            <a:r>
              <a:rPr lang="en-GB" sz="1800" dirty="0">
                <a:solidFill>
                  <a:schemeClr val="tx2"/>
                </a:solidFill>
                <a:ea typeface="+mn-lt"/>
                <a:cs typeface="+mn-lt"/>
              </a:rPr>
              <a:t>!!!!</a:t>
            </a:r>
          </a:p>
          <a:p>
            <a:endParaRPr lang="en-GB" sz="1800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2D439AA5-6CBE-47E1-F1B5-7B7000B38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" r="-3" b="6882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9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1E4-6ADD-D51A-6734-1C12CB10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40"/>
            <a:ext cx="10515600" cy="1325563"/>
          </a:xfrm>
        </p:spPr>
        <p:txBody>
          <a:bodyPr/>
          <a:lstStyle/>
          <a:p>
            <a:r>
              <a:rPr lang="en-GB" dirty="0"/>
              <a:t>А... и </a:t>
            </a:r>
            <a:r>
              <a:rPr lang="en-GB" dirty="0" err="1"/>
              <a:t>вие</a:t>
            </a:r>
            <a:r>
              <a:rPr lang="en-GB" dirty="0"/>
              <a:t> </a:t>
            </a:r>
            <a:r>
              <a:rPr lang="en-GB" dirty="0" err="1"/>
              <a:t>сте</a:t>
            </a:r>
            <a:r>
              <a:rPr lang="en-GB" dirty="0"/>
              <a:t> </a:t>
            </a:r>
            <a:r>
              <a:rPr lang="en-GB" dirty="0" err="1"/>
              <a:t>разочаровани</a:t>
            </a:r>
            <a:r>
              <a:rPr lang="en-GB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FCD1-AB88-21ED-E58E-21B3DC64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219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Добре</a:t>
            </a:r>
            <a:r>
              <a:rPr lang="en-GB" dirty="0"/>
              <a:t>,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това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прилича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синосуида</a:t>
            </a:r>
            <a:r>
              <a:rPr lang="en-GB" dirty="0"/>
              <a:t>. </a:t>
            </a:r>
          </a:p>
          <a:p>
            <a:r>
              <a:rPr lang="en-GB" dirty="0" err="1"/>
              <a:t>Ама</a:t>
            </a:r>
            <a:r>
              <a:rPr lang="en-GB" dirty="0"/>
              <a:t> </a:t>
            </a:r>
            <a:r>
              <a:rPr lang="en-GB" dirty="0" err="1"/>
              <a:t>реално</a:t>
            </a:r>
            <a:r>
              <a:rPr lang="en-GB" dirty="0"/>
              <a:t> е. </a:t>
            </a:r>
            <a:r>
              <a:rPr lang="en-GB" dirty="0" err="1"/>
              <a:t>Просто</a:t>
            </a:r>
            <a:r>
              <a:rPr lang="en-GB" dirty="0"/>
              <a:t> е </a:t>
            </a:r>
            <a:r>
              <a:rPr lang="en-GB" dirty="0" err="1"/>
              <a:t>много</a:t>
            </a:r>
            <a:r>
              <a:rPr lang="en-GB" dirty="0"/>
              <a:t> </a:t>
            </a:r>
            <a:r>
              <a:rPr lang="en-GB" dirty="0" err="1"/>
              <a:t>мъничка</a:t>
            </a:r>
            <a:r>
              <a:rPr lang="en-GB" dirty="0"/>
              <a:t>.</a:t>
            </a:r>
          </a:p>
          <a:p>
            <a:r>
              <a:rPr lang="en-GB" dirty="0" err="1"/>
              <a:t>Сега</a:t>
            </a:r>
            <a:r>
              <a:rPr lang="en-GB" dirty="0"/>
              <a:t> </a:t>
            </a:r>
            <a:r>
              <a:rPr lang="en-GB" dirty="0" err="1"/>
              <a:t>ще</a:t>
            </a:r>
            <a:r>
              <a:rPr lang="en-GB" dirty="0"/>
              <a:t> я </a:t>
            </a:r>
            <a:r>
              <a:rPr lang="en-GB" dirty="0" err="1"/>
              <a:t>оголемим</a:t>
            </a:r>
            <a:r>
              <a:rPr lang="en-GB" dirty="0"/>
              <a:t>. х/4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 </a:t>
            </a:r>
            <a:r>
              <a:rPr lang="en-GB" dirty="0" err="1"/>
              <a:t>овеличим</a:t>
            </a:r>
            <a:r>
              <a:rPr lang="en-GB" dirty="0"/>
              <a:t> </a:t>
            </a:r>
            <a:r>
              <a:rPr lang="en-GB" dirty="0" err="1"/>
              <a:t>периода</a:t>
            </a:r>
            <a:r>
              <a:rPr lang="en-GB" dirty="0"/>
              <a:t>, *3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височината</a:t>
            </a:r>
            <a:r>
              <a:rPr lang="en-GB" dirty="0"/>
              <a:t>, +5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стои</a:t>
            </a:r>
            <a:r>
              <a:rPr lang="en-GB" dirty="0"/>
              <a:t> в </a:t>
            </a:r>
            <a:r>
              <a:rPr lang="en-GB" dirty="0" err="1"/>
              <a:t>центъра</a:t>
            </a:r>
            <a:r>
              <a:rPr lang="en-GB" dirty="0"/>
              <a:t>.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381459D-2795-3E26-E71F-E94EA92B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37" y="4219497"/>
            <a:ext cx="3022242" cy="2496898"/>
          </a:xfrm>
          <a:prstGeom prst="rect">
            <a:avLst/>
          </a:prstGeom>
        </p:spPr>
      </p:pic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CF4966A-FCD0-6EAD-3949-C35615874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38" y="4219306"/>
            <a:ext cx="3118833" cy="249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312D2-FF68-B8AD-D86F-6D91B3E6CAEC}"/>
              </a:ext>
            </a:extLst>
          </p:cNvPr>
          <p:cNvSpPr txBox="1"/>
          <p:nvPr/>
        </p:nvSpPr>
        <p:spPr>
          <a:xfrm>
            <a:off x="6385774" y="375365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dirty="0" err="1">
                <a:solidFill>
                  <a:schemeClr val="bg1"/>
                </a:solidFill>
                <a:latin typeface="ui-monospace"/>
                <a:ea typeface="ui-monospace"/>
                <a:cs typeface="ui-monospace"/>
              </a:rPr>
              <a:t>Math.sin</a:t>
            </a:r>
            <a:r>
              <a:rPr lang="en-GB" sz="2000" dirty="0">
                <a:solidFill>
                  <a:schemeClr val="bg1"/>
                </a:solidFill>
                <a:latin typeface="ui-monospace"/>
                <a:ea typeface="ui-monospace"/>
                <a:cs typeface="ui-monospace"/>
              </a:rPr>
              <a:t>(x/4)*3+5&gt;y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85CF6-99E3-7603-13F6-E304FCFB5227}"/>
              </a:ext>
            </a:extLst>
          </p:cNvPr>
          <p:cNvSpPr txBox="1"/>
          <p:nvPr/>
        </p:nvSpPr>
        <p:spPr>
          <a:xfrm>
            <a:off x="3182154" y="3753654"/>
            <a:ext cx="19597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dirty="0" err="1">
                <a:solidFill>
                  <a:schemeClr val="bg1"/>
                </a:solidFill>
                <a:ea typeface="+mn-lt"/>
                <a:cs typeface="+mn-lt"/>
              </a:rPr>
              <a:t>Math.sin</a:t>
            </a:r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(x)&gt;y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9965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BlockprintVTI</vt:lpstr>
      <vt:lpstr>Конзолни Артове</vt:lpstr>
      <vt:lpstr>Какво са конзолните икувства?</vt:lpstr>
      <vt:lpstr>Цветен текст</vt:lpstr>
      <vt:lpstr>PowerPoint Presentation</vt:lpstr>
      <vt:lpstr>Мразя да пиша "System.out.print"</vt:lpstr>
      <vt:lpstr>Ок а сега 2D поле</vt:lpstr>
      <vt:lpstr>Ъъъъ...? Какво се случи току що?</vt:lpstr>
      <vt:lpstr>Ама това беше проста вертикална линия. Аре нещо по сложно</vt:lpstr>
      <vt:lpstr>А... и вие сте разочаровани...</vt:lpstr>
      <vt:lpstr>Кадри</vt:lpstr>
      <vt:lpstr>Интернет/Chat GPT  има  отговор.</vt:lpstr>
      <vt:lpstr>Да зглобим всичко до тук</vt:lpstr>
      <vt:lpstr>PowerPoint Presentation</vt:lpstr>
      <vt:lpstr>PowerPoint Presentation</vt:lpstr>
      <vt:lpstr>Това бяха снимки на  различните кадри.</vt:lpstr>
      <vt:lpstr>Полето като матрица</vt:lpstr>
      <vt:lpstr>PowerPoint Presentation</vt:lpstr>
      <vt:lpstr>С това, което имаме сега можем просто да напишем:</vt:lpstr>
      <vt:lpstr>fill Better</vt:lpstr>
      <vt:lpstr>OK. Минахме през всички нови елементи! Ето целия сглобен код, директно готов за копиране:</vt:lpstr>
      <vt:lpstr>Вектори и  Тригонометрия</vt:lpstr>
      <vt:lpstr>В новия код ще видите:</vt:lpstr>
      <vt:lpstr>PowerPoint Presentation</vt:lpstr>
      <vt:lpstr>//INIT--------------------------------------&gt;</vt:lpstr>
      <vt:lpstr>Движеща се точка</vt:lpstr>
      <vt:lpstr>Кръг</vt:lpstr>
      <vt:lpstr>С две думи за всеки ъгъл рисуваме по една точка</vt:lpstr>
      <vt:lpstr>Колелцето за зареждане:</vt:lpstr>
      <vt:lpstr>Спирала</vt:lpstr>
      <vt:lpstr>PowerPoint Presentation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1281</cp:revision>
  <dcterms:created xsi:type="dcterms:W3CDTF">2023-05-26T06:54:26Z</dcterms:created>
  <dcterms:modified xsi:type="dcterms:W3CDTF">2023-05-26T22:03:31Z</dcterms:modified>
</cp:coreProperties>
</file>