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eab76b7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eab76b7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age of the dogs is ~7 years. The oldest dogs are ~20-21 years old. As expected </a:t>
            </a:r>
            <a:r>
              <a:rPr lang="en"/>
              <a:t>there's</a:t>
            </a:r>
            <a:r>
              <a:rPr lang="en"/>
              <a:t> fewer and fewer dogs with increasing age. In general t</a:t>
            </a:r>
            <a:r>
              <a:rPr lang="en"/>
              <a:t>here's</a:t>
            </a:r>
            <a:r>
              <a:rPr lang="en"/>
              <a:t> very little difference between the number of male and female dogs. A few breeds have more males and others have more </a:t>
            </a:r>
            <a:r>
              <a:rPr lang="en"/>
              <a:t>females</a:t>
            </a:r>
            <a:r>
              <a:rPr lang="en"/>
              <a:t> but all summed up the </a:t>
            </a:r>
            <a:r>
              <a:rPr lang="en"/>
              <a:t>difference</a:t>
            </a:r>
            <a:r>
              <a:rPr lang="en"/>
              <a:t> is remarkably small.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f2122cdd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f2122cdd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t>
            </a:r>
            <a:r>
              <a:rPr lang="en"/>
              <a:t>more</a:t>
            </a:r>
            <a:r>
              <a:rPr lang="en"/>
              <a:t> in depth look at the age of the top 10 breeds. The distribution for the breeds </a:t>
            </a:r>
            <a:r>
              <a:rPr lang="en"/>
              <a:t>overlap</a:t>
            </a:r>
            <a:r>
              <a:rPr lang="en"/>
              <a:t> to a large part but there seems to be a breed dependent maximum 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2122cdd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2122cdd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plot but for all breeds with more </a:t>
            </a:r>
            <a:r>
              <a:rPr lang="en"/>
              <a:t>than</a:t>
            </a:r>
            <a:r>
              <a:rPr lang="en"/>
              <a:t> 50 dogs, in order to get a statistically relevant number. While </a:t>
            </a:r>
            <a:r>
              <a:rPr lang="en"/>
              <a:t>there's</a:t>
            </a:r>
            <a:r>
              <a:rPr lang="en"/>
              <a:t> still an overlap of the </a:t>
            </a:r>
            <a:r>
              <a:rPr lang="en"/>
              <a:t>different</a:t>
            </a:r>
            <a:r>
              <a:rPr lang="en"/>
              <a:t> breeds it become clear that there is a breed dependent maximum 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f2122cd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f2122cd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Younger dog owners tend to have younger dogs while older age group tend to have older dogs. This is most pronounced in the age groups of 11-30 and 81-100.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f2122cd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f2122cd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Popularity of certain breeds have fluctuated somewhat over time. The data looks fairly noisy but especially </a:t>
            </a:r>
            <a:r>
              <a:rPr lang="en"/>
              <a:t>Chihuahuas have increased from 2006-2009 and seem to decrease again since 2013. Misscling klein have increased in popularity from 1999-2008 and also seem to decrease since reaching a peak at 2008. There's a slight  continuous increase of Labrador Retriever since 2002. Other breeds to not show significant variations across time.</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eab76b7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eab76b7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total of 6446 dog owners. Of these 5895 own a single dog and 551 have at least 2 dogs. 52 people own 3 and 14 own 4 dogs. The maximum is 11 dogs.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f2122cdd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f2122cdd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t>
            </a:r>
            <a:r>
              <a:rPr lang="en"/>
              <a:t>average</a:t>
            </a:r>
            <a:r>
              <a:rPr lang="en"/>
              <a:t> there’s about twice as many female than male dog owners. </a:t>
            </a:r>
            <a:r>
              <a:rPr lang="en"/>
              <a:t>However</a:t>
            </a:r>
            <a:r>
              <a:rPr lang="en"/>
              <a:t> there’s is some variation to this ratio across </a:t>
            </a:r>
            <a:r>
              <a:rPr lang="en"/>
              <a:t>different</a:t>
            </a:r>
            <a:r>
              <a:rPr lang="en"/>
              <a:t> age groups but there’s more female dog owners in every age group. Especially the younger age groups (11-20 and 21-30) and the oldest age group (91-100) have a higher number of female owners.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eab76b7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eab76b7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the two age groups 41-50 and 51-60 own the most dogs in every district of the city. The absolute number of dogs depends on the district. Unsurprisingly the more central districts (1, 4, 5, 8) have lower numbers while districts (7, 9, 11) located on the outskirts of the city have higher numbers.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eab76b7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eab76b7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Mischling klein (small muds) are most popular with age groups 51-80 while </a:t>
            </a:r>
            <a:r>
              <a:rPr lang="en"/>
              <a:t>Chihuahuas are most popular with age groups 21-50. </a:t>
            </a:r>
            <a:r>
              <a:rPr lang="en">
                <a:solidFill>
                  <a:schemeClr val="dk1"/>
                </a:solidFill>
              </a:rPr>
              <a:t>Otherwisel age does not play a major role in which breeds are most popular. For the very young age group (11-20) and the older age groups (71-100) the number of dogs are low and a statistically relevant interpretation is difficult. There does seem to be a gender related difference in the most popular breeds.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f2122cd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f2122cd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in the previous slide there’s some </a:t>
            </a:r>
            <a:r>
              <a:rPr lang="en"/>
              <a:t>differences</a:t>
            </a:r>
            <a:r>
              <a:rPr lang="en"/>
              <a:t> in </a:t>
            </a:r>
            <a:r>
              <a:rPr lang="en"/>
              <a:t>preferred</a:t>
            </a:r>
            <a:r>
              <a:rPr lang="en"/>
              <a:t> dog breeds due to the owners gender. The most popular 10 breeds are identical but in </a:t>
            </a:r>
            <a:r>
              <a:rPr lang="en"/>
              <a:t>different</a:t>
            </a:r>
            <a:r>
              <a:rPr lang="en"/>
              <a:t> order. Additionally the top 3 breeds are the same for men and women but again  in different order.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f2122cd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f2122cd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r>
              <a:rPr lang="en"/>
              <a:t> plot shows the 5 biggest </a:t>
            </a:r>
            <a:r>
              <a:rPr lang="en"/>
              <a:t>differences</a:t>
            </a:r>
            <a:r>
              <a:rPr lang="en"/>
              <a:t> in breeds between men and women. Roughly 9% of all dogs owned by men are Labrador Retrievers while only 5.8% of women own Labrador Retrievers. For </a:t>
            </a:r>
            <a:r>
              <a:rPr lang="en"/>
              <a:t>other</a:t>
            </a:r>
            <a:r>
              <a:rPr lang="en"/>
              <a:t> breeds the </a:t>
            </a:r>
            <a:r>
              <a:rPr lang="en"/>
              <a:t>difference</a:t>
            </a:r>
            <a:r>
              <a:rPr lang="en"/>
              <a:t> seems smaller (&lt;1%). While not exclusively the case men prefer bigger dogs.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2122cd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f2122cd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a:t>
            </a:r>
            <a:r>
              <a:rPr lang="en"/>
              <a:t>similar</a:t>
            </a:r>
            <a:r>
              <a:rPr lang="en"/>
              <a:t> </a:t>
            </a:r>
            <a:r>
              <a:rPr lang="en"/>
              <a:t>difference</a:t>
            </a:r>
            <a:r>
              <a:rPr lang="en"/>
              <a:t> between certain breeds popular with women but the </a:t>
            </a:r>
            <a:r>
              <a:rPr lang="en"/>
              <a:t>difference</a:t>
            </a:r>
            <a:r>
              <a:rPr lang="en"/>
              <a:t> tends to be a bit higher than for breeds popular with men. While ~9% of women own </a:t>
            </a:r>
            <a:r>
              <a:rPr lang="en"/>
              <a:t>Chihuahuas</a:t>
            </a:r>
            <a:r>
              <a:rPr lang="en"/>
              <a:t> only ~6% of men own the same breed. All of these 5 breeds are relatively small dogs.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f2122cdd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f2122cd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the </a:t>
            </a:r>
            <a:r>
              <a:rPr lang="en"/>
              <a:t>differences</a:t>
            </a:r>
            <a:r>
              <a:rPr lang="en"/>
              <a:t> of popular breeds by district in % of all dogs within one district. For example 14.4% of all dogs in district 12 are </a:t>
            </a:r>
            <a:r>
              <a:rPr lang="en"/>
              <a:t>Chihuahuas While there are slight variations there does not seem to be a huge variation of preferred breeds across the different districts.</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Dogs of Zuerich</a:t>
            </a:r>
            <a:endParaRPr/>
          </a:p>
          <a:p>
            <a:pPr indent="0" lvl="0" marL="0" rtl="0" algn="ctr">
              <a:spcBef>
                <a:spcPts val="0"/>
              </a:spcBef>
              <a:spcAft>
                <a:spcPts val="0"/>
              </a:spcAft>
              <a:buNone/>
            </a:pPr>
            <a:r>
              <a:rPr lang="en" sz="2650"/>
              <a:t>Springboard storytelling </a:t>
            </a:r>
            <a:r>
              <a:rPr lang="en" sz="2650"/>
              <a:t>exercise</a:t>
            </a:r>
            <a:endParaRPr sz="265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Martin Wipf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of dogs</a:t>
            </a:r>
            <a:endParaRPr/>
          </a:p>
        </p:txBody>
      </p:sp>
      <p:pic>
        <p:nvPicPr>
          <p:cNvPr id="129" name="Google Shape;129;p22"/>
          <p:cNvPicPr preferRelativeResize="0"/>
          <p:nvPr/>
        </p:nvPicPr>
        <p:blipFill>
          <a:blip r:embed="rId3">
            <a:alphaModFix/>
          </a:blip>
          <a:stretch>
            <a:fillRect/>
          </a:stretch>
        </p:blipFill>
        <p:spPr>
          <a:xfrm>
            <a:off x="152400" y="1006750"/>
            <a:ext cx="5179425" cy="2229826"/>
          </a:xfrm>
          <a:prstGeom prst="rect">
            <a:avLst/>
          </a:prstGeom>
          <a:noFill/>
          <a:ln>
            <a:noFill/>
          </a:ln>
        </p:spPr>
      </p:pic>
      <p:sp>
        <p:nvSpPr>
          <p:cNvPr id="130" name="Google Shape;130;p22"/>
          <p:cNvSpPr txBox="1"/>
          <p:nvPr/>
        </p:nvSpPr>
        <p:spPr>
          <a:xfrm>
            <a:off x="3705050" y="2063225"/>
            <a:ext cx="13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 7122 dogs</a:t>
            </a:r>
            <a:endParaRPr/>
          </a:p>
        </p:txBody>
      </p:sp>
      <p:pic>
        <p:nvPicPr>
          <p:cNvPr id="131" name="Google Shape;131;p22"/>
          <p:cNvPicPr preferRelativeResize="0"/>
          <p:nvPr/>
        </p:nvPicPr>
        <p:blipFill>
          <a:blip r:embed="rId4">
            <a:alphaModFix/>
          </a:blip>
          <a:stretch>
            <a:fillRect/>
          </a:stretch>
        </p:blipFill>
        <p:spPr>
          <a:xfrm>
            <a:off x="1119575" y="3263951"/>
            <a:ext cx="2955449" cy="1814554"/>
          </a:xfrm>
          <a:prstGeom prst="rect">
            <a:avLst/>
          </a:prstGeom>
          <a:noFill/>
          <a:ln>
            <a:noFill/>
          </a:ln>
        </p:spPr>
      </p:pic>
      <p:sp>
        <p:nvSpPr>
          <p:cNvPr id="132" name="Google Shape;132;p22"/>
          <p:cNvSpPr txBox="1"/>
          <p:nvPr/>
        </p:nvSpPr>
        <p:spPr>
          <a:xfrm rot="-5400000">
            <a:off x="1301150" y="3826230"/>
            <a:ext cx="172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3</a:t>
            </a:r>
            <a:r>
              <a:rPr b="1" lang="en" sz="1200">
                <a:solidFill>
                  <a:schemeClr val="lt1"/>
                </a:solidFill>
              </a:rPr>
              <a:t>588 </a:t>
            </a:r>
            <a:r>
              <a:rPr b="1" lang="en" sz="1200">
                <a:solidFill>
                  <a:schemeClr val="lt1"/>
                </a:solidFill>
              </a:rPr>
              <a:t>female</a:t>
            </a:r>
            <a:r>
              <a:rPr b="1" lang="en" sz="1200">
                <a:solidFill>
                  <a:schemeClr val="lt1"/>
                </a:solidFill>
              </a:rPr>
              <a:t> dogs</a:t>
            </a:r>
            <a:endParaRPr sz="1200">
              <a:solidFill>
                <a:schemeClr val="lt1"/>
              </a:solidFill>
            </a:endParaRPr>
          </a:p>
        </p:txBody>
      </p:sp>
      <p:sp>
        <p:nvSpPr>
          <p:cNvPr id="133" name="Google Shape;133;p22"/>
          <p:cNvSpPr txBox="1"/>
          <p:nvPr/>
        </p:nvSpPr>
        <p:spPr>
          <a:xfrm rot="-5400000">
            <a:off x="2610275" y="3831343"/>
            <a:ext cx="152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3524 male dog</a:t>
            </a:r>
            <a:r>
              <a:rPr lang="en" sz="1200">
                <a:solidFill>
                  <a:schemeClr val="lt1"/>
                </a:solidFill>
              </a:rPr>
              <a:t>s</a:t>
            </a:r>
            <a:endParaRPr sz="1200"/>
          </a:p>
        </p:txBody>
      </p:sp>
      <p:pic>
        <p:nvPicPr>
          <p:cNvPr id="134" name="Google Shape;134;p22"/>
          <p:cNvPicPr preferRelativeResize="0"/>
          <p:nvPr/>
        </p:nvPicPr>
        <p:blipFill>
          <a:blip r:embed="rId5">
            <a:alphaModFix/>
          </a:blip>
          <a:stretch>
            <a:fillRect/>
          </a:stretch>
        </p:blipFill>
        <p:spPr>
          <a:xfrm>
            <a:off x="5331825" y="1093925"/>
            <a:ext cx="3623451" cy="3528876"/>
          </a:xfrm>
          <a:prstGeom prst="rect">
            <a:avLst/>
          </a:prstGeom>
          <a:noFill/>
          <a:ln>
            <a:noFill/>
          </a:ln>
        </p:spPr>
      </p:pic>
      <p:cxnSp>
        <p:nvCxnSpPr>
          <p:cNvPr id="135" name="Google Shape;135;p22"/>
          <p:cNvCxnSpPr/>
          <p:nvPr/>
        </p:nvCxnSpPr>
        <p:spPr>
          <a:xfrm>
            <a:off x="5656250" y="1846250"/>
            <a:ext cx="3148800" cy="4500"/>
          </a:xfrm>
          <a:prstGeom prst="straightConnector1">
            <a:avLst/>
          </a:prstGeom>
          <a:noFill/>
          <a:ln cap="flat" cmpd="sng" w="9525">
            <a:solidFill>
              <a:srgbClr val="FF0000"/>
            </a:solidFill>
            <a:prstDash val="dash"/>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of most popular breeds</a:t>
            </a:r>
            <a:endParaRPr/>
          </a:p>
        </p:txBody>
      </p:sp>
      <p:pic>
        <p:nvPicPr>
          <p:cNvPr id="141" name="Google Shape;141;p23"/>
          <p:cNvPicPr preferRelativeResize="0"/>
          <p:nvPr/>
        </p:nvPicPr>
        <p:blipFill>
          <a:blip r:embed="rId3">
            <a:alphaModFix/>
          </a:blip>
          <a:stretch>
            <a:fillRect/>
          </a:stretch>
        </p:blipFill>
        <p:spPr>
          <a:xfrm>
            <a:off x="152400" y="1170125"/>
            <a:ext cx="8839200" cy="354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of breeds with n&gt;50</a:t>
            </a:r>
            <a:endParaRPr/>
          </a:p>
        </p:txBody>
      </p:sp>
      <p:pic>
        <p:nvPicPr>
          <p:cNvPr id="147" name="Google Shape;147;p24"/>
          <p:cNvPicPr preferRelativeResize="0"/>
          <p:nvPr/>
        </p:nvPicPr>
        <p:blipFill>
          <a:blip r:embed="rId3">
            <a:alphaModFix/>
          </a:blip>
          <a:stretch>
            <a:fillRect/>
          </a:stretch>
        </p:blipFill>
        <p:spPr>
          <a:xfrm>
            <a:off x="152400" y="1170125"/>
            <a:ext cx="8839203" cy="35123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dog age by owner age group</a:t>
            </a:r>
            <a:endParaRPr/>
          </a:p>
        </p:txBody>
      </p:sp>
      <p:pic>
        <p:nvPicPr>
          <p:cNvPr id="153" name="Google Shape;153;p25"/>
          <p:cNvPicPr preferRelativeResize="0"/>
          <p:nvPr/>
        </p:nvPicPr>
        <p:blipFill>
          <a:blip r:embed="rId3">
            <a:alphaModFix/>
          </a:blip>
          <a:stretch>
            <a:fillRect/>
          </a:stretch>
        </p:blipFill>
        <p:spPr>
          <a:xfrm>
            <a:off x="483275" y="1141300"/>
            <a:ext cx="8177431"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Popularity of breeds through time</a:t>
            </a:r>
            <a:endParaRPr/>
          </a:p>
        </p:txBody>
      </p:sp>
      <p:pic>
        <p:nvPicPr>
          <p:cNvPr id="159" name="Google Shape;159;p26"/>
          <p:cNvPicPr preferRelativeResize="0"/>
          <p:nvPr/>
        </p:nvPicPr>
        <p:blipFill>
          <a:blip r:embed="rId3">
            <a:alphaModFix/>
          </a:blip>
          <a:stretch>
            <a:fillRect/>
          </a:stretch>
        </p:blipFill>
        <p:spPr>
          <a:xfrm>
            <a:off x="413075" y="1210125"/>
            <a:ext cx="8317845" cy="315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326300" y="699772"/>
            <a:ext cx="3724110" cy="3151700"/>
          </a:xfrm>
          <a:prstGeom prst="rect">
            <a:avLst/>
          </a:prstGeom>
          <a:noFill/>
          <a:ln>
            <a:noFill/>
          </a:ln>
        </p:spPr>
      </p:pic>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are the dog owners?</a:t>
            </a:r>
            <a:endParaRPr/>
          </a:p>
        </p:txBody>
      </p:sp>
      <p:pic>
        <p:nvPicPr>
          <p:cNvPr id="62" name="Google Shape;62;p14"/>
          <p:cNvPicPr preferRelativeResize="0"/>
          <p:nvPr/>
        </p:nvPicPr>
        <p:blipFill>
          <a:blip r:embed="rId4">
            <a:alphaModFix/>
          </a:blip>
          <a:stretch>
            <a:fillRect/>
          </a:stretch>
        </p:blipFill>
        <p:spPr>
          <a:xfrm>
            <a:off x="311700" y="1152475"/>
            <a:ext cx="3886070" cy="2582499"/>
          </a:xfrm>
          <a:prstGeom prst="rect">
            <a:avLst/>
          </a:prstGeom>
          <a:noFill/>
          <a:ln>
            <a:noFill/>
          </a:ln>
        </p:spPr>
      </p:pic>
      <p:sp>
        <p:nvSpPr>
          <p:cNvPr id="63" name="Google Shape;63;p14"/>
          <p:cNvSpPr txBox="1"/>
          <p:nvPr/>
        </p:nvSpPr>
        <p:spPr>
          <a:xfrm>
            <a:off x="5459100" y="1489650"/>
            <a:ext cx="2992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1500">
                <a:solidFill>
                  <a:schemeClr val="dk2"/>
                </a:solidFill>
              </a:rPr>
              <a:t>5895</a:t>
            </a:r>
            <a:r>
              <a:rPr b="1" lang="en" sz="1500">
                <a:solidFill>
                  <a:schemeClr val="dk2"/>
                </a:solidFill>
              </a:rPr>
              <a:t> owners have 1 dog</a:t>
            </a:r>
            <a:endParaRPr b="1" sz="1500"/>
          </a:p>
        </p:txBody>
      </p:sp>
      <p:pic>
        <p:nvPicPr>
          <p:cNvPr id="64" name="Google Shape;64;p14"/>
          <p:cNvPicPr preferRelativeResize="0"/>
          <p:nvPr/>
        </p:nvPicPr>
        <p:blipFill>
          <a:blip r:embed="rId5">
            <a:alphaModFix/>
          </a:blip>
          <a:stretch>
            <a:fillRect/>
          </a:stretch>
        </p:blipFill>
        <p:spPr>
          <a:xfrm>
            <a:off x="6032075" y="2159513"/>
            <a:ext cx="3057375" cy="2727512"/>
          </a:xfrm>
          <a:prstGeom prst="rect">
            <a:avLst/>
          </a:prstGeom>
          <a:noFill/>
          <a:ln>
            <a:noFill/>
          </a:ln>
        </p:spPr>
      </p:pic>
      <p:sp>
        <p:nvSpPr>
          <p:cNvPr id="65" name="Google Shape;65;p14"/>
          <p:cNvSpPr txBox="1"/>
          <p:nvPr/>
        </p:nvSpPr>
        <p:spPr>
          <a:xfrm>
            <a:off x="2412675" y="1683125"/>
            <a:ext cx="15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n=6446 owners</a:t>
            </a:r>
            <a:endParaRPr/>
          </a:p>
        </p:txBody>
      </p:sp>
      <p:sp>
        <p:nvSpPr>
          <p:cNvPr id="66" name="Google Shape;66;p14"/>
          <p:cNvSpPr txBox="1"/>
          <p:nvPr/>
        </p:nvSpPr>
        <p:spPr>
          <a:xfrm rot="-5400000">
            <a:off x="879775" y="2140675"/>
            <a:ext cx="15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4412 woman</a:t>
            </a:r>
            <a:endParaRPr b="1">
              <a:solidFill>
                <a:schemeClr val="lt1"/>
              </a:solidFill>
            </a:endParaRPr>
          </a:p>
        </p:txBody>
      </p:sp>
      <p:sp>
        <p:nvSpPr>
          <p:cNvPr id="67" name="Google Shape;67;p14"/>
          <p:cNvSpPr txBox="1"/>
          <p:nvPr/>
        </p:nvSpPr>
        <p:spPr>
          <a:xfrm rot="-5400000">
            <a:off x="2777259" y="2679306"/>
            <a:ext cx="10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2034</a:t>
            </a:r>
            <a:r>
              <a:rPr b="1" lang="en">
                <a:solidFill>
                  <a:schemeClr val="lt1"/>
                </a:solidFill>
              </a:rPr>
              <a:t> man</a:t>
            </a:r>
            <a:endParaRPr b="1">
              <a:solidFill>
                <a:schemeClr val="lt1"/>
              </a:solidFill>
            </a:endParaRPr>
          </a:p>
        </p:txBody>
      </p:sp>
      <p:sp>
        <p:nvSpPr>
          <p:cNvPr id="68" name="Google Shape;68;p14"/>
          <p:cNvSpPr txBox="1"/>
          <p:nvPr/>
        </p:nvSpPr>
        <p:spPr>
          <a:xfrm>
            <a:off x="7039475" y="2571750"/>
            <a:ext cx="1792800" cy="8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rPr>
              <a:t>551 </a:t>
            </a:r>
            <a:r>
              <a:rPr b="1" lang="en" sz="1500">
                <a:solidFill>
                  <a:schemeClr val="dk2"/>
                </a:solidFill>
              </a:rPr>
              <a:t>owners have</a:t>
            </a:r>
            <a:endParaRPr b="1" sz="1500">
              <a:solidFill>
                <a:schemeClr val="dk2"/>
              </a:solidFill>
            </a:endParaRPr>
          </a:p>
          <a:p>
            <a:pPr indent="0" lvl="0" marL="0" rtl="0" algn="l">
              <a:lnSpc>
                <a:spcPct val="115000"/>
              </a:lnSpc>
              <a:spcBef>
                <a:spcPts val="1200"/>
              </a:spcBef>
              <a:spcAft>
                <a:spcPts val="1200"/>
              </a:spcAft>
              <a:buNone/>
            </a:pPr>
            <a:r>
              <a:rPr b="1" lang="en" sz="1500">
                <a:solidFill>
                  <a:schemeClr val="dk2"/>
                </a:solidFill>
              </a:rPr>
              <a:t>Multiple dogs</a:t>
            </a:r>
            <a:endParaRPr b="1" sz="1500">
              <a:solidFill>
                <a:schemeClr val="dk2"/>
              </a:solidFill>
            </a:endParaRPr>
          </a:p>
        </p:txBody>
      </p:sp>
      <p:cxnSp>
        <p:nvCxnSpPr>
          <p:cNvPr id="69" name="Google Shape;69;p14"/>
          <p:cNvCxnSpPr/>
          <p:nvPr/>
        </p:nvCxnSpPr>
        <p:spPr>
          <a:xfrm flipH="1" rot="10800000">
            <a:off x="5486400" y="2377100"/>
            <a:ext cx="1377600" cy="963000"/>
          </a:xfrm>
          <a:prstGeom prst="straightConnector1">
            <a:avLst/>
          </a:prstGeom>
          <a:noFill/>
          <a:ln cap="flat" cmpd="sng" w="9525">
            <a:solidFill>
              <a:srgbClr val="FF0000"/>
            </a:solidFill>
            <a:prstDash val="solid"/>
            <a:round/>
            <a:headEnd len="med" w="med" type="none"/>
            <a:tailEnd len="med" w="med" type="none"/>
          </a:ln>
        </p:spPr>
      </p:cxnSp>
      <p:cxnSp>
        <p:nvCxnSpPr>
          <p:cNvPr id="70" name="Google Shape;70;p14"/>
          <p:cNvCxnSpPr/>
          <p:nvPr/>
        </p:nvCxnSpPr>
        <p:spPr>
          <a:xfrm>
            <a:off x="5486400" y="3556000"/>
            <a:ext cx="1320900" cy="10668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Owner age and gender</a:t>
            </a:r>
            <a:endParaRPr/>
          </a:p>
        </p:txBody>
      </p:sp>
      <p:pic>
        <p:nvPicPr>
          <p:cNvPr id="76" name="Google Shape;76;p15"/>
          <p:cNvPicPr preferRelativeResize="0"/>
          <p:nvPr/>
        </p:nvPicPr>
        <p:blipFill>
          <a:blip r:embed="rId3">
            <a:alphaModFix/>
          </a:blip>
          <a:stretch>
            <a:fillRect/>
          </a:stretch>
        </p:blipFill>
        <p:spPr>
          <a:xfrm>
            <a:off x="152400" y="1170125"/>
            <a:ext cx="5506476" cy="3516175"/>
          </a:xfrm>
          <a:prstGeom prst="rect">
            <a:avLst/>
          </a:prstGeom>
          <a:noFill/>
          <a:ln>
            <a:noFill/>
          </a:ln>
        </p:spPr>
      </p:pic>
      <p:pic>
        <p:nvPicPr>
          <p:cNvPr id="77" name="Google Shape;77;p15"/>
          <p:cNvPicPr preferRelativeResize="0"/>
          <p:nvPr/>
        </p:nvPicPr>
        <p:blipFill>
          <a:blip r:embed="rId4">
            <a:alphaModFix/>
          </a:blip>
          <a:stretch>
            <a:fillRect/>
          </a:stretch>
        </p:blipFill>
        <p:spPr>
          <a:xfrm>
            <a:off x="5544575" y="1170125"/>
            <a:ext cx="3346200" cy="3401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do they live?</a:t>
            </a:r>
            <a:endParaRPr/>
          </a:p>
        </p:txBody>
      </p:sp>
      <p:pic>
        <p:nvPicPr>
          <p:cNvPr id="83" name="Google Shape;83;p16"/>
          <p:cNvPicPr preferRelativeResize="0"/>
          <p:nvPr/>
        </p:nvPicPr>
        <p:blipFill>
          <a:blip r:embed="rId3">
            <a:alphaModFix/>
          </a:blip>
          <a:stretch>
            <a:fillRect/>
          </a:stretch>
        </p:blipFill>
        <p:spPr>
          <a:xfrm>
            <a:off x="463853" y="1202138"/>
            <a:ext cx="2995425" cy="2739225"/>
          </a:xfrm>
          <a:prstGeom prst="rect">
            <a:avLst/>
          </a:prstGeom>
          <a:noFill/>
          <a:ln>
            <a:noFill/>
          </a:ln>
        </p:spPr>
      </p:pic>
      <p:pic>
        <p:nvPicPr>
          <p:cNvPr id="84" name="Google Shape;84;p16"/>
          <p:cNvPicPr preferRelativeResize="0"/>
          <p:nvPr/>
        </p:nvPicPr>
        <p:blipFill>
          <a:blip r:embed="rId4">
            <a:alphaModFix/>
          </a:blip>
          <a:stretch>
            <a:fillRect/>
          </a:stretch>
        </p:blipFill>
        <p:spPr>
          <a:xfrm>
            <a:off x="3626553" y="1108875"/>
            <a:ext cx="5205750" cy="303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popular dog breeds by age</a:t>
            </a:r>
            <a:endParaRPr/>
          </a:p>
        </p:txBody>
      </p:sp>
      <p:pic>
        <p:nvPicPr>
          <p:cNvPr id="90" name="Google Shape;90;p17"/>
          <p:cNvPicPr preferRelativeResize="0"/>
          <p:nvPr/>
        </p:nvPicPr>
        <p:blipFill>
          <a:blip r:embed="rId3">
            <a:alphaModFix/>
          </a:blip>
          <a:stretch>
            <a:fillRect/>
          </a:stretch>
        </p:blipFill>
        <p:spPr>
          <a:xfrm>
            <a:off x="211375" y="1267950"/>
            <a:ext cx="5160726" cy="2973850"/>
          </a:xfrm>
          <a:prstGeom prst="rect">
            <a:avLst/>
          </a:prstGeom>
          <a:noFill/>
          <a:ln>
            <a:noFill/>
          </a:ln>
        </p:spPr>
      </p:pic>
      <p:pic>
        <p:nvPicPr>
          <p:cNvPr id="91" name="Google Shape;91;p17"/>
          <p:cNvPicPr preferRelativeResize="0"/>
          <p:nvPr/>
        </p:nvPicPr>
        <p:blipFill>
          <a:blip r:embed="rId4">
            <a:alphaModFix/>
          </a:blip>
          <a:stretch>
            <a:fillRect/>
          </a:stretch>
        </p:blipFill>
        <p:spPr>
          <a:xfrm>
            <a:off x="5372101" y="1080688"/>
            <a:ext cx="3467100" cy="33483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Most popular dog breeds, differences by gender</a:t>
            </a:r>
            <a:endParaRPr/>
          </a:p>
        </p:txBody>
      </p:sp>
      <p:pic>
        <p:nvPicPr>
          <p:cNvPr id="97" name="Google Shape;97;p18"/>
          <p:cNvPicPr preferRelativeResize="0"/>
          <p:nvPr/>
        </p:nvPicPr>
        <p:blipFill>
          <a:blip r:embed="rId3">
            <a:alphaModFix/>
          </a:blip>
          <a:stretch>
            <a:fillRect/>
          </a:stretch>
        </p:blipFill>
        <p:spPr>
          <a:xfrm>
            <a:off x="152400" y="1246325"/>
            <a:ext cx="4419600" cy="2904172"/>
          </a:xfrm>
          <a:prstGeom prst="rect">
            <a:avLst/>
          </a:prstGeom>
          <a:noFill/>
          <a:ln>
            <a:noFill/>
          </a:ln>
        </p:spPr>
      </p:pic>
      <p:sp>
        <p:nvSpPr>
          <p:cNvPr id="98" name="Google Shape;98;p18"/>
          <p:cNvSpPr txBox="1"/>
          <p:nvPr/>
        </p:nvSpPr>
        <p:spPr>
          <a:xfrm>
            <a:off x="444500" y="4074300"/>
            <a:ext cx="34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Womens </a:t>
            </a:r>
            <a:r>
              <a:rPr lang="en"/>
              <a:t>preferred</a:t>
            </a:r>
            <a:r>
              <a:rPr lang="en"/>
              <a:t> breeds by age</a:t>
            </a:r>
            <a:endParaRPr/>
          </a:p>
        </p:txBody>
      </p:sp>
      <p:pic>
        <p:nvPicPr>
          <p:cNvPr id="99" name="Google Shape;99;p18"/>
          <p:cNvPicPr preferRelativeResize="0"/>
          <p:nvPr/>
        </p:nvPicPr>
        <p:blipFill>
          <a:blip r:embed="rId4">
            <a:alphaModFix/>
          </a:blip>
          <a:stretch>
            <a:fillRect/>
          </a:stretch>
        </p:blipFill>
        <p:spPr>
          <a:xfrm>
            <a:off x="4660900" y="1246325"/>
            <a:ext cx="4206241" cy="2907791"/>
          </a:xfrm>
          <a:prstGeom prst="rect">
            <a:avLst/>
          </a:prstGeom>
          <a:noFill/>
          <a:ln>
            <a:noFill/>
          </a:ln>
        </p:spPr>
      </p:pic>
      <p:sp>
        <p:nvSpPr>
          <p:cNvPr id="100" name="Google Shape;100;p18"/>
          <p:cNvSpPr txBox="1"/>
          <p:nvPr/>
        </p:nvSpPr>
        <p:spPr>
          <a:xfrm>
            <a:off x="5030475" y="4074300"/>
            <a:ext cx="34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
            </a:r>
            <a:r>
              <a:rPr lang="en"/>
              <a:t>ens preferred breeds by 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Biggest </a:t>
            </a:r>
            <a:r>
              <a:rPr lang="en"/>
              <a:t>differences</a:t>
            </a:r>
            <a:r>
              <a:rPr lang="en"/>
              <a:t> between men and women</a:t>
            </a:r>
            <a:endParaRPr/>
          </a:p>
        </p:txBody>
      </p:sp>
      <p:pic>
        <p:nvPicPr>
          <p:cNvPr id="106" name="Google Shape;106;p19"/>
          <p:cNvPicPr preferRelativeResize="0"/>
          <p:nvPr/>
        </p:nvPicPr>
        <p:blipFill>
          <a:blip r:embed="rId3">
            <a:alphaModFix/>
          </a:blip>
          <a:stretch>
            <a:fillRect/>
          </a:stretch>
        </p:blipFill>
        <p:spPr>
          <a:xfrm>
            <a:off x="304800" y="1170125"/>
            <a:ext cx="3327400" cy="3259494"/>
          </a:xfrm>
          <a:prstGeom prst="rect">
            <a:avLst/>
          </a:prstGeom>
          <a:noFill/>
          <a:ln>
            <a:noFill/>
          </a:ln>
        </p:spPr>
      </p:pic>
      <p:pic>
        <p:nvPicPr>
          <p:cNvPr id="107" name="Google Shape;107;p19"/>
          <p:cNvPicPr preferRelativeResize="0"/>
          <p:nvPr/>
        </p:nvPicPr>
        <p:blipFill>
          <a:blip r:embed="rId4">
            <a:alphaModFix/>
          </a:blip>
          <a:stretch>
            <a:fillRect/>
          </a:stretch>
        </p:blipFill>
        <p:spPr>
          <a:xfrm>
            <a:off x="3632200" y="1603700"/>
            <a:ext cx="5359400" cy="1936090"/>
          </a:xfrm>
          <a:prstGeom prst="rect">
            <a:avLst/>
          </a:prstGeom>
          <a:noFill/>
          <a:ln>
            <a:noFill/>
          </a:ln>
        </p:spPr>
      </p:pic>
      <p:sp>
        <p:nvSpPr>
          <p:cNvPr id="108" name="Google Shape;108;p19"/>
          <p:cNvSpPr txBox="1"/>
          <p:nvPr/>
        </p:nvSpPr>
        <p:spPr>
          <a:xfrm rot="-5400000">
            <a:off x="-774300" y="1976525"/>
            <a:ext cx="2122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r>
              <a:rPr lang="en" sz="1100"/>
              <a:t>difference</a:t>
            </a:r>
            <a:r>
              <a:rPr lang="en" sz="1100"/>
              <a:t> between breeds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Biggest differences between women and men</a:t>
            </a:r>
            <a:endParaRPr/>
          </a:p>
        </p:txBody>
      </p:sp>
      <p:pic>
        <p:nvPicPr>
          <p:cNvPr id="114" name="Google Shape;114;p20"/>
          <p:cNvPicPr preferRelativeResize="0"/>
          <p:nvPr/>
        </p:nvPicPr>
        <p:blipFill>
          <a:blip r:embed="rId3">
            <a:alphaModFix/>
          </a:blip>
          <a:stretch>
            <a:fillRect/>
          </a:stretch>
        </p:blipFill>
        <p:spPr>
          <a:xfrm>
            <a:off x="311700" y="1457500"/>
            <a:ext cx="3162950" cy="2855150"/>
          </a:xfrm>
          <a:prstGeom prst="rect">
            <a:avLst/>
          </a:prstGeom>
          <a:noFill/>
          <a:ln>
            <a:noFill/>
          </a:ln>
        </p:spPr>
      </p:pic>
      <p:sp>
        <p:nvSpPr>
          <p:cNvPr id="115" name="Google Shape;115;p20"/>
          <p:cNvSpPr txBox="1"/>
          <p:nvPr/>
        </p:nvSpPr>
        <p:spPr>
          <a:xfrm rot="-5400000">
            <a:off x="-820900" y="2217825"/>
            <a:ext cx="2122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difference between breeds </a:t>
            </a:r>
            <a:endParaRPr sz="1100"/>
          </a:p>
        </p:txBody>
      </p:sp>
      <p:pic>
        <p:nvPicPr>
          <p:cNvPr id="116" name="Google Shape;116;p20"/>
          <p:cNvPicPr preferRelativeResize="0"/>
          <p:nvPr/>
        </p:nvPicPr>
        <p:blipFill>
          <a:blip r:embed="rId4">
            <a:alphaModFix/>
          </a:blip>
          <a:stretch>
            <a:fillRect/>
          </a:stretch>
        </p:blipFill>
        <p:spPr>
          <a:xfrm>
            <a:off x="3750731" y="1603695"/>
            <a:ext cx="5081570" cy="193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popular dog breeds by district</a:t>
            </a:r>
            <a:endParaRPr/>
          </a:p>
        </p:txBody>
      </p:sp>
      <p:pic>
        <p:nvPicPr>
          <p:cNvPr id="122" name="Google Shape;122;p21"/>
          <p:cNvPicPr preferRelativeResize="0"/>
          <p:nvPr/>
        </p:nvPicPr>
        <p:blipFill>
          <a:blip r:embed="rId3">
            <a:alphaModFix/>
          </a:blip>
          <a:stretch>
            <a:fillRect/>
          </a:stretch>
        </p:blipFill>
        <p:spPr>
          <a:xfrm>
            <a:off x="215900" y="1017725"/>
            <a:ext cx="4615394" cy="3820976"/>
          </a:xfrm>
          <a:prstGeom prst="rect">
            <a:avLst/>
          </a:prstGeom>
          <a:noFill/>
          <a:ln>
            <a:noFill/>
          </a:ln>
        </p:spPr>
      </p:pic>
      <p:pic>
        <p:nvPicPr>
          <p:cNvPr id="123" name="Google Shape;123;p21"/>
          <p:cNvPicPr preferRelativeResize="0"/>
          <p:nvPr/>
        </p:nvPicPr>
        <p:blipFill>
          <a:blip r:embed="rId4">
            <a:alphaModFix/>
          </a:blip>
          <a:stretch>
            <a:fillRect/>
          </a:stretch>
        </p:blipFill>
        <p:spPr>
          <a:xfrm>
            <a:off x="5061249" y="1113253"/>
            <a:ext cx="3644050" cy="3332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