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6" tIns="46226" rIns="92476" bIns="46226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6" tIns="46226" rIns="92476" bIns="46226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6" tIns="46226" rIns="92476" bIns="46226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6" tIns="46226" rIns="92476" bIns="46226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6" tIns="46226" rIns="92476" bIns="4622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AU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AU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123444" y="9588986"/>
            <a:ext cx="172199" cy="18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6" tIns="46226" rIns="92476" bIns="46226" anchor="b" anchorCtr="0">
            <a:noAutofit/>
          </a:bodyPr>
          <a:lstStyle/>
          <a:p>
            <a:pPr algn="r">
              <a:buSzPts val="1800"/>
            </a:pPr>
            <a:fld id="{00000000-1234-1234-1234-123412341234}" type="slidenum">
              <a:rPr lang="en-AU" sz="1800"/>
              <a:pPr algn="r">
                <a:buSzPts val="1800"/>
              </a:pPr>
              <a:t>1</a:t>
            </a:fld>
            <a:endParaRPr sz="1800"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32038" y="1277938"/>
            <a:ext cx="11314113" cy="848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800136" y="611414"/>
            <a:ext cx="5544248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6" tIns="46226" rIns="92476" bIns="46226" anchor="t" anchorCtr="0">
            <a:noAutofit/>
          </a:bodyPr>
          <a:lstStyle/>
          <a:p>
            <a:pPr marL="0" indent="0"/>
            <a:r>
              <a:rPr lang="en-AU" b="1"/>
              <a:t>Hypothesis: </a:t>
            </a:r>
            <a:r>
              <a:rPr lang="en-AU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b="1" i="1"/>
              <a:t>S – Specific, M – Measurable, A – Achievable, R – Realistic, T – Timebound). </a:t>
            </a:r>
            <a:r>
              <a:rPr lang="en-AU"/>
              <a:t>If you cannot do this, you </a:t>
            </a:r>
            <a:r>
              <a:rPr lang="en-AU" b="1"/>
              <a:t>do not</a:t>
            </a:r>
            <a:r>
              <a:rPr lang="en-AU"/>
              <a:t> have a good grasp on the business problem.</a:t>
            </a:r>
            <a:endParaRPr b="1"/>
          </a:p>
          <a:p>
            <a:pPr marL="0" indent="0"/>
            <a:endParaRPr/>
          </a:p>
          <a:p>
            <a:pPr marL="0" indent="0"/>
            <a:r>
              <a:rPr lang="en-AU" b="1"/>
              <a:t>Context: </a:t>
            </a:r>
            <a:r>
              <a:rPr lang="en-AU"/>
              <a:t>With context, we have </a:t>
            </a:r>
            <a:r>
              <a:rPr lang="en-AU" b="1" u="sng"/>
              <a:t>clearly identified the problem at hand </a:t>
            </a:r>
            <a:r>
              <a:rPr lang="en-AU"/>
              <a:t>and have elucidated on how our initiative may solve this problem, alongside the commercial implications this will have on the business. </a:t>
            </a:r>
            <a:endParaRPr/>
          </a:p>
          <a:p>
            <a:pPr marL="0" indent="0"/>
            <a:endParaRPr b="1"/>
          </a:p>
          <a:p>
            <a:pPr marL="0" indent="0"/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indent="0"/>
            <a:endParaRPr b="0"/>
          </a:p>
          <a:p>
            <a:pPr marL="0" indent="0"/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indent="0"/>
            <a:endParaRPr b="0"/>
          </a:p>
          <a:p>
            <a:pPr marL="0" indent="0"/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indent="0"/>
            <a:endParaRPr b="0"/>
          </a:p>
          <a:p>
            <a:pPr marL="0" indent="0"/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indent="0"/>
            <a:endParaRPr b="0"/>
          </a:p>
          <a:p>
            <a:pPr marL="0" indent="0"/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indent="0"/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indent="0"/>
            <a:endParaRPr b="1"/>
          </a:p>
          <a:p>
            <a:pPr marL="0" indent="0"/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02315" y="1576012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29121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296091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72290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75496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2992969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64528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67734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86842" y="1951559"/>
            <a:ext cx="4324418" cy="149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Monalco</a:t>
            </a:r>
            <a:r>
              <a:rPr lang="en-US" sz="1200" dirty="0"/>
              <a:t> Mining is one of the world’s largest iron ore mining companies in the world. To accommodate increased market demand </a:t>
            </a:r>
            <a:r>
              <a:rPr lang="en-US" sz="1200" dirty="0" err="1"/>
              <a:t>Monalco</a:t>
            </a:r>
            <a:r>
              <a:rPr lang="en-US" sz="1200" dirty="0"/>
              <a:t> has invested heavily in operating technologies.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Increased market supply is rapidly overtaking demand and prices have shifted from ~$110/ton to ~$55/ton. Management wants to streamline maintenance expenditure to limit the impact of dropping ore prices on business profitability.</a:t>
            </a:r>
            <a:endParaRPr sz="1200" dirty="0"/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/>
              <a:t>Assess maintenance costs and operating conditions of ore crushers.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/>
              <a:t>Excess wear has lead to an increase in maintenance costs that account for ~80% of maintenance costs.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need to have a maintenance event after every 50’000 tons of </a:t>
            </a:r>
            <a:r>
              <a:rPr lang="en-AU" sz="1200" dirty="0"/>
              <a:t>ore processed (OEM guidelines).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/>
              <a:t>Reliability engineering team will likely oppose to reducing maintenance protocols.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4932775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Volumes of processed 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/>
              <a:t>Old work orders (Ellipse 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Equipment logs and work orders (SAP)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/>
              <a:t>T3000 DCS data logs (vibration, temperature, humidity)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Ore crusher System high level process maps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301417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Chanel Adams – Reliability Engineer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Jonas Richards – Asset Integrity Manager Bruce Banner – Maintenance SME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Jane </a:t>
            </a:r>
            <a:r>
              <a:rPr lang="en-US" sz="1200" dirty="0" err="1"/>
              <a:t>Steere</a:t>
            </a:r>
            <a:r>
              <a:rPr lang="en-US" sz="1200" dirty="0"/>
              <a:t> - Principal Maintenance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Fargo Williams – Change Manager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Tara Starr - Maintenance SME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/>
              <a:t>What opportunities exist for </a:t>
            </a:r>
            <a:r>
              <a:rPr lang="en-US" b="1" dirty="0" err="1"/>
              <a:t>Monalco</a:t>
            </a:r>
            <a:r>
              <a:rPr lang="en-US" b="1" dirty="0"/>
              <a:t> Mining to streamline costs, particularly maintenance expenditure to limit the effect of the dropping ore price has on business profitability.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6;p1">
            <a:extLst>
              <a:ext uri="{FF2B5EF4-FFF2-40B4-BE49-F238E27FC236}">
                <a16:creationId xmlns:a16="http://schemas.microsoft.com/office/drawing/2014/main" id="{B212F3EB-754D-4B7A-8CD7-1B2F17FF8722}"/>
              </a:ext>
            </a:extLst>
          </p:cNvPr>
          <p:cNvSpPr txBox="1"/>
          <p:nvPr/>
        </p:nvSpPr>
        <p:spPr>
          <a:xfrm>
            <a:off x="186842" y="3999671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ore crusher maintenance costs by 20%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566</Words>
  <Application>Microsoft Office PowerPoint</Application>
  <PresentationFormat>On-screen Show (4:3)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Martin Wipf</cp:lastModifiedBy>
  <cp:revision>7</cp:revision>
  <cp:lastPrinted>2021-01-20T23:26:22Z</cp:lastPrinted>
  <dcterms:modified xsi:type="dcterms:W3CDTF">2021-01-21T17:21:12Z</dcterms:modified>
</cp:coreProperties>
</file>