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950075" cy="9236075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123444" y="9588986"/>
            <a:ext cx="172199" cy="18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800"/>
              <a:t>‹#›</a:t>
            </a:fld>
            <a:endParaRPr sz="1800"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32038" y="1277938"/>
            <a:ext cx="11314113" cy="848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800136" y="611414"/>
            <a:ext cx="5544248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Hypothesis: </a:t>
            </a:r>
            <a:r>
              <a:rPr i="1" lang="en-A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/>
              <a:t>S – Specific, M – Measurable, A – Achievable, R – Realistic, T – Timebound). </a:t>
            </a:r>
            <a:r>
              <a:rPr lang="en-AU"/>
              <a:t>If you cannot do this, you </a:t>
            </a:r>
            <a:r>
              <a:rPr b="1" lang="en-AU"/>
              <a:t>do not</a:t>
            </a:r>
            <a:r>
              <a:rPr lang="en-AU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Context: </a:t>
            </a:r>
            <a:r>
              <a:rPr lang="en-AU"/>
              <a:t>With context, we have </a:t>
            </a:r>
            <a:r>
              <a:rPr b="1" lang="en-AU" u="sng"/>
              <a:t>clearly identified the problem at hand </a:t>
            </a:r>
            <a:r>
              <a:rPr lang="en-AU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2315" y="1576012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29121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189513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799108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831164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21569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41668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44874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86850" y="1951550"/>
            <a:ext cx="42597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Every year about 350,000 people ski or snowboard at Big Mountain a </a:t>
            </a:r>
            <a:r>
              <a:rPr lang="en-AU" sz="1200"/>
              <a:t>ski resort located in Montana.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Big Mountain has recently installed an additional chair lift that will help distribute visitors across the mountain. This </a:t>
            </a:r>
            <a:r>
              <a:rPr lang="en-AU" sz="1200"/>
              <a:t>additional</a:t>
            </a:r>
            <a:r>
              <a:rPr lang="en-AU" sz="1200"/>
              <a:t> chair will increases operating costs by $1,540,000 this season.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The business is asking for guidance on how to achieve a better value for their ticket price.</a:t>
            </a:r>
            <a:endParaRPr sz="1200"/>
          </a:p>
        </p:txBody>
      </p:sp>
      <p:sp>
        <p:nvSpPr>
          <p:cNvPr id="35" name="Google Shape;35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</a:t>
            </a:r>
            <a:r>
              <a:rPr lang="en-AU" sz="1200"/>
              <a:t>options that will allow to cut costs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potentially i</a:t>
            </a:r>
            <a:r>
              <a:rPr lang="en-AU" sz="1200"/>
              <a:t>ncrease ticket prices.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AU" sz="1200"/>
              <a:t>There’s a limit to how much above average the ticket price can be increased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There's</a:t>
            </a:r>
            <a:r>
              <a:rPr lang="en-AU" sz="1200"/>
              <a:t> also a limit to reduce cosst and still be able to maintain safe operations.</a:t>
            </a:r>
            <a:endParaRPr sz="1200"/>
          </a:p>
        </p:txBody>
      </p:sp>
      <p:sp>
        <p:nvSpPr>
          <p:cNvPr id="37" name="Google Shape;37;p3"/>
          <p:cNvSpPr txBox="1"/>
          <p:nvPr/>
        </p:nvSpPr>
        <p:spPr>
          <a:xfrm>
            <a:off x="4590925" y="4704175"/>
            <a:ext cx="4324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/>
              <a:t>single csv file with data from several regions, such as: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Numbers and types of lifts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Numbers of runs, skiable terrains, terrain parks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Snowmaking capabilities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Ticket costs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Average snowfall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Days and years open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8" name="Google Shape;38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21750" y="116625"/>
            <a:ext cx="8793600" cy="1137000"/>
          </a:xfrm>
          <a:prstGeom prst="wedgeRectCallout">
            <a:avLst>
              <a:gd fmla="val 50065" name="adj1"/>
              <a:gd fmla="val 18580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Big Horn Mountain Capstone                                 </a:t>
            </a:r>
            <a:r>
              <a:rPr lang="en-AU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Martin Wipf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4607126" y="3530017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AU" sz="1200"/>
              <a:t>Director of Operations: Jimmy Blackburn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Database Manager: </a:t>
            </a:r>
            <a:r>
              <a:rPr lang="en-AU" sz="1200"/>
              <a:t>Alesha Eisen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Investors</a:t>
            </a:r>
            <a:endParaRPr sz="1200"/>
          </a:p>
        </p:txBody>
      </p:sp>
      <p:sp>
        <p:nvSpPr>
          <p:cNvPr id="47" name="Google Shape;47;p3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b="1" lang="en-AU"/>
              <a:t>Big Mountain Resort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operating costs while safely </a:t>
            </a:r>
            <a:r>
              <a:rPr b="1" lang="en-AU"/>
              <a:t>maintaining 350’000 visitors in order to offset a $1.54M </a:t>
            </a:r>
            <a:r>
              <a:rPr b="1" lang="en-AU"/>
              <a:t> investment in a new chairlift.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86842" y="4075871"/>
            <a:ext cx="4324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AU" sz="1200"/>
              <a:t>Cu</a:t>
            </a:r>
            <a:r>
              <a:rPr lang="en-AU" sz="1200"/>
              <a:t>t costs without undermining the ticket price while increasing the</a:t>
            </a:r>
            <a:r>
              <a:rPr lang="en-AU" sz="1200"/>
              <a:t> value for the ticket price.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