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9" r:id="rId2"/>
    <p:sldId id="312" r:id="rId3"/>
    <p:sldId id="317" r:id="rId4"/>
    <p:sldId id="289" r:id="rId5"/>
    <p:sldId id="273" r:id="rId6"/>
    <p:sldId id="274" r:id="rId7"/>
    <p:sldId id="275" r:id="rId8"/>
    <p:sldId id="291" r:id="rId9"/>
    <p:sldId id="283" r:id="rId10"/>
    <p:sldId id="310" r:id="rId11"/>
    <p:sldId id="284" r:id="rId12"/>
    <p:sldId id="285" r:id="rId13"/>
    <p:sldId id="286" r:id="rId14"/>
    <p:sldId id="316" r:id="rId15"/>
    <p:sldId id="298" r:id="rId16"/>
    <p:sldId id="314" r:id="rId17"/>
    <p:sldId id="277" r:id="rId18"/>
    <p:sldId id="287" r:id="rId19"/>
    <p:sldId id="261" r:id="rId20"/>
    <p:sldId id="301" r:id="rId21"/>
    <p:sldId id="271" r:id="rId22"/>
    <p:sldId id="315" r:id="rId23"/>
    <p:sldId id="272" r:id="rId24"/>
    <p:sldId id="288" r:id="rId25"/>
    <p:sldId id="290" r:id="rId26"/>
    <p:sldId id="292" r:id="rId27"/>
    <p:sldId id="293" r:id="rId28"/>
    <p:sldId id="308" r:id="rId29"/>
    <p:sldId id="313" r:id="rId30"/>
    <p:sldId id="280" r:id="rId31"/>
    <p:sldId id="303" r:id="rId32"/>
    <p:sldId id="309" r:id="rId33"/>
    <p:sldId id="304" r:id="rId34"/>
    <p:sldId id="305" r:id="rId35"/>
    <p:sldId id="306" r:id="rId36"/>
    <p:sldId id="307" r:id="rId37"/>
    <p:sldId id="278" r:id="rId38"/>
    <p:sldId id="279" r:id="rId39"/>
    <p:sldId id="281" r:id="rId40"/>
    <p:sldId id="300" r:id="rId41"/>
    <p:sldId id="268" r:id="rId42"/>
    <p:sldId id="269" r:id="rId43"/>
  </p:sldIdLst>
  <p:sldSz cx="9144000" cy="6858000" type="screen4x3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03" autoAdjust="0"/>
    <p:restoredTop sz="90631"/>
  </p:normalViewPr>
  <p:slideViewPr>
    <p:cSldViewPr>
      <p:cViewPr varScale="1">
        <p:scale>
          <a:sx n="121" d="100"/>
          <a:sy n="121" d="100"/>
        </p:scale>
        <p:origin x="-146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2360" y="1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4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dirty="0" smtClean="0"/>
              <a:t>FB Informatik, SS18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D8477-FF45-4AC1-AA6E-EFA49EA4C99A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482A9-1BE2-47ED-906A-F6B1D97CAB8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200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AE7460-342A-4E37-993A-E0085B0AC0B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7995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5344E2-AED0-4557-8857-2A237A693B5D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519868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E7460-342A-4E37-993A-E0085B0AC0B9}" type="slidenum">
              <a:rPr lang="de-DE" altLang="de-DE" smtClean="0"/>
              <a:pPr>
                <a:defRPr/>
              </a:pPr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3112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E7460-342A-4E37-993A-E0085B0AC0B9}" type="slidenum">
              <a:rPr lang="de-DE" altLang="de-DE" smtClean="0"/>
              <a:pPr>
                <a:defRPr/>
              </a:pPr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900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E7460-342A-4E37-993A-E0085B0AC0B9}" type="slidenum">
              <a:rPr lang="de-DE" altLang="de-DE" smtClean="0"/>
              <a:pPr>
                <a:defRPr/>
              </a:pPr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9426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E7460-342A-4E37-993A-E0085B0AC0B9}" type="slidenum">
              <a:rPr lang="de-DE" altLang="de-DE" smtClean="0"/>
              <a:pPr>
                <a:defRPr/>
              </a:pPr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404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E7460-342A-4E37-993A-E0085B0AC0B9}" type="slidenum">
              <a:rPr lang="de-DE" altLang="de-DE" smtClean="0"/>
              <a:pPr>
                <a:defRPr/>
              </a:pPr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4167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E7460-342A-4E37-993A-E0085B0AC0B9}" type="slidenum">
              <a:rPr lang="de-DE" altLang="de-DE" smtClean="0"/>
              <a:pPr>
                <a:defRPr/>
              </a:pPr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9217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E7460-342A-4E37-993A-E0085B0AC0B9}" type="slidenum">
              <a:rPr lang="de-DE" altLang="de-DE" smtClean="0"/>
              <a:pPr>
                <a:defRPr/>
              </a:pPr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3523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E7460-342A-4E37-993A-E0085B0AC0B9}" type="slidenum">
              <a:rPr lang="de-DE" altLang="de-DE" smtClean="0"/>
              <a:pPr>
                <a:defRPr/>
              </a:pPr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57513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E7460-342A-4E37-993A-E0085B0AC0B9}" type="slidenum">
              <a:rPr lang="de-DE" altLang="de-DE" smtClean="0"/>
              <a:pPr>
                <a:defRPr/>
              </a:pPr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01821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E7460-342A-4E37-993A-E0085B0AC0B9}" type="slidenum">
              <a:rPr lang="de-DE" altLang="de-DE" smtClean="0"/>
              <a:pPr>
                <a:defRPr/>
              </a:pPr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574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E7460-342A-4E37-993A-E0085B0AC0B9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1037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E7460-342A-4E37-993A-E0085B0AC0B9}" type="slidenum">
              <a:rPr lang="de-DE" altLang="de-DE" smtClean="0"/>
              <a:pPr>
                <a:defRPr/>
              </a:pPr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6826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E804E2-9CB8-4CDF-9461-6C3937C26870}" type="slidenum">
              <a:rPr lang="de-DE" altLang="de-DE" smtClean="0"/>
              <a:pPr>
                <a:spcBef>
                  <a:spcPct val="0"/>
                </a:spcBef>
              </a:pPr>
              <a:t>40</a:t>
            </a:fld>
            <a:endParaRPr lang="de-DE" altLang="de-DE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410536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  <p:sp>
        <p:nvSpPr>
          <p:cNvPr id="184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DF1C83-E68E-4F48-9A28-2F85C585FB3A}" type="slidenum">
              <a:rPr lang="de-DE" altLang="de-DE" smtClean="0"/>
              <a:pPr>
                <a:spcBef>
                  <a:spcPct val="0"/>
                </a:spcBef>
              </a:pPr>
              <a:t>41</a:t>
            </a:fld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694849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  <p:sp>
        <p:nvSpPr>
          <p:cNvPr id="2048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EC418B6-819A-4BEB-9EF7-01350102CB8B}" type="slidenum">
              <a:rPr lang="de-DE" altLang="de-DE" smtClean="0"/>
              <a:pPr>
                <a:spcBef>
                  <a:spcPct val="0"/>
                </a:spcBef>
              </a:pPr>
              <a:t>42</a:t>
            </a:fld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3739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E7460-342A-4E37-993A-E0085B0AC0B9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98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E804E2-9CB8-4CDF-9461-6C3937C26870}" type="slidenum">
              <a:rPr lang="de-DE" altLang="de-DE" smtClean="0"/>
              <a:pPr>
                <a:spcBef>
                  <a:spcPct val="0"/>
                </a:spcBef>
              </a:pPr>
              <a:t>14</a:t>
            </a:fld>
            <a:endParaRPr lang="de-DE" altLang="de-DE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738471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E804E2-9CB8-4CDF-9461-6C3937C26870}" type="slidenum">
              <a:rPr lang="de-DE" altLang="de-DE" smtClean="0"/>
              <a:pPr>
                <a:spcBef>
                  <a:spcPct val="0"/>
                </a:spcBef>
              </a:pPr>
              <a:t>15</a:t>
            </a:fld>
            <a:endParaRPr lang="de-DE" altLang="de-DE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575971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E804E2-9CB8-4CDF-9461-6C3937C26870}" type="slidenum">
              <a:rPr lang="de-DE" altLang="de-DE" smtClean="0"/>
              <a:pPr>
                <a:spcBef>
                  <a:spcPct val="0"/>
                </a:spcBef>
              </a:pPr>
              <a:t>19</a:t>
            </a:fld>
            <a:endParaRPr lang="de-DE" altLang="de-DE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85995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E804E2-9CB8-4CDF-9461-6C3937C26870}" type="slidenum">
              <a:rPr lang="de-DE" altLang="de-DE" smtClean="0"/>
              <a:pPr>
                <a:spcBef>
                  <a:spcPct val="0"/>
                </a:spcBef>
              </a:pPr>
              <a:t>20</a:t>
            </a:fld>
            <a:endParaRPr lang="de-DE" altLang="de-DE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91763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E804E2-9CB8-4CDF-9461-6C3937C26870}" type="slidenum">
              <a:rPr lang="de-DE" altLang="de-DE" smtClean="0"/>
              <a:pPr>
                <a:spcBef>
                  <a:spcPct val="0"/>
                </a:spcBef>
              </a:pPr>
              <a:t>22</a:t>
            </a:fld>
            <a:endParaRPr lang="de-DE" altLang="de-DE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866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E7460-342A-4E37-993A-E0085B0AC0B9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885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85800" y="620688"/>
            <a:ext cx="7772400" cy="3888432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927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Abschluss)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85800" y="620688"/>
            <a:ext cx="7772400" cy="3888432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76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85800" y="1925641"/>
            <a:ext cx="7772400" cy="4248621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6435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95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Klicken Sie, um die Formate des Vorlagentextes zu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  <a:p>
            <a:pPr lvl="0"/>
            <a:r>
              <a:rPr lang="de-DE" altLang="de-DE" dirty="0" smtClean="0"/>
              <a:t>Neuer Oberpunkt</a:t>
            </a: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1600200" y="334963"/>
            <a:ext cx="36179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de-DE" sz="1200" b="1" dirty="0" err="1" smtClean="0">
                <a:latin typeface="Arial" panose="020B0604020202020204" pitchFamily="34" charset="0"/>
              </a:rPr>
              <a:t>Hochschule</a:t>
            </a:r>
            <a:r>
              <a:rPr lang="en-US" altLang="de-DE" sz="1200" b="1" dirty="0" smtClean="0">
                <a:latin typeface="Arial" panose="020B0604020202020204" pitchFamily="34" charset="0"/>
              </a:rPr>
              <a:t> Bonn-</a:t>
            </a:r>
            <a:r>
              <a:rPr lang="en-US" altLang="de-DE" sz="1200" b="1" dirty="0" err="1" smtClean="0">
                <a:latin typeface="Arial" panose="020B0604020202020204" pitchFamily="34" charset="0"/>
              </a:rPr>
              <a:t>Rhein</a:t>
            </a:r>
            <a:r>
              <a:rPr lang="en-US" altLang="de-DE" sz="1200" b="1" dirty="0" smtClean="0">
                <a:latin typeface="Arial" panose="020B0604020202020204" pitchFamily="34" charset="0"/>
              </a:rPr>
              <a:t>-</a:t>
            </a:r>
            <a:r>
              <a:rPr lang="en-US" altLang="de-DE" sz="1200" b="1" dirty="0" err="1" smtClean="0">
                <a:latin typeface="Arial" panose="020B0604020202020204" pitchFamily="34" charset="0"/>
              </a:rPr>
              <a:t>Sieg</a:t>
            </a:r>
            <a:endParaRPr lang="en-US" altLang="de-DE" sz="1200" b="1" dirty="0" smtClean="0">
              <a:latin typeface="Arial" panose="020B0604020202020204" pitchFamily="34" charset="0"/>
            </a:endParaRPr>
          </a:p>
        </p:txBody>
      </p:sp>
      <p:grpSp>
        <p:nvGrpSpPr>
          <p:cNvPr id="1031" name="Group 8"/>
          <p:cNvGrpSpPr>
            <a:grpSpLocks/>
          </p:cNvGrpSpPr>
          <p:nvPr userDrawn="1"/>
        </p:nvGrpSpPr>
        <p:grpSpPr bwMode="auto">
          <a:xfrm>
            <a:off x="685800" y="115888"/>
            <a:ext cx="909638" cy="381000"/>
            <a:chOff x="283" y="40"/>
            <a:chExt cx="621" cy="280"/>
          </a:xfrm>
        </p:grpSpPr>
        <p:sp>
          <p:nvSpPr>
            <p:cNvPr id="1036" name="Oval 9"/>
            <p:cNvSpPr>
              <a:spLocks noChangeArrowheads="1"/>
            </p:cNvSpPr>
            <p:nvPr/>
          </p:nvSpPr>
          <p:spPr bwMode="auto">
            <a:xfrm>
              <a:off x="643" y="40"/>
              <a:ext cx="261" cy="28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7" name="Oval 10"/>
            <p:cNvSpPr>
              <a:spLocks noChangeArrowheads="1"/>
            </p:cNvSpPr>
            <p:nvPr/>
          </p:nvSpPr>
          <p:spPr bwMode="auto">
            <a:xfrm>
              <a:off x="283" y="40"/>
              <a:ext cx="261" cy="28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" name="Oval 11"/>
            <p:cNvSpPr>
              <a:spLocks noChangeArrowheads="1"/>
            </p:cNvSpPr>
            <p:nvPr/>
          </p:nvSpPr>
          <p:spPr bwMode="auto">
            <a:xfrm>
              <a:off x="330" y="97"/>
              <a:ext cx="167" cy="1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sp>
        <p:nvSpPr>
          <p:cNvPr id="1032" name="Rectangle 13"/>
          <p:cNvSpPr>
            <a:spLocks noChangeArrowheads="1"/>
          </p:cNvSpPr>
          <p:nvPr userDrawn="1"/>
        </p:nvSpPr>
        <p:spPr bwMode="auto">
          <a:xfrm>
            <a:off x="4876800" y="334963"/>
            <a:ext cx="36179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de-DE" sz="1200" b="1" dirty="0" smtClean="0">
                <a:latin typeface="Arial" panose="020B0604020202020204" pitchFamily="34" charset="0"/>
              </a:rPr>
              <a:t>FB </a:t>
            </a:r>
            <a:r>
              <a:rPr lang="en-US" altLang="de-DE" sz="1200" b="1" dirty="0" err="1" smtClean="0">
                <a:latin typeface="Arial" panose="020B0604020202020204" pitchFamily="34" charset="0"/>
              </a:rPr>
              <a:t>Informatik</a:t>
            </a:r>
            <a:r>
              <a:rPr lang="en-US" altLang="de-DE" sz="1200" b="1" dirty="0" smtClean="0">
                <a:latin typeface="Arial" panose="020B0604020202020204" pitchFamily="34" charset="0"/>
              </a:rPr>
              <a:t>, SS 2018</a:t>
            </a:r>
          </a:p>
        </p:txBody>
      </p:sp>
      <p:sp>
        <p:nvSpPr>
          <p:cNvPr id="1034" name="Line 15"/>
          <p:cNvSpPr>
            <a:spLocks noChangeShapeType="1"/>
          </p:cNvSpPr>
          <p:nvPr userDrawn="1"/>
        </p:nvSpPr>
        <p:spPr bwMode="auto">
          <a:xfrm>
            <a:off x="685800" y="6096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5" name="Line 16"/>
          <p:cNvSpPr>
            <a:spLocks noChangeShapeType="1"/>
          </p:cNvSpPr>
          <p:nvPr userDrawn="1"/>
        </p:nvSpPr>
        <p:spPr bwMode="auto">
          <a:xfrm>
            <a:off x="685800" y="630932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Team </a:t>
            </a:r>
            <a:r>
              <a:rPr lang="en-US" dirty="0" err="1" smtClean="0"/>
              <a:t>Grundgeruest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Seite </a:t>
            </a:r>
            <a:fld id="{ED6A20D2-B278-4E27-80A7-98FE5262774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1" r:id="rId3"/>
    <p:sldLayoutId id="2147483650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har char="•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ts val="60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#!BewerbenStud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80/#!ProfilStuden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Coll@hbrs.d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504056"/>
          </a:xfrm>
        </p:spPr>
        <p:txBody>
          <a:bodyPr/>
          <a:lstStyle/>
          <a:p>
            <a:r>
              <a:rPr lang="de-DE" dirty="0" smtClean="0"/>
              <a:t>10.07.2018, 14:00 Uhr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r>
              <a:rPr lang="de-DE" altLang="de-DE" sz="1600" dirty="0"/>
              <a:t/>
            </a:r>
            <a:br>
              <a:rPr lang="de-DE" altLang="de-DE" sz="1600" dirty="0"/>
            </a:b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r>
              <a:rPr lang="de-DE" altLang="de-DE" sz="1600" dirty="0" smtClean="0"/>
              <a:t>Team </a:t>
            </a:r>
            <a:r>
              <a:rPr lang="de-DE" altLang="de-DE" sz="1600" dirty="0" smtClean="0"/>
              <a:t>Grundgerüst</a:t>
            </a:r>
            <a:r>
              <a:rPr lang="de-DE" altLang="de-DE" sz="1600" dirty="0"/>
              <a:t/>
            </a:r>
            <a:br>
              <a:rPr lang="de-DE" altLang="de-DE" sz="1600" dirty="0"/>
            </a:b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r>
              <a:rPr lang="de-DE" altLang="de-DE" sz="1600" dirty="0" smtClean="0"/>
              <a:t>Abschlusspräsentation </a:t>
            </a:r>
            <a:br>
              <a:rPr lang="de-DE" altLang="de-DE" sz="1600" dirty="0" smtClean="0"/>
            </a:br>
            <a:r>
              <a:rPr lang="de-DE" altLang="de-DE" sz="1600" dirty="0" smtClean="0"/>
              <a:t>Veranstaltung: Software Engineering 2</a:t>
            </a:r>
            <a:br>
              <a:rPr lang="de-DE" altLang="de-DE" sz="1600" dirty="0" smtClean="0"/>
            </a:br>
            <a:r>
              <a:rPr lang="de-DE" altLang="de-DE" sz="1600" dirty="0" smtClean="0"/>
              <a:t>Dozent: Prof. Dr. Sascha Alda</a:t>
            </a:r>
            <a:br>
              <a:rPr lang="de-DE" altLang="de-DE" sz="1600" dirty="0" smtClean="0"/>
            </a:br>
            <a:r>
              <a:rPr lang="de-DE" altLang="de-DE" sz="1600" dirty="0"/>
              <a:t/>
            </a:r>
            <a:br>
              <a:rPr lang="de-DE" altLang="de-DE" sz="1600" dirty="0"/>
            </a:br>
            <a:endParaRPr lang="de-DE" altLang="de-DE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Mock-</a:t>
            </a:r>
            <a:r>
              <a:rPr lang="de-DE" dirty="0" err="1" smtClean="0">
                <a:solidFill>
                  <a:schemeClr val="tx1"/>
                </a:solidFill>
              </a:rPr>
              <a:t>Up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Siehe Mock-</a:t>
            </a:r>
            <a:r>
              <a:rPr lang="de-DE" dirty="0" err="1" smtClean="0"/>
              <a:t>Up</a:t>
            </a:r>
            <a:r>
              <a:rPr lang="de-DE" dirty="0" smtClean="0"/>
              <a:t> über „</a:t>
            </a:r>
            <a:r>
              <a:rPr lang="de-DE" dirty="0" err="1" smtClean="0"/>
              <a:t>Balsamiq</a:t>
            </a:r>
            <a:r>
              <a:rPr lang="de-DE" dirty="0" smtClean="0"/>
              <a:t> </a:t>
            </a:r>
            <a:r>
              <a:rPr lang="de-DE" dirty="0" err="1" smtClean="0"/>
              <a:t>Mockups</a:t>
            </a:r>
            <a:r>
              <a:rPr lang="de-DE" dirty="0" smtClean="0"/>
              <a:t> 3“</a:t>
            </a:r>
          </a:p>
        </p:txBody>
      </p:sp>
    </p:spTree>
    <p:extLst>
      <p:ext uri="{BB962C8B-B14F-4D97-AF65-F5344CB8AC3E}">
        <p14:creationId xmlns:p14="http://schemas.microsoft.com/office/powerpoint/2010/main" val="191411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Glossar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8" y="1754738"/>
            <a:ext cx="7721600" cy="261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2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196752"/>
            <a:ext cx="7708900" cy="41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0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92696"/>
            <a:ext cx="769620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6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/>
              <a:t>Epics</a:t>
            </a:r>
            <a:endParaRPr lang="de-DE" alt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10.07.2018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 Grundgeruest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4098" name="Picture 2" descr="C:\Users\David\Downloads\Bil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09" y="2060848"/>
            <a:ext cx="5935983" cy="245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ER-Modell (logisch)</a:t>
            </a:r>
            <a:endParaRPr lang="de-DE" alt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10.07.2018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 Grundgeruest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85698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2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Systemdiagramm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12776"/>
            <a:ext cx="782955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9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Objektorientiertes Analysemodell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84785"/>
            <a:ext cx="7886700" cy="47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4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Requirements</a:t>
            </a:r>
            <a:r>
              <a:rPr lang="de-DE" dirty="0" smtClean="0">
                <a:solidFill>
                  <a:schemeClr val="tx1"/>
                </a:solidFill>
              </a:rPr>
              <a:t>-Matrix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8" name="Picture 2" descr="C:\Users\David\Downloads\Requirements-Matr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6" y="1700808"/>
            <a:ext cx="9127584" cy="376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1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x-none" dirty="0"/>
              <a:t>Test case für den Akzeptanztest des Use Case</a:t>
            </a:r>
            <a:br>
              <a:rPr lang="x-none" dirty="0"/>
            </a:br>
            <a:r>
              <a:rPr lang="x-none" dirty="0"/>
              <a:t> "Das Anlegen einer Stellenausschreibung durch ein Unternehmen"</a:t>
            </a:r>
            <a:endParaRPr lang="de-DE" alt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10.07.2018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 Grundgeruest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90877"/>
              </p:ext>
            </p:extLst>
          </p:nvPr>
        </p:nvGraphicFramePr>
        <p:xfrm>
          <a:off x="685800" y="1844931"/>
          <a:ext cx="7772400" cy="43602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800"/>
                <a:gridCol w="2590800"/>
                <a:gridCol w="2590800"/>
              </a:tblGrid>
              <a:tr h="723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dirty="0" smtClean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Teilschrift der Testprozedur (inkl. 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dirty="0" smtClean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Das zu erwartende Ergebnis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dirty="0" smtClean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Status (vom Tester auszufüllen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  <a:tr h="1251617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400" b="0" i="0" u="none" strike="noStrike" kern="1200" dirty="0" smtClean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1. Aufruf des Unternehmensprofil über die URL: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dirty="0" smtClean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400" b="0" i="0" u="none" strike="noStrike" kern="1200" dirty="0" smtClean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http://localhost:8080/#!</a:t>
                      </a:r>
                      <a:r>
                        <a:rPr lang="de-DE" sz="1400" b="0" i="0" u="none" strike="noStrike" kern="1200" dirty="0" err="1" smtClean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ProfilUnternehmen</a:t>
                      </a:r>
                      <a:endParaRPr lang="de-DE" sz="1400" b="0" i="0" u="none" strike="noStrike" kern="1200" dirty="0" smtClean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dirty="0" smtClean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Jobportal Unternehmensprofil erscheint, wo ein Textfeld zu sehen ist für Neuigkeiten und Upload Feld für neue Stellenausschreibung.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446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dirty="0" smtClean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2. Der User drückt auf „Datei auswählen“ und sucht nach dem Datei was hochzuladen ist und drückt auf Upload.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400" b="0" i="0" u="none" strike="noStrike" kern="1200" dirty="0" smtClean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Das ausgewählte Datei befindet sich zunächst neben dem Upload Button und dann im Jobportal unter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dirty="0" smtClean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400" b="0" i="0" u="none" strike="noStrike" kern="1200" dirty="0" smtClean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http://localhost:8080/#!Stellenausschreibung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61125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dirty="0" smtClean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Gesamtergebnis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Coll@HBRS</a:t>
            </a:r>
            <a:r>
              <a:rPr lang="de-DE" dirty="0"/>
              <a:t> soll </a:t>
            </a:r>
            <a:r>
              <a:rPr lang="de-DE" dirty="0" smtClean="0"/>
              <a:t>als Webanwendung Studenten </a:t>
            </a:r>
            <a:r>
              <a:rPr lang="de-DE" dirty="0"/>
              <a:t>der Hochschule Bonn-Rhein-Sieg und regionalen Unternehmen eine Karriere-Plattform bieten.</a:t>
            </a:r>
          </a:p>
          <a:p>
            <a:r>
              <a:rPr lang="de-DE" dirty="0"/>
              <a:t>Studenten können sich mit ihrer </a:t>
            </a:r>
            <a:r>
              <a:rPr lang="de-DE" dirty="0" smtClean="0"/>
              <a:t>Hochschul-Kennung anmelden </a:t>
            </a:r>
            <a:r>
              <a:rPr lang="de-DE" dirty="0"/>
              <a:t>und anschließend nach Stellen suchen.</a:t>
            </a:r>
          </a:p>
          <a:p>
            <a:r>
              <a:rPr lang="de-DE" dirty="0"/>
              <a:t>Unternehmen können gezielt für ihre Projekte passende Studenten suchen.</a:t>
            </a:r>
          </a:p>
          <a:p>
            <a:r>
              <a:rPr lang="de-DE" dirty="0"/>
              <a:t>Merkmal ist hierbei eine unkomplizierte und reibungslose Benutzung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Projekt, Java Code (</a:t>
            </a:r>
            <a:r>
              <a:rPr lang="de-DE" dirty="0" err="1" smtClean="0"/>
              <a:t>Vaadin</a:t>
            </a:r>
            <a:r>
              <a:rPr lang="de-DE" dirty="0" smtClean="0"/>
              <a:t> Framework)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9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x-none" dirty="0"/>
              <a:t>Test case für den Akzeptanztest des Use Case</a:t>
            </a:r>
            <a:br>
              <a:rPr lang="x-none" dirty="0"/>
            </a:br>
            <a:r>
              <a:rPr lang="x-none" dirty="0"/>
              <a:t> "Die Suche nach Stellenausschreibungen durch einen Studenten"</a:t>
            </a:r>
            <a:endParaRPr lang="de-DE" alt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10.07.2018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 Grundgeruest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88802"/>
              </p:ext>
            </p:extLst>
          </p:nvPr>
        </p:nvGraphicFramePr>
        <p:xfrm>
          <a:off x="701726" y="1752600"/>
          <a:ext cx="7756473" cy="44216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85491"/>
                <a:gridCol w="2585491"/>
                <a:gridCol w="2585491"/>
              </a:tblGrid>
              <a:tr h="46646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Teilschrift der Testprozedur (inkl. 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Das zu erwartende Ergebnis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Status (vom Tester auszufüllen</a:t>
                      </a:r>
                    </a:p>
                  </a:txBody>
                  <a:tcPr/>
                </a:tc>
              </a:tr>
              <a:tr h="83964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1. Aufruf des Studentenprofil über die URL: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http://localhost:8080/#!</a:t>
                      </a:r>
                      <a:r>
                        <a:rPr lang="de-DE" sz="1200" b="0" i="0" u="none" strike="noStrike" kern="1200" dirty="0" err="1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ProfilStudent</a:t>
                      </a: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Jobportal Studentenprofil erscheint wo persönliche Informationen zu sehen ist und auf der linken Seite die Menü.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200" b="0" i="0" u="none" strike="noStrike" kern="120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</a:tr>
              <a:tr h="177257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2. Der Student drückt im Menü den Punkt Bewerben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Die Seite mit dem URL: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Arial" pitchFamily="18"/>
                          <a:ea typeface="Andale Sans UI" pitchFamily="2"/>
                          <a:cs typeface="Tahoma" pitchFamily="2"/>
                          <a:hlinkClick r:id="rId3"/>
                        </a:rPr>
                        <a:t>http://localhost:8080/#!BewerbenStudent</a:t>
                      </a: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. Es erscheint das Unternehmenslogo daneben die Button „Nachrichten“, „Kontakt“, „Hilfe“, „</a:t>
                      </a:r>
                      <a:r>
                        <a:rPr lang="de-DE" sz="1200" b="0" i="0" u="none" strike="noStrike" kern="1200" dirty="0" err="1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Logout</a:t>
                      </a: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“.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Es erscheint Suchfeldern zu „Filtern“, „Sortieren“ , „Suchen“.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</a:tr>
              <a:tr h="102623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3. Der Student gibt im Suchfeld eine Stelle „Backen“.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Die Seite mit dem URL: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Erscheint und der Student kann die Stellenbeschreibung sich durchlesen.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</a:tr>
              <a:tr h="31674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200" b="0" i="0" u="none" strike="noStrike" kern="120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Gesamtergebnis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9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Test case für den Akzeptanztest des Use Case</a:t>
            </a:r>
            <a:br>
              <a:rPr lang="x-none" dirty="0"/>
            </a:br>
            <a:r>
              <a:rPr lang="x-none" dirty="0"/>
              <a:t> "Die Bewerbung auf eine Stellenausschreibung durch einen Studenten"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2255"/>
              </p:ext>
            </p:extLst>
          </p:nvPr>
        </p:nvGraphicFramePr>
        <p:xfrm>
          <a:off x="685800" y="1833136"/>
          <a:ext cx="7772400" cy="44140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800"/>
                <a:gridCol w="2590800"/>
                <a:gridCol w="2590800"/>
              </a:tblGrid>
              <a:tr h="1085282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4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Teilschrift der Testprozedur (inkl. 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4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Das zu erwartende Ergebnis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4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Status (vom Tester auszufüllen</a:t>
                      </a:r>
                    </a:p>
                  </a:txBody>
                  <a:tcPr/>
                </a:tc>
              </a:tr>
              <a:tr h="1085282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4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1. Aufruf des Studentenprofil über die URL: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4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http://localhost:8080/#!</a:t>
                      </a:r>
                      <a:r>
                        <a:rPr lang="de-DE" sz="1400" b="0" i="0" u="none" strike="noStrike" kern="1200" dirty="0" err="1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ProfilStudent</a:t>
                      </a:r>
                      <a:endParaRPr lang="de-DE" sz="14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4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Jobportal Studentenprofil erscheint wo persönliche Informationen zu sehen ist und auf der linken Seite die Menü.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400" b="0" i="0" u="none" strike="noStrike" kern="120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</a:tr>
              <a:tr h="1085282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4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2. Der Student drückt im Menü den Punkt Dokumente.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4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Es erscheint die Seite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endParaRPr lang="de-DE" sz="14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4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  <a:hlinkClick r:id="rId2"/>
                        </a:rPr>
                        <a:t>http://localhost:8080/</a:t>
                      </a:r>
                      <a:r>
                        <a:rPr lang="de-DE" sz="14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#!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400" b="0" i="0" u="none" strike="noStrike" kern="1200" dirty="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</a:tr>
              <a:tr h="1085282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400" b="0" i="0" u="none" strike="noStrike" kern="120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4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Gesamtergebnis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400" b="0" i="0" u="none" strike="noStrike" kern="1200" dirty="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87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x-none" dirty="0"/>
              <a:t>Test case für den Akzeptanztest des Use Case</a:t>
            </a:r>
            <a:br>
              <a:rPr lang="x-none" dirty="0"/>
            </a:br>
            <a:r>
              <a:rPr lang="x-none" dirty="0"/>
              <a:t> "Login und Logout eines Benutzers (Unternehmer oder Student)"</a:t>
            </a:r>
            <a:endParaRPr lang="de-DE" alt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10.07.2018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 Grundgeruest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18635"/>
              </p:ext>
            </p:extLst>
          </p:nvPr>
        </p:nvGraphicFramePr>
        <p:xfrm>
          <a:off x="685800" y="1752600"/>
          <a:ext cx="7772400" cy="44216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800"/>
                <a:gridCol w="2590800"/>
                <a:gridCol w="2590800"/>
              </a:tblGrid>
              <a:tr h="576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Teilschrift der Testprozedur (inkl. 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Das zu erwartende Ergebnis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Status (vom Tester auszufüllen</a:t>
                      </a:r>
                    </a:p>
                  </a:txBody>
                  <a:tcPr/>
                </a:tc>
              </a:tr>
              <a:tr h="102703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1. Aufruf des Jobportals über den URL: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18"/>
                          <a:ea typeface="Andale Sans UI" pitchFamily="2"/>
                          <a:cs typeface="Tahoma" pitchFamily="2"/>
                          <a:hlinkClick r:id="rId3"/>
                        </a:rPr>
                        <a:t>http://localhost:8080/</a:t>
                      </a: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18"/>
                          <a:ea typeface="Andale Sans UI" pitchFamily="2"/>
                          <a:cs typeface="Tahoma" pitchFamily="2"/>
                        </a:rPr>
                        <a:t>#!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Jobportal Anmeldung Page der Anwendung erscheint, wo Textfelder für persönlichen Daten und ein Button für Anmeldung erscheint.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200" b="0" i="0" u="none" strike="noStrike" kern="120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</a:tr>
              <a:tr h="140049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2. Der User gibt seine persönlichen Daten in die jeweiligen Textfelder ein und drückt er auf das Button „Anmeldung“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Nach wenigen Sekunden, wird der User auf die Studentenprofil über die URL: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 </a:t>
                      </a: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  <a:hlinkClick r:id="rId4"/>
                        </a:rPr>
                        <a:t>http://localhost:8080/#!ProfilStudent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 des Jobportals weitergeleitet.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200" b="0" i="0" u="none" strike="noStrike" kern="120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</a:tr>
              <a:tr h="840297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3. Der User kann sich ausloggen, in dem er auf das Button „Logout“ drückt.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Nach kurzer Zeit gelangt er auf die Hauptseite des Jobportals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  <a:hlinkClick r:id="rId3"/>
                        </a:rPr>
                        <a:t>http://localhost:8080/</a:t>
                      </a: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#!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200" b="0" i="0" u="none" strike="noStrike" kern="120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</a:tr>
              <a:tr h="57692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200" b="0" i="0" u="none" strike="noStrike" kern="120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Gesamtergebnis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4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1800" dirty="0"/>
              <a:t>Test case für den Akzeptanztest des Use Case</a:t>
            </a:r>
            <a:br>
              <a:rPr lang="x-none" sz="1800" dirty="0"/>
            </a:br>
            <a:r>
              <a:rPr lang="x-none" sz="1800" dirty="0"/>
              <a:t> "Registrierung eines Benutzers (nebst Definition eines Profils)"</a:t>
            </a:r>
            <a:br>
              <a:rPr lang="x-none" sz="1800" dirty="0"/>
            </a:br>
            <a:r>
              <a:rPr lang="x-none" sz="1800" dirty="0"/>
              <a:t>Registrierung-Unternehmer</a:t>
            </a:r>
            <a:endParaRPr lang="de-DE" sz="18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22789"/>
              </p:ext>
            </p:extLst>
          </p:nvPr>
        </p:nvGraphicFramePr>
        <p:xfrm>
          <a:off x="685800" y="1628800"/>
          <a:ext cx="7772400" cy="45454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800"/>
                <a:gridCol w="2590800"/>
                <a:gridCol w="2590800"/>
              </a:tblGrid>
              <a:tr h="983706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Teilschrift der Testprozedur (inkl. 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Das zu erwartende Ergebnis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Status (vom Tester auszufüllen</a:t>
                      </a:r>
                    </a:p>
                  </a:txBody>
                  <a:tcPr/>
                </a:tc>
              </a:tr>
              <a:tr h="1090714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1. Aufruf des Jobportals über die URL: http://localhost:8080/#!</a:t>
                      </a:r>
                      <a:r>
                        <a:rPr lang="de-DE" sz="1200" b="0" i="0" u="none" strike="noStrike" kern="1200" dirty="0" err="1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RegistrationUnternehmen</a:t>
                      </a: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Jobportal Registrierung Page der Anwendung erscheint, wo Textfelder für persönlichen Daten und ein Button für Nutzungsbedingungen erscheint.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200" b="0" i="0" u="none" strike="noStrike" kern="120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</a:tr>
              <a:tr h="1487337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2. Der User gibt seine persönlichen Daten in die jeweiligen Textfelder ein und akzeptiert die  Nutzungsbedingung. Anschließend drückt er auf das Button „Registrieren“.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Nach wenigen Sekunden, wird der User auf das Unternehmensprofil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http://localhost:8080/#!</a:t>
                      </a:r>
                      <a:r>
                        <a:rPr lang="de-DE" sz="1200" b="0" i="0" u="none" strike="noStrike" kern="1200" dirty="0" err="1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ProfilUnternehmen</a:t>
                      </a: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2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weitergeleitet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</a:tr>
              <a:tr h="983706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200" b="0" i="0" u="none" strike="noStrike" kern="120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de-DE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Gesamtergebnis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DE" sz="1200" b="0" i="0" u="none" strike="noStrike" kern="1200" dirty="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12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Screencast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Siehe 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0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Usability-Bewertung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8" y="1399038"/>
            <a:ext cx="4141033" cy="476626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004048" y="1399038"/>
            <a:ext cx="3511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1800" dirty="0" smtClean="0">
                <a:latin typeface="+mn-lt"/>
              </a:rPr>
              <a:t>Benutzerfreundliche Bedienung</a:t>
            </a:r>
          </a:p>
          <a:p>
            <a:pPr marL="342900" indent="-342900">
              <a:buFontTx/>
              <a:buChar char="-"/>
            </a:pPr>
            <a:r>
              <a:rPr lang="de-DE" sz="1800" dirty="0" smtClean="0">
                <a:latin typeface="+mn-lt"/>
              </a:rPr>
              <a:t>Einheitliche Schriftarten</a:t>
            </a:r>
          </a:p>
          <a:p>
            <a:pPr marL="342900" indent="-342900">
              <a:buFontTx/>
              <a:buChar char="-"/>
            </a:pPr>
            <a:r>
              <a:rPr lang="de-DE" sz="1800" dirty="0" smtClean="0">
                <a:latin typeface="+mn-lt"/>
              </a:rPr>
              <a:t>Buttons gleich gehalten</a:t>
            </a:r>
          </a:p>
          <a:p>
            <a:pPr marL="342900" indent="-342900">
              <a:buFontTx/>
              <a:buChar char="-"/>
            </a:pPr>
            <a:r>
              <a:rPr lang="de-DE" sz="1800" dirty="0" smtClean="0">
                <a:latin typeface="+mn-lt"/>
              </a:rPr>
              <a:t>Farbgestaltung gleich</a:t>
            </a:r>
          </a:p>
          <a:p>
            <a:pPr marL="342900" indent="-342900">
              <a:buFontTx/>
              <a:buChar char="-"/>
            </a:pPr>
            <a:r>
              <a:rPr lang="de-DE" sz="1800" dirty="0" smtClean="0">
                <a:latin typeface="+mn-lt"/>
              </a:rPr>
              <a:t>Logo an gleicher Stelle</a:t>
            </a:r>
          </a:p>
        </p:txBody>
      </p:sp>
    </p:spTree>
    <p:extLst>
      <p:ext uri="{BB962C8B-B14F-4D97-AF65-F5344CB8AC3E}">
        <p14:creationId xmlns:p14="http://schemas.microsoft.com/office/powerpoint/2010/main" val="26953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852053"/>
            <a:ext cx="4211960" cy="2881133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31" y="3758313"/>
            <a:ext cx="3657600" cy="24384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220072" y="1124744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1800" dirty="0" smtClean="0">
                <a:latin typeface="+mn-lt"/>
              </a:rPr>
              <a:t>Anzeige Fehlermeldung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364088" y="418910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+mn-lt"/>
              </a:rPr>
              <a:t>- </a:t>
            </a:r>
            <a:r>
              <a:rPr lang="de-DE" sz="1800" dirty="0" err="1" smtClean="0">
                <a:latin typeface="+mn-lt"/>
              </a:rPr>
              <a:t>DropDown</a:t>
            </a:r>
            <a:r>
              <a:rPr lang="de-DE" sz="1800" dirty="0" smtClean="0">
                <a:latin typeface="+mn-lt"/>
              </a:rPr>
              <a:t> Menü</a:t>
            </a:r>
            <a:endParaRPr lang="de-DE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57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08720"/>
            <a:ext cx="7886700" cy="191674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55576" y="3390578"/>
            <a:ext cx="48245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1800" dirty="0" smtClean="0">
                <a:latin typeface="+mn-lt"/>
              </a:rPr>
              <a:t>Menüleiste (links)</a:t>
            </a:r>
          </a:p>
          <a:p>
            <a:pPr marL="342900" indent="-342900">
              <a:buFontTx/>
              <a:buChar char="-"/>
            </a:pPr>
            <a:r>
              <a:rPr lang="de-DE" sz="1800" dirty="0" smtClean="0">
                <a:latin typeface="+mn-lt"/>
              </a:rPr>
              <a:t>Menüleiste (rechts)</a:t>
            </a:r>
          </a:p>
          <a:p>
            <a:pPr marL="342900" indent="-342900">
              <a:buFontTx/>
              <a:buChar char="-"/>
            </a:pPr>
            <a:r>
              <a:rPr lang="de-DE" sz="1800" dirty="0" smtClean="0">
                <a:latin typeface="+mn-lt"/>
              </a:rPr>
              <a:t>Home-Button: Links oben „Menu“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1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Earned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Value Analyse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28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82201"/>
              </p:ext>
            </p:extLst>
          </p:nvPr>
        </p:nvGraphicFramePr>
        <p:xfrm>
          <a:off x="685800" y="1752600"/>
          <a:ext cx="7630616" cy="2621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815308"/>
                <a:gridCol w="381530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Sprint 1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   		     158 (SP)</a:t>
                      </a:r>
                    </a:p>
                    <a:p>
                      <a:endParaRPr lang="de-DE" sz="16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Tatsächlich geschafft    109,3  (SP)</a:t>
                      </a:r>
                    </a:p>
                    <a:p>
                      <a:endParaRPr lang="de-DE" sz="16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Differenz         	     -48,7</a:t>
                      </a:r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de-DE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Earned</a:t>
                      </a:r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	      </a:t>
                      </a:r>
                      <a:r>
                        <a:rPr lang="de-DE" sz="1600" b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69,18</a:t>
                      </a:r>
                      <a:endParaRPr lang="de-DE" sz="16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Spike Story</a:t>
                      </a:r>
                      <a:r>
                        <a:rPr lang="de-DE" baseline="0" dirty="0" smtClean="0"/>
                        <a:t> Sprint 1</a:t>
                      </a:r>
                    </a:p>
                    <a:p>
                      <a:endParaRPr lang="de-DE" baseline="0" dirty="0" smtClean="0"/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		          48</a:t>
                      </a:r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Tatsächlich geschafft</a:t>
                      </a:r>
                      <a:r>
                        <a:rPr lang="de-DE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22,4</a:t>
                      </a:r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Differenz	</a:t>
                      </a:r>
                      <a:r>
                        <a:rPr lang="de-DE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</a:t>
                      </a:r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-25,6</a:t>
                      </a:r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Fortschrittsgrad 	</a:t>
                      </a:r>
                      <a:r>
                        <a:rPr lang="de-DE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de-DE" sz="1600" b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46,67</a:t>
                      </a:r>
                      <a:endParaRPr lang="de-DE" sz="16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03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Earned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Value Analyse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29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22493"/>
              </p:ext>
            </p:extLst>
          </p:nvPr>
        </p:nvGraphicFramePr>
        <p:xfrm>
          <a:off x="685800" y="1752600"/>
          <a:ext cx="6096000" cy="2590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Earned</a:t>
                      </a:r>
                      <a:r>
                        <a:rPr lang="de-DE" dirty="0" smtClean="0"/>
                        <a:t> Value Analyse Sprint 2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			200</a:t>
                      </a:r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Tatsächlich geschafft	183,3</a:t>
                      </a:r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Differenz			-16,7</a:t>
                      </a:r>
                    </a:p>
                    <a:p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de-DE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Earned</a:t>
                      </a:r>
                      <a:r>
                        <a:rPr lang="de-DE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		</a:t>
                      </a:r>
                      <a:r>
                        <a:rPr lang="de-DE" sz="1600" b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91,65</a:t>
                      </a:r>
                      <a:endParaRPr lang="de-DE" sz="16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1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Team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5122" name="Picture 2" descr="C:\Users\David\Downloads\Te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04" y="1772816"/>
            <a:ext cx="702719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4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SUS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de-DE" dirty="0">
                <a:solidFill>
                  <a:schemeClr val="tx1"/>
                </a:solidFill>
              </a:rPr>
              <a:t> Fragebogen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18883"/>
            <a:ext cx="75057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SUS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de-DE" dirty="0" smtClean="0">
                <a:solidFill>
                  <a:schemeClr val="tx1"/>
                </a:solidFill>
              </a:rPr>
              <a:t> Fragebogen Bewertung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69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SUS </a:t>
            </a:r>
            <a:r>
              <a:rPr lang="mr-IN" dirty="0" smtClean="0"/>
              <a:t>–</a:t>
            </a:r>
            <a:r>
              <a:rPr lang="de-DE" dirty="0" smtClean="0"/>
              <a:t> Auswertung User Nr. 3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42493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SUS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de-DE" dirty="0" smtClean="0">
                <a:solidFill>
                  <a:schemeClr val="tx1"/>
                </a:solidFill>
              </a:rPr>
              <a:t> Auswertung User Nr. 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33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8840"/>
            <a:ext cx="7065508" cy="29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1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SUS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de-DE" dirty="0" smtClean="0">
                <a:solidFill>
                  <a:schemeClr val="tx1"/>
                </a:solidFill>
              </a:rPr>
              <a:t> Gesamtergebnis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34</a:t>
            </a:fld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31144"/>
            <a:ext cx="5429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SUS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de-DE" dirty="0" smtClean="0">
                <a:solidFill>
                  <a:schemeClr val="tx1"/>
                </a:solidFill>
              </a:rPr>
              <a:t> Auswertung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35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50" y="1752600"/>
            <a:ext cx="7912100" cy="29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SUS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de-DE" dirty="0" smtClean="0">
                <a:solidFill>
                  <a:schemeClr val="tx1"/>
                </a:solidFill>
              </a:rPr>
              <a:t> Bewertung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77838" y="1785126"/>
            <a:ext cx="76803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+mn-lt"/>
              </a:rPr>
              <a:t>Laut Bewertung: </a:t>
            </a:r>
            <a:endParaRPr lang="de-DE" sz="1800" dirty="0" smtClean="0">
              <a:latin typeface="+mn-lt"/>
            </a:endParaRPr>
          </a:p>
          <a:p>
            <a:endParaRPr lang="de-DE" sz="1800" dirty="0">
              <a:latin typeface="+mn-lt"/>
            </a:endParaRPr>
          </a:p>
          <a:p>
            <a:r>
              <a:rPr lang="de-DE" sz="1800" dirty="0">
                <a:latin typeface="+mn-lt"/>
              </a:rPr>
              <a:t>„Werte zwischen 60% und 80% sind als </a:t>
            </a:r>
            <a:r>
              <a:rPr lang="de-DE" sz="1800" i="1" dirty="0">
                <a:latin typeface="+mn-lt"/>
              </a:rPr>
              <a:t>grenzwertig</a:t>
            </a:r>
            <a:r>
              <a:rPr lang="de-DE" sz="1800" dirty="0">
                <a:latin typeface="+mn-lt"/>
              </a:rPr>
              <a:t> bis </a:t>
            </a:r>
            <a:r>
              <a:rPr lang="de-DE" sz="1800" i="1" dirty="0">
                <a:latin typeface="+mn-lt"/>
              </a:rPr>
              <a:t>gut</a:t>
            </a:r>
            <a:r>
              <a:rPr lang="de-DE" sz="1800" dirty="0">
                <a:latin typeface="+mn-lt"/>
              </a:rPr>
              <a:t> zu interpretieren</a:t>
            </a:r>
            <a:r>
              <a:rPr lang="de-DE" sz="1800" dirty="0" smtClean="0">
                <a:latin typeface="+mn-lt"/>
              </a:rPr>
              <a:t>.“*</a:t>
            </a:r>
          </a:p>
          <a:p>
            <a:endParaRPr lang="de-DE" sz="1800" dirty="0">
              <a:latin typeface="+mn-lt"/>
            </a:endParaRPr>
          </a:p>
          <a:p>
            <a:endParaRPr lang="de-DE" sz="1800" dirty="0" smtClean="0">
              <a:latin typeface="+mn-lt"/>
            </a:endParaRPr>
          </a:p>
          <a:p>
            <a:r>
              <a:rPr lang="de-DE" sz="1800" dirty="0">
                <a:latin typeface="+mn-lt"/>
              </a:rPr>
              <a:t>Schlechtester Wert bei Frage:</a:t>
            </a:r>
          </a:p>
          <a:p>
            <a:r>
              <a:rPr lang="de-DE" sz="1800" dirty="0">
                <a:latin typeface="+mn-lt"/>
              </a:rPr>
              <a:t>„Ich kann mir sehr gut vorstellen, die Website </a:t>
            </a:r>
            <a:r>
              <a:rPr lang="de-DE" sz="1800" u="sng" dirty="0">
                <a:latin typeface="+mn-lt"/>
                <a:hlinkClick r:id="rId3"/>
              </a:rPr>
              <a:t>Coll@hbrs.de</a:t>
            </a:r>
            <a:r>
              <a:rPr lang="de-DE" sz="1800" dirty="0">
                <a:latin typeface="+mn-lt"/>
              </a:rPr>
              <a:t> regelmäßig zu nutzen.“ 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28650" y="6105922"/>
            <a:ext cx="59137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+mn-lt"/>
              </a:rPr>
              <a:t>*Quelle: https://</a:t>
            </a:r>
            <a:r>
              <a:rPr lang="de-DE" sz="1000" dirty="0" err="1">
                <a:latin typeface="+mn-lt"/>
              </a:rPr>
              <a:t>blog.seibert-media.net</a:t>
            </a:r>
            <a:r>
              <a:rPr lang="de-DE" sz="1000" dirty="0">
                <a:latin typeface="+mn-lt"/>
              </a:rPr>
              <a:t>/</a:t>
            </a:r>
            <a:r>
              <a:rPr lang="de-DE" sz="1000" dirty="0" err="1">
                <a:latin typeface="+mn-lt"/>
              </a:rPr>
              <a:t>blog</a:t>
            </a:r>
            <a:r>
              <a:rPr lang="de-DE" sz="1000" dirty="0">
                <a:latin typeface="+mn-lt"/>
              </a:rPr>
              <a:t>/2011/04/11/</a:t>
            </a:r>
            <a:r>
              <a:rPr lang="de-DE" sz="1000" dirty="0" err="1">
                <a:latin typeface="+mn-lt"/>
              </a:rPr>
              <a:t>usablility</a:t>
            </a:r>
            <a:r>
              <a:rPr lang="de-DE" sz="1000" dirty="0">
                <a:latin typeface="+mn-lt"/>
              </a:rPr>
              <a:t>-analysen-system-</a:t>
            </a:r>
            <a:r>
              <a:rPr lang="de-DE" sz="1000" dirty="0" err="1">
                <a:latin typeface="+mn-lt"/>
              </a:rPr>
              <a:t>usability</a:t>
            </a:r>
            <a:r>
              <a:rPr lang="de-DE" sz="1000" dirty="0">
                <a:latin typeface="+mn-lt"/>
              </a:rPr>
              <a:t>-</a:t>
            </a:r>
            <a:r>
              <a:rPr lang="de-DE" sz="1000" dirty="0" err="1">
                <a:latin typeface="+mn-lt"/>
              </a:rPr>
              <a:t>scale-sus</a:t>
            </a:r>
            <a:r>
              <a:rPr lang="de-DE" sz="1000" dirty="0">
                <a:latin typeface="+mn-lt"/>
              </a:rPr>
              <a:t>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10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Code-Analyse </a:t>
            </a:r>
            <a:r>
              <a:rPr lang="de-DE" dirty="0" smtClean="0"/>
              <a:t>aus </a:t>
            </a:r>
            <a:r>
              <a:rPr lang="de-DE" dirty="0" err="1" smtClean="0"/>
              <a:t>SonarQube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37</a:t>
            </a:fld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" y="1972322"/>
            <a:ext cx="9144000" cy="13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433"/>
            <a:ext cx="9144000" cy="3557368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" y="4186801"/>
            <a:ext cx="9144000" cy="19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Code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Siehe Live-Anzeige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3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Use</a:t>
            </a:r>
            <a:r>
              <a:rPr lang="de-DE" dirty="0" smtClean="0">
                <a:solidFill>
                  <a:schemeClr val="tx1"/>
                </a:solidFill>
              </a:rPr>
              <a:t> Case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84784"/>
            <a:ext cx="772013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6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/>
              <a:t>JUnit</a:t>
            </a:r>
            <a:r>
              <a:rPr lang="de-DE" altLang="de-DE" dirty="0" smtClean="0"/>
              <a:t> - Tests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10.07.2018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 Grundgeruest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smtClean="0"/>
              <a:t>Siehe Live Demonstration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91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Haben Sie noch Fragen?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41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Vielen Dank für Ihre Aufmerksamkeit!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42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dirty="0" err="1" smtClean="0"/>
              <a:t>Personas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pic>
        <p:nvPicPr>
          <p:cNvPr id="1026" name="Picture 2" descr="C:\Users\David\Downloads\P1 - Li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1" y="1369549"/>
            <a:ext cx="8328394" cy="4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0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Personas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pic>
        <p:nvPicPr>
          <p:cNvPr id="2050" name="Picture 2" descr="C:\Users\David\Downloads\P2 - M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8" y="1521328"/>
            <a:ext cx="8279605" cy="4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68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dirty="0" err="1" smtClean="0"/>
              <a:t>Personas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pic>
        <p:nvPicPr>
          <p:cNvPr id="3074" name="Picture 2" descr="C:\Users\David\Downloads\P3 - Pe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8" y="1449320"/>
            <a:ext cx="8848125" cy="4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2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Stakeholder Portfolio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2776"/>
            <a:ext cx="7705514" cy="48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2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End-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-End Szenario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Grundgeruest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D6A20D2-B278-4E27-80A7-98FE52627745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12776"/>
            <a:ext cx="782955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Office PowerPoint</Application>
  <PresentationFormat>Bildschirmpräsentation (4:3)</PresentationFormat>
  <Paragraphs>308</Paragraphs>
  <Slides>42</Slides>
  <Notes>23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Standarddesign</vt:lpstr>
      <vt:lpstr>   Team Grundgerüst  Abschlusspräsentation  Veranstaltung: Software Engineering 2 Dozent: Prof. Dr. Sascha Alda  </vt:lpstr>
      <vt:lpstr>Das Projekt</vt:lpstr>
      <vt:lpstr>Das Team</vt:lpstr>
      <vt:lpstr>Use Case</vt:lpstr>
      <vt:lpstr>Personas</vt:lpstr>
      <vt:lpstr>Personas</vt:lpstr>
      <vt:lpstr>Personas</vt:lpstr>
      <vt:lpstr>Stakeholder Portfolio</vt:lpstr>
      <vt:lpstr>End-To-End Szenario</vt:lpstr>
      <vt:lpstr>Mock-Up</vt:lpstr>
      <vt:lpstr>Glossar</vt:lpstr>
      <vt:lpstr>PowerPoint-Präsentation</vt:lpstr>
      <vt:lpstr>PowerPoint-Präsentation</vt:lpstr>
      <vt:lpstr>Epics</vt:lpstr>
      <vt:lpstr>ER-Modell (logisch)</vt:lpstr>
      <vt:lpstr>Systemdiagramm</vt:lpstr>
      <vt:lpstr>Objektorientiertes Analysemodell</vt:lpstr>
      <vt:lpstr>Requirements-Matrix</vt:lpstr>
      <vt:lpstr>Test case für den Akzeptanztest des Use Case  "Das Anlegen einer Stellenausschreibung durch ein Unternehmen"</vt:lpstr>
      <vt:lpstr>Test case für den Akzeptanztest des Use Case  "Die Suche nach Stellenausschreibungen durch einen Studenten"</vt:lpstr>
      <vt:lpstr>Test case für den Akzeptanztest des Use Case  "Die Bewerbung auf eine Stellenausschreibung durch einen Studenten"</vt:lpstr>
      <vt:lpstr>Test case für den Akzeptanztest des Use Case  "Login und Logout eines Benutzers (Unternehmer oder Student)"</vt:lpstr>
      <vt:lpstr>Test case für den Akzeptanztest des Use Case  "Registrierung eines Benutzers (nebst Definition eines Profils)" Registrierung-Unternehmer</vt:lpstr>
      <vt:lpstr>Screencast</vt:lpstr>
      <vt:lpstr>Usability-Bewertung</vt:lpstr>
      <vt:lpstr>PowerPoint-Präsentation</vt:lpstr>
      <vt:lpstr>PowerPoint-Präsentation</vt:lpstr>
      <vt:lpstr>Earned Value Analyse</vt:lpstr>
      <vt:lpstr>Earned Value Analyse</vt:lpstr>
      <vt:lpstr>SUS – Fragebogen</vt:lpstr>
      <vt:lpstr>SUS – Fragebogen Bewertung</vt:lpstr>
      <vt:lpstr>SUS – Auswertung User Nr. 3</vt:lpstr>
      <vt:lpstr>SUS – Auswertung User Nr. 3</vt:lpstr>
      <vt:lpstr>SUS – Gesamtergebnis</vt:lpstr>
      <vt:lpstr>SUS – Auswertung</vt:lpstr>
      <vt:lpstr>SUS – Bewertung</vt:lpstr>
      <vt:lpstr>Code-Analyse aus SonarQube</vt:lpstr>
      <vt:lpstr>PowerPoint-Präsentation</vt:lpstr>
      <vt:lpstr>Code</vt:lpstr>
      <vt:lpstr>JUnit - Tests</vt:lpstr>
      <vt:lpstr>Haben Sie noch Fragen?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 Kees</dc:creator>
  <cp:lastModifiedBy>David</cp:lastModifiedBy>
  <cp:revision>163</cp:revision>
  <dcterms:created xsi:type="dcterms:W3CDTF">2007-08-01T06:16:36Z</dcterms:created>
  <dcterms:modified xsi:type="dcterms:W3CDTF">2018-07-10T09:11:30Z</dcterms:modified>
</cp:coreProperties>
</file>