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312" r:id="rId2"/>
    <p:sldId id="616" r:id="rId3"/>
    <p:sldId id="650" r:id="rId4"/>
    <p:sldId id="818" r:id="rId5"/>
    <p:sldId id="618" r:id="rId6"/>
    <p:sldId id="619" r:id="rId7"/>
    <p:sldId id="627" r:id="rId8"/>
    <p:sldId id="747" r:id="rId9"/>
    <p:sldId id="748" r:id="rId10"/>
    <p:sldId id="655" r:id="rId11"/>
    <p:sldId id="630" r:id="rId12"/>
    <p:sldId id="819" r:id="rId13"/>
    <p:sldId id="631" r:id="rId14"/>
    <p:sldId id="633" r:id="rId15"/>
    <p:sldId id="632" r:id="rId16"/>
    <p:sldId id="651" r:id="rId17"/>
    <p:sldId id="652" r:id="rId18"/>
    <p:sldId id="653" r:id="rId19"/>
    <p:sldId id="654" r:id="rId20"/>
    <p:sldId id="695" r:id="rId21"/>
    <p:sldId id="696" r:id="rId22"/>
    <p:sldId id="809" r:id="rId23"/>
    <p:sldId id="810" r:id="rId24"/>
    <p:sldId id="635" r:id="rId25"/>
    <p:sldId id="811" r:id="rId26"/>
    <p:sldId id="638" r:id="rId27"/>
    <p:sldId id="639" r:id="rId28"/>
    <p:sldId id="812" r:id="rId29"/>
    <p:sldId id="813" r:id="rId30"/>
    <p:sldId id="656" r:id="rId31"/>
    <p:sldId id="657" r:id="rId32"/>
    <p:sldId id="658" r:id="rId33"/>
    <p:sldId id="659" r:id="rId34"/>
    <p:sldId id="660" r:id="rId35"/>
    <p:sldId id="662" r:id="rId36"/>
    <p:sldId id="814" r:id="rId37"/>
    <p:sldId id="663" r:id="rId38"/>
    <p:sldId id="815" r:id="rId39"/>
    <p:sldId id="816" r:id="rId40"/>
    <p:sldId id="817" r:id="rId41"/>
    <p:sldId id="668" r:id="rId42"/>
    <p:sldId id="669" r:id="rId43"/>
    <p:sldId id="670" r:id="rId44"/>
    <p:sldId id="820" r:id="rId45"/>
    <p:sldId id="821" r:id="rId46"/>
    <p:sldId id="674" r:id="rId47"/>
    <p:sldId id="822" r:id="rId48"/>
    <p:sldId id="675" r:id="rId49"/>
    <p:sldId id="678" r:id="rId50"/>
    <p:sldId id="679" r:id="rId51"/>
    <p:sldId id="680" r:id="rId52"/>
    <p:sldId id="681" r:id="rId53"/>
    <p:sldId id="688" r:id="rId54"/>
    <p:sldId id="689" r:id="rId55"/>
    <p:sldId id="697" r:id="rId56"/>
    <p:sldId id="690" r:id="rId57"/>
    <p:sldId id="691" r:id="rId58"/>
    <p:sldId id="692" r:id="rId59"/>
    <p:sldId id="693" r:id="rId60"/>
    <p:sldId id="698" r:id="rId61"/>
    <p:sldId id="694" r:id="rId62"/>
    <p:sldId id="823" r:id="rId6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FF0066"/>
    <a:srgbClr val="000099"/>
    <a:srgbClr val="3399FF"/>
    <a:srgbClr val="A7E8FF"/>
    <a:srgbClr val="66CCFF"/>
    <a:srgbClr val="CC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07" autoAdjust="0"/>
    <p:restoredTop sz="94603"/>
  </p:normalViewPr>
  <p:slideViewPr>
    <p:cSldViewPr showGuides="1">
      <p:cViewPr varScale="1">
        <p:scale>
          <a:sx n="46" d="100"/>
          <a:sy n="46" d="100"/>
        </p:scale>
        <p:origin x="33" y="342"/>
      </p:cViewPr>
      <p:guideLst>
        <p:guide orient="horz" pos="2122"/>
        <p:guide pos="281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816"/>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159C69E-DF95-4E8D-9830-AF174AFC2E3A}"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2021/5/16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125"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10</a:t>
            </a:fld>
            <a:endParaRPr lang="en-US" altLang="zh-CN" dirty="0">
              <a:latin typeface="Times New Roman" panose="02020603050405020304" pitchFamily="18" charset="0"/>
            </a:endParaRPr>
          </a:p>
        </p:txBody>
      </p:sp>
      <p:sp>
        <p:nvSpPr>
          <p:cNvPr id="14338" name="Rectangle 2"/>
          <p:cNvSpPr>
            <a:spLocks noGrp="1" noRot="1" noChangeAspect="1" noTextEdit="1"/>
          </p:cNvSpPr>
          <p:nvPr>
            <p:ph type="sldImg"/>
          </p:nvPr>
        </p:nvSpPr>
        <p:spPr>
          <a:ln>
            <a:solidFill>
              <a:srgbClr val="000000"/>
            </a:solidFill>
            <a:miter/>
          </a:ln>
        </p:spPr>
      </p:sp>
      <p:sp>
        <p:nvSpPr>
          <p:cNvPr id="14339" name="Rectangle 3"/>
          <p:cNvSpPr>
            <a:spLocks noGrp="1"/>
          </p:cNvSpPr>
          <p:nvPr>
            <p:ph type="body"/>
          </p:nvPr>
        </p:nvSpPr>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16387"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dirty="0"/>
              <a:t>11</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29699"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dirty="0"/>
              <a:t>24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6A39F1-5C1E-4D45-AE95-E03343044291}" type="slidenum">
              <a:rPr lang="en-US" altLang="zh-CN" sz="1200"/>
              <a:pPr/>
              <a:t>25</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lang="zh-CN" altLang="en-US" sz="2400" b="1" smtClean="0">
              <a:solidFill>
                <a:srgbClr val="000000"/>
              </a:solidFill>
              <a:latin typeface="宋体" panose="02010600030101010101" pitchFamily="2" charset="-122"/>
            </a:endParaRPr>
          </a:p>
        </p:txBody>
      </p:sp>
    </p:spTree>
    <p:extLst>
      <p:ext uri="{BB962C8B-B14F-4D97-AF65-F5344CB8AC3E}">
        <p14:creationId xmlns:p14="http://schemas.microsoft.com/office/powerpoint/2010/main" val="94301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1" i="0" u="none" strike="noStrike" kern="1200" cap="none" spc="0" normalizeH="0" baseline="0" noProof="0" dirty="0" smtClean="0">
              <a:ln>
                <a:noFill/>
              </a:ln>
              <a:solidFill>
                <a:srgbClr val="D60093"/>
              </a:solidFill>
              <a:effectLst>
                <a:outerShdw blurRad="38100" dist="38100" dir="2700000" algn="tl">
                  <a:srgbClr val="C0C0C0"/>
                </a:outerShdw>
              </a:effectLst>
              <a:uLnTx/>
              <a:uFillTx/>
              <a:latin typeface="华文新魏" pitchFamily="2" charset="-122"/>
              <a:ea typeface="华文新魏" pitchFamily="2" charset="-122"/>
              <a:cs typeface="+mn-cs"/>
            </a:endParaRPr>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45</a:t>
            </a:fld>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48172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1" i="0" u="none" strike="noStrike" kern="1200" cap="none" spc="0" normalizeH="0" baseline="0" noProof="0" dirty="0" smtClean="0">
              <a:ln>
                <a:noFill/>
              </a:ln>
              <a:solidFill>
                <a:srgbClr val="D60093"/>
              </a:solidFill>
              <a:effectLst>
                <a:outerShdw blurRad="38100" dist="38100" dir="2700000" algn="tl">
                  <a:srgbClr val="C0C0C0"/>
                </a:outerShdw>
              </a:effectLst>
              <a:uLnTx/>
              <a:uFillTx/>
              <a:latin typeface="华文新魏" pitchFamily="2" charset="-122"/>
              <a:ea typeface="华文新魏" pitchFamily="2" charset="-122"/>
              <a:cs typeface="+mn-cs"/>
            </a:endParaRPr>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46</a:t>
            </a:fld>
            <a:endParaRPr lang="en-US" altLang="zh-CN"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en-US" altLang="zh-CN" dirty="0">
                <a:latin typeface="Times New Roman" panose="02020603050405020304" pitchFamily="18" charset="0"/>
              </a:rPr>
              <a:t>55</a:t>
            </a:fld>
            <a:endParaRPr lang="en-US" altLang="zh-CN" dirty="0">
              <a:latin typeface="Times New Roman" panose="02020603050405020304" pitchFamily="18" charset="0"/>
            </a:endParaRPr>
          </a:p>
        </p:txBody>
      </p:sp>
      <p:sp>
        <p:nvSpPr>
          <p:cNvPr id="71682" name="Rectangle 2"/>
          <p:cNvSpPr>
            <a:spLocks noGrp="1" noRot="1" noChangeAspect="1" noTextEdit="1"/>
          </p:cNvSpPr>
          <p:nvPr>
            <p:ph type="sldImg"/>
          </p:nvPr>
        </p:nvSpPr>
        <p:spPr>
          <a:ln>
            <a:solidFill>
              <a:srgbClr val="000000"/>
            </a:solidFill>
            <a:miter/>
          </a:ln>
        </p:spPr>
      </p:sp>
      <p:sp>
        <p:nvSpPr>
          <p:cNvPr id="71683" name="Rectangle 3"/>
          <p:cNvSpPr>
            <a:spLocks noGrp="1"/>
          </p:cNvSpPr>
          <p:nvPr>
            <p:ph type="body"/>
          </p:nvPr>
        </p:nvSpPr>
        <p:spPr/>
        <p:txBody>
          <a:bodyPr wrap="square" lIns="91440" tIns="45720" rIns="91440" bIns="45720" anchor="t"/>
          <a:lstStyle/>
          <a:p>
            <a:pPr lvl="0" algn="just"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1981200" y="5186363"/>
            <a:ext cx="6511925" cy="0"/>
          </a:xfrm>
          <a:prstGeom prst="line">
            <a:avLst/>
          </a:prstGeom>
          <a:ln w="25400" cap="flat" cmpd="sng">
            <a:solidFill>
              <a:schemeClr val="accent1"/>
            </a:solidFill>
            <a:prstDash val="solid"/>
            <a:round/>
            <a:headEnd type="none" w="med" len="med"/>
            <a:tailEnd type="none" w="med" len="med"/>
          </a:ln>
        </p:spPr>
      </p:sp>
      <p:grpSp>
        <p:nvGrpSpPr>
          <p:cNvPr id="2052"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itchFamily="2" charset="-122"/>
              </a:defRPr>
            </a:lvl1pPr>
          </a:lstStyle>
          <a:p>
            <a:pPr fontAlgn="base"/>
            <a:r>
              <a:rPr lang="zh-CN" altLang="en-US" strike="noStrike"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pPr fontAlgn="base"/>
            <a:r>
              <a:rPr lang="zh-CN" altLang="en-US" strike="noStrike"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Garamond" pitchFamily="18" charset="0"/>
                <a:ea typeface="宋体" panose="02010600030101010101" pitchFamily="2" charset="-122"/>
                <a:cs typeface="+mn-cs"/>
              </a:rPr>
              <a:t>‹#›</a:t>
            </a:fld>
            <a:endParaRPr lang="zh-CN" altLang="en-US" sz="1200" strike="noStrike" noProof="1">
              <a:latin typeface="Garamond"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77800" y="188913"/>
            <a:ext cx="6384925" cy="648017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2"/>
          <p:cNvSpPr>
            <a:spLocks noGrp="1"/>
          </p:cNvSpPr>
          <p:nvPr>
            <p:ph type="dt" sz="half" idx="2"/>
          </p:nvPr>
        </p:nvSpPr>
        <p:spPr>
          <a:xfrm>
            <a:off x="301625" y="6019800"/>
            <a:ext cx="2289175" cy="476250"/>
          </a:xfrm>
          <a:prstGeom prst="rect">
            <a:avLst/>
          </a:prstGeom>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3"/>
          <p:cNvSpPr>
            <a:spLocks noGrp="1"/>
          </p:cNvSpPr>
          <p:nvPr>
            <p:ph type="ftr" sz="quarter" idx="3"/>
          </p:nvPr>
        </p:nvSpPr>
        <p:spPr>
          <a:xfrm>
            <a:off x="3124200" y="6019800"/>
            <a:ext cx="2895600" cy="476250"/>
          </a:xfrm>
          <a:prstGeom prst="rect">
            <a:avLst/>
          </a:prstGeom>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4"/>
          <p:cNvSpPr>
            <a:spLocks noGrp="1"/>
          </p:cNvSpPr>
          <p:nvPr>
            <p:ph type="sldNum" sz="quarter" idx="4"/>
          </p:nvPr>
        </p:nvSpPr>
        <p:spPr>
          <a:xfrm>
            <a:off x="6553200" y="6019800"/>
            <a:ext cx="2289175" cy="476250"/>
          </a:xfrm>
          <a:prstGeom prst="rect">
            <a:avLst/>
          </a:prstGeom>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nchor="t"/>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nchor="t"/>
          <a:lstStyle/>
          <a:p>
            <a:pPr lvl="0"/>
            <a:r>
              <a:rPr lang="zh-CN" altLang="en-US" dirty="0"/>
              <a:t>单击此处编辑母版文本样式</a:t>
            </a:r>
          </a:p>
          <a:p>
            <a:pPr lvl="1" indent="-325120"/>
            <a:r>
              <a:rPr lang="zh-CN" altLang="en-US" dirty="0"/>
              <a:t>第二级</a:t>
            </a:r>
          </a:p>
          <a:p>
            <a:pPr lvl="2" indent="-350520"/>
            <a:r>
              <a:rPr lang="zh-CN" altLang="en-US" dirty="0"/>
              <a:t>第三级</a:t>
            </a:r>
          </a:p>
          <a:p>
            <a:pPr lvl="3" indent="-315595"/>
            <a:r>
              <a:rPr lang="zh-CN" altLang="en-US" dirty="0"/>
              <a:t>第四级</a:t>
            </a:r>
          </a:p>
          <a:p>
            <a:pPr lvl="4" indent="-339725"/>
            <a:r>
              <a:rPr lang="zh-CN" altLang="en-US" dirty="0"/>
              <a:t>第五级</a:t>
            </a:r>
          </a:p>
        </p:txBody>
      </p:sp>
      <p:sp>
        <p:nvSpPr>
          <p:cNvPr id="1028" name="Freeform 7"/>
          <p:cNvSpPr/>
          <p:nvPr userDrawn="1"/>
        </p:nvSpPr>
        <p:spPr>
          <a:xfrm>
            <a:off x="161925" y="142875"/>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5.wav"/><Relationship Id="rId4" Type="http://schemas.openxmlformats.org/officeDocument/2006/relationships/audio" Target="../media/audio4.wav"/></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jpeg"/><Relationship Id="rId3" Type="http://schemas.openxmlformats.org/officeDocument/2006/relationships/audio" Target="../media/audio3.wav"/><Relationship Id="rId7" Type="http://schemas.openxmlformats.org/officeDocument/2006/relationships/image" Target="../media/image23.jpeg"/><Relationship Id="rId12" Type="http://schemas.openxmlformats.org/officeDocument/2006/relationships/image" Target="../media/image28.jpeg"/><Relationship Id="rId17" Type="http://schemas.openxmlformats.org/officeDocument/2006/relationships/image" Target="../media/image33.jpeg"/><Relationship Id="rId2" Type="http://schemas.openxmlformats.org/officeDocument/2006/relationships/audio" Target="../media/audio4.wav"/><Relationship Id="rId16"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audio" Target="../media/audio7.wav"/><Relationship Id="rId11" Type="http://schemas.openxmlformats.org/officeDocument/2006/relationships/image" Target="../media/image27.jpeg"/><Relationship Id="rId5" Type="http://schemas.openxmlformats.org/officeDocument/2006/relationships/audio" Target="../media/audio5.wav"/><Relationship Id="rId15" Type="http://schemas.openxmlformats.org/officeDocument/2006/relationships/image" Target="../media/image31.jpeg"/><Relationship Id="rId10" Type="http://schemas.openxmlformats.org/officeDocument/2006/relationships/image" Target="../media/image26.jpeg"/><Relationship Id="rId4" Type="http://schemas.openxmlformats.org/officeDocument/2006/relationships/audio" Target="../media/audio2.wav"/><Relationship Id="rId9" Type="http://schemas.openxmlformats.org/officeDocument/2006/relationships/image" Target="../media/image25.jpeg"/><Relationship Id="rId1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txBox="1"/>
          <p:nvPr/>
        </p:nvSpPr>
        <p:spPr>
          <a:xfrm>
            <a:off x="1016000" y="3563938"/>
            <a:ext cx="6985000" cy="2478087"/>
          </a:xfrm>
          <a:prstGeom prst="rect">
            <a:avLst/>
          </a:prstGeom>
          <a:noFill/>
          <a:ln w="9525">
            <a:noFill/>
          </a:ln>
        </p:spPr>
        <p:txBody>
          <a:bodyPr anchor="ctr"/>
          <a:lstStyle/>
          <a:p>
            <a:pPr algn="ctr">
              <a:buSzTx/>
            </a:pPr>
            <a:r>
              <a:rPr lang="zh-CN" altLang="en-US" sz="5400" b="1" dirty="0">
                <a:solidFill>
                  <a:srgbClr val="FF0000"/>
                </a:solidFill>
                <a:latin typeface="宋体" panose="02010600030101010101" pitchFamily="2" charset="-122"/>
                <a:ea typeface="宋体" panose="02010600030101010101" pitchFamily="2" charset="-122"/>
              </a:rPr>
              <a:t>数据结构</a:t>
            </a:r>
            <a:r>
              <a:rPr lang="en-US" altLang="zh-CN" sz="5400" b="1" dirty="0">
                <a:solidFill>
                  <a:srgbClr val="FF0000"/>
                </a:solidFill>
                <a:latin typeface="宋体" panose="02010600030101010101" pitchFamily="2" charset="-122"/>
              </a:rPr>
              <a:t>2</a:t>
            </a:r>
            <a:endParaRPr lang="zh-CN" altLang="en-US" sz="5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normAutofit fontScale="90000"/>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有序表的折半查找</a:t>
            </a:r>
            <a:endParaRPr kumimoji="0" lang="zh-CN" altLang="en-US" sz="3600" b="1" i="0" u="none" strike="noStrike" kern="0" cap="none" spc="0" normalizeH="0" baseline="0" noProof="0" dirty="0" smtClean="0">
              <a:ln>
                <a:noFill/>
              </a:ln>
              <a:solidFill>
                <a:srgbClr val="008080"/>
              </a:solidFill>
              <a:effectLst/>
              <a:uLnTx/>
              <a:uFillTx/>
              <a:latin typeface="宋体" panose="02010600030101010101" pitchFamily="2" charset="-122"/>
              <a:ea typeface="华文新魏" pitchFamily="2" charset="-122"/>
              <a:cs typeface="+mj-cs"/>
            </a:endParaRPr>
          </a:p>
        </p:txBody>
      </p:sp>
      <p:sp>
        <p:nvSpPr>
          <p:cNvPr id="676867" name="Rectangle 3"/>
          <p:cNvSpPr/>
          <p:nvPr/>
        </p:nvSpPr>
        <p:spPr>
          <a:xfrm>
            <a:off x="228600" y="762000"/>
            <a:ext cx="8686800" cy="1579880"/>
          </a:xfrm>
          <a:prstGeom prst="rect">
            <a:avLst/>
          </a:prstGeom>
          <a:noFill/>
          <a:ln w="9525">
            <a:noFill/>
          </a:ln>
        </p:spPr>
        <p:txBody>
          <a:bodyPr anchor="t">
            <a:spAutoFit/>
          </a:bodyPr>
          <a:lstStyle/>
          <a:p>
            <a:pPr>
              <a:spcBef>
                <a:spcPct val="20000"/>
              </a:spcBef>
              <a:spcAft>
                <a:spcPct val="20000"/>
              </a:spcAft>
              <a:buClrTx/>
              <a:buSzTx/>
              <a:buFontTx/>
            </a:pPr>
            <a:r>
              <a:rPr lang="zh-CN" altLang="en-US" sz="2800" b="1" dirty="0">
                <a:solidFill>
                  <a:srgbClr val="000000"/>
                </a:solidFill>
                <a:latin typeface="楷体" panose="02010609060101010101" pitchFamily="49" charset="-122"/>
                <a:ea typeface="楷体" panose="02010609060101010101" pitchFamily="49" charset="-122"/>
              </a:rPr>
              <a:t>要求：</a:t>
            </a:r>
          </a:p>
          <a:p>
            <a:pPr marL="457200" indent="-457200">
              <a:spcBef>
                <a:spcPct val="20000"/>
              </a:spcBef>
              <a:spcAft>
                <a:spcPct val="20000"/>
              </a:spcAft>
              <a:buSzTx/>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）数据在线性表中按查找的关键字域</a:t>
            </a:r>
            <a:r>
              <a:rPr lang="zh-CN" altLang="en-US" sz="2400" b="1" dirty="0">
                <a:solidFill>
                  <a:srgbClr val="0070C0"/>
                </a:solidFill>
                <a:latin typeface="Times New Roman" panose="02020603050405020304" pitchFamily="18" charset="0"/>
                <a:ea typeface="楷体_GB2312" pitchFamily="49" charset="-122"/>
              </a:rPr>
              <a:t>有序排列</a:t>
            </a:r>
            <a:r>
              <a:rPr lang="zh-CN" altLang="en-US" sz="2400" b="1" dirty="0">
                <a:latin typeface="Times New Roman" panose="02020603050405020304" pitchFamily="18" charset="0"/>
                <a:ea typeface="楷体_GB2312" pitchFamily="49" charset="-122"/>
              </a:rPr>
              <a:t>。</a:t>
            </a:r>
          </a:p>
          <a:p>
            <a:pPr marL="457200" indent="-457200">
              <a:spcBef>
                <a:spcPct val="20000"/>
              </a:spcBef>
              <a:spcAft>
                <a:spcPct val="20000"/>
              </a:spcAft>
              <a:buSzTx/>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）数据表是</a:t>
            </a:r>
            <a:r>
              <a:rPr lang="zh-CN" altLang="en-US" sz="2400" b="1" dirty="0">
                <a:solidFill>
                  <a:srgbClr val="0070C0"/>
                </a:solidFill>
                <a:latin typeface="Times New Roman" panose="02020603050405020304" pitchFamily="18" charset="0"/>
                <a:ea typeface="楷体_GB2312" pitchFamily="49" charset="-122"/>
              </a:rPr>
              <a:t>顺序存储结构</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p:txBody>
      </p:sp>
      <p:grpSp>
        <p:nvGrpSpPr>
          <p:cNvPr id="2" name="Group 34"/>
          <p:cNvGrpSpPr/>
          <p:nvPr/>
        </p:nvGrpSpPr>
        <p:grpSpPr>
          <a:xfrm>
            <a:off x="344488" y="2303463"/>
            <a:ext cx="8458200" cy="762000"/>
            <a:chOff x="240" y="912"/>
            <a:chExt cx="5328" cy="480"/>
          </a:xfrm>
        </p:grpSpPr>
        <p:sp>
          <p:nvSpPr>
            <p:cNvPr id="13316" name="Rectangle 35"/>
            <p:cNvSpPr/>
            <p:nvPr/>
          </p:nvSpPr>
          <p:spPr>
            <a:xfrm>
              <a:off x="240" y="1104"/>
              <a:ext cx="608" cy="288"/>
            </a:xfrm>
            <a:prstGeom prst="rect">
              <a:avLst/>
            </a:prstGeom>
            <a:noFill/>
            <a:ln w="19050">
              <a:noFill/>
            </a:ln>
          </p:spPr>
          <p:txBody>
            <a:bodyPr wrap="none" anchor="t">
              <a:spAutoFit/>
            </a:bodyPr>
            <a:lstStyle/>
            <a:p>
              <a:pPr>
                <a:buSzTx/>
              </a:pPr>
              <a:r>
                <a:rPr lang="en-US" altLang="zh-CN" sz="2400" dirty="0">
                  <a:latin typeface="Times New Roman" panose="02020603050405020304" pitchFamily="18" charset="0"/>
                </a:rPr>
                <a:t>x = 18</a:t>
              </a:r>
            </a:p>
          </p:txBody>
        </p:sp>
        <p:grpSp>
          <p:nvGrpSpPr>
            <p:cNvPr id="13317" name="Group 36"/>
            <p:cNvGrpSpPr/>
            <p:nvPr/>
          </p:nvGrpSpPr>
          <p:grpSpPr>
            <a:xfrm>
              <a:off x="1008" y="912"/>
              <a:ext cx="4560" cy="480"/>
              <a:chOff x="1152" y="1392"/>
              <a:chExt cx="4560" cy="480"/>
            </a:xfrm>
          </p:grpSpPr>
          <p:grpSp>
            <p:nvGrpSpPr>
              <p:cNvPr id="13318" name="Group 37"/>
              <p:cNvGrpSpPr/>
              <p:nvPr/>
            </p:nvGrpSpPr>
            <p:grpSpPr>
              <a:xfrm>
                <a:off x="1152" y="1392"/>
                <a:ext cx="3840" cy="480"/>
                <a:chOff x="1152" y="1392"/>
                <a:chExt cx="3840" cy="480"/>
              </a:xfrm>
            </p:grpSpPr>
            <p:sp>
              <p:nvSpPr>
                <p:cNvPr id="13319" name="Text Box 38"/>
                <p:cNvSpPr txBox="1"/>
                <p:nvPr/>
              </p:nvSpPr>
              <p:spPr>
                <a:xfrm>
                  <a:off x="1557" y="1578"/>
                  <a:ext cx="411"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04 </a:t>
                  </a:r>
                </a:p>
              </p:txBody>
            </p:sp>
            <p:sp>
              <p:nvSpPr>
                <p:cNvPr id="13320" name="Text Box 39"/>
                <p:cNvSpPr txBox="1"/>
                <p:nvPr/>
              </p:nvSpPr>
              <p:spPr>
                <a:xfrm>
                  <a:off x="1296" y="1392"/>
                  <a:ext cx="3608" cy="231"/>
                </a:xfrm>
                <a:prstGeom prst="rect">
                  <a:avLst/>
                </a:prstGeom>
                <a:noFill/>
                <a:ln w="9525">
                  <a:noFill/>
                </a:ln>
              </p:spPr>
              <p:txBody>
                <a:bodyPr wrap="none" anchor="t">
                  <a:spAutoFit/>
                </a:bodyPr>
                <a:lstStyle/>
                <a:p>
                  <a:pPr>
                    <a:buSzTx/>
                  </a:pPr>
                  <a:r>
                    <a:rPr lang="en-US" altLang="zh-CN" dirty="0">
                      <a:latin typeface="Times New Roman" panose="02020603050405020304" pitchFamily="18" charset="0"/>
                    </a:rPr>
                    <a:t>0         1          2          3          4         5          6          7           8</a:t>
                  </a:r>
                </a:p>
              </p:txBody>
            </p:sp>
            <p:sp>
              <p:nvSpPr>
                <p:cNvPr id="13321" name="Text Box 40"/>
                <p:cNvSpPr txBox="1"/>
                <p:nvPr/>
              </p:nvSpPr>
              <p:spPr>
                <a:xfrm>
                  <a:off x="1968"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07 </a:t>
                  </a:r>
                </a:p>
              </p:txBody>
            </p:sp>
            <p:sp>
              <p:nvSpPr>
                <p:cNvPr id="13322" name="Text Box 41"/>
                <p:cNvSpPr txBox="1"/>
                <p:nvPr/>
              </p:nvSpPr>
              <p:spPr>
                <a:xfrm>
                  <a:off x="2400"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10 </a:t>
                  </a:r>
                </a:p>
              </p:txBody>
            </p:sp>
            <p:sp>
              <p:nvSpPr>
                <p:cNvPr id="13323" name="Text Box 42"/>
                <p:cNvSpPr txBox="1"/>
                <p:nvPr/>
              </p:nvSpPr>
              <p:spPr>
                <a:xfrm>
                  <a:off x="2832"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15 </a:t>
                  </a:r>
                </a:p>
              </p:txBody>
            </p:sp>
            <p:sp>
              <p:nvSpPr>
                <p:cNvPr id="13324" name="Text Box 43"/>
                <p:cNvSpPr txBox="1"/>
                <p:nvPr/>
              </p:nvSpPr>
              <p:spPr>
                <a:xfrm>
                  <a:off x="3264"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18 </a:t>
                  </a:r>
                </a:p>
              </p:txBody>
            </p:sp>
            <p:sp>
              <p:nvSpPr>
                <p:cNvPr id="13325" name="Text Box 44"/>
                <p:cNvSpPr txBox="1"/>
                <p:nvPr/>
              </p:nvSpPr>
              <p:spPr>
                <a:xfrm>
                  <a:off x="3696"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25 </a:t>
                  </a:r>
                </a:p>
              </p:txBody>
            </p:sp>
            <p:sp>
              <p:nvSpPr>
                <p:cNvPr id="13326" name="Text Box 45"/>
                <p:cNvSpPr txBox="1"/>
                <p:nvPr/>
              </p:nvSpPr>
              <p:spPr>
                <a:xfrm>
                  <a:off x="4128"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36 </a:t>
                  </a:r>
                </a:p>
              </p:txBody>
            </p:sp>
            <p:sp>
              <p:nvSpPr>
                <p:cNvPr id="13327" name="Text Box 46"/>
                <p:cNvSpPr txBox="1"/>
                <p:nvPr/>
              </p:nvSpPr>
              <p:spPr>
                <a:xfrm>
                  <a:off x="4560" y="1578"/>
                  <a:ext cx="432"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43 </a:t>
                  </a:r>
                </a:p>
              </p:txBody>
            </p:sp>
            <p:sp>
              <p:nvSpPr>
                <p:cNvPr id="13328" name="Text Box 47" descr="宽上对角线"/>
                <p:cNvSpPr txBox="1"/>
                <p:nvPr/>
              </p:nvSpPr>
              <p:spPr>
                <a:xfrm>
                  <a:off x="1152" y="1578"/>
                  <a:ext cx="411" cy="294"/>
                </a:xfrm>
                <a:prstGeom prst="rect">
                  <a:avLst/>
                </a:prstGeom>
                <a:noFill/>
                <a:ln w="9525" cap="flat" cmpd="sng">
                  <a:solidFill>
                    <a:schemeClr val="tx1"/>
                  </a:solidFill>
                  <a:prstDash val="solid"/>
                  <a:miter/>
                  <a:headEnd type="none" w="med" len="med"/>
                  <a:tailEnd type="none" w="med" len="med"/>
                </a:ln>
              </p:spPr>
              <p:txBody>
                <a:bodyPr anchor="t">
                  <a:spAutoFit/>
                </a:bodyPr>
                <a:lstStyle/>
                <a:p>
                  <a:pPr algn="ctr">
                    <a:buSzTx/>
                  </a:pPr>
                  <a:r>
                    <a:rPr lang="en-US" altLang="zh-CN" sz="2400" dirty="0">
                      <a:latin typeface="Times New Roman" panose="02020603050405020304" pitchFamily="18" charset="0"/>
                    </a:rPr>
                    <a:t> – 2  </a:t>
                  </a:r>
                </a:p>
              </p:txBody>
            </p:sp>
          </p:grpSp>
          <p:sp>
            <p:nvSpPr>
              <p:cNvPr id="13329" name="Text Box 48"/>
              <p:cNvSpPr txBox="1"/>
              <p:nvPr/>
            </p:nvSpPr>
            <p:spPr>
              <a:xfrm>
                <a:off x="4958" y="1584"/>
                <a:ext cx="754" cy="288"/>
              </a:xfrm>
              <a:prstGeom prst="rect">
                <a:avLst/>
              </a:prstGeom>
              <a:noFill/>
              <a:ln w="19050">
                <a:noFill/>
              </a:ln>
            </p:spPr>
            <p:txBody>
              <a:bodyPr wrap="none" anchor="t">
                <a:spAutoFit/>
              </a:bodyPr>
              <a:lstStyle/>
              <a:p>
                <a:pPr>
                  <a:buSzTx/>
                </a:pPr>
                <a:r>
                  <a:rPr lang="en-US" altLang="zh-CN" sz="2400" dirty="0">
                    <a:latin typeface="Times New Roman" panose="02020603050405020304" pitchFamily="18" charset="0"/>
                  </a:rPr>
                  <a:t>Element</a:t>
                </a:r>
              </a:p>
            </p:txBody>
          </p:sp>
        </p:grpSp>
      </p:grpSp>
      <p:sp>
        <p:nvSpPr>
          <p:cNvPr id="19" name="Rectangle 3"/>
          <p:cNvSpPr/>
          <p:nvPr/>
        </p:nvSpPr>
        <p:spPr>
          <a:xfrm>
            <a:off x="13215" y="4104045"/>
            <a:ext cx="8577820" cy="2689967"/>
          </a:xfrm>
          <a:prstGeom prst="rect">
            <a:avLst/>
          </a:prstGeom>
          <a:noFill/>
          <a:ln w="9525">
            <a:noFill/>
          </a:ln>
        </p:spPr>
        <p:txBody>
          <a:bodyPr wrap="square" anchor="t">
            <a:spAutoFit/>
          </a:bodyPr>
          <a:lstStyle/>
          <a:p>
            <a:pPr marL="457200" indent="-457200">
              <a:spcBef>
                <a:spcPct val="20000"/>
              </a:spcBef>
              <a:spcAft>
                <a:spcPct val="20000"/>
              </a:spcAft>
              <a:buSzTx/>
            </a:pPr>
            <a:r>
              <a:rPr lang="zh-CN" altLang="en-US" sz="2400" b="1" dirty="0">
                <a:solidFill>
                  <a:srgbClr val="FF0000"/>
                </a:solidFill>
                <a:latin typeface="楷体" panose="02010609060101010101" pitchFamily="49" charset="-122"/>
                <a:ea typeface="楷体" panose="02010609060101010101" pitchFamily="49" charset="-122"/>
              </a:rPr>
              <a:t>思考：</a:t>
            </a:r>
            <a:endParaRPr lang="en-US" altLang="zh-CN" sz="2400" b="1" dirty="0">
              <a:solidFill>
                <a:srgbClr val="FF0000"/>
              </a:solidFill>
              <a:latin typeface="楷体" panose="02010609060101010101" pitchFamily="49" charset="-122"/>
              <a:ea typeface="楷体" panose="02010609060101010101" pitchFamily="49" charset="-122"/>
            </a:endParaRPr>
          </a:p>
          <a:p>
            <a:pPr marL="457200" indent="-457200">
              <a:spcBef>
                <a:spcPts val="0"/>
              </a:spcBef>
              <a:spcAft>
                <a:spcPts val="0"/>
              </a:spcAft>
              <a:buSzTx/>
              <a:buFont typeface="+mj-lt"/>
              <a:buAutoNum type="arabicPeriod"/>
            </a:pPr>
            <a:r>
              <a:rPr lang="en-US" altLang="zh-CN" sz="2800" b="1" dirty="0">
                <a:solidFill>
                  <a:srgbClr val="FF0000"/>
                </a:solidFill>
                <a:latin typeface="楷体" panose="02010609060101010101" pitchFamily="49" charset="-122"/>
                <a:ea typeface="楷体" panose="02010609060101010101" pitchFamily="49" charset="-122"/>
                <a:sym typeface="+mn-ea"/>
              </a:rPr>
              <a:t>low</a:t>
            </a:r>
            <a:r>
              <a:rPr lang="zh-CN" altLang="en-US" sz="2800" b="1" dirty="0">
                <a:solidFill>
                  <a:srgbClr val="FF0000"/>
                </a:solidFill>
                <a:latin typeface="楷体" panose="02010609060101010101" pitchFamily="49" charset="-122"/>
                <a:ea typeface="楷体" panose="02010609060101010101" pitchFamily="49" charset="-122"/>
                <a:sym typeface="+mn-ea"/>
              </a:rPr>
              <a:t>，</a:t>
            </a:r>
            <a:r>
              <a:rPr lang="en-US" altLang="zh-CN" sz="2800" b="1" dirty="0">
                <a:solidFill>
                  <a:srgbClr val="FF0000"/>
                </a:solidFill>
                <a:latin typeface="楷体" panose="02010609060101010101" pitchFamily="49" charset="-122"/>
                <a:ea typeface="楷体" panose="02010609060101010101" pitchFamily="49" charset="-122"/>
                <a:sym typeface="+mn-ea"/>
              </a:rPr>
              <a:t>mid</a:t>
            </a:r>
            <a:r>
              <a:rPr lang="zh-CN" altLang="en-US" sz="2800" b="1" dirty="0">
                <a:solidFill>
                  <a:srgbClr val="FF0000"/>
                </a:solidFill>
                <a:latin typeface="楷体" panose="02010609060101010101" pitchFamily="49" charset="-122"/>
                <a:ea typeface="楷体" panose="02010609060101010101" pitchFamily="49" charset="-122"/>
                <a:sym typeface="+mn-ea"/>
              </a:rPr>
              <a:t>，</a:t>
            </a:r>
            <a:r>
              <a:rPr lang="en-US" altLang="zh-CN" sz="2800" b="1" dirty="0">
                <a:solidFill>
                  <a:srgbClr val="FF0000"/>
                </a:solidFill>
                <a:latin typeface="楷体" panose="02010609060101010101" pitchFamily="49" charset="-122"/>
                <a:ea typeface="楷体" panose="02010609060101010101" pitchFamily="49" charset="-122"/>
                <a:sym typeface="+mn-ea"/>
              </a:rPr>
              <a:t>high</a:t>
            </a:r>
            <a:r>
              <a:rPr lang="zh-CN" altLang="en-US" sz="2800" b="1" dirty="0">
                <a:solidFill>
                  <a:srgbClr val="FF0000"/>
                </a:solidFill>
                <a:latin typeface="楷体" panose="02010609060101010101" pitchFamily="49" charset="-122"/>
                <a:ea typeface="楷体" panose="02010609060101010101" pitchFamily="49" charset="-122"/>
                <a:sym typeface="+mn-ea"/>
              </a:rPr>
              <a:t>的意义？下一次查找范围</a:t>
            </a:r>
            <a:r>
              <a:rPr lang="zh-CN" altLang="en-US" sz="2800" b="1" dirty="0" smtClean="0">
                <a:solidFill>
                  <a:srgbClr val="FF0000"/>
                </a:solidFill>
                <a:latin typeface="楷体" panose="02010609060101010101" pitchFamily="49" charset="-122"/>
                <a:ea typeface="楷体" panose="02010609060101010101" pitchFamily="49" charset="-122"/>
                <a:sym typeface="+mn-ea"/>
              </a:rPr>
              <a:t>？每次比较的值？成功</a:t>
            </a:r>
            <a:r>
              <a:rPr lang="zh-CN" altLang="en-US" sz="2800" b="1" dirty="0">
                <a:solidFill>
                  <a:srgbClr val="FF0000"/>
                </a:solidFill>
                <a:latin typeface="楷体" panose="02010609060101010101" pitchFamily="49" charset="-122"/>
                <a:ea typeface="楷体" panose="02010609060101010101" pitchFamily="49" charset="-122"/>
                <a:sym typeface="+mn-ea"/>
              </a:rPr>
              <a:t>情况？失败情况</a:t>
            </a:r>
            <a:r>
              <a:rPr lang="zh-CN" altLang="en-US" sz="2800" b="1" dirty="0" smtClean="0">
                <a:solidFill>
                  <a:srgbClr val="FF0000"/>
                </a:solidFill>
                <a:latin typeface="楷体" panose="02010609060101010101" pitchFamily="49" charset="-122"/>
                <a:ea typeface="楷体" panose="02010609060101010101" pitchFamily="49" charset="-122"/>
                <a:sym typeface="+mn-ea"/>
              </a:rPr>
              <a:t>？</a:t>
            </a:r>
            <a:endParaRPr lang="en-US" altLang="zh-CN" sz="2800" b="1" dirty="0" smtClean="0">
              <a:solidFill>
                <a:srgbClr val="FF0000"/>
              </a:solidFill>
              <a:latin typeface="楷体" panose="02010609060101010101" pitchFamily="49" charset="-122"/>
              <a:ea typeface="楷体" panose="02010609060101010101" pitchFamily="49" charset="-122"/>
              <a:sym typeface="+mn-ea"/>
            </a:endParaRPr>
          </a:p>
          <a:p>
            <a:pPr marL="457200" indent="-457200">
              <a:spcBef>
                <a:spcPts val="0"/>
              </a:spcBef>
              <a:spcAft>
                <a:spcPts val="0"/>
              </a:spcAft>
              <a:buSzTx/>
              <a:buFont typeface="+mj-lt"/>
              <a:buAutoNum type="arabicPeriod"/>
            </a:pPr>
            <a:r>
              <a:rPr lang="zh-CN" altLang="en-US" sz="2800" b="1" dirty="0" smtClean="0">
                <a:solidFill>
                  <a:srgbClr val="FF0000"/>
                </a:solidFill>
                <a:latin typeface="楷体" panose="02010609060101010101" pitchFamily="49" charset="-122"/>
                <a:ea typeface="楷体" panose="02010609060101010101" pitchFamily="49" charset="-122"/>
                <a:sym typeface="+mn-ea"/>
              </a:rPr>
              <a:t>数据表用链表存储为什么不行？</a:t>
            </a:r>
            <a:endParaRPr lang="en-US" altLang="zh-CN" sz="2800" b="1" dirty="0">
              <a:solidFill>
                <a:srgbClr val="FF0000"/>
              </a:solidFill>
              <a:latin typeface="楷体" panose="02010609060101010101" pitchFamily="49" charset="-122"/>
              <a:ea typeface="楷体" panose="02010609060101010101" pitchFamily="49" charset="-122"/>
              <a:sym typeface="+mn-ea"/>
            </a:endParaRPr>
          </a:p>
          <a:p>
            <a:pPr marL="457200" indent="-457200">
              <a:spcBef>
                <a:spcPts val="0"/>
              </a:spcBef>
              <a:spcAft>
                <a:spcPts val="0"/>
              </a:spcAft>
              <a:buSzTx/>
              <a:buFont typeface="+mj-lt"/>
              <a:buAutoNum type="arabicPeriod"/>
            </a:pPr>
            <a:r>
              <a:rPr lang="zh-CN" altLang="en-US" sz="2800" b="1" dirty="0" smtClean="0">
                <a:solidFill>
                  <a:srgbClr val="FF0000"/>
                </a:solidFill>
                <a:latin typeface="楷体" panose="02010609060101010101" pitchFamily="49" charset="-122"/>
                <a:ea typeface="楷体" panose="02010609060101010101" pitchFamily="49" charset="-122"/>
              </a:rPr>
              <a:t>代码</a:t>
            </a:r>
            <a:r>
              <a:rPr lang="zh-CN" altLang="en-US" sz="2800" b="1" dirty="0">
                <a:solidFill>
                  <a:srgbClr val="FF0000"/>
                </a:solidFill>
                <a:latin typeface="楷体" panose="02010609060101010101" pitchFamily="49" charset="-122"/>
                <a:ea typeface="楷体" panose="02010609060101010101" pitchFamily="49" charset="-122"/>
              </a:rPr>
              <a:t>循环实现？条件？代码递归实现？出口？</a:t>
            </a:r>
            <a:endParaRPr lang="en-US" altLang="zh-CN" sz="2800" b="1" dirty="0">
              <a:solidFill>
                <a:srgbClr val="FF0000"/>
              </a:solidFill>
              <a:latin typeface="楷体" panose="02010609060101010101" pitchFamily="49" charset="-122"/>
              <a:ea typeface="楷体" panose="02010609060101010101" pitchFamily="49" charset="-122"/>
            </a:endParaRPr>
          </a:p>
          <a:p>
            <a:pPr marL="457200" indent="-457200">
              <a:spcBef>
                <a:spcPts val="0"/>
              </a:spcBef>
              <a:spcAft>
                <a:spcPts val="0"/>
              </a:spcAft>
              <a:buFont typeface="+mj-lt"/>
              <a:buAutoNum type="arabicPeriod"/>
            </a:pPr>
            <a:r>
              <a:rPr lang="zh-CN" altLang="en-US" sz="2800" b="1" dirty="0">
                <a:solidFill>
                  <a:srgbClr val="FF0000"/>
                </a:solidFill>
                <a:latin typeface="楷体" panose="02010609060101010101" pitchFamily="49" charset="-122"/>
                <a:ea typeface="楷体" panose="02010609060101010101" pitchFamily="49" charset="-122"/>
              </a:rPr>
              <a:t>效率比顺序查找快</a:t>
            </a:r>
            <a:r>
              <a:rPr lang="zh-CN" altLang="en-US" sz="2800" b="1" dirty="0" smtClean="0">
                <a:solidFill>
                  <a:srgbClr val="FF0000"/>
                </a:solidFill>
                <a:latin typeface="楷体" panose="02010609060101010101" pitchFamily="49" charset="-122"/>
                <a:ea typeface="楷体" panose="02010609060101010101" pitchFamily="49" charset="-122"/>
              </a:rPr>
              <a:t>？</a:t>
            </a:r>
            <a:r>
              <a:rPr lang="en-US" altLang="zh-CN" sz="2800" b="1" dirty="0" smtClean="0">
                <a:solidFill>
                  <a:srgbClr val="FF0000"/>
                </a:solidFill>
                <a:latin typeface="楷体" panose="02010609060101010101" pitchFamily="49" charset="-122"/>
                <a:ea typeface="楷体" panose="02010609060101010101" pitchFamily="49" charset="-122"/>
              </a:rPr>
              <a:t>ASL</a:t>
            </a:r>
            <a:r>
              <a:rPr lang="zh-CN" altLang="en-US" sz="2800" b="1" dirty="0">
                <a:solidFill>
                  <a:srgbClr val="FF0000"/>
                </a:solidFill>
                <a:latin typeface="楷体" panose="02010609060101010101" pitchFamily="49" charset="-122"/>
                <a:ea typeface="楷体" panose="02010609060101010101" pitchFamily="49" charset="-122"/>
              </a:rPr>
              <a:t>？</a:t>
            </a:r>
            <a:endParaRPr lang="en-US" altLang="zh-CN" sz="2800" b="1" dirty="0">
              <a:solidFill>
                <a:srgbClr val="FF0000"/>
              </a:solidFill>
              <a:latin typeface="楷体" panose="02010609060101010101" pitchFamily="49" charset="-122"/>
              <a:ea typeface="楷体" panose="02010609060101010101" pitchFamily="49" charset="-122"/>
            </a:endParaRPr>
          </a:p>
        </p:txBody>
      </p:sp>
      <p:grpSp>
        <p:nvGrpSpPr>
          <p:cNvPr id="5" name="组合 23"/>
          <p:cNvGrpSpPr/>
          <p:nvPr/>
        </p:nvGrpSpPr>
        <p:grpSpPr>
          <a:xfrm>
            <a:off x="1601788" y="3057525"/>
            <a:ext cx="646112" cy="866775"/>
            <a:chOff x="1601670" y="3158970"/>
            <a:chExt cx="646331" cy="866710"/>
          </a:xfrm>
        </p:grpSpPr>
        <p:sp>
          <p:nvSpPr>
            <p:cNvPr id="13332" name="Rectangle 35"/>
            <p:cNvSpPr/>
            <p:nvPr/>
          </p:nvSpPr>
          <p:spPr>
            <a:xfrm>
              <a:off x="1601670" y="3564015"/>
              <a:ext cx="646331" cy="461665"/>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low</a:t>
              </a:r>
            </a:p>
          </p:txBody>
        </p:sp>
        <p:cxnSp>
          <p:nvCxnSpPr>
            <p:cNvPr id="13333" name="直接箭头连接符 22"/>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grpSp>
        <p:nvGrpSpPr>
          <p:cNvPr id="6" name="组合 24"/>
          <p:cNvGrpSpPr/>
          <p:nvPr/>
        </p:nvGrpSpPr>
        <p:grpSpPr>
          <a:xfrm>
            <a:off x="7046913" y="3068638"/>
            <a:ext cx="731837" cy="866775"/>
            <a:chOff x="1601670" y="3158970"/>
            <a:chExt cx="731290" cy="866710"/>
          </a:xfrm>
        </p:grpSpPr>
        <p:sp>
          <p:nvSpPr>
            <p:cNvPr id="13335" name="Rectangle 35"/>
            <p:cNvSpPr/>
            <p:nvPr/>
          </p:nvSpPr>
          <p:spPr>
            <a:xfrm>
              <a:off x="1601670" y="3564015"/>
              <a:ext cx="731290" cy="461665"/>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high</a:t>
              </a:r>
            </a:p>
          </p:txBody>
        </p:sp>
        <p:cxnSp>
          <p:nvCxnSpPr>
            <p:cNvPr id="13336" name="直接箭头连接符 26"/>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grpSp>
        <p:nvGrpSpPr>
          <p:cNvPr id="7" name="组合 27"/>
          <p:cNvGrpSpPr/>
          <p:nvPr/>
        </p:nvGrpSpPr>
        <p:grpSpPr>
          <a:xfrm>
            <a:off x="4302125" y="3068638"/>
            <a:ext cx="1809750" cy="1236662"/>
            <a:chOff x="1601670" y="3158970"/>
            <a:chExt cx="1810111" cy="1236042"/>
          </a:xfrm>
        </p:grpSpPr>
        <p:sp>
          <p:nvSpPr>
            <p:cNvPr id="13338" name="Rectangle 35"/>
            <p:cNvSpPr/>
            <p:nvPr/>
          </p:nvSpPr>
          <p:spPr>
            <a:xfrm>
              <a:off x="1601670" y="3564015"/>
              <a:ext cx="1810111" cy="830997"/>
            </a:xfrm>
            <a:prstGeom prst="rect">
              <a:avLst/>
            </a:prstGeom>
            <a:noFill/>
            <a:ln w="19050">
              <a:noFill/>
            </a:ln>
          </p:spPr>
          <p:txBody>
            <a:bodyPr wrap="none" anchor="t">
              <a:spAutoFit/>
            </a:bodyPr>
            <a:lstStyle/>
            <a:p>
              <a:pPr>
                <a:buSzTx/>
              </a:pPr>
              <a:r>
                <a:rPr lang="en-US" altLang="zh-CN" sz="2400" dirty="0">
                  <a:solidFill>
                    <a:srgbClr val="D60093"/>
                  </a:solidFill>
                  <a:latin typeface="Times New Roman" panose="02020603050405020304" pitchFamily="18" charset="0"/>
                </a:rPr>
                <a:t>mid</a:t>
              </a:r>
            </a:p>
            <a:p>
              <a:pPr>
                <a:buSzTx/>
              </a:pPr>
              <a:r>
                <a:rPr lang="en-US" altLang="zh-CN" sz="2400" dirty="0">
                  <a:solidFill>
                    <a:srgbClr val="D60093"/>
                  </a:solidFill>
                  <a:latin typeface="Times New Roman" panose="02020603050405020304" pitchFamily="18" charset="0"/>
                </a:rPr>
                <a:t>(low+high)/2</a:t>
              </a:r>
            </a:p>
          </p:txBody>
        </p:sp>
        <p:cxnSp>
          <p:nvCxnSpPr>
            <p:cNvPr id="13339" name="直接箭头连接符 29"/>
            <p:cNvCxnSpPr/>
            <p:nvPr/>
          </p:nvCxnSpPr>
          <p:spPr>
            <a:xfrm flipV="1">
              <a:off x="1871700" y="3158970"/>
              <a:ext cx="0" cy="360040"/>
            </a:xfrm>
            <a:prstGeom prst="straightConnector1">
              <a:avLst/>
            </a:prstGeom>
            <a:ln w="38100" cap="flat" cmpd="sng">
              <a:solidFill>
                <a:srgbClr val="D60093"/>
              </a:solidFill>
              <a:prstDash val="solid"/>
              <a:round/>
              <a:headEnd type="none"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 calcmode="lin" valueType="num">
                                      <p:cBhvr additive="base">
                                        <p:cTn id="7" dur="500" fill="hold"/>
                                        <p:tgtEl>
                                          <p:spTgt spid="67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867">
                                            <p:txEl>
                                              <p:pRg st="1" end="1"/>
                                            </p:txEl>
                                          </p:spTgt>
                                        </p:tgtEl>
                                        <p:attrNameLst>
                                          <p:attrName>style.visibility</p:attrName>
                                        </p:attrNameLst>
                                      </p:cBhvr>
                                      <p:to>
                                        <p:strVal val="visible"/>
                                      </p:to>
                                    </p:set>
                                    <p:anim calcmode="lin" valueType="num">
                                      <p:cBhvr additive="base">
                                        <p:cTn id="13" dur="500" fill="hold"/>
                                        <p:tgtEl>
                                          <p:spTgt spid="67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6867">
                                            <p:txEl>
                                              <p:pRg st="2" end="2"/>
                                            </p:txEl>
                                          </p:spTgt>
                                        </p:tgtEl>
                                        <p:attrNameLst>
                                          <p:attrName>style.visibility</p:attrName>
                                        </p:attrNameLst>
                                      </p:cBhvr>
                                      <p:to>
                                        <p:strVal val="visible"/>
                                      </p:to>
                                    </p:set>
                                    <p:anim calcmode="lin" valueType="num">
                                      <p:cBhvr additive="base">
                                        <p:cTn id="19" dur="500" fill="hold"/>
                                        <p:tgtEl>
                                          <p:spTgt spid="67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ox(i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blinds(horizontal)">
                                      <p:cBhvr>
                                        <p:cTn id="45" dur="500"/>
                                        <p:tgtEl>
                                          <p:spTgt spid="1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
                                            <p:txEl>
                                              <p:pRg st="1" end="1"/>
                                            </p:txEl>
                                          </p:spTgt>
                                        </p:tgtEl>
                                        <p:attrNameLst>
                                          <p:attrName>style.visibility</p:attrName>
                                        </p:attrNameLst>
                                      </p:cBhvr>
                                      <p:to>
                                        <p:strVal val="visible"/>
                                      </p:to>
                                    </p:set>
                                    <p:animEffect transition="in" filter="blinds(horizontal)">
                                      <p:cBhvr>
                                        <p:cTn id="50" dur="500"/>
                                        <p:tgtEl>
                                          <p:spTgt spid="19">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9">
                                            <p:txEl>
                                              <p:pRg st="2" end="2"/>
                                            </p:txEl>
                                          </p:spTgt>
                                        </p:tgtEl>
                                        <p:attrNameLst>
                                          <p:attrName>style.visibility</p:attrName>
                                        </p:attrNameLst>
                                      </p:cBhvr>
                                      <p:to>
                                        <p:strVal val="visible"/>
                                      </p:to>
                                    </p:set>
                                    <p:animEffect transition="in" filter="blinds(horizontal)">
                                      <p:cBhvr>
                                        <p:cTn id="55" dur="500"/>
                                        <p:tgtEl>
                                          <p:spTgt spid="19">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9">
                                            <p:txEl>
                                              <p:pRg st="3" end="3"/>
                                            </p:txEl>
                                          </p:spTgt>
                                        </p:tgtEl>
                                        <p:attrNameLst>
                                          <p:attrName>style.visibility</p:attrName>
                                        </p:attrNameLst>
                                      </p:cBhvr>
                                      <p:to>
                                        <p:strVal val="visible"/>
                                      </p:to>
                                    </p:set>
                                    <p:animEffect transition="in" filter="blinds(horizontal)">
                                      <p:cBhvr>
                                        <p:cTn id="60" dur="500"/>
                                        <p:tgtEl>
                                          <p:spTgt spid="19">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9">
                                            <p:txEl>
                                              <p:pRg st="4" end="4"/>
                                            </p:txEl>
                                          </p:spTgt>
                                        </p:tgtEl>
                                        <p:attrNameLst>
                                          <p:attrName>style.visibility</p:attrName>
                                        </p:attrNameLst>
                                      </p:cBhvr>
                                      <p:to>
                                        <p:strVal val="visible"/>
                                      </p:to>
                                    </p:set>
                                    <p:animEffect transition="in" filter="blinds(horizontal)">
                                      <p:cBhvr>
                                        <p:cTn id="65"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p:nvPr/>
        </p:nvGrpSpPr>
        <p:grpSpPr>
          <a:xfrm>
            <a:off x="572270" y="649325"/>
            <a:ext cx="7650850" cy="495055"/>
            <a:chOff x="611188" y="3770313"/>
            <a:chExt cx="6121400" cy="414337"/>
          </a:xfrm>
          <a:solidFill>
            <a:srgbClr val="A7E8FF"/>
          </a:solidFill>
        </p:grpSpPr>
        <p:sp>
          <p:nvSpPr>
            <p:cNvPr id="33" name="Text Box 67"/>
            <p:cNvSpPr txBox="1">
              <a:spLocks noChangeArrowheads="1"/>
            </p:cNvSpPr>
            <p:nvPr/>
          </p:nvSpPr>
          <p:spPr bwMode="auto">
            <a:xfrm>
              <a:off x="611188"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Text Box 68"/>
            <p:cNvSpPr txBox="1">
              <a:spLocks noChangeArrowheads="1"/>
            </p:cNvSpPr>
            <p:nvPr/>
          </p:nvSpPr>
          <p:spPr bwMode="auto">
            <a:xfrm>
              <a:off x="1223963" y="3770313"/>
              <a:ext cx="611187"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Text Box 69"/>
            <p:cNvSpPr txBox="1">
              <a:spLocks noChangeArrowheads="1"/>
            </p:cNvSpPr>
            <p:nvPr/>
          </p:nvSpPr>
          <p:spPr bwMode="auto">
            <a:xfrm>
              <a:off x="1835150"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Text Box 70"/>
            <p:cNvSpPr txBox="1">
              <a:spLocks noChangeArrowheads="1"/>
            </p:cNvSpPr>
            <p:nvPr/>
          </p:nvSpPr>
          <p:spPr bwMode="auto">
            <a:xfrm>
              <a:off x="2447925" y="3770313"/>
              <a:ext cx="611188"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13</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Text Box 71"/>
            <p:cNvSpPr txBox="1">
              <a:spLocks noChangeArrowheads="1"/>
            </p:cNvSpPr>
            <p:nvPr/>
          </p:nvSpPr>
          <p:spPr bwMode="auto">
            <a:xfrm>
              <a:off x="3059113"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21</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Text Box 72"/>
            <p:cNvSpPr txBox="1">
              <a:spLocks noChangeArrowheads="1"/>
            </p:cNvSpPr>
            <p:nvPr/>
          </p:nvSpPr>
          <p:spPr bwMode="auto">
            <a:xfrm>
              <a:off x="3671888"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36</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 name="Text Box 73"/>
            <p:cNvSpPr txBox="1">
              <a:spLocks noChangeArrowheads="1"/>
            </p:cNvSpPr>
            <p:nvPr/>
          </p:nvSpPr>
          <p:spPr bwMode="auto">
            <a:xfrm>
              <a:off x="4284663" y="3770313"/>
              <a:ext cx="611187"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 name="Text Box 74"/>
            <p:cNvSpPr txBox="1">
              <a:spLocks noChangeArrowheads="1"/>
            </p:cNvSpPr>
            <p:nvPr/>
          </p:nvSpPr>
          <p:spPr bwMode="auto">
            <a:xfrm>
              <a:off x="4895850"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57</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Text Box 75"/>
            <p:cNvSpPr txBox="1">
              <a:spLocks noChangeArrowheads="1"/>
            </p:cNvSpPr>
            <p:nvPr/>
          </p:nvSpPr>
          <p:spPr bwMode="auto">
            <a:xfrm>
              <a:off x="5508625" y="3770313"/>
              <a:ext cx="611188"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62</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 name="Text Box 76"/>
            <p:cNvSpPr txBox="1">
              <a:spLocks noChangeArrowheads="1"/>
            </p:cNvSpPr>
            <p:nvPr/>
          </p:nvSpPr>
          <p:spPr bwMode="auto">
            <a:xfrm>
              <a:off x="6119813" y="3770313"/>
              <a:ext cx="612775" cy="414337"/>
            </a:xfrm>
            <a:prstGeom prst="rect">
              <a:avLst/>
            </a:prstGeom>
            <a:grpFill/>
            <a:ln w="9525">
              <a:solidFill>
                <a:srgbClr val="000000"/>
              </a:solidFill>
              <a:miter lim="800000"/>
            </a:ln>
          </p:spPr>
          <p:txBody>
            <a:bodyPr lIns="0" tIns="0" rIns="0" bIns="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69</a:t>
              </a:r>
              <a:endParaRPr kumimoji="0" lang="en-US"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5362" name="Group 55"/>
          <p:cNvGrpSpPr/>
          <p:nvPr/>
        </p:nvGrpSpPr>
        <p:grpSpPr>
          <a:xfrm>
            <a:off x="522288" y="233363"/>
            <a:ext cx="7694612" cy="415925"/>
            <a:chOff x="3186" y="4545"/>
            <a:chExt cx="5400" cy="283"/>
          </a:xfrm>
        </p:grpSpPr>
        <p:sp>
          <p:nvSpPr>
            <p:cNvPr id="15363" name="Text Box 56"/>
            <p:cNvSpPr txBox="1"/>
            <p:nvPr/>
          </p:nvSpPr>
          <p:spPr>
            <a:xfrm>
              <a:off x="318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0</a:t>
              </a:r>
              <a:endParaRPr lang="en-US" altLang="zh-CN" sz="2000" dirty="0">
                <a:latin typeface="Arial" panose="020B0604020202020204" pitchFamily="34" charset="0"/>
              </a:endParaRPr>
            </a:p>
          </p:txBody>
        </p:sp>
        <p:sp>
          <p:nvSpPr>
            <p:cNvPr id="15364" name="Text Box 57"/>
            <p:cNvSpPr txBox="1"/>
            <p:nvPr/>
          </p:nvSpPr>
          <p:spPr>
            <a:xfrm>
              <a:off x="372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1</a:t>
              </a:r>
              <a:endParaRPr lang="en-US" altLang="zh-CN" sz="2000" dirty="0">
                <a:latin typeface="Arial" panose="020B0604020202020204" pitchFamily="34" charset="0"/>
              </a:endParaRPr>
            </a:p>
          </p:txBody>
        </p:sp>
        <p:sp>
          <p:nvSpPr>
            <p:cNvPr id="15365" name="Text Box 58"/>
            <p:cNvSpPr txBox="1"/>
            <p:nvPr/>
          </p:nvSpPr>
          <p:spPr>
            <a:xfrm>
              <a:off x="426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2</a:t>
              </a:r>
              <a:endParaRPr lang="en-US" altLang="zh-CN" sz="2000" dirty="0">
                <a:latin typeface="Arial" panose="020B0604020202020204" pitchFamily="34" charset="0"/>
              </a:endParaRPr>
            </a:p>
          </p:txBody>
        </p:sp>
        <p:sp>
          <p:nvSpPr>
            <p:cNvPr id="15366" name="Text Box 59"/>
            <p:cNvSpPr txBox="1"/>
            <p:nvPr/>
          </p:nvSpPr>
          <p:spPr>
            <a:xfrm>
              <a:off x="480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3</a:t>
              </a:r>
              <a:endParaRPr lang="en-US" altLang="zh-CN" sz="2000" dirty="0">
                <a:latin typeface="Arial" panose="020B0604020202020204" pitchFamily="34" charset="0"/>
              </a:endParaRPr>
            </a:p>
          </p:txBody>
        </p:sp>
        <p:sp>
          <p:nvSpPr>
            <p:cNvPr id="15367" name="Text Box 60"/>
            <p:cNvSpPr txBox="1"/>
            <p:nvPr/>
          </p:nvSpPr>
          <p:spPr>
            <a:xfrm>
              <a:off x="534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4</a:t>
              </a:r>
              <a:endParaRPr lang="en-US" altLang="zh-CN" sz="2000" dirty="0">
                <a:latin typeface="Arial" panose="020B0604020202020204" pitchFamily="34" charset="0"/>
              </a:endParaRPr>
            </a:p>
          </p:txBody>
        </p:sp>
        <p:sp>
          <p:nvSpPr>
            <p:cNvPr id="15368" name="Text Box 61"/>
            <p:cNvSpPr txBox="1"/>
            <p:nvPr/>
          </p:nvSpPr>
          <p:spPr>
            <a:xfrm>
              <a:off x="588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5</a:t>
              </a:r>
              <a:endParaRPr lang="en-US" altLang="zh-CN" sz="2000" dirty="0">
                <a:latin typeface="Arial" panose="020B0604020202020204" pitchFamily="34" charset="0"/>
              </a:endParaRPr>
            </a:p>
          </p:txBody>
        </p:sp>
        <p:sp>
          <p:nvSpPr>
            <p:cNvPr id="15369" name="Text Box 62"/>
            <p:cNvSpPr txBox="1"/>
            <p:nvPr/>
          </p:nvSpPr>
          <p:spPr>
            <a:xfrm>
              <a:off x="642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6</a:t>
              </a:r>
              <a:endParaRPr lang="en-US" altLang="zh-CN" sz="2000" dirty="0">
                <a:latin typeface="Arial" panose="020B0604020202020204" pitchFamily="34" charset="0"/>
              </a:endParaRPr>
            </a:p>
          </p:txBody>
        </p:sp>
        <p:sp>
          <p:nvSpPr>
            <p:cNvPr id="15370" name="Text Box 63"/>
            <p:cNvSpPr txBox="1"/>
            <p:nvPr/>
          </p:nvSpPr>
          <p:spPr>
            <a:xfrm>
              <a:off x="696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7</a:t>
              </a:r>
              <a:endParaRPr lang="en-US" altLang="zh-CN" sz="2000" dirty="0">
                <a:latin typeface="Arial" panose="020B0604020202020204" pitchFamily="34" charset="0"/>
              </a:endParaRPr>
            </a:p>
          </p:txBody>
        </p:sp>
        <p:sp>
          <p:nvSpPr>
            <p:cNvPr id="15371" name="Text Box 64"/>
            <p:cNvSpPr txBox="1"/>
            <p:nvPr/>
          </p:nvSpPr>
          <p:spPr>
            <a:xfrm>
              <a:off x="750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8</a:t>
              </a:r>
              <a:endParaRPr lang="en-US" altLang="zh-CN" sz="2000" dirty="0">
                <a:latin typeface="Arial" panose="020B0604020202020204" pitchFamily="34" charset="0"/>
              </a:endParaRPr>
            </a:p>
          </p:txBody>
        </p:sp>
        <p:sp>
          <p:nvSpPr>
            <p:cNvPr id="15372" name="Text Box 65"/>
            <p:cNvSpPr txBox="1"/>
            <p:nvPr/>
          </p:nvSpPr>
          <p:spPr>
            <a:xfrm>
              <a:off x="8046" y="4545"/>
              <a:ext cx="540" cy="283"/>
            </a:xfrm>
            <a:prstGeom prst="rect">
              <a:avLst/>
            </a:prstGeom>
            <a:noFill/>
            <a:ln w="9525">
              <a:noFill/>
            </a:ln>
          </p:spPr>
          <p:txBody>
            <a:bodyPr lIns="0" tIns="0" rIns="0" bIns="0" anchor="t"/>
            <a:lstStyle/>
            <a:p>
              <a:pPr algn="ctr">
                <a:buSzTx/>
              </a:pPr>
              <a:r>
                <a:rPr lang="en-US" altLang="zh-CN" sz="2000" dirty="0">
                  <a:latin typeface="Times New Roman" panose="02020603050405020304" pitchFamily="18" charset="0"/>
                </a:rPr>
                <a:t>9</a:t>
              </a:r>
              <a:endParaRPr lang="en-US" altLang="zh-CN" sz="2000" dirty="0">
                <a:latin typeface="Arial" panose="020B0604020202020204" pitchFamily="34" charset="0"/>
              </a:endParaRPr>
            </a:p>
          </p:txBody>
        </p:sp>
      </p:grpSp>
      <p:sp>
        <p:nvSpPr>
          <p:cNvPr id="15373" name="TextBox 54"/>
          <p:cNvSpPr txBox="1"/>
          <p:nvPr/>
        </p:nvSpPr>
        <p:spPr>
          <a:xfrm>
            <a:off x="0" y="1584325"/>
            <a:ext cx="1574800" cy="584200"/>
          </a:xfrm>
          <a:prstGeom prst="rect">
            <a:avLst/>
          </a:prstGeom>
          <a:noFill/>
          <a:ln w="9525">
            <a:noFill/>
          </a:ln>
        </p:spPr>
        <p:txBody>
          <a:bodyPr anchor="t">
            <a:spAutoFit/>
          </a:bodyPr>
          <a:lstStyle/>
          <a:p>
            <a:pPr>
              <a:buSzTx/>
            </a:pPr>
            <a:r>
              <a:rPr lang="zh-CN" altLang="en-US" sz="3200" dirty="0">
                <a:latin typeface="Arial" panose="020B0604020202020204" pitchFamily="34" charset="0"/>
              </a:rPr>
              <a:t>查找</a:t>
            </a:r>
            <a:r>
              <a:rPr lang="en-US" altLang="zh-CN" sz="3200" dirty="0">
                <a:latin typeface="Arial" panose="020B0604020202020204" pitchFamily="34" charset="0"/>
              </a:rPr>
              <a:t>51</a:t>
            </a:r>
            <a:endParaRPr lang="zh-CN" altLang="en-US" sz="3200" dirty="0">
              <a:latin typeface="Arial" panose="020B0604020202020204" pitchFamily="34" charset="0"/>
            </a:endParaRPr>
          </a:p>
        </p:txBody>
      </p:sp>
      <p:sp>
        <p:nvSpPr>
          <p:cNvPr id="10" name="Line 15"/>
          <p:cNvSpPr/>
          <p:nvPr/>
        </p:nvSpPr>
        <p:spPr>
          <a:xfrm>
            <a:off x="3581400" y="3924300"/>
            <a:ext cx="541338" cy="449263"/>
          </a:xfrm>
          <a:prstGeom prst="line">
            <a:avLst/>
          </a:prstGeom>
          <a:ln w="25400" cap="flat" cmpd="sng">
            <a:solidFill>
              <a:schemeClr val="tx1"/>
            </a:solidFill>
            <a:prstDash val="solid"/>
            <a:round/>
            <a:headEnd type="none" w="med" len="med"/>
            <a:tailEnd type="none" w="med" len="med"/>
          </a:ln>
        </p:spPr>
      </p:sp>
      <p:sp>
        <p:nvSpPr>
          <p:cNvPr id="11" name="Line 16"/>
          <p:cNvSpPr/>
          <p:nvPr/>
        </p:nvSpPr>
        <p:spPr>
          <a:xfrm>
            <a:off x="7181850" y="3924300"/>
            <a:ext cx="630238" cy="539750"/>
          </a:xfrm>
          <a:prstGeom prst="line">
            <a:avLst/>
          </a:prstGeom>
          <a:ln w="25400" cap="flat" cmpd="sng">
            <a:solidFill>
              <a:schemeClr val="tx1"/>
            </a:solidFill>
            <a:prstDash val="solid"/>
            <a:round/>
            <a:headEnd type="none" w="med" len="med"/>
            <a:tailEnd type="none" w="med" len="med"/>
          </a:ln>
        </p:spPr>
      </p:sp>
      <p:sp>
        <p:nvSpPr>
          <p:cNvPr id="12" name="Line 17"/>
          <p:cNvSpPr/>
          <p:nvPr/>
        </p:nvSpPr>
        <p:spPr>
          <a:xfrm>
            <a:off x="4932363" y="3968750"/>
            <a:ext cx="814387" cy="588963"/>
          </a:xfrm>
          <a:prstGeom prst="line">
            <a:avLst/>
          </a:prstGeom>
          <a:ln w="25400" cap="flat" cmpd="sng">
            <a:solidFill>
              <a:schemeClr val="tx1"/>
            </a:solidFill>
            <a:prstDash val="solid"/>
            <a:round/>
            <a:headEnd type="none" w="med" len="med"/>
            <a:tailEnd type="none" w="med" len="med"/>
          </a:ln>
        </p:spPr>
      </p:sp>
      <p:sp>
        <p:nvSpPr>
          <p:cNvPr id="13" name="Line 18"/>
          <p:cNvSpPr/>
          <p:nvPr/>
        </p:nvSpPr>
        <p:spPr>
          <a:xfrm>
            <a:off x="5786438" y="2843213"/>
            <a:ext cx="990600" cy="676275"/>
          </a:xfrm>
          <a:prstGeom prst="line">
            <a:avLst/>
          </a:prstGeom>
          <a:ln w="25400" cap="flat" cmpd="sng">
            <a:solidFill>
              <a:schemeClr val="tx1"/>
            </a:solidFill>
            <a:prstDash val="solid"/>
            <a:round/>
            <a:headEnd type="none" w="med" len="med"/>
            <a:tailEnd type="none" w="med" len="med"/>
          </a:ln>
        </p:spPr>
      </p:sp>
      <p:sp>
        <p:nvSpPr>
          <p:cNvPr id="14" name="Line 19"/>
          <p:cNvSpPr/>
          <p:nvPr/>
        </p:nvSpPr>
        <p:spPr>
          <a:xfrm flipH="1">
            <a:off x="4656138" y="3024188"/>
            <a:ext cx="681037" cy="620712"/>
          </a:xfrm>
          <a:prstGeom prst="line">
            <a:avLst/>
          </a:prstGeom>
          <a:ln w="25400" cap="flat" cmpd="sng">
            <a:solidFill>
              <a:schemeClr val="tx1"/>
            </a:solidFill>
            <a:prstDash val="solid"/>
            <a:round/>
            <a:headEnd type="none" w="med" len="med"/>
            <a:tailEnd type="none" w="med" len="med"/>
          </a:ln>
        </p:spPr>
      </p:sp>
      <p:sp>
        <p:nvSpPr>
          <p:cNvPr id="15" name="Line 20"/>
          <p:cNvSpPr/>
          <p:nvPr/>
        </p:nvSpPr>
        <p:spPr>
          <a:xfrm>
            <a:off x="2640013" y="3048000"/>
            <a:ext cx="865187" cy="568325"/>
          </a:xfrm>
          <a:prstGeom prst="line">
            <a:avLst/>
          </a:prstGeom>
          <a:ln w="25400" cap="flat" cmpd="sng">
            <a:solidFill>
              <a:schemeClr val="tx1"/>
            </a:solidFill>
            <a:prstDash val="solid"/>
            <a:round/>
            <a:headEnd type="none" w="med" len="med"/>
            <a:tailEnd type="none" w="med" len="med"/>
          </a:ln>
        </p:spPr>
      </p:sp>
      <p:sp>
        <p:nvSpPr>
          <p:cNvPr id="16" name="Line 21"/>
          <p:cNvSpPr/>
          <p:nvPr/>
        </p:nvSpPr>
        <p:spPr>
          <a:xfrm flipH="1">
            <a:off x="1776413" y="3101975"/>
            <a:ext cx="863600" cy="569913"/>
          </a:xfrm>
          <a:prstGeom prst="line">
            <a:avLst/>
          </a:prstGeom>
          <a:ln w="25400" cap="flat" cmpd="sng">
            <a:solidFill>
              <a:schemeClr val="tx1"/>
            </a:solidFill>
            <a:prstDash val="solid"/>
            <a:round/>
            <a:headEnd type="none" w="med" len="med"/>
            <a:tailEnd type="none" w="med" len="med"/>
          </a:ln>
        </p:spPr>
      </p:sp>
      <p:sp>
        <p:nvSpPr>
          <p:cNvPr id="17" name="Line 22"/>
          <p:cNvSpPr/>
          <p:nvPr/>
        </p:nvSpPr>
        <p:spPr>
          <a:xfrm>
            <a:off x="4278313" y="2079625"/>
            <a:ext cx="1152525" cy="568325"/>
          </a:xfrm>
          <a:prstGeom prst="line">
            <a:avLst/>
          </a:prstGeom>
          <a:ln w="25400" cap="flat" cmpd="sng">
            <a:solidFill>
              <a:schemeClr val="tx1"/>
            </a:solidFill>
            <a:prstDash val="solid"/>
            <a:round/>
            <a:headEnd type="none" w="med" len="med"/>
            <a:tailEnd type="none" w="med" len="med"/>
          </a:ln>
        </p:spPr>
      </p:sp>
      <p:sp>
        <p:nvSpPr>
          <p:cNvPr id="18" name="Line 23"/>
          <p:cNvSpPr/>
          <p:nvPr/>
        </p:nvSpPr>
        <p:spPr>
          <a:xfrm flipH="1">
            <a:off x="2794000" y="2079625"/>
            <a:ext cx="1152525" cy="568325"/>
          </a:xfrm>
          <a:prstGeom prst="line">
            <a:avLst/>
          </a:prstGeom>
          <a:ln w="25400" cap="flat" cmpd="sng">
            <a:solidFill>
              <a:schemeClr val="tx1"/>
            </a:solidFill>
            <a:prstDash val="solid"/>
            <a:round/>
            <a:headEnd type="none" w="med" len="med"/>
            <a:tailEnd type="none" w="med" len="med"/>
          </a:ln>
        </p:spPr>
      </p:sp>
      <p:sp>
        <p:nvSpPr>
          <p:cNvPr id="20" name="Oval 25"/>
          <p:cNvSpPr/>
          <p:nvPr/>
        </p:nvSpPr>
        <p:spPr>
          <a:xfrm>
            <a:off x="2366963" y="248443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1</a:t>
            </a:r>
            <a:endParaRPr lang="en-US" altLang="zh-CN" sz="3600" dirty="0">
              <a:latin typeface="Arial" panose="020B0604020202020204" pitchFamily="34" charset="0"/>
            </a:endParaRPr>
          </a:p>
        </p:txBody>
      </p:sp>
      <p:sp>
        <p:nvSpPr>
          <p:cNvPr id="21" name="Oval 26"/>
          <p:cNvSpPr/>
          <p:nvPr/>
        </p:nvSpPr>
        <p:spPr>
          <a:xfrm>
            <a:off x="1487488" y="34417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0</a:t>
            </a:r>
            <a:endParaRPr lang="en-US" altLang="zh-CN" sz="3600" dirty="0">
              <a:latin typeface="Arial" panose="020B0604020202020204" pitchFamily="34" charset="0"/>
            </a:endParaRPr>
          </a:p>
        </p:txBody>
      </p:sp>
      <p:sp>
        <p:nvSpPr>
          <p:cNvPr id="22" name="Oval 27"/>
          <p:cNvSpPr/>
          <p:nvPr/>
        </p:nvSpPr>
        <p:spPr>
          <a:xfrm>
            <a:off x="3187700" y="34417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2</a:t>
            </a:r>
            <a:endParaRPr lang="en-US" altLang="zh-CN" sz="3600" dirty="0">
              <a:latin typeface="Arial" panose="020B0604020202020204" pitchFamily="34" charset="0"/>
            </a:endParaRPr>
          </a:p>
        </p:txBody>
      </p:sp>
      <p:sp>
        <p:nvSpPr>
          <p:cNvPr id="23" name="Oval 28"/>
          <p:cNvSpPr/>
          <p:nvPr/>
        </p:nvSpPr>
        <p:spPr>
          <a:xfrm>
            <a:off x="3778250" y="4295775"/>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3</a:t>
            </a:r>
            <a:endParaRPr lang="en-US" altLang="zh-CN" sz="3600" dirty="0">
              <a:latin typeface="Arial" panose="020B0604020202020204" pitchFamily="34" charset="0"/>
            </a:endParaRPr>
          </a:p>
        </p:txBody>
      </p:sp>
      <p:sp>
        <p:nvSpPr>
          <p:cNvPr id="24" name="Oval 29"/>
          <p:cNvSpPr/>
          <p:nvPr/>
        </p:nvSpPr>
        <p:spPr>
          <a:xfrm>
            <a:off x="5218113" y="248443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7</a:t>
            </a:r>
            <a:endParaRPr lang="en-US" altLang="zh-CN" sz="3600" dirty="0">
              <a:latin typeface="Arial" panose="020B0604020202020204" pitchFamily="34" charset="0"/>
            </a:endParaRPr>
          </a:p>
        </p:txBody>
      </p:sp>
      <p:sp>
        <p:nvSpPr>
          <p:cNvPr id="25" name="Oval 30"/>
          <p:cNvSpPr/>
          <p:nvPr/>
        </p:nvSpPr>
        <p:spPr>
          <a:xfrm>
            <a:off x="4392613" y="347345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5</a:t>
            </a:r>
            <a:endParaRPr lang="en-US" altLang="zh-CN" sz="3600" dirty="0">
              <a:latin typeface="Arial" panose="020B0604020202020204" pitchFamily="34" charset="0"/>
            </a:endParaRPr>
          </a:p>
        </p:txBody>
      </p:sp>
      <p:sp>
        <p:nvSpPr>
          <p:cNvPr id="26" name="Oval 31"/>
          <p:cNvSpPr/>
          <p:nvPr/>
        </p:nvSpPr>
        <p:spPr>
          <a:xfrm>
            <a:off x="6686550" y="3384550"/>
            <a:ext cx="590550" cy="582613"/>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8</a:t>
            </a:r>
            <a:endParaRPr lang="en-US" altLang="zh-CN" sz="3600" dirty="0">
              <a:latin typeface="Arial" panose="020B0604020202020204" pitchFamily="34" charset="0"/>
            </a:endParaRPr>
          </a:p>
        </p:txBody>
      </p:sp>
      <p:sp>
        <p:nvSpPr>
          <p:cNvPr id="27" name="Oval 32"/>
          <p:cNvSpPr/>
          <p:nvPr/>
        </p:nvSpPr>
        <p:spPr>
          <a:xfrm>
            <a:off x="7632700" y="446405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9</a:t>
            </a:r>
            <a:endParaRPr lang="en-US" altLang="zh-CN" sz="3600" dirty="0">
              <a:latin typeface="Arial" panose="020B0604020202020204" pitchFamily="34" charset="0"/>
            </a:endParaRPr>
          </a:p>
        </p:txBody>
      </p:sp>
      <p:sp>
        <p:nvSpPr>
          <p:cNvPr id="28" name="Oval 33"/>
          <p:cNvSpPr/>
          <p:nvPr/>
        </p:nvSpPr>
        <p:spPr>
          <a:xfrm>
            <a:off x="5337175" y="4419600"/>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6</a:t>
            </a:r>
            <a:endParaRPr lang="en-US" altLang="zh-CN" sz="3600" dirty="0">
              <a:latin typeface="Arial" panose="020B0604020202020204" pitchFamily="34" charset="0"/>
            </a:endParaRPr>
          </a:p>
        </p:txBody>
      </p:sp>
      <p:sp>
        <p:nvSpPr>
          <p:cNvPr id="136" name="Oval 33"/>
          <p:cNvSpPr/>
          <p:nvPr/>
        </p:nvSpPr>
        <p:spPr>
          <a:xfrm>
            <a:off x="3851275" y="1449388"/>
            <a:ext cx="590550" cy="673100"/>
          </a:xfrm>
          <a:prstGeom prst="ellipse">
            <a:avLst/>
          </a:prstGeom>
          <a:solidFill>
            <a:schemeClr val="bg1"/>
          </a:solidFill>
          <a:ln w="25400" cap="flat" cmpd="sng">
            <a:solidFill>
              <a:schemeClr val="tx1"/>
            </a:solidFill>
            <a:prstDash val="solid"/>
            <a:round/>
            <a:headEnd type="none" w="med" len="med"/>
            <a:tailEnd type="none" w="med" len="med"/>
          </a:ln>
        </p:spPr>
        <p:txBody>
          <a:bodyPr lIns="0" tIns="0" rIns="0" bIns="0" anchor="t"/>
          <a:lstStyle/>
          <a:p>
            <a:pPr algn="ctr">
              <a:buSzTx/>
            </a:pPr>
            <a:r>
              <a:rPr lang="en-US" altLang="zh-CN" sz="3600" dirty="0">
                <a:latin typeface="Times New Roman" panose="02020603050405020304" pitchFamily="18" charset="0"/>
              </a:rPr>
              <a:t>4</a:t>
            </a:r>
            <a:endParaRPr lang="en-US" altLang="zh-CN" sz="3600" dirty="0">
              <a:latin typeface="Arial" panose="020B0604020202020204" pitchFamily="34" charset="0"/>
            </a:endParaRPr>
          </a:p>
        </p:txBody>
      </p:sp>
      <p:grpSp>
        <p:nvGrpSpPr>
          <p:cNvPr id="4" name="组合 201"/>
          <p:cNvGrpSpPr/>
          <p:nvPr/>
        </p:nvGrpSpPr>
        <p:grpSpPr>
          <a:xfrm>
            <a:off x="701675" y="3675063"/>
            <a:ext cx="8081963" cy="1789112"/>
            <a:chOff x="701570" y="3675567"/>
            <a:chExt cx="8082017" cy="1787950"/>
          </a:xfrm>
        </p:grpSpPr>
        <p:sp>
          <p:nvSpPr>
            <p:cNvPr id="15394" name="Text Box 73"/>
            <p:cNvSpPr txBox="1"/>
            <p:nvPr/>
          </p:nvSpPr>
          <p:spPr>
            <a:xfrm>
              <a:off x="701570" y="401406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Arial" panose="020B0604020202020204" pitchFamily="34" charset="0"/>
                </a:rPr>
                <a:t>&lt;2</a:t>
              </a:r>
            </a:p>
          </p:txBody>
        </p:sp>
        <p:sp>
          <p:nvSpPr>
            <p:cNvPr id="15395" name="Text Box 73"/>
            <p:cNvSpPr txBox="1"/>
            <p:nvPr/>
          </p:nvSpPr>
          <p:spPr>
            <a:xfrm>
              <a:off x="1961710" y="40590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2-8</a:t>
              </a:r>
              <a:endParaRPr lang="en-US" altLang="zh-CN" sz="2000" dirty="0">
                <a:latin typeface="Arial" panose="020B0604020202020204" pitchFamily="34" charset="0"/>
              </a:endParaRPr>
            </a:p>
          </p:txBody>
        </p:sp>
        <p:sp>
          <p:nvSpPr>
            <p:cNvPr id="15396" name="Text Box 73"/>
            <p:cNvSpPr txBox="1"/>
            <p:nvPr/>
          </p:nvSpPr>
          <p:spPr>
            <a:xfrm>
              <a:off x="2816805" y="41040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8-10</a:t>
              </a:r>
              <a:endParaRPr lang="en-US" altLang="zh-CN" sz="2000" dirty="0">
                <a:latin typeface="Arial" panose="020B0604020202020204" pitchFamily="34" charset="0"/>
              </a:endParaRPr>
            </a:p>
          </p:txBody>
        </p:sp>
        <p:sp>
          <p:nvSpPr>
            <p:cNvPr id="15397" name="Text Box 73"/>
            <p:cNvSpPr txBox="1"/>
            <p:nvPr/>
          </p:nvSpPr>
          <p:spPr>
            <a:xfrm>
              <a:off x="3176845" y="491416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10-13</a:t>
              </a:r>
              <a:endParaRPr lang="en-US" altLang="zh-CN" sz="2000" dirty="0">
                <a:latin typeface="Arial" panose="020B0604020202020204" pitchFamily="34" charset="0"/>
              </a:endParaRPr>
            </a:p>
          </p:txBody>
        </p:sp>
        <p:sp>
          <p:nvSpPr>
            <p:cNvPr id="15398" name="Text Box 73"/>
            <p:cNvSpPr txBox="1"/>
            <p:nvPr/>
          </p:nvSpPr>
          <p:spPr>
            <a:xfrm>
              <a:off x="4166955" y="49591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13-21</a:t>
              </a:r>
              <a:endParaRPr lang="en-US" altLang="zh-CN" sz="2000" dirty="0">
                <a:latin typeface="Arial" panose="020B0604020202020204" pitchFamily="34" charset="0"/>
              </a:endParaRPr>
            </a:p>
          </p:txBody>
        </p:sp>
        <p:sp>
          <p:nvSpPr>
            <p:cNvPr id="15399" name="Text Box 73"/>
            <p:cNvSpPr txBox="1"/>
            <p:nvPr/>
          </p:nvSpPr>
          <p:spPr>
            <a:xfrm>
              <a:off x="4842030" y="495917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36-51</a:t>
              </a:r>
              <a:endParaRPr lang="en-US" altLang="zh-CN" sz="2000" dirty="0">
                <a:latin typeface="Arial" panose="020B0604020202020204" pitchFamily="34" charset="0"/>
              </a:endParaRPr>
            </a:p>
          </p:txBody>
        </p:sp>
        <p:sp>
          <p:nvSpPr>
            <p:cNvPr id="15400" name="Text Box 73"/>
            <p:cNvSpPr txBox="1"/>
            <p:nvPr/>
          </p:nvSpPr>
          <p:spPr>
            <a:xfrm>
              <a:off x="3941930" y="4104075"/>
              <a:ext cx="810090"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21-36</a:t>
              </a:r>
              <a:endParaRPr lang="en-US" altLang="zh-CN" sz="2000" dirty="0">
                <a:latin typeface="Arial" panose="020B0604020202020204" pitchFamily="34" charset="0"/>
              </a:endParaRPr>
            </a:p>
          </p:txBody>
        </p:sp>
        <p:sp>
          <p:nvSpPr>
            <p:cNvPr id="15401" name="Text Box 73"/>
            <p:cNvSpPr txBox="1"/>
            <p:nvPr/>
          </p:nvSpPr>
          <p:spPr>
            <a:xfrm>
              <a:off x="5832140" y="50041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51-57</a:t>
              </a:r>
              <a:endParaRPr lang="en-US" altLang="zh-CN" sz="2000" dirty="0">
                <a:latin typeface="Arial" panose="020B0604020202020204" pitchFamily="34" charset="0"/>
              </a:endParaRPr>
            </a:p>
          </p:txBody>
        </p:sp>
        <p:sp>
          <p:nvSpPr>
            <p:cNvPr id="15402" name="Text Box 73"/>
            <p:cNvSpPr txBox="1"/>
            <p:nvPr/>
          </p:nvSpPr>
          <p:spPr>
            <a:xfrm>
              <a:off x="6147175" y="392405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57-62</a:t>
              </a:r>
              <a:endParaRPr lang="en-US" altLang="zh-CN" sz="2000" dirty="0">
                <a:latin typeface="Arial" panose="020B0604020202020204" pitchFamily="34" charset="0"/>
              </a:endParaRPr>
            </a:p>
          </p:txBody>
        </p:sp>
        <p:sp>
          <p:nvSpPr>
            <p:cNvPr id="15403" name="Text Box 73"/>
            <p:cNvSpPr txBox="1"/>
            <p:nvPr/>
          </p:nvSpPr>
          <p:spPr>
            <a:xfrm>
              <a:off x="6957265" y="5004175"/>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62-69</a:t>
              </a:r>
              <a:endParaRPr lang="en-US" altLang="zh-CN" sz="2000" dirty="0">
                <a:latin typeface="Arial" panose="020B0604020202020204" pitchFamily="34" charset="0"/>
              </a:endParaRPr>
            </a:p>
          </p:txBody>
        </p:sp>
        <p:sp>
          <p:nvSpPr>
            <p:cNvPr id="15404" name="Text Box 73"/>
            <p:cNvSpPr txBox="1"/>
            <p:nvPr/>
          </p:nvSpPr>
          <p:spPr>
            <a:xfrm>
              <a:off x="8172400" y="5049180"/>
              <a:ext cx="611187" cy="414337"/>
            </a:xfrm>
            <a:prstGeom prst="rect">
              <a:avLst/>
            </a:prstGeom>
            <a:solidFill>
              <a:srgbClr val="A7E8FF"/>
            </a:solidFill>
            <a:ln w="9525" cap="flat" cmpd="sng">
              <a:solidFill>
                <a:srgbClr val="000000"/>
              </a:solidFill>
              <a:prstDash val="solid"/>
              <a:miter/>
              <a:headEnd type="none" w="med" len="med"/>
              <a:tailEnd type="none" w="med" len="med"/>
            </a:ln>
          </p:spPr>
          <p:txBody>
            <a:bodyPr lIns="0" tIns="0" rIns="0" bIns="0" anchor="t"/>
            <a:lstStyle/>
            <a:p>
              <a:pPr algn="ctr">
                <a:buSzTx/>
              </a:pPr>
              <a:r>
                <a:rPr lang="en-US" altLang="zh-CN" sz="2000" dirty="0">
                  <a:latin typeface="Times New Roman" panose="02020603050405020304" pitchFamily="18" charset="0"/>
                </a:rPr>
                <a:t>&gt;69</a:t>
              </a:r>
              <a:endParaRPr lang="en-US" altLang="zh-CN" sz="2000" dirty="0">
                <a:latin typeface="Arial" panose="020B0604020202020204" pitchFamily="34" charset="0"/>
              </a:endParaRPr>
            </a:p>
          </p:txBody>
        </p:sp>
        <p:cxnSp>
          <p:nvCxnSpPr>
            <p:cNvPr id="179" name="直接连接符 178"/>
            <p:cNvCxnSpPr>
              <a:stCxn id="21" idx="2"/>
            </p:cNvCxnSpPr>
            <p:nvPr/>
          </p:nvCxnSpPr>
          <p:spPr>
            <a:xfrm flipH="1">
              <a:off x="1196873" y="3778687"/>
              <a:ext cx="292102" cy="23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21" idx="6"/>
            </p:cNvCxnSpPr>
            <p:nvPr/>
          </p:nvCxnSpPr>
          <p:spPr>
            <a:xfrm>
              <a:off x="2077942" y="3778687"/>
              <a:ext cx="379415" cy="280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22" idx="2"/>
            </p:cNvCxnSpPr>
            <p:nvPr/>
          </p:nvCxnSpPr>
          <p:spPr>
            <a:xfrm flipH="1">
              <a:off x="2951073" y="3778687"/>
              <a:ext cx="236539" cy="325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23" idx="2"/>
              <a:endCxn id="15397" idx="0"/>
            </p:cNvCxnSpPr>
            <p:nvPr/>
          </p:nvCxnSpPr>
          <p:spPr>
            <a:xfrm flipH="1">
              <a:off x="3482889" y="4632207"/>
              <a:ext cx="295277" cy="282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23" idx="6"/>
              <a:endCxn id="15397" idx="0"/>
            </p:cNvCxnSpPr>
            <p:nvPr/>
          </p:nvCxnSpPr>
          <p:spPr>
            <a:xfrm>
              <a:off x="4368720" y="4632207"/>
              <a:ext cx="293690" cy="282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25" idx="2"/>
              <a:endCxn id="15397" idx="0"/>
            </p:cNvCxnSpPr>
            <p:nvPr/>
          </p:nvCxnSpPr>
          <p:spPr>
            <a:xfrm flipH="1">
              <a:off x="4076618" y="3810416"/>
              <a:ext cx="315915" cy="337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8" idx="2"/>
              <a:endCxn id="15399" idx="0"/>
            </p:cNvCxnSpPr>
            <p:nvPr/>
          </p:nvCxnSpPr>
          <p:spPr>
            <a:xfrm flipH="1">
              <a:off x="5148188" y="4755952"/>
              <a:ext cx="188913" cy="20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8" idx="6"/>
              <a:endCxn id="15399" idx="0"/>
            </p:cNvCxnSpPr>
            <p:nvPr/>
          </p:nvCxnSpPr>
          <p:spPr>
            <a:xfrm>
              <a:off x="5927655" y="4755952"/>
              <a:ext cx="354015" cy="293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6" idx="2"/>
              <a:endCxn id="15399" idx="0"/>
            </p:cNvCxnSpPr>
            <p:nvPr/>
          </p:nvCxnSpPr>
          <p:spPr>
            <a:xfrm flipH="1">
              <a:off x="6327708" y="3675567"/>
              <a:ext cx="358777" cy="24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7" idx="2"/>
              <a:endCxn id="15399" idx="0"/>
            </p:cNvCxnSpPr>
            <p:nvPr/>
          </p:nvCxnSpPr>
          <p:spPr>
            <a:xfrm flipH="1">
              <a:off x="7362765" y="4800373"/>
              <a:ext cx="269877" cy="249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27" idx="6"/>
              <a:endCxn id="15404" idx="0"/>
            </p:cNvCxnSpPr>
            <p:nvPr/>
          </p:nvCxnSpPr>
          <p:spPr>
            <a:xfrm>
              <a:off x="8223195" y="4800373"/>
              <a:ext cx="255590" cy="2490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 Box 96"/>
          <p:cNvSpPr txBox="1"/>
          <p:nvPr/>
        </p:nvSpPr>
        <p:spPr>
          <a:xfrm>
            <a:off x="0" y="4959033"/>
            <a:ext cx="9166225" cy="1938992"/>
          </a:xfrm>
          <a:prstGeom prst="rect">
            <a:avLst/>
          </a:prstGeom>
          <a:solidFill>
            <a:schemeClr val="bg1"/>
          </a:solidFill>
          <a:ln w="9525">
            <a:noFill/>
          </a:ln>
        </p:spPr>
        <p:txBody>
          <a:bodyPr anchor="t">
            <a:spAutoFit/>
          </a:bodyPr>
          <a:lstStyle/>
          <a:p>
            <a:pPr>
              <a:lnSpc>
                <a:spcPct val="120000"/>
              </a:lnSpc>
              <a:buClrTx/>
              <a:buSzTx/>
              <a:buFont typeface="Wingdings" panose="05000000000000000000" pitchFamily="2" charset="2"/>
              <a:buChar char="v"/>
            </a:pPr>
            <a:r>
              <a:rPr lang="zh-CN" altLang="en-US" sz="2000" b="1" dirty="0" smtClean="0">
                <a:latin typeface="Times New Roman" panose="02020603050405020304" pitchFamily="18" charset="0"/>
                <a:ea typeface="楷体_GB2312" pitchFamily="49" charset="-122"/>
              </a:rPr>
              <a:t>根</a:t>
            </a:r>
            <a:r>
              <a:rPr lang="zh-CN" altLang="en-US" sz="2000" b="1" dirty="0">
                <a:latin typeface="Times New Roman" panose="02020603050405020304" pitchFamily="18" charset="0"/>
                <a:ea typeface="楷体_GB2312" pitchFamily="49" charset="-122"/>
              </a:rPr>
              <a:t>是在查找中执行 </a:t>
            </a:r>
            <a:r>
              <a:rPr lang="en-US" altLang="zh-CN" sz="2000" b="1" dirty="0">
                <a:latin typeface="Times New Roman" panose="02020603050405020304" pitchFamily="18" charset="0"/>
                <a:ea typeface="楷体_GB2312" pitchFamily="49" charset="-122"/>
              </a:rPr>
              <a:t>min = </a:t>
            </a:r>
            <a:r>
              <a:rPr lang="en-US" altLang="zh-CN" sz="2000" b="1" dirty="0">
                <a:latin typeface="Times New Roman" panose="02020603050405020304" pitchFamily="18" charset="0"/>
                <a:ea typeface="楷体_GB2312" pitchFamily="49" charset="-122"/>
                <a:sym typeface="Symbol" panose="05050102010706020507" pitchFamily="18" charset="2"/>
              </a:rPr>
              <a:t>(low + high) / 2 </a:t>
            </a:r>
            <a:r>
              <a:rPr lang="zh-CN" altLang="en-US" sz="2000" b="1" dirty="0">
                <a:latin typeface="Times New Roman" panose="02020603050405020304" pitchFamily="18" charset="0"/>
                <a:ea typeface="楷体_GB2312" pitchFamily="49" charset="-122"/>
                <a:sym typeface="Symbol" panose="05050102010706020507" pitchFamily="18" charset="2"/>
              </a:rPr>
              <a:t>确定的，子树也是如此</a:t>
            </a:r>
            <a:r>
              <a:rPr lang="zh-CN" altLang="en-US" sz="2000" b="1" dirty="0" smtClean="0">
                <a:latin typeface="Times New Roman" panose="02020603050405020304" pitchFamily="18" charset="0"/>
                <a:ea typeface="楷体_GB2312" pitchFamily="49" charset="-122"/>
                <a:sym typeface="Symbol" panose="05050102010706020507" pitchFamily="18" charset="2"/>
              </a:rPr>
              <a:t>。</a:t>
            </a:r>
            <a:r>
              <a:rPr lang="zh-CN" altLang="en-US" sz="2000" b="1" dirty="0" smtClean="0">
                <a:latin typeface="Times New Roman" panose="02020603050405020304" pitchFamily="18" charset="0"/>
                <a:ea typeface="楷体_GB2312" pitchFamily="49" charset="-122"/>
              </a:rPr>
              <a:t>根</a:t>
            </a:r>
            <a:r>
              <a:rPr lang="zh-CN" altLang="en-US" sz="2000" b="1" dirty="0">
                <a:latin typeface="Times New Roman" panose="02020603050405020304" pitchFamily="18" charset="0"/>
                <a:ea typeface="楷体_GB2312" pitchFamily="49" charset="-122"/>
              </a:rPr>
              <a:t>结点的左子树是与有序表</a:t>
            </a:r>
            <a:r>
              <a:rPr lang="en-US" altLang="zh-CN" sz="2000" b="1" dirty="0">
                <a:latin typeface="Times New Roman" panose="02020603050405020304" pitchFamily="18" charset="0"/>
                <a:ea typeface="楷体_GB2312" pitchFamily="49" charset="-122"/>
              </a:rPr>
              <a:t>Table[0]</a:t>
            </a:r>
            <a:r>
              <a:rPr lang="en-US" altLang="zh-CN"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rPr>
              <a:t>Table[mid-1]</a:t>
            </a:r>
            <a:r>
              <a:rPr lang="zh-CN" altLang="en-US" sz="2000" b="1" dirty="0">
                <a:latin typeface="Times New Roman" panose="02020603050405020304" pitchFamily="18" charset="0"/>
                <a:ea typeface="楷体_GB2312" pitchFamily="49" charset="-122"/>
              </a:rPr>
              <a:t>相对应的二叉查找树，根结点的右子树是与有序表</a:t>
            </a:r>
            <a:r>
              <a:rPr lang="en-US" altLang="zh-CN" sz="2000" b="1" dirty="0">
                <a:latin typeface="Times New Roman" panose="02020603050405020304" pitchFamily="18" charset="0"/>
                <a:ea typeface="楷体_GB2312" pitchFamily="49" charset="-122"/>
              </a:rPr>
              <a:t>Table[mid+1]</a:t>
            </a:r>
            <a:r>
              <a:rPr lang="en-US" altLang="zh-CN"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rPr>
              <a:t>Table[n-1]</a:t>
            </a:r>
            <a:r>
              <a:rPr lang="zh-CN" altLang="en-US" sz="2000" b="1" dirty="0">
                <a:latin typeface="Times New Roman" panose="02020603050405020304" pitchFamily="18" charset="0"/>
                <a:ea typeface="楷体_GB2312" pitchFamily="49" charset="-122"/>
              </a:rPr>
              <a:t>相对应的二叉查找树。</a:t>
            </a:r>
          </a:p>
          <a:p>
            <a:pPr>
              <a:lnSpc>
                <a:spcPct val="120000"/>
              </a:lnSpc>
              <a:buFont typeface="Wingdings" panose="05000000000000000000" pitchFamily="2" charset="2"/>
              <a:buChar char="v"/>
            </a:pPr>
            <a:r>
              <a:rPr lang="zh-CN" altLang="en-US" sz="2000" b="1" dirty="0" smtClean="0">
                <a:latin typeface="Times New Roman" panose="02020603050405020304" pitchFamily="18" charset="0"/>
                <a:ea typeface="楷体_GB2312" pitchFamily="49" charset="-122"/>
                <a:sym typeface="Symbol" panose="05050102010706020507" pitchFamily="18" charset="2"/>
              </a:rPr>
              <a:t> </a:t>
            </a:r>
            <a:r>
              <a:rPr lang="zh-CN" altLang="en-US" sz="2000" b="1" dirty="0">
                <a:latin typeface="Times New Roman" panose="02020603050405020304" pitchFamily="18" charset="0"/>
                <a:ea typeface="楷体_GB2312" pitchFamily="49" charset="-122"/>
                <a:sym typeface="Symbol" panose="05050102010706020507" pitchFamily="18" charset="2"/>
              </a:rPr>
              <a:t>方形结点（外结点）是查找失败的终止结点，其中的 “ </a:t>
            </a:r>
            <a:r>
              <a:rPr lang="en-US" altLang="zh-CN" sz="2000" b="1" dirty="0">
                <a:latin typeface="Times New Roman" panose="02020603050405020304" pitchFamily="18" charset="0"/>
                <a:ea typeface="楷体_GB2312" pitchFamily="49" charset="-122"/>
                <a:sym typeface="Symbol" panose="05050102010706020507" pitchFamily="18" charset="2"/>
              </a:rPr>
              <a:t>i ~ j ” </a:t>
            </a:r>
            <a:r>
              <a:rPr lang="zh-CN" altLang="en-US" sz="2000" b="1" dirty="0">
                <a:latin typeface="Times New Roman" panose="02020603050405020304" pitchFamily="18" charset="0"/>
                <a:ea typeface="楷体_GB2312" pitchFamily="49" charset="-122"/>
                <a:sym typeface="Symbol" panose="05050102010706020507" pitchFamily="18" charset="2"/>
              </a:rPr>
              <a:t>表示 “ </a:t>
            </a:r>
            <a:r>
              <a:rPr lang="en-US" altLang="zh-CN" sz="2000" b="1" dirty="0">
                <a:latin typeface="Times New Roman" panose="02020603050405020304" pitchFamily="18" charset="0"/>
                <a:ea typeface="楷体_GB2312" pitchFamily="49" charset="-122"/>
                <a:sym typeface="Symbol" panose="05050102010706020507" pitchFamily="18" charset="2"/>
              </a:rPr>
              <a:t>i &lt; x &lt;  	j ”</a:t>
            </a:r>
            <a:r>
              <a:rPr lang="zh-CN" altLang="en-US" sz="2000" b="1" dirty="0">
                <a:latin typeface="Times New Roman" panose="02020603050405020304" pitchFamily="18" charset="0"/>
                <a:ea typeface="楷体_GB2312" pitchFamily="49" charset="-122"/>
                <a:sym typeface="Symbol" panose="05050102010706020507" pitchFamily="18" charset="2"/>
              </a:rPr>
              <a:t>（</a:t>
            </a:r>
            <a:r>
              <a:rPr lang="en-US" altLang="zh-CN" sz="2000" b="1" dirty="0">
                <a:latin typeface="Times New Roman" panose="02020603050405020304" pitchFamily="18" charset="0"/>
                <a:ea typeface="楷体_GB2312" pitchFamily="49" charset="-122"/>
                <a:sym typeface="Symbol" panose="05050102010706020507" pitchFamily="18" charset="2"/>
              </a:rPr>
              <a:t>x</a:t>
            </a:r>
            <a:r>
              <a:rPr lang="zh-CN" altLang="en-US" sz="2000" b="1" dirty="0">
                <a:latin typeface="Times New Roman" panose="02020603050405020304" pitchFamily="18" charset="0"/>
                <a:ea typeface="楷体_GB2312" pitchFamily="49" charset="-122"/>
                <a:sym typeface="Symbol" panose="05050102010706020507" pitchFamily="18" charset="2"/>
              </a:rPr>
              <a:t>为给定值）。有外结点的判定树叫扩充二叉树</a:t>
            </a:r>
            <a:r>
              <a:rPr lang="zh-CN" altLang="en-US" sz="2000" b="1" dirty="0" smtClean="0">
                <a:latin typeface="Times New Roman" panose="02020603050405020304" pitchFamily="18" charset="0"/>
                <a:ea typeface="楷体_GB2312" pitchFamily="49" charset="-122"/>
                <a:sym typeface="Symbol" panose="05050102010706020507" pitchFamily="18" charset="2"/>
              </a:rPr>
              <a:t>。</a:t>
            </a:r>
            <a:endParaRPr lang="zh-CN" altLang="en-US" sz="2000" b="1" dirty="0">
              <a:latin typeface="Times New Roman" panose="02020603050405020304" pitchFamily="18" charset="0"/>
              <a:ea typeface="楷体_GB2312" pitchFamily="49" charset="-122"/>
              <a:sym typeface="Symbol" panose="05050102010706020507" pitchFamily="18" charset="2"/>
            </a:endParaRPr>
          </a:p>
        </p:txBody>
      </p:sp>
      <p:graphicFrame>
        <p:nvGraphicFramePr>
          <p:cNvPr id="5" name="表格 4"/>
          <p:cNvGraphicFramePr/>
          <p:nvPr/>
        </p:nvGraphicFramePr>
        <p:xfrm>
          <a:off x="571500" y="1144905"/>
          <a:ext cx="7651750" cy="381000"/>
        </p:xfrm>
        <a:graphic>
          <a:graphicData uri="http://schemas.openxmlformats.org/drawingml/2006/table">
            <a:tbl>
              <a:tblPr firstRow="1" bandRow="1">
                <a:tableStyleId>{C4B1156A-380E-4F78-BDF5-A606A8083BF9}</a:tableStyleId>
              </a:tblPr>
              <a:tblGrid>
                <a:gridCol w="765175">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gridCol w="765175">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5175">
                  <a:extLst>
                    <a:ext uri="{9D8B030D-6E8A-4147-A177-3AD203B41FA5}">
                      <a16:colId xmlns:a16="http://schemas.microsoft.com/office/drawing/2014/main" val="20008"/>
                    </a:ext>
                  </a:extLst>
                </a:gridCol>
                <a:gridCol w="765175">
                  <a:extLst>
                    <a:ext uri="{9D8B030D-6E8A-4147-A177-3AD203B41FA5}">
                      <a16:colId xmlns:a16="http://schemas.microsoft.com/office/drawing/2014/main" val="20009"/>
                    </a:ext>
                  </a:extLst>
                </a:gridCol>
              </a:tblGrid>
              <a:tr h="381000">
                <a:tc>
                  <a:txBody>
                    <a:bodyPr/>
                    <a:lstStyle/>
                    <a:p>
                      <a:pPr>
                        <a:buNone/>
                      </a:pPr>
                      <a:r>
                        <a:rPr lang="en-US" altLang="zh-CN"/>
                        <a:t>3</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1</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dirty="0"/>
                        <a:t>4</a:t>
                      </a:r>
                    </a:p>
                  </a:txBody>
                  <a:tcPr/>
                </a:tc>
                <a:extLst>
                  <a:ext uri="{0D108BD9-81ED-4DB2-BD59-A6C34878D82A}">
                    <a16:rowId xmlns:a16="http://schemas.microsoft.com/office/drawing/2014/main" val="10000"/>
                  </a:ext>
                </a:extLst>
              </a:tr>
            </a:tbl>
          </a:graphicData>
        </a:graphic>
      </p:graphicFrame>
      <p:grpSp>
        <p:nvGrpSpPr>
          <p:cNvPr id="43" name="组合 42"/>
          <p:cNvGrpSpPr/>
          <p:nvPr/>
        </p:nvGrpSpPr>
        <p:grpSpPr>
          <a:xfrm>
            <a:off x="4932680" y="1624965"/>
            <a:ext cx="3748405" cy="543560"/>
            <a:chOff x="7768" y="2559"/>
            <a:chExt cx="5903" cy="856"/>
          </a:xfrm>
        </p:grpSpPr>
        <p:sp>
          <p:nvSpPr>
            <p:cNvPr id="6" name="文本框 5"/>
            <p:cNvSpPr txBox="1"/>
            <p:nvPr/>
          </p:nvSpPr>
          <p:spPr>
            <a:xfrm>
              <a:off x="7768" y="2665"/>
              <a:ext cx="5903" cy="580"/>
            </a:xfrm>
            <a:prstGeom prst="rect">
              <a:avLst/>
            </a:prstGeom>
            <a:noFill/>
          </p:spPr>
          <p:txBody>
            <a:bodyPr wrap="square" rtlCol="0">
              <a:spAutoFit/>
            </a:bodyPr>
            <a:lstStyle/>
            <a:p>
              <a:r>
                <a:rPr lang="en-US" altLang="zh-CN">
                  <a:solidFill>
                    <a:schemeClr val="tx1"/>
                  </a:solidFill>
                </a:rPr>
                <a:t>ASL=       (1*1+2*2+3*4+4*3)</a:t>
              </a:r>
            </a:p>
          </p:txBody>
        </p:sp>
        <p:graphicFrame>
          <p:nvGraphicFramePr>
            <p:cNvPr id="31" name="对象 30"/>
            <p:cNvGraphicFramePr/>
            <p:nvPr/>
          </p:nvGraphicFramePr>
          <p:xfrm>
            <a:off x="8906" y="2559"/>
            <a:ext cx="547" cy="856"/>
          </p:xfrm>
          <a:graphic>
            <a:graphicData uri="http://schemas.openxmlformats.org/presentationml/2006/ole">
              <mc:AlternateContent xmlns:mc="http://schemas.openxmlformats.org/markup-compatibility/2006">
                <mc:Choice xmlns:v="urn:schemas-microsoft-com:vml" Requires="v">
                  <p:oleObj spid="_x0000_s6220" r:id="rId4" imgW="203200" imgH="393700" progId="Equation.KSEE3">
                    <p:embed/>
                  </p:oleObj>
                </mc:Choice>
                <mc:Fallback>
                  <p:oleObj r:id="rId4" imgW="203200" imgH="393700" progId="Equation.KSEE3">
                    <p:embed/>
                    <p:pic>
                      <p:nvPicPr>
                        <p:cNvPr id="0" name="图片 31"/>
                        <p:cNvPicPr/>
                        <p:nvPr/>
                      </p:nvPicPr>
                      <p:blipFill>
                        <a:blip r:embed="rId5"/>
                        <a:stretch>
                          <a:fillRect/>
                        </a:stretch>
                      </p:blipFill>
                      <p:spPr>
                        <a:xfrm>
                          <a:off x="8906" y="2559"/>
                          <a:ext cx="547" cy="856"/>
                        </a:xfrm>
                        <a:prstGeom prst="rect">
                          <a:avLst/>
                        </a:prstGeom>
                      </p:spPr>
                    </p:pic>
                  </p:oleObj>
                </mc:Fallback>
              </mc:AlternateContent>
            </a:graphicData>
          </a:graphic>
        </p:graphicFrame>
      </p:grpSp>
      <p:sp>
        <p:nvSpPr>
          <p:cNvPr id="44" name="文本框 43"/>
          <p:cNvSpPr txBox="1"/>
          <p:nvPr/>
        </p:nvSpPr>
        <p:spPr>
          <a:xfrm>
            <a:off x="204217" y="144145"/>
            <a:ext cx="8355965" cy="1198880"/>
          </a:xfrm>
          <a:prstGeom prst="rect">
            <a:avLst/>
          </a:prstGeom>
          <a:solidFill>
            <a:schemeClr val="bg1"/>
          </a:solid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思考：</a:t>
            </a:r>
          </a:p>
          <a:p>
            <a:r>
              <a:rPr lang="zh-CN" altLang="en-US" sz="2400" dirty="0">
                <a:solidFill>
                  <a:srgbClr val="FF0000"/>
                </a:solidFill>
                <a:latin typeface="楷体" panose="02010609060101010101" pitchFamily="49" charset="-122"/>
                <a:ea typeface="楷体" panose="02010609060101010101" pitchFamily="49" charset="-122"/>
              </a:rPr>
              <a:t>二</a:t>
            </a:r>
            <a:r>
              <a:rPr lang="zh-CN" altLang="en-US" sz="2400" dirty="0" smtClean="0">
                <a:solidFill>
                  <a:srgbClr val="FF0000"/>
                </a:solidFill>
                <a:latin typeface="楷体" panose="02010609060101010101" pitchFamily="49" charset="-122"/>
                <a:ea typeface="楷体" panose="02010609060101010101" pitchFamily="49" charset="-122"/>
              </a:rPr>
              <a:t>叉查找树的</a:t>
            </a:r>
            <a:r>
              <a:rPr lang="zh-CN" altLang="en-US" sz="2400" dirty="0">
                <a:solidFill>
                  <a:srgbClr val="FF0000"/>
                </a:solidFill>
                <a:latin typeface="楷体" panose="02010609060101010101" pitchFamily="49" charset="-122"/>
                <a:ea typeface="楷体" panose="02010609060101010101" pitchFamily="49" charset="-122"/>
              </a:rPr>
              <a:t>特点？高度？</a:t>
            </a:r>
          </a:p>
          <a:p>
            <a:r>
              <a:rPr lang="en-US" altLang="zh-CN" sz="2400" dirty="0">
                <a:solidFill>
                  <a:srgbClr val="FF0000"/>
                </a:solidFill>
                <a:latin typeface="楷体" panose="02010609060101010101" pitchFamily="49" charset="-122"/>
                <a:ea typeface="楷体" panose="02010609060101010101" pitchFamily="49" charset="-122"/>
              </a:rPr>
              <a:t>n</a:t>
            </a:r>
            <a:r>
              <a:rPr lang="zh-CN" altLang="en-US" sz="2400" dirty="0">
                <a:solidFill>
                  <a:srgbClr val="FF0000"/>
                </a:solidFill>
                <a:latin typeface="楷体" panose="02010609060101010101" pitchFamily="49" charset="-122"/>
                <a:ea typeface="楷体" panose="02010609060101010101" pitchFamily="49" charset="-122"/>
              </a:rPr>
              <a:t>个结点等概率情况下查找成功的</a:t>
            </a:r>
            <a:r>
              <a:rPr lang="en-US" altLang="zh-CN" sz="2400" dirty="0">
                <a:solidFill>
                  <a:srgbClr val="FF0000"/>
                </a:solidFill>
                <a:latin typeface="楷体" panose="02010609060101010101" pitchFamily="49" charset="-122"/>
                <a:ea typeface="楷体" panose="02010609060101010101" pitchFamily="49" charset="-122"/>
              </a:rPr>
              <a:t>ASL</a:t>
            </a:r>
            <a:r>
              <a:rPr lang="zh-CN" altLang="en-US" sz="2400" dirty="0">
                <a:solidFill>
                  <a:srgbClr val="FF0000"/>
                </a:solidFill>
                <a:latin typeface="楷体" panose="02010609060101010101" pitchFamily="49" charset="-122"/>
                <a:ea typeface="楷体" panose="02010609060101010101" pitchFamily="49" charset="-122"/>
              </a:rPr>
              <a:t>？</a:t>
            </a:r>
          </a:p>
        </p:txBody>
      </p:sp>
      <p:sp>
        <p:nvSpPr>
          <p:cNvPr id="19466" name="Rectangle 60"/>
          <p:cNvSpPr/>
          <p:nvPr/>
        </p:nvSpPr>
        <p:spPr>
          <a:xfrm>
            <a:off x="109131" y="1302813"/>
            <a:ext cx="8947962" cy="5443457"/>
          </a:xfrm>
          <a:prstGeom prst="rect">
            <a:avLst/>
          </a:prstGeom>
          <a:solidFill>
            <a:schemeClr val="bg1"/>
          </a:solidFill>
          <a:ln w="9525">
            <a:noFill/>
          </a:ln>
        </p:spPr>
        <p:txBody>
          <a:bodyPr wrap="none" anchor="ct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grpSp>
        <p:nvGrpSpPr>
          <p:cNvPr id="79" name="Group 27"/>
          <p:cNvGrpSpPr>
            <a:grpSpLocks/>
          </p:cNvGrpSpPr>
          <p:nvPr/>
        </p:nvGrpSpPr>
        <p:grpSpPr bwMode="auto">
          <a:xfrm>
            <a:off x="1185069" y="4759008"/>
            <a:ext cx="6186488" cy="755650"/>
            <a:chOff x="933" y="1410"/>
            <a:chExt cx="3897" cy="476"/>
          </a:xfrm>
        </p:grpSpPr>
        <p:sp>
          <p:nvSpPr>
            <p:cNvPr id="80" name="Text Box 28"/>
            <p:cNvSpPr txBox="1">
              <a:spLocks noChangeArrowheads="1"/>
            </p:cNvSpPr>
            <p:nvPr/>
          </p:nvSpPr>
          <p:spPr bwMode="auto">
            <a:xfrm>
              <a:off x="933" y="1410"/>
              <a:ext cx="2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宋体" panose="02010600030101010101" pitchFamily="2" charset="-122"/>
                </a:rPr>
                <a:t>1       2       3       4       5       6        </a:t>
              </a:r>
              <a:r>
                <a:rPr lang="en-US" altLang="zh-CN" sz="2000" b="1" dirty="0" smtClean="0">
                  <a:solidFill>
                    <a:schemeClr val="tx1"/>
                  </a:solidFill>
                  <a:latin typeface="Times New Roman" panose="02020603050405020304" pitchFamily="18" charset="0"/>
                  <a:ea typeface="宋体" panose="02010600030101010101" pitchFamily="2" charset="-122"/>
                </a:rPr>
                <a:t>7</a:t>
              </a:r>
              <a:endParaRPr lang="en-US" altLang="zh-CN" sz="2000" b="1" dirty="0">
                <a:solidFill>
                  <a:schemeClr val="tx1"/>
                </a:solidFill>
                <a:latin typeface="Times New Roman" panose="02020603050405020304" pitchFamily="18" charset="0"/>
                <a:ea typeface="宋体" panose="02010600030101010101" pitchFamily="2" charset="-122"/>
              </a:endParaRPr>
            </a:p>
          </p:txBody>
        </p:sp>
        <p:sp>
          <p:nvSpPr>
            <p:cNvPr id="81" name="Rectangle 29"/>
            <p:cNvSpPr>
              <a:spLocks noChangeArrowheads="1"/>
            </p:cNvSpPr>
            <p:nvPr/>
          </p:nvSpPr>
          <p:spPr bwMode="auto">
            <a:xfrm>
              <a:off x="951" y="1631"/>
              <a:ext cx="3879" cy="2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宋体" panose="02010600030101010101" pitchFamily="2" charset="-122"/>
                </a:rPr>
                <a:t>5      13     19     21     37     56      </a:t>
              </a:r>
              <a:r>
                <a:rPr lang="en-US" altLang="zh-CN" sz="2000" b="1" dirty="0" smtClean="0">
                  <a:solidFill>
                    <a:schemeClr val="tx1"/>
                  </a:solidFill>
                  <a:latin typeface="Times New Roman" panose="02020603050405020304" pitchFamily="18" charset="0"/>
                  <a:ea typeface="宋体" panose="02010600030101010101" pitchFamily="2" charset="-122"/>
                </a:rPr>
                <a:t>64</a:t>
              </a:r>
              <a:endParaRPr lang="en-US" altLang="zh-CN" sz="2000" b="1" dirty="0">
                <a:solidFill>
                  <a:schemeClr val="tx1"/>
                </a:solidFill>
                <a:latin typeface="Times New Roman" panose="02020603050405020304" pitchFamily="18" charset="0"/>
                <a:ea typeface="宋体" panose="02010600030101010101" pitchFamily="2" charset="-122"/>
              </a:endParaRPr>
            </a:p>
          </p:txBody>
        </p:sp>
        <p:sp>
          <p:nvSpPr>
            <p:cNvPr id="82" name="Line 30"/>
            <p:cNvSpPr>
              <a:spLocks noChangeShapeType="1"/>
            </p:cNvSpPr>
            <p:nvPr/>
          </p:nvSpPr>
          <p:spPr bwMode="auto">
            <a:xfrm>
              <a:off x="1218"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31"/>
            <p:cNvSpPr>
              <a:spLocks noChangeShapeType="1"/>
            </p:cNvSpPr>
            <p:nvPr/>
          </p:nvSpPr>
          <p:spPr bwMode="auto">
            <a:xfrm>
              <a:off x="1582"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2"/>
            <p:cNvSpPr>
              <a:spLocks noChangeShapeType="1"/>
            </p:cNvSpPr>
            <p:nvPr/>
          </p:nvSpPr>
          <p:spPr bwMode="auto">
            <a:xfrm>
              <a:off x="1946"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
            <p:cNvSpPr>
              <a:spLocks noChangeShapeType="1"/>
            </p:cNvSpPr>
            <p:nvPr/>
          </p:nvSpPr>
          <p:spPr bwMode="auto">
            <a:xfrm>
              <a:off x="2310"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4"/>
            <p:cNvSpPr>
              <a:spLocks noChangeShapeType="1"/>
            </p:cNvSpPr>
            <p:nvPr/>
          </p:nvSpPr>
          <p:spPr bwMode="auto">
            <a:xfrm>
              <a:off x="2674"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5"/>
            <p:cNvSpPr>
              <a:spLocks noChangeShapeType="1"/>
            </p:cNvSpPr>
            <p:nvPr/>
          </p:nvSpPr>
          <p:spPr bwMode="auto">
            <a:xfrm>
              <a:off x="3038"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36"/>
            <p:cNvSpPr>
              <a:spLocks noChangeShapeType="1"/>
            </p:cNvSpPr>
            <p:nvPr/>
          </p:nvSpPr>
          <p:spPr bwMode="auto">
            <a:xfrm>
              <a:off x="3402"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7"/>
            <p:cNvSpPr>
              <a:spLocks noChangeShapeType="1"/>
            </p:cNvSpPr>
            <p:nvPr/>
          </p:nvSpPr>
          <p:spPr bwMode="auto">
            <a:xfrm>
              <a:off x="3766"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8"/>
            <p:cNvSpPr>
              <a:spLocks noChangeShapeType="1"/>
            </p:cNvSpPr>
            <p:nvPr/>
          </p:nvSpPr>
          <p:spPr bwMode="auto">
            <a:xfrm>
              <a:off x="4130"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39"/>
            <p:cNvSpPr>
              <a:spLocks noChangeShapeType="1"/>
            </p:cNvSpPr>
            <p:nvPr/>
          </p:nvSpPr>
          <p:spPr bwMode="auto">
            <a:xfrm>
              <a:off x="4494" y="1630"/>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 name="文本框 6"/>
          <p:cNvSpPr txBox="1"/>
          <p:nvPr/>
        </p:nvSpPr>
        <p:spPr>
          <a:xfrm>
            <a:off x="204217" y="1646148"/>
            <a:ext cx="8778077" cy="1815882"/>
          </a:xfrm>
          <a:prstGeom prst="rect">
            <a:avLst/>
          </a:prstGeom>
          <a:noFill/>
        </p:spPr>
        <p:txBody>
          <a:bodyPr wrap="square" rtlCol="0">
            <a:spAutoFit/>
          </a:bodyPr>
          <a:lstStyle/>
          <a:p>
            <a:r>
              <a:rPr kumimoji="1" lang="zh-CN" altLang="en-US" sz="2800" dirty="0">
                <a:latin typeface="楷体" panose="02010609060101010101" pitchFamily="49" charset="-122"/>
                <a:ea typeface="楷体" panose="02010609060101010101" pitchFamily="49" charset="-122"/>
              </a:rPr>
              <a:t>设</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2</a:t>
            </a:r>
            <a:r>
              <a:rPr kumimoji="1" lang="en-US" altLang="zh-CN" sz="2800" baseline="30000" dirty="0">
                <a:latin typeface="楷体" panose="02010609060101010101" pitchFamily="49" charset="-122"/>
                <a:ea typeface="楷体" panose="02010609060101010101" pitchFamily="49" charset="-122"/>
              </a:rPr>
              <a:t>h</a:t>
            </a:r>
            <a:r>
              <a:rPr kumimoji="1" lang="en-US" altLang="zh-CN" sz="2800" dirty="0">
                <a:latin typeface="楷体" panose="02010609060101010101" pitchFamily="49" charset="-122"/>
                <a:ea typeface="楷体" panose="02010609060101010101" pitchFamily="49" charset="-122"/>
              </a:rPr>
              <a:t>-1</a:t>
            </a:r>
            <a:r>
              <a:rPr kumimoji="1" lang="zh-CN" altLang="en-US" sz="2800" dirty="0">
                <a:latin typeface="楷体" panose="02010609060101010101" pitchFamily="49" charset="-122"/>
                <a:ea typeface="楷体" panose="02010609060101010101" pitchFamily="49" charset="-122"/>
              </a:rPr>
              <a:t>，则描述折半查找的扩充二叉树是高度为</a:t>
            </a:r>
            <a:r>
              <a:rPr kumimoji="1" lang="en-US" altLang="zh-CN" sz="2800" dirty="0">
                <a:latin typeface="楷体" panose="02010609060101010101" pitchFamily="49" charset="-122"/>
                <a:ea typeface="楷体" panose="02010609060101010101" pitchFamily="49" charset="-122"/>
              </a:rPr>
              <a:t>h</a:t>
            </a:r>
            <a:r>
              <a:rPr kumimoji="1" lang="zh-CN" altLang="en-US" sz="2800" dirty="0">
                <a:latin typeface="楷体" panose="02010609060101010101" pitchFamily="49" charset="-122"/>
                <a:ea typeface="楷体" panose="02010609060101010101" pitchFamily="49" charset="-122"/>
              </a:rPr>
              <a:t>的满二叉树，</a:t>
            </a:r>
            <a:r>
              <a:rPr kumimoji="1" lang="en-US" altLang="zh-CN" sz="2800" dirty="0">
                <a:latin typeface="楷体" panose="02010609060101010101" pitchFamily="49" charset="-122"/>
                <a:ea typeface="楷体" panose="02010609060101010101" pitchFamily="49" charset="-122"/>
              </a:rPr>
              <a:t>h</a:t>
            </a:r>
            <a:r>
              <a:rPr kumimoji="1" lang="zh-CN" altLang="en-US" sz="2800" dirty="0">
                <a:latin typeface="楷体" panose="02010609060101010101" pitchFamily="49" charset="-122"/>
                <a:ea typeface="楷体" panose="02010609060101010101" pitchFamily="49" charset="-122"/>
              </a:rPr>
              <a:t>＝</a:t>
            </a:r>
            <a:r>
              <a:rPr kumimoji="1" lang="zh-CN" altLang="en-US" sz="2800" dirty="0">
                <a:latin typeface="楷体" panose="02010609060101010101" pitchFamily="49" charset="-122"/>
                <a:ea typeface="楷体" panose="02010609060101010101" pitchFamily="49" charset="-122"/>
                <a:sym typeface="Symbol" panose="05050102010706020507" pitchFamily="18" charset="2"/>
              </a:rPr>
              <a:t></a:t>
            </a:r>
            <a:r>
              <a:rPr kumimoji="1" lang="en-US" altLang="zh-CN" sz="2800" dirty="0">
                <a:latin typeface="楷体" panose="02010609060101010101" pitchFamily="49" charset="-122"/>
                <a:ea typeface="楷体" panose="02010609060101010101" pitchFamily="49" charset="-122"/>
              </a:rPr>
              <a:t>log</a:t>
            </a:r>
            <a:r>
              <a:rPr kumimoji="1" lang="en-US" altLang="zh-CN" sz="2800" baseline="-30000" dirty="0">
                <a:latin typeface="楷体" panose="02010609060101010101" pitchFamily="49" charset="-122"/>
                <a:ea typeface="楷体" panose="02010609060101010101" pitchFamily="49" charset="-122"/>
              </a:rPr>
              <a:t>2</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十</a:t>
            </a:r>
            <a:r>
              <a:rPr kumimoji="1" lang="en-US" altLang="zh-CN" sz="2800" dirty="0">
                <a:latin typeface="楷体" panose="02010609060101010101" pitchFamily="49" charset="-122"/>
                <a:ea typeface="楷体" panose="02010609060101010101" pitchFamily="49" charset="-122"/>
              </a:rPr>
              <a:t>1)</a:t>
            </a:r>
            <a:r>
              <a:rPr kumimoji="1" lang="en-US" altLang="zh-CN" sz="2800" dirty="0" smtClean="0">
                <a:latin typeface="楷体" panose="02010609060101010101" pitchFamily="49" charset="-122"/>
                <a:ea typeface="楷体" panose="02010609060101010101" pitchFamily="49" charset="-122"/>
                <a:sym typeface="Symbol" panose="05050102010706020507" pitchFamily="18" charset="2"/>
              </a:rPr>
              <a:t>.</a:t>
            </a:r>
            <a:r>
              <a:rPr kumimoji="1" lang="zh-CN" altLang="en-US" sz="2800" dirty="0" smtClean="0">
                <a:latin typeface="楷体" panose="02010609060101010101" pitchFamily="49" charset="-122"/>
                <a:ea typeface="楷体" panose="02010609060101010101" pitchFamily="49" charset="-122"/>
              </a:rPr>
              <a:t>假定</a:t>
            </a:r>
            <a:r>
              <a:rPr kumimoji="1" lang="zh-CN" altLang="en-US" sz="2800" dirty="0">
                <a:latin typeface="楷体" panose="02010609060101010101" pitchFamily="49" charset="-122"/>
                <a:ea typeface="楷体" panose="02010609060101010101" pitchFamily="49" charset="-122"/>
              </a:rPr>
              <a:t>每个结点的查找概率相等，即</a:t>
            </a:r>
            <a:r>
              <a:rPr kumimoji="1" lang="en-US" altLang="zh-CN" sz="2800" dirty="0">
                <a:latin typeface="楷体" panose="02010609060101010101" pitchFamily="49" charset="-122"/>
                <a:ea typeface="楷体" panose="02010609060101010101" pitchFamily="49" charset="-122"/>
              </a:rPr>
              <a:t>Pi</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l</a:t>
            </a:r>
            <a:r>
              <a:rPr kumimoji="1" lang="zh-CN" altLang="en-US" sz="2800" dirty="0">
                <a:latin typeface="楷体" panose="02010609060101010101" pitchFamily="49" charset="-122"/>
                <a:ea typeface="楷体" panose="02010609060101010101" pitchFamily="49" charset="-122"/>
              </a:rPr>
              <a:t>／</a:t>
            </a:r>
            <a:r>
              <a:rPr kumimoji="1" lang="en-US" altLang="zh-CN" sz="2800" dirty="0">
                <a:latin typeface="楷体" panose="02010609060101010101" pitchFamily="49" charset="-122"/>
                <a:ea typeface="楷体" panose="02010609060101010101" pitchFamily="49" charset="-122"/>
              </a:rPr>
              <a:t>n</a:t>
            </a:r>
            <a:r>
              <a:rPr kumimoji="1" lang="zh-CN" altLang="en-US" sz="2800" dirty="0">
                <a:latin typeface="楷体" panose="02010609060101010101" pitchFamily="49" charset="-122"/>
                <a:ea typeface="楷体" panose="02010609060101010101" pitchFamily="49" charset="-122"/>
              </a:rPr>
              <a:t>，则查找成功的平均查找长度为</a:t>
            </a:r>
            <a:r>
              <a:rPr kumimoji="1" lang="en-US" altLang="zh-CN" sz="2800" dirty="0">
                <a:latin typeface="楷体" panose="02010609060101010101" pitchFamily="49" charset="-122"/>
                <a:ea typeface="楷体" panose="02010609060101010101" pitchFamily="49" charset="-122"/>
              </a:rPr>
              <a:t>: </a:t>
            </a:r>
          </a:p>
          <a:p>
            <a:endParaRPr lang="zh-CN" altLang="en-US" sz="2800" dirty="0">
              <a:latin typeface="楷体" panose="02010609060101010101" pitchFamily="49" charset="-122"/>
              <a:ea typeface="楷体" panose="02010609060101010101" pitchFamily="49" charset="-122"/>
            </a:endParaRPr>
          </a:p>
        </p:txBody>
      </p:sp>
      <p:graphicFrame>
        <p:nvGraphicFramePr>
          <p:cNvPr id="93" name="Object 3"/>
          <p:cNvGraphicFramePr>
            <a:graphicFrameLocks noChangeAspect="1"/>
          </p:cNvGraphicFramePr>
          <p:nvPr>
            <p:extLst>
              <p:ext uri="{D42A27DB-BD31-4B8C-83A1-F6EECF244321}">
                <p14:modId xmlns:p14="http://schemas.microsoft.com/office/powerpoint/2010/main" val="1964297591"/>
              </p:ext>
            </p:extLst>
          </p:nvPr>
        </p:nvGraphicFramePr>
        <p:xfrm>
          <a:off x="773113" y="3359150"/>
          <a:ext cx="7239000" cy="838200"/>
        </p:xfrm>
        <a:graphic>
          <a:graphicData uri="http://schemas.openxmlformats.org/presentationml/2006/ole">
            <mc:AlternateContent xmlns:mc="http://schemas.openxmlformats.org/markup-compatibility/2006">
              <mc:Choice xmlns:v="urn:schemas-microsoft-com:vml" Requires="v">
                <p:oleObj spid="_x0000_s6221" name="Equation" r:id="rId6" imgW="4736880" imgH="431640" progId="Equation.3">
                  <p:embed/>
                </p:oleObj>
              </mc:Choice>
              <mc:Fallback>
                <p:oleObj name="Equation" r:id="rId6" imgW="4736880" imgH="431640" progId="Equation.3">
                  <p:embed/>
                  <p:pic>
                    <p:nvPicPr>
                      <p:cNvPr id="215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3359150"/>
                        <a:ext cx="723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ox(in)">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par>
                                <p:cTn id="13" presetID="4" presetClass="entr" presetSubtype="16"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ox(in)">
                                      <p:cBhvr>
                                        <p:cTn id="28" dur="500"/>
                                        <p:tgtEl>
                                          <p:spTgt spid="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Par">
                                  <p:stCondLst>
                                    <p:cond delay="0"/>
                                  </p:stCondLst>
                                  <p:childTnLst>
                                    <p:set>
                                      <p:cBhvr>
                                        <p:cTn id="35" dur="500" fill="hold">
                                          <p:stCondLst>
                                            <p:cond delay="0"/>
                                          </p:stCondLst>
                                        </p:cTn>
                                        <p:tgtEl>
                                          <p:spTgt spid="20"/>
                                        </p:tgtEl>
                                        <p:attrNameLst>
                                          <p:attrName>style.visibility</p:attrName>
                                        </p:attrNameLst>
                                      </p:cBhvr>
                                      <p:to>
                                        <p:strVal val="visible"/>
                                      </p:to>
                                    </p:set>
                                    <p:animEffect transition="in" filter="box(in)">
                                      <p:cBhvr>
                                        <p:cTn id="36" dur="500"/>
                                        <p:tgtEl>
                                          <p:spTgt spid="20"/>
                                        </p:tgtEl>
                                      </p:cBhvr>
                                    </p:animEffect>
                                  </p:childTnLst>
                                </p:cTn>
                              </p:par>
                              <p:par>
                                <p:cTn id="37" presetID="4" presetClass="entr" presetSubtype="16"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ox(i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ox(in)">
                                      <p:cBhvr>
                                        <p:cTn id="44" dur="500"/>
                                        <p:tgtEl>
                                          <p:spTgt spid="1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ox(in)">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ox(in)">
                                      <p:cBhvr>
                                        <p:cTn id="63" dur="500"/>
                                        <p:tgtEl>
                                          <p:spTgt spid="21"/>
                                        </p:tgtEl>
                                      </p:cBhvr>
                                    </p:animEffect>
                                  </p:childTnLst>
                                </p:cTn>
                              </p:par>
                              <p:par>
                                <p:cTn id="64" presetID="4"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ox(in)">
                                      <p:cBhvr>
                                        <p:cTn id="66" dur="500"/>
                                        <p:tgtEl>
                                          <p:spTgt spid="13"/>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ox(in)">
                                      <p:cBhvr>
                                        <p:cTn id="69" dur="500"/>
                                        <p:tgtEl>
                                          <p:spTgt spid="26"/>
                                        </p:tgtEl>
                                      </p:cBhvr>
                                    </p:animEffect>
                                  </p:childTnLst>
                                </p:cTn>
                              </p:par>
                              <p:par>
                                <p:cTn id="70" presetID="4" presetClass="entr" presetSubtype="16"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ox(in)">
                                      <p:cBhvr>
                                        <p:cTn id="72" dur="500"/>
                                        <p:tgtEl>
                                          <p:spTgt spid="1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ox(in)">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blinds(horizontal)">
                                      <p:cBhvr>
                                        <p:cTn id="80" dur="500"/>
                                        <p:tgtEl>
                                          <p:spTgt spid="5"/>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box(in)">
                                      <p:cBhvr>
                                        <p:cTn id="85" dur="500"/>
                                        <p:tgtEl>
                                          <p:spTgt spid="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500" fill="hold">
                                          <p:stCondLst>
                                            <p:cond delay="0"/>
                                          </p:stCondLst>
                                        </p:cTn>
                                        <p:tgtEl>
                                          <p:spTgt spid="68">
                                            <p:bg/>
                                          </p:spTgt>
                                        </p:tgtEl>
                                        <p:attrNameLst>
                                          <p:attrName>style.visibility</p:attrName>
                                        </p:attrNameLst>
                                      </p:cBhvr>
                                      <p:to>
                                        <p:strVal val="visible"/>
                                      </p:to>
                                    </p:set>
                                    <p:animEffect transition="in" filter="blinds(horizontal)">
                                      <p:cBhvr>
                                        <p:cTn id="90" dur="500"/>
                                        <p:tgtEl>
                                          <p:spTgt spid="68">
                                            <p:bg/>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500" fill="hold">
                                          <p:stCondLst>
                                            <p:cond delay="0"/>
                                          </p:stCondLst>
                                        </p:cTn>
                                        <p:tgtEl>
                                          <p:spTgt spid="68">
                                            <p:txEl>
                                              <p:pRg st="0" end="0"/>
                                            </p:txEl>
                                          </p:spTgt>
                                        </p:tgtEl>
                                        <p:attrNameLst>
                                          <p:attrName>style.visibility</p:attrName>
                                        </p:attrNameLst>
                                      </p:cBhvr>
                                      <p:to>
                                        <p:strVal val="visible"/>
                                      </p:to>
                                    </p:set>
                                    <p:animEffect transition="in" filter="blinds(horizontal)">
                                      <p:cBhvr>
                                        <p:cTn id="95" dur="500"/>
                                        <p:tgtEl>
                                          <p:spTgt spid="68">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500" fill="hold">
                                          <p:stCondLst>
                                            <p:cond delay="0"/>
                                          </p:stCondLst>
                                        </p:cTn>
                                        <p:tgtEl>
                                          <p:spTgt spid="68">
                                            <p:txEl>
                                              <p:pRg st="1" end="1"/>
                                            </p:txEl>
                                          </p:spTgt>
                                        </p:tgtEl>
                                        <p:attrNameLst>
                                          <p:attrName>style.visibility</p:attrName>
                                        </p:attrNameLst>
                                      </p:cBhvr>
                                      <p:to>
                                        <p:strVal val="visible"/>
                                      </p:to>
                                    </p:set>
                                    <p:animEffect transition="in" filter="blinds(horizontal)">
                                      <p:cBhvr>
                                        <p:cTn id="100" dur="500"/>
                                        <p:tgtEl>
                                          <p:spTgt spid="68">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blinds(horizontal)">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blinds(horizontal)">
                                      <p:cBhvr>
                                        <p:cTn id="110" dur="500"/>
                                        <p:tgtEl>
                                          <p:spTgt spid="4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9466"/>
                                        </p:tgtEl>
                                        <p:attrNameLst>
                                          <p:attrName>style.visibility</p:attrName>
                                        </p:attrNameLst>
                                      </p:cBhvr>
                                      <p:to>
                                        <p:strVal val="visible"/>
                                      </p:to>
                                    </p:set>
                                    <p:animEffect transition="in" filter="blinds(horizontal)">
                                      <p:cBhvr>
                                        <p:cTn id="113" dur="500"/>
                                        <p:tgtEl>
                                          <p:spTgt spid="1946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7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7"/>
                                        </p:tgtEl>
                                        <p:attrNameLst>
                                          <p:attrName>style.visibility</p:attrName>
                                        </p:attrNameLst>
                                      </p:cBhvr>
                                      <p:to>
                                        <p:strVal val="visible"/>
                                      </p:to>
                                    </p:set>
                                    <p:anim calcmode="lin" valueType="num">
                                      <p:cBhvr additive="base">
                                        <p:cTn id="122" dur="500" fill="hold"/>
                                        <p:tgtEl>
                                          <p:spTgt spid="7"/>
                                        </p:tgtEl>
                                        <p:attrNameLst>
                                          <p:attrName>ppt_x</p:attrName>
                                        </p:attrNameLst>
                                      </p:cBhvr>
                                      <p:tavLst>
                                        <p:tav tm="0">
                                          <p:val>
                                            <p:strVal val="#ppt_x"/>
                                          </p:val>
                                        </p:tav>
                                        <p:tav tm="100000">
                                          <p:val>
                                            <p:strVal val="#ppt_x"/>
                                          </p:val>
                                        </p:tav>
                                      </p:tavLst>
                                    </p:anim>
                                    <p:anim calcmode="lin" valueType="num">
                                      <p:cBhvr additive="base">
                                        <p:cTn id="1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136" grpId="0" animBg="1"/>
      <p:bldP spid="68" grpId="0" uiExpand="1" build="p" animBg="1"/>
      <p:bldP spid="44" grpId="0" bldLvl="0" animBg="1"/>
      <p:bldP spid="19466" grpId="0" bldLvl="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3"/>
          <p:cNvSpPr txBox="1"/>
          <p:nvPr/>
        </p:nvSpPr>
        <p:spPr>
          <a:xfrm>
            <a:off x="206709" y="188784"/>
            <a:ext cx="8820150" cy="6218555"/>
          </a:xfrm>
          <a:prstGeom prst="rect">
            <a:avLst/>
          </a:prstGeom>
          <a:solidFill>
            <a:schemeClr val="bg1"/>
          </a:solidFill>
          <a:ln w="9525">
            <a:noFill/>
          </a:ln>
        </p:spPr>
        <p:txBody>
          <a:bodyPr anchor="t">
            <a:spAutoFit/>
          </a:bodyPr>
          <a:lstStyle/>
          <a:p>
            <a:pPr algn="ctr">
              <a:lnSpc>
                <a:spcPct val="120000"/>
              </a:lnSpc>
              <a:spcBef>
                <a:spcPct val="80000"/>
              </a:spcBef>
              <a:buSzTx/>
            </a:pPr>
            <a:r>
              <a:rPr lang="zh-CN" altLang="en-US" sz="2800" b="1" dirty="0">
                <a:latin typeface="楷体" panose="02010609060101010101" pitchFamily="49" charset="-122"/>
                <a:ea typeface="楷体" panose="02010609060101010101" pitchFamily="49" charset="-122"/>
              </a:rPr>
              <a:t>结论</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从折半查找的平均查找长度</a:t>
            </a:r>
            <a:r>
              <a:rPr lang="en-US" altLang="zh-CN" sz="2400" b="1" dirty="0">
                <a:latin typeface="楷体" panose="02010609060101010101" pitchFamily="49" charset="-122"/>
                <a:ea typeface="楷体" panose="02010609060101010101" pitchFamily="49" charset="-122"/>
              </a:rPr>
              <a:t>ASL</a:t>
            </a:r>
            <a:r>
              <a:rPr lang="zh-CN" altLang="en-US" sz="2400" b="1" dirty="0">
                <a:latin typeface="楷体" panose="02010609060101010101" pitchFamily="49" charset="-122"/>
                <a:ea typeface="楷体" panose="02010609060101010101" pitchFamily="49" charset="-122"/>
              </a:rPr>
              <a:t>来看，当表的长度</a:t>
            </a:r>
            <a:r>
              <a:rPr lang="en-US" altLang="zh-CN" sz="2400" b="1" dirty="0">
                <a:latin typeface="楷体" panose="02010609060101010101" pitchFamily="49" charset="-122"/>
                <a:ea typeface="楷体" panose="02010609060101010101" pitchFamily="49" charset="-122"/>
              </a:rPr>
              <a:t>n</a:t>
            </a:r>
            <a:r>
              <a:rPr lang="zh-CN" altLang="en-US" sz="2400" b="1" dirty="0">
                <a:latin typeface="楷体" panose="02010609060101010101" pitchFamily="49" charset="-122"/>
                <a:ea typeface="楷体" panose="02010609060101010101" pitchFamily="49" charset="-122"/>
              </a:rPr>
              <a:t>很大时，该方法尤其能显示出其时间效率。</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折半查找的效率比顺序查找高，但折半查找只适合于有序表，且限于顺序存储结构。</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但由于折半查找的表仍是线性表，若经常要进行插入、删除操作，则元素排列费时太多，因此折半查找比较适合于一经建立就很少改动而又需要经常查找的线性表，较少查找而又经常需要改动的线性表可以采用链接存储，使用顺序查找。 </a:t>
            </a:r>
          </a:p>
          <a:p>
            <a:pPr algn="just">
              <a:lnSpc>
                <a:spcPct val="120000"/>
              </a:lnSpc>
              <a:spcBef>
                <a:spcPct val="80000"/>
              </a:spcBef>
              <a:buClrTx/>
              <a:buSzTx/>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以有序表表示静态查找表时，除可用折半查找之外，还有</a:t>
            </a:r>
            <a:r>
              <a:rPr lang="zh-CN" altLang="en-US" sz="2400" b="1" dirty="0">
                <a:solidFill>
                  <a:srgbClr val="FF0000"/>
                </a:solidFill>
                <a:latin typeface="楷体" panose="02010609060101010101" pitchFamily="49" charset="-122"/>
                <a:ea typeface="楷体" panose="02010609060101010101" pitchFamily="49" charset="-122"/>
              </a:rPr>
              <a:t>斐波那契</a:t>
            </a:r>
            <a:r>
              <a:rPr lang="zh-CN" altLang="en-US" sz="2400" b="1" dirty="0">
                <a:latin typeface="楷体" panose="02010609060101010101" pitchFamily="49" charset="-122"/>
                <a:ea typeface="楷体" panose="02010609060101010101" pitchFamily="49" charset="-122"/>
              </a:rPr>
              <a:t>查找和</a:t>
            </a:r>
            <a:r>
              <a:rPr lang="zh-CN" altLang="en-US" sz="2400" b="1" dirty="0">
                <a:solidFill>
                  <a:srgbClr val="FF0000"/>
                </a:solidFill>
                <a:latin typeface="楷体" panose="02010609060101010101" pitchFamily="49" charset="-122"/>
                <a:ea typeface="楷体" panose="02010609060101010101" pitchFamily="49" charset="-122"/>
              </a:rPr>
              <a:t>插值</a:t>
            </a:r>
            <a:r>
              <a:rPr lang="zh-CN" altLang="en-US" sz="2400" b="1" dirty="0">
                <a:latin typeface="楷体" panose="02010609060101010101" pitchFamily="49" charset="-122"/>
                <a:ea typeface="楷体" panose="02010609060101010101" pitchFamily="49" charset="-122"/>
              </a:rPr>
              <a:t>查找。</a:t>
            </a:r>
          </a:p>
        </p:txBody>
      </p:sp>
    </p:spTree>
    <p:extLst>
      <p:ext uri="{BB962C8B-B14F-4D97-AF65-F5344CB8AC3E}">
        <p14:creationId xmlns:p14="http://schemas.microsoft.com/office/powerpoint/2010/main" val="71475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ou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ou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ou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ox(ou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p:nvPr/>
        </p:nvSpPr>
        <p:spPr>
          <a:xfrm>
            <a:off x="341313" y="279400"/>
            <a:ext cx="7924800" cy="5262563"/>
          </a:xfrm>
          <a:prstGeom prst="rect">
            <a:avLst/>
          </a:prstGeom>
          <a:noFill/>
          <a:ln w="9525">
            <a:noFill/>
          </a:ln>
        </p:spPr>
        <p:txBody>
          <a:bodyPr anchor="t">
            <a:spAutoFit/>
          </a:bodyPr>
          <a:lstStyle/>
          <a:p>
            <a:pPr algn="just">
              <a:spcBef>
                <a:spcPct val="50000"/>
              </a:spcBef>
              <a:buSzTx/>
            </a:pPr>
            <a:r>
              <a:rPr lang="zh-CN" altLang="en-US" sz="3200" dirty="0">
                <a:solidFill>
                  <a:srgbClr val="C00000"/>
                </a:solidFill>
                <a:latin typeface="宋体" panose="02010600030101010101" pitchFamily="2" charset="-122"/>
              </a:rPr>
              <a:t>斐波那契查找：</a:t>
            </a:r>
            <a:endParaRPr lang="en-US" altLang="zh-CN" sz="3200" dirty="0">
              <a:solidFill>
                <a:srgbClr val="C00000"/>
              </a:solidFill>
              <a:latin typeface="宋体" panose="02010600030101010101" pitchFamily="2" charset="-122"/>
            </a:endParaRPr>
          </a:p>
          <a:p>
            <a:pPr algn="just">
              <a:spcBef>
                <a:spcPct val="50000"/>
              </a:spcBef>
              <a:buSzTx/>
            </a:pPr>
            <a:r>
              <a:rPr lang="zh-CN" altLang="en-US" sz="3200" dirty="0">
                <a:solidFill>
                  <a:srgbClr val="000000"/>
                </a:solidFill>
                <a:latin typeface="宋体" panose="02010600030101010101" pitchFamily="2" charset="-122"/>
              </a:rPr>
              <a:t>斐波那契数列的定义为：</a:t>
            </a:r>
            <a:r>
              <a:rPr lang="en-US" altLang="zh-CN" sz="3200" dirty="0">
                <a:solidFill>
                  <a:srgbClr val="000000"/>
                </a:solidFill>
                <a:latin typeface="宋体" panose="02010600030101010101" pitchFamily="2" charset="-122"/>
              </a:rPr>
              <a:t>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2</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3</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5</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8</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13</a:t>
            </a:r>
            <a:r>
              <a:rPr lang="zh-CN" altLang="en-US" sz="3200" dirty="0">
                <a:solidFill>
                  <a:srgbClr val="000000"/>
                </a:solidFill>
                <a:latin typeface="宋体" panose="02010600030101010101" pitchFamily="2" charset="-122"/>
              </a:rPr>
              <a:t>，</a:t>
            </a:r>
            <a:r>
              <a:rPr lang="en-US" altLang="zh-CN" sz="3200" dirty="0">
                <a:solidFill>
                  <a:srgbClr val="000000"/>
                </a:solidFill>
                <a:latin typeface="Times New Roman" panose="02020603050405020304" pitchFamily="18" charset="0"/>
              </a:rPr>
              <a:t>…</a:t>
            </a:r>
            <a:r>
              <a:rPr lang="zh-CN" altLang="en-US" sz="3200" dirty="0">
                <a:solidFill>
                  <a:srgbClr val="000000"/>
                </a:solidFill>
                <a:latin typeface="宋体" panose="02010600030101010101" pitchFamily="2" charset="-122"/>
              </a:rPr>
              <a:t>。即</a:t>
            </a:r>
            <a:r>
              <a:rPr lang="en-US" altLang="zh-CN" sz="3200" dirty="0">
                <a:solidFill>
                  <a:srgbClr val="000000"/>
                </a:solidFill>
                <a:latin typeface="宋体" panose="02010600030101010101" pitchFamily="2" charset="-122"/>
              </a:rPr>
              <a:t>f(1)=1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f(2)=1</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f(i)=f(i-1)+f(i-2)</a:t>
            </a:r>
            <a:r>
              <a:rPr lang="zh-CN" altLang="en-US" sz="3200" dirty="0">
                <a:solidFill>
                  <a:srgbClr val="000000"/>
                </a:solidFill>
                <a:latin typeface="宋体" panose="02010600030101010101" pitchFamily="2" charset="-122"/>
              </a:rPr>
              <a:t>（当</a:t>
            </a:r>
            <a:r>
              <a:rPr lang="en-US" altLang="zh-CN" sz="3200" dirty="0">
                <a:solidFill>
                  <a:srgbClr val="000000"/>
                </a:solidFill>
                <a:latin typeface="宋体" panose="02010600030101010101" pitchFamily="2" charset="-122"/>
              </a:rPr>
              <a:t>i&gt;2</a:t>
            </a:r>
            <a:r>
              <a:rPr lang="zh-CN" altLang="en-US" sz="3200" dirty="0">
                <a:solidFill>
                  <a:srgbClr val="000000"/>
                </a:solidFill>
                <a:latin typeface="宋体" panose="02010600030101010101" pitchFamily="2" charset="-122"/>
              </a:rPr>
              <a:t>时）。</a:t>
            </a:r>
            <a:endParaRPr lang="en-US" altLang="zh-CN" sz="3200" dirty="0">
              <a:solidFill>
                <a:srgbClr val="000000"/>
              </a:solidFill>
              <a:latin typeface="宋体" panose="02010600030101010101" pitchFamily="2" charset="-122"/>
            </a:endParaRPr>
          </a:p>
          <a:p>
            <a:pPr algn="just">
              <a:spcBef>
                <a:spcPct val="50000"/>
              </a:spcBef>
              <a:buSzTx/>
            </a:pPr>
            <a:r>
              <a:rPr lang="zh-CN" altLang="en-US" sz="3200" dirty="0">
                <a:solidFill>
                  <a:srgbClr val="C00000"/>
                </a:solidFill>
                <a:latin typeface="宋体" panose="02010600030101010101" pitchFamily="2" charset="-122"/>
              </a:rPr>
              <a:t>插值查找：</a:t>
            </a:r>
            <a:endParaRPr lang="en-US" altLang="zh-CN" sz="3200" dirty="0">
              <a:solidFill>
                <a:srgbClr val="C00000"/>
              </a:solidFill>
              <a:latin typeface="宋体" panose="02010600030101010101" pitchFamily="2" charset="-122"/>
            </a:endParaRPr>
          </a:p>
          <a:p>
            <a:pPr algn="just">
              <a:spcBef>
                <a:spcPct val="50000"/>
              </a:spcBef>
              <a:buSzTx/>
            </a:pPr>
            <a:endParaRPr lang="en-US" altLang="zh-CN" sz="3200" dirty="0">
              <a:solidFill>
                <a:srgbClr val="000000"/>
              </a:solidFill>
              <a:latin typeface="宋体" panose="02010600030101010101" pitchFamily="2" charset="-122"/>
            </a:endParaRPr>
          </a:p>
          <a:p>
            <a:pPr algn="just">
              <a:spcBef>
                <a:spcPct val="50000"/>
              </a:spcBef>
              <a:buSzTx/>
            </a:pPr>
            <a:endParaRPr lang="en-US" altLang="zh-CN" sz="3200" dirty="0">
              <a:solidFill>
                <a:srgbClr val="000000"/>
              </a:solidFill>
              <a:latin typeface="宋体" panose="02010600030101010101" pitchFamily="2" charset="-122"/>
            </a:endParaRPr>
          </a:p>
          <a:p>
            <a:pPr algn="just">
              <a:spcBef>
                <a:spcPct val="50000"/>
              </a:spcBef>
              <a:buSzTx/>
            </a:pPr>
            <a:endParaRPr lang="zh-CN" altLang="en-US" sz="3200" dirty="0">
              <a:solidFill>
                <a:srgbClr val="000000"/>
              </a:solidFill>
              <a:latin typeface="宋体" panose="02010600030101010101" pitchFamily="2" charset="-122"/>
            </a:endParaRPr>
          </a:p>
        </p:txBody>
      </p:sp>
      <p:graphicFrame>
        <p:nvGraphicFramePr>
          <p:cNvPr id="18434" name="Object 2"/>
          <p:cNvGraphicFramePr>
            <a:graphicFrameLocks noChangeAspect="1"/>
          </p:cNvGraphicFramePr>
          <p:nvPr/>
        </p:nvGraphicFramePr>
        <p:xfrm>
          <a:off x="611188" y="3563938"/>
          <a:ext cx="7772400" cy="720725"/>
        </p:xfrm>
        <a:graphic>
          <a:graphicData uri="http://schemas.openxmlformats.org/presentationml/2006/ole">
            <mc:AlternateContent xmlns:mc="http://schemas.openxmlformats.org/markup-compatibility/2006">
              <mc:Choice xmlns:v="urn:schemas-microsoft-com:vml" Requires="v">
                <p:oleObj spid="_x0000_s7201" r:id="rId3" imgW="4572000" imgH="419100" progId="Equation.3">
                  <p:embed/>
                </p:oleObj>
              </mc:Choice>
              <mc:Fallback>
                <p:oleObj r:id="rId3" imgW="4572000" imgH="419100" progId="Equation.3">
                  <p:embed/>
                  <p:pic>
                    <p:nvPicPr>
                      <p:cNvPr id="0" name="图片 3075"/>
                      <p:cNvPicPr/>
                      <p:nvPr/>
                    </p:nvPicPr>
                    <p:blipFill>
                      <a:blip r:embed="rId4"/>
                      <a:stretch>
                        <a:fillRect/>
                      </a:stretch>
                    </p:blipFill>
                    <p:spPr>
                      <a:xfrm>
                        <a:off x="611188" y="3563938"/>
                        <a:ext cx="7772400" cy="720725"/>
                      </a:xfrm>
                      <a:prstGeom prst="rect">
                        <a:avLst/>
                      </a:prstGeom>
                      <a:noFill/>
                      <a:ln w="38100">
                        <a:noFill/>
                        <a:miter/>
                      </a:ln>
                    </p:spPr>
                  </p:pic>
                </p:oleObj>
              </mc:Fallback>
            </mc:AlternateContent>
          </a:graphicData>
        </a:graphic>
      </p:graphicFrame>
      <p:sp>
        <p:nvSpPr>
          <p:cNvPr id="18435" name="矩形 3"/>
          <p:cNvSpPr/>
          <p:nvPr/>
        </p:nvSpPr>
        <p:spPr>
          <a:xfrm>
            <a:off x="296863" y="4508500"/>
            <a:ext cx="8370887" cy="1570038"/>
          </a:xfrm>
          <a:prstGeom prst="rect">
            <a:avLst/>
          </a:prstGeom>
          <a:noFill/>
          <a:ln w="9525">
            <a:noFill/>
          </a:ln>
        </p:spPr>
        <p:txBody>
          <a:bodyPr anchor="t">
            <a:spAutoFit/>
          </a:bodyPr>
          <a:lstStyle/>
          <a:p>
            <a:pPr>
              <a:buSzTx/>
            </a:pPr>
            <a:r>
              <a:rPr lang="en-US" altLang="zh-CN" sz="3200" dirty="0">
                <a:solidFill>
                  <a:srgbClr val="000000"/>
                </a:solidFill>
                <a:latin typeface="宋体" panose="02010600030101010101" pitchFamily="2" charset="-122"/>
              </a:rPr>
              <a:t>k</a:t>
            </a:r>
            <a:r>
              <a:rPr lang="zh-CN" altLang="en-US" sz="3200" dirty="0">
                <a:solidFill>
                  <a:srgbClr val="000000"/>
                </a:solidFill>
                <a:latin typeface="宋体" panose="02010600030101010101" pitchFamily="2" charset="-122"/>
              </a:rPr>
              <a:t>为给定值，</a:t>
            </a:r>
            <a:r>
              <a:rPr lang="en-US" altLang="zh-CN" sz="3200" dirty="0">
                <a:solidFill>
                  <a:srgbClr val="000000"/>
                </a:solidFill>
                <a:latin typeface="宋体" panose="02010600030101010101" pitchFamily="2" charset="-122"/>
              </a:rPr>
              <a:t>Table[low]</a:t>
            </a:r>
            <a:r>
              <a:rPr lang="zh-CN" altLang="en-US" sz="3200" dirty="0">
                <a:solidFill>
                  <a:srgbClr val="000000"/>
                </a:solidFill>
                <a:latin typeface="宋体" panose="02010600030101010101" pitchFamily="2" charset="-122"/>
              </a:rPr>
              <a:t>和</a:t>
            </a:r>
            <a:r>
              <a:rPr lang="en-US" altLang="zh-CN" sz="3200" dirty="0">
                <a:solidFill>
                  <a:srgbClr val="000000"/>
                </a:solidFill>
                <a:latin typeface="宋体" panose="02010600030101010101" pitchFamily="2" charset="-122"/>
              </a:rPr>
              <a:t>Table[high]</a:t>
            </a:r>
            <a:r>
              <a:rPr lang="zh-CN" altLang="en-US" sz="3200" dirty="0">
                <a:solidFill>
                  <a:srgbClr val="000000"/>
                </a:solidFill>
                <a:latin typeface="宋体" panose="02010600030101010101" pitchFamily="2" charset="-122"/>
              </a:rPr>
              <a:t>分别为查找区间中具有最小关键字和最大关键字的数据元素</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txBox="1"/>
          <p:nvPr/>
        </p:nvSpPr>
        <p:spPr>
          <a:xfrm>
            <a:off x="411162" y="1133847"/>
            <a:ext cx="7931150" cy="584200"/>
          </a:xfrm>
          <a:prstGeom prst="rect">
            <a:avLst/>
          </a:prstGeom>
          <a:noFill/>
          <a:ln w="9525">
            <a:noFill/>
          </a:ln>
        </p:spPr>
        <p:txBody>
          <a:bodyPr anchor="t"/>
          <a:lstStyle/>
          <a:p>
            <a:pPr eaLnBrk="0" hangingPunct="0">
              <a:buSzTx/>
            </a:pPr>
            <a:r>
              <a:rPr lang="zh-CN" altLang="en-US" sz="3600" b="1" dirty="0">
                <a:solidFill>
                  <a:srgbClr val="005C2E"/>
                </a:solidFill>
                <a:latin typeface="Garamond" pitchFamily="18" charset="0"/>
              </a:rPr>
              <a:t>索引顺序表</a:t>
            </a:r>
            <a:r>
              <a:rPr lang="en-US" altLang="zh-CN" sz="3600" b="1" dirty="0">
                <a:solidFill>
                  <a:srgbClr val="005C2E"/>
                </a:solidFill>
                <a:latin typeface="Garamond" pitchFamily="18" charset="0"/>
              </a:rPr>
              <a:t>-----</a:t>
            </a:r>
            <a:r>
              <a:rPr lang="zh-CN" altLang="en-US" sz="3600" b="1" dirty="0">
                <a:solidFill>
                  <a:srgbClr val="005C2E"/>
                </a:solidFill>
                <a:latin typeface="Garamond" pitchFamily="18" charset="0"/>
              </a:rPr>
              <a:t>稠密索引（完全索引）</a:t>
            </a:r>
          </a:p>
        </p:txBody>
      </p:sp>
      <p:pic>
        <p:nvPicPr>
          <p:cNvPr id="19458" name="Picture 2"/>
          <p:cNvPicPr>
            <a:picLocks noChangeAspect="1"/>
          </p:cNvPicPr>
          <p:nvPr/>
        </p:nvPicPr>
        <p:blipFill>
          <a:blip r:embed="rId2"/>
          <a:stretch>
            <a:fillRect/>
          </a:stretch>
        </p:blipFill>
        <p:spPr>
          <a:xfrm>
            <a:off x="411162" y="1898898"/>
            <a:ext cx="7610475" cy="4714875"/>
          </a:xfrm>
          <a:prstGeom prst="rect">
            <a:avLst/>
          </a:prstGeom>
          <a:noFill/>
          <a:ln w="9525">
            <a:noFill/>
          </a:ln>
        </p:spPr>
      </p:pic>
      <p:sp>
        <p:nvSpPr>
          <p:cNvPr id="4" name="Rectangle 2"/>
          <p:cNvSpPr txBox="1">
            <a:spLocks noRot="1" noChangeArrowheads="1"/>
          </p:cNvSpPr>
          <p:nvPr/>
        </p:nvSpPr>
        <p:spPr>
          <a:xfrm>
            <a:off x="250825" y="188913"/>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8.3</a:t>
            </a:r>
            <a:r>
              <a:rPr lang="zh-CN" altLang="en-US"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索引顺序表和倒排表</a:t>
            </a:r>
            <a:r>
              <a:rPr lang="zh-CN" altLang="en-US" kern="0" dirty="0" smtClean="0">
                <a:solidFill>
                  <a:schemeClr val="accent6">
                    <a:lumMod val="50000"/>
                  </a:schemeClr>
                </a:solidFill>
              </a:rPr>
              <a:t> </a:t>
            </a:r>
            <a:endPar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vert="horz" wrap="square" lIns="91440" tIns="45720" rIns="91440" bIns="45720" anchor="t"/>
          <a:lstStyle/>
          <a:p>
            <a:r>
              <a:rPr lang="zh-CN" altLang="en-US" dirty="0"/>
              <a:t>索引顺序表</a:t>
            </a:r>
            <a:r>
              <a:rPr lang="en-US" altLang="zh-CN" dirty="0"/>
              <a:t>--</a:t>
            </a:r>
            <a:r>
              <a:rPr lang="zh-CN" altLang="en-US" dirty="0"/>
              <a:t>二级索引</a:t>
            </a:r>
          </a:p>
        </p:txBody>
      </p:sp>
      <p:graphicFrame>
        <p:nvGraphicFramePr>
          <p:cNvPr id="20482" name="Object 2"/>
          <p:cNvGraphicFramePr>
            <a:graphicFrameLocks noChangeAspect="1"/>
          </p:cNvGraphicFramePr>
          <p:nvPr/>
        </p:nvGraphicFramePr>
        <p:xfrm>
          <a:off x="296863" y="2033588"/>
          <a:ext cx="8243887" cy="3109912"/>
        </p:xfrm>
        <a:graphic>
          <a:graphicData uri="http://schemas.openxmlformats.org/presentationml/2006/ole">
            <mc:AlternateContent xmlns:mc="http://schemas.openxmlformats.org/markup-compatibility/2006">
              <mc:Choice xmlns:v="urn:schemas-microsoft-com:vml" Requires="v">
                <p:oleObj spid="_x0000_s8228" r:id="rId3" imgW="4922520" imgH="1793875" progId="Word.Picture.8">
                  <p:embed/>
                </p:oleObj>
              </mc:Choice>
              <mc:Fallback>
                <p:oleObj r:id="rId3" imgW="4922520" imgH="1793875" progId="Word.Picture.8">
                  <p:embed/>
                  <p:pic>
                    <p:nvPicPr>
                      <p:cNvPr id="0" name="图片 3076"/>
                      <p:cNvPicPr/>
                      <p:nvPr/>
                    </p:nvPicPr>
                    <p:blipFill>
                      <a:blip r:embed="rId4"/>
                      <a:stretch>
                        <a:fillRect/>
                      </a:stretch>
                    </p:blipFill>
                    <p:spPr>
                      <a:xfrm>
                        <a:off x="296863" y="2033588"/>
                        <a:ext cx="8243887" cy="3109912"/>
                      </a:xfrm>
                      <a:prstGeom prst="rect">
                        <a:avLst/>
                      </a:prstGeom>
                      <a:noFill/>
                      <a:ln w="38100">
                        <a:noFill/>
                        <a:miter/>
                      </a:ln>
                    </p:spPr>
                  </p:pic>
                </p:oleObj>
              </mc:Fallback>
            </mc:AlternateContent>
          </a:graphicData>
        </a:graphic>
      </p:graphicFrame>
      <p:cxnSp>
        <p:nvCxnSpPr>
          <p:cNvPr id="5" name="直接箭头连接符 4"/>
          <p:cNvCxnSpPr/>
          <p:nvPr/>
        </p:nvCxnSpPr>
        <p:spPr>
          <a:xfrm>
            <a:off x="3581400" y="1538288"/>
            <a:ext cx="0" cy="4508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897313" y="1538288"/>
            <a:ext cx="0" cy="45085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871663"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185988"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546350" y="5049838"/>
            <a:ext cx="0" cy="4937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81738" y="1449388"/>
            <a:ext cx="1530350" cy="522287"/>
          </a:xfrm>
          <a:prstGeom prst="rect">
            <a:avLst/>
          </a:prstGeom>
          <a:noFill/>
          <a:ln w="9525">
            <a:noFill/>
          </a:ln>
        </p:spPr>
        <p:txBody>
          <a:bodyPr anchor="t">
            <a:spAutoFit/>
          </a:bodyPr>
          <a:lstStyle/>
          <a:p>
            <a:pPr>
              <a:buSzTx/>
            </a:pPr>
            <a:r>
              <a:rPr lang="zh-CN" altLang="en-US" sz="2800" dirty="0">
                <a:latin typeface="Arial" panose="020B0604020202020204" pitchFamily="34" charset="0"/>
              </a:rPr>
              <a:t>查找</a:t>
            </a:r>
            <a:r>
              <a:rPr lang="en-US" altLang="zh-CN" sz="2800" dirty="0">
                <a:latin typeface="Arial" panose="020B0604020202020204" pitchFamily="34" charset="0"/>
              </a:rPr>
              <a:t>18</a:t>
            </a:r>
            <a:endParaRPr lang="zh-CN" altLang="en-US" sz="2800" dirty="0">
              <a:latin typeface="Arial" panose="020B0604020202020204" pitchFamily="34" charset="0"/>
            </a:endParaRPr>
          </a:p>
        </p:txBody>
      </p:sp>
      <p:sp>
        <p:nvSpPr>
          <p:cNvPr id="20490" name="矩形 20"/>
          <p:cNvSpPr/>
          <p:nvPr/>
        </p:nvSpPr>
        <p:spPr>
          <a:xfrm>
            <a:off x="5832475" y="2079625"/>
            <a:ext cx="1800225" cy="368300"/>
          </a:xfrm>
          <a:prstGeom prst="rect">
            <a:avLst/>
          </a:prstGeom>
          <a:noFill/>
          <a:ln w="9525">
            <a:noFill/>
          </a:ln>
        </p:spPr>
        <p:txBody>
          <a:bodyPr wrap="none" anchor="t">
            <a:spAutoFit/>
          </a:bodyPr>
          <a:lstStyle/>
          <a:p>
            <a:pPr>
              <a:buSzTx/>
            </a:pPr>
            <a:r>
              <a:rPr lang="zh-CN" altLang="en-US" b="1" dirty="0">
                <a:solidFill>
                  <a:srgbClr val="C00000"/>
                </a:solidFill>
                <a:latin typeface="Times New Roman" panose="02020603050405020304" pitchFamily="18" charset="0"/>
                <a:ea typeface="楷体_GB2312" pitchFamily="49" charset="-122"/>
              </a:rPr>
              <a:t>块内最大关键码</a:t>
            </a:r>
            <a:endParaRPr lang="zh-CN" altLang="en-US" dirty="0">
              <a:solidFill>
                <a:srgbClr val="C00000"/>
              </a:solidFill>
              <a:latin typeface="Arial" panose="020B0604020202020204" pitchFamily="34" charset="0"/>
            </a:endParaRPr>
          </a:p>
        </p:txBody>
      </p:sp>
      <p:sp>
        <p:nvSpPr>
          <p:cNvPr id="20491" name="矩形 21"/>
          <p:cNvSpPr/>
          <p:nvPr/>
        </p:nvSpPr>
        <p:spPr>
          <a:xfrm>
            <a:off x="5832475" y="2393950"/>
            <a:ext cx="1570038" cy="369888"/>
          </a:xfrm>
          <a:prstGeom prst="rect">
            <a:avLst/>
          </a:prstGeom>
          <a:noFill/>
          <a:ln w="9525">
            <a:noFill/>
          </a:ln>
        </p:spPr>
        <p:txBody>
          <a:bodyPr wrap="none" anchor="t">
            <a:spAutoFit/>
          </a:bodyPr>
          <a:lstStyle/>
          <a:p>
            <a:pPr>
              <a:buSzTx/>
            </a:pPr>
            <a:r>
              <a:rPr lang="zh-CN" altLang="en-US" b="1" dirty="0">
                <a:solidFill>
                  <a:srgbClr val="000099"/>
                </a:solidFill>
                <a:latin typeface="Times New Roman" panose="02020603050405020304" pitchFamily="18" charset="0"/>
                <a:ea typeface="楷体_GB2312" pitchFamily="49" charset="-122"/>
              </a:rPr>
              <a:t>各</a:t>
            </a:r>
            <a:r>
              <a:rPr lang="zh-CN" altLang="en-US" b="1" dirty="0">
                <a:solidFill>
                  <a:srgbClr val="1209BD"/>
                </a:solidFill>
                <a:latin typeface="Times New Roman" panose="02020603050405020304" pitchFamily="18" charset="0"/>
                <a:ea typeface="楷体_GB2312" pitchFamily="49" charset="-122"/>
              </a:rPr>
              <a:t>块起始位置</a:t>
            </a:r>
            <a:endParaRPr lang="zh-CN" altLang="en-US" dirty="0">
              <a:latin typeface="Arial" panose="020B0604020202020204" pitchFamily="34" charset="0"/>
            </a:endParaRPr>
          </a:p>
        </p:txBody>
      </p:sp>
      <p:sp>
        <p:nvSpPr>
          <p:cNvPr id="13" name="Text Box 2"/>
          <p:cNvSpPr txBox="1"/>
          <p:nvPr/>
        </p:nvSpPr>
        <p:spPr>
          <a:xfrm>
            <a:off x="250825" y="4824413"/>
            <a:ext cx="8353425" cy="1938337"/>
          </a:xfrm>
          <a:prstGeom prst="rect">
            <a:avLst/>
          </a:prstGeom>
          <a:solidFill>
            <a:schemeClr val="bg1"/>
          </a:solidFill>
          <a:ln w="9525">
            <a:noFill/>
          </a:ln>
        </p:spPr>
        <p:txBody>
          <a:bodyPr anchor="t">
            <a:spAutoFit/>
          </a:bodyPr>
          <a:lstStyle/>
          <a:p>
            <a:pPr algn="just">
              <a:spcBef>
                <a:spcPct val="50000"/>
              </a:spcBef>
              <a:buSzTx/>
            </a:pPr>
            <a:r>
              <a:rPr lang="zh-CN" altLang="en-US" sz="2400" dirty="0">
                <a:solidFill>
                  <a:srgbClr val="000000"/>
                </a:solidFill>
                <a:latin typeface="宋体" panose="02010600030101010101" pitchFamily="2" charset="-122"/>
              </a:rPr>
              <a:t>二级索引查找成功时的平均查找长度：</a:t>
            </a:r>
          </a:p>
          <a:p>
            <a:pPr algn="just">
              <a:spcBef>
                <a:spcPct val="50000"/>
              </a:spcBef>
              <a:buSzTx/>
            </a:pP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IndexSeq</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 </a:t>
            </a:r>
            <a:r>
              <a:rPr lang="en-US" altLang="zh-CN" sz="2400" dirty="0">
                <a:solidFill>
                  <a:srgbClr val="000000"/>
                </a:solidFill>
                <a:latin typeface="宋体" panose="02010600030101010101" pitchFamily="2" charset="-122"/>
              </a:rPr>
              <a:t>+ ASL</a:t>
            </a:r>
            <a:r>
              <a:rPr lang="en-US" altLang="zh-CN" sz="2400" baseline="-30000" dirty="0">
                <a:solidFill>
                  <a:srgbClr val="000000"/>
                </a:solidFill>
                <a:latin typeface="宋体" panose="02010600030101010101" pitchFamily="2" charset="-122"/>
              </a:rPr>
              <a:t>SubList</a:t>
            </a:r>
            <a:endParaRPr lang="en-US" altLang="zh-CN" sz="2400" dirty="0">
              <a:solidFill>
                <a:srgbClr val="000000"/>
              </a:solidFill>
              <a:latin typeface="宋体" panose="02010600030101010101" pitchFamily="2" charset="-122"/>
            </a:endParaRPr>
          </a:p>
          <a:p>
            <a:pPr algn="just">
              <a:spcBef>
                <a:spcPct val="50000"/>
              </a:spcBef>
              <a:buSzTx/>
            </a:pPr>
            <a:r>
              <a:rPr lang="zh-CN" altLang="en-US" sz="2400" dirty="0">
                <a:solidFill>
                  <a:srgbClr val="000000"/>
                </a:solidFill>
                <a:latin typeface="宋体" panose="02010600030101010101" pitchFamily="2" charset="-122"/>
              </a:rPr>
              <a:t>其中，</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Index </a:t>
            </a:r>
            <a:r>
              <a:rPr lang="zh-CN" altLang="en-US" sz="2400" dirty="0">
                <a:solidFill>
                  <a:srgbClr val="000000"/>
                </a:solidFill>
                <a:latin typeface="宋体" panose="02010600030101010101" pitchFamily="2" charset="-122"/>
              </a:rPr>
              <a:t>是在二级索引表中查找成功的平均查找长度，</a:t>
            </a:r>
            <a:r>
              <a:rPr lang="en-US" altLang="zh-CN" sz="2400" dirty="0">
                <a:solidFill>
                  <a:srgbClr val="000000"/>
                </a:solidFill>
                <a:latin typeface="宋体" panose="02010600030101010101" pitchFamily="2" charset="-122"/>
              </a:rPr>
              <a:t>ASL</a:t>
            </a:r>
            <a:r>
              <a:rPr lang="en-US" altLang="zh-CN" sz="2400" baseline="-30000" dirty="0">
                <a:solidFill>
                  <a:srgbClr val="000000"/>
                </a:solidFill>
                <a:latin typeface="宋体" panose="02010600030101010101" pitchFamily="2" charset="-122"/>
              </a:rPr>
              <a:t>SubList</a:t>
            </a:r>
            <a:r>
              <a:rPr lang="en-US" altLang="zh-CN" sz="2400" i="1" baseline="-30000" dirty="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是在子表内查找成功的平均查找长度。</a:t>
            </a:r>
            <a:endParaRPr lang="zh-CN" altLang="en-US" sz="2400" dirty="0">
              <a:latin typeface="Times New Roman" panose="02020603050405020304" pitchFamily="18" charset="0"/>
            </a:endParaRPr>
          </a:p>
        </p:txBody>
      </p:sp>
      <p:sp>
        <p:nvSpPr>
          <p:cNvPr id="14" name="Rectangle 61"/>
          <p:cNvSpPr/>
          <p:nvPr/>
        </p:nvSpPr>
        <p:spPr>
          <a:xfrm>
            <a:off x="170719" y="82641"/>
            <a:ext cx="7299961" cy="2012859"/>
          </a:xfrm>
          <a:prstGeom prst="rect">
            <a:avLst/>
          </a:prstGeom>
          <a:solidFill>
            <a:schemeClr val="bg1"/>
          </a:solidFill>
          <a:ln w="9525">
            <a:noFill/>
          </a:ln>
        </p:spPr>
        <p:txBody>
          <a:bodyPr wrap="square" anchor="t">
            <a:spAutoFit/>
          </a:bodyPr>
          <a:lstStyle/>
          <a:p>
            <a:pPr indent="-457200">
              <a:spcBef>
                <a:spcPct val="20000"/>
              </a:spcBef>
              <a:spcAft>
                <a:spcPct val="20000"/>
              </a:spcAft>
              <a:buSzTx/>
            </a:pPr>
            <a:r>
              <a:rPr lang="zh-CN" altLang="en-US" sz="2400" b="1" dirty="0">
                <a:solidFill>
                  <a:srgbClr val="FF0000"/>
                </a:solidFill>
                <a:latin typeface="楷体" panose="02010609060101010101" pitchFamily="49" charset="-122"/>
                <a:ea typeface="楷体" panose="02010609060101010101" pitchFamily="49" charset="-122"/>
              </a:rPr>
              <a:t>思考：</a:t>
            </a:r>
          </a:p>
          <a:p>
            <a:pPr lvl="1" indent="-457200">
              <a:spcBef>
                <a:spcPct val="20000"/>
              </a:spcBef>
              <a:spcAft>
                <a:spcPct val="20000"/>
              </a:spcAft>
              <a:buFont typeface="Wingdings" panose="05000000000000000000" charset="0"/>
              <a:buChar char="ü"/>
            </a:pPr>
            <a:r>
              <a:rPr lang="zh-CN" altLang="en-US" sz="2400" b="1" dirty="0" smtClean="0">
                <a:solidFill>
                  <a:srgbClr val="FF0000"/>
                </a:solidFill>
                <a:latin typeface="楷体" panose="02010609060101010101" pitchFamily="49" charset="-122"/>
                <a:ea typeface="楷体" panose="02010609060101010101" pitchFamily="49" charset="-122"/>
                <a:sym typeface="+mn-ea"/>
              </a:rPr>
              <a:t>完全索引表必须排序？二级索引表必须排序？</a:t>
            </a:r>
            <a:endParaRPr lang="en-US" altLang="zh-CN" sz="2400" b="1" dirty="0" smtClean="0">
              <a:solidFill>
                <a:srgbClr val="FF0000"/>
              </a:solidFill>
              <a:latin typeface="楷体" panose="02010609060101010101" pitchFamily="49" charset="-122"/>
              <a:ea typeface="楷体" panose="02010609060101010101" pitchFamily="49" charset="-122"/>
              <a:sym typeface="+mn-ea"/>
            </a:endParaRPr>
          </a:p>
          <a:p>
            <a:pPr lvl="1" indent="-457200">
              <a:spcBef>
                <a:spcPct val="20000"/>
              </a:spcBef>
              <a:spcAft>
                <a:spcPct val="20000"/>
              </a:spcAft>
              <a:buFont typeface="Wingdings" panose="05000000000000000000" charset="0"/>
              <a:buChar char="ü"/>
            </a:pPr>
            <a:r>
              <a:rPr lang="zh-CN" altLang="en-US" sz="2400" b="1" dirty="0" smtClean="0">
                <a:solidFill>
                  <a:srgbClr val="FF0000"/>
                </a:solidFill>
                <a:latin typeface="楷体" panose="02010609060101010101" pitchFamily="49" charset="-122"/>
                <a:ea typeface="楷体" panose="02010609060101010101" pitchFamily="49" charset="-122"/>
                <a:sym typeface="+mn-ea"/>
              </a:rPr>
              <a:t>“书本目录”“字典”查找算二级索引？</a:t>
            </a:r>
            <a:endParaRPr lang="zh-CN" altLang="en-US" sz="2400" b="1" dirty="0">
              <a:solidFill>
                <a:srgbClr val="FF0000"/>
              </a:solidFill>
              <a:latin typeface="楷体" panose="02010609060101010101" pitchFamily="49" charset="-122"/>
              <a:ea typeface="楷体" panose="02010609060101010101" pitchFamily="49" charset="-122"/>
            </a:endParaRPr>
          </a:p>
          <a:p>
            <a:pPr indent="-457200">
              <a:spcBef>
                <a:spcPct val="20000"/>
              </a:spcBef>
              <a:spcAft>
                <a:spcPct val="20000"/>
              </a:spcAft>
              <a:buSzTx/>
              <a:buFont typeface="Wingdings" panose="05000000000000000000" charset="0"/>
              <a:buChar char="ü"/>
            </a:pPr>
            <a:r>
              <a:rPr lang="en-US" altLang="zh-CN" sz="2400" b="1" dirty="0">
                <a:solidFill>
                  <a:srgbClr val="FF0000"/>
                </a:solidFill>
                <a:latin typeface="楷体" panose="02010609060101010101" pitchFamily="49" charset="-122"/>
                <a:ea typeface="楷体" panose="02010609060101010101" pitchFamily="49" charset="-122"/>
              </a:rPr>
              <a:t>n</a:t>
            </a:r>
            <a:r>
              <a:rPr lang="zh-CN" altLang="en-US" sz="2400" b="1" dirty="0">
                <a:solidFill>
                  <a:srgbClr val="FF0000"/>
                </a:solidFill>
                <a:latin typeface="楷体" panose="02010609060101010101" pitchFamily="49" charset="-122"/>
                <a:ea typeface="楷体" panose="02010609060101010101" pitchFamily="49" charset="-122"/>
              </a:rPr>
              <a:t>个数据，如何分块最合理？为什么？</a:t>
            </a:r>
            <a:endParaRPr lang="en-US" altLang="zh-CN"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animBg="1"/>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1706" y="165832"/>
            <a:ext cx="5689600" cy="982663"/>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lang="zh-CN" altLang="en-US" kern="1200" dirty="0">
                <a:latin typeface="Garamond" pitchFamily="18" charset="0"/>
                <a:ea typeface="宋体" panose="02010600030101010101" pitchFamily="2" charset="-122"/>
                <a:cs typeface="+mn-cs"/>
              </a:rPr>
              <a:t>查找方法比较</a:t>
            </a:r>
          </a:p>
        </p:txBody>
      </p:sp>
      <p:grpSp>
        <p:nvGrpSpPr>
          <p:cNvPr id="2" name="Group 8"/>
          <p:cNvGrpSpPr/>
          <p:nvPr/>
        </p:nvGrpSpPr>
        <p:grpSpPr>
          <a:xfrm>
            <a:off x="473075" y="2430463"/>
            <a:ext cx="7608888" cy="2151062"/>
            <a:chOff x="526" y="2750"/>
            <a:chExt cx="4793" cy="1355"/>
          </a:xfrm>
        </p:grpSpPr>
        <p:grpSp>
          <p:nvGrpSpPr>
            <p:cNvPr id="21507" name="Group 9"/>
            <p:cNvGrpSpPr/>
            <p:nvPr/>
          </p:nvGrpSpPr>
          <p:grpSpPr>
            <a:xfrm>
              <a:off x="1008" y="2750"/>
              <a:ext cx="4311" cy="1355"/>
              <a:chOff x="1008" y="2750"/>
              <a:chExt cx="4311" cy="1355"/>
            </a:xfrm>
          </p:grpSpPr>
          <p:sp>
            <p:nvSpPr>
              <p:cNvPr id="21508" name="Text Box 10"/>
              <p:cNvSpPr txBox="1"/>
              <p:nvPr/>
            </p:nvSpPr>
            <p:spPr>
              <a:xfrm>
                <a:off x="1850" y="2778"/>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顺序查找</a:t>
                </a:r>
              </a:p>
            </p:txBody>
          </p:sp>
          <p:sp>
            <p:nvSpPr>
              <p:cNvPr id="21509" name="Text Box 11"/>
              <p:cNvSpPr txBox="1"/>
              <p:nvPr/>
            </p:nvSpPr>
            <p:spPr>
              <a:xfrm>
                <a:off x="3061" y="2778"/>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折半查找</a:t>
                </a:r>
              </a:p>
            </p:txBody>
          </p:sp>
          <p:sp>
            <p:nvSpPr>
              <p:cNvPr id="21510" name="Text Box 12"/>
              <p:cNvSpPr txBox="1"/>
              <p:nvPr/>
            </p:nvSpPr>
            <p:spPr>
              <a:xfrm>
                <a:off x="4138" y="2801"/>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分块查找</a:t>
                </a:r>
              </a:p>
            </p:txBody>
          </p:sp>
          <p:sp>
            <p:nvSpPr>
              <p:cNvPr id="21511" name="Line 13"/>
              <p:cNvSpPr/>
              <p:nvPr/>
            </p:nvSpPr>
            <p:spPr>
              <a:xfrm>
                <a:off x="1019" y="3017"/>
                <a:ext cx="4300" cy="0"/>
              </a:xfrm>
              <a:prstGeom prst="line">
                <a:avLst/>
              </a:prstGeom>
              <a:ln w="9525" cap="flat" cmpd="sng">
                <a:solidFill>
                  <a:schemeClr val="tx1"/>
                </a:solidFill>
                <a:prstDash val="solid"/>
                <a:round/>
                <a:headEnd type="none" w="med" len="med"/>
                <a:tailEnd type="none" w="med" len="med"/>
              </a:ln>
            </p:spPr>
          </p:sp>
          <p:grpSp>
            <p:nvGrpSpPr>
              <p:cNvPr id="21512" name="Group 14"/>
              <p:cNvGrpSpPr/>
              <p:nvPr/>
            </p:nvGrpSpPr>
            <p:grpSpPr>
              <a:xfrm>
                <a:off x="1008" y="2750"/>
                <a:ext cx="4310" cy="1355"/>
                <a:chOff x="545" y="1133"/>
                <a:chExt cx="4310" cy="1622"/>
              </a:xfrm>
            </p:grpSpPr>
            <p:sp>
              <p:nvSpPr>
                <p:cNvPr id="21513" name="Rectangle 15"/>
                <p:cNvSpPr/>
                <p:nvPr/>
              </p:nvSpPr>
              <p:spPr>
                <a:xfrm>
                  <a:off x="545" y="1133"/>
                  <a:ext cx="4310" cy="1622"/>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楷体" panose="02010609060101010101" pitchFamily="49" charset="-122"/>
                    <a:ea typeface="楷体" panose="02010609060101010101" pitchFamily="49" charset="-122"/>
                  </a:endParaRPr>
                </a:p>
              </p:txBody>
            </p:sp>
            <p:sp>
              <p:nvSpPr>
                <p:cNvPr id="21514" name="Line 16"/>
                <p:cNvSpPr/>
                <p:nvPr/>
              </p:nvSpPr>
              <p:spPr>
                <a:xfrm>
                  <a:off x="1356" y="1144"/>
                  <a:ext cx="0" cy="1611"/>
                </a:xfrm>
                <a:prstGeom prst="line">
                  <a:avLst/>
                </a:prstGeom>
                <a:ln w="9525" cap="flat" cmpd="sng">
                  <a:solidFill>
                    <a:schemeClr val="tx1"/>
                  </a:solidFill>
                  <a:prstDash val="solid"/>
                  <a:round/>
                  <a:headEnd type="none" w="med" len="med"/>
                  <a:tailEnd type="none" w="med" len="med"/>
                </a:ln>
              </p:spPr>
            </p:sp>
            <p:sp>
              <p:nvSpPr>
                <p:cNvPr id="21515" name="Line 17"/>
                <p:cNvSpPr/>
                <p:nvPr/>
              </p:nvSpPr>
              <p:spPr>
                <a:xfrm>
                  <a:off x="2567" y="1133"/>
                  <a:ext cx="0" cy="1622"/>
                </a:xfrm>
                <a:prstGeom prst="line">
                  <a:avLst/>
                </a:prstGeom>
                <a:ln w="9525" cap="flat" cmpd="sng">
                  <a:solidFill>
                    <a:schemeClr val="tx1"/>
                  </a:solidFill>
                  <a:prstDash val="solid"/>
                  <a:round/>
                  <a:headEnd type="none" w="med" len="med"/>
                  <a:tailEnd type="none" w="med" len="med"/>
                </a:ln>
              </p:spPr>
            </p:sp>
            <p:sp>
              <p:nvSpPr>
                <p:cNvPr id="21516" name="Line 18"/>
                <p:cNvSpPr/>
                <p:nvPr/>
              </p:nvSpPr>
              <p:spPr>
                <a:xfrm flipH="1">
                  <a:off x="3634" y="1133"/>
                  <a:ext cx="0" cy="1622"/>
                </a:xfrm>
                <a:prstGeom prst="line">
                  <a:avLst/>
                </a:prstGeom>
                <a:ln w="9525" cap="flat" cmpd="sng">
                  <a:solidFill>
                    <a:schemeClr val="tx1"/>
                  </a:solidFill>
                  <a:prstDash val="solid"/>
                  <a:round/>
                  <a:headEnd type="none" w="med" len="med"/>
                  <a:tailEnd type="none" w="med" len="med"/>
                </a:ln>
              </p:spPr>
            </p:sp>
          </p:grpSp>
          <p:sp>
            <p:nvSpPr>
              <p:cNvPr id="21517" name="Line 19"/>
              <p:cNvSpPr/>
              <p:nvPr/>
            </p:nvSpPr>
            <p:spPr>
              <a:xfrm>
                <a:off x="1008" y="3306"/>
                <a:ext cx="4311" cy="0"/>
              </a:xfrm>
              <a:prstGeom prst="line">
                <a:avLst/>
              </a:prstGeom>
              <a:ln w="9525" cap="flat" cmpd="sng">
                <a:solidFill>
                  <a:schemeClr val="tx1"/>
                </a:solidFill>
                <a:prstDash val="solid"/>
                <a:round/>
                <a:headEnd type="none" w="med" len="med"/>
                <a:tailEnd type="none" w="med" len="med"/>
              </a:ln>
            </p:spPr>
          </p:sp>
          <p:sp>
            <p:nvSpPr>
              <p:cNvPr id="21518" name="Line 20"/>
              <p:cNvSpPr/>
              <p:nvPr/>
            </p:nvSpPr>
            <p:spPr>
              <a:xfrm>
                <a:off x="1008" y="3606"/>
                <a:ext cx="4311" cy="0"/>
              </a:xfrm>
              <a:prstGeom prst="line">
                <a:avLst/>
              </a:prstGeom>
              <a:ln w="9525" cap="flat" cmpd="sng">
                <a:solidFill>
                  <a:schemeClr val="tx1"/>
                </a:solidFill>
                <a:prstDash val="solid"/>
                <a:round/>
                <a:headEnd type="none" w="med" len="med"/>
                <a:tailEnd type="none" w="med" len="med"/>
              </a:ln>
            </p:spPr>
          </p:sp>
        </p:grpSp>
        <p:sp>
          <p:nvSpPr>
            <p:cNvPr id="21519" name="Text Box 21"/>
            <p:cNvSpPr txBox="1"/>
            <p:nvPr/>
          </p:nvSpPr>
          <p:spPr>
            <a:xfrm>
              <a:off x="526" y="2880"/>
              <a:ext cx="310" cy="1152"/>
            </a:xfrm>
            <a:prstGeom prst="rect">
              <a:avLst/>
            </a:prstGeom>
            <a:noFill/>
            <a:ln w="9525">
              <a:noFill/>
            </a:ln>
          </p:spPr>
          <p:txBody>
            <a:bodyPr vert="eaVert" anchor="t">
              <a:spAutoFit/>
            </a:bodyPr>
            <a:lstStyle/>
            <a:p>
              <a:pPr>
                <a:spcBef>
                  <a:spcPct val="50000"/>
                </a:spcBef>
                <a:buSzTx/>
              </a:pPr>
              <a:r>
                <a:rPr lang="zh-CN" altLang="en-US" sz="2000" b="1" dirty="0">
                  <a:latin typeface="楷体" panose="02010609060101010101" pitchFamily="49" charset="-122"/>
                  <a:ea typeface="楷体" panose="02010609060101010101" pitchFamily="49" charset="-122"/>
                </a:rPr>
                <a:t>查找方法比较</a:t>
              </a:r>
            </a:p>
          </p:txBody>
        </p:sp>
      </p:grpSp>
      <p:grpSp>
        <p:nvGrpSpPr>
          <p:cNvPr id="5" name="Group 22"/>
          <p:cNvGrpSpPr/>
          <p:nvPr/>
        </p:nvGrpSpPr>
        <p:grpSpPr>
          <a:xfrm>
            <a:off x="1430338" y="2865438"/>
            <a:ext cx="6002337" cy="400050"/>
            <a:chOff x="654" y="1417"/>
            <a:chExt cx="3781" cy="252"/>
          </a:xfrm>
        </p:grpSpPr>
        <p:sp>
          <p:nvSpPr>
            <p:cNvPr id="21521" name="Text Box 23"/>
            <p:cNvSpPr txBox="1"/>
            <p:nvPr/>
          </p:nvSpPr>
          <p:spPr>
            <a:xfrm>
              <a:off x="654" y="1417"/>
              <a:ext cx="362" cy="252"/>
            </a:xfrm>
            <a:prstGeom prst="rect">
              <a:avLst/>
            </a:prstGeom>
            <a:noFill/>
            <a:ln w="9525">
              <a:noFill/>
            </a:ln>
          </p:spPr>
          <p:txBody>
            <a:bodyPr wrap="none" anchor="t">
              <a:spAutoFit/>
            </a:bodyPr>
            <a:lstStyle/>
            <a:p>
              <a:pPr>
                <a:buSzTx/>
              </a:pPr>
              <a:r>
                <a:rPr lang="en-US" altLang="zh-CN" sz="2000" b="1" dirty="0">
                  <a:latin typeface="楷体" panose="02010609060101010101" pitchFamily="49" charset="-122"/>
                  <a:ea typeface="楷体" panose="02010609060101010101" pitchFamily="49" charset="-122"/>
                </a:rPr>
                <a:t>ASL</a:t>
              </a:r>
            </a:p>
          </p:txBody>
        </p:sp>
        <p:sp>
          <p:nvSpPr>
            <p:cNvPr id="21522" name="Text Box 24"/>
            <p:cNvSpPr txBox="1"/>
            <p:nvPr/>
          </p:nvSpPr>
          <p:spPr>
            <a:xfrm>
              <a:off x="1387" y="1417"/>
              <a:ext cx="438"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最大</a:t>
              </a:r>
            </a:p>
          </p:txBody>
        </p:sp>
        <p:sp>
          <p:nvSpPr>
            <p:cNvPr id="21523" name="Text Box 25"/>
            <p:cNvSpPr txBox="1"/>
            <p:nvPr/>
          </p:nvSpPr>
          <p:spPr>
            <a:xfrm>
              <a:off x="2598" y="1417"/>
              <a:ext cx="438"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最小</a:t>
              </a:r>
            </a:p>
          </p:txBody>
        </p:sp>
        <p:sp>
          <p:nvSpPr>
            <p:cNvPr id="21524" name="Text Box 26"/>
            <p:cNvSpPr txBox="1"/>
            <p:nvPr/>
          </p:nvSpPr>
          <p:spPr>
            <a:xfrm>
              <a:off x="3675" y="1417"/>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两者之间</a:t>
              </a:r>
            </a:p>
          </p:txBody>
        </p:sp>
      </p:grpSp>
      <p:grpSp>
        <p:nvGrpSpPr>
          <p:cNvPr id="6" name="Group 27"/>
          <p:cNvGrpSpPr/>
          <p:nvPr/>
        </p:nvGrpSpPr>
        <p:grpSpPr>
          <a:xfrm>
            <a:off x="1360488" y="3395663"/>
            <a:ext cx="6327775" cy="396875"/>
            <a:chOff x="610" y="1751"/>
            <a:chExt cx="3986" cy="250"/>
          </a:xfrm>
        </p:grpSpPr>
        <p:sp>
          <p:nvSpPr>
            <p:cNvPr id="21526" name="Text Box 28"/>
            <p:cNvSpPr txBox="1"/>
            <p:nvPr/>
          </p:nvSpPr>
          <p:spPr>
            <a:xfrm>
              <a:off x="610" y="1751"/>
              <a:ext cx="599"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表结构</a:t>
              </a:r>
            </a:p>
          </p:txBody>
        </p:sp>
        <p:sp>
          <p:nvSpPr>
            <p:cNvPr id="21527" name="Text Box 29"/>
            <p:cNvSpPr txBox="1"/>
            <p:nvPr/>
          </p:nvSpPr>
          <p:spPr>
            <a:xfrm>
              <a:off x="1387" y="1751"/>
              <a:ext cx="1243"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有序表、无序表</a:t>
              </a:r>
            </a:p>
          </p:txBody>
        </p:sp>
        <p:sp>
          <p:nvSpPr>
            <p:cNvPr id="21528" name="Text Box 30"/>
            <p:cNvSpPr txBox="1"/>
            <p:nvPr/>
          </p:nvSpPr>
          <p:spPr>
            <a:xfrm>
              <a:off x="2598" y="1751"/>
              <a:ext cx="599"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有序表</a:t>
              </a:r>
            </a:p>
          </p:txBody>
        </p:sp>
        <p:sp>
          <p:nvSpPr>
            <p:cNvPr id="21529" name="Text Box 31"/>
            <p:cNvSpPr txBox="1"/>
            <p:nvPr/>
          </p:nvSpPr>
          <p:spPr>
            <a:xfrm>
              <a:off x="3675" y="1751"/>
              <a:ext cx="921"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分块有序表</a:t>
              </a:r>
            </a:p>
          </p:txBody>
        </p:sp>
      </p:grpSp>
      <p:grpSp>
        <p:nvGrpSpPr>
          <p:cNvPr id="7" name="Group 32"/>
          <p:cNvGrpSpPr/>
          <p:nvPr/>
        </p:nvGrpSpPr>
        <p:grpSpPr>
          <a:xfrm>
            <a:off x="1289050" y="3870325"/>
            <a:ext cx="6654800" cy="701675"/>
            <a:chOff x="565" y="2050"/>
            <a:chExt cx="4192" cy="442"/>
          </a:xfrm>
        </p:grpSpPr>
        <p:sp>
          <p:nvSpPr>
            <p:cNvPr id="21531" name="Text Box 33"/>
            <p:cNvSpPr txBox="1"/>
            <p:nvPr/>
          </p:nvSpPr>
          <p:spPr>
            <a:xfrm>
              <a:off x="565" y="2050"/>
              <a:ext cx="760"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存储结构</a:t>
              </a:r>
            </a:p>
          </p:txBody>
        </p:sp>
        <p:sp>
          <p:nvSpPr>
            <p:cNvPr id="21532" name="Text Box 34"/>
            <p:cNvSpPr txBox="1"/>
            <p:nvPr/>
          </p:nvSpPr>
          <p:spPr>
            <a:xfrm>
              <a:off x="1387" y="2050"/>
              <a:ext cx="1082" cy="442"/>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a:p>
              <a:pPr>
                <a:buSzTx/>
              </a:pPr>
              <a:r>
                <a:rPr lang="zh-CN" altLang="en-US" sz="2000" b="1" dirty="0">
                  <a:latin typeface="楷体" panose="02010609060101010101" pitchFamily="49" charset="-122"/>
                  <a:ea typeface="楷体" panose="02010609060101010101" pitchFamily="49" charset="-122"/>
                </a:rPr>
                <a:t>线性链表</a:t>
              </a:r>
            </a:p>
          </p:txBody>
        </p:sp>
        <p:sp>
          <p:nvSpPr>
            <p:cNvPr id="21533" name="Text Box 35"/>
            <p:cNvSpPr txBox="1"/>
            <p:nvPr/>
          </p:nvSpPr>
          <p:spPr>
            <a:xfrm>
              <a:off x="2598" y="2050"/>
              <a:ext cx="1082" cy="250"/>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p:txBody>
        </p:sp>
        <p:sp>
          <p:nvSpPr>
            <p:cNvPr id="21534" name="Text Box 36"/>
            <p:cNvSpPr txBox="1"/>
            <p:nvPr/>
          </p:nvSpPr>
          <p:spPr>
            <a:xfrm>
              <a:off x="3675" y="2050"/>
              <a:ext cx="1082" cy="442"/>
            </a:xfrm>
            <a:prstGeom prst="rect">
              <a:avLst/>
            </a:prstGeom>
            <a:noFill/>
            <a:ln w="9525">
              <a:noFill/>
            </a:ln>
          </p:spPr>
          <p:txBody>
            <a:bodyPr wrap="none" anchor="t">
              <a:spAutoFit/>
            </a:bodyPr>
            <a:lstStyle/>
            <a:p>
              <a:pPr>
                <a:buSzTx/>
              </a:pPr>
              <a:r>
                <a:rPr lang="zh-CN" altLang="en-US" sz="2000" b="1" dirty="0">
                  <a:latin typeface="楷体" panose="02010609060101010101" pitchFamily="49" charset="-122"/>
                  <a:ea typeface="楷体" panose="02010609060101010101" pitchFamily="49" charset="-122"/>
                </a:rPr>
                <a:t>顺序存储结构</a:t>
              </a:r>
            </a:p>
            <a:p>
              <a:pPr>
                <a:buSzTx/>
              </a:pPr>
              <a:r>
                <a:rPr lang="zh-CN" altLang="en-US" sz="2000" b="1" dirty="0">
                  <a:latin typeface="楷体" panose="02010609060101010101" pitchFamily="49" charset="-122"/>
                  <a:ea typeface="楷体" panose="02010609060101010101" pitchFamily="49" charset="-122"/>
                </a:rPr>
                <a:t>线性链表</a:t>
              </a:r>
            </a:p>
          </p:txBody>
        </p:sp>
      </p:grpSp>
      <p:sp>
        <p:nvSpPr>
          <p:cNvPr id="21536" name="Rectangle 38"/>
          <p:cNvSpPr/>
          <p:nvPr/>
        </p:nvSpPr>
        <p:spPr>
          <a:xfrm>
            <a:off x="3896955" y="1168295"/>
            <a:ext cx="2469516" cy="274725"/>
          </a:xfrm>
          <a:prstGeom prst="rect">
            <a:avLst/>
          </a:prstGeom>
          <a:noFill/>
          <a:ln w="9525">
            <a:noFill/>
          </a:ln>
        </p:spPr>
        <p:txBody>
          <a:bodyPr anchor="t">
            <a:spAutoFit/>
          </a:bodyPr>
          <a:lstStyle/>
          <a:p>
            <a:pPr marL="457200" indent="-457200">
              <a:spcBef>
                <a:spcPct val="20000"/>
              </a:spcBef>
              <a:buSzTx/>
            </a:pP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动态查找表时，影响查找效率。 </a:t>
            </a:r>
          </a:p>
        </p:txBody>
      </p:sp>
      <p:cxnSp>
        <p:nvCxnSpPr>
          <p:cNvPr id="4" name="直接箭头连接符 3"/>
          <p:cNvCxnSpPr/>
          <p:nvPr/>
        </p:nvCxnSpPr>
        <p:spPr>
          <a:xfrm>
            <a:off x="5211763" y="1851776"/>
            <a:ext cx="0" cy="708862"/>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536"/>
                                        </p:tgtEl>
                                        <p:attrNameLst>
                                          <p:attrName>style.visibility</p:attrName>
                                        </p:attrNameLst>
                                      </p:cBhvr>
                                      <p:to>
                                        <p:strVal val="visible"/>
                                      </p:to>
                                    </p:set>
                                    <p:anim calcmode="lin" valueType="num">
                                      <p:cBhvr additive="base">
                                        <p:cTn id="27" dur="500" fill="hold"/>
                                        <p:tgtEl>
                                          <p:spTgt spid="21536"/>
                                        </p:tgtEl>
                                        <p:attrNameLst>
                                          <p:attrName>ppt_x</p:attrName>
                                        </p:attrNameLst>
                                      </p:cBhvr>
                                      <p:tavLst>
                                        <p:tav tm="0">
                                          <p:val>
                                            <p:strVal val="#ppt_x"/>
                                          </p:val>
                                        </p:tav>
                                        <p:tav tm="100000">
                                          <p:val>
                                            <p:strVal val="#ppt_x"/>
                                          </p:val>
                                        </p:tav>
                                      </p:tavLst>
                                    </p:anim>
                                    <p:anim calcmode="lin" valueType="num">
                                      <p:cBhvr additive="base">
                                        <p:cTn id="28" dur="500" fill="hold"/>
                                        <p:tgtEl>
                                          <p:spTgt spid="2153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706" y="208405"/>
            <a:ext cx="7695513"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倒排表</a:t>
            </a:r>
            <a:endParaRPr kumimoji="0" lang="en-US" altLang="zh-CN" sz="2800" b="1" i="0" u="none" strike="noStrike" kern="0" cap="none" spc="0" normalizeH="0" baseline="0" noProof="0" dirty="0" smtClean="0">
              <a:ln>
                <a:noFill/>
              </a:ln>
              <a:solidFill>
                <a:srgbClr val="009900"/>
              </a:solidFill>
              <a:effectLst/>
              <a:uLnTx/>
              <a:uFillTx/>
              <a:latin typeface="华文新魏" pitchFamily="2" charset="-122"/>
              <a:ea typeface="华文新魏" pitchFamily="2" charset="-122"/>
              <a:cs typeface="+mj-cs"/>
            </a:endParaRPr>
          </a:p>
        </p:txBody>
      </p:sp>
      <p:sp>
        <p:nvSpPr>
          <p:cNvPr id="692227" name="Text Box 3"/>
          <p:cNvSpPr txBox="1">
            <a:spLocks noChangeArrowheads="1"/>
          </p:cNvSpPr>
          <p:nvPr/>
        </p:nvSpPr>
        <p:spPr bwMode="auto">
          <a:xfrm>
            <a:off x="116702" y="840230"/>
            <a:ext cx="8865591" cy="2400657"/>
          </a:xfrm>
          <a:prstGeom prst="rect">
            <a:avLst/>
          </a:prstGeom>
          <a:noFill/>
          <a:ln w="9525">
            <a:noFill/>
            <a:miter lim="800000"/>
          </a:ln>
          <a:effectLst/>
        </p:spPr>
        <p:txBody>
          <a:bodyPr wrap="square">
            <a:spAutoFit/>
          </a:bodyPr>
          <a:lstStyle/>
          <a:p>
            <a:pPr marR="0" defTabSz="914400">
              <a:spcBef>
                <a:spcPct val="50000"/>
              </a:spcBef>
              <a:buClrTx/>
              <a:buSzTx/>
              <a:buFontTx/>
              <a:defRPr/>
            </a:pPr>
            <a:r>
              <a:rPr lang="zh-CN" altLang="en-US" sz="2000" b="1" dirty="0">
                <a:latin typeface="楷体" panose="02010609060101010101" pitchFamily="49" charset="-122"/>
                <a:ea typeface="楷体" panose="02010609060101010101" pitchFamily="49" charset="-122"/>
              </a:rPr>
              <a:t>对主关键码建立索引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主索引 </a:t>
            </a:r>
            <a:endParaRPr lang="en-US" altLang="zh-CN" sz="2000" b="1" dirty="0">
              <a:latin typeface="楷体" panose="02010609060101010101" pitchFamily="49" charset="-122"/>
              <a:ea typeface="楷体" panose="02010609060101010101" pitchFamily="49" charset="-122"/>
            </a:endParaRPr>
          </a:p>
          <a:p>
            <a:pPr>
              <a:spcBef>
                <a:spcPct val="50000"/>
              </a:spcBef>
              <a:defRPr/>
            </a:pPr>
            <a:r>
              <a:rPr lang="zh-CN" altLang="en-US" sz="2000" b="1" dirty="0">
                <a:latin typeface="楷体" panose="02010609060101010101" pitchFamily="49" charset="-122"/>
                <a:ea typeface="楷体" panose="02010609060101010101" pitchFamily="49" charset="-122"/>
              </a:rPr>
              <a:t>经常搜索的属性设为次关键码建立索引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次索引</a:t>
            </a:r>
            <a:endParaRPr lang="en-US" altLang="zh-CN" sz="2000" b="1" dirty="0">
              <a:latin typeface="楷体" panose="02010609060101010101" pitchFamily="49" charset="-122"/>
              <a:ea typeface="楷体" panose="02010609060101010101" pitchFamily="49" charset="-122"/>
            </a:endParaRPr>
          </a:p>
          <a:p>
            <a:pPr>
              <a:spcBef>
                <a:spcPct val="50000"/>
              </a:spcBef>
              <a:defRPr/>
            </a:pPr>
            <a:r>
              <a:rPr lang="zh-CN" altLang="en-US" sz="2000" b="1" dirty="0">
                <a:latin typeface="楷体" panose="02010609060101010101" pitchFamily="49" charset="-122"/>
                <a:ea typeface="楷体" panose="02010609060101010101" pitchFamily="49" charset="-122"/>
              </a:rPr>
              <a:t>除主关键字外，可把查找时经常用到的</a:t>
            </a:r>
            <a:r>
              <a:rPr lang="zh-CN" altLang="en-US" sz="2000" b="1" dirty="0">
                <a:solidFill>
                  <a:srgbClr val="FF0000"/>
                </a:solidFill>
                <a:latin typeface="楷体" panose="02010609060101010101" pitchFamily="49" charset="-122"/>
                <a:ea typeface="楷体" panose="02010609060101010101" pitchFamily="49" charset="-122"/>
              </a:rPr>
              <a:t>属性</a:t>
            </a:r>
            <a:r>
              <a:rPr lang="zh-CN" altLang="en-US" sz="2000" b="1" dirty="0">
                <a:latin typeface="楷体" panose="02010609060101010101" pitchFamily="49" charset="-122"/>
                <a:ea typeface="楷体" panose="02010609060101010101" pitchFamily="49" charset="-122"/>
              </a:rPr>
              <a:t>设定为</a:t>
            </a:r>
            <a:r>
              <a:rPr lang="zh-CN" altLang="en-US" sz="2000" b="1" dirty="0">
                <a:solidFill>
                  <a:srgbClr val="FF0000"/>
                </a:solidFill>
                <a:latin typeface="楷体" panose="02010609060101010101" pitchFamily="49" charset="-122"/>
                <a:ea typeface="楷体" panose="02010609060101010101" pitchFamily="49" charset="-122"/>
              </a:rPr>
              <a:t>次关键字</a:t>
            </a:r>
            <a:r>
              <a:rPr lang="zh-CN" altLang="en-US" sz="2000" b="1" dirty="0">
                <a:latin typeface="楷体" panose="02010609060101010101" pitchFamily="49" charset="-122"/>
                <a:ea typeface="楷体" panose="02010609060101010101" pitchFamily="49" charset="-122"/>
              </a:rPr>
              <a:t>，并以每一个属性作为次关键字建立</a:t>
            </a:r>
            <a:r>
              <a:rPr lang="zh-CN" altLang="en-US" sz="2000" b="1" dirty="0">
                <a:solidFill>
                  <a:srgbClr val="FF0000"/>
                </a:solidFill>
                <a:latin typeface="楷体" panose="02010609060101010101" pitchFamily="49" charset="-122"/>
                <a:ea typeface="楷体" panose="02010609060101010101" pitchFamily="49" charset="-122"/>
              </a:rPr>
              <a:t>次索引表</a:t>
            </a:r>
            <a:r>
              <a:rPr lang="zh-CN" altLang="en-US" sz="2000" b="1" dirty="0">
                <a:latin typeface="楷体" panose="02010609060101010101" pitchFamily="49" charset="-122"/>
                <a:ea typeface="楷体" panose="02010609060101010101" pitchFamily="49" charset="-122"/>
              </a:rPr>
              <a:t>，称为倒排索引表</a:t>
            </a:r>
            <a:r>
              <a:rPr lang="zh-CN" altLang="en-US" sz="2000" b="1" dirty="0" smtClean="0">
                <a:latin typeface="楷体" panose="02010609060101010101" pitchFamily="49" charset="-122"/>
                <a:ea typeface="楷体" panose="02010609060101010101" pitchFamily="49" charset="-122"/>
              </a:rPr>
              <a:t>。分为</a:t>
            </a:r>
            <a:r>
              <a:rPr lang="zh-CN" altLang="en-US" sz="2000" b="1" dirty="0" smtClean="0">
                <a:solidFill>
                  <a:srgbClr val="FF0000"/>
                </a:solidFill>
                <a:latin typeface="楷体" panose="02010609060101010101" pitchFamily="49" charset="-122"/>
                <a:ea typeface="楷体" panose="02010609060101010101" pitchFamily="49" charset="-122"/>
              </a:rPr>
              <a:t>链式倒排索引表</a:t>
            </a:r>
            <a:r>
              <a:rPr lang="zh-CN" altLang="en-US" sz="2000" b="1" dirty="0" smtClean="0">
                <a:latin typeface="楷体" panose="02010609060101010101" pitchFamily="49" charset="-122"/>
                <a:ea typeface="楷体" panose="02010609060101010101" pitchFamily="49" charset="-122"/>
              </a:rPr>
              <a:t>和</a:t>
            </a:r>
            <a:r>
              <a:rPr lang="zh-CN" altLang="en-US" sz="2000" b="1" dirty="0" smtClean="0">
                <a:solidFill>
                  <a:srgbClr val="FF0000"/>
                </a:solidFill>
                <a:latin typeface="楷体" panose="02010609060101010101" pitchFamily="49" charset="-122"/>
                <a:ea typeface="楷体" panose="02010609060101010101" pitchFamily="49" charset="-122"/>
              </a:rPr>
              <a:t>单元式倒排索引表。</a:t>
            </a:r>
            <a:endParaRPr lang="zh-CN" altLang="en-US" sz="2000" b="1" dirty="0">
              <a:solidFill>
                <a:srgbClr val="FF0000"/>
              </a:solidFill>
              <a:latin typeface="楷体" panose="02010609060101010101" pitchFamily="49" charset="-122"/>
              <a:ea typeface="楷体" panose="02010609060101010101" pitchFamily="49" charset="-122"/>
            </a:endParaRPr>
          </a:p>
          <a:p>
            <a:pPr>
              <a:spcBef>
                <a:spcPct val="50000"/>
              </a:spcBef>
              <a:defRPr/>
            </a:pPr>
            <a:endParaRPr kumimoji="0" lang="zh-CN" altLang="en-US" sz="2000" b="1" kern="1200" cap="none" spc="0" normalizeH="0" baseline="0" noProof="0"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grpSp>
        <p:nvGrpSpPr>
          <p:cNvPr id="7" name="Group 5"/>
          <p:cNvGrpSpPr/>
          <p:nvPr/>
        </p:nvGrpSpPr>
        <p:grpSpPr>
          <a:xfrm>
            <a:off x="304800" y="2908300"/>
            <a:ext cx="8534400" cy="3733800"/>
            <a:chOff x="1056" y="1296"/>
            <a:chExt cx="3840" cy="2544"/>
          </a:xfrm>
        </p:grpSpPr>
        <p:sp>
          <p:nvSpPr>
            <p:cNvPr id="8" name="Rectangle 6"/>
            <p:cNvSpPr>
              <a:spLocks noChangeArrowheads="1"/>
            </p:cNvSpPr>
            <p:nvPr/>
          </p:nvSpPr>
          <p:spPr bwMode="auto">
            <a:xfrm>
              <a:off x="1056" y="1296"/>
              <a:ext cx="3840" cy="2544"/>
            </a:xfrm>
            <a:prstGeom prst="rect">
              <a:avLst/>
            </a:prstGeom>
            <a:solidFill>
              <a:schemeClr val="accent1"/>
            </a:solidFill>
            <a:ln w="9525">
              <a:noFill/>
              <a:miter lim="800000"/>
            </a:ln>
            <a:effectLst>
              <a:prstShdw prst="shdw18" dist="17961" dir="135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9" name="Object 7"/>
            <p:cNvGraphicFramePr>
              <a:graphicFrameLocks noChangeAspect="1"/>
            </p:cNvGraphicFramePr>
            <p:nvPr/>
          </p:nvGraphicFramePr>
          <p:xfrm>
            <a:off x="1152" y="1392"/>
            <a:ext cx="3633" cy="2337"/>
          </p:xfrm>
          <a:graphic>
            <a:graphicData uri="http://schemas.openxmlformats.org/presentationml/2006/ole">
              <mc:AlternateContent xmlns:mc="http://schemas.openxmlformats.org/markup-compatibility/2006">
                <mc:Choice xmlns:v="urn:schemas-microsoft-com:vml" Requires="v">
                  <p:oleObj spid="_x0000_s13321" r:id="rId3" imgW="4219575" imgH="2714625" progId="Paint.Picture">
                    <p:embed/>
                  </p:oleObj>
                </mc:Choice>
                <mc:Fallback>
                  <p:oleObj r:id="rId3" imgW="4219575" imgH="2714625" progId="Paint.Picture">
                    <p:embed/>
                    <p:pic>
                      <p:nvPicPr>
                        <p:cNvPr id="23558" name="Object 7"/>
                        <p:cNvPicPr/>
                        <p:nvPr/>
                      </p:nvPicPr>
                      <p:blipFill>
                        <a:blip r:embed="rId4"/>
                        <a:stretch>
                          <a:fillRect/>
                        </a:stretch>
                      </p:blipFill>
                      <p:spPr>
                        <a:xfrm>
                          <a:off x="1152" y="1392"/>
                          <a:ext cx="3633" cy="233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2227"/>
                                        </p:tgtEl>
                                        <p:attrNameLst>
                                          <p:attrName>style.visibility</p:attrName>
                                        </p:attrNameLst>
                                      </p:cBhvr>
                                      <p:to>
                                        <p:strVal val="visible"/>
                                      </p:to>
                                    </p:set>
                                    <p:anim calcmode="lin" valueType="num">
                                      <p:cBhvr additive="base">
                                        <p:cTn id="7" dur="500" fill="hold"/>
                                        <p:tgtEl>
                                          <p:spTgt spid="692227"/>
                                        </p:tgtEl>
                                        <p:attrNameLst>
                                          <p:attrName>ppt_x</p:attrName>
                                        </p:attrNameLst>
                                      </p:cBhvr>
                                      <p:tavLst>
                                        <p:tav tm="0">
                                          <p:val>
                                            <p:strVal val="0-#ppt_w/2"/>
                                          </p:val>
                                        </p:tav>
                                        <p:tav tm="100000">
                                          <p:val>
                                            <p:strVal val="#ppt_x"/>
                                          </p:val>
                                        </p:tav>
                                      </p:tavLst>
                                    </p:anim>
                                    <p:anim calcmode="lin" valueType="num">
                                      <p:cBhvr additive="base">
                                        <p:cTn id="8" dur="500" fill="hold"/>
                                        <p:tgtEl>
                                          <p:spTgt spid="692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链式倒排索引表</a:t>
            </a:r>
            <a:endParaRPr kumimoji="0" lang="zh-CN" altLang="en-US" sz="2800" b="1" i="0" u="none" strike="noStrike" kern="0" cap="none" spc="0" normalizeH="0" baseline="0" noProof="0" smtClean="0">
              <a:ln>
                <a:noFill/>
              </a:ln>
              <a:solidFill>
                <a:srgbClr val="009900"/>
              </a:solidFill>
              <a:effectLst/>
              <a:uLnTx/>
              <a:uFillTx/>
              <a:latin typeface="华文新魏" pitchFamily="2" charset="-122"/>
              <a:ea typeface="华文新魏" pitchFamily="2" charset="-122"/>
              <a:cs typeface="+mj-cs"/>
            </a:endParaRPr>
          </a:p>
        </p:txBody>
      </p:sp>
      <p:grpSp>
        <p:nvGrpSpPr>
          <p:cNvPr id="4" name="Group 19"/>
          <p:cNvGrpSpPr/>
          <p:nvPr/>
        </p:nvGrpSpPr>
        <p:grpSpPr>
          <a:xfrm>
            <a:off x="381000" y="781890"/>
            <a:ext cx="7620000" cy="3200400"/>
            <a:chOff x="144" y="480"/>
            <a:chExt cx="4800" cy="2016"/>
          </a:xfrm>
        </p:grpSpPr>
        <p:pic>
          <p:nvPicPr>
            <p:cNvPr id="23560" name="Picture 17"/>
            <p:cNvPicPr>
              <a:picLocks noChangeAspect="1"/>
            </p:cNvPicPr>
            <p:nvPr/>
          </p:nvPicPr>
          <p:blipFill>
            <a:blip r:embed="rId2"/>
            <a:stretch>
              <a:fillRect/>
            </a:stretch>
          </p:blipFill>
          <p:spPr>
            <a:xfrm>
              <a:off x="192" y="768"/>
              <a:ext cx="4752" cy="1728"/>
            </a:xfrm>
            <a:prstGeom prst="rect">
              <a:avLst/>
            </a:prstGeom>
            <a:noFill/>
            <a:ln w="9525">
              <a:noFill/>
            </a:ln>
          </p:spPr>
        </p:pic>
        <p:sp>
          <p:nvSpPr>
            <p:cNvPr id="23561" name="Text Box 18"/>
            <p:cNvSpPr txBox="1"/>
            <p:nvPr/>
          </p:nvSpPr>
          <p:spPr>
            <a:xfrm>
              <a:off x="144" y="480"/>
              <a:ext cx="528" cy="288"/>
            </a:xfrm>
            <a:prstGeom prst="rect">
              <a:avLst/>
            </a:prstGeom>
            <a:noFill/>
            <a:ln w="9525">
              <a:noFill/>
            </a:ln>
          </p:spPr>
          <p:txBody>
            <a:bodyPr anchor="t">
              <a:spAutoFit/>
            </a:bodyPr>
            <a:lstStyle/>
            <a:p>
              <a:pPr>
                <a:spcBef>
                  <a:spcPct val="50000"/>
                </a:spcBef>
                <a:buSzTx/>
              </a:pPr>
              <a:r>
                <a:rPr lang="zh-CN" altLang="en-US" sz="2400" b="1" dirty="0">
                  <a:latin typeface="Tahoma" panose="020B0604030504040204" pitchFamily="34" charset="0"/>
                  <a:ea typeface="华文行楷" pitchFamily="2" charset="-122"/>
                </a:rPr>
                <a:t>例：</a:t>
              </a:r>
            </a:p>
          </p:txBody>
        </p:sp>
      </p:grpSp>
      <p:sp>
        <p:nvSpPr>
          <p:cNvPr id="694292" name="Text Box 20"/>
          <p:cNvSpPr txBox="1">
            <a:spLocks noChangeArrowheads="1"/>
          </p:cNvSpPr>
          <p:nvPr/>
        </p:nvSpPr>
        <p:spPr bwMode="auto">
          <a:xfrm>
            <a:off x="304800" y="4038600"/>
            <a:ext cx="3657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(1) </a:t>
            </a: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列出所有教师的名单；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5" name="Group 23"/>
          <p:cNvGrpSpPr/>
          <p:nvPr/>
        </p:nvGrpSpPr>
        <p:grpSpPr>
          <a:xfrm>
            <a:off x="5943600" y="1828800"/>
            <a:ext cx="1981200" cy="1143000"/>
            <a:chOff x="3744" y="1152"/>
            <a:chExt cx="1248" cy="720"/>
          </a:xfrm>
        </p:grpSpPr>
        <p:sp>
          <p:nvSpPr>
            <p:cNvPr id="23564" name="Line 21"/>
            <p:cNvSpPr/>
            <p:nvPr/>
          </p:nvSpPr>
          <p:spPr>
            <a:xfrm>
              <a:off x="3744" y="1248"/>
              <a:ext cx="768" cy="0"/>
            </a:xfrm>
            <a:prstGeom prst="line">
              <a:avLst/>
            </a:prstGeom>
            <a:ln w="38100" cap="flat" cmpd="sng">
              <a:solidFill>
                <a:srgbClr val="CC6600"/>
              </a:solidFill>
              <a:prstDash val="solid"/>
              <a:round/>
              <a:headEnd type="none" w="med" len="med"/>
              <a:tailEnd type="none" w="med" len="med"/>
            </a:ln>
          </p:spPr>
        </p:sp>
        <p:sp>
          <p:nvSpPr>
            <p:cNvPr id="23565" name="AutoShape 22"/>
            <p:cNvSpPr/>
            <p:nvPr/>
          </p:nvSpPr>
          <p:spPr>
            <a:xfrm flipH="1">
              <a:off x="4752" y="1152"/>
              <a:ext cx="240" cy="720"/>
            </a:xfrm>
            <a:prstGeom prst="leftBrace">
              <a:avLst>
                <a:gd name="adj1" fmla="val 25000"/>
                <a:gd name="adj2" fmla="val 50000"/>
              </a:avLst>
            </a:prstGeom>
            <a:noFill/>
            <a:ln w="38100" cap="flat" cmpd="sng">
              <a:solidFill>
                <a:srgbClr val="CC660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694296" name="Text Box 24"/>
          <p:cNvSpPr txBox="1">
            <a:spLocks noChangeArrowheads="1"/>
          </p:cNvSpPr>
          <p:nvPr/>
        </p:nvSpPr>
        <p:spPr bwMode="auto">
          <a:xfrm>
            <a:off x="304800" y="4572000"/>
            <a:ext cx="4419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(2) </a:t>
            </a:r>
            <a:r>
              <a:rPr kumimoji="0" lang="zh-CN" altLang="en-US" b="1" kern="1200" cap="none" spc="0" normalizeH="0" baseline="0" noProof="0">
                <a:effectLst>
                  <a:outerShdw blurRad="38100" dist="38100" dir="2700000" algn="tl">
                    <a:srgbClr val="C0C0C0"/>
                  </a:outerShdw>
                </a:effectLst>
                <a:latin typeface="Arial" panose="020B0604020202020204" pitchFamily="34" charset="0"/>
                <a:ea typeface="楷体_GB2312" pitchFamily="49" charset="-122"/>
                <a:cs typeface="+mn-cs"/>
              </a:rPr>
              <a:t>已婚的女性职工有哪些人？</a:t>
            </a:r>
          </a:p>
        </p:txBody>
      </p:sp>
      <p:grpSp>
        <p:nvGrpSpPr>
          <p:cNvPr id="6" name="Group 30"/>
          <p:cNvGrpSpPr/>
          <p:nvPr/>
        </p:nvGrpSpPr>
        <p:grpSpPr>
          <a:xfrm>
            <a:off x="3962400" y="1828800"/>
            <a:ext cx="1676400" cy="1219200"/>
            <a:chOff x="2496" y="1152"/>
            <a:chExt cx="1056" cy="768"/>
          </a:xfrm>
        </p:grpSpPr>
        <p:sp>
          <p:nvSpPr>
            <p:cNvPr id="23568" name="Line 25"/>
            <p:cNvSpPr/>
            <p:nvPr/>
          </p:nvSpPr>
          <p:spPr>
            <a:xfrm>
              <a:off x="2496" y="1248"/>
              <a:ext cx="288" cy="0"/>
            </a:xfrm>
            <a:prstGeom prst="line">
              <a:avLst/>
            </a:prstGeom>
            <a:ln w="38100" cap="flat" cmpd="sng">
              <a:solidFill>
                <a:schemeClr val="accent2"/>
              </a:solidFill>
              <a:prstDash val="solid"/>
              <a:round/>
              <a:headEnd type="none" w="med" len="med"/>
              <a:tailEnd type="none" w="med" len="med"/>
            </a:ln>
          </p:spPr>
        </p:sp>
        <p:sp>
          <p:nvSpPr>
            <p:cNvPr id="23569" name="AutoShape 26"/>
            <p:cNvSpPr/>
            <p:nvPr/>
          </p:nvSpPr>
          <p:spPr>
            <a:xfrm>
              <a:off x="3456" y="1152"/>
              <a:ext cx="96" cy="768"/>
            </a:xfrm>
            <a:prstGeom prst="rightBrace">
              <a:avLst>
                <a:gd name="adj1" fmla="val 66629"/>
                <a:gd name="adj2" fmla="val 50000"/>
              </a:avLst>
            </a:prstGeom>
            <a:noFill/>
            <a:ln w="38100" cap="flat" cmpd="sng">
              <a:solidFill>
                <a:schemeClr val="accent2"/>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grpSp>
        <p:nvGrpSpPr>
          <p:cNvPr id="7" name="Group 29"/>
          <p:cNvGrpSpPr/>
          <p:nvPr/>
        </p:nvGrpSpPr>
        <p:grpSpPr>
          <a:xfrm>
            <a:off x="1981200" y="2286000"/>
            <a:ext cx="1752600" cy="1524000"/>
            <a:chOff x="1248" y="1440"/>
            <a:chExt cx="1104" cy="960"/>
          </a:xfrm>
        </p:grpSpPr>
        <p:sp>
          <p:nvSpPr>
            <p:cNvPr id="23571" name="Line 27"/>
            <p:cNvSpPr/>
            <p:nvPr/>
          </p:nvSpPr>
          <p:spPr>
            <a:xfrm>
              <a:off x="1248" y="1440"/>
              <a:ext cx="288" cy="0"/>
            </a:xfrm>
            <a:prstGeom prst="line">
              <a:avLst/>
            </a:prstGeom>
            <a:ln w="38100" cap="flat" cmpd="sng">
              <a:solidFill>
                <a:schemeClr val="accent2"/>
              </a:solidFill>
              <a:prstDash val="solid"/>
              <a:round/>
              <a:headEnd type="none" w="med" len="med"/>
              <a:tailEnd type="none" w="med" len="med"/>
            </a:ln>
          </p:spPr>
        </p:sp>
        <p:sp>
          <p:nvSpPr>
            <p:cNvPr id="23572" name="AutoShape 28"/>
            <p:cNvSpPr/>
            <p:nvPr/>
          </p:nvSpPr>
          <p:spPr>
            <a:xfrm>
              <a:off x="2256" y="2016"/>
              <a:ext cx="96" cy="384"/>
            </a:xfrm>
            <a:prstGeom prst="rightBrace">
              <a:avLst>
                <a:gd name="adj1" fmla="val 33314"/>
                <a:gd name="adj2" fmla="val 50000"/>
              </a:avLst>
            </a:prstGeom>
            <a:noFill/>
            <a:ln w="38100" cap="flat" cmpd="sng">
              <a:solidFill>
                <a:schemeClr val="accent2"/>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694303" name="Text Box 31"/>
          <p:cNvSpPr txBox="1">
            <a:spLocks noChangeArrowheads="1"/>
          </p:cNvSpPr>
          <p:nvPr/>
        </p:nvSpPr>
        <p:spPr bwMode="auto">
          <a:xfrm>
            <a:off x="1371600" y="5029200"/>
            <a:ext cx="12954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楷体_GB2312" pitchFamily="49" charset="-122"/>
                <a:cs typeface="+mn-cs"/>
              </a:rPr>
              <a:t>51 83 95</a:t>
            </a:r>
          </a:p>
        </p:txBody>
      </p:sp>
      <p:sp>
        <p:nvSpPr>
          <p:cNvPr id="694304" name="Text Box 32"/>
          <p:cNvSpPr txBox="1">
            <a:spLocks noChangeArrowheads="1"/>
          </p:cNvSpPr>
          <p:nvPr/>
        </p:nvSpPr>
        <p:spPr bwMode="auto">
          <a:xfrm>
            <a:off x="1295400" y="5638800"/>
            <a:ext cx="2895600" cy="420688"/>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chemeClr val="accent2"/>
                </a:solidFill>
                <a:effectLst>
                  <a:outerShdw blurRad="38100" dist="38100" dir="2700000" algn="tl">
                    <a:srgbClr val="C0C0C0"/>
                  </a:outerShdw>
                </a:effectLst>
                <a:latin typeface="Arial" panose="020B0604020202020204" pitchFamily="34" charset="0"/>
                <a:ea typeface="楷体_GB2312" pitchFamily="49" charset="-122"/>
                <a:cs typeface="+mn-cs"/>
              </a:rPr>
              <a:t>03 08 24 47 83</a:t>
            </a:r>
          </a:p>
        </p:txBody>
      </p:sp>
      <p:grpSp>
        <p:nvGrpSpPr>
          <p:cNvPr id="8" name="Group 35"/>
          <p:cNvGrpSpPr/>
          <p:nvPr/>
        </p:nvGrpSpPr>
        <p:grpSpPr>
          <a:xfrm>
            <a:off x="533400" y="5257800"/>
            <a:ext cx="2438400" cy="1258888"/>
            <a:chOff x="336" y="3312"/>
            <a:chExt cx="1536" cy="793"/>
          </a:xfrm>
        </p:grpSpPr>
        <p:sp>
          <p:nvSpPr>
            <p:cNvPr id="694305" name="Text Box 33"/>
            <p:cNvSpPr txBox="1">
              <a:spLocks noChangeArrowheads="1"/>
            </p:cNvSpPr>
            <p:nvPr/>
          </p:nvSpPr>
          <p:spPr bwMode="auto">
            <a:xfrm>
              <a:off x="1392" y="3840"/>
              <a:ext cx="480" cy="265"/>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rgbClr val="008080"/>
                  </a:solidFill>
                  <a:effectLst>
                    <a:outerShdw blurRad="38100" dist="38100" dir="2700000" algn="tl">
                      <a:srgbClr val="C0C0C0"/>
                    </a:outerShdw>
                  </a:effectLst>
                  <a:latin typeface="Arial" panose="020B0604020202020204" pitchFamily="34" charset="0"/>
                  <a:ea typeface="楷体_GB2312" pitchFamily="49" charset="-122"/>
                  <a:cs typeface="+mn-cs"/>
                </a:rPr>
                <a:t>83</a:t>
              </a:r>
            </a:p>
          </p:txBody>
        </p:sp>
        <p:sp>
          <p:nvSpPr>
            <p:cNvPr id="694306" name="Text Box 34"/>
            <p:cNvSpPr txBox="1">
              <a:spLocks noChangeArrowheads="1"/>
            </p:cNvSpPr>
            <p:nvPr/>
          </p:nvSpPr>
          <p:spPr bwMode="auto">
            <a:xfrm>
              <a:off x="336" y="3312"/>
              <a:ext cx="480" cy="265"/>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en-US" altLang="zh-CN" b="1" kern="1200" cap="none" spc="0" normalizeH="0" baseline="0" noProof="0">
                  <a:solidFill>
                    <a:srgbClr val="008080"/>
                  </a:solidFill>
                  <a:effectLst>
                    <a:outerShdw blurRad="38100" dist="38100" dir="2700000" algn="tl">
                      <a:srgbClr val="C0C0C0"/>
                    </a:outerShdw>
                  </a:effectLst>
                  <a:latin typeface="Arial" panose="020B0604020202020204" pitchFamily="34" charset="0"/>
                  <a:ea typeface="楷体_GB2312" pitchFamily="49" charset="-122"/>
                  <a:cs typeface="+mn-cs"/>
                </a:rPr>
                <a:t>And</a:t>
              </a:r>
            </a:p>
          </p:txBody>
        </p:sp>
      </p:grpSp>
      <p:sp>
        <p:nvSpPr>
          <p:cNvPr id="694308" name="Text Box 36"/>
          <p:cNvSpPr txBox="1">
            <a:spLocks noChangeArrowheads="1"/>
          </p:cNvSpPr>
          <p:nvPr/>
        </p:nvSpPr>
        <p:spPr bwMode="auto">
          <a:xfrm>
            <a:off x="4572000" y="4191000"/>
            <a:ext cx="4267200" cy="1714500"/>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120000"/>
              <a:buFontTx/>
              <a:defRPr/>
            </a:pPr>
            <a:r>
              <a:rPr kumimoji="0" lang="zh-CN" altLang="en-US" sz="2800" b="1" kern="1200" cap="none" spc="0" normalizeH="0" baseline="0" noProof="0" dirty="0">
                <a:effectLst>
                  <a:outerShdw dist="38100" sx="1000" sy="1000" algn="tl">
                    <a:srgbClr val="C0C0C0"/>
                  </a:outerShdw>
                </a:effectLst>
                <a:latin typeface="楷体" panose="02010609060101010101" pitchFamily="49" charset="-122"/>
                <a:ea typeface="楷体" panose="02010609060101010101" pitchFamily="49" charset="-122"/>
              </a:rPr>
              <a:t>问题：倒排表中各个属性链表的长度大小不一，管理起来比较困难。</a:t>
            </a:r>
          </a:p>
          <a:p>
            <a:pPr marR="0" defTabSz="914400">
              <a:lnSpc>
                <a:spcPct val="90000"/>
              </a:lnSpc>
              <a:spcBef>
                <a:spcPct val="20000"/>
              </a:spcBef>
              <a:buClr>
                <a:schemeClr val="hlink"/>
              </a:buClr>
              <a:buSzPct val="120000"/>
              <a:buFontTx/>
              <a:defRPr/>
            </a:pPr>
            <a:r>
              <a:rPr kumimoji="0" lang="zh-CN" altLang="en-US" sz="2800" b="1" kern="1200" cap="none" spc="0" normalizeH="0" baseline="0" noProof="0" dirty="0">
                <a:effectLst>
                  <a:outerShdw dist="38100" sx="1000" sy="1000" algn="tl">
                    <a:srgbClr val="C0C0C0"/>
                  </a:outerShdw>
                </a:effectLst>
                <a:latin typeface="楷体" panose="02010609060101010101" pitchFamily="49" charset="-122"/>
                <a:ea typeface="楷体" panose="02010609060101010101" pitchFamily="49" charset="-122"/>
              </a:rPr>
              <a:t>解决：引入单元式倒排表。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92"/>
                                        </p:tgtEl>
                                        <p:attrNameLst>
                                          <p:attrName>style.visibility</p:attrName>
                                        </p:attrNameLst>
                                      </p:cBhvr>
                                      <p:to>
                                        <p:strVal val="visible"/>
                                      </p:to>
                                    </p:set>
                                    <p:animEffect transition="in" filter="blinds(horizontal)">
                                      <p:cBhvr>
                                        <p:cTn id="12" dur="500"/>
                                        <p:tgtEl>
                                          <p:spTgt spid="694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96"/>
                                        </p:tgtEl>
                                        <p:attrNameLst>
                                          <p:attrName>style.visibility</p:attrName>
                                        </p:attrNameLst>
                                      </p:cBhvr>
                                      <p:to>
                                        <p:strVal val="visible"/>
                                      </p:to>
                                    </p:set>
                                    <p:animEffect transition="in" filter="blinds(horizontal)">
                                      <p:cBhvr>
                                        <p:cTn id="22" dur="500"/>
                                        <p:tgtEl>
                                          <p:spTgt spid="69429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303"/>
                                        </p:tgtEl>
                                        <p:attrNameLst>
                                          <p:attrName>style.visibility</p:attrName>
                                        </p:attrNameLst>
                                      </p:cBhvr>
                                      <p:to>
                                        <p:strVal val="visible"/>
                                      </p:to>
                                    </p:set>
                                    <p:animEffect transition="in" filter="blinds(horizontal)">
                                      <p:cBhvr>
                                        <p:cTn id="32" dur="500"/>
                                        <p:tgtEl>
                                          <p:spTgt spid="69430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304"/>
                                        </p:tgtEl>
                                        <p:attrNameLst>
                                          <p:attrName>style.visibility</p:attrName>
                                        </p:attrNameLst>
                                      </p:cBhvr>
                                      <p:to>
                                        <p:strVal val="visible"/>
                                      </p:to>
                                    </p:set>
                                    <p:animEffect transition="in" filter="blinds(horizontal)">
                                      <p:cBhvr>
                                        <p:cTn id="42" dur="500"/>
                                        <p:tgtEl>
                                          <p:spTgt spid="694304"/>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94308">
                                            <p:txEl>
                                              <p:pRg st="0" end="0"/>
                                            </p:txEl>
                                          </p:spTgt>
                                        </p:tgtEl>
                                        <p:attrNameLst>
                                          <p:attrName>style.visibility</p:attrName>
                                        </p:attrNameLst>
                                      </p:cBhvr>
                                      <p:to>
                                        <p:strVal val="visible"/>
                                      </p:to>
                                    </p:set>
                                    <p:animEffect transition="in" filter="blinds(horizontal)">
                                      <p:cBhvr>
                                        <p:cTn id="53" dur="500"/>
                                        <p:tgtEl>
                                          <p:spTgt spid="69430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94308">
                                            <p:txEl>
                                              <p:pRg st="1" end="1"/>
                                            </p:txEl>
                                          </p:spTgt>
                                        </p:tgtEl>
                                        <p:attrNameLst>
                                          <p:attrName>style.visibility</p:attrName>
                                        </p:attrNameLst>
                                      </p:cBhvr>
                                      <p:to>
                                        <p:strVal val="visible"/>
                                      </p:to>
                                    </p:set>
                                    <p:animEffect transition="in" filter="blinds(horizontal)">
                                      <p:cBhvr>
                                        <p:cTn id="58" dur="500"/>
                                        <p:tgtEl>
                                          <p:spTgt spid="694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92" grpId="0"/>
      <p:bldP spid="694296" grpId="0"/>
      <p:bldP spid="694303" grpId="0"/>
      <p:bldP spid="694304" grpId="0"/>
      <p:bldP spid="69430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838200" marR="0" lvl="0" indent="-83820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dirty="0">
                <a:cs typeface="+mj-cs"/>
              </a:rPr>
              <a:t>单元式倒排索引表</a:t>
            </a:r>
            <a:endParaRPr kumimoji="0" lang="zh-CN" altLang="en-US" sz="2800" b="1" i="0" u="none" strike="noStrike" kern="0" cap="none" spc="0" normalizeH="0" baseline="0" noProof="0" smtClean="0">
              <a:ln>
                <a:noFill/>
              </a:ln>
              <a:solidFill>
                <a:srgbClr val="009900"/>
              </a:solidFill>
              <a:effectLst/>
              <a:uLnTx/>
              <a:uFillTx/>
              <a:latin typeface="华文新魏" pitchFamily="2" charset="-122"/>
              <a:ea typeface="华文新魏" pitchFamily="2" charset="-122"/>
              <a:cs typeface="+mj-cs"/>
            </a:endParaRPr>
          </a:p>
        </p:txBody>
      </p:sp>
      <p:graphicFrame>
        <p:nvGraphicFramePr>
          <p:cNvPr id="24580" name="Object 29"/>
          <p:cNvGraphicFramePr>
            <a:graphicFrameLocks noChangeAspect="1"/>
          </p:cNvGraphicFramePr>
          <p:nvPr>
            <p:extLst>
              <p:ext uri="{D42A27DB-BD31-4B8C-83A1-F6EECF244321}">
                <p14:modId xmlns:p14="http://schemas.microsoft.com/office/powerpoint/2010/main" val="2224674958"/>
              </p:ext>
            </p:extLst>
          </p:nvPr>
        </p:nvGraphicFramePr>
        <p:xfrm>
          <a:off x="-22048" y="838200"/>
          <a:ext cx="9068715" cy="11614319"/>
        </p:xfrm>
        <a:graphic>
          <a:graphicData uri="http://schemas.openxmlformats.org/presentationml/2006/ole">
            <mc:AlternateContent xmlns:mc="http://schemas.openxmlformats.org/markup-compatibility/2006">
              <mc:Choice xmlns:v="urn:schemas-microsoft-com:vml" Requires="v">
                <p:oleObj spid="_x0000_s10275" r:id="rId3" imgW="10012045" imgH="12136755" progId="Word.Document.8">
                  <p:embed/>
                </p:oleObj>
              </mc:Choice>
              <mc:Fallback>
                <p:oleObj r:id="rId3" imgW="10012045" imgH="12136755" progId="Word.Document.8">
                  <p:embed/>
                  <p:pic>
                    <p:nvPicPr>
                      <p:cNvPr id="0" name="图片 3077"/>
                      <p:cNvPicPr/>
                      <p:nvPr/>
                    </p:nvPicPr>
                    <p:blipFill>
                      <a:blip r:embed="rId4"/>
                      <a:stretch>
                        <a:fillRect/>
                      </a:stretch>
                    </p:blipFill>
                    <p:spPr>
                      <a:xfrm>
                        <a:off x="-22048" y="838200"/>
                        <a:ext cx="9068715" cy="11614319"/>
                      </a:xfrm>
                      <a:prstGeom prst="rect">
                        <a:avLst/>
                      </a:prstGeom>
                      <a:noFill/>
                      <a:ln w="38100">
                        <a:noFill/>
                        <a:miter/>
                      </a:ln>
                    </p:spPr>
                  </p:pic>
                </p:oleObj>
              </mc:Fallback>
            </mc:AlternateContent>
          </a:graphicData>
        </a:graphic>
      </p:graphicFrame>
      <p:sp>
        <p:nvSpPr>
          <p:cNvPr id="696351" name="Text Box 31"/>
          <p:cNvSpPr txBox="1"/>
          <p:nvPr/>
        </p:nvSpPr>
        <p:spPr>
          <a:xfrm>
            <a:off x="4191000" y="304800"/>
            <a:ext cx="3733800" cy="457200"/>
          </a:xfrm>
          <a:prstGeom prst="rect">
            <a:avLst/>
          </a:prstGeom>
          <a:noFill/>
          <a:ln w="9525">
            <a:noFill/>
          </a:ln>
        </p:spPr>
        <p:txBody>
          <a:bodyPr anchor="t">
            <a:spAutoFit/>
          </a:bodyPr>
          <a:lstStyle/>
          <a:p>
            <a:pPr>
              <a:spcBef>
                <a:spcPct val="50000"/>
              </a:spcBef>
              <a:buSzTx/>
            </a:pPr>
            <a:r>
              <a:rPr lang="zh-CN" altLang="en-US" sz="2400" b="1" dirty="0">
                <a:latin typeface="Times New Roman" panose="02020603050405020304" pitchFamily="18" charset="0"/>
                <a:ea typeface="方正舒体" pitchFamily="2" charset="-122"/>
              </a:rPr>
              <a:t>求计算机系的上海籍男生</a:t>
            </a:r>
          </a:p>
        </p:txBody>
      </p:sp>
      <p:grpSp>
        <p:nvGrpSpPr>
          <p:cNvPr id="3" name="Group 38"/>
          <p:cNvGrpSpPr/>
          <p:nvPr/>
        </p:nvGrpSpPr>
        <p:grpSpPr>
          <a:xfrm>
            <a:off x="3733800" y="1676400"/>
            <a:ext cx="1066800" cy="3810000"/>
            <a:chOff x="2352" y="1056"/>
            <a:chExt cx="672" cy="2400"/>
          </a:xfrm>
        </p:grpSpPr>
        <p:sp>
          <p:nvSpPr>
            <p:cNvPr id="24584" name="Oval 32"/>
            <p:cNvSpPr/>
            <p:nvPr/>
          </p:nvSpPr>
          <p:spPr>
            <a:xfrm>
              <a:off x="2352" y="3168"/>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85" name="Oval 33"/>
            <p:cNvSpPr/>
            <p:nvPr/>
          </p:nvSpPr>
          <p:spPr>
            <a:xfrm>
              <a:off x="2352" y="1056"/>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86" name="Oval 34"/>
            <p:cNvSpPr/>
            <p:nvPr/>
          </p:nvSpPr>
          <p:spPr>
            <a:xfrm>
              <a:off x="2352" y="2256"/>
              <a:ext cx="672" cy="288"/>
            </a:xfrm>
            <a:prstGeom prst="ellipse">
              <a:avLst/>
            </a:prstGeom>
            <a:noFill/>
            <a:ln w="38100" cap="flat" cmpd="sng">
              <a:solidFill>
                <a:srgbClr val="008080"/>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grpSp>
        <p:nvGrpSpPr>
          <p:cNvPr id="4" name="Group 41"/>
          <p:cNvGrpSpPr/>
          <p:nvPr/>
        </p:nvGrpSpPr>
        <p:grpSpPr>
          <a:xfrm>
            <a:off x="4343400" y="4038600"/>
            <a:ext cx="2514600" cy="2286000"/>
            <a:chOff x="2736" y="2544"/>
            <a:chExt cx="1584" cy="1440"/>
          </a:xfrm>
        </p:grpSpPr>
        <p:sp>
          <p:nvSpPr>
            <p:cNvPr id="24588" name="Text Box 39"/>
            <p:cNvSpPr txBox="1"/>
            <p:nvPr/>
          </p:nvSpPr>
          <p:spPr>
            <a:xfrm>
              <a:off x="3504" y="2544"/>
              <a:ext cx="720" cy="288"/>
            </a:xfrm>
            <a:prstGeom prst="rect">
              <a:avLst/>
            </a:prstGeom>
            <a:noFill/>
            <a:ln w="9525">
              <a:noFill/>
            </a:ln>
          </p:spPr>
          <p:txBody>
            <a:bodyPr anchor="t">
              <a:spAutoFit/>
            </a:bodyPr>
            <a:lstStyle/>
            <a:p>
              <a:pPr algn="ctr">
                <a:spcBef>
                  <a:spcPct val="50000"/>
                </a:spcBef>
                <a:buSzTx/>
              </a:pPr>
              <a:r>
                <a:rPr lang="en-US" altLang="zh-CN" sz="2400" b="1" dirty="0">
                  <a:solidFill>
                    <a:schemeClr val="accent2"/>
                  </a:solidFill>
                  <a:latin typeface="Times New Roman" panose="02020603050405020304" pitchFamily="18" charset="0"/>
                </a:rPr>
                <a:t>and</a:t>
              </a:r>
            </a:p>
          </p:txBody>
        </p:sp>
        <p:sp>
          <p:nvSpPr>
            <p:cNvPr id="24589" name="Text Box 40"/>
            <p:cNvSpPr txBox="1"/>
            <p:nvPr/>
          </p:nvSpPr>
          <p:spPr>
            <a:xfrm>
              <a:off x="2736" y="3696"/>
              <a:ext cx="1584" cy="288"/>
            </a:xfrm>
            <a:prstGeom prst="rect">
              <a:avLst/>
            </a:prstGeom>
            <a:noFill/>
            <a:ln w="9525">
              <a:noFill/>
            </a:ln>
          </p:spPr>
          <p:txBody>
            <a:bodyPr anchor="t">
              <a:spAutoFit/>
            </a:bodyPr>
            <a:lstStyle/>
            <a:p>
              <a:pPr algn="ctr">
                <a:spcBef>
                  <a:spcPct val="50000"/>
                </a:spcBef>
                <a:buSzTx/>
              </a:pPr>
              <a:r>
                <a:rPr lang="en-US" altLang="zh-CN" sz="2400" b="1" dirty="0">
                  <a:solidFill>
                    <a:schemeClr val="accent2"/>
                  </a:solidFill>
                  <a:latin typeface="Times New Roman" panose="02020603050405020304" pitchFamily="18" charset="0"/>
                </a:rPr>
                <a:t>3  4  5 </a:t>
              </a:r>
              <a:r>
                <a:rPr lang="zh-CN" altLang="en-US" sz="2400" b="1" dirty="0">
                  <a:solidFill>
                    <a:schemeClr val="accent2"/>
                  </a:solidFill>
                  <a:latin typeface="Times New Roman" panose="02020603050405020304" pitchFamily="18" charset="0"/>
                </a:rPr>
                <a:t>区域（</a:t>
              </a:r>
              <a:r>
                <a:rPr lang="zh-CN" altLang="en-US" sz="2400" b="1" dirty="0">
                  <a:solidFill>
                    <a:srgbClr val="008080"/>
                  </a:solidFill>
                  <a:latin typeface="Times New Roman" panose="02020603050405020304" pitchFamily="18" charset="0"/>
                </a:rPr>
                <a:t>行</a:t>
              </a:r>
              <a:r>
                <a:rPr lang="zh-CN" altLang="en-US" sz="2400" b="1" dirty="0">
                  <a:solidFill>
                    <a:schemeClr val="accent2"/>
                  </a:solidFill>
                  <a:latin typeface="Times New Roman" panose="02020603050405020304" pitchFamily="18" charset="0"/>
                </a:rPr>
                <a:t>）</a:t>
              </a:r>
            </a:p>
          </p:txBody>
        </p:sp>
      </p:grpSp>
      <p:grpSp>
        <p:nvGrpSpPr>
          <p:cNvPr id="5" name="Group 48"/>
          <p:cNvGrpSpPr/>
          <p:nvPr/>
        </p:nvGrpSpPr>
        <p:grpSpPr>
          <a:xfrm>
            <a:off x="6732588" y="1719263"/>
            <a:ext cx="1192212" cy="3767137"/>
            <a:chOff x="4241" y="1083"/>
            <a:chExt cx="751" cy="2373"/>
          </a:xfrm>
        </p:grpSpPr>
        <p:sp>
          <p:nvSpPr>
            <p:cNvPr id="24591" name="Oval 35"/>
            <p:cNvSpPr/>
            <p:nvPr/>
          </p:nvSpPr>
          <p:spPr>
            <a:xfrm>
              <a:off x="4272" y="3168"/>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92" name="Oval 36"/>
            <p:cNvSpPr/>
            <p:nvPr/>
          </p:nvSpPr>
          <p:spPr>
            <a:xfrm>
              <a:off x="4269" y="2245"/>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24593" name="Oval 47"/>
            <p:cNvSpPr/>
            <p:nvPr/>
          </p:nvSpPr>
          <p:spPr>
            <a:xfrm>
              <a:off x="4241" y="1083"/>
              <a:ext cx="720" cy="288"/>
            </a:xfrm>
            <a:prstGeom prst="ellipse">
              <a:avLst/>
            </a:prstGeom>
            <a:noFill/>
            <a:ln w="38100" cap="flat" cmpd="sng">
              <a:solidFill>
                <a:srgbClr val="D60093"/>
              </a:solidFill>
              <a:prstDash val="solid"/>
              <a:round/>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1"/>
                                        </p:tgtEl>
                                        <p:attrNameLst>
                                          <p:attrName>style.visibility</p:attrName>
                                        </p:attrNameLst>
                                      </p:cBhvr>
                                      <p:to>
                                        <p:strVal val="visible"/>
                                      </p:to>
                                    </p:set>
                                    <p:animEffect transition="in" filter="wipe(up)">
                                      <p:cBhvr>
                                        <p:cTn id="7" dur="500"/>
                                        <p:tgtEl>
                                          <p:spTgt spid="6963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0" y="0"/>
            <a:ext cx="6911975" cy="914400"/>
          </a:xfrm>
          <a:prstGeom prst="rect">
            <a:avLst/>
          </a:prstGeom>
          <a:noFill/>
          <a:ln w="9525">
            <a:noFill/>
            <a:miter lim="800000"/>
          </a:ln>
          <a:effectLst/>
        </p:spPr>
        <p:txBody>
          <a:bodyPr>
            <a:spAutoFit/>
          </a:bodyPr>
          <a:lstStyle/>
          <a:p>
            <a:pPr marR="0" algn="ctr" defTabSz="914400">
              <a:spcBef>
                <a:spcPct val="70000"/>
              </a:spcBef>
              <a:buClrTx/>
              <a:buSzTx/>
              <a:buFontTx/>
              <a:defRPr/>
            </a:pPr>
            <a:r>
              <a:rPr kumimoji="1" lang="zh-CN" altLang="en-US" sz="5400" b="1" kern="1200" cap="none" spc="0" normalizeH="0" baseline="0" noProof="0" dirty="0">
                <a:solidFill>
                  <a:schemeClr val="accent6">
                    <a:lumMod val="50000"/>
                  </a:schemeClr>
                </a:solidFill>
                <a:effectLst>
                  <a:outerShdw blurRad="38100" dist="38100" dir="2700000" algn="tl">
                    <a:srgbClr val="C0C0C0"/>
                  </a:outerShdw>
                </a:effectLst>
                <a:latin typeface="楷体_GB2312"/>
                <a:ea typeface="楷体_GB2312"/>
                <a:cs typeface="楷体_GB2312"/>
              </a:rPr>
              <a:t>第八章 查找</a:t>
            </a:r>
          </a:p>
        </p:txBody>
      </p:sp>
      <p:sp>
        <p:nvSpPr>
          <p:cNvPr id="7170" name="Rectangle 5"/>
          <p:cNvSpPr/>
          <p:nvPr/>
        </p:nvSpPr>
        <p:spPr>
          <a:xfrm>
            <a:off x="-22225" y="2927350"/>
            <a:ext cx="9144000" cy="3870325"/>
          </a:xfrm>
          <a:prstGeom prst="rect">
            <a:avLst/>
          </a:prstGeom>
          <a:noFill/>
          <a:ln w="9525">
            <a:noFill/>
          </a:ln>
        </p:spPr>
        <p:txBody>
          <a:bodyPr anchor="t"/>
          <a:lstStyle/>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熟练掌握顺序查找、二分查找和分块查找的方法，并能灵活应用。</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熟练掌握二叉排序树的相关概念和查找方法，熟悉平衡二叉树的相关概念和查找方法；理解</a:t>
            </a:r>
            <a:r>
              <a:rPr lang="en-US" altLang="zh-CN" sz="2400" b="1" dirty="0">
                <a:solidFill>
                  <a:schemeClr val="tx1"/>
                </a:solidFill>
                <a:latin typeface="楷体_GB2312" pitchFamily="49" charset="-122"/>
                <a:ea typeface="楷体_GB2312" pitchFamily="49" charset="-122"/>
              </a:rPr>
              <a:t>B-</a:t>
            </a:r>
            <a:r>
              <a:rPr lang="zh-CN" altLang="en-US" sz="2400" b="1" dirty="0">
                <a:solidFill>
                  <a:schemeClr val="tx1"/>
                </a:solidFill>
                <a:latin typeface="楷体_GB2312" pitchFamily="49" charset="-122"/>
                <a:ea typeface="楷体_GB2312" pitchFamily="49" charset="-122"/>
              </a:rPr>
              <a:t>树及其应用。</a:t>
            </a:r>
            <a:endParaRPr lang="en-US" altLang="zh-CN" sz="2400" b="1" dirty="0">
              <a:solidFill>
                <a:schemeClr val="tx1"/>
              </a:solidFill>
              <a:latin typeface="楷体_GB2312" pitchFamily="49" charset="-122"/>
              <a:ea typeface="楷体_GB2312" pitchFamily="49" charset="-122"/>
            </a:endParaRP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熟练掌握散列表的建表方法和查找过程，理解散列表与其它结构的表的本质区别。</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熟练掌握按定义计算各种查找方法在等概率情况下查找的平均查找长度。</a:t>
            </a:r>
          </a:p>
          <a:p>
            <a:pPr marL="914400" lvl="1" indent="-457200" algn="just" rtl="0" eaLnBrk="1" fontAlgn="base" hangingPunct="1">
              <a:lnSpc>
                <a:spcPct val="90000"/>
              </a:lnSpc>
              <a:spcBef>
                <a:spcPct val="20000"/>
              </a:spcBef>
              <a:spcAft>
                <a:spcPct val="0"/>
              </a:spcAft>
              <a:buClrTx/>
              <a:buSzTx/>
              <a:buFontTx/>
              <a:buChar char="•"/>
            </a:pPr>
            <a:r>
              <a:rPr lang="zh-CN" altLang="en-US" sz="2400" b="1" dirty="0">
                <a:solidFill>
                  <a:schemeClr val="tx1"/>
                </a:solidFill>
                <a:latin typeface="楷体_GB2312" pitchFamily="49" charset="-122"/>
                <a:ea typeface="楷体_GB2312" pitchFamily="49" charset="-122"/>
              </a:rPr>
              <a:t>熟悉各种查找方法的存储结构以及各种查找方法的优缺点。</a:t>
            </a:r>
          </a:p>
        </p:txBody>
      </p:sp>
      <p:sp>
        <p:nvSpPr>
          <p:cNvPr id="7171" name="Rectangle 3"/>
          <p:cNvSpPr/>
          <p:nvPr/>
        </p:nvSpPr>
        <p:spPr>
          <a:xfrm>
            <a:off x="-153987" y="773113"/>
            <a:ext cx="9144000" cy="1447800"/>
          </a:xfrm>
          <a:prstGeom prst="rect">
            <a:avLst/>
          </a:prstGeom>
          <a:noFill/>
          <a:ln w="9525">
            <a:noFill/>
          </a:ln>
        </p:spPr>
        <p:txBody>
          <a:bodyPr anchor="t"/>
          <a:lstStyle/>
          <a:p>
            <a:pPr marL="342900" indent="-342900" algn="just">
              <a:spcBef>
                <a:spcPct val="20000"/>
              </a:spcBef>
              <a:buSzTx/>
            </a:pPr>
            <a:r>
              <a:rPr lang="en-US" altLang="zh-CN" sz="2000" b="1" dirty="0">
                <a:latin typeface="Times New Roman" panose="02020603050405020304" pitchFamily="18" charset="0"/>
              </a:rPr>
              <a:t>	</a:t>
            </a:r>
            <a:r>
              <a:rPr lang="en-US" altLang="zh-CN" sz="20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线性表的典型查找（检索）方法：顺序查找、二分查找和分块查找；散列表的查找；二叉排序树、平衡二叉树和</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树；各种查找方法的效率、平均查找时间（长度）的讨论。</a:t>
            </a:r>
          </a:p>
        </p:txBody>
      </p:sp>
      <p:sp>
        <p:nvSpPr>
          <p:cNvPr id="6" name="Rectangle 4"/>
          <p:cNvSpPr>
            <a:spLocks noChangeArrowheads="1"/>
          </p:cNvSpPr>
          <p:nvPr/>
        </p:nvSpPr>
        <p:spPr bwMode="auto">
          <a:xfrm>
            <a:off x="250825" y="2130425"/>
            <a:ext cx="7620000" cy="762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336600"/>
                </a:solidFill>
                <a:effectLst>
                  <a:outerShdw blurRad="38100" dist="38100" dir="2700000" algn="tl">
                    <a:srgbClr val="C0C0C0"/>
                  </a:outerShdw>
                </a:effectLst>
                <a:uLnTx/>
                <a:uFillTx/>
                <a:latin typeface="华文新魏" pitchFamily="2" charset="-122"/>
                <a:ea typeface="华文新魏" pitchFamily="2" charset="-122"/>
                <a:cs typeface="+mn-cs"/>
              </a:rPr>
              <a:t>学习要点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p:nvPr/>
        </p:nvSpPr>
        <p:spPr>
          <a:xfrm>
            <a:off x="152400" y="990600"/>
            <a:ext cx="8694738" cy="5364163"/>
          </a:xfrm>
          <a:prstGeom prst="rect">
            <a:avLst/>
          </a:prstGeom>
          <a:noFill/>
          <a:ln w="9525">
            <a:noFill/>
          </a:ln>
        </p:spPr>
        <p:txBody>
          <a:bodyPr anchor="t"/>
          <a:lstStyle/>
          <a:p>
            <a:pPr marL="457200" indent="-457200">
              <a:spcBef>
                <a:spcPct val="10000"/>
              </a:spcBef>
              <a:spcAft>
                <a:spcPct val="30000"/>
              </a:spcAft>
              <a:buSzTx/>
            </a:pPr>
            <a:r>
              <a:rPr lang="zh-CN" altLang="en-US" sz="2400" b="1" dirty="0" smtClean="0">
                <a:solidFill>
                  <a:srgbClr val="000000"/>
                </a:solidFill>
                <a:latin typeface="宋体" panose="02010600030101010101" pitchFamily="2" charset="-122"/>
              </a:rPr>
              <a:t>二</a:t>
            </a:r>
            <a:r>
              <a:rPr lang="zh-CN" altLang="en-US" sz="2400" b="1" dirty="0">
                <a:solidFill>
                  <a:srgbClr val="000000"/>
                </a:solidFill>
                <a:latin typeface="宋体" panose="02010600030101010101" pitchFamily="2" charset="-122"/>
              </a:rPr>
              <a:t>叉排序树是一种动态查找表，适用于动态查找。</a:t>
            </a:r>
          </a:p>
          <a:p>
            <a:pPr marL="457200" indent="-457200">
              <a:spcBef>
                <a:spcPct val="10000"/>
              </a:spcBef>
              <a:spcAft>
                <a:spcPct val="30000"/>
              </a:spcAft>
              <a:buClrTx/>
              <a:buSzTx/>
              <a:buFontTx/>
              <a:buAutoNum type="arabicPeriod"/>
            </a:pPr>
            <a:r>
              <a:rPr lang="zh-CN" altLang="en-US" sz="2800" b="1" dirty="0">
                <a:latin typeface="华文新魏" pitchFamily="2" charset="-122"/>
                <a:ea typeface="华文新魏" pitchFamily="2" charset="-122"/>
              </a:rPr>
              <a:t>定义：</a:t>
            </a:r>
            <a:r>
              <a:rPr lang="zh-CN" altLang="en-US" sz="2400" b="1" dirty="0">
                <a:solidFill>
                  <a:srgbClr val="000000"/>
                </a:solidFill>
                <a:latin typeface="宋体" panose="02010600030101010101" pitchFamily="2" charset="-122"/>
              </a:rPr>
              <a:t>二叉排序</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搜索树或者是一棵空树，或者是具有下列性质的二叉树：</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左子树</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如果存在</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上所有结点的关键字都小于根结点的关键字。</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右子树</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如果存在</a:t>
            </a:r>
            <a:r>
              <a:rPr lang="en-US" altLang="zh-CN" sz="2400" b="1" dirty="0">
                <a:solidFill>
                  <a:srgbClr val="000000"/>
                </a:solidFill>
                <a:latin typeface="华文仿宋" pitchFamily="2" charset="-122"/>
                <a:ea typeface="华文仿宋" pitchFamily="2" charset="-122"/>
              </a:rPr>
              <a:t>)</a:t>
            </a:r>
            <a:r>
              <a:rPr lang="zh-CN" altLang="en-US" sz="2400" b="1" dirty="0">
                <a:solidFill>
                  <a:srgbClr val="000000"/>
                </a:solidFill>
                <a:latin typeface="华文仿宋" pitchFamily="2" charset="-122"/>
                <a:ea typeface="华文仿宋" pitchFamily="2" charset="-122"/>
              </a:rPr>
              <a:t>上所有结点的关键字都大于根结点的关键字。</a:t>
            </a:r>
          </a:p>
          <a:p>
            <a:pPr marL="914400" lvl="1" indent="-457200" algn="just" rtl="0" eaLnBrk="1" fontAlgn="base" hangingPunct="1">
              <a:spcBef>
                <a:spcPct val="20000"/>
              </a:spcBef>
              <a:spcAft>
                <a:spcPct val="0"/>
              </a:spcAft>
              <a:buClrTx/>
              <a:buSzTx/>
              <a:buFontTx/>
              <a:buAutoNum type="arabicParenR"/>
            </a:pPr>
            <a:r>
              <a:rPr lang="zh-CN" altLang="en-US" sz="2400" b="1" dirty="0">
                <a:solidFill>
                  <a:srgbClr val="000000"/>
                </a:solidFill>
                <a:latin typeface="华文仿宋" pitchFamily="2" charset="-122"/>
                <a:ea typeface="华文仿宋" pitchFamily="2" charset="-122"/>
              </a:rPr>
              <a:t>左子树和右子树</a:t>
            </a:r>
            <a:r>
              <a:rPr lang="zh-CN" altLang="en-US" sz="2400" b="1" dirty="0">
                <a:solidFill>
                  <a:srgbClr val="D60093"/>
                </a:solidFill>
                <a:latin typeface="华文仿宋" pitchFamily="2" charset="-122"/>
                <a:ea typeface="华文仿宋" pitchFamily="2" charset="-122"/>
              </a:rPr>
              <a:t>也是</a:t>
            </a:r>
            <a:r>
              <a:rPr lang="zh-CN" altLang="en-US" sz="2400" b="1" dirty="0">
                <a:solidFill>
                  <a:srgbClr val="000000"/>
                </a:solidFill>
                <a:latin typeface="华文仿宋" pitchFamily="2" charset="-122"/>
                <a:ea typeface="华文仿宋" pitchFamily="2" charset="-122"/>
              </a:rPr>
              <a:t>二叉排序树。</a:t>
            </a:r>
            <a:r>
              <a:rPr lang="zh-CN" altLang="en-US" sz="2400" b="1" dirty="0">
                <a:solidFill>
                  <a:srgbClr val="000000"/>
                </a:solidFill>
                <a:latin typeface="宋体" panose="02010600030101010101" pitchFamily="2" charset="-122"/>
              </a:rPr>
              <a:t> </a:t>
            </a:r>
          </a:p>
          <a:p>
            <a:pPr marL="457200" indent="-457200">
              <a:spcBef>
                <a:spcPct val="35000"/>
              </a:spcBef>
              <a:spcAft>
                <a:spcPct val="30000"/>
              </a:spcAft>
              <a:buSzTx/>
            </a:pPr>
            <a:r>
              <a:rPr lang="en-US" altLang="zh-CN" sz="2800" b="1" dirty="0">
                <a:solidFill>
                  <a:srgbClr val="000000"/>
                </a:solidFill>
                <a:latin typeface="华文新魏" pitchFamily="2" charset="-122"/>
                <a:ea typeface="华文新魏" pitchFamily="2" charset="-122"/>
              </a:rPr>
              <a:t>2.  </a:t>
            </a:r>
            <a:r>
              <a:rPr lang="zh-CN" altLang="en-US" sz="2800" b="1" dirty="0">
                <a:solidFill>
                  <a:srgbClr val="000000"/>
                </a:solidFill>
                <a:latin typeface="华文新魏" pitchFamily="2" charset="-122"/>
                <a:ea typeface="华文新魏" pitchFamily="2" charset="-122"/>
              </a:rPr>
              <a:t>例子：</a:t>
            </a:r>
          </a:p>
        </p:txBody>
      </p:sp>
      <p:grpSp>
        <p:nvGrpSpPr>
          <p:cNvPr id="2" name="Group 33"/>
          <p:cNvGrpSpPr/>
          <p:nvPr/>
        </p:nvGrpSpPr>
        <p:grpSpPr>
          <a:xfrm>
            <a:off x="199237" y="917220"/>
            <a:ext cx="8753475" cy="5824537"/>
            <a:chOff x="144" y="504"/>
            <a:chExt cx="5514" cy="3669"/>
          </a:xfrm>
          <a:solidFill>
            <a:schemeClr val="bg1"/>
          </a:solidFill>
        </p:grpSpPr>
        <p:sp>
          <p:nvSpPr>
            <p:cNvPr id="25604" name="Rectangle 5"/>
            <p:cNvSpPr/>
            <p:nvPr/>
          </p:nvSpPr>
          <p:spPr>
            <a:xfrm>
              <a:off x="144" y="504"/>
              <a:ext cx="5514" cy="3669"/>
            </a:xfrm>
            <a:prstGeom prst="rect">
              <a:avLst/>
            </a:prstGeom>
            <a:grpFill/>
            <a:ln w="9525">
              <a:noFill/>
            </a:ln>
          </p:spPr>
          <p:txBody>
            <a:bodyPr wrap="none" anchor="ctr"/>
            <a:lstStyle/>
            <a:p>
              <a:pPr algn="ctr">
                <a:buSzTx/>
              </a:pPr>
              <a:endParaRPr lang="zh-CN" altLang="en-US" sz="2400" dirty="0">
                <a:latin typeface="Times New Roman" panose="02020603050405020304" pitchFamily="18" charset="0"/>
              </a:endParaRPr>
            </a:p>
          </p:txBody>
        </p:sp>
        <p:grpSp>
          <p:nvGrpSpPr>
            <p:cNvPr id="25605" name="Group 6"/>
            <p:cNvGrpSpPr/>
            <p:nvPr/>
          </p:nvGrpSpPr>
          <p:grpSpPr>
            <a:xfrm>
              <a:off x="338" y="664"/>
              <a:ext cx="5133" cy="1702"/>
              <a:chOff x="432" y="2352"/>
              <a:chExt cx="5088" cy="1536"/>
            </a:xfrm>
            <a:grpFill/>
          </p:grpSpPr>
          <p:sp>
            <p:nvSpPr>
              <p:cNvPr id="25606" name="Text Box 7"/>
              <p:cNvSpPr txBox="1"/>
              <p:nvPr/>
            </p:nvSpPr>
            <p:spPr>
              <a:xfrm>
                <a:off x="2400" y="2352"/>
                <a:ext cx="3120" cy="892"/>
              </a:xfrm>
              <a:prstGeom prst="rect">
                <a:avLst/>
              </a:prstGeom>
              <a:grpFill/>
              <a:ln w="9525">
                <a:noFill/>
              </a:ln>
            </p:spPr>
            <p:txBody>
              <a:bodyPr anchor="t">
                <a:spAutoFit/>
              </a:bodyPr>
              <a:lstStyle/>
              <a:p>
                <a:pPr>
                  <a:buSzTx/>
                </a:pPr>
                <a:r>
                  <a:rPr lang="zh-CN" altLang="en-US" sz="2400" b="1" dirty="0">
                    <a:latin typeface="Times New Roman" panose="02020603050405020304" pitchFamily="18" charset="0"/>
                  </a:rPr>
                  <a:t>中序遍历结果：</a:t>
                </a:r>
              </a:p>
              <a:p>
                <a:pPr>
                  <a:buSzTx/>
                </a:pPr>
                <a:r>
                  <a:rPr lang="en-US" altLang="zh-CN" sz="2400" b="1" dirty="0">
                    <a:latin typeface="Times New Roman" panose="02020603050405020304" pitchFamily="18" charset="0"/>
                  </a:rPr>
                  <a:t>09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65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81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87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94</a:t>
                </a:r>
              </a:p>
              <a:p>
                <a:pPr>
                  <a:buSzTx/>
                </a:pPr>
                <a:r>
                  <a:rPr lang="zh-CN" altLang="en-US" sz="2400" b="1" dirty="0">
                    <a:latin typeface="Times New Roman" panose="02020603050405020304" pitchFamily="18" charset="0"/>
                  </a:rPr>
                  <a:t>显然是有序的，故称</a:t>
                </a:r>
                <a:r>
                  <a:rPr lang="zh-CN" altLang="en-US" sz="2400" b="1" dirty="0">
                    <a:solidFill>
                      <a:srgbClr val="00339A"/>
                    </a:solidFill>
                    <a:latin typeface="Times New Roman" panose="02020603050405020304" pitchFamily="18" charset="0"/>
                  </a:rPr>
                  <a:t>二叉排序树</a:t>
                </a:r>
                <a:r>
                  <a:rPr lang="zh-CN" altLang="en-US" sz="2400" b="1" dirty="0">
                    <a:latin typeface="Times New Roman" panose="02020603050405020304" pitchFamily="18" charset="0"/>
                  </a:rPr>
                  <a:t>。</a:t>
                </a:r>
              </a:p>
            </p:txBody>
          </p:sp>
          <p:grpSp>
            <p:nvGrpSpPr>
              <p:cNvPr id="25607" name="Group 8"/>
              <p:cNvGrpSpPr/>
              <p:nvPr/>
            </p:nvGrpSpPr>
            <p:grpSpPr>
              <a:xfrm>
                <a:off x="432" y="2352"/>
                <a:ext cx="2112" cy="1536"/>
                <a:chOff x="576" y="2496"/>
                <a:chExt cx="2112" cy="1536"/>
              </a:xfrm>
              <a:grpFill/>
            </p:grpSpPr>
            <p:sp>
              <p:nvSpPr>
                <p:cNvPr id="25608" name="Oval 9"/>
                <p:cNvSpPr/>
                <p:nvPr/>
              </p:nvSpPr>
              <p:spPr>
                <a:xfrm>
                  <a:off x="1392" y="2496"/>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53</a:t>
                  </a:r>
                </a:p>
              </p:txBody>
            </p:sp>
            <p:sp>
              <p:nvSpPr>
                <p:cNvPr id="25609" name="Oval 10"/>
                <p:cNvSpPr/>
                <p:nvPr/>
              </p:nvSpPr>
              <p:spPr>
                <a:xfrm>
                  <a:off x="1488"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65</a:t>
                  </a:r>
                </a:p>
              </p:txBody>
            </p:sp>
            <p:sp>
              <p:nvSpPr>
                <p:cNvPr id="25610" name="Oval 11"/>
                <p:cNvSpPr/>
                <p:nvPr/>
              </p:nvSpPr>
              <p:spPr>
                <a:xfrm>
                  <a:off x="1920"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81</a:t>
                  </a:r>
                </a:p>
              </p:txBody>
            </p:sp>
            <p:sp>
              <p:nvSpPr>
                <p:cNvPr id="25611" name="Oval 12"/>
                <p:cNvSpPr/>
                <p:nvPr/>
              </p:nvSpPr>
              <p:spPr>
                <a:xfrm>
                  <a:off x="2208"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87</a:t>
                  </a:r>
                </a:p>
              </p:txBody>
            </p:sp>
            <p:sp>
              <p:nvSpPr>
                <p:cNvPr id="25612" name="Oval 13"/>
                <p:cNvSpPr/>
                <p:nvPr/>
              </p:nvSpPr>
              <p:spPr>
                <a:xfrm>
                  <a:off x="576"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09</a:t>
                  </a:r>
                </a:p>
              </p:txBody>
            </p:sp>
            <p:sp>
              <p:nvSpPr>
                <p:cNvPr id="25613" name="Oval 14"/>
                <p:cNvSpPr/>
                <p:nvPr/>
              </p:nvSpPr>
              <p:spPr>
                <a:xfrm>
                  <a:off x="1200" y="336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45</a:t>
                  </a:r>
                </a:p>
              </p:txBody>
            </p:sp>
            <p:sp>
              <p:nvSpPr>
                <p:cNvPr id="25614" name="Oval 15"/>
                <p:cNvSpPr/>
                <p:nvPr/>
              </p:nvSpPr>
              <p:spPr>
                <a:xfrm>
                  <a:off x="912"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23</a:t>
                  </a:r>
                </a:p>
              </p:txBody>
            </p:sp>
            <p:sp>
              <p:nvSpPr>
                <p:cNvPr id="25615" name="Oval 16"/>
                <p:cNvSpPr/>
                <p:nvPr/>
              </p:nvSpPr>
              <p:spPr>
                <a:xfrm>
                  <a:off x="912" y="288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17</a:t>
                  </a:r>
                </a:p>
              </p:txBody>
            </p:sp>
            <p:sp>
              <p:nvSpPr>
                <p:cNvPr id="25616" name="Oval 17"/>
                <p:cNvSpPr/>
                <p:nvPr/>
              </p:nvSpPr>
              <p:spPr>
                <a:xfrm>
                  <a:off x="1824" y="288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78</a:t>
                  </a:r>
                </a:p>
              </p:txBody>
            </p:sp>
            <p:cxnSp>
              <p:nvCxnSpPr>
                <p:cNvPr id="25617" name="AutoShape 18"/>
                <p:cNvCxnSpPr/>
                <p:nvPr/>
              </p:nvCxnSpPr>
              <p:spPr>
                <a:xfrm flipV="1">
                  <a:off x="1186" y="2660"/>
                  <a:ext cx="344" cy="248"/>
                </a:xfrm>
                <a:prstGeom prst="straightConnector1">
                  <a:avLst/>
                </a:prstGeom>
                <a:grpFill/>
                <a:ln w="12700" cap="flat" cmpd="sng">
                  <a:solidFill>
                    <a:schemeClr val="accent1"/>
                  </a:solidFill>
                  <a:prstDash val="solid"/>
                  <a:round/>
                  <a:headEnd type="none" w="med" len="med"/>
                  <a:tailEnd type="none" w="med" len="med"/>
                </a:ln>
              </p:spPr>
            </p:cxnSp>
            <p:cxnSp>
              <p:nvCxnSpPr>
                <p:cNvPr id="25618" name="AutoShape 19"/>
                <p:cNvCxnSpPr/>
                <p:nvPr/>
              </p:nvCxnSpPr>
              <p:spPr>
                <a:xfrm flipH="1" flipV="1">
                  <a:off x="1666" y="2660"/>
                  <a:ext cx="296" cy="248"/>
                </a:xfrm>
                <a:prstGeom prst="straightConnector1">
                  <a:avLst/>
                </a:prstGeom>
                <a:grpFill/>
                <a:ln w="12700" cap="flat" cmpd="sng">
                  <a:solidFill>
                    <a:schemeClr val="accent1"/>
                  </a:solidFill>
                  <a:prstDash val="solid"/>
                  <a:round/>
                  <a:headEnd type="none" w="med" len="med"/>
                  <a:tailEnd type="none" w="med" len="med"/>
                </a:ln>
              </p:spPr>
            </p:cxnSp>
            <p:cxnSp>
              <p:nvCxnSpPr>
                <p:cNvPr id="25619" name="AutoShape 20"/>
                <p:cNvCxnSpPr>
                  <a:stCxn id="25613" idx="0"/>
                  <a:endCxn id="25615" idx="5"/>
                </p:cNvCxnSpPr>
                <p:nvPr/>
              </p:nvCxnSpPr>
              <p:spPr>
                <a:xfrm flipH="1" flipV="1">
                  <a:off x="1076" y="3044"/>
                  <a:ext cx="220" cy="316"/>
                </a:xfrm>
                <a:prstGeom prst="straightConnector1">
                  <a:avLst/>
                </a:prstGeom>
                <a:grpFill/>
                <a:ln w="12700" cap="flat" cmpd="sng">
                  <a:solidFill>
                    <a:schemeClr val="accent1"/>
                  </a:solidFill>
                  <a:prstDash val="solid"/>
                  <a:round/>
                  <a:headEnd type="none" w="med" len="med"/>
                  <a:tailEnd type="none" w="med" len="med"/>
                </a:ln>
              </p:spPr>
            </p:cxnSp>
            <p:cxnSp>
              <p:nvCxnSpPr>
                <p:cNvPr id="25620" name="AutoShape 21"/>
                <p:cNvCxnSpPr>
                  <a:stCxn id="25613" idx="0"/>
                  <a:endCxn id="25615" idx="5"/>
                </p:cNvCxnSpPr>
                <p:nvPr/>
              </p:nvCxnSpPr>
              <p:spPr>
                <a:xfrm flipH="1">
                  <a:off x="1694" y="3044"/>
                  <a:ext cx="268" cy="316"/>
                </a:xfrm>
                <a:prstGeom prst="straightConnector1">
                  <a:avLst/>
                </a:prstGeom>
                <a:grpFill/>
                <a:ln w="12700" cap="flat" cmpd="sng">
                  <a:solidFill>
                    <a:schemeClr val="accent1"/>
                  </a:solidFill>
                  <a:prstDash val="solid"/>
                  <a:round/>
                  <a:headEnd type="none" w="med" len="med"/>
                  <a:tailEnd type="none" w="med" len="med"/>
                </a:ln>
              </p:spPr>
            </p:cxnSp>
            <p:cxnSp>
              <p:nvCxnSpPr>
                <p:cNvPr id="25621" name="AutoShape 22"/>
                <p:cNvCxnSpPr>
                  <a:stCxn id="25615" idx="3"/>
                  <a:endCxn id="25612" idx="0"/>
                </p:cNvCxnSpPr>
                <p:nvPr/>
              </p:nvCxnSpPr>
              <p:spPr>
                <a:xfrm flipH="1">
                  <a:off x="672" y="3044"/>
                  <a:ext cx="268" cy="316"/>
                </a:xfrm>
                <a:prstGeom prst="straightConnector1">
                  <a:avLst/>
                </a:prstGeom>
                <a:grpFill/>
                <a:ln w="12700" cap="flat" cmpd="sng">
                  <a:solidFill>
                    <a:schemeClr val="accent1"/>
                  </a:solidFill>
                  <a:prstDash val="solid"/>
                  <a:round/>
                  <a:headEnd type="none" w="med" len="med"/>
                  <a:tailEnd type="none" w="med" len="med"/>
                </a:ln>
              </p:spPr>
            </p:cxnSp>
            <p:cxnSp>
              <p:nvCxnSpPr>
                <p:cNvPr id="25622" name="AutoShape 23"/>
                <p:cNvCxnSpPr>
                  <a:stCxn id="25615" idx="3"/>
                  <a:endCxn id="25612" idx="0"/>
                </p:cNvCxnSpPr>
                <p:nvPr/>
              </p:nvCxnSpPr>
              <p:spPr>
                <a:xfrm>
                  <a:off x="2098" y="3044"/>
                  <a:ext cx="316" cy="316"/>
                </a:xfrm>
                <a:prstGeom prst="straightConnector1">
                  <a:avLst/>
                </a:prstGeom>
                <a:grpFill/>
                <a:ln w="12700" cap="flat" cmpd="sng">
                  <a:solidFill>
                    <a:schemeClr val="accent1"/>
                  </a:solidFill>
                  <a:prstDash val="solid"/>
                  <a:round/>
                  <a:headEnd type="none" w="med" len="med"/>
                  <a:tailEnd type="none" w="med" len="med"/>
                </a:ln>
              </p:spPr>
            </p:cxnSp>
            <p:cxnSp>
              <p:nvCxnSpPr>
                <p:cNvPr id="25623" name="AutoShape 24"/>
                <p:cNvCxnSpPr>
                  <a:stCxn id="25615" idx="3"/>
                  <a:endCxn id="25612" idx="0"/>
                </p:cNvCxnSpPr>
                <p:nvPr/>
              </p:nvCxnSpPr>
              <p:spPr>
                <a:xfrm flipV="1">
                  <a:off x="2126" y="3524"/>
                  <a:ext cx="220" cy="316"/>
                </a:xfrm>
                <a:prstGeom prst="straightConnector1">
                  <a:avLst/>
                </a:prstGeom>
                <a:grpFill/>
                <a:ln w="12700" cap="flat" cmpd="sng">
                  <a:solidFill>
                    <a:schemeClr val="accent1"/>
                  </a:solidFill>
                  <a:prstDash val="solid"/>
                  <a:round/>
                  <a:headEnd type="none" w="med" len="med"/>
                  <a:tailEnd type="none" w="med" len="med"/>
                </a:ln>
              </p:spPr>
            </p:cxnSp>
            <p:cxnSp>
              <p:nvCxnSpPr>
                <p:cNvPr id="25624" name="AutoShape 25"/>
                <p:cNvCxnSpPr>
                  <a:stCxn id="25614" idx="0"/>
                  <a:endCxn id="25613" idx="3"/>
                </p:cNvCxnSpPr>
                <p:nvPr/>
              </p:nvCxnSpPr>
              <p:spPr>
                <a:xfrm flipV="1">
                  <a:off x="1008" y="3524"/>
                  <a:ext cx="220" cy="316"/>
                </a:xfrm>
                <a:prstGeom prst="straightConnector1">
                  <a:avLst/>
                </a:prstGeom>
                <a:grpFill/>
                <a:ln w="12700" cap="flat" cmpd="sng">
                  <a:solidFill>
                    <a:schemeClr val="accent1"/>
                  </a:solidFill>
                  <a:prstDash val="solid"/>
                  <a:round/>
                  <a:headEnd type="none" w="med" len="med"/>
                  <a:tailEnd type="none" w="med" len="med"/>
                </a:ln>
              </p:spPr>
            </p:cxnSp>
            <p:sp>
              <p:nvSpPr>
                <p:cNvPr id="25625" name="Oval 26"/>
                <p:cNvSpPr/>
                <p:nvPr/>
              </p:nvSpPr>
              <p:spPr>
                <a:xfrm>
                  <a:off x="2496" y="3840"/>
                  <a:ext cx="192" cy="192"/>
                </a:xfrm>
                <a:prstGeom prst="ellipse">
                  <a:avLst/>
                </a:prstGeom>
                <a:grpFill/>
                <a:ln w="12700" cap="flat" cmpd="sng">
                  <a:solidFill>
                    <a:schemeClr val="accent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94</a:t>
                  </a:r>
                </a:p>
              </p:txBody>
            </p:sp>
            <p:cxnSp>
              <p:nvCxnSpPr>
                <p:cNvPr id="25626" name="AutoShape 27"/>
                <p:cNvCxnSpPr>
                  <a:stCxn id="25611" idx="5"/>
                  <a:endCxn id="25625" idx="0"/>
                </p:cNvCxnSpPr>
                <p:nvPr/>
              </p:nvCxnSpPr>
              <p:spPr>
                <a:xfrm>
                  <a:off x="2372" y="3524"/>
                  <a:ext cx="220" cy="316"/>
                </a:xfrm>
                <a:prstGeom prst="straightConnector1">
                  <a:avLst/>
                </a:prstGeom>
                <a:grpFill/>
                <a:ln w="12700" cap="flat" cmpd="sng">
                  <a:solidFill>
                    <a:schemeClr val="accent1"/>
                  </a:solidFill>
                  <a:prstDash val="solid"/>
                  <a:round/>
                  <a:headEnd type="none" w="med" len="med"/>
                  <a:tailEnd type="none" w="med" len="med"/>
                </a:ln>
              </p:spPr>
            </p:cxnSp>
          </p:grpSp>
        </p:grpSp>
      </p:grpSp>
      <p:sp>
        <p:nvSpPr>
          <p:cNvPr id="715807" name="Text Box 31"/>
          <p:cNvSpPr txBox="1"/>
          <p:nvPr/>
        </p:nvSpPr>
        <p:spPr>
          <a:xfrm>
            <a:off x="1882458" y="2657158"/>
            <a:ext cx="576262" cy="396875"/>
          </a:xfrm>
          <a:prstGeom prst="rect">
            <a:avLst/>
          </a:prstGeom>
          <a:solidFill>
            <a:schemeClr val="bg1"/>
          </a:solidFill>
          <a:ln w="9525">
            <a:noFill/>
          </a:ln>
        </p:spPr>
        <p:txBody>
          <a:bodyPr anchor="t">
            <a:spAutoFit/>
          </a:bodyPr>
          <a:lstStyle/>
          <a:p>
            <a:pPr algn="ctr">
              <a:spcBef>
                <a:spcPct val="50000"/>
              </a:spcBef>
              <a:buSzTx/>
            </a:pPr>
            <a:r>
              <a:rPr lang="en-US" altLang="zh-CN" sz="2000" b="1" dirty="0">
                <a:solidFill>
                  <a:srgbClr val="FF33CC"/>
                </a:solidFill>
                <a:latin typeface="Times New Roman" panose="02020603050405020304" pitchFamily="18" charset="0"/>
              </a:rPr>
              <a:t>35</a:t>
            </a:r>
          </a:p>
        </p:txBody>
      </p:sp>
      <p:sp>
        <p:nvSpPr>
          <p:cNvPr id="715808" name="Text Box 32"/>
          <p:cNvSpPr txBox="1"/>
          <p:nvPr/>
        </p:nvSpPr>
        <p:spPr>
          <a:xfrm>
            <a:off x="1347788" y="2657475"/>
            <a:ext cx="576262" cy="396875"/>
          </a:xfrm>
          <a:prstGeom prst="rect">
            <a:avLst/>
          </a:prstGeom>
          <a:solidFill>
            <a:schemeClr val="bg1"/>
          </a:solidFill>
          <a:ln w="9525">
            <a:noFill/>
          </a:ln>
        </p:spPr>
        <p:txBody>
          <a:bodyPr anchor="t">
            <a:spAutoFit/>
          </a:bodyPr>
          <a:lstStyle/>
          <a:p>
            <a:pPr algn="ctr">
              <a:spcBef>
                <a:spcPct val="50000"/>
              </a:spcBef>
              <a:buSzTx/>
            </a:pPr>
            <a:r>
              <a:rPr lang="en-US" altLang="zh-CN" sz="2000" b="1" dirty="0">
                <a:solidFill>
                  <a:srgbClr val="FF33CC"/>
                </a:solidFill>
                <a:latin typeface="Times New Roman" panose="02020603050405020304" pitchFamily="18" charset="0"/>
              </a:rPr>
              <a:t>56</a:t>
            </a:r>
          </a:p>
        </p:txBody>
      </p:sp>
      <p:sp>
        <p:nvSpPr>
          <p:cNvPr id="715804" name="Rectangle 28"/>
          <p:cNvSpPr>
            <a:spLocks noChangeArrowheads="1"/>
          </p:cNvSpPr>
          <p:nvPr/>
        </p:nvSpPr>
        <p:spPr bwMode="auto">
          <a:xfrm>
            <a:off x="25240" y="3996652"/>
            <a:ext cx="8949055" cy="2745105"/>
          </a:xfrm>
          <a:prstGeom prst="rect">
            <a:avLst/>
          </a:prstGeom>
          <a:noFill/>
          <a:ln w="9525">
            <a:noFill/>
            <a:miter lim="800000"/>
          </a:ln>
          <a:effectLst/>
        </p:spPr>
        <p:txBody>
          <a:bodyPr/>
          <a:lstStyle/>
          <a:p>
            <a:pPr marL="457200" marR="0" lvl="0" indent="-457200" algn="l" defTabSz="914400" rtl="0" eaLnBrk="1" fontAlgn="base" latinLnBrk="0" hangingPunct="1">
              <a:lnSpc>
                <a:spcPct val="100000"/>
              </a:lnSpc>
              <a:spcBef>
                <a:spcPct val="10000"/>
              </a:spcBef>
              <a:spcAft>
                <a:spcPct val="30000"/>
              </a:spcAft>
              <a:buClrTx/>
              <a:buSzTx/>
              <a:buFontTx/>
              <a:buNone/>
              <a:defRPr/>
            </a:pPr>
            <a:r>
              <a:rPr kumimoji="0" lang="zh-CN" altLang="en-US" sz="28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思考题</a:t>
            </a:r>
            <a:r>
              <a:rPr kumimoji="0" lang="en-US" altLang="zh-CN" sz="28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r>
              <a:rPr kumimoji="0" lang="zh-CN" altLang="en-US" sz="28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判断二叉排序树</a:t>
            </a:r>
            <a:r>
              <a:rPr kumimoji="0" lang="en-US" altLang="zh-CN" sz="28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endParaRPr kumimoji="0" lang="en-US" altLang="zh-CN" sz="28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endParaRPr>
          </a:p>
          <a:p>
            <a:pPr marL="457200" lvl="0" indent="-457200">
              <a:spcBef>
                <a:spcPts val="600"/>
              </a:spcBef>
              <a:spcAft>
                <a:spcPct val="10000"/>
              </a:spcAft>
              <a:buFont typeface="+mj-lt"/>
              <a:buAutoNum type="arabicPeriod"/>
              <a:defRPr/>
            </a:pPr>
            <a:r>
              <a:rPr lang="zh-CN" altLang="en-US" sz="2400" b="1" dirty="0" smtClean="0">
                <a:solidFill>
                  <a:srgbClr val="FF0000"/>
                </a:solidFill>
                <a:effectLst>
                  <a:outerShdw sx="1000" sy="1000" algn="tl">
                    <a:srgbClr val="C0C0C0"/>
                  </a:outerShdw>
                </a:effectLst>
                <a:latin typeface="楷体" panose="02010609060101010101" pitchFamily="49" charset="-122"/>
                <a:ea typeface="楷体" panose="02010609060101010101" pitchFamily="49" charset="-122"/>
              </a:rPr>
              <a:t>使用</a:t>
            </a:r>
            <a:r>
              <a:rPr lang="zh-CN" altLang="en-US" sz="2400" b="1" dirty="0">
                <a:solidFill>
                  <a:srgbClr val="FF0000"/>
                </a:solidFill>
                <a:effectLst>
                  <a:outerShdw sx="1000" sy="1000" algn="tl">
                    <a:srgbClr val="C0C0C0"/>
                  </a:outerShdw>
                </a:effectLst>
                <a:latin typeface="楷体" panose="02010609060101010101" pitchFamily="49" charset="-122"/>
                <a:ea typeface="楷体" panose="02010609060101010101" pitchFamily="49" charset="-122"/>
              </a:rPr>
              <a:t>二叉树</a:t>
            </a:r>
            <a:r>
              <a:rPr lang="zh-CN" altLang="en-US" sz="2400" b="1" dirty="0" smtClean="0">
                <a:solidFill>
                  <a:srgbClr val="FF0000"/>
                </a:solidFill>
                <a:effectLst>
                  <a:outerShdw sx="1000" sy="1000" algn="tl">
                    <a:srgbClr val="C0C0C0"/>
                  </a:outerShdw>
                </a:effectLst>
                <a:latin typeface="楷体" panose="02010609060101010101" pitchFamily="49" charset="-122"/>
                <a:ea typeface="楷体" panose="02010609060101010101" pitchFamily="49" charset="-122"/>
              </a:rPr>
              <a:t>的遍历算法，遍历过程中只是用当前父亲结点和左右孩子结点比较大小，能否确定是二叉排序树？</a:t>
            </a:r>
            <a:endParaRPr lang="en-US" altLang="zh-CN" sz="2400" b="1" dirty="0" smtClean="0">
              <a:solidFill>
                <a:srgbClr val="FF0000"/>
              </a:solidFill>
              <a:effectLst>
                <a:outerShdw sx="1000" sy="1000" algn="tl">
                  <a:srgbClr val="C0C0C0"/>
                </a:outerShdw>
              </a:effectLst>
              <a:latin typeface="楷体" panose="02010609060101010101" pitchFamily="49" charset="-122"/>
              <a:ea typeface="楷体" panose="02010609060101010101" pitchFamily="49" charset="-122"/>
            </a:endParaRPr>
          </a:p>
          <a:p>
            <a:pPr marL="457200" lvl="0" indent="-457200">
              <a:spcBef>
                <a:spcPts val="600"/>
              </a:spcBef>
              <a:spcAft>
                <a:spcPct val="10000"/>
              </a:spcAft>
              <a:buFont typeface="+mj-lt"/>
              <a:buAutoNum type="arabicPeriod"/>
              <a:defRPr/>
            </a:pPr>
            <a:r>
              <a:rPr lang="zh-CN" altLang="en-US" sz="2400" b="1" dirty="0" smtClean="0">
                <a:solidFill>
                  <a:srgbClr val="FF0000"/>
                </a:solidFill>
                <a:effectLst>
                  <a:outerShdw sx="1000" sy="1000" algn="tl">
                    <a:srgbClr val="C0C0C0"/>
                  </a:outerShdw>
                </a:effectLst>
                <a:latin typeface="楷体" panose="02010609060101010101" pitchFamily="49" charset="-122"/>
                <a:ea typeface="楷体" panose="02010609060101010101" pitchFamily="49" charset="-122"/>
              </a:rPr>
              <a:t>既然二叉排序树是中序遍历序列有序，那么如何利用中序遍历来实现二叉排序树的判断？每个结点的前驱和后继是什么？</a:t>
            </a:r>
            <a:endParaRPr lang="en-US" altLang="zh-CN" sz="2400" b="1" dirty="0" smtClean="0">
              <a:solidFill>
                <a:srgbClr val="FF0000"/>
              </a:solidFill>
              <a:effectLst>
                <a:outerShdw sx="1000" sy="1000" algn="tl">
                  <a:srgbClr val="C0C0C0"/>
                </a:outerShdw>
              </a:effectLst>
              <a:latin typeface="楷体" panose="02010609060101010101" pitchFamily="49" charset="-122"/>
              <a:ea typeface="楷体" panose="02010609060101010101" pitchFamily="49" charset="-122"/>
            </a:endParaRPr>
          </a:p>
          <a:p>
            <a:pPr marL="457200" lvl="0" indent="-457200">
              <a:spcBef>
                <a:spcPts val="600"/>
              </a:spcBef>
              <a:spcAft>
                <a:spcPct val="10000"/>
              </a:spcAft>
              <a:buFont typeface="+mj-lt"/>
              <a:buAutoNum type="arabicPeriod"/>
              <a:defRPr/>
            </a:pPr>
            <a:r>
              <a:rPr kumimoji="0" lang="zh-CN" altLang="en-US" sz="24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二叉查找树</a:t>
            </a:r>
            <a:r>
              <a:rPr kumimoji="0" lang="zh-CN" altLang="en-US" sz="2400" b="1" i="0" u="none" strike="noStrike" kern="1200" cap="none" spc="0" normalizeH="0" baseline="0" noProof="0" dirty="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是否是二叉排序树</a:t>
            </a:r>
            <a:r>
              <a:rPr kumimoji="0" lang="en-US" altLang="zh-CN" sz="2400" b="1" i="0" u="none" strike="noStrike" kern="1200" cap="none" spc="0" normalizeH="0" baseline="0" noProof="0" dirty="0" smtClean="0">
                <a:ln>
                  <a:noFill/>
                </a:ln>
                <a:solidFill>
                  <a:srgbClr val="FF0000"/>
                </a:solidFill>
                <a:effectLst>
                  <a:outerShdw sx="1000" sy="1000" algn="tl">
                    <a:srgbClr val="C0C0C0"/>
                  </a:outerShdw>
                </a:effectLst>
                <a:uLnTx/>
                <a:uFillTx/>
                <a:latin typeface="楷体" panose="02010609060101010101" pitchFamily="49" charset="-122"/>
                <a:ea typeface="楷体" panose="02010609060101010101" pitchFamily="49" charset="-122"/>
              </a:rPr>
              <a:t>?</a:t>
            </a:r>
          </a:p>
        </p:txBody>
      </p:sp>
      <p:sp>
        <p:nvSpPr>
          <p:cNvPr id="37" name="Rectangle 2"/>
          <p:cNvSpPr txBox="1">
            <a:spLocks noRot="1" noChangeArrowheads="1"/>
          </p:cNvSpPr>
          <p:nvPr/>
        </p:nvSpPr>
        <p:spPr>
          <a:xfrm>
            <a:off x="250825" y="188913"/>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8.4</a:t>
            </a:r>
            <a:r>
              <a:rPr lang="zh-CN" altLang="en-US"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二叉排序树</a:t>
            </a:r>
            <a:endPar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5778">
                                            <p:txEl>
                                              <p:pRg st="0" end="0"/>
                                            </p:txEl>
                                          </p:spTgt>
                                        </p:tgtEl>
                                        <p:attrNameLst>
                                          <p:attrName>style.visibility</p:attrName>
                                        </p:attrNameLst>
                                      </p:cBhvr>
                                      <p:to>
                                        <p:strVal val="visible"/>
                                      </p:to>
                                    </p:set>
                                    <p:animEffect transition="in" filter="box(out)">
                                      <p:cBhvr>
                                        <p:cTn id="7" dur="500"/>
                                        <p:tgtEl>
                                          <p:spTgt spid="715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5778">
                                            <p:txEl>
                                              <p:pRg st="1" end="1"/>
                                            </p:txEl>
                                          </p:spTgt>
                                        </p:tgtEl>
                                        <p:attrNameLst>
                                          <p:attrName>style.visibility</p:attrName>
                                        </p:attrNameLst>
                                      </p:cBhvr>
                                      <p:to>
                                        <p:strVal val="visible"/>
                                      </p:to>
                                    </p:set>
                                    <p:animEffect transition="in" filter="box(out)">
                                      <p:cBhvr>
                                        <p:cTn id="12" dur="500"/>
                                        <p:tgtEl>
                                          <p:spTgt spid="715778">
                                            <p:txEl>
                                              <p:pRg st="1" end="1"/>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715778">
                                            <p:txEl>
                                              <p:pRg st="2" end="2"/>
                                            </p:txEl>
                                          </p:spTgt>
                                        </p:tgtEl>
                                        <p:attrNameLst>
                                          <p:attrName>style.visibility</p:attrName>
                                        </p:attrNameLst>
                                      </p:cBhvr>
                                      <p:to>
                                        <p:strVal val="visible"/>
                                      </p:to>
                                    </p:set>
                                    <p:animEffect transition="in" filter="box(out)">
                                      <p:cBhvr>
                                        <p:cTn id="15" dur="500"/>
                                        <p:tgtEl>
                                          <p:spTgt spid="715778">
                                            <p:txEl>
                                              <p:pRg st="2" end="2"/>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715778">
                                            <p:txEl>
                                              <p:pRg st="3" end="3"/>
                                            </p:txEl>
                                          </p:spTgt>
                                        </p:tgtEl>
                                        <p:attrNameLst>
                                          <p:attrName>style.visibility</p:attrName>
                                        </p:attrNameLst>
                                      </p:cBhvr>
                                      <p:to>
                                        <p:strVal val="visible"/>
                                      </p:to>
                                    </p:set>
                                    <p:animEffect transition="in" filter="box(out)">
                                      <p:cBhvr>
                                        <p:cTn id="18" dur="500"/>
                                        <p:tgtEl>
                                          <p:spTgt spid="715778">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715778">
                                            <p:txEl>
                                              <p:pRg st="4" end="4"/>
                                            </p:txEl>
                                          </p:spTgt>
                                        </p:tgtEl>
                                        <p:attrNameLst>
                                          <p:attrName>style.visibility</p:attrName>
                                        </p:attrNameLst>
                                      </p:cBhvr>
                                      <p:to>
                                        <p:strVal val="visible"/>
                                      </p:to>
                                    </p:set>
                                    <p:animEffect transition="in" filter="box(out)">
                                      <p:cBhvr>
                                        <p:cTn id="21" dur="500"/>
                                        <p:tgtEl>
                                          <p:spTgt spid="71577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715778">
                                            <p:txEl>
                                              <p:pRg st="5" end="5"/>
                                            </p:txEl>
                                          </p:spTgt>
                                        </p:tgtEl>
                                        <p:attrNameLst>
                                          <p:attrName>style.visibility</p:attrName>
                                        </p:attrNameLst>
                                      </p:cBhvr>
                                      <p:to>
                                        <p:strVal val="visible"/>
                                      </p:to>
                                    </p:set>
                                    <p:animEffect transition="in" filter="box(out)">
                                      <p:cBhvr>
                                        <p:cTn id="26" dur="500"/>
                                        <p:tgtEl>
                                          <p:spTgt spid="71577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500" fill="hold">
                                          <p:stCondLst>
                                            <p:cond delay="0"/>
                                          </p:stCondLst>
                                        </p:cTn>
                                        <p:tgtEl>
                                          <p:spTgt spid="2"/>
                                        </p:tgtEl>
                                        <p:attrNameLst>
                                          <p:attrName>style.visibility</p:attrName>
                                        </p:attrNameLst>
                                      </p:cBhvr>
                                      <p:to>
                                        <p:strVal val="visible"/>
                                      </p:to>
                                    </p:set>
                                    <p:animEffect transition="in" filter="barn(in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715807"/>
                                        </p:tgtEl>
                                        <p:attrNameLst>
                                          <p:attrName>style.visibility</p:attrName>
                                        </p:attrNameLst>
                                      </p:cBhvr>
                                      <p:to>
                                        <p:strVal val="visible"/>
                                      </p:to>
                                    </p:set>
                                    <p:animEffect transition="in" filter="barn(inHorizontal)">
                                      <p:cBhvr>
                                        <p:cTn id="36" dur="500"/>
                                        <p:tgtEl>
                                          <p:spTgt spid="715807"/>
                                        </p:tgtEl>
                                      </p:cBhvr>
                                    </p:animEffect>
                                  </p:childTnLst>
                                  <p:subTnLst>
                                    <p:set>
                                      <p:cBhvr override="childStyle">
                                        <p:cTn dur="65" fill="hold" display="1" masterRel="nextClick" afterEffect="1"/>
                                        <p:tgtEl>
                                          <p:spTgt spid="71580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715808"/>
                                        </p:tgtEl>
                                        <p:attrNameLst>
                                          <p:attrName>style.visibility</p:attrName>
                                        </p:attrNameLst>
                                      </p:cBhvr>
                                      <p:to>
                                        <p:strVal val="visible"/>
                                      </p:to>
                                    </p:set>
                                    <p:animEffect transition="in" filter="barn(inHorizontal)">
                                      <p:cBhvr>
                                        <p:cTn id="41" dur="500"/>
                                        <p:tgtEl>
                                          <p:spTgt spid="715808"/>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715804">
                                            <p:txEl>
                                              <p:pRg st="0" end="0"/>
                                            </p:txEl>
                                          </p:spTgt>
                                        </p:tgtEl>
                                        <p:attrNameLst>
                                          <p:attrName>style.visibility</p:attrName>
                                        </p:attrNameLst>
                                      </p:cBhvr>
                                      <p:to>
                                        <p:strVal val="visible"/>
                                      </p:to>
                                    </p:set>
                                    <p:animEffect transition="in" filter="box(out)">
                                      <p:cBhvr>
                                        <p:cTn id="46" dur="500"/>
                                        <p:tgtEl>
                                          <p:spTgt spid="71580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15804">
                                            <p:txEl>
                                              <p:pRg st="1" end="1"/>
                                            </p:txEl>
                                          </p:spTgt>
                                        </p:tgtEl>
                                        <p:attrNameLst>
                                          <p:attrName>style.visibility</p:attrName>
                                        </p:attrNameLst>
                                      </p:cBhvr>
                                      <p:to>
                                        <p:strVal val="visible"/>
                                      </p:to>
                                    </p:set>
                                    <p:animEffect transition="in" filter="box(out)">
                                      <p:cBhvr>
                                        <p:cTn id="51" dur="500"/>
                                        <p:tgtEl>
                                          <p:spTgt spid="71580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715804">
                                            <p:txEl>
                                              <p:pRg st="2" end="2"/>
                                            </p:txEl>
                                          </p:spTgt>
                                        </p:tgtEl>
                                        <p:attrNameLst>
                                          <p:attrName>style.visibility</p:attrName>
                                        </p:attrNameLst>
                                      </p:cBhvr>
                                      <p:to>
                                        <p:strVal val="visible"/>
                                      </p:to>
                                    </p:set>
                                    <p:animEffect transition="in" filter="box(out)">
                                      <p:cBhvr>
                                        <p:cTn id="56" dur="500"/>
                                        <p:tgtEl>
                                          <p:spTgt spid="71580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715804">
                                            <p:txEl>
                                              <p:pRg st="3" end="3"/>
                                            </p:txEl>
                                          </p:spTgt>
                                        </p:tgtEl>
                                        <p:attrNameLst>
                                          <p:attrName>style.visibility</p:attrName>
                                        </p:attrNameLst>
                                      </p:cBhvr>
                                      <p:to>
                                        <p:strVal val="visible"/>
                                      </p:to>
                                    </p:set>
                                    <p:animEffect transition="in" filter="box(out)">
                                      <p:cBhvr>
                                        <p:cTn id="61" dur="500"/>
                                        <p:tgtEl>
                                          <p:spTgt spid="7158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build="p"/>
      <p:bldP spid="715807" grpId="0" bldLvl="0" animBg="1"/>
      <p:bldP spid="715808" grpId="0" bldLvl="0" animBg="1"/>
      <p:bldP spid="71580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6350" y="228600"/>
            <a:ext cx="9144000" cy="533400"/>
          </a:xfrm>
        </p:spPr>
        <p:txBody>
          <a:bodyPr vert="horz" wrap="square" lIns="91440" tIns="45720" rIns="91440" bIns="45720" anchor="t"/>
          <a:lstStyle/>
          <a:p>
            <a:pPr eaLnBrk="1" hangingPunct="1"/>
            <a:r>
              <a:rPr lang="zh-CN" altLang="en-US" sz="3600" dirty="0"/>
              <a:t>二叉排序树上的查找</a:t>
            </a:r>
            <a:endParaRPr lang="zh-CN" altLang="en-US" sz="3200" dirty="0">
              <a:solidFill>
                <a:srgbClr val="008080"/>
              </a:solidFill>
              <a:latin typeface="华文新魏" pitchFamily="2" charset="-122"/>
              <a:ea typeface="华文新魏" pitchFamily="2" charset="-122"/>
            </a:endParaRPr>
          </a:p>
        </p:txBody>
      </p:sp>
      <p:sp>
        <p:nvSpPr>
          <p:cNvPr id="718856" name="Text Box 8"/>
          <p:cNvSpPr txBox="1"/>
          <p:nvPr/>
        </p:nvSpPr>
        <p:spPr>
          <a:xfrm>
            <a:off x="593725" y="2417763"/>
            <a:ext cx="796925" cy="457200"/>
          </a:xfrm>
          <a:prstGeom prst="rect">
            <a:avLst/>
          </a:prstGeom>
          <a:noFill/>
          <a:ln w="9525">
            <a:noFill/>
          </a:ln>
        </p:spPr>
        <p:txBody>
          <a:bodyPr wrap="none" anchor="t">
            <a:spAutoFit/>
          </a:bodyPr>
          <a:lstStyle/>
          <a:p>
            <a:pPr>
              <a:buSzTx/>
            </a:pPr>
            <a:r>
              <a:rPr lang="zh-CN" altLang="en-US" sz="2400" b="1" dirty="0">
                <a:latin typeface="楷体" panose="02010609060101010101" pitchFamily="49" charset="-122"/>
                <a:ea typeface="楷体" panose="02010609060101010101" pitchFamily="49" charset="-122"/>
              </a:rPr>
              <a:t>例子</a:t>
            </a:r>
          </a:p>
        </p:txBody>
      </p:sp>
      <p:sp>
        <p:nvSpPr>
          <p:cNvPr id="718857" name="Text Box 9"/>
          <p:cNvSpPr txBox="1"/>
          <p:nvPr/>
        </p:nvSpPr>
        <p:spPr>
          <a:xfrm>
            <a:off x="5105400" y="2895600"/>
            <a:ext cx="3048000" cy="457200"/>
          </a:xfrm>
          <a:prstGeom prst="rect">
            <a:avLst/>
          </a:prstGeom>
          <a:noFill/>
          <a:ln w="9525">
            <a:noFill/>
          </a:ln>
        </p:spPr>
        <p:txBody>
          <a:bodyPr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x = </a:t>
            </a:r>
            <a:r>
              <a:rPr lang="en-US" altLang="zh-CN"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23</a:t>
            </a:r>
            <a:endParaRPr lang="en-US" altLang="zh-CN" sz="2400" b="1" dirty="0">
              <a:solidFill>
                <a:srgbClr val="FF3300"/>
              </a:solidFill>
              <a:latin typeface="楷体" panose="02010609060101010101" pitchFamily="49" charset="-122"/>
              <a:ea typeface="楷体" panose="02010609060101010101" pitchFamily="49" charset="-122"/>
            </a:endParaRPr>
          </a:p>
        </p:txBody>
      </p:sp>
      <p:grpSp>
        <p:nvGrpSpPr>
          <p:cNvPr id="3" name="Group 10"/>
          <p:cNvGrpSpPr/>
          <p:nvPr/>
        </p:nvGrpSpPr>
        <p:grpSpPr>
          <a:xfrm>
            <a:off x="914400" y="2286000"/>
            <a:ext cx="3352800" cy="2438400"/>
            <a:chOff x="576" y="2496"/>
            <a:chExt cx="2112" cy="1536"/>
          </a:xfrm>
        </p:grpSpPr>
        <p:sp>
          <p:nvSpPr>
            <p:cNvPr id="26630" name="Oval 11"/>
            <p:cNvSpPr/>
            <p:nvPr/>
          </p:nvSpPr>
          <p:spPr>
            <a:xfrm>
              <a:off x="1392" y="2496"/>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53</a:t>
              </a:r>
            </a:p>
          </p:txBody>
        </p:sp>
        <p:sp>
          <p:nvSpPr>
            <p:cNvPr id="26631" name="Oval 12"/>
            <p:cNvSpPr/>
            <p:nvPr/>
          </p:nvSpPr>
          <p:spPr>
            <a:xfrm>
              <a:off x="1488"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65</a:t>
              </a:r>
            </a:p>
          </p:txBody>
        </p:sp>
        <p:sp>
          <p:nvSpPr>
            <p:cNvPr id="26632" name="Oval 13"/>
            <p:cNvSpPr/>
            <p:nvPr/>
          </p:nvSpPr>
          <p:spPr>
            <a:xfrm>
              <a:off x="1920"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81</a:t>
              </a:r>
            </a:p>
          </p:txBody>
        </p:sp>
        <p:sp>
          <p:nvSpPr>
            <p:cNvPr id="26633" name="Oval 14"/>
            <p:cNvSpPr/>
            <p:nvPr/>
          </p:nvSpPr>
          <p:spPr>
            <a:xfrm>
              <a:off x="2208"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87</a:t>
              </a:r>
            </a:p>
          </p:txBody>
        </p:sp>
        <p:sp>
          <p:nvSpPr>
            <p:cNvPr id="26634" name="Oval 15"/>
            <p:cNvSpPr/>
            <p:nvPr/>
          </p:nvSpPr>
          <p:spPr>
            <a:xfrm>
              <a:off x="576"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09</a:t>
              </a:r>
            </a:p>
          </p:txBody>
        </p:sp>
        <p:sp>
          <p:nvSpPr>
            <p:cNvPr id="26635" name="Oval 16"/>
            <p:cNvSpPr/>
            <p:nvPr/>
          </p:nvSpPr>
          <p:spPr>
            <a:xfrm>
              <a:off x="1200" y="336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45</a:t>
              </a:r>
            </a:p>
          </p:txBody>
        </p:sp>
        <p:sp>
          <p:nvSpPr>
            <p:cNvPr id="26636" name="Oval 17"/>
            <p:cNvSpPr/>
            <p:nvPr/>
          </p:nvSpPr>
          <p:spPr>
            <a:xfrm>
              <a:off x="912"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23</a:t>
              </a:r>
            </a:p>
          </p:txBody>
        </p:sp>
        <p:sp>
          <p:nvSpPr>
            <p:cNvPr id="26637" name="Oval 18"/>
            <p:cNvSpPr/>
            <p:nvPr/>
          </p:nvSpPr>
          <p:spPr>
            <a:xfrm>
              <a:off x="912" y="288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17</a:t>
              </a:r>
            </a:p>
          </p:txBody>
        </p:sp>
        <p:sp>
          <p:nvSpPr>
            <p:cNvPr id="26638" name="Oval 19"/>
            <p:cNvSpPr/>
            <p:nvPr/>
          </p:nvSpPr>
          <p:spPr>
            <a:xfrm>
              <a:off x="1824" y="288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78</a:t>
              </a:r>
            </a:p>
          </p:txBody>
        </p:sp>
        <p:cxnSp>
          <p:nvCxnSpPr>
            <p:cNvPr id="26639" name="AutoShape 20"/>
            <p:cNvCxnSpPr>
              <a:stCxn id="26637" idx="7"/>
              <a:endCxn id="26630" idx="3"/>
            </p:cNvCxnSpPr>
            <p:nvPr/>
          </p:nvCxnSpPr>
          <p:spPr>
            <a:xfrm flipV="1">
              <a:off x="1076" y="2666"/>
              <a:ext cx="344" cy="236"/>
            </a:xfrm>
            <a:prstGeom prst="straightConnector1">
              <a:avLst/>
            </a:prstGeom>
            <a:ln w="19050" cap="flat" cmpd="sng">
              <a:solidFill>
                <a:schemeClr val="tx1"/>
              </a:solidFill>
              <a:prstDash val="solid"/>
              <a:round/>
              <a:headEnd type="none" w="med" len="med"/>
              <a:tailEnd type="none" w="med" len="med"/>
            </a:ln>
          </p:spPr>
        </p:cxnSp>
        <p:cxnSp>
          <p:nvCxnSpPr>
            <p:cNvPr id="26640" name="AutoShape 21"/>
            <p:cNvCxnSpPr>
              <a:stCxn id="26638" idx="1"/>
              <a:endCxn id="26630" idx="5"/>
            </p:cNvCxnSpPr>
            <p:nvPr/>
          </p:nvCxnSpPr>
          <p:spPr>
            <a:xfrm flipH="1" flipV="1">
              <a:off x="1556" y="2666"/>
              <a:ext cx="296" cy="236"/>
            </a:xfrm>
            <a:prstGeom prst="straightConnector1">
              <a:avLst/>
            </a:prstGeom>
            <a:ln w="19050" cap="flat" cmpd="sng">
              <a:solidFill>
                <a:schemeClr val="tx1"/>
              </a:solidFill>
              <a:prstDash val="solid"/>
              <a:round/>
              <a:headEnd type="none" w="med" len="med"/>
              <a:tailEnd type="none" w="med" len="med"/>
            </a:ln>
          </p:spPr>
        </p:cxnSp>
        <p:cxnSp>
          <p:nvCxnSpPr>
            <p:cNvPr id="26641" name="AutoShape 22"/>
            <p:cNvCxnSpPr>
              <a:stCxn id="26635" idx="0"/>
              <a:endCxn id="26637" idx="5"/>
            </p:cNvCxnSpPr>
            <p:nvPr/>
          </p:nvCxnSpPr>
          <p:spPr>
            <a:xfrm flipH="1" flipV="1">
              <a:off x="1076" y="3050"/>
              <a:ext cx="220" cy="304"/>
            </a:xfrm>
            <a:prstGeom prst="straightConnector1">
              <a:avLst/>
            </a:prstGeom>
            <a:ln w="19050" cap="flat" cmpd="sng">
              <a:solidFill>
                <a:schemeClr val="tx1"/>
              </a:solidFill>
              <a:prstDash val="solid"/>
              <a:round/>
              <a:headEnd type="none" w="med" len="med"/>
              <a:tailEnd type="none" w="med" len="med"/>
            </a:ln>
          </p:spPr>
        </p:cxnSp>
        <p:cxnSp>
          <p:nvCxnSpPr>
            <p:cNvPr id="26642" name="AutoShape 23"/>
            <p:cNvCxnSpPr>
              <a:stCxn id="26638" idx="3"/>
              <a:endCxn id="26631" idx="0"/>
            </p:cNvCxnSpPr>
            <p:nvPr/>
          </p:nvCxnSpPr>
          <p:spPr>
            <a:xfrm flipH="1">
              <a:off x="1584" y="3050"/>
              <a:ext cx="268" cy="304"/>
            </a:xfrm>
            <a:prstGeom prst="straightConnector1">
              <a:avLst/>
            </a:prstGeom>
            <a:ln w="19050" cap="flat" cmpd="sng">
              <a:solidFill>
                <a:schemeClr val="tx1"/>
              </a:solidFill>
              <a:prstDash val="solid"/>
              <a:round/>
              <a:headEnd type="none" w="med" len="med"/>
              <a:tailEnd type="none" w="med" len="med"/>
            </a:ln>
          </p:spPr>
        </p:cxnSp>
        <p:cxnSp>
          <p:nvCxnSpPr>
            <p:cNvPr id="26643" name="AutoShape 24"/>
            <p:cNvCxnSpPr>
              <a:stCxn id="26637" idx="3"/>
              <a:endCxn id="26634" idx="0"/>
            </p:cNvCxnSpPr>
            <p:nvPr/>
          </p:nvCxnSpPr>
          <p:spPr>
            <a:xfrm flipH="1">
              <a:off x="672" y="3050"/>
              <a:ext cx="268" cy="304"/>
            </a:xfrm>
            <a:prstGeom prst="straightConnector1">
              <a:avLst/>
            </a:prstGeom>
            <a:ln w="19050" cap="flat" cmpd="sng">
              <a:solidFill>
                <a:schemeClr val="tx1"/>
              </a:solidFill>
              <a:prstDash val="solid"/>
              <a:round/>
              <a:headEnd type="none" w="med" len="med"/>
              <a:tailEnd type="none" w="med" len="med"/>
            </a:ln>
          </p:spPr>
        </p:cxnSp>
        <p:cxnSp>
          <p:nvCxnSpPr>
            <p:cNvPr id="26644" name="AutoShape 25"/>
            <p:cNvCxnSpPr>
              <a:stCxn id="26638" idx="5"/>
              <a:endCxn id="26633" idx="0"/>
            </p:cNvCxnSpPr>
            <p:nvPr/>
          </p:nvCxnSpPr>
          <p:spPr>
            <a:xfrm>
              <a:off x="1988" y="3050"/>
              <a:ext cx="316" cy="304"/>
            </a:xfrm>
            <a:prstGeom prst="straightConnector1">
              <a:avLst/>
            </a:prstGeom>
            <a:ln w="19050" cap="flat" cmpd="sng">
              <a:solidFill>
                <a:schemeClr val="tx1"/>
              </a:solidFill>
              <a:prstDash val="solid"/>
              <a:round/>
              <a:headEnd type="none" w="med" len="med"/>
              <a:tailEnd type="none" w="med" len="med"/>
            </a:ln>
          </p:spPr>
        </p:cxnSp>
        <p:cxnSp>
          <p:nvCxnSpPr>
            <p:cNvPr id="26645" name="AutoShape 26"/>
            <p:cNvCxnSpPr>
              <a:stCxn id="26632" idx="0"/>
              <a:endCxn id="26633" idx="3"/>
            </p:cNvCxnSpPr>
            <p:nvPr/>
          </p:nvCxnSpPr>
          <p:spPr>
            <a:xfrm flipV="1">
              <a:off x="2016" y="3530"/>
              <a:ext cx="220" cy="304"/>
            </a:xfrm>
            <a:prstGeom prst="straightConnector1">
              <a:avLst/>
            </a:prstGeom>
            <a:ln w="19050" cap="flat" cmpd="sng">
              <a:solidFill>
                <a:schemeClr val="tx1"/>
              </a:solidFill>
              <a:prstDash val="solid"/>
              <a:round/>
              <a:headEnd type="none" w="med" len="med"/>
              <a:tailEnd type="none" w="med" len="med"/>
            </a:ln>
          </p:spPr>
        </p:cxnSp>
        <p:cxnSp>
          <p:nvCxnSpPr>
            <p:cNvPr id="26646" name="AutoShape 27"/>
            <p:cNvCxnSpPr>
              <a:stCxn id="26636" idx="0"/>
              <a:endCxn id="26635" idx="3"/>
            </p:cNvCxnSpPr>
            <p:nvPr/>
          </p:nvCxnSpPr>
          <p:spPr>
            <a:xfrm flipV="1">
              <a:off x="1008" y="3530"/>
              <a:ext cx="220" cy="304"/>
            </a:xfrm>
            <a:prstGeom prst="straightConnector1">
              <a:avLst/>
            </a:prstGeom>
            <a:ln w="19050" cap="flat" cmpd="sng">
              <a:solidFill>
                <a:schemeClr val="tx1"/>
              </a:solidFill>
              <a:prstDash val="solid"/>
              <a:round/>
              <a:headEnd type="none" w="med" len="med"/>
              <a:tailEnd type="none" w="med" len="med"/>
            </a:ln>
          </p:spPr>
        </p:cxnSp>
        <p:sp>
          <p:nvSpPr>
            <p:cNvPr id="26647" name="Oval 28"/>
            <p:cNvSpPr/>
            <p:nvPr/>
          </p:nvSpPr>
          <p:spPr>
            <a:xfrm>
              <a:off x="2496" y="3840"/>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dirty="0">
                  <a:latin typeface="楷体" panose="02010609060101010101" pitchFamily="49" charset="-122"/>
                  <a:ea typeface="楷体" panose="02010609060101010101" pitchFamily="49" charset="-122"/>
                </a:rPr>
                <a:t>94</a:t>
              </a:r>
            </a:p>
          </p:txBody>
        </p:sp>
        <p:cxnSp>
          <p:nvCxnSpPr>
            <p:cNvPr id="26648" name="AutoShape 29"/>
            <p:cNvCxnSpPr>
              <a:stCxn id="26633" idx="5"/>
              <a:endCxn id="26647" idx="0"/>
            </p:cNvCxnSpPr>
            <p:nvPr/>
          </p:nvCxnSpPr>
          <p:spPr>
            <a:xfrm>
              <a:off x="2372" y="3530"/>
              <a:ext cx="220" cy="304"/>
            </a:xfrm>
            <a:prstGeom prst="straightConnector1">
              <a:avLst/>
            </a:prstGeom>
            <a:ln w="19050" cap="flat" cmpd="sng">
              <a:solidFill>
                <a:schemeClr val="tx1"/>
              </a:solidFill>
              <a:prstDash val="solid"/>
              <a:round/>
              <a:headEnd type="none" w="med" len="med"/>
              <a:tailEnd type="none" w="med" len="med"/>
            </a:ln>
          </p:spPr>
        </p:cxnSp>
      </p:grpSp>
      <p:sp>
        <p:nvSpPr>
          <p:cNvPr id="718878" name="Text Box 30"/>
          <p:cNvSpPr txBox="1"/>
          <p:nvPr/>
        </p:nvSpPr>
        <p:spPr>
          <a:xfrm>
            <a:off x="5105400" y="3276600"/>
            <a:ext cx="3786888"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成功，比较次数为</a:t>
            </a:r>
            <a:r>
              <a:rPr lang="en-US" altLang="zh-CN" sz="2400" b="1" dirty="0">
                <a:latin typeface="楷体" panose="02010609060101010101" pitchFamily="49" charset="-122"/>
                <a:ea typeface="楷体" panose="02010609060101010101" pitchFamily="49" charset="-122"/>
              </a:rPr>
              <a:t>4</a:t>
            </a:r>
          </a:p>
        </p:txBody>
      </p:sp>
      <p:sp>
        <p:nvSpPr>
          <p:cNvPr id="718879" name="Text Box 31"/>
          <p:cNvSpPr txBox="1"/>
          <p:nvPr/>
        </p:nvSpPr>
        <p:spPr>
          <a:xfrm>
            <a:off x="5105400" y="3657600"/>
            <a:ext cx="1752600" cy="457200"/>
          </a:xfrm>
          <a:prstGeom prst="rect">
            <a:avLst/>
          </a:prstGeom>
          <a:noFill/>
          <a:ln w="9525">
            <a:noFill/>
          </a:ln>
        </p:spPr>
        <p:txBody>
          <a:bodyPr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x = </a:t>
            </a:r>
            <a:r>
              <a:rPr lang="en-US" altLang="zh-CN" sz="2400" b="1" dirty="0">
                <a:solidFill>
                  <a:srgbClr val="D60093"/>
                </a:solidFill>
                <a:latin typeface="楷体" panose="02010609060101010101" pitchFamily="49" charset="-122"/>
                <a:ea typeface="楷体" panose="02010609060101010101" pitchFamily="49" charset="-122"/>
                <a:sym typeface="Symbol" panose="05050102010706020507" pitchFamily="18" charset="2"/>
              </a:rPr>
              <a:t>88</a:t>
            </a:r>
            <a:endParaRPr lang="en-US" altLang="zh-CN" sz="2400" b="1" dirty="0">
              <a:solidFill>
                <a:srgbClr val="D60093"/>
              </a:solidFill>
              <a:latin typeface="楷体" panose="02010609060101010101" pitchFamily="49" charset="-122"/>
              <a:ea typeface="楷体" panose="02010609060101010101" pitchFamily="49" charset="-122"/>
            </a:endParaRPr>
          </a:p>
        </p:txBody>
      </p:sp>
      <p:sp>
        <p:nvSpPr>
          <p:cNvPr id="718880" name="Text Box 32"/>
          <p:cNvSpPr txBox="1"/>
          <p:nvPr/>
        </p:nvSpPr>
        <p:spPr>
          <a:xfrm>
            <a:off x="5105399" y="4038600"/>
            <a:ext cx="3921897"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失败，比较次数为</a:t>
            </a:r>
            <a:r>
              <a:rPr lang="en-US" altLang="zh-CN" sz="2400" b="1" dirty="0">
                <a:latin typeface="楷体" panose="02010609060101010101" pitchFamily="49" charset="-122"/>
                <a:ea typeface="楷体" panose="02010609060101010101" pitchFamily="49" charset="-122"/>
              </a:rPr>
              <a:t>4</a:t>
            </a:r>
          </a:p>
        </p:txBody>
      </p:sp>
      <p:sp>
        <p:nvSpPr>
          <p:cNvPr id="718881" name="Text Box 33"/>
          <p:cNvSpPr txBox="1"/>
          <p:nvPr/>
        </p:nvSpPr>
        <p:spPr>
          <a:xfrm>
            <a:off x="5105400" y="4495800"/>
            <a:ext cx="3921896" cy="461665"/>
          </a:xfrm>
          <a:prstGeom prst="rect">
            <a:avLst/>
          </a:prstGeom>
          <a:noFill/>
          <a:ln w="9525">
            <a:noFill/>
          </a:ln>
        </p:spPr>
        <p:txBody>
          <a:bodyPr wrap="square" anchor="t">
            <a:spAutoFit/>
          </a:bodyPr>
          <a:lstStyle/>
          <a:p>
            <a:pPr>
              <a:buSzTx/>
            </a:pPr>
            <a:r>
              <a:rPr lang="en-US" altLang="zh-CN" sz="2400" b="1" dirty="0">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sym typeface="Symbol" panose="05050102010706020507" pitchFamily="18" charset="2"/>
              </a:rPr>
              <a:t>比较次数不大于 </a:t>
            </a:r>
            <a:r>
              <a:rPr lang="en-US" altLang="zh-CN" sz="2400" b="1" dirty="0" smtClean="0">
                <a:latin typeface="楷体" panose="02010609060101010101" pitchFamily="49" charset="-122"/>
                <a:ea typeface="楷体" panose="02010609060101010101" pitchFamily="49" charset="-122"/>
                <a:sym typeface="Symbol" panose="05050102010706020507" pitchFamily="18" charset="2"/>
              </a:rPr>
              <a:t>h</a:t>
            </a:r>
            <a:endParaRPr lang="en-US" altLang="zh-CN" sz="2400" b="1" dirty="0">
              <a:latin typeface="楷体" panose="02010609060101010101" pitchFamily="49" charset="-122"/>
              <a:ea typeface="楷体" panose="02010609060101010101" pitchFamily="49" charset="-122"/>
            </a:endParaRPr>
          </a:p>
        </p:txBody>
      </p:sp>
      <p:sp>
        <p:nvSpPr>
          <p:cNvPr id="718882" name="Line 34"/>
          <p:cNvSpPr/>
          <p:nvPr/>
        </p:nvSpPr>
        <p:spPr>
          <a:xfrm flipH="1">
            <a:off x="1600200" y="2438400"/>
            <a:ext cx="533400" cy="381000"/>
          </a:xfrm>
          <a:prstGeom prst="line">
            <a:avLst/>
          </a:prstGeom>
          <a:ln w="38100" cap="flat" cmpd="sng">
            <a:solidFill>
              <a:srgbClr val="FF0000"/>
            </a:solidFill>
            <a:prstDash val="solid"/>
            <a:round/>
            <a:headEnd type="none" w="med" len="med"/>
            <a:tailEnd type="arrow" w="med" len="med"/>
          </a:ln>
        </p:spPr>
      </p:sp>
      <p:sp>
        <p:nvSpPr>
          <p:cNvPr id="718883" name="Line 35"/>
          <p:cNvSpPr/>
          <p:nvPr/>
        </p:nvSpPr>
        <p:spPr>
          <a:xfrm>
            <a:off x="1752600" y="3124200"/>
            <a:ext cx="381000" cy="457200"/>
          </a:xfrm>
          <a:prstGeom prst="line">
            <a:avLst/>
          </a:prstGeom>
          <a:ln w="38100" cap="flat" cmpd="sng">
            <a:solidFill>
              <a:srgbClr val="FF0000"/>
            </a:solidFill>
            <a:prstDash val="solid"/>
            <a:round/>
            <a:headEnd type="none" w="med" len="med"/>
            <a:tailEnd type="arrow" w="med" len="med"/>
          </a:ln>
        </p:spPr>
      </p:sp>
      <p:sp>
        <p:nvSpPr>
          <p:cNvPr id="718884" name="Line 36"/>
          <p:cNvSpPr/>
          <p:nvPr/>
        </p:nvSpPr>
        <p:spPr>
          <a:xfrm flipH="1">
            <a:off x="1676400" y="3962400"/>
            <a:ext cx="381000" cy="457200"/>
          </a:xfrm>
          <a:prstGeom prst="line">
            <a:avLst/>
          </a:prstGeom>
          <a:ln w="38100" cap="flat" cmpd="sng">
            <a:solidFill>
              <a:srgbClr val="FF0000"/>
            </a:solidFill>
            <a:prstDash val="solid"/>
            <a:round/>
            <a:headEnd type="none" w="med" len="med"/>
            <a:tailEnd type="arrow" w="med" len="med"/>
          </a:ln>
        </p:spPr>
      </p:sp>
      <p:sp>
        <p:nvSpPr>
          <p:cNvPr id="718885" name="Line 37"/>
          <p:cNvSpPr/>
          <p:nvPr/>
        </p:nvSpPr>
        <p:spPr>
          <a:xfrm>
            <a:off x="2590800" y="2514600"/>
            <a:ext cx="381000" cy="304800"/>
          </a:xfrm>
          <a:prstGeom prst="line">
            <a:avLst/>
          </a:prstGeom>
          <a:ln w="38100" cap="flat" cmpd="sng">
            <a:solidFill>
              <a:srgbClr val="D60093"/>
            </a:solidFill>
            <a:prstDash val="solid"/>
            <a:round/>
            <a:headEnd type="none" w="med" len="med"/>
            <a:tailEnd type="arrow" w="med" len="med"/>
          </a:ln>
        </p:spPr>
      </p:sp>
      <p:sp>
        <p:nvSpPr>
          <p:cNvPr id="718886" name="Line 38"/>
          <p:cNvSpPr/>
          <p:nvPr/>
        </p:nvSpPr>
        <p:spPr>
          <a:xfrm>
            <a:off x="3200400" y="3048000"/>
            <a:ext cx="609600" cy="609600"/>
          </a:xfrm>
          <a:prstGeom prst="line">
            <a:avLst/>
          </a:prstGeom>
          <a:ln w="38100" cap="flat" cmpd="sng">
            <a:solidFill>
              <a:srgbClr val="D60093"/>
            </a:solidFill>
            <a:prstDash val="solid"/>
            <a:round/>
            <a:headEnd type="none" w="med" len="med"/>
            <a:tailEnd type="arrow" w="med" len="med"/>
          </a:ln>
        </p:spPr>
      </p:sp>
      <p:sp>
        <p:nvSpPr>
          <p:cNvPr id="718887" name="Line 39"/>
          <p:cNvSpPr/>
          <p:nvPr/>
        </p:nvSpPr>
        <p:spPr>
          <a:xfrm>
            <a:off x="3886200" y="3886200"/>
            <a:ext cx="304800" cy="457200"/>
          </a:xfrm>
          <a:prstGeom prst="line">
            <a:avLst/>
          </a:prstGeom>
          <a:ln w="38100" cap="flat" cmpd="sng">
            <a:solidFill>
              <a:srgbClr val="D60093"/>
            </a:solidFill>
            <a:prstDash val="solid"/>
            <a:round/>
            <a:headEnd type="none" w="med" len="med"/>
            <a:tailEnd type="arrow" w="med" len="med"/>
          </a:ln>
        </p:spPr>
      </p:sp>
      <p:sp>
        <p:nvSpPr>
          <p:cNvPr id="718888" name="Line 40"/>
          <p:cNvSpPr/>
          <p:nvPr/>
        </p:nvSpPr>
        <p:spPr>
          <a:xfrm flipH="1">
            <a:off x="3733800" y="4724400"/>
            <a:ext cx="228600" cy="228600"/>
          </a:xfrm>
          <a:prstGeom prst="line">
            <a:avLst/>
          </a:prstGeom>
          <a:ln w="38100" cap="flat" cmpd="sng">
            <a:solidFill>
              <a:srgbClr val="D60093"/>
            </a:solidFill>
            <a:prstDash val="solid"/>
            <a:round/>
            <a:headEnd type="none" w="med" len="med"/>
            <a:tailEnd type="arrow" w="med" len="med"/>
          </a:ln>
        </p:spPr>
      </p:sp>
      <p:grpSp>
        <p:nvGrpSpPr>
          <p:cNvPr id="4" name="组合 3"/>
          <p:cNvGrpSpPr/>
          <p:nvPr/>
        </p:nvGrpSpPr>
        <p:grpSpPr>
          <a:xfrm>
            <a:off x="2362200" y="1322388"/>
            <a:ext cx="384175" cy="757237"/>
            <a:chOff x="7390534" y="81250"/>
            <a:chExt cx="384432" cy="756949"/>
          </a:xfrm>
        </p:grpSpPr>
        <p:sp>
          <p:nvSpPr>
            <p:cNvPr id="26662" name="Line 39"/>
            <p:cNvSpPr/>
            <p:nvPr/>
          </p:nvSpPr>
          <p:spPr>
            <a:xfrm>
              <a:off x="7397461" y="343188"/>
              <a:ext cx="0" cy="495011"/>
            </a:xfrm>
            <a:prstGeom prst="line">
              <a:avLst/>
            </a:prstGeom>
            <a:ln w="38100" cap="flat" cmpd="sng">
              <a:solidFill>
                <a:srgbClr val="008000"/>
              </a:solidFill>
              <a:prstDash val="solid"/>
              <a:round/>
              <a:headEnd type="none" w="med" len="med"/>
              <a:tailEnd type="arrow" w="med" len="med"/>
            </a:ln>
          </p:spPr>
        </p:sp>
        <p:sp>
          <p:nvSpPr>
            <p:cNvPr id="26663" name="Text Box 45"/>
            <p:cNvSpPr txBox="1"/>
            <p:nvPr/>
          </p:nvSpPr>
          <p:spPr>
            <a:xfrm>
              <a:off x="7390534" y="81250"/>
              <a:ext cx="384432" cy="523875"/>
            </a:xfrm>
            <a:prstGeom prst="rect">
              <a:avLst/>
            </a:prstGeom>
            <a:noFill/>
            <a:ln w="9525">
              <a:noFill/>
            </a:ln>
          </p:spPr>
          <p:txBody>
            <a:bodyPr anchor="t"/>
            <a:lstStyle/>
            <a:p>
              <a:pPr marL="457200" indent="-457200">
                <a:spcBef>
                  <a:spcPct val="10000"/>
                </a:spcBef>
                <a:spcAft>
                  <a:spcPct val="30000"/>
                </a:spcAft>
                <a:buSzTx/>
              </a:pPr>
              <a:r>
                <a:rPr lang="en-US" altLang="zh-CN" sz="2800" b="1" dirty="0">
                  <a:solidFill>
                    <a:srgbClr val="008000"/>
                  </a:solidFill>
                  <a:latin typeface="楷体" panose="02010609060101010101" pitchFamily="49" charset="-122"/>
                  <a:ea typeface="楷体" panose="02010609060101010101" pitchFamily="49" charset="-122"/>
                </a:rPr>
                <a:t>p</a:t>
              </a:r>
              <a:endParaRPr lang="zh-CN" altLang="en-US" sz="2800" b="1" dirty="0">
                <a:solidFill>
                  <a:srgbClr val="008000"/>
                </a:solidFill>
                <a:latin typeface="楷体" panose="02010609060101010101" pitchFamily="49" charset="-122"/>
                <a:ea typeface="楷体" panose="02010609060101010101" pitchFamily="49" charset="-122"/>
              </a:endParaRPr>
            </a:p>
          </p:txBody>
        </p:sp>
      </p:grpSp>
      <p:sp>
        <p:nvSpPr>
          <p:cNvPr id="49" name="Text Box 45"/>
          <p:cNvSpPr txBox="1"/>
          <p:nvPr/>
        </p:nvSpPr>
        <p:spPr>
          <a:xfrm>
            <a:off x="2822575" y="1441450"/>
            <a:ext cx="2157413" cy="523875"/>
          </a:xfrm>
          <a:prstGeom prst="rect">
            <a:avLst/>
          </a:prstGeom>
          <a:noFill/>
          <a:ln w="9525">
            <a:noFill/>
          </a:ln>
        </p:spPr>
        <p:txBody>
          <a:bodyPr anchor="t"/>
          <a:lstStyle/>
          <a:p>
            <a:pPr marL="457200" indent="-457200">
              <a:spcBef>
                <a:spcPct val="10000"/>
              </a:spcBef>
              <a:spcAft>
                <a:spcPct val="30000"/>
              </a:spcAft>
              <a:buSzTx/>
            </a:pPr>
            <a:r>
              <a:rPr lang="zh-CN" altLang="en-US" sz="2800" b="1" dirty="0">
                <a:solidFill>
                  <a:srgbClr val="008000"/>
                </a:solidFill>
                <a:latin typeface="楷体" panose="02010609060101010101" pitchFamily="49" charset="-122"/>
                <a:ea typeface="楷体" panose="02010609060101010101" pitchFamily="49" charset="-122"/>
              </a:rPr>
              <a:t>递归算法？</a:t>
            </a:r>
          </a:p>
        </p:txBody>
      </p:sp>
      <p:sp>
        <p:nvSpPr>
          <p:cNvPr id="50" name="Text Box 45"/>
          <p:cNvSpPr txBox="1"/>
          <p:nvPr/>
        </p:nvSpPr>
        <p:spPr>
          <a:xfrm>
            <a:off x="2822575" y="1984375"/>
            <a:ext cx="3411538" cy="523875"/>
          </a:xfrm>
          <a:prstGeom prst="rect">
            <a:avLst/>
          </a:prstGeom>
          <a:noFill/>
          <a:ln w="9525">
            <a:noFill/>
          </a:ln>
        </p:spPr>
        <p:txBody>
          <a:bodyPr anchor="t"/>
          <a:lstStyle/>
          <a:p>
            <a:pPr marL="457200" indent="-457200">
              <a:spcBef>
                <a:spcPct val="10000"/>
              </a:spcBef>
              <a:spcAft>
                <a:spcPct val="30000"/>
              </a:spcAft>
              <a:buSzTx/>
            </a:pPr>
            <a:r>
              <a:rPr lang="zh-CN" altLang="en-US" sz="2800" b="1" dirty="0">
                <a:solidFill>
                  <a:srgbClr val="008000"/>
                </a:solidFill>
                <a:latin typeface="楷体" panose="02010609060101010101" pitchFamily="49" charset="-122"/>
                <a:ea typeface="楷体" panose="02010609060101010101" pitchFamily="49" charset="-122"/>
              </a:rPr>
              <a:t>循环</a:t>
            </a:r>
            <a:r>
              <a:rPr lang="en-US" altLang="zh-CN" sz="2800" b="1" dirty="0">
                <a:solidFill>
                  <a:srgbClr val="008000"/>
                </a:solidFill>
                <a:latin typeface="楷体" panose="02010609060101010101" pitchFamily="49" charset="-122"/>
                <a:ea typeface="楷体" panose="02010609060101010101" pitchFamily="49" charset="-122"/>
              </a:rPr>
              <a:t>/</a:t>
            </a:r>
            <a:r>
              <a:rPr lang="zh-CN" altLang="en-US" sz="2800" b="1" dirty="0">
                <a:solidFill>
                  <a:srgbClr val="008000"/>
                </a:solidFill>
                <a:latin typeface="楷体" panose="02010609060101010101" pitchFamily="49" charset="-122"/>
                <a:ea typeface="楷体" panose="02010609060101010101" pitchFamily="49" charset="-122"/>
              </a:rPr>
              <a:t>迭代算法？</a:t>
            </a:r>
          </a:p>
        </p:txBody>
      </p:sp>
      <p:sp>
        <p:nvSpPr>
          <p:cNvPr id="718893" name="Text Box 45"/>
          <p:cNvSpPr txBox="1"/>
          <p:nvPr/>
        </p:nvSpPr>
        <p:spPr>
          <a:xfrm>
            <a:off x="452120" y="4902200"/>
            <a:ext cx="8440168" cy="1938992"/>
          </a:xfrm>
          <a:prstGeom prst="rect">
            <a:avLst/>
          </a:prstGeom>
          <a:noFill/>
          <a:ln w="9525">
            <a:noFill/>
          </a:ln>
        </p:spPr>
        <p:txBody>
          <a:bodyPr wrap="square">
            <a:spAutoFit/>
          </a:bodyPr>
          <a:lstStyle/>
          <a:p>
            <a:pPr eaLnBrk="1" hangingPunct="1"/>
            <a:r>
              <a:rPr lang="zh-CN" altLang="en-US" sz="2400" b="1" dirty="0">
                <a:solidFill>
                  <a:srgbClr val="FF0000"/>
                </a:solidFill>
                <a:latin typeface="楷体" panose="02010609060101010101" pitchFamily="49" charset="-122"/>
                <a:ea typeface="楷体" panose="02010609060101010101" pitchFamily="49" charset="-122"/>
              </a:rPr>
              <a:t>思考：</a:t>
            </a:r>
          </a:p>
          <a:p>
            <a:pPr marL="457200" indent="-457200" eaLnBrk="1" hangingPunct="1">
              <a:buFont typeface="+mj-lt"/>
              <a:buAutoNum type="arabicPeriod"/>
            </a:pPr>
            <a:r>
              <a:rPr lang="zh-CN" altLang="en-US" sz="2400" b="1" dirty="0" smtClean="0">
                <a:solidFill>
                  <a:srgbClr val="FF0000"/>
                </a:solidFill>
                <a:latin typeface="楷体" panose="02010609060101010101" pitchFamily="49" charset="-122"/>
                <a:ea typeface="楷体" panose="02010609060101010101" pitchFamily="49" charset="-122"/>
              </a:rPr>
              <a:t>如何利用了二叉排序树中序有序的特点？</a:t>
            </a:r>
            <a:endParaRPr lang="en-US" altLang="zh-CN" sz="2400" b="1" dirty="0" smtClean="0">
              <a:solidFill>
                <a:srgbClr val="FF0000"/>
              </a:solidFill>
              <a:latin typeface="楷体" panose="02010609060101010101" pitchFamily="49" charset="-122"/>
              <a:ea typeface="楷体" panose="02010609060101010101" pitchFamily="49" charset="-122"/>
            </a:endParaRPr>
          </a:p>
          <a:p>
            <a:pPr marL="457200" indent="-457200" eaLnBrk="1" hangingPunct="1">
              <a:buFont typeface="+mj-lt"/>
              <a:buAutoNum type="arabicPeriod"/>
            </a:pPr>
            <a:r>
              <a:rPr lang="zh-CN" altLang="en-US" sz="2400" b="1" dirty="0" smtClean="0">
                <a:solidFill>
                  <a:srgbClr val="FF0000"/>
                </a:solidFill>
                <a:latin typeface="楷体" panose="02010609060101010101" pitchFamily="49" charset="-122"/>
                <a:ea typeface="楷体" panose="02010609060101010101" pitchFamily="49" charset="-122"/>
              </a:rPr>
              <a:t>和折半查找的异同？</a:t>
            </a:r>
            <a:endParaRPr lang="en-US" altLang="zh-CN" sz="2400" b="1" dirty="0" smtClean="0">
              <a:solidFill>
                <a:srgbClr val="FF0000"/>
              </a:solidFill>
              <a:latin typeface="楷体" panose="02010609060101010101" pitchFamily="49" charset="-122"/>
              <a:ea typeface="楷体" panose="02010609060101010101" pitchFamily="49" charset="-122"/>
            </a:endParaRPr>
          </a:p>
          <a:p>
            <a:pPr marL="457200" indent="-457200" eaLnBrk="1" hangingPunct="1">
              <a:buFont typeface="+mj-lt"/>
              <a:buAutoNum type="arabicPeriod"/>
            </a:pPr>
            <a:r>
              <a:rPr lang="zh-CN" altLang="en-US" sz="2400" b="1" dirty="0" smtClean="0">
                <a:solidFill>
                  <a:srgbClr val="FF0000"/>
                </a:solidFill>
                <a:latin typeface="楷体" panose="02010609060101010101" pitchFamily="49" charset="-122"/>
                <a:ea typeface="楷体" panose="02010609060101010101" pitchFamily="49" charset="-122"/>
              </a:rPr>
              <a:t>查找成功返回值？查找不成功返回值？</a:t>
            </a:r>
            <a:endParaRPr lang="zh-CN" altLang="en-US" sz="2400" b="1" dirty="0">
              <a:solidFill>
                <a:srgbClr val="FF0000"/>
              </a:solidFill>
              <a:latin typeface="楷体" panose="02010609060101010101" pitchFamily="49" charset="-122"/>
              <a:ea typeface="楷体" panose="02010609060101010101" pitchFamily="49" charset="-122"/>
            </a:endParaRPr>
          </a:p>
          <a:p>
            <a:pPr marL="457200" indent="-457200" eaLnBrk="1" hangingPunct="1">
              <a:buFont typeface="+mj-lt"/>
              <a:buAutoNum type="arabicPeriod"/>
            </a:pPr>
            <a:r>
              <a:rPr lang="zh-CN" altLang="en-US" sz="2400" b="1" dirty="0" smtClean="0">
                <a:solidFill>
                  <a:srgbClr val="FF0000"/>
                </a:solidFill>
                <a:latin typeface="楷体" panose="02010609060101010101" pitchFamily="49" charset="-122"/>
                <a:ea typeface="楷体" panose="02010609060101010101" pitchFamily="49" charset="-122"/>
              </a:rPr>
              <a:t>二叉树</a:t>
            </a:r>
            <a:r>
              <a:rPr lang="zh-CN" altLang="en-US" sz="2400" b="1" dirty="0">
                <a:solidFill>
                  <a:srgbClr val="FF0000"/>
                </a:solidFill>
                <a:latin typeface="楷体" panose="02010609060101010101" pitchFamily="49" charset="-122"/>
                <a:ea typeface="楷体" panose="02010609060101010101" pitchFamily="49" charset="-122"/>
              </a:rPr>
              <a:t>的查找算法实现方法</a:t>
            </a:r>
            <a:r>
              <a:rPr lang="zh-CN" altLang="en-US" sz="2400" b="1" dirty="0" smtClean="0">
                <a:solidFill>
                  <a:srgbClr val="FF0000"/>
                </a:solidFill>
                <a:latin typeface="楷体" panose="02010609060101010101" pitchFamily="49" charset="-122"/>
                <a:ea typeface="楷体" panose="02010609060101010101" pitchFamily="49" charset="-122"/>
              </a:rPr>
              <a:t>？</a:t>
            </a:r>
            <a:endParaRPr lang="zh-CN" altLang="en-US"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856"/>
                                        </p:tgtEl>
                                        <p:attrNameLst>
                                          <p:attrName>style.visibility</p:attrName>
                                        </p:attrNameLst>
                                      </p:cBhvr>
                                      <p:to>
                                        <p:strVal val="visible"/>
                                      </p:to>
                                    </p:set>
                                    <p:animEffect transition="in" filter="box(in)">
                                      <p:cBhvr>
                                        <p:cTn id="7" dur="500"/>
                                        <p:tgtEl>
                                          <p:spTgt spid="7188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8857"/>
                                        </p:tgtEl>
                                        <p:attrNameLst>
                                          <p:attrName>style.visibility</p:attrName>
                                        </p:attrNameLst>
                                      </p:cBhvr>
                                      <p:to>
                                        <p:strVal val="visible"/>
                                      </p:to>
                                    </p:set>
                                    <p:animEffect transition="in" filter="dissolve">
                                      <p:cBhvr>
                                        <p:cTn id="17" dur="500"/>
                                        <p:tgtEl>
                                          <p:spTgt spid="7188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8882"/>
                                        </p:tgtEl>
                                        <p:attrNameLst>
                                          <p:attrName>style.visibility</p:attrName>
                                        </p:attrNameLst>
                                      </p:cBhvr>
                                      <p:to>
                                        <p:strVal val="visible"/>
                                      </p:to>
                                    </p:set>
                                    <p:animEffect transition="in" filter="wipe(up)">
                                      <p:cBhvr>
                                        <p:cTn id="22" dur="500"/>
                                        <p:tgtEl>
                                          <p:spTgt spid="718882"/>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718883"/>
                                        </p:tgtEl>
                                        <p:attrNameLst>
                                          <p:attrName>style.visibility</p:attrName>
                                        </p:attrNameLst>
                                      </p:cBhvr>
                                      <p:to>
                                        <p:strVal val="visible"/>
                                      </p:to>
                                    </p:set>
                                    <p:animEffect transition="in" filter="wipe(up)">
                                      <p:cBhvr>
                                        <p:cTn id="26" dur="500"/>
                                        <p:tgtEl>
                                          <p:spTgt spid="718883"/>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18884"/>
                                        </p:tgtEl>
                                        <p:attrNameLst>
                                          <p:attrName>style.visibility</p:attrName>
                                        </p:attrNameLst>
                                      </p:cBhvr>
                                      <p:to>
                                        <p:strVal val="visible"/>
                                      </p:to>
                                    </p:set>
                                    <p:animEffect transition="in" filter="wipe(up)">
                                      <p:cBhvr>
                                        <p:cTn id="30" dur="500"/>
                                        <p:tgtEl>
                                          <p:spTgt spid="71888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8878"/>
                                        </p:tgtEl>
                                        <p:attrNameLst>
                                          <p:attrName>style.visibility</p:attrName>
                                        </p:attrNameLst>
                                      </p:cBhvr>
                                      <p:to>
                                        <p:strVal val="visible"/>
                                      </p:to>
                                    </p:set>
                                    <p:animEffect transition="in" filter="dissolve">
                                      <p:cBhvr>
                                        <p:cTn id="35" dur="500"/>
                                        <p:tgtEl>
                                          <p:spTgt spid="71887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8879"/>
                                        </p:tgtEl>
                                        <p:attrNameLst>
                                          <p:attrName>style.visibility</p:attrName>
                                        </p:attrNameLst>
                                      </p:cBhvr>
                                      <p:to>
                                        <p:strVal val="visible"/>
                                      </p:to>
                                    </p:set>
                                    <p:animEffect transition="in" filter="dissolve">
                                      <p:cBhvr>
                                        <p:cTn id="40" dur="500"/>
                                        <p:tgtEl>
                                          <p:spTgt spid="71887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18885"/>
                                        </p:tgtEl>
                                        <p:attrNameLst>
                                          <p:attrName>style.visibility</p:attrName>
                                        </p:attrNameLst>
                                      </p:cBhvr>
                                      <p:to>
                                        <p:strVal val="visible"/>
                                      </p:to>
                                    </p:set>
                                    <p:animEffect transition="in" filter="wipe(up)">
                                      <p:cBhvr>
                                        <p:cTn id="45" dur="500"/>
                                        <p:tgtEl>
                                          <p:spTgt spid="718885"/>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718886"/>
                                        </p:tgtEl>
                                        <p:attrNameLst>
                                          <p:attrName>style.visibility</p:attrName>
                                        </p:attrNameLst>
                                      </p:cBhvr>
                                      <p:to>
                                        <p:strVal val="visible"/>
                                      </p:to>
                                    </p:set>
                                    <p:animEffect transition="in" filter="wipe(up)">
                                      <p:cBhvr>
                                        <p:cTn id="49" dur="500"/>
                                        <p:tgtEl>
                                          <p:spTgt spid="718886"/>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718887"/>
                                        </p:tgtEl>
                                        <p:attrNameLst>
                                          <p:attrName>style.visibility</p:attrName>
                                        </p:attrNameLst>
                                      </p:cBhvr>
                                      <p:to>
                                        <p:strVal val="visible"/>
                                      </p:to>
                                    </p:set>
                                    <p:animEffect transition="in" filter="wipe(up)">
                                      <p:cBhvr>
                                        <p:cTn id="53" dur="500"/>
                                        <p:tgtEl>
                                          <p:spTgt spid="718887"/>
                                        </p:tgtEl>
                                      </p:cBhvr>
                                    </p:animEffect>
                                  </p:childTnLst>
                                </p:cTn>
                              </p:par>
                            </p:childTnLst>
                          </p:cTn>
                        </p:par>
                        <p:par>
                          <p:cTn id="54" fill="hold">
                            <p:stCondLst>
                              <p:cond delay="1500"/>
                            </p:stCondLst>
                            <p:childTnLst>
                              <p:par>
                                <p:cTn id="55" presetID="22" presetClass="entr" presetSubtype="1" fill="hold" nodeType="afterEffect">
                                  <p:stCondLst>
                                    <p:cond delay="0"/>
                                  </p:stCondLst>
                                  <p:childTnLst>
                                    <p:set>
                                      <p:cBhvr>
                                        <p:cTn id="56" dur="1" fill="hold">
                                          <p:stCondLst>
                                            <p:cond delay="0"/>
                                          </p:stCondLst>
                                        </p:cTn>
                                        <p:tgtEl>
                                          <p:spTgt spid="718888"/>
                                        </p:tgtEl>
                                        <p:attrNameLst>
                                          <p:attrName>style.visibility</p:attrName>
                                        </p:attrNameLst>
                                      </p:cBhvr>
                                      <p:to>
                                        <p:strVal val="visible"/>
                                      </p:to>
                                    </p:set>
                                    <p:animEffect transition="in" filter="wipe(up)">
                                      <p:cBhvr>
                                        <p:cTn id="57" dur="500"/>
                                        <p:tgtEl>
                                          <p:spTgt spid="71888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18880"/>
                                        </p:tgtEl>
                                        <p:attrNameLst>
                                          <p:attrName>style.visibility</p:attrName>
                                        </p:attrNameLst>
                                      </p:cBhvr>
                                      <p:to>
                                        <p:strVal val="visible"/>
                                      </p:to>
                                    </p:set>
                                    <p:animEffect transition="in" filter="dissolve">
                                      <p:cBhvr>
                                        <p:cTn id="62" dur="500"/>
                                        <p:tgtEl>
                                          <p:spTgt spid="71888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718881"/>
                                        </p:tgtEl>
                                        <p:attrNameLst>
                                          <p:attrName>style.visibility</p:attrName>
                                        </p:attrNameLst>
                                      </p:cBhvr>
                                      <p:to>
                                        <p:strVal val="visible"/>
                                      </p:to>
                                    </p:set>
                                    <p:animEffect transition="in" filter="dissolve">
                                      <p:cBhvr>
                                        <p:cTn id="67" dur="500"/>
                                        <p:tgtEl>
                                          <p:spTgt spid="71888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18893"/>
                                        </p:tgtEl>
                                        <p:attrNameLst>
                                          <p:attrName>style.visibility</p:attrName>
                                        </p:attrNameLst>
                                      </p:cBhvr>
                                      <p:to>
                                        <p:strVal val="visible"/>
                                      </p:to>
                                    </p:set>
                                    <p:animEffect transition="in" filter="blinds(horizontal)">
                                      <p:cBhvr>
                                        <p:cTn id="84" dur="500"/>
                                        <p:tgtEl>
                                          <p:spTgt spid="718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6" grpId="0"/>
      <p:bldP spid="718857" grpId="0"/>
      <p:bldP spid="718878" grpId="0"/>
      <p:bldP spid="718879" grpId="0"/>
      <p:bldP spid="718880" grpId="0"/>
      <p:bldP spid="718881" grpId="0"/>
      <p:bldP spid="49" grpId="0"/>
      <p:bldP spid="50" grpId="0"/>
      <p:bldP spid="7188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二叉排序树查找算法</a:t>
            </a:r>
          </a:p>
        </p:txBody>
      </p:sp>
      <p:sp>
        <p:nvSpPr>
          <p:cNvPr id="30726" name="Text Box 7"/>
          <p:cNvSpPr txBox="1"/>
          <p:nvPr/>
        </p:nvSpPr>
        <p:spPr>
          <a:xfrm>
            <a:off x="398780" y="773430"/>
            <a:ext cx="6437630" cy="1938020"/>
          </a:xfrm>
          <a:prstGeom prst="rect">
            <a:avLst/>
          </a:prstGeom>
          <a:noFill/>
          <a:ln w="9525">
            <a:noFill/>
          </a:ln>
        </p:spPr>
        <p:txBody>
          <a:bodyPr wrap="square" anchor="t">
            <a:spAutoFit/>
          </a:bodyPr>
          <a:lstStyle/>
          <a:p>
            <a:pPr>
              <a:buSzTx/>
            </a:pPr>
            <a:r>
              <a:rPr lang="zh-CN" altLang="en-US" sz="2400" b="1" dirty="0">
                <a:latin typeface="Times New Roman" panose="02020603050405020304" pitchFamily="18" charset="0"/>
                <a:ea typeface="楷体_GB2312" pitchFamily="49" charset="-122"/>
                <a:sym typeface="Symbol" panose="05050102010706020507" pitchFamily="18" charset="2"/>
              </a:rPr>
              <a:t>算法思想</a:t>
            </a:r>
            <a:endParaRPr lang="en-US" altLang="zh-CN" sz="2400" b="1" dirty="0">
              <a:latin typeface="Times New Roman" panose="02020603050405020304" pitchFamily="18" charset="0"/>
              <a:ea typeface="楷体_GB2312" pitchFamily="49" charset="-122"/>
              <a:sym typeface="Symbol" panose="05050102010706020507" pitchFamily="18" charset="2"/>
            </a:endParaRPr>
          </a:p>
          <a:p>
            <a:pPr marL="285750" indent="-285750">
              <a:buSzTx/>
              <a:buFont typeface="Wingdings" panose="05000000000000000000" charset="0"/>
              <a:buChar char="u"/>
            </a:pPr>
            <a:r>
              <a:rPr lang="zh-CN" altLang="en-US" sz="2400" b="1" dirty="0">
                <a:latin typeface="Times New Roman" panose="02020603050405020304" pitchFamily="18" charset="0"/>
                <a:ea typeface="楷体_GB2312" pitchFamily="49" charset="-122"/>
                <a:sym typeface="Symbol" panose="05050102010706020507" pitchFamily="18" charset="2"/>
              </a:rPr>
              <a:t>从根开始将给定值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与结点值进行比较</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小，沿着左子树继续搜索</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大，沿着右子树继续搜索</a:t>
            </a:r>
          </a:p>
          <a:p>
            <a:pPr>
              <a:buSzTx/>
            </a:pPr>
            <a:r>
              <a:rPr lang="zh-CN" altLang="en-US" sz="2400" b="1" dirty="0">
                <a:latin typeface="Times New Roman" panose="02020603050405020304" pitchFamily="18" charset="0"/>
                <a:ea typeface="楷体_GB2312" pitchFamily="49" charset="-122"/>
                <a:sym typeface="Symbol" panose="05050102010706020507" pitchFamily="18" charset="2"/>
              </a:rPr>
              <a:t> 若与 </a:t>
            </a:r>
            <a:r>
              <a:rPr lang="en-US" altLang="zh-CN" sz="2400" b="1" dirty="0">
                <a:latin typeface="Times New Roman" panose="02020603050405020304" pitchFamily="18" charset="0"/>
                <a:ea typeface="楷体_GB2312" pitchFamily="49" charset="-122"/>
                <a:sym typeface="Symbol" panose="05050102010706020507" pitchFamily="18" charset="2"/>
              </a:rPr>
              <a:t>x </a:t>
            </a:r>
            <a:r>
              <a:rPr lang="zh-CN" altLang="en-US" sz="2400" b="1" dirty="0">
                <a:latin typeface="Times New Roman" panose="02020603050405020304" pitchFamily="18" charset="0"/>
                <a:ea typeface="楷体_GB2312" pitchFamily="49" charset="-122"/>
                <a:sym typeface="Symbol" panose="05050102010706020507" pitchFamily="18" charset="2"/>
              </a:rPr>
              <a:t>等则成功返回结点地址，若为空则失败</a:t>
            </a:r>
          </a:p>
        </p:txBody>
      </p:sp>
      <p:sp>
        <p:nvSpPr>
          <p:cNvPr id="33795" name="TextBox 2"/>
          <p:cNvSpPr txBox="1">
            <a:spLocks noChangeArrowheads="1"/>
          </p:cNvSpPr>
          <p:nvPr/>
        </p:nvSpPr>
        <p:spPr bwMode="auto">
          <a:xfrm>
            <a:off x="250825" y="2809875"/>
            <a:ext cx="6206490" cy="19380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ym typeface="+mn-ea"/>
              </a:rPr>
              <a:t>p=</a:t>
            </a:r>
            <a:r>
              <a:rPr lang="en-US" altLang="zh-CN" sz="2400" dirty="0" err="1">
                <a:sym typeface="+mn-ea"/>
              </a:rPr>
              <a:t>GetRoot</a:t>
            </a:r>
            <a:r>
              <a:rPr lang="en-US" altLang="zh-CN" sz="2400" dirty="0">
                <a:sym typeface="+mn-ea"/>
              </a:rPr>
              <a:t>();</a:t>
            </a:r>
            <a:r>
              <a:rPr lang="en-US" altLang="zh-CN" sz="2400" dirty="0"/>
              <a:t>	</a:t>
            </a:r>
          </a:p>
          <a:p>
            <a:pPr eaLnBrk="1" hangingPunct="1"/>
            <a:r>
              <a:rPr lang="en-US" altLang="zh-CN" sz="2400" b="1" dirty="0"/>
              <a:t>while</a:t>
            </a:r>
            <a:r>
              <a:rPr lang="en-US" altLang="zh-CN" sz="2400" dirty="0"/>
              <a:t> (p != NULL &amp;&amp; p-&gt;data != X)	</a:t>
            </a:r>
          </a:p>
          <a:p>
            <a:pPr eaLnBrk="1" hangingPunct="1"/>
            <a:r>
              <a:rPr lang="en-US" altLang="zh-CN" sz="2400" b="1" dirty="0"/>
              <a:t>    if</a:t>
            </a:r>
            <a:r>
              <a:rPr lang="en-US" altLang="zh-CN" sz="2400" dirty="0"/>
              <a:t> (key &lt; p-&gt;data)	p=p-&gt;</a:t>
            </a:r>
            <a:r>
              <a:rPr lang="en-US" altLang="zh-CN" sz="2400" dirty="0" err="1"/>
              <a:t>leftChild</a:t>
            </a:r>
            <a:r>
              <a:rPr lang="en-US" altLang="zh-CN" sz="2400" dirty="0"/>
              <a:t>;</a:t>
            </a:r>
            <a:endParaRPr lang="zh-CN" altLang="zh-CN" sz="2400" dirty="0"/>
          </a:p>
          <a:p>
            <a:pPr eaLnBrk="1" hangingPunct="1"/>
            <a:r>
              <a:rPr lang="en-US" altLang="zh-CN" sz="2400" b="1" dirty="0"/>
              <a:t>   else</a:t>
            </a:r>
            <a:r>
              <a:rPr lang="en-US" altLang="zh-CN" sz="2400" dirty="0"/>
              <a:t>	p=p-&gt;</a:t>
            </a:r>
            <a:r>
              <a:rPr lang="en-US" altLang="zh-CN" sz="2400" dirty="0" err="1"/>
              <a:t>rightChild</a:t>
            </a:r>
            <a:r>
              <a:rPr lang="en-US" altLang="zh-CN" sz="2400" dirty="0"/>
              <a:t>;</a:t>
            </a:r>
            <a:endParaRPr lang="zh-CN" altLang="zh-CN" sz="2400" dirty="0"/>
          </a:p>
          <a:p>
            <a:pPr eaLnBrk="1" hangingPunct="1"/>
            <a:r>
              <a:rPr lang="en-US" altLang="zh-CN" sz="2400" dirty="0"/>
              <a:t>		</a:t>
            </a:r>
            <a:endParaRPr lang="zh-CN" altLang="en-US" dirty="0"/>
          </a:p>
        </p:txBody>
      </p:sp>
      <p:sp>
        <p:nvSpPr>
          <p:cNvPr id="5" name="文本框 4"/>
          <p:cNvSpPr txBox="1"/>
          <p:nvPr/>
        </p:nvSpPr>
        <p:spPr>
          <a:xfrm>
            <a:off x="5490845" y="297180"/>
            <a:ext cx="3581455" cy="461665"/>
          </a:xfrm>
          <a:prstGeom prst="rect">
            <a:avLst/>
          </a:prstGeom>
          <a:no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查找</a:t>
            </a:r>
            <a:r>
              <a:rPr lang="en-US" altLang="zh-CN" sz="2400" dirty="0">
                <a:solidFill>
                  <a:srgbClr val="FF0000"/>
                </a:solidFill>
                <a:latin typeface="楷体" panose="02010609060101010101" pitchFamily="49" charset="-122"/>
                <a:ea typeface="楷体" panose="02010609060101010101" pitchFamily="49" charset="-122"/>
              </a:rPr>
              <a:t>36----</a:t>
            </a:r>
            <a:r>
              <a:rPr lang="zh-CN" altLang="en-US" sz="2400" dirty="0">
                <a:solidFill>
                  <a:srgbClr val="FF0000"/>
                </a:solidFill>
                <a:latin typeface="楷体" panose="02010609060101010101" pitchFamily="49" charset="-122"/>
                <a:ea typeface="楷体" panose="02010609060101010101" pitchFamily="49" charset="-122"/>
              </a:rPr>
              <a:t>动态查找</a:t>
            </a:r>
          </a:p>
        </p:txBody>
      </p:sp>
      <p:pic>
        <p:nvPicPr>
          <p:cNvPr id="27651" name="Picture 28" descr="图10"/>
          <p:cNvPicPr>
            <a:picLocks noChangeAspect="1"/>
          </p:cNvPicPr>
          <p:nvPr/>
        </p:nvPicPr>
        <p:blipFill>
          <a:blip r:embed="rId2"/>
          <a:stretch>
            <a:fillRect/>
          </a:stretch>
        </p:blipFill>
        <p:spPr>
          <a:xfrm>
            <a:off x="173990" y="1129665"/>
            <a:ext cx="5062220" cy="2976245"/>
          </a:xfrm>
          <a:prstGeom prst="rect">
            <a:avLst/>
          </a:prstGeom>
          <a:solidFill>
            <a:schemeClr val="bg1">
              <a:lumMod val="95000"/>
            </a:schemeClr>
          </a:solidFill>
          <a:ln w="9525">
            <a:noFill/>
          </a:ln>
        </p:spPr>
      </p:pic>
      <p:sp>
        <p:nvSpPr>
          <p:cNvPr id="7" name="流程图: 联系 6"/>
          <p:cNvSpPr/>
          <p:nvPr/>
        </p:nvSpPr>
        <p:spPr>
          <a:xfrm>
            <a:off x="2232025" y="3789045"/>
            <a:ext cx="360045" cy="360045"/>
          </a:xfrm>
          <a:prstGeom prst="flowChartConnector">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240915" y="3228340"/>
            <a:ext cx="481330" cy="881380"/>
            <a:chOff x="3529" y="5084"/>
            <a:chExt cx="758" cy="1388"/>
          </a:xfrm>
        </p:grpSpPr>
        <p:cxnSp>
          <p:nvCxnSpPr>
            <p:cNvPr id="6" name="直接连接符 5"/>
            <p:cNvCxnSpPr>
              <a:endCxn id="7" idx="0"/>
            </p:cNvCxnSpPr>
            <p:nvPr/>
          </p:nvCxnSpPr>
          <p:spPr>
            <a:xfrm flipH="1">
              <a:off x="3799" y="5084"/>
              <a:ext cx="488" cy="8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529" y="6038"/>
              <a:ext cx="684" cy="434"/>
            </a:xfrm>
            <a:prstGeom prst="rect">
              <a:avLst/>
            </a:prstGeom>
            <a:noFill/>
          </p:spPr>
          <p:txBody>
            <a:bodyPr wrap="square" rtlCol="0">
              <a:spAutoFit/>
            </a:bodyPr>
            <a:lstStyle/>
            <a:p>
              <a:r>
                <a:rPr lang="en-US" altLang="zh-CN" sz="1200">
                  <a:solidFill>
                    <a:srgbClr val="FF0000"/>
                  </a:solidFill>
                </a:rPr>
                <a:t>36</a:t>
              </a:r>
            </a:p>
          </p:txBody>
        </p:sp>
      </p:grpSp>
      <p:sp>
        <p:nvSpPr>
          <p:cNvPr id="13" name="文本框 12"/>
          <p:cNvSpPr txBox="1"/>
          <p:nvPr/>
        </p:nvSpPr>
        <p:spPr>
          <a:xfrm>
            <a:off x="580390" y="4338955"/>
            <a:ext cx="6945630" cy="1938992"/>
          </a:xfrm>
          <a:prstGeom prst="rect">
            <a:avLst/>
          </a:prstGeom>
          <a:no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思考：</a:t>
            </a:r>
          </a:p>
          <a:p>
            <a:r>
              <a:rPr lang="en-US" altLang="zh-CN" sz="2400" dirty="0" smtClean="0">
                <a:solidFill>
                  <a:srgbClr val="FF0000"/>
                </a:solidFill>
                <a:latin typeface="楷体" panose="02010609060101010101" pitchFamily="49" charset="-122"/>
                <a:ea typeface="楷体" panose="02010609060101010101" pitchFamily="49" charset="-122"/>
              </a:rPr>
              <a:t>1.</a:t>
            </a:r>
            <a:r>
              <a:rPr lang="zh-CN" altLang="en-US" sz="2400" dirty="0" smtClean="0">
                <a:solidFill>
                  <a:srgbClr val="FF0000"/>
                </a:solidFill>
                <a:latin typeface="楷体" panose="02010609060101010101" pitchFamily="49" charset="-122"/>
                <a:ea typeface="楷体" panose="02010609060101010101" pitchFamily="49" charset="-122"/>
              </a:rPr>
              <a:t>插入位置？ 插入</a:t>
            </a:r>
            <a:r>
              <a:rPr lang="zh-CN" altLang="en-US" sz="2400" dirty="0">
                <a:solidFill>
                  <a:srgbClr val="FF0000"/>
                </a:solidFill>
                <a:latin typeface="楷体" panose="02010609060101010101" pitchFamily="49" charset="-122"/>
                <a:ea typeface="楷体" panose="02010609060101010101" pitchFamily="49" charset="-122"/>
              </a:rPr>
              <a:t>后满足二叉排序树定义</a:t>
            </a:r>
            <a:r>
              <a:rPr lang="zh-CN" altLang="en-US" sz="2400" dirty="0" smtClean="0">
                <a:solidFill>
                  <a:srgbClr val="FF0000"/>
                </a:solidFill>
                <a:latin typeface="楷体" panose="02010609060101010101" pitchFamily="49" charset="-122"/>
                <a:ea typeface="楷体" panose="02010609060101010101" pitchFamily="49" charset="-122"/>
              </a:rPr>
              <a:t>？</a:t>
            </a:r>
            <a:endParaRPr lang="zh-CN" altLang="en-US" sz="2400" dirty="0">
              <a:solidFill>
                <a:srgbClr val="FF0000"/>
              </a:solidFill>
              <a:latin typeface="楷体" panose="02010609060101010101" pitchFamily="49" charset="-122"/>
              <a:ea typeface="楷体" panose="02010609060101010101" pitchFamily="49" charset="-122"/>
            </a:endParaRPr>
          </a:p>
          <a:p>
            <a:r>
              <a:rPr lang="en-US" altLang="zh-CN" sz="2400" dirty="0">
                <a:solidFill>
                  <a:srgbClr val="FF0000"/>
                </a:solidFill>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插入点一定是叶子结点？</a:t>
            </a:r>
          </a:p>
          <a:p>
            <a:r>
              <a:rPr lang="en-US" altLang="zh-CN" sz="2400" dirty="0">
                <a:solidFill>
                  <a:srgbClr val="FF0000"/>
                </a:solidFill>
                <a:latin typeface="楷体" panose="02010609060101010101" pitchFamily="49" charset="-122"/>
                <a:ea typeface="楷体" panose="02010609060101010101" pitchFamily="49" charset="-122"/>
              </a:rPr>
              <a:t>3</a:t>
            </a:r>
            <a:r>
              <a:rPr lang="en-US" altLang="zh-CN" sz="2400" dirty="0" smtClean="0">
                <a:solidFill>
                  <a:srgbClr val="FF0000"/>
                </a:solidFill>
                <a:latin typeface="楷体" panose="02010609060101010101" pitchFamily="49" charset="-122"/>
                <a:ea typeface="楷体" panose="02010609060101010101" pitchFamily="49" charset="-122"/>
              </a:rPr>
              <a:t>.</a:t>
            </a:r>
            <a:r>
              <a:rPr lang="zh-CN" altLang="en-US" sz="2400" dirty="0" smtClean="0">
                <a:solidFill>
                  <a:srgbClr val="FF0000"/>
                </a:solidFill>
                <a:latin typeface="楷体" panose="02010609060101010101" pitchFamily="49" charset="-122"/>
                <a:ea typeface="楷体" panose="02010609060101010101" pitchFamily="49" charset="-122"/>
              </a:rPr>
              <a:t>设插入点是</a:t>
            </a:r>
            <a:r>
              <a:rPr lang="en-US" altLang="zh-CN" sz="2400" dirty="0" smtClean="0">
                <a:solidFill>
                  <a:srgbClr val="FF0000"/>
                </a:solidFill>
                <a:latin typeface="楷体" panose="02010609060101010101" pitchFamily="49" charset="-122"/>
                <a:ea typeface="楷体" panose="02010609060101010101" pitchFamily="49" charset="-122"/>
              </a:rPr>
              <a:t>P</a:t>
            </a:r>
            <a:r>
              <a:rPr lang="zh-CN" altLang="en-US" sz="2400" dirty="0" smtClean="0">
                <a:solidFill>
                  <a:srgbClr val="FF0000"/>
                </a:solidFill>
                <a:latin typeface="楷体" panose="02010609060101010101" pitchFamily="49" charset="-122"/>
                <a:ea typeface="楷体" panose="02010609060101010101" pitchFamily="49" charset="-122"/>
              </a:rPr>
              <a:t>，</a:t>
            </a:r>
            <a:r>
              <a:rPr lang="en-US" altLang="zh-CN" sz="2400" dirty="0" smtClean="0">
                <a:solidFill>
                  <a:srgbClr val="FF0000"/>
                </a:solidFill>
                <a:latin typeface="楷体" panose="02010609060101010101" pitchFamily="49" charset="-122"/>
                <a:ea typeface="楷体" panose="02010609060101010101" pitchFamily="49" charset="-122"/>
              </a:rPr>
              <a:t>F</a:t>
            </a:r>
            <a:r>
              <a:rPr lang="zh-CN" altLang="en-US" sz="2400" dirty="0" smtClean="0">
                <a:solidFill>
                  <a:srgbClr val="FF0000"/>
                </a:solidFill>
                <a:latin typeface="楷体" panose="02010609060101010101" pitchFamily="49" charset="-122"/>
                <a:ea typeface="楷体" panose="02010609060101010101" pitchFamily="49" charset="-122"/>
              </a:rPr>
              <a:t>是</a:t>
            </a:r>
            <a:r>
              <a:rPr lang="en-US" altLang="zh-CN" sz="2400" dirty="0" smtClean="0">
                <a:solidFill>
                  <a:srgbClr val="FF0000"/>
                </a:solidFill>
                <a:latin typeface="楷体" panose="02010609060101010101" pitchFamily="49" charset="-122"/>
                <a:ea typeface="楷体" panose="02010609060101010101" pitchFamily="49" charset="-122"/>
              </a:rPr>
              <a:t>P</a:t>
            </a:r>
            <a:r>
              <a:rPr lang="zh-CN" altLang="en-US" sz="2400" dirty="0" smtClean="0">
                <a:solidFill>
                  <a:srgbClr val="FF0000"/>
                </a:solidFill>
                <a:latin typeface="楷体" panose="02010609060101010101" pitchFamily="49" charset="-122"/>
                <a:ea typeface="楷体" panose="02010609060101010101" pitchFamily="49" charset="-122"/>
              </a:rPr>
              <a:t>的父亲，</a:t>
            </a:r>
            <a:r>
              <a:rPr lang="en-US" altLang="zh-CN" sz="2400" dirty="0" smtClean="0">
                <a:solidFill>
                  <a:srgbClr val="FF0000"/>
                </a:solidFill>
                <a:latin typeface="楷体" panose="02010609060101010101" pitchFamily="49" charset="-122"/>
                <a:ea typeface="楷体" panose="02010609060101010101" pitchFamily="49" charset="-122"/>
              </a:rPr>
              <a:t>P</a:t>
            </a:r>
            <a:r>
              <a:rPr lang="zh-CN" altLang="en-US" sz="2400" dirty="0" smtClean="0">
                <a:solidFill>
                  <a:srgbClr val="FF0000"/>
                </a:solidFill>
                <a:latin typeface="楷体" panose="02010609060101010101" pitchFamily="49" charset="-122"/>
                <a:ea typeface="楷体" panose="02010609060101010101" pitchFamily="49" charset="-122"/>
              </a:rPr>
              <a:t>的初值是？</a:t>
            </a:r>
            <a:r>
              <a:rPr lang="en-US" altLang="zh-CN" sz="2400" dirty="0" smtClean="0">
                <a:solidFill>
                  <a:srgbClr val="FF0000"/>
                </a:solidFill>
                <a:latin typeface="楷体" panose="02010609060101010101" pitchFamily="49" charset="-122"/>
                <a:ea typeface="楷体" panose="02010609060101010101" pitchFamily="49" charset="-122"/>
              </a:rPr>
              <a:t>F</a:t>
            </a:r>
            <a:r>
              <a:rPr lang="zh-CN" altLang="en-US" sz="2400" dirty="0">
                <a:solidFill>
                  <a:srgbClr val="FF0000"/>
                </a:solidFill>
                <a:latin typeface="楷体" panose="02010609060101010101" pitchFamily="49" charset="-122"/>
                <a:ea typeface="楷体" panose="02010609060101010101" pitchFamily="49" charset="-122"/>
              </a:rPr>
              <a:t>的初值是</a:t>
            </a:r>
            <a:r>
              <a:rPr lang="zh-CN" altLang="en-US" sz="2400" dirty="0" smtClean="0">
                <a:solidFill>
                  <a:srgbClr val="FF0000"/>
                </a:solidFill>
                <a:latin typeface="楷体" panose="02010609060101010101" pitchFamily="49" charset="-122"/>
                <a:ea typeface="楷体" panose="02010609060101010101" pitchFamily="49" charset="-122"/>
              </a:rPr>
              <a:t>？如何求</a:t>
            </a:r>
            <a:r>
              <a:rPr lang="en-US" altLang="zh-CN" sz="2400" dirty="0" smtClean="0">
                <a:solidFill>
                  <a:srgbClr val="FF0000"/>
                </a:solidFill>
                <a:latin typeface="楷体" panose="02010609060101010101" pitchFamily="49" charset="-122"/>
                <a:ea typeface="楷体" panose="02010609060101010101" pitchFamily="49" charset="-122"/>
              </a:rPr>
              <a:t>P</a:t>
            </a:r>
            <a:r>
              <a:rPr lang="zh-CN" altLang="en-US" sz="2400" dirty="0" smtClean="0">
                <a:solidFill>
                  <a:srgbClr val="FF0000"/>
                </a:solidFill>
                <a:latin typeface="楷体" panose="02010609060101010101" pitchFamily="49" charset="-122"/>
                <a:ea typeface="楷体" panose="02010609060101010101" pitchFamily="49" charset="-122"/>
              </a:rPr>
              <a:t>和</a:t>
            </a:r>
            <a:r>
              <a:rPr lang="en-US" altLang="zh-CN" sz="2400" dirty="0" smtClean="0">
                <a:solidFill>
                  <a:srgbClr val="FF0000"/>
                </a:solidFill>
                <a:latin typeface="楷体" panose="02010609060101010101" pitchFamily="49" charset="-122"/>
                <a:ea typeface="楷体" panose="02010609060101010101" pitchFamily="49" charset="-122"/>
              </a:rPr>
              <a:t>F</a:t>
            </a:r>
            <a:r>
              <a:rPr lang="zh-CN" altLang="en-US" sz="2400" dirty="0" smtClean="0">
                <a:solidFill>
                  <a:srgbClr val="FF0000"/>
                </a:solidFill>
                <a:latin typeface="楷体" panose="02010609060101010101" pitchFamily="49" charset="-122"/>
                <a:ea typeface="楷体" panose="02010609060101010101" pitchFamily="49" charset="-122"/>
              </a:rPr>
              <a:t>？</a:t>
            </a:r>
            <a:endParaRPr lang="zh-CN" altLang="en-US" sz="2400" dirty="0">
              <a:solidFill>
                <a:srgbClr val="FF0000"/>
              </a:solidFill>
              <a:latin typeface="楷体" panose="02010609060101010101" pitchFamily="49" charset="-122"/>
              <a:ea typeface="楷体" panose="02010609060101010101" pitchFamily="49" charset="-122"/>
            </a:endParaRPr>
          </a:p>
        </p:txBody>
      </p:sp>
      <p:grpSp>
        <p:nvGrpSpPr>
          <p:cNvPr id="21" name="组合 20"/>
          <p:cNvGrpSpPr/>
          <p:nvPr/>
        </p:nvGrpSpPr>
        <p:grpSpPr>
          <a:xfrm>
            <a:off x="2586355" y="1289685"/>
            <a:ext cx="905510" cy="653415"/>
            <a:chOff x="4073" y="2031"/>
            <a:chExt cx="1426" cy="1029"/>
          </a:xfrm>
        </p:grpSpPr>
        <p:cxnSp>
          <p:nvCxnSpPr>
            <p:cNvPr id="10" name="直接箭头连接符 9"/>
            <p:cNvCxnSpPr/>
            <p:nvPr/>
          </p:nvCxnSpPr>
          <p:spPr>
            <a:xfrm>
              <a:off x="4073" y="2092"/>
              <a:ext cx="1426" cy="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717" y="2031"/>
              <a:ext cx="640" cy="580"/>
            </a:xfrm>
            <a:prstGeom prst="rect">
              <a:avLst/>
            </a:prstGeom>
            <a:noFill/>
          </p:spPr>
          <p:txBody>
            <a:bodyPr wrap="square" rtlCol="0">
              <a:spAutoFit/>
            </a:bodyPr>
            <a:lstStyle/>
            <a:p>
              <a:r>
                <a:rPr lang="en-US" altLang="zh-CN"/>
                <a:t>P</a:t>
              </a:r>
            </a:p>
          </p:txBody>
        </p:sp>
      </p:grpSp>
      <p:grpSp>
        <p:nvGrpSpPr>
          <p:cNvPr id="22" name="组合 21"/>
          <p:cNvGrpSpPr/>
          <p:nvPr/>
        </p:nvGrpSpPr>
        <p:grpSpPr>
          <a:xfrm>
            <a:off x="2816860" y="2174240"/>
            <a:ext cx="584200" cy="579755"/>
            <a:chOff x="4436" y="3424"/>
            <a:chExt cx="920" cy="913"/>
          </a:xfrm>
        </p:grpSpPr>
        <p:cxnSp>
          <p:nvCxnSpPr>
            <p:cNvPr id="11" name="直接箭头连接符 10"/>
            <p:cNvCxnSpPr/>
            <p:nvPr/>
          </p:nvCxnSpPr>
          <p:spPr>
            <a:xfrm flipH="1">
              <a:off x="4436" y="3557"/>
              <a:ext cx="921" cy="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466" y="3424"/>
              <a:ext cx="640" cy="580"/>
            </a:xfrm>
            <a:prstGeom prst="rect">
              <a:avLst/>
            </a:prstGeom>
            <a:noFill/>
          </p:spPr>
          <p:txBody>
            <a:bodyPr wrap="square" rtlCol="0">
              <a:spAutoFit/>
            </a:bodyPr>
            <a:lstStyle/>
            <a:p>
              <a:r>
                <a:rPr lang="en-US" altLang="zh-CN"/>
                <a:t>P</a:t>
              </a:r>
            </a:p>
          </p:txBody>
        </p:sp>
      </p:grpSp>
      <p:grpSp>
        <p:nvGrpSpPr>
          <p:cNvPr id="23" name="组合 22"/>
          <p:cNvGrpSpPr/>
          <p:nvPr/>
        </p:nvGrpSpPr>
        <p:grpSpPr>
          <a:xfrm>
            <a:off x="2294890" y="3084830"/>
            <a:ext cx="406400" cy="568960"/>
            <a:chOff x="3614" y="4858"/>
            <a:chExt cx="640" cy="896"/>
          </a:xfrm>
        </p:grpSpPr>
        <p:cxnSp>
          <p:nvCxnSpPr>
            <p:cNvPr id="12" name="直接箭头连接符 11"/>
            <p:cNvCxnSpPr/>
            <p:nvPr/>
          </p:nvCxnSpPr>
          <p:spPr>
            <a:xfrm flipH="1">
              <a:off x="3656" y="5044"/>
              <a:ext cx="390" cy="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14" y="4858"/>
              <a:ext cx="640" cy="580"/>
            </a:xfrm>
            <a:prstGeom prst="rect">
              <a:avLst/>
            </a:prstGeom>
            <a:noFill/>
          </p:spPr>
          <p:txBody>
            <a:bodyPr wrap="square" rtlCol="0">
              <a:spAutoFit/>
            </a:bodyPr>
            <a:lstStyle/>
            <a:p>
              <a:r>
                <a:rPr lang="en-US" altLang="zh-CN"/>
                <a:t>P</a:t>
              </a:r>
            </a:p>
          </p:txBody>
        </p:sp>
      </p:grpSp>
      <p:grpSp>
        <p:nvGrpSpPr>
          <p:cNvPr id="20" name="组合 19"/>
          <p:cNvGrpSpPr/>
          <p:nvPr/>
        </p:nvGrpSpPr>
        <p:grpSpPr>
          <a:xfrm>
            <a:off x="1819275" y="757555"/>
            <a:ext cx="411480" cy="375920"/>
            <a:chOff x="2865" y="1193"/>
            <a:chExt cx="648" cy="592"/>
          </a:xfrm>
        </p:grpSpPr>
        <p:cxnSp>
          <p:nvCxnSpPr>
            <p:cNvPr id="18" name="直接箭头连接符 17"/>
            <p:cNvCxnSpPr/>
            <p:nvPr/>
          </p:nvCxnSpPr>
          <p:spPr>
            <a:xfrm>
              <a:off x="3505" y="1193"/>
              <a:ext cx="9" cy="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65" y="1199"/>
              <a:ext cx="542" cy="580"/>
            </a:xfrm>
            <a:prstGeom prst="rect">
              <a:avLst/>
            </a:prstGeom>
            <a:noFill/>
          </p:spPr>
          <p:txBody>
            <a:bodyPr wrap="square" rtlCol="0">
              <a:spAutoFit/>
            </a:bodyPr>
            <a:lstStyle/>
            <a:p>
              <a:r>
                <a:rPr lang="en-US" altLang="zh-CN"/>
                <a:t>P</a:t>
              </a:r>
            </a:p>
          </p:txBody>
        </p:sp>
      </p:grpSp>
      <p:grpSp>
        <p:nvGrpSpPr>
          <p:cNvPr id="25" name="组合 24"/>
          <p:cNvGrpSpPr/>
          <p:nvPr/>
        </p:nvGrpSpPr>
        <p:grpSpPr>
          <a:xfrm>
            <a:off x="1819275" y="2249805"/>
            <a:ext cx="816610" cy="638810"/>
            <a:chOff x="2865" y="3543"/>
            <a:chExt cx="1286" cy="1006"/>
          </a:xfrm>
        </p:grpSpPr>
        <p:sp>
          <p:nvSpPr>
            <p:cNvPr id="14" name="文本框 13"/>
            <p:cNvSpPr txBox="1"/>
            <p:nvPr/>
          </p:nvSpPr>
          <p:spPr>
            <a:xfrm>
              <a:off x="2865" y="3543"/>
              <a:ext cx="640" cy="580"/>
            </a:xfrm>
            <a:prstGeom prst="rect">
              <a:avLst/>
            </a:prstGeom>
            <a:noFill/>
          </p:spPr>
          <p:txBody>
            <a:bodyPr wrap="square" rtlCol="0">
              <a:spAutoFit/>
            </a:bodyPr>
            <a:lstStyle/>
            <a:p>
              <a:r>
                <a:rPr lang="en-US" altLang="zh-CN">
                  <a:solidFill>
                    <a:srgbClr val="FF0000"/>
                  </a:solidFill>
                </a:rPr>
                <a:t>F</a:t>
              </a:r>
            </a:p>
          </p:txBody>
        </p:sp>
        <p:cxnSp>
          <p:nvCxnSpPr>
            <p:cNvPr id="24" name="直接箭头连接符 23"/>
            <p:cNvCxnSpPr/>
            <p:nvPr/>
          </p:nvCxnSpPr>
          <p:spPr>
            <a:xfrm>
              <a:off x="3223" y="3917"/>
              <a:ext cx="929" cy="6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xit" presetSubtype="10" fill="hold" grpId="0" nodeType="withEffect">
                                  <p:stCondLst>
                                    <p:cond delay="0"/>
                                  </p:stCondLst>
                                  <p:childTnLst>
                                    <p:animEffect transition="out" filter="blinds(horizontal)">
                                      <p:cBhvr>
                                        <p:cTn id="14" dur="500"/>
                                        <p:tgtEl>
                                          <p:spTgt spid="30726"/>
                                        </p:tgtEl>
                                      </p:cBhvr>
                                    </p:animEffect>
                                    <p:set>
                                      <p:cBhvr>
                                        <p:cTn id="15" dur="1" fill="hold">
                                          <p:stCondLst>
                                            <p:cond delay="499"/>
                                          </p:stCondLst>
                                        </p:cTn>
                                        <p:tgtEl>
                                          <p:spTgt spid="30726"/>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33795"/>
                                        </p:tgtEl>
                                      </p:cBhvr>
                                    </p:animEffect>
                                    <p:set>
                                      <p:cBhvr>
                                        <p:cTn id="18" dur="1" fill="hold">
                                          <p:stCondLst>
                                            <p:cond delay="499"/>
                                          </p:stCondLst>
                                        </p:cTn>
                                        <p:tgtEl>
                                          <p:spTgt spid="3379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651"/>
                                        </p:tgtEl>
                                        <p:attrNameLst>
                                          <p:attrName>style.visibility</p:attrName>
                                        </p:attrNameLst>
                                      </p:cBhvr>
                                      <p:to>
                                        <p:strVal val="visible"/>
                                      </p:to>
                                    </p:set>
                                    <p:animEffect transition="in" filter="blinds(horizontal)">
                                      <p:cBhvr>
                                        <p:cTn id="23" dur="500"/>
                                        <p:tgtEl>
                                          <p:spTgt spid="276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Par">
                                  <p:stCondLst>
                                    <p:cond delay="0"/>
                                  </p:stCondLst>
                                  <p:childTnLst>
                                    <p:set>
                                      <p:cBhvr>
                                        <p:cTn id="52" dur="500"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500" fill="hold">
                                          <p:stCondLst>
                                            <p:cond delay="0"/>
                                          </p:stCondLst>
                                        </p:cTn>
                                        <p:tgtEl>
                                          <p:spTgt spid="13"/>
                                        </p:tgtEl>
                                        <p:attrNameLst>
                                          <p:attrName>style.visibility</p:attrName>
                                        </p:attrNameLst>
                                      </p:cBhvr>
                                      <p:to>
                                        <p:strVal val="visible"/>
                                      </p:to>
                                    </p:set>
                                    <p:animEffect transition="in" filter="blinds(horizontal)">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3795" grpId="0" bldLvl="0" animBg="1"/>
      <p:bldP spid="33795" grpId="1" bldLvl="0" animBg="1"/>
      <p:bldP spid="5" grpId="0"/>
      <p:bldP spid="7" grpId="0" bldLvl="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二叉排序树上</a:t>
            </a:r>
            <a:r>
              <a:rPr lang="zh-CN" altLang="en-US" dirty="0" smtClean="0"/>
              <a:t>的插入</a:t>
            </a:r>
            <a:endParaRPr lang="en-US" dirty="0"/>
          </a:p>
        </p:txBody>
      </p:sp>
      <p:sp>
        <p:nvSpPr>
          <p:cNvPr id="3" name="内容占位符 2"/>
          <p:cNvSpPr>
            <a:spLocks noGrp="1"/>
          </p:cNvSpPr>
          <p:nvPr>
            <p:ph idx="1"/>
          </p:nvPr>
        </p:nvSpPr>
        <p:spPr>
          <a:xfrm>
            <a:off x="676" y="818826"/>
            <a:ext cx="8715375" cy="2610956"/>
          </a:xfrm>
        </p:spPr>
        <p:txBody>
          <a:bodyPr/>
          <a:lstStyle/>
          <a:p>
            <a:pPr marL="0" indent="0">
              <a:buNone/>
            </a:pPr>
            <a:r>
              <a:rPr lang="zh-CN" altLang="en-US" dirty="0" smtClean="0"/>
              <a:t>算法思想</a:t>
            </a:r>
            <a:endParaRPr lang="en-US" altLang="zh-CN" dirty="0" smtClean="0"/>
          </a:p>
          <a:p>
            <a:pPr marL="0" indent="0">
              <a:buNone/>
            </a:pPr>
            <a:r>
              <a:rPr lang="en-US" altLang="zh-CN" dirty="0" smtClean="0"/>
              <a:t>1.</a:t>
            </a:r>
            <a:r>
              <a:rPr lang="zh-CN" altLang="en-US" dirty="0" smtClean="0"/>
              <a:t>查找</a:t>
            </a:r>
            <a:r>
              <a:rPr lang="en-US" altLang="zh-CN" dirty="0" smtClean="0"/>
              <a:t>x</a:t>
            </a:r>
            <a:r>
              <a:rPr lang="zh-CN" altLang="en-US" dirty="0" smtClean="0"/>
              <a:t>值结点，如果查找失败，则插入</a:t>
            </a:r>
            <a:r>
              <a:rPr lang="en-US" altLang="zh-CN" dirty="0" smtClean="0"/>
              <a:t>X</a:t>
            </a:r>
            <a:r>
              <a:rPr lang="zh-CN" altLang="en-US" dirty="0" smtClean="0"/>
              <a:t>。</a:t>
            </a:r>
            <a:endParaRPr lang="en-US" altLang="zh-CN" dirty="0" smtClean="0"/>
          </a:p>
          <a:p>
            <a:pPr marL="0" indent="0">
              <a:buNone/>
            </a:pPr>
            <a:r>
              <a:rPr lang="en-US" dirty="0" smtClean="0"/>
              <a:t>2.</a:t>
            </a:r>
            <a:r>
              <a:rPr lang="zh-CN" altLang="en-US" dirty="0" smtClean="0"/>
              <a:t>插入结点必定为叶子结点，记录插入位置的父亲</a:t>
            </a:r>
            <a:endParaRPr lang="en-US" altLang="zh-CN" dirty="0" smtClean="0"/>
          </a:p>
          <a:p>
            <a:pPr marL="0" indent="0">
              <a:buNone/>
            </a:pPr>
            <a:r>
              <a:rPr lang="en-US" dirty="0" smtClean="0"/>
              <a:t>3.</a:t>
            </a:r>
            <a:r>
              <a:rPr lang="zh-CN" altLang="en-US" dirty="0" smtClean="0"/>
              <a:t>比较</a:t>
            </a:r>
            <a:r>
              <a:rPr lang="en-US" altLang="zh-CN" dirty="0" smtClean="0"/>
              <a:t>x</a:t>
            </a:r>
            <a:r>
              <a:rPr lang="zh-CN" altLang="en-US" dirty="0" smtClean="0"/>
              <a:t>值和父亲结点，确定插入位置为左孩子还是右孩子。</a:t>
            </a:r>
            <a:endParaRPr lang="en-US" dirty="0"/>
          </a:p>
        </p:txBody>
      </p:sp>
      <p:sp>
        <p:nvSpPr>
          <p:cNvPr id="5" name="TextBox 5"/>
          <p:cNvSpPr txBox="1">
            <a:spLocks noChangeArrowheads="1"/>
          </p:cNvSpPr>
          <p:nvPr/>
        </p:nvSpPr>
        <p:spPr bwMode="auto">
          <a:xfrm>
            <a:off x="193763" y="1960355"/>
            <a:ext cx="8645525" cy="4402138"/>
          </a:xfrm>
          <a:prstGeom prst="rect">
            <a:avLst/>
          </a:prstGeom>
          <a:solidFill>
            <a:schemeClr val="bg1">
              <a:lumMod val="95000"/>
            </a:schemeClr>
          </a:solid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defRPr/>
            </a:pPr>
            <a:r>
              <a:rPr lang="en-US" altLang="zh-CN" sz="2000" b="1" dirty="0"/>
              <a:t>template</a:t>
            </a:r>
            <a:r>
              <a:rPr lang="en-US" altLang="zh-CN" sz="2000" dirty="0"/>
              <a:t> &lt;</a:t>
            </a:r>
            <a:r>
              <a:rPr lang="en-US" altLang="zh-CN" sz="2000" b="1" dirty="0"/>
              <a:t>class</a:t>
            </a:r>
            <a:r>
              <a:rPr lang="en-US" altLang="zh-CN" sz="2000" dirty="0"/>
              <a:t> </a:t>
            </a:r>
            <a:r>
              <a:rPr lang="en-US" altLang="zh-CN" sz="2000" dirty="0" err="1"/>
              <a:t>ElemType</a:t>
            </a:r>
            <a:r>
              <a:rPr lang="en-US" altLang="zh-CN" sz="2000" dirty="0"/>
              <a:t>&gt;</a:t>
            </a:r>
            <a:endParaRPr lang="zh-CN" altLang="zh-CN" sz="2000" dirty="0"/>
          </a:p>
          <a:p>
            <a:pPr algn="l" eaLnBrk="1" hangingPunct="1">
              <a:defRPr/>
            </a:pPr>
            <a:r>
              <a:rPr lang="en-US" altLang="zh-CN" sz="2000" b="1" dirty="0" err="1"/>
              <a:t>bool</a:t>
            </a:r>
            <a:r>
              <a:rPr lang="en-US" altLang="zh-CN" sz="2000" dirty="0"/>
              <a:t> </a:t>
            </a:r>
            <a:r>
              <a:rPr lang="en-US" altLang="zh-CN" sz="2000" dirty="0" err="1"/>
              <a:t>BinarySortTree</a:t>
            </a:r>
            <a:r>
              <a:rPr lang="en-US" altLang="zh-CN" sz="2000" dirty="0"/>
              <a:t>&lt;</a:t>
            </a:r>
            <a:r>
              <a:rPr lang="en-US" altLang="zh-CN" sz="2000" dirty="0" err="1"/>
              <a:t>ElemType</a:t>
            </a:r>
            <a:r>
              <a:rPr lang="en-US" altLang="zh-CN" sz="2000" dirty="0"/>
              <a:t>&gt;::Insert(</a:t>
            </a:r>
            <a:r>
              <a:rPr lang="en-US" altLang="zh-CN" sz="2000" b="1" dirty="0" err="1"/>
              <a:t>const</a:t>
            </a:r>
            <a:r>
              <a:rPr lang="en-US" altLang="zh-CN" sz="2000" dirty="0"/>
              <a:t> </a:t>
            </a:r>
            <a:r>
              <a:rPr lang="en-US" altLang="zh-CN" sz="2000" dirty="0" err="1"/>
              <a:t>ElemType</a:t>
            </a:r>
            <a:r>
              <a:rPr lang="en-US" altLang="zh-CN" sz="2000" dirty="0"/>
              <a:t> &amp;e){</a:t>
            </a:r>
            <a:endParaRPr lang="zh-CN" altLang="zh-CN" sz="2000" dirty="0"/>
          </a:p>
          <a:p>
            <a:pPr algn="l" eaLnBrk="1" hangingPunct="1">
              <a:defRPr/>
            </a:pP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 *f;</a:t>
            </a:r>
          </a:p>
          <a:p>
            <a:pPr algn="l" eaLnBrk="1" hangingPunct="1">
              <a:defRPr/>
            </a:pPr>
            <a:r>
              <a:rPr lang="en-US" altLang="zh-CN" sz="2000" dirty="0"/>
              <a:t>	</a:t>
            </a:r>
            <a:r>
              <a:rPr lang="en-US" altLang="zh-CN" sz="2000" b="1" dirty="0"/>
              <a:t>if</a:t>
            </a:r>
            <a:r>
              <a:rPr lang="en-US" altLang="zh-CN" sz="2000" dirty="0"/>
              <a:t> </a:t>
            </a:r>
            <a:r>
              <a:rPr lang="en-US" altLang="zh-CN" sz="2000" dirty="0">
                <a:solidFill>
                  <a:srgbClr val="FF0000"/>
                </a:solidFill>
              </a:rPr>
              <a:t>(Find(e, f) == NULL)</a:t>
            </a:r>
            <a:r>
              <a:rPr lang="en-US" altLang="zh-CN" sz="2000" dirty="0"/>
              <a:t>	{</a:t>
            </a:r>
          </a:p>
          <a:p>
            <a:pPr algn="l" eaLnBrk="1" hangingPunct="1">
              <a:defRPr/>
            </a:pP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 *p; </a:t>
            </a:r>
            <a:endParaRPr lang="zh-CN" altLang="zh-CN" sz="2000" dirty="0"/>
          </a:p>
          <a:p>
            <a:pPr algn="l" eaLnBrk="1" hangingPunct="1">
              <a:defRPr/>
            </a:pPr>
            <a:r>
              <a:rPr lang="en-US" altLang="zh-CN" sz="2000" dirty="0"/>
              <a:t>		p=</a:t>
            </a:r>
            <a:r>
              <a:rPr lang="en-US" altLang="zh-CN" sz="2000" b="1" dirty="0"/>
              <a:t>new</a:t>
            </a:r>
            <a:r>
              <a:rPr lang="en-US" altLang="zh-CN" sz="2000" dirty="0"/>
              <a:t> </a:t>
            </a:r>
            <a:r>
              <a:rPr lang="en-US" altLang="zh-CN" sz="2000" dirty="0" err="1"/>
              <a:t>BinTreeNode</a:t>
            </a:r>
            <a:r>
              <a:rPr lang="en-US" altLang="zh-CN" sz="2000" dirty="0"/>
              <a:t>&lt;</a:t>
            </a:r>
            <a:r>
              <a:rPr lang="en-US" altLang="zh-CN" sz="2000" dirty="0" err="1"/>
              <a:t>ElemType</a:t>
            </a:r>
            <a:r>
              <a:rPr lang="en-US" altLang="zh-CN" sz="2000" dirty="0"/>
              <a:t>&gt;(e);</a:t>
            </a:r>
            <a:endParaRPr lang="zh-CN" altLang="zh-CN" sz="2000" dirty="0"/>
          </a:p>
          <a:p>
            <a:pPr algn="l" eaLnBrk="1" hangingPunct="1">
              <a:defRPr/>
            </a:pPr>
            <a:r>
              <a:rPr lang="en-US" altLang="zh-CN" sz="2000" dirty="0"/>
              <a:t>		</a:t>
            </a:r>
            <a:r>
              <a:rPr lang="en-US" altLang="zh-CN" sz="2000" b="1" dirty="0"/>
              <a:t>if</a:t>
            </a:r>
            <a:r>
              <a:rPr lang="en-US" altLang="zh-CN" sz="2000" dirty="0"/>
              <a:t> (</a:t>
            </a:r>
            <a:r>
              <a:rPr lang="en-US" altLang="zh-CN" sz="2000" dirty="0" err="1"/>
              <a:t>IsEmpty</a:t>
            </a:r>
            <a:r>
              <a:rPr lang="en-US" altLang="zh-CN" sz="2000" dirty="0"/>
              <a:t>())	  	root=p;</a:t>
            </a:r>
            <a:endParaRPr lang="zh-CN" altLang="zh-CN" sz="2000" dirty="0"/>
          </a:p>
          <a:p>
            <a:pPr algn="l" eaLnBrk="1" hangingPunct="1">
              <a:defRPr/>
            </a:pPr>
            <a:r>
              <a:rPr lang="en-US" altLang="zh-CN" sz="2000" dirty="0"/>
              <a:t>		</a:t>
            </a:r>
            <a:r>
              <a:rPr lang="en-US" altLang="zh-CN" sz="2000" b="1" dirty="0"/>
              <a:t>else</a:t>
            </a:r>
            <a:r>
              <a:rPr lang="en-US" altLang="zh-CN" sz="2000" dirty="0"/>
              <a:t> </a:t>
            </a:r>
            <a:r>
              <a:rPr lang="en-US" altLang="zh-CN" sz="2000" b="1" dirty="0"/>
              <a:t>if</a:t>
            </a:r>
            <a:r>
              <a:rPr lang="en-US" altLang="zh-CN" sz="2000" dirty="0"/>
              <a:t> (</a:t>
            </a:r>
            <a:r>
              <a:rPr lang="en-US" altLang="zh-CN" sz="2000" dirty="0">
                <a:solidFill>
                  <a:srgbClr val="9966FF"/>
                </a:solidFill>
              </a:rPr>
              <a:t>e &lt; f-&gt;data</a:t>
            </a:r>
            <a:r>
              <a:rPr lang="en-US" altLang="zh-CN" sz="2000" dirty="0"/>
              <a:t>)		f-&gt;</a:t>
            </a:r>
            <a:r>
              <a:rPr lang="en-US" altLang="zh-CN" sz="2000" dirty="0" err="1"/>
              <a:t>leftChild</a:t>
            </a:r>
            <a:r>
              <a:rPr lang="en-US" altLang="zh-CN" sz="2000" dirty="0"/>
              <a:t>=p;</a:t>
            </a:r>
            <a:endParaRPr lang="zh-CN" altLang="zh-CN" sz="2000" dirty="0"/>
          </a:p>
          <a:p>
            <a:pPr algn="l" eaLnBrk="1" hangingPunct="1">
              <a:defRPr/>
            </a:pPr>
            <a:r>
              <a:rPr lang="en-US" altLang="zh-CN" sz="2000" dirty="0"/>
              <a:t>		        </a:t>
            </a:r>
            <a:r>
              <a:rPr lang="en-US" altLang="zh-CN" sz="2000" b="1" dirty="0"/>
              <a:t>else</a:t>
            </a:r>
            <a:r>
              <a:rPr lang="en-US" altLang="zh-CN" sz="2000" dirty="0"/>
              <a:t>		f-&gt;</a:t>
            </a:r>
            <a:r>
              <a:rPr lang="en-US" altLang="zh-CN" sz="2000" dirty="0" err="1"/>
              <a:t>rightChild</a:t>
            </a:r>
            <a:r>
              <a:rPr lang="en-US" altLang="zh-CN" sz="2000" dirty="0"/>
              <a:t>=p;</a:t>
            </a:r>
            <a:endParaRPr lang="zh-CN" altLang="zh-CN" sz="2000" dirty="0"/>
          </a:p>
          <a:p>
            <a:pPr algn="l" eaLnBrk="1" hangingPunct="1">
              <a:defRPr/>
            </a:pPr>
            <a:r>
              <a:rPr lang="en-US" altLang="zh-CN" sz="2000" dirty="0"/>
              <a:t>		</a:t>
            </a:r>
            <a:r>
              <a:rPr lang="en-US" altLang="zh-CN" sz="2000" b="1" dirty="0"/>
              <a:t>return</a:t>
            </a:r>
            <a:r>
              <a:rPr lang="en-US" altLang="zh-CN" sz="2000" dirty="0"/>
              <a:t> true;		</a:t>
            </a:r>
            <a:endParaRPr lang="zh-CN" altLang="zh-CN" sz="2000" dirty="0"/>
          </a:p>
          <a:p>
            <a:pPr algn="l" eaLnBrk="1" hangingPunct="1">
              <a:defRPr/>
            </a:pPr>
            <a:r>
              <a:rPr lang="en-US" altLang="zh-CN" sz="2000" dirty="0"/>
              <a:t>	}</a:t>
            </a:r>
            <a:endParaRPr lang="zh-CN" altLang="zh-CN" sz="2000" dirty="0"/>
          </a:p>
          <a:p>
            <a:pPr algn="l" eaLnBrk="1" hangingPunct="1">
              <a:defRPr/>
            </a:pPr>
            <a:r>
              <a:rPr lang="en-US" altLang="zh-CN" sz="2000" dirty="0"/>
              <a:t>	</a:t>
            </a:r>
            <a:r>
              <a:rPr lang="en-US" altLang="zh-CN" sz="2000" b="1" dirty="0"/>
              <a:t>else</a:t>
            </a:r>
          </a:p>
          <a:p>
            <a:pPr algn="l" eaLnBrk="1" hangingPunct="1">
              <a:defRPr/>
            </a:pPr>
            <a:r>
              <a:rPr lang="en-US" altLang="zh-CN" sz="2000" dirty="0"/>
              <a:t>		</a:t>
            </a:r>
            <a:r>
              <a:rPr lang="en-US" altLang="zh-CN" sz="2000" b="1" dirty="0"/>
              <a:t>return</a:t>
            </a:r>
            <a:r>
              <a:rPr lang="en-US" altLang="zh-CN" sz="2000" dirty="0"/>
              <a:t> false;</a:t>
            </a:r>
            <a:endParaRPr lang="zh-CN" altLang="zh-CN" sz="2000" dirty="0"/>
          </a:p>
          <a:p>
            <a:pPr algn="l" eaLnBrk="1" hangingPunct="1">
              <a:defRPr/>
            </a:pPr>
            <a:r>
              <a:rPr lang="en-US" altLang="zh-CN" sz="2000" dirty="0"/>
              <a:t>}</a:t>
            </a:r>
            <a:endParaRPr lang="zh-CN" altLang="zh-CN" sz="2000" dirty="0"/>
          </a:p>
        </p:txBody>
      </p:sp>
      <p:sp>
        <p:nvSpPr>
          <p:cNvPr id="4" name="Text Box 8" descr="empty-background"/>
          <p:cNvSpPr txBox="1">
            <a:spLocks noChangeArrowheads="1"/>
          </p:cNvSpPr>
          <p:nvPr/>
        </p:nvSpPr>
        <p:spPr bwMode="auto">
          <a:xfrm>
            <a:off x="-47365" y="1853895"/>
            <a:ext cx="8811456" cy="4893647"/>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solidFill>
                  <a:srgbClr val="000000"/>
                </a:solidFill>
              </a:rPr>
              <a:t>//</a:t>
            </a:r>
            <a:r>
              <a:rPr lang="zh-CN" altLang="en-US" dirty="0">
                <a:solidFill>
                  <a:srgbClr val="000000"/>
                </a:solidFill>
              </a:rPr>
              <a:t>在</a:t>
            </a:r>
            <a:r>
              <a:rPr lang="en-US" altLang="zh-CN" dirty="0">
                <a:solidFill>
                  <a:srgbClr val="000000"/>
                </a:solidFill>
              </a:rPr>
              <a:t>p</a:t>
            </a:r>
            <a:r>
              <a:rPr lang="zh-CN" altLang="en-US" dirty="0">
                <a:solidFill>
                  <a:srgbClr val="000000"/>
                </a:solidFill>
              </a:rPr>
              <a:t>为根的二叉排序树插入结点的递归算法</a:t>
            </a:r>
          </a:p>
          <a:p>
            <a:pPr algn="just" eaLnBrk="1" hangingPunct="1"/>
            <a:r>
              <a:rPr lang="en-US" altLang="zh-CN" b="1" dirty="0">
                <a:solidFill>
                  <a:srgbClr val="000000"/>
                </a:solidFill>
              </a:rPr>
              <a:t>template</a:t>
            </a:r>
            <a:r>
              <a:rPr lang="en-US" altLang="zh-CN" dirty="0">
                <a:solidFill>
                  <a:srgbClr val="000000"/>
                </a:solidFill>
              </a:rPr>
              <a:t> &lt;</a:t>
            </a:r>
            <a:r>
              <a:rPr lang="en-US" altLang="zh-CN" b="1" dirty="0">
                <a:solidFill>
                  <a:srgbClr val="000000"/>
                </a:solidFill>
              </a:rPr>
              <a:t>class</a:t>
            </a:r>
            <a:r>
              <a:rPr lang="en-US" altLang="zh-CN" dirty="0">
                <a:solidFill>
                  <a:srgbClr val="000000"/>
                </a:solidFill>
              </a:rPr>
              <a:t> Type&gt; </a:t>
            </a:r>
            <a:r>
              <a:rPr lang="en-US" altLang="zh-CN" b="1" dirty="0">
                <a:solidFill>
                  <a:srgbClr val="000000"/>
                </a:solidFill>
              </a:rPr>
              <a:t>void</a:t>
            </a:r>
            <a:r>
              <a:rPr lang="en-US" altLang="zh-CN" dirty="0">
                <a:solidFill>
                  <a:srgbClr val="000000"/>
                </a:solidFill>
              </a:rPr>
              <a:t> </a:t>
            </a:r>
            <a:r>
              <a:rPr lang="en-US" altLang="zh-CN" dirty="0" err="1">
                <a:solidFill>
                  <a:srgbClr val="000000"/>
                </a:solidFill>
              </a:rPr>
              <a:t>BSTree</a:t>
            </a:r>
            <a:r>
              <a:rPr lang="en-US" altLang="zh-CN" dirty="0">
                <a:solidFill>
                  <a:srgbClr val="000000"/>
                </a:solidFill>
              </a:rPr>
              <a:t>&lt;Type&gt;::</a:t>
            </a:r>
          </a:p>
          <a:p>
            <a:pPr algn="just" eaLnBrk="1" hangingPunct="1"/>
            <a:r>
              <a:rPr lang="en-US" altLang="zh-CN" dirty="0">
                <a:solidFill>
                  <a:srgbClr val="000000"/>
                </a:solidFill>
              </a:rPr>
              <a:t>           Insert (</a:t>
            </a:r>
            <a:r>
              <a:rPr lang="en-US" altLang="zh-CN" b="1" dirty="0" err="1">
                <a:solidFill>
                  <a:srgbClr val="000000"/>
                </a:solidFill>
              </a:rPr>
              <a:t>const</a:t>
            </a:r>
            <a:r>
              <a:rPr lang="en-US" altLang="zh-CN" b="1" dirty="0">
                <a:solidFill>
                  <a:srgbClr val="000000"/>
                </a:solidFill>
              </a:rPr>
              <a:t> </a:t>
            </a:r>
            <a:r>
              <a:rPr lang="en-US" altLang="zh-CN" dirty="0">
                <a:solidFill>
                  <a:srgbClr val="000000"/>
                </a:solidFill>
              </a:rPr>
              <a:t>Type &amp; x, </a:t>
            </a:r>
            <a:r>
              <a:rPr lang="en-US" altLang="zh-CN" dirty="0" err="1">
                <a:solidFill>
                  <a:srgbClr val="000000"/>
                </a:solidFill>
              </a:rPr>
              <a:t>BSTreeNode</a:t>
            </a:r>
            <a:r>
              <a:rPr lang="en-US" altLang="zh-CN" dirty="0">
                <a:solidFill>
                  <a:srgbClr val="000000"/>
                </a:solidFill>
              </a:rPr>
              <a:t>&lt;Type&gt; * &amp; p) </a:t>
            </a:r>
          </a:p>
          <a:p>
            <a:pPr algn="just" eaLnBrk="1" hangingPunct="1"/>
            <a:r>
              <a:rPr lang="en-US" altLang="zh-CN" dirty="0">
                <a:solidFill>
                  <a:srgbClr val="000000"/>
                </a:solidFill>
              </a:rPr>
              <a:t>{</a:t>
            </a:r>
          </a:p>
          <a:p>
            <a:pPr algn="just" eaLnBrk="1" hangingPunct="1"/>
            <a:r>
              <a:rPr lang="en-US" altLang="zh-CN" b="1" dirty="0">
                <a:solidFill>
                  <a:srgbClr val="FF0000"/>
                </a:solidFill>
              </a:rPr>
              <a:t>     if </a:t>
            </a:r>
            <a:r>
              <a:rPr lang="en-US" altLang="zh-CN" dirty="0">
                <a:solidFill>
                  <a:srgbClr val="FF0000"/>
                </a:solidFill>
              </a:rPr>
              <a:t>( p = = </a:t>
            </a:r>
            <a:r>
              <a:rPr lang="en-US" altLang="zh-CN" b="1" dirty="0">
                <a:solidFill>
                  <a:srgbClr val="FF0000"/>
                </a:solidFill>
              </a:rPr>
              <a:t>NULL</a:t>
            </a:r>
            <a:r>
              <a:rPr lang="en-US" altLang="zh-CN" dirty="0">
                <a:solidFill>
                  <a:srgbClr val="FF0000"/>
                </a:solidFill>
              </a:rPr>
              <a:t> )        //</a:t>
            </a:r>
            <a:r>
              <a:rPr lang="zh-CN" altLang="en-US" dirty="0">
                <a:solidFill>
                  <a:srgbClr val="FF0000"/>
                </a:solidFill>
              </a:rPr>
              <a:t>空二叉树</a:t>
            </a:r>
          </a:p>
          <a:p>
            <a:pPr algn="just" eaLnBrk="1" hangingPunct="1"/>
            <a:r>
              <a:rPr lang="zh-CN" altLang="en-US" dirty="0">
                <a:solidFill>
                  <a:srgbClr val="FF0000"/>
                </a:solidFill>
              </a:rPr>
              <a:t>         </a:t>
            </a:r>
            <a:r>
              <a:rPr lang="en-US" altLang="zh-CN" dirty="0">
                <a:solidFill>
                  <a:srgbClr val="FF0000"/>
                </a:solidFill>
              </a:rPr>
              <a:t>p = </a:t>
            </a:r>
            <a:r>
              <a:rPr lang="en-US" altLang="zh-CN" b="1" dirty="0">
                <a:solidFill>
                  <a:srgbClr val="FF0000"/>
                </a:solidFill>
              </a:rPr>
              <a:t>new</a:t>
            </a:r>
            <a:r>
              <a:rPr lang="en-US" altLang="zh-CN" dirty="0">
                <a:solidFill>
                  <a:srgbClr val="FF0000"/>
                </a:solidFill>
              </a:rPr>
              <a:t> </a:t>
            </a:r>
            <a:r>
              <a:rPr lang="en-US" altLang="zh-CN" dirty="0" err="1">
                <a:solidFill>
                  <a:srgbClr val="FF0000"/>
                </a:solidFill>
              </a:rPr>
              <a:t>BSTreeNode</a:t>
            </a:r>
            <a:r>
              <a:rPr lang="en-US" altLang="zh-CN" dirty="0">
                <a:solidFill>
                  <a:srgbClr val="FF0000"/>
                </a:solidFill>
              </a:rPr>
              <a:t>&lt;Type&gt; (x); </a:t>
            </a:r>
            <a:r>
              <a:rPr lang="en-US" altLang="zh-CN" dirty="0">
                <a:solidFill>
                  <a:srgbClr val="000000"/>
                </a:solidFill>
              </a:rPr>
              <a:t>//</a:t>
            </a:r>
            <a:r>
              <a:rPr lang="zh-CN" altLang="en-US" dirty="0">
                <a:solidFill>
                  <a:srgbClr val="000000"/>
                </a:solidFill>
              </a:rPr>
              <a:t>创建数据元素</a:t>
            </a:r>
            <a:r>
              <a:rPr lang="en-US" altLang="zh-CN" dirty="0">
                <a:solidFill>
                  <a:srgbClr val="000000"/>
                </a:solidFill>
              </a:rPr>
              <a:t>x</a:t>
            </a:r>
            <a:r>
              <a:rPr lang="zh-CN" altLang="en-US" dirty="0">
                <a:solidFill>
                  <a:srgbClr val="000000"/>
                </a:solidFill>
              </a:rPr>
              <a:t>的结点</a:t>
            </a:r>
          </a:p>
          <a:p>
            <a:pPr algn="just" eaLnBrk="1" hangingPunct="1"/>
            <a:r>
              <a:rPr lang="zh-CN" altLang="en-US" dirty="0">
                <a:solidFill>
                  <a:srgbClr val="000000"/>
                </a:solidFill>
              </a:rPr>
              <a:t>     </a:t>
            </a:r>
            <a:r>
              <a:rPr lang="en-US" altLang="zh-CN" b="1" dirty="0">
                <a:solidFill>
                  <a:srgbClr val="000000"/>
                </a:solidFill>
              </a:rPr>
              <a:t>else</a:t>
            </a:r>
            <a:r>
              <a:rPr lang="en-US" altLang="zh-CN" dirty="0">
                <a:solidFill>
                  <a:srgbClr val="000000"/>
                </a:solidFill>
              </a:rPr>
              <a:t> </a:t>
            </a:r>
            <a:r>
              <a:rPr lang="en-US" altLang="zh-CN" b="1" dirty="0">
                <a:solidFill>
                  <a:srgbClr val="000000"/>
                </a:solidFill>
              </a:rPr>
              <a:t>if </a:t>
            </a:r>
            <a:r>
              <a:rPr lang="en-US" altLang="zh-CN" dirty="0">
                <a:solidFill>
                  <a:srgbClr val="000000"/>
                </a:solidFill>
              </a:rPr>
              <a:t>( </a:t>
            </a:r>
            <a:r>
              <a:rPr lang="en-US" altLang="zh-CN" dirty="0">
                <a:solidFill>
                  <a:srgbClr val="9966FF"/>
                </a:solidFill>
              </a:rPr>
              <a:t>x &lt; </a:t>
            </a:r>
            <a:r>
              <a:rPr lang="en-US" altLang="zh-CN" dirty="0" err="1">
                <a:solidFill>
                  <a:srgbClr val="9966FF"/>
                </a:solidFill>
              </a:rPr>
              <a:t>p→data</a:t>
            </a:r>
            <a:r>
              <a:rPr lang="en-US" altLang="zh-CN" dirty="0">
                <a:solidFill>
                  <a:srgbClr val="000000"/>
                </a:solidFill>
              </a:rPr>
              <a:t> )                //</a:t>
            </a:r>
            <a:r>
              <a:rPr lang="zh-CN" altLang="en-US" dirty="0">
                <a:solidFill>
                  <a:srgbClr val="000000"/>
                </a:solidFill>
              </a:rPr>
              <a:t>在左子树插入</a:t>
            </a:r>
          </a:p>
          <a:p>
            <a:pPr algn="just" eaLnBrk="1" hangingPunct="1"/>
            <a:r>
              <a:rPr lang="zh-CN" altLang="en-US" dirty="0">
                <a:solidFill>
                  <a:srgbClr val="000000"/>
                </a:solidFill>
              </a:rPr>
              <a:t>               </a:t>
            </a:r>
            <a:r>
              <a:rPr lang="en-US" altLang="zh-CN" dirty="0">
                <a:solidFill>
                  <a:srgbClr val="000000"/>
                </a:solidFill>
              </a:rPr>
              <a:t>Insert ( x, </a:t>
            </a:r>
            <a:r>
              <a:rPr lang="en-US" altLang="zh-CN" dirty="0" err="1">
                <a:solidFill>
                  <a:srgbClr val="000000"/>
                </a:solidFill>
              </a:rPr>
              <a:t>p→leftChild</a:t>
            </a:r>
            <a:r>
              <a:rPr lang="en-US" altLang="zh-CN" dirty="0">
                <a:solidFill>
                  <a:srgbClr val="000000"/>
                </a:solidFill>
              </a:rPr>
              <a:t> );</a:t>
            </a:r>
          </a:p>
          <a:p>
            <a:pPr algn="just" eaLnBrk="1" hangingPunct="1"/>
            <a:r>
              <a:rPr lang="en-US" altLang="zh-CN" dirty="0">
                <a:solidFill>
                  <a:srgbClr val="000000"/>
                </a:solidFill>
              </a:rPr>
              <a:t>             </a:t>
            </a:r>
            <a:r>
              <a:rPr lang="en-US" altLang="zh-CN" b="1" dirty="0">
                <a:solidFill>
                  <a:srgbClr val="000000"/>
                </a:solidFill>
              </a:rPr>
              <a:t>else</a:t>
            </a:r>
            <a:r>
              <a:rPr lang="en-US" altLang="zh-CN" dirty="0">
                <a:solidFill>
                  <a:srgbClr val="000000"/>
                </a:solidFill>
              </a:rPr>
              <a:t> </a:t>
            </a:r>
            <a:r>
              <a:rPr lang="en-US" altLang="zh-CN" b="1" dirty="0">
                <a:solidFill>
                  <a:srgbClr val="000000"/>
                </a:solidFill>
              </a:rPr>
              <a:t>if </a:t>
            </a:r>
            <a:r>
              <a:rPr lang="en-US" altLang="zh-CN" dirty="0">
                <a:solidFill>
                  <a:srgbClr val="000000"/>
                </a:solidFill>
              </a:rPr>
              <a:t>( </a:t>
            </a:r>
            <a:r>
              <a:rPr lang="en-US" altLang="zh-CN" dirty="0">
                <a:solidFill>
                  <a:srgbClr val="9966FF"/>
                </a:solidFill>
              </a:rPr>
              <a:t>x &gt; </a:t>
            </a:r>
            <a:r>
              <a:rPr lang="en-US" altLang="zh-CN" dirty="0" err="1">
                <a:solidFill>
                  <a:srgbClr val="9966FF"/>
                </a:solidFill>
              </a:rPr>
              <a:t>p→data</a:t>
            </a:r>
            <a:r>
              <a:rPr lang="en-US" altLang="zh-CN" dirty="0">
                <a:solidFill>
                  <a:srgbClr val="000000"/>
                </a:solidFill>
              </a:rPr>
              <a:t> )         //</a:t>
            </a:r>
            <a:r>
              <a:rPr lang="zh-CN" altLang="en-US" dirty="0">
                <a:solidFill>
                  <a:srgbClr val="000000"/>
                </a:solidFill>
              </a:rPr>
              <a:t>在右子树插入</a:t>
            </a:r>
          </a:p>
          <a:p>
            <a:pPr algn="just" eaLnBrk="1" hangingPunct="1"/>
            <a:r>
              <a:rPr lang="zh-CN" altLang="en-US" dirty="0">
                <a:solidFill>
                  <a:srgbClr val="000000"/>
                </a:solidFill>
              </a:rPr>
              <a:t>                     </a:t>
            </a:r>
            <a:r>
              <a:rPr lang="en-US" altLang="zh-CN" dirty="0">
                <a:solidFill>
                  <a:srgbClr val="000000"/>
                </a:solidFill>
              </a:rPr>
              <a:t>Insert ( x, </a:t>
            </a:r>
            <a:r>
              <a:rPr lang="en-US" altLang="zh-CN" dirty="0" err="1">
                <a:solidFill>
                  <a:srgbClr val="000000"/>
                </a:solidFill>
              </a:rPr>
              <a:t>p→rightChild</a:t>
            </a:r>
            <a:r>
              <a:rPr lang="en-US" altLang="zh-CN" dirty="0">
                <a:solidFill>
                  <a:srgbClr val="000000"/>
                </a:solidFill>
              </a:rPr>
              <a:t> );</a:t>
            </a:r>
          </a:p>
          <a:p>
            <a:pPr algn="just" eaLnBrk="1" hangingPunct="1"/>
            <a:r>
              <a:rPr lang="en-US" altLang="zh-CN" dirty="0">
                <a:solidFill>
                  <a:srgbClr val="000000"/>
                </a:solidFill>
              </a:rPr>
              <a:t>                    </a:t>
            </a:r>
            <a:r>
              <a:rPr lang="en-US" altLang="zh-CN" b="1" dirty="0">
                <a:solidFill>
                  <a:srgbClr val="000000"/>
                </a:solidFill>
              </a:rPr>
              <a:t>else</a:t>
            </a:r>
            <a:r>
              <a:rPr lang="en-US" altLang="zh-CN" dirty="0">
                <a:solidFill>
                  <a:srgbClr val="000000"/>
                </a:solidFill>
              </a:rPr>
              <a:t>          //</a:t>
            </a:r>
            <a:r>
              <a:rPr lang="zh-CN" altLang="en-US" dirty="0">
                <a:solidFill>
                  <a:srgbClr val="000000"/>
                </a:solidFill>
              </a:rPr>
              <a:t>结点</a:t>
            </a:r>
            <a:r>
              <a:rPr lang="en-US" altLang="zh-CN" dirty="0">
                <a:solidFill>
                  <a:srgbClr val="000000"/>
                </a:solidFill>
              </a:rPr>
              <a:t>x</a:t>
            </a:r>
            <a:r>
              <a:rPr lang="zh-CN" altLang="en-US" dirty="0">
                <a:solidFill>
                  <a:srgbClr val="000000"/>
                </a:solidFill>
              </a:rPr>
              <a:t>已存在</a:t>
            </a:r>
          </a:p>
          <a:p>
            <a:pPr algn="just" eaLnBrk="1" hangingPunct="1"/>
            <a:r>
              <a:rPr lang="zh-CN" altLang="en-US" dirty="0">
                <a:solidFill>
                  <a:srgbClr val="000000"/>
                </a:solidFill>
              </a:rPr>
              <a:t>                  </a:t>
            </a:r>
            <a:r>
              <a:rPr lang="en-US" altLang="zh-CN" dirty="0">
                <a:solidFill>
                  <a:srgbClr val="000000"/>
                </a:solidFill>
              </a:rPr>
              <a:t>{ </a:t>
            </a:r>
            <a:r>
              <a:rPr lang="en-US" altLang="zh-CN" b="1" dirty="0" err="1">
                <a:solidFill>
                  <a:srgbClr val="000000"/>
                </a:solidFill>
              </a:rPr>
              <a:t>cout</a:t>
            </a:r>
            <a:r>
              <a:rPr lang="en-US" altLang="zh-CN" dirty="0">
                <a:solidFill>
                  <a:srgbClr val="000000"/>
                </a:solidFill>
              </a:rPr>
              <a:t> &lt;&lt; "There has node x" &lt;&lt; </a:t>
            </a:r>
            <a:r>
              <a:rPr lang="en-US" altLang="zh-CN" b="1" dirty="0" err="1">
                <a:solidFill>
                  <a:srgbClr val="000000"/>
                </a:solidFill>
              </a:rPr>
              <a:t>endl</a:t>
            </a:r>
            <a:r>
              <a:rPr lang="en-US" altLang="zh-CN" dirty="0">
                <a:solidFill>
                  <a:srgbClr val="000000"/>
                </a:solidFill>
              </a:rPr>
              <a:t>;  </a:t>
            </a:r>
            <a:r>
              <a:rPr lang="en-US" altLang="zh-CN" b="1" dirty="0">
                <a:solidFill>
                  <a:srgbClr val="000000"/>
                </a:solidFill>
              </a:rPr>
              <a:t>exit</a:t>
            </a:r>
            <a:r>
              <a:rPr lang="en-US" altLang="zh-CN" dirty="0">
                <a:solidFill>
                  <a:srgbClr val="000000"/>
                </a:solidFill>
              </a:rPr>
              <a:t> (1); }</a:t>
            </a:r>
          </a:p>
          <a:p>
            <a:pPr algn="just" eaLnBrk="1" hangingPunct="1"/>
            <a:r>
              <a:rPr lang="en-US" altLang="zh-CN" dirty="0">
                <a:solidFill>
                  <a:srgbClr val="000000"/>
                </a:solidFill>
              </a:rPr>
              <a:t>}</a:t>
            </a:r>
          </a:p>
        </p:txBody>
      </p:sp>
    </p:spTree>
    <p:extLst>
      <p:ext uri="{BB962C8B-B14F-4D97-AF65-F5344CB8AC3E}">
        <p14:creationId xmlns:p14="http://schemas.microsoft.com/office/powerpoint/2010/main" val="40977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idx="1"/>
          </p:nvPr>
        </p:nvSpPr>
        <p:spPr>
          <a:xfrm>
            <a:off x="179388" y="908050"/>
            <a:ext cx="8713787" cy="4968875"/>
          </a:xfrm>
        </p:spPr>
        <p:txBody>
          <a:bodyPr vert="horz" wrap="square" lIns="91440" tIns="45720" rIns="91440" bIns="45720" anchor="t"/>
          <a:lstStyle/>
          <a:p>
            <a:endParaRPr lang="en-US" altLang="zh-CN" sz="3600" dirty="0">
              <a:latin typeface="Times New Roman" panose="02020603050405020304" pitchFamily="18" charset="0"/>
              <a:ea typeface="楷体_GB2312" pitchFamily="49" charset="-122"/>
            </a:endParaRPr>
          </a:p>
          <a:p>
            <a:pPr lvl="1" indent="-325120"/>
            <a:endParaRPr lang="en-US" altLang="zh-CN" sz="2400" b="1" dirty="0">
              <a:latin typeface="Times New Roman" panose="02020603050405020304" pitchFamily="18" charset="0"/>
              <a:ea typeface="楷体_GB2312" pitchFamily="49" charset="-122"/>
            </a:endParaRPr>
          </a:p>
        </p:txBody>
      </p:sp>
      <p:sp>
        <p:nvSpPr>
          <p:cNvPr id="28674" name="Text Box 5"/>
          <p:cNvSpPr txBox="1"/>
          <p:nvPr/>
        </p:nvSpPr>
        <p:spPr>
          <a:xfrm>
            <a:off x="609600" y="762000"/>
            <a:ext cx="4930775" cy="523875"/>
          </a:xfrm>
          <a:prstGeom prst="rect">
            <a:avLst/>
          </a:prstGeom>
          <a:noFill/>
          <a:ln w="12700">
            <a:noFill/>
          </a:ln>
        </p:spPr>
        <p:txBody>
          <a:bodyPr wrap="none" anchor="t">
            <a:spAutoFit/>
          </a:bodyPr>
          <a:lstStyle/>
          <a:p>
            <a:pPr>
              <a:buSzTx/>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1   </a:t>
            </a:r>
            <a:r>
              <a:rPr lang="en-US" altLang="zh-CN" b="1" dirty="0">
                <a:latin typeface="Arial" panose="020B0604020202020204" pitchFamily="34" charset="0"/>
                <a:ea typeface="楷体_GB2312" pitchFamily="49" charset="-122"/>
              </a:rPr>
              <a:t>K = ( 50, 35, 70, 40, 51, 65, 20, 80 )</a:t>
            </a:r>
            <a:endParaRPr lang="en-US" altLang="zh-CN" dirty="0">
              <a:latin typeface="Arial" panose="020B0604020202020204" pitchFamily="34" charset="0"/>
              <a:ea typeface="楷体_GB2312" pitchFamily="49" charset="-122"/>
            </a:endParaRPr>
          </a:p>
        </p:txBody>
      </p:sp>
      <p:sp>
        <p:nvSpPr>
          <p:cNvPr id="267270" name="Text Box 6"/>
          <p:cNvSpPr txBox="1"/>
          <p:nvPr/>
        </p:nvSpPr>
        <p:spPr>
          <a:xfrm>
            <a:off x="990600" y="1616075"/>
            <a:ext cx="438150" cy="2041525"/>
          </a:xfrm>
          <a:prstGeom prst="rect">
            <a:avLst/>
          </a:prstGeom>
          <a:noFill/>
          <a:ln w="12700">
            <a:noFill/>
          </a:ln>
        </p:spPr>
        <p:txBody>
          <a:bodyPr wrap="none" anchor="t">
            <a:spAutoFit/>
          </a:bodyPr>
          <a:lstStyle/>
          <a:p>
            <a:pPr>
              <a:buSzTx/>
            </a:pPr>
            <a:r>
              <a:rPr lang="zh-CN" altLang="en-US" sz="2000" b="1" dirty="0">
                <a:latin typeface="Arial" panose="020B0604020202020204" pitchFamily="34" charset="0"/>
                <a:ea typeface="楷体_GB2312" pitchFamily="49" charset="-122"/>
              </a:rPr>
              <a:t>空</a:t>
            </a:r>
            <a:endParaRPr lang="zh-CN" altLang="en-US" b="1" dirty="0">
              <a:latin typeface="Arial" panose="020B0604020202020204" pitchFamily="34" charset="0"/>
              <a:ea typeface="楷体_GB2312" pitchFamily="49" charset="-122"/>
            </a:endParaRPr>
          </a:p>
          <a:p>
            <a:pPr>
              <a:buSzTx/>
            </a:pPr>
            <a:endParaRPr lang="zh-CN" altLang="en-US" b="1" dirty="0">
              <a:latin typeface="Arial" panose="020B0604020202020204" pitchFamily="34" charset="0"/>
              <a:ea typeface="楷体_GB2312" pitchFamily="49" charset="-122"/>
            </a:endParaRPr>
          </a:p>
          <a:p>
            <a:pPr>
              <a:buSzTx/>
            </a:pPr>
            <a:endParaRPr lang="zh-CN" altLang="en-US" b="1" dirty="0">
              <a:latin typeface="Arial" panose="020B0604020202020204" pitchFamily="34" charset="0"/>
              <a:ea typeface="楷体_GB2312" pitchFamily="49" charset="-122"/>
            </a:endParaRPr>
          </a:p>
          <a:p>
            <a:pPr>
              <a:buSzTx/>
            </a:pPr>
            <a:endParaRPr lang="zh-CN" altLang="en-US" sz="2000" b="1" dirty="0">
              <a:latin typeface="Arial" panose="020B0604020202020204" pitchFamily="34" charset="0"/>
              <a:ea typeface="楷体_GB2312" pitchFamily="49" charset="-122"/>
            </a:endParaRPr>
          </a:p>
          <a:p>
            <a:pPr>
              <a:buSzTx/>
            </a:pPr>
            <a:endParaRPr lang="zh-CN" altLang="en-US" sz="1600" b="1" dirty="0">
              <a:latin typeface="Arial" panose="020B0604020202020204" pitchFamily="34" charset="0"/>
              <a:ea typeface="楷体_GB2312" pitchFamily="49" charset="-122"/>
            </a:endParaRPr>
          </a:p>
          <a:p>
            <a:pPr>
              <a:buSzTx/>
            </a:pPr>
            <a:endParaRPr lang="en-US" altLang="zh-CN" dirty="0">
              <a:latin typeface="Arial" panose="020B0604020202020204" pitchFamily="34" charset="0"/>
              <a:ea typeface="楷体_GB2312" pitchFamily="49" charset="-122"/>
            </a:endParaRPr>
          </a:p>
        </p:txBody>
      </p:sp>
      <p:grpSp>
        <p:nvGrpSpPr>
          <p:cNvPr id="2" name="Group 7"/>
          <p:cNvGrpSpPr/>
          <p:nvPr/>
        </p:nvGrpSpPr>
        <p:grpSpPr>
          <a:xfrm>
            <a:off x="2057400" y="1693863"/>
            <a:ext cx="457200" cy="1887537"/>
            <a:chOff x="1296" y="720"/>
            <a:chExt cx="288" cy="1189"/>
          </a:xfrm>
        </p:grpSpPr>
        <p:sp>
          <p:nvSpPr>
            <p:cNvPr id="28677" name="Oval 8"/>
            <p:cNvSpPr/>
            <p:nvPr/>
          </p:nvSpPr>
          <p:spPr>
            <a:xfrm>
              <a:off x="1296"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50</a:t>
              </a:r>
              <a:endParaRPr lang="en-US" altLang="zh-CN" dirty="0">
                <a:solidFill>
                  <a:srgbClr val="FF0000"/>
                </a:solidFill>
                <a:latin typeface="Arial" panose="020B0604020202020204" pitchFamily="34" charset="0"/>
                <a:ea typeface="楷体_GB2312" pitchFamily="49" charset="-122"/>
              </a:endParaRPr>
            </a:p>
          </p:txBody>
        </p:sp>
        <p:sp>
          <p:nvSpPr>
            <p:cNvPr id="28678" name="Text Box 9"/>
            <p:cNvSpPr txBox="1"/>
            <p:nvPr/>
          </p:nvSpPr>
          <p:spPr>
            <a:xfrm>
              <a:off x="1296" y="1621"/>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grpSp>
      <p:grpSp>
        <p:nvGrpSpPr>
          <p:cNvPr id="3" name="Group 10"/>
          <p:cNvGrpSpPr/>
          <p:nvPr/>
        </p:nvGrpSpPr>
        <p:grpSpPr>
          <a:xfrm>
            <a:off x="2971800" y="1693863"/>
            <a:ext cx="990600" cy="1963737"/>
            <a:chOff x="1872" y="720"/>
            <a:chExt cx="624" cy="1237"/>
          </a:xfrm>
        </p:grpSpPr>
        <p:sp>
          <p:nvSpPr>
            <p:cNvPr id="28680" name="Oval 11"/>
            <p:cNvSpPr/>
            <p:nvPr/>
          </p:nvSpPr>
          <p:spPr>
            <a:xfrm>
              <a:off x="1872"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35</a:t>
              </a:r>
              <a:endParaRPr lang="en-US" altLang="zh-CN" dirty="0">
                <a:solidFill>
                  <a:srgbClr val="FF0000"/>
                </a:solidFill>
                <a:latin typeface="Arial" panose="020B0604020202020204" pitchFamily="34" charset="0"/>
                <a:ea typeface="楷体_GB2312" pitchFamily="49" charset="-122"/>
              </a:endParaRPr>
            </a:p>
          </p:txBody>
        </p:sp>
        <p:sp>
          <p:nvSpPr>
            <p:cNvPr id="28681" name="Oval 12"/>
            <p:cNvSpPr/>
            <p:nvPr/>
          </p:nvSpPr>
          <p:spPr>
            <a:xfrm>
              <a:off x="2208"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82" name="Text Box 13"/>
            <p:cNvSpPr txBox="1"/>
            <p:nvPr/>
          </p:nvSpPr>
          <p:spPr>
            <a:xfrm>
              <a:off x="2160" y="1669"/>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sp>
          <p:nvSpPr>
            <p:cNvPr id="28683" name="Line 14"/>
            <p:cNvSpPr/>
            <p:nvPr/>
          </p:nvSpPr>
          <p:spPr>
            <a:xfrm flipV="1">
              <a:off x="2064" y="912"/>
              <a:ext cx="240" cy="192"/>
            </a:xfrm>
            <a:prstGeom prst="line">
              <a:avLst/>
            </a:prstGeom>
            <a:ln w="12700" cap="flat" cmpd="sng">
              <a:solidFill>
                <a:srgbClr val="000000"/>
              </a:solidFill>
              <a:prstDash val="solid"/>
              <a:round/>
              <a:headEnd type="none" w="sm" len="sm"/>
              <a:tailEnd type="none" w="sm" len="sm"/>
            </a:ln>
          </p:spPr>
        </p:sp>
      </p:grpSp>
      <p:grpSp>
        <p:nvGrpSpPr>
          <p:cNvPr id="4" name="Group 15"/>
          <p:cNvGrpSpPr/>
          <p:nvPr/>
        </p:nvGrpSpPr>
        <p:grpSpPr>
          <a:xfrm>
            <a:off x="6629400" y="1679575"/>
            <a:ext cx="1524000" cy="2130425"/>
            <a:chOff x="4176" y="624"/>
            <a:chExt cx="960" cy="1342"/>
          </a:xfrm>
        </p:grpSpPr>
        <p:sp>
          <p:nvSpPr>
            <p:cNvPr id="28685" name="Oval 16"/>
            <p:cNvSpPr/>
            <p:nvPr/>
          </p:nvSpPr>
          <p:spPr>
            <a:xfrm>
              <a:off x="4416" y="15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40</a:t>
              </a:r>
              <a:endParaRPr lang="en-US" altLang="zh-CN" dirty="0">
                <a:solidFill>
                  <a:srgbClr val="FF0000"/>
                </a:solidFill>
                <a:latin typeface="Arial" panose="020B0604020202020204" pitchFamily="34" charset="0"/>
                <a:ea typeface="楷体_GB2312" pitchFamily="49" charset="-122"/>
              </a:endParaRPr>
            </a:p>
          </p:txBody>
        </p:sp>
        <p:sp>
          <p:nvSpPr>
            <p:cNvPr id="28686" name="Line 17"/>
            <p:cNvSpPr/>
            <p:nvPr/>
          </p:nvSpPr>
          <p:spPr>
            <a:xfrm>
              <a:off x="4368" y="1200"/>
              <a:ext cx="144" cy="336"/>
            </a:xfrm>
            <a:prstGeom prst="line">
              <a:avLst/>
            </a:prstGeom>
            <a:ln w="12700" cap="flat" cmpd="sng">
              <a:solidFill>
                <a:srgbClr val="000000"/>
              </a:solidFill>
              <a:prstDash val="solid"/>
              <a:round/>
              <a:headEnd type="none" w="sm" len="sm"/>
              <a:tailEnd type="none" w="sm" len="sm"/>
            </a:ln>
          </p:spPr>
        </p:sp>
        <p:grpSp>
          <p:nvGrpSpPr>
            <p:cNvPr id="28687" name="Group 18"/>
            <p:cNvGrpSpPr/>
            <p:nvPr/>
          </p:nvGrpSpPr>
          <p:grpSpPr>
            <a:xfrm>
              <a:off x="4176" y="624"/>
              <a:ext cx="960" cy="1342"/>
              <a:chOff x="4080" y="960"/>
              <a:chExt cx="960" cy="1342"/>
            </a:xfrm>
          </p:grpSpPr>
          <p:sp>
            <p:nvSpPr>
              <p:cNvPr id="28688" name="Oval 19"/>
              <p:cNvSpPr/>
              <p:nvPr/>
            </p:nvSpPr>
            <p:spPr>
              <a:xfrm>
                <a:off x="4752" y="134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689" name="Line 20"/>
              <p:cNvSpPr/>
              <p:nvPr/>
            </p:nvSpPr>
            <p:spPr>
              <a:xfrm>
                <a:off x="4656" y="1119"/>
                <a:ext cx="240" cy="273"/>
              </a:xfrm>
              <a:prstGeom prst="line">
                <a:avLst/>
              </a:prstGeom>
              <a:ln w="12700" cap="flat" cmpd="sng">
                <a:solidFill>
                  <a:srgbClr val="000000"/>
                </a:solidFill>
                <a:prstDash val="solid"/>
                <a:round/>
                <a:headEnd type="none" w="sm" len="sm"/>
                <a:tailEnd type="none" w="sm" len="sm"/>
              </a:ln>
            </p:spPr>
          </p:sp>
          <p:sp>
            <p:nvSpPr>
              <p:cNvPr id="28690" name="Oval 21"/>
              <p:cNvSpPr/>
              <p:nvPr/>
            </p:nvSpPr>
            <p:spPr>
              <a:xfrm>
                <a:off x="4080" y="134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691" name="Oval 22"/>
              <p:cNvSpPr/>
              <p:nvPr/>
            </p:nvSpPr>
            <p:spPr>
              <a:xfrm>
                <a:off x="4416" y="9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92" name="Text Box 23"/>
              <p:cNvSpPr txBox="1"/>
              <p:nvPr/>
            </p:nvSpPr>
            <p:spPr>
              <a:xfrm>
                <a:off x="4368" y="2014"/>
                <a:ext cx="116" cy="288"/>
              </a:xfrm>
              <a:prstGeom prst="rect">
                <a:avLst/>
              </a:prstGeom>
              <a:noFill/>
              <a:ln w="12700">
                <a:noFill/>
              </a:ln>
            </p:spPr>
            <p:txBody>
              <a:bodyPr wrap="none" anchor="t">
                <a:spAutoFit/>
              </a:bodyPr>
              <a:lstStyle/>
              <a:p>
                <a:pPr>
                  <a:buSzTx/>
                </a:pPr>
                <a:endParaRPr lang="zh-CN" altLang="zh-CN" dirty="0">
                  <a:latin typeface="Arial" panose="020B0604020202020204" pitchFamily="34" charset="0"/>
                  <a:ea typeface="楷体_GB2312" pitchFamily="49" charset="-122"/>
                </a:endParaRPr>
              </a:p>
            </p:txBody>
          </p:sp>
          <p:sp>
            <p:nvSpPr>
              <p:cNvPr id="28693" name="Line 24"/>
              <p:cNvSpPr/>
              <p:nvPr/>
            </p:nvSpPr>
            <p:spPr>
              <a:xfrm flipV="1">
                <a:off x="4320" y="1152"/>
                <a:ext cx="192" cy="192"/>
              </a:xfrm>
              <a:prstGeom prst="line">
                <a:avLst/>
              </a:prstGeom>
              <a:ln w="12700" cap="flat" cmpd="sng">
                <a:solidFill>
                  <a:srgbClr val="000000"/>
                </a:solidFill>
                <a:prstDash val="solid"/>
                <a:round/>
                <a:headEnd type="none" w="sm" len="sm"/>
                <a:tailEnd type="none" w="sm" len="sm"/>
              </a:ln>
            </p:spPr>
          </p:sp>
        </p:grpSp>
      </p:grpSp>
      <p:grpSp>
        <p:nvGrpSpPr>
          <p:cNvPr id="6" name="Group 25"/>
          <p:cNvGrpSpPr/>
          <p:nvPr/>
        </p:nvGrpSpPr>
        <p:grpSpPr>
          <a:xfrm>
            <a:off x="4495800" y="1690688"/>
            <a:ext cx="1524000" cy="1966912"/>
            <a:chOff x="2832" y="720"/>
            <a:chExt cx="960" cy="1239"/>
          </a:xfrm>
        </p:grpSpPr>
        <p:sp>
          <p:nvSpPr>
            <p:cNvPr id="28695" name="Oval 26"/>
            <p:cNvSpPr/>
            <p:nvPr/>
          </p:nvSpPr>
          <p:spPr>
            <a:xfrm>
              <a:off x="3504"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70</a:t>
              </a:r>
              <a:endParaRPr lang="en-US" altLang="zh-CN" dirty="0">
                <a:solidFill>
                  <a:srgbClr val="FF0000"/>
                </a:solidFill>
                <a:latin typeface="Arial" panose="020B0604020202020204" pitchFamily="34" charset="0"/>
                <a:ea typeface="楷体_GB2312" pitchFamily="49" charset="-122"/>
              </a:endParaRPr>
            </a:p>
          </p:txBody>
        </p:sp>
        <p:sp>
          <p:nvSpPr>
            <p:cNvPr id="28696" name="Line 27"/>
            <p:cNvSpPr/>
            <p:nvPr/>
          </p:nvSpPr>
          <p:spPr>
            <a:xfrm>
              <a:off x="3408" y="879"/>
              <a:ext cx="192" cy="225"/>
            </a:xfrm>
            <a:prstGeom prst="line">
              <a:avLst/>
            </a:prstGeom>
            <a:ln w="12700" cap="flat" cmpd="sng">
              <a:solidFill>
                <a:srgbClr val="000000"/>
              </a:solidFill>
              <a:prstDash val="solid"/>
              <a:round/>
              <a:headEnd type="none" w="sm" len="sm"/>
              <a:tailEnd type="none" w="sm" len="sm"/>
            </a:ln>
          </p:spPr>
        </p:sp>
        <p:sp>
          <p:nvSpPr>
            <p:cNvPr id="28697" name="Oval 28"/>
            <p:cNvSpPr/>
            <p:nvPr/>
          </p:nvSpPr>
          <p:spPr>
            <a:xfrm>
              <a:off x="2832" y="1104"/>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698" name="Oval 29"/>
            <p:cNvSpPr/>
            <p:nvPr/>
          </p:nvSpPr>
          <p:spPr>
            <a:xfrm>
              <a:off x="3168" y="72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699" name="Text Box 30"/>
            <p:cNvSpPr txBox="1"/>
            <p:nvPr/>
          </p:nvSpPr>
          <p:spPr>
            <a:xfrm>
              <a:off x="3120" y="1728"/>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00" name="Line 31"/>
            <p:cNvSpPr/>
            <p:nvPr/>
          </p:nvSpPr>
          <p:spPr>
            <a:xfrm flipV="1">
              <a:off x="3072" y="912"/>
              <a:ext cx="192" cy="192"/>
            </a:xfrm>
            <a:prstGeom prst="line">
              <a:avLst/>
            </a:prstGeom>
            <a:ln w="12700" cap="flat" cmpd="sng">
              <a:solidFill>
                <a:srgbClr val="000000"/>
              </a:solidFill>
              <a:prstDash val="solid"/>
              <a:round/>
              <a:headEnd type="none" w="sm" len="sm"/>
              <a:tailEnd type="none" w="sm" len="sm"/>
            </a:ln>
          </p:spPr>
        </p:sp>
      </p:grpSp>
      <p:grpSp>
        <p:nvGrpSpPr>
          <p:cNvPr id="7" name="Group 32"/>
          <p:cNvGrpSpPr/>
          <p:nvPr/>
        </p:nvGrpSpPr>
        <p:grpSpPr>
          <a:xfrm>
            <a:off x="381000" y="3810000"/>
            <a:ext cx="1524000" cy="2819400"/>
            <a:chOff x="288" y="2496"/>
            <a:chExt cx="960" cy="1776"/>
          </a:xfrm>
        </p:grpSpPr>
        <p:sp>
          <p:nvSpPr>
            <p:cNvPr id="28702" name="Oval 33"/>
            <p:cNvSpPr/>
            <p:nvPr/>
          </p:nvSpPr>
          <p:spPr>
            <a:xfrm>
              <a:off x="768" y="33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51</a:t>
              </a:r>
              <a:endParaRPr lang="en-US" altLang="zh-CN" dirty="0">
                <a:solidFill>
                  <a:srgbClr val="FF0000"/>
                </a:solidFill>
                <a:latin typeface="Arial" panose="020B0604020202020204" pitchFamily="34" charset="0"/>
                <a:ea typeface="楷体_GB2312" pitchFamily="49" charset="-122"/>
              </a:endParaRPr>
            </a:p>
          </p:txBody>
        </p:sp>
        <p:sp>
          <p:nvSpPr>
            <p:cNvPr id="28703" name="Line 34"/>
            <p:cNvSpPr/>
            <p:nvPr/>
          </p:nvSpPr>
          <p:spPr>
            <a:xfrm flipH="1">
              <a:off x="912" y="3072"/>
              <a:ext cx="144" cy="336"/>
            </a:xfrm>
            <a:prstGeom prst="line">
              <a:avLst/>
            </a:prstGeom>
            <a:ln w="12700" cap="flat" cmpd="sng">
              <a:solidFill>
                <a:srgbClr val="000000"/>
              </a:solidFill>
              <a:prstDash val="solid"/>
              <a:round/>
              <a:headEnd type="none" w="sm" len="sm"/>
              <a:tailEnd type="none" w="sm" len="sm"/>
            </a:ln>
          </p:spPr>
        </p:sp>
        <p:sp>
          <p:nvSpPr>
            <p:cNvPr id="28704" name="Oval 35"/>
            <p:cNvSpPr/>
            <p:nvPr/>
          </p:nvSpPr>
          <p:spPr>
            <a:xfrm>
              <a:off x="432" y="336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05" name="Line 36"/>
            <p:cNvSpPr/>
            <p:nvPr/>
          </p:nvSpPr>
          <p:spPr>
            <a:xfrm>
              <a:off x="432" y="3072"/>
              <a:ext cx="144" cy="288"/>
            </a:xfrm>
            <a:prstGeom prst="line">
              <a:avLst/>
            </a:prstGeom>
            <a:ln w="12700" cap="flat" cmpd="sng">
              <a:solidFill>
                <a:srgbClr val="000000"/>
              </a:solidFill>
              <a:prstDash val="solid"/>
              <a:round/>
              <a:headEnd type="none" w="sm" len="sm"/>
              <a:tailEnd type="none" w="sm" len="sm"/>
            </a:ln>
          </p:spPr>
        </p:sp>
        <p:sp>
          <p:nvSpPr>
            <p:cNvPr id="28706" name="Oval 37"/>
            <p:cNvSpPr/>
            <p:nvPr/>
          </p:nvSpPr>
          <p:spPr>
            <a:xfrm>
              <a:off x="960" y="288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07" name="Line 38"/>
            <p:cNvSpPr/>
            <p:nvPr/>
          </p:nvSpPr>
          <p:spPr>
            <a:xfrm>
              <a:off x="864" y="2655"/>
              <a:ext cx="240" cy="273"/>
            </a:xfrm>
            <a:prstGeom prst="line">
              <a:avLst/>
            </a:prstGeom>
            <a:ln w="12700" cap="flat" cmpd="sng">
              <a:solidFill>
                <a:srgbClr val="000000"/>
              </a:solidFill>
              <a:prstDash val="solid"/>
              <a:round/>
              <a:headEnd type="none" w="sm" len="sm"/>
              <a:tailEnd type="none" w="sm" len="sm"/>
            </a:ln>
          </p:spPr>
        </p:sp>
        <p:sp>
          <p:nvSpPr>
            <p:cNvPr id="28708" name="Oval 39"/>
            <p:cNvSpPr/>
            <p:nvPr/>
          </p:nvSpPr>
          <p:spPr>
            <a:xfrm>
              <a:off x="288" y="2880"/>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09" name="Oval 40"/>
            <p:cNvSpPr/>
            <p:nvPr/>
          </p:nvSpPr>
          <p:spPr>
            <a:xfrm>
              <a:off x="624" y="249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10" name="Text Box 41"/>
            <p:cNvSpPr txBox="1"/>
            <p:nvPr/>
          </p:nvSpPr>
          <p:spPr>
            <a:xfrm>
              <a:off x="576" y="4041"/>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11" name="Line 42"/>
            <p:cNvSpPr/>
            <p:nvPr/>
          </p:nvSpPr>
          <p:spPr>
            <a:xfrm flipV="1">
              <a:off x="528" y="2688"/>
              <a:ext cx="192" cy="192"/>
            </a:xfrm>
            <a:prstGeom prst="line">
              <a:avLst/>
            </a:prstGeom>
            <a:ln w="12700" cap="flat" cmpd="sng">
              <a:solidFill>
                <a:srgbClr val="000000"/>
              </a:solidFill>
              <a:prstDash val="solid"/>
              <a:round/>
              <a:headEnd type="none" w="sm" len="sm"/>
              <a:tailEnd type="none" w="sm" len="sm"/>
            </a:ln>
          </p:spPr>
        </p:sp>
      </p:grpSp>
      <p:grpSp>
        <p:nvGrpSpPr>
          <p:cNvPr id="8" name="Group 43"/>
          <p:cNvGrpSpPr/>
          <p:nvPr/>
        </p:nvGrpSpPr>
        <p:grpSpPr>
          <a:xfrm>
            <a:off x="2286000" y="3810000"/>
            <a:ext cx="1600200" cy="2895600"/>
            <a:chOff x="1440" y="2352"/>
            <a:chExt cx="1008" cy="1824"/>
          </a:xfrm>
        </p:grpSpPr>
        <p:sp>
          <p:nvSpPr>
            <p:cNvPr id="28713" name="Line 44"/>
            <p:cNvSpPr/>
            <p:nvPr/>
          </p:nvSpPr>
          <p:spPr>
            <a:xfrm>
              <a:off x="2112" y="3408"/>
              <a:ext cx="144" cy="288"/>
            </a:xfrm>
            <a:prstGeom prst="line">
              <a:avLst/>
            </a:prstGeom>
            <a:ln w="12700" cap="flat" cmpd="sng">
              <a:solidFill>
                <a:srgbClr val="000000"/>
              </a:solidFill>
              <a:prstDash val="solid"/>
              <a:round/>
              <a:headEnd type="none" w="sm" len="sm"/>
              <a:tailEnd type="none" w="sm" len="sm"/>
            </a:ln>
          </p:spPr>
        </p:sp>
        <p:sp>
          <p:nvSpPr>
            <p:cNvPr id="28714" name="Oval 45"/>
            <p:cNvSpPr/>
            <p:nvPr/>
          </p:nvSpPr>
          <p:spPr>
            <a:xfrm>
              <a:off x="2160" y="369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65</a:t>
              </a:r>
              <a:endParaRPr lang="en-US" altLang="zh-CN" dirty="0">
                <a:solidFill>
                  <a:srgbClr val="FF0000"/>
                </a:solidFill>
                <a:latin typeface="Arial" panose="020B0604020202020204" pitchFamily="34" charset="0"/>
                <a:ea typeface="楷体_GB2312" pitchFamily="49" charset="-122"/>
              </a:endParaRPr>
            </a:p>
          </p:txBody>
        </p:sp>
        <p:sp>
          <p:nvSpPr>
            <p:cNvPr id="28715" name="Oval 46"/>
            <p:cNvSpPr/>
            <p:nvPr/>
          </p:nvSpPr>
          <p:spPr>
            <a:xfrm>
              <a:off x="1920" y="321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16" name="Line 47"/>
            <p:cNvSpPr/>
            <p:nvPr/>
          </p:nvSpPr>
          <p:spPr>
            <a:xfrm flipH="1">
              <a:off x="2064" y="2928"/>
              <a:ext cx="144" cy="336"/>
            </a:xfrm>
            <a:prstGeom prst="line">
              <a:avLst/>
            </a:prstGeom>
            <a:ln w="12700" cap="flat" cmpd="sng">
              <a:solidFill>
                <a:srgbClr val="000000"/>
              </a:solidFill>
              <a:prstDash val="solid"/>
              <a:round/>
              <a:headEnd type="none" w="sm" len="sm"/>
              <a:tailEnd type="none" w="sm" len="sm"/>
            </a:ln>
          </p:spPr>
        </p:sp>
        <p:sp>
          <p:nvSpPr>
            <p:cNvPr id="28717" name="Oval 48"/>
            <p:cNvSpPr/>
            <p:nvPr/>
          </p:nvSpPr>
          <p:spPr>
            <a:xfrm>
              <a:off x="1584" y="321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18" name="Line 49"/>
            <p:cNvSpPr/>
            <p:nvPr/>
          </p:nvSpPr>
          <p:spPr>
            <a:xfrm>
              <a:off x="1584" y="2928"/>
              <a:ext cx="144" cy="288"/>
            </a:xfrm>
            <a:prstGeom prst="line">
              <a:avLst/>
            </a:prstGeom>
            <a:ln w="12700" cap="flat" cmpd="sng">
              <a:solidFill>
                <a:srgbClr val="000000"/>
              </a:solidFill>
              <a:prstDash val="solid"/>
              <a:round/>
              <a:headEnd type="none" w="sm" len="sm"/>
              <a:tailEnd type="none" w="sm" len="sm"/>
            </a:ln>
          </p:spPr>
        </p:sp>
        <p:sp>
          <p:nvSpPr>
            <p:cNvPr id="28719" name="Oval 50"/>
            <p:cNvSpPr/>
            <p:nvPr/>
          </p:nvSpPr>
          <p:spPr>
            <a:xfrm>
              <a:off x="2112" y="27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20" name="Line 51"/>
            <p:cNvSpPr/>
            <p:nvPr/>
          </p:nvSpPr>
          <p:spPr>
            <a:xfrm>
              <a:off x="2016" y="2511"/>
              <a:ext cx="240" cy="273"/>
            </a:xfrm>
            <a:prstGeom prst="line">
              <a:avLst/>
            </a:prstGeom>
            <a:ln w="12700" cap="flat" cmpd="sng">
              <a:solidFill>
                <a:srgbClr val="000000"/>
              </a:solidFill>
              <a:prstDash val="solid"/>
              <a:round/>
              <a:headEnd type="none" w="sm" len="sm"/>
              <a:tailEnd type="none" w="sm" len="sm"/>
            </a:ln>
          </p:spPr>
        </p:sp>
        <p:sp>
          <p:nvSpPr>
            <p:cNvPr id="28721" name="Oval 52"/>
            <p:cNvSpPr/>
            <p:nvPr/>
          </p:nvSpPr>
          <p:spPr>
            <a:xfrm>
              <a:off x="1440" y="2736"/>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22" name="Oval 53"/>
            <p:cNvSpPr/>
            <p:nvPr/>
          </p:nvSpPr>
          <p:spPr>
            <a:xfrm>
              <a:off x="1776" y="2352"/>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23" name="Text Box 54"/>
            <p:cNvSpPr txBox="1"/>
            <p:nvPr/>
          </p:nvSpPr>
          <p:spPr>
            <a:xfrm>
              <a:off x="1728" y="3945"/>
              <a:ext cx="152" cy="231"/>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sp>
          <p:nvSpPr>
            <p:cNvPr id="28724" name="Line 55"/>
            <p:cNvSpPr/>
            <p:nvPr/>
          </p:nvSpPr>
          <p:spPr>
            <a:xfrm flipV="1">
              <a:off x="1680" y="2544"/>
              <a:ext cx="192" cy="192"/>
            </a:xfrm>
            <a:prstGeom prst="line">
              <a:avLst/>
            </a:prstGeom>
            <a:ln w="12700" cap="flat" cmpd="sng">
              <a:solidFill>
                <a:srgbClr val="000000"/>
              </a:solidFill>
              <a:prstDash val="solid"/>
              <a:round/>
              <a:headEnd type="none" w="sm" len="sm"/>
              <a:tailEnd type="none" w="sm" len="sm"/>
            </a:ln>
          </p:spPr>
        </p:sp>
      </p:grpSp>
      <p:sp>
        <p:nvSpPr>
          <p:cNvPr id="28725" name="Text Box 75"/>
          <p:cNvSpPr txBox="1"/>
          <p:nvPr/>
        </p:nvSpPr>
        <p:spPr>
          <a:xfrm>
            <a:off x="5084763" y="6554788"/>
            <a:ext cx="241300" cy="366712"/>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p:txBody>
      </p:sp>
      <p:grpSp>
        <p:nvGrpSpPr>
          <p:cNvPr id="9" name="Group 79"/>
          <p:cNvGrpSpPr/>
          <p:nvPr/>
        </p:nvGrpSpPr>
        <p:grpSpPr>
          <a:xfrm>
            <a:off x="3957638" y="3789363"/>
            <a:ext cx="2143125" cy="2438400"/>
            <a:chOff x="2493" y="2387"/>
            <a:chExt cx="1350" cy="1536"/>
          </a:xfrm>
        </p:grpSpPr>
        <p:sp>
          <p:nvSpPr>
            <p:cNvPr id="28727" name="Line 65"/>
            <p:cNvSpPr/>
            <p:nvPr/>
          </p:nvSpPr>
          <p:spPr>
            <a:xfrm>
              <a:off x="3507" y="3443"/>
              <a:ext cx="144" cy="288"/>
            </a:xfrm>
            <a:prstGeom prst="line">
              <a:avLst/>
            </a:prstGeom>
            <a:ln w="12700" cap="flat" cmpd="sng">
              <a:solidFill>
                <a:srgbClr val="000000"/>
              </a:solidFill>
              <a:prstDash val="solid"/>
              <a:round/>
              <a:headEnd type="none" w="sm" len="sm"/>
              <a:tailEnd type="none" w="sm" len="sm"/>
            </a:ln>
          </p:spPr>
        </p:sp>
        <p:sp>
          <p:nvSpPr>
            <p:cNvPr id="28728" name="Oval 66"/>
            <p:cNvSpPr/>
            <p:nvPr/>
          </p:nvSpPr>
          <p:spPr>
            <a:xfrm>
              <a:off x="3555" y="373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65</a:t>
              </a:r>
              <a:endParaRPr lang="en-US" altLang="zh-CN" dirty="0">
                <a:latin typeface="Arial" panose="020B0604020202020204" pitchFamily="34" charset="0"/>
                <a:ea typeface="楷体_GB2312" pitchFamily="49" charset="-122"/>
              </a:endParaRPr>
            </a:p>
          </p:txBody>
        </p:sp>
        <p:sp>
          <p:nvSpPr>
            <p:cNvPr id="28729" name="Oval 67"/>
            <p:cNvSpPr/>
            <p:nvPr/>
          </p:nvSpPr>
          <p:spPr>
            <a:xfrm>
              <a:off x="3315"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30" name="Line 68"/>
            <p:cNvSpPr/>
            <p:nvPr/>
          </p:nvSpPr>
          <p:spPr>
            <a:xfrm flipH="1">
              <a:off x="3459" y="2963"/>
              <a:ext cx="144" cy="336"/>
            </a:xfrm>
            <a:prstGeom prst="line">
              <a:avLst/>
            </a:prstGeom>
            <a:ln w="12700" cap="flat" cmpd="sng">
              <a:solidFill>
                <a:srgbClr val="000000"/>
              </a:solidFill>
              <a:prstDash val="solid"/>
              <a:round/>
              <a:headEnd type="none" w="sm" len="sm"/>
              <a:tailEnd type="none" w="sm" len="sm"/>
            </a:ln>
          </p:spPr>
        </p:sp>
        <p:sp>
          <p:nvSpPr>
            <p:cNvPr id="28731" name="Oval 69"/>
            <p:cNvSpPr/>
            <p:nvPr/>
          </p:nvSpPr>
          <p:spPr>
            <a:xfrm>
              <a:off x="2979"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32" name="Line 70"/>
            <p:cNvSpPr/>
            <p:nvPr/>
          </p:nvSpPr>
          <p:spPr>
            <a:xfrm>
              <a:off x="2979" y="2963"/>
              <a:ext cx="144" cy="288"/>
            </a:xfrm>
            <a:prstGeom prst="line">
              <a:avLst/>
            </a:prstGeom>
            <a:ln w="12700" cap="flat" cmpd="sng">
              <a:solidFill>
                <a:srgbClr val="000000"/>
              </a:solidFill>
              <a:prstDash val="solid"/>
              <a:round/>
              <a:headEnd type="none" w="sm" len="sm"/>
              <a:tailEnd type="none" w="sm" len="sm"/>
            </a:ln>
          </p:spPr>
        </p:sp>
        <p:sp>
          <p:nvSpPr>
            <p:cNvPr id="28733" name="Oval 71"/>
            <p:cNvSpPr/>
            <p:nvPr/>
          </p:nvSpPr>
          <p:spPr>
            <a:xfrm>
              <a:off x="3507"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34" name="Line 72"/>
            <p:cNvSpPr/>
            <p:nvPr/>
          </p:nvSpPr>
          <p:spPr>
            <a:xfrm>
              <a:off x="3411" y="2546"/>
              <a:ext cx="240" cy="273"/>
            </a:xfrm>
            <a:prstGeom prst="line">
              <a:avLst/>
            </a:prstGeom>
            <a:ln w="12700" cap="flat" cmpd="sng">
              <a:solidFill>
                <a:srgbClr val="000000"/>
              </a:solidFill>
              <a:prstDash val="solid"/>
              <a:round/>
              <a:headEnd type="none" w="sm" len="sm"/>
              <a:tailEnd type="none" w="sm" len="sm"/>
            </a:ln>
          </p:spPr>
        </p:sp>
        <p:sp>
          <p:nvSpPr>
            <p:cNvPr id="28735" name="Oval 73"/>
            <p:cNvSpPr/>
            <p:nvPr/>
          </p:nvSpPr>
          <p:spPr>
            <a:xfrm>
              <a:off x="2835"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36" name="Oval 74"/>
            <p:cNvSpPr/>
            <p:nvPr/>
          </p:nvSpPr>
          <p:spPr>
            <a:xfrm>
              <a:off x="3171" y="2387"/>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37" name="Line 76"/>
            <p:cNvSpPr/>
            <p:nvPr/>
          </p:nvSpPr>
          <p:spPr>
            <a:xfrm flipV="1">
              <a:off x="3075" y="2579"/>
              <a:ext cx="192" cy="192"/>
            </a:xfrm>
            <a:prstGeom prst="line">
              <a:avLst/>
            </a:prstGeom>
            <a:ln w="12700" cap="flat" cmpd="sng">
              <a:solidFill>
                <a:srgbClr val="000000"/>
              </a:solidFill>
              <a:prstDash val="solid"/>
              <a:round/>
              <a:headEnd type="none" w="sm" len="sm"/>
              <a:tailEnd type="none" w="sm" len="sm"/>
            </a:ln>
          </p:spPr>
        </p:sp>
        <p:sp>
          <p:nvSpPr>
            <p:cNvPr id="28738" name="Oval 77"/>
            <p:cNvSpPr/>
            <p:nvPr/>
          </p:nvSpPr>
          <p:spPr>
            <a:xfrm>
              <a:off x="2493" y="3238"/>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20</a:t>
              </a:r>
              <a:endParaRPr lang="en-US" altLang="zh-CN" dirty="0">
                <a:solidFill>
                  <a:srgbClr val="FF0000"/>
                </a:solidFill>
                <a:latin typeface="Arial" panose="020B0604020202020204" pitchFamily="34" charset="0"/>
                <a:ea typeface="楷体_GB2312" pitchFamily="49" charset="-122"/>
              </a:endParaRPr>
            </a:p>
          </p:txBody>
        </p:sp>
        <p:sp>
          <p:nvSpPr>
            <p:cNvPr id="28739" name="Line 78"/>
            <p:cNvSpPr/>
            <p:nvPr/>
          </p:nvSpPr>
          <p:spPr>
            <a:xfrm flipV="1">
              <a:off x="2733" y="2976"/>
              <a:ext cx="192" cy="262"/>
            </a:xfrm>
            <a:prstGeom prst="line">
              <a:avLst/>
            </a:prstGeom>
            <a:ln w="12700" cap="flat" cmpd="sng">
              <a:solidFill>
                <a:srgbClr val="000000"/>
              </a:solidFill>
              <a:prstDash val="solid"/>
              <a:round/>
              <a:headEnd type="none" w="sm" len="sm"/>
              <a:tailEnd type="none" w="sm" len="sm"/>
            </a:ln>
          </p:spPr>
        </p:sp>
      </p:grpSp>
      <p:grpSp>
        <p:nvGrpSpPr>
          <p:cNvPr id="10" name="Group 96"/>
          <p:cNvGrpSpPr/>
          <p:nvPr/>
        </p:nvGrpSpPr>
        <p:grpSpPr>
          <a:xfrm>
            <a:off x="6173788" y="3789363"/>
            <a:ext cx="2574925" cy="2438400"/>
            <a:chOff x="3889" y="2387"/>
            <a:chExt cx="1622" cy="1536"/>
          </a:xfrm>
        </p:grpSpPr>
        <p:sp>
          <p:nvSpPr>
            <p:cNvPr id="28741" name="Line 81"/>
            <p:cNvSpPr/>
            <p:nvPr/>
          </p:nvSpPr>
          <p:spPr>
            <a:xfrm>
              <a:off x="4903" y="3443"/>
              <a:ext cx="144" cy="288"/>
            </a:xfrm>
            <a:prstGeom prst="line">
              <a:avLst/>
            </a:prstGeom>
            <a:ln w="12700" cap="flat" cmpd="sng">
              <a:solidFill>
                <a:srgbClr val="000000"/>
              </a:solidFill>
              <a:prstDash val="solid"/>
              <a:round/>
              <a:headEnd type="none" w="sm" len="sm"/>
              <a:tailEnd type="none" w="sm" len="sm"/>
            </a:ln>
          </p:spPr>
        </p:sp>
        <p:sp>
          <p:nvSpPr>
            <p:cNvPr id="28742" name="Oval 82"/>
            <p:cNvSpPr/>
            <p:nvPr/>
          </p:nvSpPr>
          <p:spPr>
            <a:xfrm>
              <a:off x="4951" y="373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65</a:t>
              </a:r>
              <a:endParaRPr lang="en-US" altLang="zh-CN" dirty="0">
                <a:latin typeface="Arial" panose="020B0604020202020204" pitchFamily="34" charset="0"/>
                <a:ea typeface="楷体_GB2312" pitchFamily="49" charset="-122"/>
              </a:endParaRPr>
            </a:p>
          </p:txBody>
        </p:sp>
        <p:sp>
          <p:nvSpPr>
            <p:cNvPr id="28743" name="Oval 83"/>
            <p:cNvSpPr/>
            <p:nvPr/>
          </p:nvSpPr>
          <p:spPr>
            <a:xfrm>
              <a:off x="4711"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51</a:t>
              </a:r>
              <a:endParaRPr lang="en-US" altLang="zh-CN" dirty="0">
                <a:latin typeface="Arial" panose="020B0604020202020204" pitchFamily="34" charset="0"/>
                <a:ea typeface="楷体_GB2312" pitchFamily="49" charset="-122"/>
              </a:endParaRPr>
            </a:p>
          </p:txBody>
        </p:sp>
        <p:sp>
          <p:nvSpPr>
            <p:cNvPr id="28744" name="Line 84"/>
            <p:cNvSpPr/>
            <p:nvPr/>
          </p:nvSpPr>
          <p:spPr>
            <a:xfrm flipH="1">
              <a:off x="4855" y="2963"/>
              <a:ext cx="144" cy="336"/>
            </a:xfrm>
            <a:prstGeom prst="line">
              <a:avLst/>
            </a:prstGeom>
            <a:ln w="12700" cap="flat" cmpd="sng">
              <a:solidFill>
                <a:srgbClr val="000000"/>
              </a:solidFill>
              <a:prstDash val="solid"/>
              <a:round/>
              <a:headEnd type="none" w="sm" len="sm"/>
              <a:tailEnd type="none" w="sm" len="sm"/>
            </a:ln>
          </p:spPr>
        </p:sp>
        <p:sp>
          <p:nvSpPr>
            <p:cNvPr id="28745" name="Oval 85"/>
            <p:cNvSpPr/>
            <p:nvPr/>
          </p:nvSpPr>
          <p:spPr>
            <a:xfrm>
              <a:off x="4375" y="325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40</a:t>
              </a:r>
              <a:endParaRPr lang="en-US" altLang="zh-CN" dirty="0">
                <a:latin typeface="Arial" panose="020B0604020202020204" pitchFamily="34" charset="0"/>
                <a:ea typeface="楷体_GB2312" pitchFamily="49" charset="-122"/>
              </a:endParaRPr>
            </a:p>
          </p:txBody>
        </p:sp>
        <p:sp>
          <p:nvSpPr>
            <p:cNvPr id="28746" name="Line 86"/>
            <p:cNvSpPr/>
            <p:nvPr/>
          </p:nvSpPr>
          <p:spPr>
            <a:xfrm>
              <a:off x="4375" y="2963"/>
              <a:ext cx="144" cy="288"/>
            </a:xfrm>
            <a:prstGeom prst="line">
              <a:avLst/>
            </a:prstGeom>
            <a:ln w="12700" cap="flat" cmpd="sng">
              <a:solidFill>
                <a:srgbClr val="000000"/>
              </a:solidFill>
              <a:prstDash val="solid"/>
              <a:round/>
              <a:headEnd type="none" w="sm" len="sm"/>
              <a:tailEnd type="none" w="sm" len="sm"/>
            </a:ln>
          </p:spPr>
        </p:sp>
        <p:sp>
          <p:nvSpPr>
            <p:cNvPr id="28747" name="Oval 87"/>
            <p:cNvSpPr/>
            <p:nvPr/>
          </p:nvSpPr>
          <p:spPr>
            <a:xfrm>
              <a:off x="4903"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70</a:t>
              </a:r>
              <a:endParaRPr lang="en-US" altLang="zh-CN" dirty="0">
                <a:latin typeface="Arial" panose="020B0604020202020204" pitchFamily="34" charset="0"/>
                <a:ea typeface="楷体_GB2312" pitchFamily="49" charset="-122"/>
              </a:endParaRPr>
            </a:p>
          </p:txBody>
        </p:sp>
        <p:sp>
          <p:nvSpPr>
            <p:cNvPr id="28748" name="Line 88"/>
            <p:cNvSpPr/>
            <p:nvPr/>
          </p:nvSpPr>
          <p:spPr>
            <a:xfrm>
              <a:off x="4807" y="2546"/>
              <a:ext cx="240" cy="273"/>
            </a:xfrm>
            <a:prstGeom prst="line">
              <a:avLst/>
            </a:prstGeom>
            <a:ln w="12700" cap="flat" cmpd="sng">
              <a:solidFill>
                <a:srgbClr val="000000"/>
              </a:solidFill>
              <a:prstDash val="solid"/>
              <a:round/>
              <a:headEnd type="none" w="sm" len="sm"/>
              <a:tailEnd type="none" w="sm" len="sm"/>
            </a:ln>
          </p:spPr>
        </p:sp>
        <p:sp>
          <p:nvSpPr>
            <p:cNvPr id="28749" name="Oval 89"/>
            <p:cNvSpPr/>
            <p:nvPr/>
          </p:nvSpPr>
          <p:spPr>
            <a:xfrm>
              <a:off x="4231" y="2771"/>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35</a:t>
              </a:r>
              <a:endParaRPr lang="en-US" altLang="zh-CN" dirty="0">
                <a:latin typeface="Arial" panose="020B0604020202020204" pitchFamily="34" charset="0"/>
                <a:ea typeface="楷体_GB2312" pitchFamily="49" charset="-122"/>
              </a:endParaRPr>
            </a:p>
          </p:txBody>
        </p:sp>
        <p:sp>
          <p:nvSpPr>
            <p:cNvPr id="28750" name="Oval 90"/>
            <p:cNvSpPr/>
            <p:nvPr/>
          </p:nvSpPr>
          <p:spPr>
            <a:xfrm>
              <a:off x="4567" y="2387"/>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50</a:t>
              </a:r>
              <a:endParaRPr lang="en-US" altLang="zh-CN" dirty="0">
                <a:latin typeface="Arial" panose="020B0604020202020204" pitchFamily="34" charset="0"/>
                <a:ea typeface="楷体_GB2312" pitchFamily="49" charset="-122"/>
              </a:endParaRPr>
            </a:p>
          </p:txBody>
        </p:sp>
        <p:sp>
          <p:nvSpPr>
            <p:cNvPr id="28751" name="Line 91"/>
            <p:cNvSpPr/>
            <p:nvPr/>
          </p:nvSpPr>
          <p:spPr>
            <a:xfrm flipV="1">
              <a:off x="4471" y="2579"/>
              <a:ext cx="192" cy="192"/>
            </a:xfrm>
            <a:prstGeom prst="line">
              <a:avLst/>
            </a:prstGeom>
            <a:ln w="12700" cap="flat" cmpd="sng">
              <a:solidFill>
                <a:srgbClr val="000000"/>
              </a:solidFill>
              <a:prstDash val="solid"/>
              <a:round/>
              <a:headEnd type="none" w="sm" len="sm"/>
              <a:tailEnd type="none" w="sm" len="sm"/>
            </a:ln>
          </p:spPr>
        </p:sp>
        <p:sp>
          <p:nvSpPr>
            <p:cNvPr id="28752" name="Oval 92"/>
            <p:cNvSpPr/>
            <p:nvPr/>
          </p:nvSpPr>
          <p:spPr>
            <a:xfrm>
              <a:off x="3889" y="3238"/>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latin typeface="Arial" panose="020B0604020202020204" pitchFamily="34" charset="0"/>
                  <a:ea typeface="楷体_GB2312" pitchFamily="49" charset="-122"/>
                </a:rPr>
                <a:t>20</a:t>
              </a:r>
              <a:endParaRPr lang="en-US" altLang="zh-CN" dirty="0">
                <a:latin typeface="Arial" panose="020B0604020202020204" pitchFamily="34" charset="0"/>
                <a:ea typeface="楷体_GB2312" pitchFamily="49" charset="-122"/>
              </a:endParaRPr>
            </a:p>
          </p:txBody>
        </p:sp>
        <p:sp>
          <p:nvSpPr>
            <p:cNvPr id="28753" name="Line 93"/>
            <p:cNvSpPr/>
            <p:nvPr/>
          </p:nvSpPr>
          <p:spPr>
            <a:xfrm flipV="1">
              <a:off x="4129" y="2976"/>
              <a:ext cx="192" cy="262"/>
            </a:xfrm>
            <a:prstGeom prst="line">
              <a:avLst/>
            </a:prstGeom>
            <a:ln w="12700" cap="flat" cmpd="sng">
              <a:solidFill>
                <a:srgbClr val="000000"/>
              </a:solidFill>
              <a:prstDash val="solid"/>
              <a:round/>
              <a:headEnd type="none" w="sm" len="sm"/>
              <a:tailEnd type="none" w="sm" len="sm"/>
            </a:ln>
          </p:spPr>
        </p:sp>
        <p:sp>
          <p:nvSpPr>
            <p:cNvPr id="28754" name="Oval 94"/>
            <p:cNvSpPr/>
            <p:nvPr/>
          </p:nvSpPr>
          <p:spPr>
            <a:xfrm>
              <a:off x="5223" y="3193"/>
              <a:ext cx="288" cy="192"/>
            </a:xfrm>
            <a:prstGeom prst="ellipse">
              <a:avLst/>
            </a:prstGeom>
            <a:noFill/>
            <a:ln w="12700" cap="flat" cmpd="sng">
              <a:solidFill>
                <a:schemeClr val="tx1"/>
              </a:solidFill>
              <a:prstDash val="solid"/>
              <a:round/>
              <a:headEnd type="none" w="sm" len="sm"/>
              <a:tailEnd type="none" w="sm" len="sm"/>
            </a:ln>
          </p:spPr>
          <p:txBody>
            <a:bodyPr wrap="none" anchor="ctr"/>
            <a:lstStyle/>
            <a:p>
              <a:pPr algn="ctr">
                <a:buSzTx/>
              </a:pPr>
              <a:r>
                <a:rPr lang="en-US" altLang="zh-CN" sz="2000" b="1" dirty="0">
                  <a:solidFill>
                    <a:srgbClr val="FF0000"/>
                  </a:solidFill>
                  <a:latin typeface="Arial" panose="020B0604020202020204" pitchFamily="34" charset="0"/>
                  <a:ea typeface="楷体_GB2312" pitchFamily="49" charset="-122"/>
                </a:rPr>
                <a:t>80</a:t>
              </a:r>
              <a:endParaRPr lang="en-US" altLang="zh-CN" dirty="0">
                <a:solidFill>
                  <a:srgbClr val="FF0000"/>
                </a:solidFill>
                <a:latin typeface="Arial" panose="020B0604020202020204" pitchFamily="34" charset="0"/>
                <a:ea typeface="楷体_GB2312" pitchFamily="49" charset="-122"/>
              </a:endParaRPr>
            </a:p>
          </p:txBody>
        </p:sp>
        <p:sp>
          <p:nvSpPr>
            <p:cNvPr id="28755" name="Line 95"/>
            <p:cNvSpPr/>
            <p:nvPr/>
          </p:nvSpPr>
          <p:spPr>
            <a:xfrm>
              <a:off x="5127" y="2931"/>
              <a:ext cx="240" cy="273"/>
            </a:xfrm>
            <a:prstGeom prst="line">
              <a:avLst/>
            </a:prstGeom>
            <a:ln w="12700" cap="flat" cmpd="sng">
              <a:solidFill>
                <a:srgbClr val="000000"/>
              </a:solidFill>
              <a:prstDash val="solid"/>
              <a:round/>
              <a:headEnd type="none" w="sm" len="sm"/>
              <a:tailEnd type="none" w="sm" len="sm"/>
            </a:ln>
          </p:spPr>
        </p:sp>
      </p:grpSp>
      <p:sp>
        <p:nvSpPr>
          <p:cNvPr id="28756" name="标题 1"/>
          <p:cNvSpPr>
            <a:spLocks noGrp="1"/>
          </p:cNvSpPr>
          <p:nvPr>
            <p:ph type="title"/>
          </p:nvPr>
        </p:nvSpPr>
        <p:spPr/>
        <p:txBody>
          <a:bodyPr vert="horz" wrap="square" lIns="91440" tIns="45720" rIns="91440" bIns="45720" anchor="t"/>
          <a:lstStyle/>
          <a:p>
            <a:r>
              <a:rPr lang="zh-CN" altLang="en-US" dirty="0"/>
              <a:t>二叉排序树的创建</a:t>
            </a:r>
          </a:p>
        </p:txBody>
      </p:sp>
      <p:sp>
        <p:nvSpPr>
          <p:cNvPr id="5" name="矩形 4"/>
          <p:cNvSpPr/>
          <p:nvPr/>
        </p:nvSpPr>
        <p:spPr>
          <a:xfrm>
            <a:off x="1716675" y="1209299"/>
            <a:ext cx="3781805" cy="369332"/>
          </a:xfrm>
          <a:prstGeom prst="rect">
            <a:avLst/>
          </a:prstGeom>
        </p:spPr>
        <p:txBody>
          <a:bodyPr wrap="none">
            <a:spAutoFit/>
          </a:bodyPr>
          <a:lstStyle/>
          <a:p>
            <a:r>
              <a:rPr lang="en-US" altLang="zh-CN" b="1" dirty="0">
                <a:ea typeface="楷体_GB2312" pitchFamily="49" charset="-122"/>
              </a:rPr>
              <a:t>K = ( </a:t>
            </a:r>
            <a:r>
              <a:rPr lang="en-US" altLang="zh-CN" b="1" dirty="0" smtClean="0">
                <a:ea typeface="楷体_GB2312" pitchFamily="49" charset="-122"/>
              </a:rPr>
              <a:t>20</a:t>
            </a:r>
            <a:r>
              <a:rPr lang="en-US" altLang="zh-CN" b="1" dirty="0">
                <a:ea typeface="楷体_GB2312" pitchFamily="49" charset="-122"/>
              </a:rPr>
              <a:t>, 35, </a:t>
            </a:r>
            <a:r>
              <a:rPr lang="en-US" altLang="zh-CN" b="1" dirty="0" smtClean="0">
                <a:ea typeface="楷体_GB2312" pitchFamily="49" charset="-122"/>
              </a:rPr>
              <a:t>40</a:t>
            </a:r>
            <a:r>
              <a:rPr lang="en-US" altLang="zh-CN" b="1" dirty="0">
                <a:ea typeface="楷体_GB2312" pitchFamily="49" charset="-122"/>
              </a:rPr>
              <a:t>, </a:t>
            </a:r>
            <a:r>
              <a:rPr lang="en-US" altLang="zh-CN" b="1" dirty="0" smtClean="0">
                <a:ea typeface="楷体_GB2312" pitchFamily="49" charset="-122"/>
              </a:rPr>
              <a:t>50, 51,65, 70, </a:t>
            </a:r>
            <a:r>
              <a:rPr lang="en-US" altLang="zh-CN" b="1" dirty="0">
                <a:ea typeface="楷体_GB2312" pitchFamily="49" charset="-122"/>
              </a:rPr>
              <a:t>80 )</a:t>
            </a:r>
            <a:endParaRPr lang="en-US" dirty="0"/>
          </a:p>
        </p:txBody>
      </p:sp>
      <p:sp>
        <p:nvSpPr>
          <p:cNvPr id="88" name="TextBox 94"/>
          <p:cNvSpPr txBox="1"/>
          <p:nvPr/>
        </p:nvSpPr>
        <p:spPr>
          <a:xfrm>
            <a:off x="5194300" y="342387"/>
            <a:ext cx="3691283" cy="1569660"/>
          </a:xfrm>
          <a:prstGeom prst="rect">
            <a:avLst/>
          </a:prstGeom>
          <a:solidFill>
            <a:schemeClr val="bg1"/>
          </a:solidFill>
          <a:ln w="9525">
            <a:noFill/>
          </a:ln>
        </p:spPr>
        <p:txBody>
          <a:bodyPr wrap="square" anchor="t">
            <a:spAutoFit/>
          </a:bodyPr>
          <a:lstStyle/>
          <a:p>
            <a:pPr>
              <a:buSzTx/>
            </a:pPr>
            <a:r>
              <a:rPr lang="zh-CN" altLang="en-US" sz="3200" dirty="0" smtClean="0">
                <a:solidFill>
                  <a:srgbClr val="FF0000"/>
                </a:solidFill>
              </a:rPr>
              <a:t>若想</a:t>
            </a:r>
            <a:r>
              <a:rPr lang="en-US" altLang="zh-CN" sz="3200" dirty="0" smtClean="0">
                <a:solidFill>
                  <a:srgbClr val="FF0000"/>
                </a:solidFill>
              </a:rPr>
              <a:t>ASL</a:t>
            </a:r>
            <a:r>
              <a:rPr lang="zh-CN" altLang="en-US" sz="3200" dirty="0" smtClean="0">
                <a:solidFill>
                  <a:srgbClr val="FF0000"/>
                </a:solidFill>
              </a:rPr>
              <a:t>最好，相同数据如何排序来建树？</a:t>
            </a:r>
            <a:endParaRPr lang="en-US" altLang="zh-CN" sz="3200" dirty="0">
              <a:solidFill>
                <a:srgbClr val="FF0000"/>
              </a:solidFill>
            </a:endParaRPr>
          </a:p>
        </p:txBody>
      </p:sp>
      <p:sp>
        <p:nvSpPr>
          <p:cNvPr id="89" name="TextBox 94"/>
          <p:cNvSpPr txBox="1"/>
          <p:nvPr/>
        </p:nvSpPr>
        <p:spPr>
          <a:xfrm>
            <a:off x="484631" y="2670522"/>
            <a:ext cx="4200082" cy="1077218"/>
          </a:xfrm>
          <a:prstGeom prst="rect">
            <a:avLst/>
          </a:prstGeom>
          <a:solidFill>
            <a:schemeClr val="bg1"/>
          </a:solidFill>
          <a:ln w="9525">
            <a:noFill/>
          </a:ln>
        </p:spPr>
        <p:txBody>
          <a:bodyPr wrap="square" anchor="t">
            <a:spAutoFit/>
          </a:bodyPr>
          <a:lstStyle/>
          <a:p>
            <a:pPr>
              <a:buSzTx/>
            </a:pPr>
            <a:r>
              <a:rPr lang="zh-CN" altLang="en-US" sz="3200" dirty="0" smtClean="0">
                <a:solidFill>
                  <a:srgbClr val="FF0000"/>
                </a:solidFill>
              </a:rPr>
              <a:t>成功情况下</a:t>
            </a:r>
            <a:r>
              <a:rPr lang="en-US" altLang="zh-CN" sz="3200" dirty="0" smtClean="0">
                <a:solidFill>
                  <a:srgbClr val="FF0000"/>
                </a:solidFill>
              </a:rPr>
              <a:t>ASL</a:t>
            </a:r>
            <a:r>
              <a:rPr lang="zh-CN" altLang="en-US" sz="3200" dirty="0" smtClean="0">
                <a:solidFill>
                  <a:srgbClr val="FF0000"/>
                </a:solidFill>
              </a:rPr>
              <a:t>？</a:t>
            </a:r>
            <a:endParaRPr lang="en-US" altLang="zh-CN" sz="3200" dirty="0">
              <a:solidFill>
                <a:srgbClr val="FF0000"/>
              </a:solidFill>
            </a:endParaRPr>
          </a:p>
          <a:p>
            <a:pPr>
              <a:buSzTx/>
            </a:pPr>
            <a:r>
              <a:rPr lang="zh-CN" altLang="en-US" sz="3200" dirty="0" smtClean="0">
                <a:solidFill>
                  <a:srgbClr val="FF0000"/>
                </a:solidFill>
              </a:rPr>
              <a:t>不成功情况下</a:t>
            </a:r>
            <a:r>
              <a:rPr lang="en-US" altLang="zh-CN" sz="3200" dirty="0" smtClean="0">
                <a:solidFill>
                  <a:srgbClr val="FF0000"/>
                </a:solidFill>
              </a:rPr>
              <a:t>ASL?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7270"/>
                                        </p:tgtEl>
                                        <p:attrNameLst>
                                          <p:attrName>style.visibility</p:attrName>
                                        </p:attrNameLst>
                                      </p:cBhvr>
                                      <p:to>
                                        <p:strVal val="visible"/>
                                      </p:to>
                                    </p:set>
                                    <p:animEffect transition="in" filter="box(in)">
                                      <p:cBhvr>
                                        <p:cTn id="7" dur="500"/>
                                        <p:tgtEl>
                                          <p:spTgt spid="2672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ox(i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box(in)">
                                      <p:cBhvr>
                                        <p:cTn id="52" dur="5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box(in)">
                                      <p:cBhvr>
                                        <p:cTn id="6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p:bldP spid="5" grpId="0"/>
      <p:bldP spid="88" grpId="0" animBg="1"/>
      <p:bldP spid="89" grpId="0" animBg="1"/>
      <p:bldP spid="89"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0" y="228600"/>
            <a:ext cx="9144000" cy="533400"/>
          </a:xfrm>
        </p:spPr>
        <p:txBody>
          <a:bodyPr/>
          <a:lstStyle/>
          <a:p>
            <a:pPr eaLnBrk="1" hangingPunct="1">
              <a:defRPr/>
            </a:pPr>
            <a:r>
              <a:rPr lang="zh-CN" altLang="en-US" dirty="0"/>
              <a:t>二叉排序树算法性能分析</a:t>
            </a:r>
          </a:p>
        </p:txBody>
      </p:sp>
      <p:sp>
        <p:nvSpPr>
          <p:cNvPr id="722947" name="Text Box 3"/>
          <p:cNvSpPr txBox="1">
            <a:spLocks noChangeArrowheads="1"/>
          </p:cNvSpPr>
          <p:nvPr/>
        </p:nvSpPr>
        <p:spPr bwMode="auto">
          <a:xfrm>
            <a:off x="266700" y="5273675"/>
            <a:ext cx="3276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a:solidFill>
                  <a:srgbClr val="000000"/>
                </a:solidFill>
                <a:latin typeface="宋体" panose="02010600030101010101" pitchFamily="2" charset="-122"/>
              </a:rPr>
              <a:t>当二叉排序树是</a:t>
            </a:r>
            <a:r>
              <a:rPr lang="zh-CN" altLang="en-US" sz="2000" b="1">
                <a:solidFill>
                  <a:srgbClr val="D60093"/>
                </a:solidFill>
                <a:latin typeface="宋体" panose="02010600030101010101" pitchFamily="2" charset="-122"/>
              </a:rPr>
              <a:t>完全</a:t>
            </a:r>
            <a:r>
              <a:rPr lang="zh-CN" altLang="en-US" sz="2000" b="1">
                <a:solidFill>
                  <a:srgbClr val="000000"/>
                </a:solidFill>
                <a:latin typeface="宋体" panose="02010600030101010101" pitchFamily="2" charset="-122"/>
              </a:rPr>
              <a:t>二叉树时，其平均查找性能最佳为</a:t>
            </a:r>
            <a:r>
              <a:rPr lang="en-US" altLang="zh-CN" sz="2000" b="1">
                <a:solidFill>
                  <a:srgbClr val="000000"/>
                </a:solidFill>
                <a:latin typeface="宋体" panose="02010600030101010101" pitchFamily="2" charset="-122"/>
              </a:rPr>
              <a:t>log</a:t>
            </a:r>
            <a:r>
              <a:rPr lang="en-US" altLang="zh-CN" sz="2000" b="1" baseline="-30000">
                <a:solidFill>
                  <a:srgbClr val="000000"/>
                </a:solidFill>
                <a:latin typeface="宋体" panose="02010600030101010101" pitchFamily="2" charset="-122"/>
              </a:rPr>
              <a:t>2</a:t>
            </a:r>
            <a:r>
              <a:rPr lang="en-US" altLang="zh-CN" sz="2000" b="1">
                <a:solidFill>
                  <a:srgbClr val="000000"/>
                </a:solidFill>
                <a:latin typeface="宋体" panose="02010600030101010101" pitchFamily="2" charset="-122"/>
              </a:rPr>
              <a:t>n</a:t>
            </a:r>
            <a:r>
              <a:rPr lang="zh-CN" altLang="en-US" sz="2000" b="1">
                <a:solidFill>
                  <a:srgbClr val="000000"/>
                </a:solidFill>
                <a:latin typeface="宋体" panose="02010600030101010101" pitchFamily="2" charset="-122"/>
              </a:rPr>
              <a:t>，与有序表的折半查找相同。</a:t>
            </a:r>
            <a:endParaRPr lang="zh-CN" altLang="en-US" sz="2000" b="1"/>
          </a:p>
        </p:txBody>
      </p:sp>
      <p:grpSp>
        <p:nvGrpSpPr>
          <p:cNvPr id="2" name="Group 4"/>
          <p:cNvGrpSpPr>
            <a:grpSpLocks/>
          </p:cNvGrpSpPr>
          <p:nvPr/>
        </p:nvGrpSpPr>
        <p:grpSpPr bwMode="auto">
          <a:xfrm>
            <a:off x="228600" y="838200"/>
            <a:ext cx="2895600" cy="1676400"/>
            <a:chOff x="192" y="960"/>
            <a:chExt cx="1824" cy="1056"/>
          </a:xfrm>
        </p:grpSpPr>
        <p:sp>
          <p:nvSpPr>
            <p:cNvPr id="16428" name="Oval 5"/>
            <p:cNvSpPr>
              <a:spLocks noChangeArrowheads="1"/>
            </p:cNvSpPr>
            <p:nvPr/>
          </p:nvSpPr>
          <p:spPr bwMode="auto">
            <a:xfrm>
              <a:off x="1008" y="9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53</a:t>
              </a:r>
            </a:p>
          </p:txBody>
        </p:sp>
        <p:sp>
          <p:nvSpPr>
            <p:cNvPr id="16429" name="Oval 6"/>
            <p:cNvSpPr>
              <a:spLocks noChangeArrowheads="1"/>
            </p:cNvSpPr>
            <p:nvPr/>
          </p:nvSpPr>
          <p:spPr bwMode="auto">
            <a:xfrm>
              <a:off x="1104"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65</a:t>
              </a:r>
            </a:p>
          </p:txBody>
        </p:sp>
        <p:sp>
          <p:nvSpPr>
            <p:cNvPr id="16430" name="Oval 7"/>
            <p:cNvSpPr>
              <a:spLocks noChangeArrowheads="1"/>
            </p:cNvSpPr>
            <p:nvPr/>
          </p:nvSpPr>
          <p:spPr bwMode="auto">
            <a:xfrm>
              <a:off x="1824"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31" name="Oval 8"/>
            <p:cNvSpPr>
              <a:spLocks noChangeArrowheads="1"/>
            </p:cNvSpPr>
            <p:nvPr/>
          </p:nvSpPr>
          <p:spPr bwMode="auto">
            <a:xfrm>
              <a:off x="192"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09</a:t>
              </a:r>
            </a:p>
          </p:txBody>
        </p:sp>
        <p:sp>
          <p:nvSpPr>
            <p:cNvPr id="16432" name="Oval 9"/>
            <p:cNvSpPr>
              <a:spLocks noChangeArrowheads="1"/>
            </p:cNvSpPr>
            <p:nvPr/>
          </p:nvSpPr>
          <p:spPr bwMode="auto">
            <a:xfrm>
              <a:off x="816" y="18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45</a:t>
              </a:r>
            </a:p>
          </p:txBody>
        </p:sp>
        <p:sp>
          <p:nvSpPr>
            <p:cNvPr id="16433" name="Oval 10"/>
            <p:cNvSpPr>
              <a:spLocks noChangeArrowheads="1"/>
            </p:cNvSpPr>
            <p:nvPr/>
          </p:nvSpPr>
          <p:spPr bwMode="auto">
            <a:xfrm>
              <a:off x="528" y="134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17</a:t>
              </a:r>
            </a:p>
          </p:txBody>
        </p:sp>
        <p:sp>
          <p:nvSpPr>
            <p:cNvPr id="16434" name="Oval 11"/>
            <p:cNvSpPr>
              <a:spLocks noChangeArrowheads="1"/>
            </p:cNvSpPr>
            <p:nvPr/>
          </p:nvSpPr>
          <p:spPr bwMode="auto">
            <a:xfrm>
              <a:off x="1440" y="134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78</a:t>
              </a:r>
            </a:p>
          </p:txBody>
        </p:sp>
        <p:cxnSp>
          <p:nvCxnSpPr>
            <p:cNvPr id="16435" name="AutoShape 12"/>
            <p:cNvCxnSpPr>
              <a:cxnSpLocks noChangeShapeType="1"/>
              <a:stCxn id="16433" idx="7"/>
              <a:endCxn id="16428" idx="3"/>
            </p:cNvCxnSpPr>
            <p:nvPr/>
          </p:nvCxnSpPr>
          <p:spPr bwMode="auto">
            <a:xfrm flipV="1">
              <a:off x="692" y="1130"/>
              <a:ext cx="344"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6" name="AutoShape 13"/>
            <p:cNvCxnSpPr>
              <a:cxnSpLocks noChangeShapeType="1"/>
              <a:stCxn id="16434" idx="1"/>
              <a:endCxn id="16428" idx="5"/>
            </p:cNvCxnSpPr>
            <p:nvPr/>
          </p:nvCxnSpPr>
          <p:spPr bwMode="auto">
            <a:xfrm flipH="1" flipV="1">
              <a:off x="1172" y="1130"/>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7" name="AutoShape 14"/>
            <p:cNvCxnSpPr>
              <a:cxnSpLocks noChangeShapeType="1"/>
              <a:stCxn id="16432" idx="0"/>
              <a:endCxn id="16433" idx="5"/>
            </p:cNvCxnSpPr>
            <p:nvPr/>
          </p:nvCxnSpPr>
          <p:spPr bwMode="auto">
            <a:xfrm flipH="1" flipV="1">
              <a:off x="692" y="1514"/>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8" name="AutoShape 15"/>
            <p:cNvCxnSpPr>
              <a:cxnSpLocks noChangeShapeType="1"/>
              <a:stCxn id="16434" idx="3"/>
              <a:endCxn id="16429" idx="0"/>
            </p:cNvCxnSpPr>
            <p:nvPr/>
          </p:nvCxnSpPr>
          <p:spPr bwMode="auto">
            <a:xfrm flipH="1">
              <a:off x="1200" y="1514"/>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39" name="AutoShape 16"/>
            <p:cNvCxnSpPr>
              <a:cxnSpLocks noChangeShapeType="1"/>
              <a:stCxn id="16433" idx="3"/>
              <a:endCxn id="16431" idx="0"/>
            </p:cNvCxnSpPr>
            <p:nvPr/>
          </p:nvCxnSpPr>
          <p:spPr bwMode="auto">
            <a:xfrm flipH="1">
              <a:off x="288" y="1514"/>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40" name="AutoShape 17"/>
            <p:cNvCxnSpPr>
              <a:cxnSpLocks noChangeShapeType="1"/>
              <a:stCxn id="16434" idx="5"/>
              <a:endCxn id="16430" idx="0"/>
            </p:cNvCxnSpPr>
            <p:nvPr/>
          </p:nvCxnSpPr>
          <p:spPr bwMode="auto">
            <a:xfrm>
              <a:off x="1604" y="1514"/>
              <a:ext cx="316"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18"/>
          <p:cNvGrpSpPr>
            <a:grpSpLocks/>
          </p:cNvGrpSpPr>
          <p:nvPr/>
        </p:nvGrpSpPr>
        <p:grpSpPr bwMode="auto">
          <a:xfrm>
            <a:off x="152400" y="2667000"/>
            <a:ext cx="3352800" cy="2438400"/>
            <a:chOff x="576" y="2496"/>
            <a:chExt cx="2112" cy="1536"/>
          </a:xfrm>
        </p:grpSpPr>
        <p:sp>
          <p:nvSpPr>
            <p:cNvPr id="16409" name="Oval 19"/>
            <p:cNvSpPr>
              <a:spLocks noChangeArrowheads="1"/>
            </p:cNvSpPr>
            <p:nvPr/>
          </p:nvSpPr>
          <p:spPr bwMode="auto">
            <a:xfrm>
              <a:off x="1392" y="2496"/>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53</a:t>
              </a:r>
            </a:p>
          </p:txBody>
        </p:sp>
        <p:sp>
          <p:nvSpPr>
            <p:cNvPr id="16410" name="Oval 20"/>
            <p:cNvSpPr>
              <a:spLocks noChangeArrowheads="1"/>
            </p:cNvSpPr>
            <p:nvPr/>
          </p:nvSpPr>
          <p:spPr bwMode="auto">
            <a:xfrm>
              <a:off x="1488"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65</a:t>
              </a:r>
            </a:p>
          </p:txBody>
        </p:sp>
        <p:sp>
          <p:nvSpPr>
            <p:cNvPr id="16411" name="Oval 21"/>
            <p:cNvSpPr>
              <a:spLocks noChangeArrowheads="1"/>
            </p:cNvSpPr>
            <p:nvPr/>
          </p:nvSpPr>
          <p:spPr bwMode="auto">
            <a:xfrm>
              <a:off x="1920"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81</a:t>
              </a:r>
            </a:p>
          </p:txBody>
        </p:sp>
        <p:sp>
          <p:nvSpPr>
            <p:cNvPr id="16412" name="Oval 22"/>
            <p:cNvSpPr>
              <a:spLocks noChangeArrowheads="1"/>
            </p:cNvSpPr>
            <p:nvPr/>
          </p:nvSpPr>
          <p:spPr bwMode="auto">
            <a:xfrm>
              <a:off x="2208"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13" name="Oval 23"/>
            <p:cNvSpPr>
              <a:spLocks noChangeArrowheads="1"/>
            </p:cNvSpPr>
            <p:nvPr/>
          </p:nvSpPr>
          <p:spPr bwMode="auto">
            <a:xfrm>
              <a:off x="576"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09</a:t>
              </a:r>
            </a:p>
          </p:txBody>
        </p:sp>
        <p:sp>
          <p:nvSpPr>
            <p:cNvPr id="16414" name="Oval 24"/>
            <p:cNvSpPr>
              <a:spLocks noChangeArrowheads="1"/>
            </p:cNvSpPr>
            <p:nvPr/>
          </p:nvSpPr>
          <p:spPr bwMode="auto">
            <a:xfrm>
              <a:off x="1200" y="336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45</a:t>
              </a:r>
            </a:p>
          </p:txBody>
        </p:sp>
        <p:sp>
          <p:nvSpPr>
            <p:cNvPr id="16415" name="Oval 25"/>
            <p:cNvSpPr>
              <a:spLocks noChangeArrowheads="1"/>
            </p:cNvSpPr>
            <p:nvPr/>
          </p:nvSpPr>
          <p:spPr bwMode="auto">
            <a:xfrm>
              <a:off x="912"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sp>
          <p:nvSpPr>
            <p:cNvPr id="16416" name="Oval 26"/>
            <p:cNvSpPr>
              <a:spLocks noChangeArrowheads="1"/>
            </p:cNvSpPr>
            <p:nvPr/>
          </p:nvSpPr>
          <p:spPr bwMode="auto">
            <a:xfrm>
              <a:off x="912" y="28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17</a:t>
              </a:r>
            </a:p>
          </p:txBody>
        </p:sp>
        <p:sp>
          <p:nvSpPr>
            <p:cNvPr id="16417" name="Oval 27"/>
            <p:cNvSpPr>
              <a:spLocks noChangeArrowheads="1"/>
            </p:cNvSpPr>
            <p:nvPr/>
          </p:nvSpPr>
          <p:spPr bwMode="auto">
            <a:xfrm>
              <a:off x="1824" y="28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78</a:t>
              </a:r>
            </a:p>
          </p:txBody>
        </p:sp>
        <p:cxnSp>
          <p:nvCxnSpPr>
            <p:cNvPr id="16418" name="AutoShape 28"/>
            <p:cNvCxnSpPr>
              <a:cxnSpLocks noChangeShapeType="1"/>
              <a:stCxn id="16416" idx="7"/>
              <a:endCxn id="16409" idx="3"/>
            </p:cNvCxnSpPr>
            <p:nvPr/>
          </p:nvCxnSpPr>
          <p:spPr bwMode="auto">
            <a:xfrm flipV="1">
              <a:off x="1076" y="2666"/>
              <a:ext cx="344"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19" name="AutoShape 29"/>
            <p:cNvCxnSpPr>
              <a:cxnSpLocks noChangeShapeType="1"/>
              <a:stCxn id="16417" idx="1"/>
              <a:endCxn id="16409" idx="5"/>
            </p:cNvCxnSpPr>
            <p:nvPr/>
          </p:nvCxnSpPr>
          <p:spPr bwMode="auto">
            <a:xfrm flipH="1" flipV="1">
              <a:off x="1556" y="2666"/>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0" name="AutoShape 30"/>
            <p:cNvCxnSpPr>
              <a:cxnSpLocks noChangeShapeType="1"/>
              <a:stCxn id="16414" idx="0"/>
              <a:endCxn id="16416" idx="5"/>
            </p:cNvCxnSpPr>
            <p:nvPr/>
          </p:nvCxnSpPr>
          <p:spPr bwMode="auto">
            <a:xfrm flipH="1" flipV="1">
              <a:off x="1076" y="305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1" name="AutoShape 31"/>
            <p:cNvCxnSpPr>
              <a:cxnSpLocks noChangeShapeType="1"/>
              <a:stCxn id="16417" idx="3"/>
              <a:endCxn id="16410" idx="0"/>
            </p:cNvCxnSpPr>
            <p:nvPr/>
          </p:nvCxnSpPr>
          <p:spPr bwMode="auto">
            <a:xfrm flipH="1">
              <a:off x="1584" y="3050"/>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2" name="AutoShape 32"/>
            <p:cNvCxnSpPr>
              <a:cxnSpLocks noChangeShapeType="1"/>
              <a:stCxn id="16416" idx="3"/>
              <a:endCxn id="16413" idx="0"/>
            </p:cNvCxnSpPr>
            <p:nvPr/>
          </p:nvCxnSpPr>
          <p:spPr bwMode="auto">
            <a:xfrm flipH="1">
              <a:off x="672" y="3050"/>
              <a:ext cx="268"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3" name="AutoShape 33"/>
            <p:cNvCxnSpPr>
              <a:cxnSpLocks noChangeShapeType="1"/>
              <a:stCxn id="16417" idx="5"/>
              <a:endCxn id="16412" idx="0"/>
            </p:cNvCxnSpPr>
            <p:nvPr/>
          </p:nvCxnSpPr>
          <p:spPr bwMode="auto">
            <a:xfrm>
              <a:off x="1988" y="3050"/>
              <a:ext cx="316"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4" name="AutoShape 34"/>
            <p:cNvCxnSpPr>
              <a:cxnSpLocks noChangeShapeType="1"/>
              <a:stCxn id="16411" idx="0"/>
              <a:endCxn id="16412" idx="3"/>
            </p:cNvCxnSpPr>
            <p:nvPr/>
          </p:nvCxnSpPr>
          <p:spPr bwMode="auto">
            <a:xfrm flipV="1">
              <a:off x="2016"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25" name="AutoShape 35"/>
            <p:cNvCxnSpPr>
              <a:cxnSpLocks noChangeShapeType="1"/>
              <a:stCxn id="16415" idx="0"/>
              <a:endCxn id="16414" idx="3"/>
            </p:cNvCxnSpPr>
            <p:nvPr/>
          </p:nvCxnSpPr>
          <p:spPr bwMode="auto">
            <a:xfrm flipV="1">
              <a:off x="1008"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26" name="Oval 36"/>
            <p:cNvSpPr>
              <a:spLocks noChangeArrowheads="1"/>
            </p:cNvSpPr>
            <p:nvPr/>
          </p:nvSpPr>
          <p:spPr bwMode="auto">
            <a:xfrm>
              <a:off x="2496" y="38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94</a:t>
              </a:r>
            </a:p>
          </p:txBody>
        </p:sp>
        <p:cxnSp>
          <p:nvCxnSpPr>
            <p:cNvPr id="16427" name="AutoShape 37"/>
            <p:cNvCxnSpPr>
              <a:cxnSpLocks noChangeShapeType="1"/>
              <a:stCxn id="16412" idx="5"/>
              <a:endCxn id="16426" idx="0"/>
            </p:cNvCxnSpPr>
            <p:nvPr/>
          </p:nvCxnSpPr>
          <p:spPr bwMode="auto">
            <a:xfrm>
              <a:off x="2372" y="3530"/>
              <a:ext cx="220" cy="3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4" name="Group 38"/>
          <p:cNvGrpSpPr>
            <a:grpSpLocks/>
          </p:cNvGrpSpPr>
          <p:nvPr/>
        </p:nvGrpSpPr>
        <p:grpSpPr bwMode="auto">
          <a:xfrm>
            <a:off x="3505200" y="914400"/>
            <a:ext cx="3581400" cy="5502275"/>
            <a:chOff x="2208" y="576"/>
            <a:chExt cx="2256" cy="3466"/>
          </a:xfrm>
        </p:grpSpPr>
        <p:sp>
          <p:nvSpPr>
            <p:cNvPr id="16394" name="Text Box 39"/>
            <p:cNvSpPr txBox="1">
              <a:spLocks noChangeArrowheads="1"/>
            </p:cNvSpPr>
            <p:nvPr/>
          </p:nvSpPr>
          <p:spPr bwMode="auto">
            <a:xfrm>
              <a:off x="2544" y="3024"/>
              <a:ext cx="192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000" b="1">
                  <a:solidFill>
                    <a:srgbClr val="000000"/>
                  </a:solidFill>
                  <a:latin typeface="宋体" panose="02010600030101010101" pitchFamily="2" charset="-122"/>
                </a:rPr>
                <a:t>当二叉排序树退化为一棵单支树时，二叉排序树的平均查找性能最差为：（</a:t>
              </a:r>
              <a:r>
                <a:rPr lang="en-US" altLang="zh-CN" sz="2000" b="1">
                  <a:solidFill>
                    <a:srgbClr val="000000"/>
                  </a:solidFill>
                  <a:latin typeface="宋体" panose="02010600030101010101" pitchFamily="2" charset="-122"/>
                </a:rPr>
                <a:t>n+1</a:t>
              </a:r>
              <a:r>
                <a:rPr lang="zh-CN" altLang="en-US" sz="2000" b="1">
                  <a:solidFill>
                    <a:srgbClr val="000000"/>
                  </a:solidFill>
                  <a:latin typeface="宋体" panose="02010600030101010101" pitchFamily="2" charset="-122"/>
                </a:rPr>
                <a:t>）</a:t>
              </a:r>
              <a:r>
                <a:rPr lang="en-US" altLang="zh-CN" sz="2000" b="1">
                  <a:solidFill>
                    <a:srgbClr val="000000"/>
                  </a:solidFill>
                  <a:latin typeface="宋体" panose="02010600030101010101" pitchFamily="2" charset="-122"/>
                </a:rPr>
                <a:t>/2</a:t>
              </a:r>
              <a:r>
                <a:rPr lang="zh-CN" altLang="en-US" sz="2000" b="1">
                  <a:solidFill>
                    <a:srgbClr val="000000"/>
                  </a:solidFill>
                  <a:latin typeface="宋体" panose="02010600030101010101" pitchFamily="2" charset="-122"/>
                </a:rPr>
                <a:t>，与顺序表的平均查找长度相同。</a:t>
              </a:r>
              <a:endParaRPr lang="zh-CN" altLang="en-US" sz="2000" b="1"/>
            </a:p>
          </p:txBody>
        </p:sp>
        <p:grpSp>
          <p:nvGrpSpPr>
            <p:cNvPr id="16395" name="Group 40"/>
            <p:cNvGrpSpPr>
              <a:grpSpLocks/>
            </p:cNvGrpSpPr>
            <p:nvPr/>
          </p:nvGrpSpPr>
          <p:grpSpPr bwMode="auto">
            <a:xfrm>
              <a:off x="2208" y="576"/>
              <a:ext cx="1728" cy="2352"/>
              <a:chOff x="2304" y="480"/>
              <a:chExt cx="1728" cy="2352"/>
            </a:xfrm>
          </p:grpSpPr>
          <p:sp>
            <p:nvSpPr>
              <p:cNvPr id="16396" name="Oval 41"/>
              <p:cNvSpPr>
                <a:spLocks noChangeArrowheads="1"/>
              </p:cNvSpPr>
              <p:nvPr/>
            </p:nvSpPr>
            <p:spPr bwMode="auto">
              <a:xfrm>
                <a:off x="2304" y="48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13</a:t>
                </a:r>
              </a:p>
            </p:txBody>
          </p:sp>
          <p:sp>
            <p:nvSpPr>
              <p:cNvPr id="16397" name="Oval 42"/>
              <p:cNvSpPr>
                <a:spLocks noChangeArrowheads="1"/>
              </p:cNvSpPr>
              <p:nvPr/>
            </p:nvSpPr>
            <p:spPr bwMode="auto">
              <a:xfrm>
                <a:off x="2832" y="120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dirty="0"/>
                  <a:t>37</a:t>
                </a:r>
              </a:p>
            </p:txBody>
          </p:sp>
          <p:sp>
            <p:nvSpPr>
              <p:cNvPr id="16398" name="Oval 43"/>
              <p:cNvSpPr>
                <a:spLocks noChangeArrowheads="1"/>
              </p:cNvSpPr>
              <p:nvPr/>
            </p:nvSpPr>
            <p:spPr bwMode="auto">
              <a:xfrm>
                <a:off x="2592" y="86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28</a:t>
                </a:r>
              </a:p>
            </p:txBody>
          </p:sp>
          <p:cxnSp>
            <p:nvCxnSpPr>
              <p:cNvPr id="16399" name="AutoShape 44"/>
              <p:cNvCxnSpPr>
                <a:cxnSpLocks noChangeShapeType="1"/>
                <a:stCxn id="16398" idx="1"/>
              </p:cNvCxnSpPr>
              <p:nvPr/>
            </p:nvCxnSpPr>
            <p:spPr bwMode="auto">
              <a:xfrm flipH="1" flipV="1">
                <a:off x="2448" y="672"/>
                <a:ext cx="172" cy="2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0" name="AutoShape 45"/>
              <p:cNvCxnSpPr>
                <a:cxnSpLocks noChangeShapeType="1"/>
                <a:endCxn id="16397" idx="1"/>
              </p:cNvCxnSpPr>
              <p:nvPr/>
            </p:nvCxnSpPr>
            <p:spPr bwMode="auto">
              <a:xfrm>
                <a:off x="2736" y="1056"/>
                <a:ext cx="124"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1" name="Oval 46"/>
              <p:cNvSpPr>
                <a:spLocks noChangeArrowheads="1"/>
              </p:cNvSpPr>
              <p:nvPr/>
            </p:nvSpPr>
            <p:spPr bwMode="auto">
              <a:xfrm>
                <a:off x="3072" y="158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47</a:t>
                </a:r>
              </a:p>
            </p:txBody>
          </p:sp>
          <p:cxnSp>
            <p:nvCxnSpPr>
              <p:cNvPr id="16402" name="AutoShape 47"/>
              <p:cNvCxnSpPr>
                <a:cxnSpLocks noChangeShapeType="1"/>
              </p:cNvCxnSpPr>
              <p:nvPr/>
            </p:nvCxnSpPr>
            <p:spPr bwMode="auto">
              <a:xfrm flipH="1" flipV="1">
                <a:off x="2976" y="1392"/>
                <a:ext cx="144" cy="19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3" name="Oval 48"/>
              <p:cNvSpPr>
                <a:spLocks noChangeArrowheads="1"/>
              </p:cNvSpPr>
              <p:nvPr/>
            </p:nvSpPr>
            <p:spPr bwMode="auto">
              <a:xfrm>
                <a:off x="3600" y="2256"/>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87</a:t>
                </a:r>
              </a:p>
            </p:txBody>
          </p:sp>
          <p:sp>
            <p:nvSpPr>
              <p:cNvPr id="16404" name="Oval 49"/>
              <p:cNvSpPr>
                <a:spLocks noChangeArrowheads="1"/>
              </p:cNvSpPr>
              <p:nvPr/>
            </p:nvSpPr>
            <p:spPr bwMode="auto">
              <a:xfrm>
                <a:off x="3360" y="192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68</a:t>
                </a:r>
              </a:p>
            </p:txBody>
          </p:sp>
          <p:cxnSp>
            <p:nvCxnSpPr>
              <p:cNvPr id="16405" name="AutoShape 50"/>
              <p:cNvCxnSpPr>
                <a:cxnSpLocks noChangeShapeType="1"/>
                <a:stCxn id="16404" idx="1"/>
              </p:cNvCxnSpPr>
              <p:nvPr/>
            </p:nvCxnSpPr>
            <p:spPr bwMode="auto">
              <a:xfrm flipH="1" flipV="1">
                <a:off x="3216" y="1728"/>
                <a:ext cx="172" cy="21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6" name="AutoShape 51"/>
              <p:cNvCxnSpPr>
                <a:cxnSpLocks noChangeShapeType="1"/>
                <a:endCxn id="16403" idx="1"/>
              </p:cNvCxnSpPr>
              <p:nvPr/>
            </p:nvCxnSpPr>
            <p:spPr bwMode="auto">
              <a:xfrm>
                <a:off x="3504" y="2112"/>
                <a:ext cx="124" cy="16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407" name="Oval 52"/>
              <p:cNvSpPr>
                <a:spLocks noChangeArrowheads="1"/>
              </p:cNvSpPr>
              <p:nvPr/>
            </p:nvSpPr>
            <p:spPr bwMode="auto">
              <a:xfrm>
                <a:off x="3840" y="2640"/>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99</a:t>
                </a:r>
              </a:p>
            </p:txBody>
          </p:sp>
          <p:cxnSp>
            <p:nvCxnSpPr>
              <p:cNvPr id="16408" name="AutoShape 53"/>
              <p:cNvCxnSpPr>
                <a:cxnSpLocks noChangeShapeType="1"/>
              </p:cNvCxnSpPr>
              <p:nvPr/>
            </p:nvCxnSpPr>
            <p:spPr bwMode="auto">
              <a:xfrm flipH="1" flipV="1">
                <a:off x="3744" y="2448"/>
                <a:ext cx="144" cy="19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sp>
        <p:nvSpPr>
          <p:cNvPr id="5" name="文本框 4"/>
          <p:cNvSpPr txBox="1"/>
          <p:nvPr/>
        </p:nvSpPr>
        <p:spPr>
          <a:xfrm>
            <a:off x="5934240" y="97572"/>
            <a:ext cx="3003219" cy="6370975"/>
          </a:xfrm>
          <a:prstGeom prst="rect">
            <a:avLst/>
          </a:prstGeom>
          <a:solidFill>
            <a:schemeClr val="bg1"/>
          </a:solidFill>
        </p:spPr>
        <p:txBody>
          <a:bodyPr wrap="square" rtlCol="0">
            <a:spAutoFit/>
          </a:bodyPr>
          <a:lstStyle/>
          <a:p>
            <a:r>
              <a:rPr lang="zh-CN" altLang="en-US" sz="2400" dirty="0" smtClean="0">
                <a:solidFill>
                  <a:srgbClr val="FF0000"/>
                </a:solidFill>
                <a:latin typeface="楷体" panose="02010609060101010101" pitchFamily="49" charset="-122"/>
                <a:ea typeface="楷体" panose="02010609060101010101" pitchFamily="49" charset="-122"/>
              </a:rPr>
              <a:t>结论</a:t>
            </a:r>
            <a:endParaRPr lang="en-US" altLang="zh-CN" sz="2400" dirty="0" smtClean="0">
              <a:solidFill>
                <a:srgbClr val="FF0000"/>
              </a:solidFill>
              <a:latin typeface="楷体" panose="02010609060101010101" pitchFamily="49" charset="-122"/>
              <a:ea typeface="楷体" panose="02010609060101010101" pitchFamily="49" charset="-122"/>
            </a:endParaRPr>
          </a:p>
          <a:p>
            <a:r>
              <a:rPr lang="en-US" altLang="zh-CN" sz="2400" dirty="0" smtClean="0">
                <a:solidFill>
                  <a:srgbClr val="FF0000"/>
                </a:solidFill>
                <a:latin typeface="楷体" panose="02010609060101010101" pitchFamily="49" charset="-122"/>
                <a:ea typeface="楷体" panose="02010609060101010101" pitchFamily="49" charset="-122"/>
              </a:rPr>
              <a:t>1</a:t>
            </a:r>
            <a:r>
              <a:rPr lang="zh-CN" altLang="en-US" sz="2400" dirty="0" smtClean="0">
                <a:solidFill>
                  <a:srgbClr val="FF0000"/>
                </a:solidFill>
                <a:latin typeface="楷体" panose="02010609060101010101" pitchFamily="49" charset="-122"/>
                <a:ea typeface="楷体" panose="02010609060101010101" pitchFamily="49" charset="-122"/>
              </a:rPr>
              <a:t>：二叉排序树最坏情况下，构造的二叉排序树的输入序列是有序的。</a:t>
            </a:r>
            <a:endParaRPr lang="en-US" altLang="zh-CN" sz="2400" dirty="0" smtClean="0">
              <a:solidFill>
                <a:srgbClr val="FF0000"/>
              </a:solidFill>
              <a:latin typeface="楷体" panose="02010609060101010101" pitchFamily="49" charset="-122"/>
              <a:ea typeface="楷体" panose="02010609060101010101" pitchFamily="49" charset="-122"/>
            </a:endParaRPr>
          </a:p>
          <a:p>
            <a:r>
              <a:rPr lang="en-US" altLang="zh-CN" sz="2400" dirty="0" smtClean="0">
                <a:solidFill>
                  <a:srgbClr val="FF0000"/>
                </a:solidFill>
                <a:latin typeface="楷体" panose="02010609060101010101" pitchFamily="49" charset="-122"/>
                <a:ea typeface="楷体" panose="02010609060101010101" pitchFamily="49" charset="-122"/>
              </a:rPr>
              <a:t>2</a:t>
            </a:r>
            <a:r>
              <a:rPr lang="zh-CN" altLang="en-US" sz="2400" dirty="0" smtClean="0">
                <a:solidFill>
                  <a:srgbClr val="FF0000"/>
                </a:solidFill>
                <a:latin typeface="楷体" panose="02010609060101010101" pitchFamily="49" charset="-122"/>
                <a:ea typeface="楷体" panose="02010609060101010101" pitchFamily="49" charset="-122"/>
              </a:rPr>
              <a:t>：二叉排序树的</a:t>
            </a:r>
            <a:r>
              <a:rPr lang="en-US" altLang="zh-CN" sz="2400" dirty="0" smtClean="0">
                <a:solidFill>
                  <a:srgbClr val="FF0000"/>
                </a:solidFill>
                <a:latin typeface="楷体" panose="02010609060101010101" pitchFamily="49" charset="-122"/>
                <a:ea typeface="楷体" panose="02010609060101010101" pitchFamily="49" charset="-122"/>
              </a:rPr>
              <a:t>ASL</a:t>
            </a:r>
            <a:r>
              <a:rPr lang="zh-CN" altLang="en-US" sz="2400" dirty="0" smtClean="0">
                <a:solidFill>
                  <a:srgbClr val="FF0000"/>
                </a:solidFill>
                <a:latin typeface="楷体" panose="02010609060101010101" pitchFamily="49" charset="-122"/>
                <a:ea typeface="楷体" panose="02010609060101010101" pitchFamily="49" charset="-122"/>
              </a:rPr>
              <a:t>介于</a:t>
            </a:r>
            <a:r>
              <a:rPr lang="en-US" altLang="zh-CN" sz="2400" dirty="0" smtClean="0">
                <a:solidFill>
                  <a:srgbClr val="FF0000"/>
                </a:solidFill>
                <a:latin typeface="楷体" panose="02010609060101010101" pitchFamily="49" charset="-122"/>
                <a:ea typeface="楷体" panose="02010609060101010101" pitchFamily="49" charset="-122"/>
              </a:rPr>
              <a:t>log</a:t>
            </a:r>
            <a:r>
              <a:rPr lang="en-US" altLang="zh-CN" sz="2400" baseline="-25000" dirty="0" smtClean="0">
                <a:solidFill>
                  <a:srgbClr val="FF0000"/>
                </a:solidFill>
                <a:latin typeface="楷体" panose="02010609060101010101" pitchFamily="49" charset="-122"/>
                <a:ea typeface="楷体" panose="02010609060101010101" pitchFamily="49" charset="-122"/>
              </a:rPr>
              <a:t>2</a:t>
            </a:r>
            <a:r>
              <a:rPr lang="en-US" altLang="zh-CN" sz="2400" dirty="0" smtClean="0">
                <a:solidFill>
                  <a:srgbClr val="FF0000"/>
                </a:solidFill>
                <a:latin typeface="楷体" panose="02010609060101010101" pitchFamily="49" charset="-122"/>
                <a:ea typeface="楷体" panose="02010609060101010101" pitchFamily="49" charset="-122"/>
              </a:rPr>
              <a:t>n~~(n+1</a:t>
            </a:r>
            <a:r>
              <a:rPr lang="en-US" altLang="zh-CN" sz="2400" dirty="0">
                <a:solidFill>
                  <a:srgbClr val="FF0000"/>
                </a:solidFill>
                <a:latin typeface="楷体" panose="02010609060101010101" pitchFamily="49" charset="-122"/>
                <a:ea typeface="楷体" panose="02010609060101010101" pitchFamily="49" charset="-122"/>
              </a:rPr>
              <a:t>)</a:t>
            </a:r>
            <a:r>
              <a:rPr lang="en-US" altLang="zh-CN" sz="2400" dirty="0" smtClean="0">
                <a:solidFill>
                  <a:srgbClr val="FF0000"/>
                </a:solidFill>
                <a:latin typeface="楷体" panose="02010609060101010101" pitchFamily="49" charset="-122"/>
                <a:ea typeface="楷体" panose="02010609060101010101" pitchFamily="49" charset="-122"/>
              </a:rPr>
              <a:t>/2</a:t>
            </a:r>
            <a:r>
              <a:rPr lang="zh-CN" altLang="en-US" sz="2400" dirty="0" smtClean="0">
                <a:solidFill>
                  <a:srgbClr val="FF0000"/>
                </a:solidFill>
                <a:latin typeface="楷体" panose="02010609060101010101" pitchFamily="49" charset="-122"/>
                <a:ea typeface="楷体" panose="02010609060101010101" pitchFamily="49" charset="-122"/>
              </a:rPr>
              <a:t>之间，主要取决于树的高度，与二叉树的形态有关。</a:t>
            </a:r>
            <a:endParaRPr lang="en-US" altLang="zh-CN" sz="2400" dirty="0" smtClean="0">
              <a:solidFill>
                <a:srgbClr val="FF0000"/>
              </a:solidFill>
              <a:latin typeface="楷体" panose="02010609060101010101" pitchFamily="49" charset="-122"/>
              <a:ea typeface="楷体" panose="02010609060101010101" pitchFamily="49" charset="-122"/>
            </a:endParaRPr>
          </a:p>
          <a:p>
            <a:r>
              <a:rPr lang="en-US" altLang="zh-CN" sz="2400" dirty="0" smtClean="0">
                <a:solidFill>
                  <a:srgbClr val="FF0000"/>
                </a:solidFill>
                <a:latin typeface="楷体" panose="02010609060101010101" pitchFamily="49" charset="-122"/>
                <a:ea typeface="楷体" panose="02010609060101010101" pitchFamily="49" charset="-122"/>
              </a:rPr>
              <a:t>3</a:t>
            </a:r>
            <a:r>
              <a:rPr lang="zh-CN" altLang="en-US" sz="2400" dirty="0" smtClean="0">
                <a:solidFill>
                  <a:srgbClr val="FF0000"/>
                </a:solidFill>
                <a:latin typeface="楷体" panose="02010609060101010101" pitchFamily="49" charset="-122"/>
                <a:ea typeface="楷体" panose="02010609060101010101" pitchFamily="49" charset="-122"/>
              </a:rPr>
              <a:t>：如果有序表是静态查找表，宜用顺序表做存储结构，采用折半查找实现，若有序表是动态查找表，则采用二叉排序树作为其存储结构。</a:t>
            </a:r>
            <a:endParaRPr lang="en-US" altLang="zh-CN" sz="2400" dirty="0" smtClean="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843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22947"/>
                                        </p:tgtEl>
                                        <p:attrNameLst>
                                          <p:attrName>style.visibility</p:attrName>
                                        </p:attrNameLst>
                                      </p:cBhvr>
                                      <p:to>
                                        <p:strVal val="visible"/>
                                      </p:to>
                                    </p:set>
                                    <p:animEffect transition="in" filter="blinds(vertical)">
                                      <p:cBhvr>
                                        <p:cTn id="17" dur="500"/>
                                        <p:tgtEl>
                                          <p:spTgt spid="722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Horizontal)">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utoUpdateAnimBg="0"/>
      <p:bldP spid="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0" y="233363"/>
            <a:ext cx="4826000" cy="5805488"/>
          </a:xfrm>
          <a:prstGeom prst="rect">
            <a:avLst/>
          </a:prstGeom>
          <a:noFill/>
          <a:ln w="9525">
            <a:noFill/>
            <a:miter lim="800000"/>
          </a:ln>
          <a:effectLst/>
        </p:spPr>
        <p:txBody>
          <a:bodyPr/>
          <a:lstStyle/>
          <a:p>
            <a:pPr marR="0" lvl="0" algn="l" defTabSz="914400" rtl="0" eaLnBrk="1" fontAlgn="base" latinLnBrk="0" hangingPunct="1">
              <a:lnSpc>
                <a:spcPct val="90000"/>
              </a:lnSpc>
              <a:spcBef>
                <a:spcPct val="20000"/>
              </a:spcBef>
              <a:spcAft>
                <a:spcPct val="0"/>
              </a:spcAft>
              <a:buClrTx/>
              <a:buSzPct val="90000"/>
              <a:defRPr/>
            </a:pPr>
            <a:r>
              <a:rPr kumimoji="0" lang="zh-CN" altLang="en-US" sz="2800" b="1" i="0" u="none" strike="noStrike" kern="1200" cap="none" spc="0" normalizeH="0" baseline="0" noProof="0" dirty="0" smtClean="0">
                <a:ln>
                  <a:noFill/>
                </a:ln>
                <a:solidFill>
                  <a:schemeClr val="accent2">
                    <a:lumMod val="75000"/>
                  </a:schemeClr>
                </a:solidFill>
                <a:effectLst/>
                <a:uLnTx/>
                <a:uFillTx/>
                <a:latin typeface="楷体_GB2312"/>
                <a:ea typeface="楷体_GB2312"/>
                <a:cs typeface="楷体_GB2312"/>
              </a:rPr>
              <a:t> 二</a:t>
            </a:r>
            <a:r>
              <a:rPr kumimoji="0" lang="zh-CN" altLang="en-US" sz="2800" b="1" i="0" u="none" strike="noStrike" kern="1200" cap="none" spc="0" normalizeH="0" baseline="0" noProof="0" dirty="0">
                <a:ln>
                  <a:noFill/>
                </a:ln>
                <a:solidFill>
                  <a:schemeClr val="accent2">
                    <a:lumMod val="75000"/>
                  </a:schemeClr>
                </a:solidFill>
                <a:effectLst/>
                <a:uLnTx/>
                <a:uFillTx/>
                <a:latin typeface="楷体_GB2312"/>
                <a:ea typeface="楷体_GB2312"/>
                <a:cs typeface="楷体_GB2312"/>
              </a:rPr>
              <a:t>叉排序树的</a:t>
            </a:r>
            <a:r>
              <a:rPr kumimoji="0" lang="zh-CN" altLang="en-US" sz="2800" b="1" i="0" u="none" strike="noStrike" kern="1200" cap="none" spc="0" normalizeH="0" baseline="0" noProof="0" dirty="0" smtClean="0">
                <a:ln>
                  <a:noFill/>
                </a:ln>
                <a:solidFill>
                  <a:schemeClr val="accent2">
                    <a:lumMod val="75000"/>
                  </a:schemeClr>
                </a:solidFill>
                <a:effectLst/>
                <a:uLnTx/>
                <a:uFillTx/>
                <a:latin typeface="楷体_GB2312"/>
                <a:ea typeface="楷体_GB2312"/>
                <a:cs typeface="楷体_GB2312"/>
              </a:rPr>
              <a:t>删除（保证二叉树的性质不丢失，高度不增加）</a:t>
            </a:r>
            <a:endParaRPr kumimoji="0" lang="en-US" altLang="zh-CN" sz="2800" b="1" i="0" u="none" strike="noStrike" kern="1200" cap="none" spc="0" normalizeH="0" baseline="0" noProof="0" dirty="0" smtClean="0">
              <a:ln>
                <a:noFill/>
              </a:ln>
              <a:solidFill>
                <a:schemeClr val="accent2">
                  <a:lumMod val="75000"/>
                </a:schemeClr>
              </a:solidFill>
              <a:effectLst/>
              <a:uLnTx/>
              <a:uFillTx/>
              <a:latin typeface="楷体_GB2312"/>
              <a:ea typeface="楷体_GB2312"/>
              <a:cs typeface="楷体_GB2312"/>
            </a:endParaRPr>
          </a:p>
          <a:p>
            <a:pPr marL="742950" marR="0" lvl="1" indent="-285750" algn="l" defTabSz="914400" rtl="0" eaLnBrk="1" fontAlgn="base" latinLnBrk="0" hangingPunct="1">
              <a:lnSpc>
                <a:spcPct val="9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smtClean="0">
                <a:ln>
                  <a:noFill/>
                </a:ln>
                <a:solidFill>
                  <a:schemeClr val="tx1"/>
                </a:solidFill>
                <a:effectLst/>
                <a:uLnTx/>
                <a:uFillTx/>
                <a:latin typeface="楷体_GB2312"/>
                <a:ea typeface="楷体_GB2312"/>
                <a:cs typeface="楷体_GB2312"/>
              </a:rPr>
              <a:t>分</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四种情况，</a:t>
            </a:r>
            <a:endParaRPr kumimoji="0" lang="zh-CN" altLang="en-US" sz="3200" b="1" i="0" u="none" strike="noStrike" kern="1200" cap="none" spc="0" normalizeH="0" baseline="0" noProof="0" dirty="0">
              <a:ln>
                <a:noFill/>
              </a:ln>
              <a:solidFill>
                <a:srgbClr val="1209BD"/>
              </a:solidFill>
              <a:effectLst/>
              <a:uLnTx/>
              <a:uFillTx/>
              <a:latin typeface="楷体_GB2312"/>
              <a:ea typeface="楷体_GB2312"/>
              <a:cs typeface="楷体_GB2312"/>
            </a:endParaRP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被删除结点为叶结点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则直接</a:t>
            </a:r>
            <a:r>
              <a:rPr kumimoji="0" lang="zh-CN" altLang="en-US" sz="3200" b="1" i="0" u="none" strike="noStrike" kern="1200" cap="none" spc="0" normalizeH="0" baseline="0" noProof="0" dirty="0" smtClean="0">
                <a:ln>
                  <a:noFill/>
                </a:ln>
                <a:solidFill>
                  <a:schemeClr val="tx1"/>
                </a:solidFill>
                <a:effectLst/>
                <a:uLnTx/>
                <a:uFillTx/>
                <a:latin typeface="楷体_GB2312"/>
                <a:ea typeface="楷体_GB2312"/>
                <a:cs typeface="楷体_GB2312"/>
              </a:rPr>
              <a:t>删除（置空）</a:t>
            </a:r>
            <a:endPar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endParaRP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被删除结点无左子树</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则用右子树的根结点取代被删除结点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a:t>
            </a:r>
          </a:p>
          <a:p>
            <a:pPr marL="742950" marR="0" lvl="1" indent="-285750" algn="l" defTabSz="914400" rtl="0" eaLnBrk="1" fontAlgn="base" latinLnBrk="0" hangingPunct="1">
              <a:lnSpc>
                <a:spcPct val="100000"/>
              </a:lnSpc>
              <a:spcBef>
                <a:spcPct val="20000"/>
              </a:spcBef>
              <a:spcAft>
                <a:spcPct val="0"/>
              </a:spcAft>
              <a:buClrTx/>
              <a:buSzPct val="80000"/>
              <a:buFontTx/>
              <a:buBlip>
                <a:blip r:embed="rId2"/>
              </a:buBlip>
              <a:defRPr/>
            </a:pP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被删除结点无右子树</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 </a:t>
            </a:r>
            <a:r>
              <a:rPr kumimoji="0" lang="zh-CN" altLang="en-US" sz="3200" b="1" i="0" u="none" strike="noStrike" kern="1200" cap="none" spc="0" normalizeH="0" baseline="0" noProof="0" dirty="0">
                <a:ln>
                  <a:noFill/>
                </a:ln>
                <a:solidFill>
                  <a:schemeClr val="tx1"/>
                </a:solidFill>
                <a:effectLst/>
                <a:uLnTx/>
                <a:uFillTx/>
                <a:latin typeface="楷体_GB2312"/>
                <a:ea typeface="楷体_GB2312"/>
                <a:cs typeface="楷体_GB2312"/>
              </a:rPr>
              <a:t>则用左子树的根结点取代被删除结点</a:t>
            </a:r>
            <a:r>
              <a:rPr kumimoji="0" lang="en-US" altLang="zh-CN" sz="3200" b="1" i="0" u="none" strike="noStrike" kern="1200" cap="none" spc="0" normalizeH="0" baseline="0" noProof="0" dirty="0">
                <a:ln>
                  <a:noFill/>
                </a:ln>
                <a:solidFill>
                  <a:schemeClr val="tx1"/>
                </a:solidFill>
                <a:effectLst/>
                <a:uLnTx/>
                <a:uFillTx/>
                <a:latin typeface="楷体_GB2312"/>
                <a:ea typeface="楷体_GB2312"/>
                <a:cs typeface="楷体_GB2312"/>
              </a:rPr>
              <a:t>.</a:t>
            </a:r>
          </a:p>
        </p:txBody>
      </p:sp>
      <p:grpSp>
        <p:nvGrpSpPr>
          <p:cNvPr id="30722" name="Group 4"/>
          <p:cNvGrpSpPr/>
          <p:nvPr/>
        </p:nvGrpSpPr>
        <p:grpSpPr>
          <a:xfrm>
            <a:off x="5581650" y="381000"/>
            <a:ext cx="2781300" cy="2590800"/>
            <a:chOff x="3516" y="480"/>
            <a:chExt cx="1752" cy="1632"/>
          </a:xfrm>
        </p:grpSpPr>
        <p:grpSp>
          <p:nvGrpSpPr>
            <p:cNvPr id="30723" name="Group 5"/>
            <p:cNvGrpSpPr/>
            <p:nvPr/>
          </p:nvGrpSpPr>
          <p:grpSpPr>
            <a:xfrm>
              <a:off x="4428" y="1440"/>
              <a:ext cx="576" cy="144"/>
              <a:chOff x="4656" y="1920"/>
              <a:chExt cx="576" cy="144"/>
            </a:xfrm>
          </p:grpSpPr>
          <p:sp>
            <p:nvSpPr>
              <p:cNvPr id="30724" name="Rectangle 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5" name="Rectangle 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6" name="Rectangle 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27" name="Group 9"/>
            <p:cNvGrpSpPr/>
            <p:nvPr/>
          </p:nvGrpSpPr>
          <p:grpSpPr>
            <a:xfrm>
              <a:off x="4656" y="1056"/>
              <a:ext cx="576" cy="144"/>
              <a:chOff x="4656" y="1920"/>
              <a:chExt cx="576" cy="144"/>
            </a:xfrm>
          </p:grpSpPr>
          <p:sp>
            <p:nvSpPr>
              <p:cNvPr id="30728" name="Rectangle 1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29" name="Rectangle 1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0" name="Rectangle 1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1" name="Group 13"/>
            <p:cNvGrpSpPr/>
            <p:nvPr/>
          </p:nvGrpSpPr>
          <p:grpSpPr>
            <a:xfrm>
              <a:off x="3552" y="1056"/>
              <a:ext cx="576" cy="144"/>
              <a:chOff x="4656" y="1920"/>
              <a:chExt cx="576" cy="144"/>
            </a:xfrm>
          </p:grpSpPr>
          <p:sp>
            <p:nvSpPr>
              <p:cNvPr id="30732" name="Rectangle 14"/>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3" name="Rectangle 15"/>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4" name="Rectangle 16"/>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5" name="Group 17"/>
            <p:cNvGrpSpPr/>
            <p:nvPr/>
          </p:nvGrpSpPr>
          <p:grpSpPr>
            <a:xfrm>
              <a:off x="4092" y="720"/>
              <a:ext cx="576" cy="144"/>
              <a:chOff x="4656" y="1920"/>
              <a:chExt cx="576" cy="144"/>
            </a:xfrm>
          </p:grpSpPr>
          <p:sp>
            <p:nvSpPr>
              <p:cNvPr id="30736" name="Rectangle 1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7" name="Rectangle 1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38" name="Rectangle 2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39" name="Group 21"/>
            <p:cNvGrpSpPr/>
            <p:nvPr/>
          </p:nvGrpSpPr>
          <p:grpSpPr>
            <a:xfrm>
              <a:off x="3552" y="1872"/>
              <a:ext cx="576" cy="144"/>
              <a:chOff x="4656" y="1920"/>
              <a:chExt cx="576" cy="144"/>
            </a:xfrm>
          </p:grpSpPr>
          <p:sp>
            <p:nvSpPr>
              <p:cNvPr id="30740" name="Rectangle 2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1" name="Rectangle 2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2" name="Rectangle 2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43" name="Group 25"/>
            <p:cNvGrpSpPr/>
            <p:nvPr/>
          </p:nvGrpSpPr>
          <p:grpSpPr>
            <a:xfrm>
              <a:off x="3756" y="1440"/>
              <a:ext cx="576" cy="144"/>
              <a:chOff x="4656" y="1920"/>
              <a:chExt cx="576" cy="144"/>
            </a:xfrm>
          </p:grpSpPr>
          <p:sp>
            <p:nvSpPr>
              <p:cNvPr id="30744" name="Rectangle 2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5" name="Rectangle 2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6" name="Rectangle 2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47" name="Group 29"/>
            <p:cNvGrpSpPr/>
            <p:nvPr/>
          </p:nvGrpSpPr>
          <p:grpSpPr>
            <a:xfrm>
              <a:off x="4656" y="1872"/>
              <a:ext cx="576" cy="144"/>
              <a:chOff x="4656" y="1920"/>
              <a:chExt cx="576" cy="144"/>
            </a:xfrm>
          </p:grpSpPr>
          <p:sp>
            <p:nvSpPr>
              <p:cNvPr id="30748" name="Rectangle 3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49" name="Rectangle 3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50" name="Rectangle 3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sp>
          <p:nvSpPr>
            <p:cNvPr id="30751" name="Line 33"/>
            <p:cNvSpPr/>
            <p:nvPr/>
          </p:nvSpPr>
          <p:spPr>
            <a:xfrm>
              <a:off x="4032" y="1104"/>
              <a:ext cx="192" cy="336"/>
            </a:xfrm>
            <a:prstGeom prst="line">
              <a:avLst/>
            </a:prstGeom>
            <a:ln w="12700" cap="sq" cmpd="sng">
              <a:solidFill>
                <a:schemeClr val="tx1"/>
              </a:solidFill>
              <a:prstDash val="solid"/>
              <a:round/>
              <a:headEnd type="none" w="sm" len="sm"/>
              <a:tailEnd type="triangle" w="med" len="lg"/>
            </a:ln>
          </p:spPr>
        </p:sp>
        <p:sp>
          <p:nvSpPr>
            <p:cNvPr id="30752" name="Line 34"/>
            <p:cNvSpPr/>
            <p:nvPr/>
          </p:nvSpPr>
          <p:spPr>
            <a:xfrm flipH="1">
              <a:off x="4608" y="1104"/>
              <a:ext cx="156" cy="336"/>
            </a:xfrm>
            <a:prstGeom prst="line">
              <a:avLst/>
            </a:prstGeom>
            <a:ln w="12700" cap="sq" cmpd="sng">
              <a:solidFill>
                <a:schemeClr val="tx1"/>
              </a:solidFill>
              <a:prstDash val="solid"/>
              <a:round/>
              <a:headEnd type="none" w="sm" len="sm"/>
              <a:tailEnd type="triangle" w="med" len="lg"/>
            </a:ln>
          </p:spPr>
        </p:sp>
        <p:sp>
          <p:nvSpPr>
            <p:cNvPr id="30753" name="Line 35"/>
            <p:cNvSpPr/>
            <p:nvPr/>
          </p:nvSpPr>
          <p:spPr>
            <a:xfrm flipH="1">
              <a:off x="3984" y="816"/>
              <a:ext cx="240" cy="240"/>
            </a:xfrm>
            <a:prstGeom prst="line">
              <a:avLst/>
            </a:prstGeom>
            <a:ln w="12700" cap="sq" cmpd="sng">
              <a:solidFill>
                <a:schemeClr val="tx1"/>
              </a:solidFill>
              <a:prstDash val="solid"/>
              <a:round/>
              <a:headEnd type="none" w="sm" len="sm"/>
              <a:tailEnd type="triangle" w="med" len="lg"/>
            </a:ln>
          </p:spPr>
        </p:sp>
        <p:sp>
          <p:nvSpPr>
            <p:cNvPr id="30754" name="Line 36"/>
            <p:cNvSpPr/>
            <p:nvPr/>
          </p:nvSpPr>
          <p:spPr>
            <a:xfrm>
              <a:off x="4572" y="816"/>
              <a:ext cx="276" cy="240"/>
            </a:xfrm>
            <a:prstGeom prst="line">
              <a:avLst/>
            </a:prstGeom>
            <a:ln w="12700" cap="sq" cmpd="sng">
              <a:solidFill>
                <a:schemeClr val="tx1"/>
              </a:solidFill>
              <a:prstDash val="solid"/>
              <a:round/>
              <a:headEnd type="none" w="sm" len="sm"/>
              <a:tailEnd type="triangle" w="med" len="lg"/>
            </a:ln>
          </p:spPr>
        </p:sp>
        <p:sp>
          <p:nvSpPr>
            <p:cNvPr id="30755" name="Line 37"/>
            <p:cNvSpPr/>
            <p:nvPr/>
          </p:nvSpPr>
          <p:spPr>
            <a:xfrm flipH="1">
              <a:off x="3648" y="1488"/>
              <a:ext cx="192" cy="384"/>
            </a:xfrm>
            <a:prstGeom prst="line">
              <a:avLst/>
            </a:prstGeom>
            <a:ln w="12700" cap="sq" cmpd="sng">
              <a:solidFill>
                <a:schemeClr val="tx1"/>
              </a:solidFill>
              <a:prstDash val="solid"/>
              <a:round/>
              <a:headEnd type="none" w="sm" len="sm"/>
              <a:tailEnd type="triangle" w="med" len="lg"/>
            </a:ln>
          </p:spPr>
        </p:sp>
        <p:sp>
          <p:nvSpPr>
            <p:cNvPr id="30756" name="Line 38"/>
            <p:cNvSpPr/>
            <p:nvPr/>
          </p:nvSpPr>
          <p:spPr>
            <a:xfrm>
              <a:off x="4896" y="1488"/>
              <a:ext cx="288" cy="384"/>
            </a:xfrm>
            <a:prstGeom prst="line">
              <a:avLst/>
            </a:prstGeom>
            <a:ln w="12700" cap="sq" cmpd="sng">
              <a:solidFill>
                <a:schemeClr val="tx1"/>
              </a:solidFill>
              <a:prstDash val="solid"/>
              <a:round/>
              <a:headEnd type="none" w="sm" len="sm"/>
              <a:tailEnd type="triangle" w="med" len="lg"/>
            </a:ln>
          </p:spPr>
        </p:sp>
        <p:sp>
          <p:nvSpPr>
            <p:cNvPr id="30757" name="Text Box 39"/>
            <p:cNvSpPr txBox="1"/>
            <p:nvPr/>
          </p:nvSpPr>
          <p:spPr>
            <a:xfrm>
              <a:off x="4272" y="696"/>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50</a:t>
              </a:r>
            </a:p>
          </p:txBody>
        </p:sp>
        <p:sp>
          <p:nvSpPr>
            <p:cNvPr id="30758" name="Text Box 40"/>
            <p:cNvSpPr txBox="1"/>
            <p:nvPr/>
          </p:nvSpPr>
          <p:spPr>
            <a:xfrm>
              <a:off x="3696" y="1023"/>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35</a:t>
              </a:r>
            </a:p>
          </p:txBody>
        </p:sp>
        <p:sp>
          <p:nvSpPr>
            <p:cNvPr id="30759" name="Text Box 41"/>
            <p:cNvSpPr txBox="1"/>
            <p:nvPr/>
          </p:nvSpPr>
          <p:spPr>
            <a:xfrm>
              <a:off x="4800" y="1023"/>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75</a:t>
              </a:r>
              <a:endParaRPr lang="en-US" altLang="zh-CN" sz="2000" b="1" dirty="0">
                <a:latin typeface="Arial" panose="020B0604020202020204" pitchFamily="34" charset="0"/>
              </a:endParaRPr>
            </a:p>
          </p:txBody>
        </p:sp>
        <p:sp>
          <p:nvSpPr>
            <p:cNvPr id="30760" name="Text Box 42"/>
            <p:cNvSpPr txBox="1"/>
            <p:nvPr/>
          </p:nvSpPr>
          <p:spPr>
            <a:xfrm>
              <a:off x="3916" y="1407"/>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40</a:t>
              </a:r>
            </a:p>
          </p:txBody>
        </p:sp>
        <p:sp>
          <p:nvSpPr>
            <p:cNvPr id="30761" name="Text Box 43"/>
            <p:cNvSpPr txBox="1"/>
            <p:nvPr/>
          </p:nvSpPr>
          <p:spPr>
            <a:xfrm>
              <a:off x="4608" y="1407"/>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65</a:t>
              </a:r>
            </a:p>
          </p:txBody>
        </p:sp>
        <p:sp>
          <p:nvSpPr>
            <p:cNvPr id="30762" name="Text Box 44"/>
            <p:cNvSpPr txBox="1"/>
            <p:nvPr/>
          </p:nvSpPr>
          <p:spPr>
            <a:xfrm>
              <a:off x="3696" y="1839"/>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38</a:t>
              </a:r>
            </a:p>
          </p:txBody>
        </p:sp>
        <p:sp>
          <p:nvSpPr>
            <p:cNvPr id="30763" name="Text Box 45"/>
            <p:cNvSpPr txBox="1"/>
            <p:nvPr/>
          </p:nvSpPr>
          <p:spPr>
            <a:xfrm>
              <a:off x="4800" y="1833"/>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70</a:t>
              </a:r>
            </a:p>
          </p:txBody>
        </p:sp>
        <p:sp>
          <p:nvSpPr>
            <p:cNvPr id="30764" name="Text Box 46"/>
            <p:cNvSpPr txBox="1"/>
            <p:nvPr/>
          </p:nvSpPr>
          <p:spPr>
            <a:xfrm>
              <a:off x="3804" y="480"/>
              <a:ext cx="223" cy="250"/>
            </a:xfrm>
            <a:prstGeom prst="rect">
              <a:avLst/>
            </a:prstGeom>
            <a:noFill/>
            <a:ln w="12700">
              <a:noFill/>
            </a:ln>
          </p:spPr>
          <p:txBody>
            <a:bodyPr wrap="none" anchor="t">
              <a:spAutoFit/>
            </a:bodyPr>
            <a:lstStyle/>
            <a:p>
              <a:pPr>
                <a:buSzTx/>
              </a:pPr>
              <a:r>
                <a:rPr lang="en-US" altLang="zh-CN" sz="2000" b="1" dirty="0">
                  <a:latin typeface="Arial" panose="020B0604020202020204" pitchFamily="34" charset="0"/>
                </a:rPr>
                <a:t>T</a:t>
              </a:r>
              <a:endParaRPr lang="en-US" altLang="zh-CN" dirty="0">
                <a:latin typeface="Arial" panose="020B0604020202020204" pitchFamily="34" charset="0"/>
              </a:endParaRPr>
            </a:p>
          </p:txBody>
        </p:sp>
        <p:sp>
          <p:nvSpPr>
            <p:cNvPr id="30765" name="Line 47"/>
            <p:cNvSpPr/>
            <p:nvPr/>
          </p:nvSpPr>
          <p:spPr>
            <a:xfrm>
              <a:off x="3996" y="576"/>
              <a:ext cx="192" cy="144"/>
            </a:xfrm>
            <a:prstGeom prst="line">
              <a:avLst/>
            </a:prstGeom>
            <a:ln w="12700" cap="sq" cmpd="sng">
              <a:solidFill>
                <a:schemeClr val="tx1"/>
              </a:solidFill>
              <a:prstDash val="solid"/>
              <a:round/>
              <a:headEnd type="none" w="sm" len="sm"/>
              <a:tailEnd type="triangle" w="med" len="lg"/>
            </a:ln>
          </p:spPr>
        </p:sp>
        <p:sp>
          <p:nvSpPr>
            <p:cNvPr id="30766" name="Text Box 48"/>
            <p:cNvSpPr txBox="1"/>
            <p:nvPr/>
          </p:nvSpPr>
          <p:spPr>
            <a:xfrm>
              <a:off x="3516" y="1008"/>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7" name="Rectangle 49"/>
            <p:cNvSpPr/>
            <p:nvPr/>
          </p:nvSpPr>
          <p:spPr>
            <a:xfrm>
              <a:off x="3564"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8" name="Rectangle 50"/>
            <p:cNvSpPr/>
            <p:nvPr/>
          </p:nvSpPr>
          <p:spPr>
            <a:xfrm>
              <a:off x="4104" y="1392"/>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69" name="Rectangle 51"/>
            <p:cNvSpPr/>
            <p:nvPr/>
          </p:nvSpPr>
          <p:spPr>
            <a:xfrm>
              <a:off x="5040" y="1008"/>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0" name="Rectangle 52"/>
            <p:cNvSpPr/>
            <p:nvPr/>
          </p:nvSpPr>
          <p:spPr>
            <a:xfrm>
              <a:off x="3948"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1" name="Rectangle 53"/>
            <p:cNvSpPr/>
            <p:nvPr/>
          </p:nvSpPr>
          <p:spPr>
            <a:xfrm>
              <a:off x="4656"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2" name="Rectangle 54"/>
            <p:cNvSpPr/>
            <p:nvPr/>
          </p:nvSpPr>
          <p:spPr>
            <a:xfrm>
              <a:off x="5040" y="182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773" name="Text Box 55"/>
            <p:cNvSpPr txBox="1"/>
            <p:nvPr/>
          </p:nvSpPr>
          <p:spPr>
            <a:xfrm>
              <a:off x="4464" y="1392"/>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grpSp>
        <p:nvGrpSpPr>
          <p:cNvPr id="30774" name="Group 56"/>
          <p:cNvGrpSpPr/>
          <p:nvPr/>
        </p:nvGrpSpPr>
        <p:grpSpPr>
          <a:xfrm>
            <a:off x="5562600" y="3200400"/>
            <a:ext cx="2781300" cy="2590800"/>
            <a:chOff x="3504" y="2352"/>
            <a:chExt cx="1752" cy="1632"/>
          </a:xfrm>
        </p:grpSpPr>
        <p:grpSp>
          <p:nvGrpSpPr>
            <p:cNvPr id="30775" name="Group 57"/>
            <p:cNvGrpSpPr/>
            <p:nvPr/>
          </p:nvGrpSpPr>
          <p:grpSpPr>
            <a:xfrm>
              <a:off x="4416" y="3312"/>
              <a:ext cx="576" cy="144"/>
              <a:chOff x="4656" y="1920"/>
              <a:chExt cx="576" cy="144"/>
            </a:xfrm>
          </p:grpSpPr>
          <p:sp>
            <p:nvSpPr>
              <p:cNvPr id="30776" name="Rectangle 5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77" name="Rectangle 5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78" name="Rectangle 6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79" name="Group 61"/>
            <p:cNvGrpSpPr/>
            <p:nvPr/>
          </p:nvGrpSpPr>
          <p:grpSpPr>
            <a:xfrm>
              <a:off x="4644" y="2928"/>
              <a:ext cx="576" cy="144"/>
              <a:chOff x="4656" y="1920"/>
              <a:chExt cx="576" cy="144"/>
            </a:xfrm>
          </p:grpSpPr>
          <p:sp>
            <p:nvSpPr>
              <p:cNvPr id="30780" name="Rectangle 6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1" name="Rectangle 6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2" name="Rectangle 6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83" name="Group 65"/>
            <p:cNvGrpSpPr/>
            <p:nvPr/>
          </p:nvGrpSpPr>
          <p:grpSpPr>
            <a:xfrm>
              <a:off x="3540" y="2928"/>
              <a:ext cx="576" cy="144"/>
              <a:chOff x="4656" y="1920"/>
              <a:chExt cx="576" cy="144"/>
            </a:xfrm>
          </p:grpSpPr>
          <p:sp>
            <p:nvSpPr>
              <p:cNvPr id="30784" name="Rectangle 66"/>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5" name="Rectangle 67"/>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6" name="Rectangle 68"/>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87" name="Group 69"/>
            <p:cNvGrpSpPr/>
            <p:nvPr/>
          </p:nvGrpSpPr>
          <p:grpSpPr>
            <a:xfrm>
              <a:off x="4080" y="2592"/>
              <a:ext cx="576" cy="144"/>
              <a:chOff x="4656" y="1920"/>
              <a:chExt cx="576" cy="144"/>
            </a:xfrm>
          </p:grpSpPr>
          <p:sp>
            <p:nvSpPr>
              <p:cNvPr id="30788" name="Rectangle 70"/>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89" name="Rectangle 71"/>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0" name="Rectangle 72"/>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1" name="Group 73"/>
            <p:cNvGrpSpPr/>
            <p:nvPr/>
          </p:nvGrpSpPr>
          <p:grpSpPr>
            <a:xfrm>
              <a:off x="3540" y="3744"/>
              <a:ext cx="576" cy="144"/>
              <a:chOff x="4656" y="1920"/>
              <a:chExt cx="576" cy="144"/>
            </a:xfrm>
          </p:grpSpPr>
          <p:sp>
            <p:nvSpPr>
              <p:cNvPr id="30792" name="Rectangle 74"/>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3" name="Rectangle 75"/>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4" name="Rectangle 76"/>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5" name="Group 77"/>
            <p:cNvGrpSpPr/>
            <p:nvPr/>
          </p:nvGrpSpPr>
          <p:grpSpPr>
            <a:xfrm>
              <a:off x="3744" y="3312"/>
              <a:ext cx="576" cy="144"/>
              <a:chOff x="4656" y="1920"/>
              <a:chExt cx="576" cy="144"/>
            </a:xfrm>
          </p:grpSpPr>
          <p:sp>
            <p:nvSpPr>
              <p:cNvPr id="30796" name="Rectangle 78"/>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7" name="Rectangle 79"/>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798" name="Rectangle 80"/>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grpSp>
          <p:nvGrpSpPr>
            <p:cNvPr id="30799" name="Group 81"/>
            <p:cNvGrpSpPr/>
            <p:nvPr/>
          </p:nvGrpSpPr>
          <p:grpSpPr>
            <a:xfrm>
              <a:off x="4644" y="3744"/>
              <a:ext cx="576" cy="144"/>
              <a:chOff x="4656" y="1920"/>
              <a:chExt cx="576" cy="144"/>
            </a:xfrm>
          </p:grpSpPr>
          <p:sp>
            <p:nvSpPr>
              <p:cNvPr id="30800" name="Rectangle 82"/>
              <p:cNvSpPr/>
              <p:nvPr/>
            </p:nvSpPr>
            <p:spPr>
              <a:xfrm>
                <a:off x="5040"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801" name="Rectangle 83"/>
              <p:cNvSpPr/>
              <p:nvPr/>
            </p:nvSpPr>
            <p:spPr>
              <a:xfrm>
                <a:off x="4848"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sp>
            <p:nvSpPr>
              <p:cNvPr id="30802" name="Rectangle 84"/>
              <p:cNvSpPr/>
              <p:nvPr/>
            </p:nvSpPr>
            <p:spPr>
              <a:xfrm>
                <a:off x="4656" y="1920"/>
                <a:ext cx="192" cy="144"/>
              </a:xfrm>
              <a:prstGeom prst="rect">
                <a:avLst/>
              </a:prstGeom>
              <a:noFill/>
              <a:ln w="12700" cap="flat" cmpd="sng">
                <a:solidFill>
                  <a:schemeClr val="tx1"/>
                </a:solidFill>
                <a:prstDash val="solid"/>
                <a:miter/>
                <a:headEnd type="none" w="sm" len="sm"/>
                <a:tailEnd type="none" w="sm" len="sm"/>
              </a:ln>
            </p:spPr>
            <p:txBody>
              <a:bodyPr wrap="none" anchor="ctr"/>
              <a:lstStyle/>
              <a:p>
                <a:pPr>
                  <a:buSzTx/>
                </a:pPr>
                <a:endParaRPr lang="zh-CN" altLang="en-US" dirty="0">
                  <a:latin typeface="Arial" panose="020B0604020202020204" pitchFamily="34" charset="0"/>
                </a:endParaRPr>
              </a:p>
            </p:txBody>
          </p:sp>
        </p:grpSp>
        <p:sp>
          <p:nvSpPr>
            <p:cNvPr id="30803" name="Line 85"/>
            <p:cNvSpPr/>
            <p:nvPr/>
          </p:nvSpPr>
          <p:spPr>
            <a:xfrm>
              <a:off x="4020" y="2976"/>
              <a:ext cx="192" cy="336"/>
            </a:xfrm>
            <a:prstGeom prst="line">
              <a:avLst/>
            </a:prstGeom>
            <a:ln w="12700" cap="sq" cmpd="sng">
              <a:solidFill>
                <a:schemeClr val="tx1"/>
              </a:solidFill>
              <a:prstDash val="solid"/>
              <a:round/>
              <a:headEnd type="none" w="sm" len="sm"/>
              <a:tailEnd type="triangle" w="med" len="lg"/>
            </a:ln>
          </p:spPr>
        </p:sp>
        <p:sp>
          <p:nvSpPr>
            <p:cNvPr id="30804" name="Line 86"/>
            <p:cNvSpPr/>
            <p:nvPr/>
          </p:nvSpPr>
          <p:spPr>
            <a:xfrm flipH="1">
              <a:off x="4596" y="2976"/>
              <a:ext cx="156" cy="336"/>
            </a:xfrm>
            <a:prstGeom prst="line">
              <a:avLst/>
            </a:prstGeom>
            <a:ln w="12700" cap="sq" cmpd="sng">
              <a:solidFill>
                <a:schemeClr val="tx1"/>
              </a:solidFill>
              <a:prstDash val="solid"/>
              <a:round/>
              <a:headEnd type="none" w="sm" len="sm"/>
              <a:tailEnd type="triangle" w="med" len="lg"/>
            </a:ln>
          </p:spPr>
        </p:sp>
        <p:sp>
          <p:nvSpPr>
            <p:cNvPr id="30805" name="Line 87"/>
            <p:cNvSpPr/>
            <p:nvPr/>
          </p:nvSpPr>
          <p:spPr>
            <a:xfrm flipH="1">
              <a:off x="3972" y="2688"/>
              <a:ext cx="240" cy="240"/>
            </a:xfrm>
            <a:prstGeom prst="line">
              <a:avLst/>
            </a:prstGeom>
            <a:ln w="12700" cap="sq" cmpd="sng">
              <a:solidFill>
                <a:schemeClr val="tx1"/>
              </a:solidFill>
              <a:prstDash val="solid"/>
              <a:round/>
              <a:headEnd type="none" w="sm" len="sm"/>
              <a:tailEnd type="triangle" w="med" len="lg"/>
            </a:ln>
          </p:spPr>
        </p:sp>
        <p:sp>
          <p:nvSpPr>
            <p:cNvPr id="30806" name="Line 88"/>
            <p:cNvSpPr/>
            <p:nvPr/>
          </p:nvSpPr>
          <p:spPr>
            <a:xfrm>
              <a:off x="4560" y="2688"/>
              <a:ext cx="276" cy="240"/>
            </a:xfrm>
            <a:prstGeom prst="line">
              <a:avLst/>
            </a:prstGeom>
            <a:ln w="12700" cap="sq" cmpd="sng">
              <a:solidFill>
                <a:schemeClr val="tx1"/>
              </a:solidFill>
              <a:prstDash val="solid"/>
              <a:round/>
              <a:headEnd type="none" w="sm" len="sm"/>
              <a:tailEnd type="triangle" w="med" len="lg"/>
            </a:ln>
          </p:spPr>
        </p:sp>
        <p:sp>
          <p:nvSpPr>
            <p:cNvPr id="30807" name="Line 89"/>
            <p:cNvSpPr/>
            <p:nvPr/>
          </p:nvSpPr>
          <p:spPr>
            <a:xfrm flipH="1">
              <a:off x="3636" y="3360"/>
              <a:ext cx="192" cy="384"/>
            </a:xfrm>
            <a:prstGeom prst="line">
              <a:avLst/>
            </a:prstGeom>
            <a:ln w="12700" cap="sq" cmpd="sng">
              <a:solidFill>
                <a:schemeClr val="tx1"/>
              </a:solidFill>
              <a:prstDash val="solid"/>
              <a:round/>
              <a:headEnd type="none" w="sm" len="sm"/>
              <a:tailEnd type="triangle" w="med" len="lg"/>
            </a:ln>
          </p:spPr>
        </p:sp>
        <p:sp>
          <p:nvSpPr>
            <p:cNvPr id="30808" name="Line 90"/>
            <p:cNvSpPr/>
            <p:nvPr/>
          </p:nvSpPr>
          <p:spPr>
            <a:xfrm>
              <a:off x="4884" y="3360"/>
              <a:ext cx="288" cy="384"/>
            </a:xfrm>
            <a:prstGeom prst="line">
              <a:avLst/>
            </a:prstGeom>
            <a:ln w="12700" cap="sq" cmpd="sng">
              <a:solidFill>
                <a:schemeClr val="tx1"/>
              </a:solidFill>
              <a:prstDash val="solid"/>
              <a:round/>
              <a:headEnd type="none" w="sm" len="sm"/>
              <a:tailEnd type="triangle" w="med" len="lg"/>
            </a:ln>
          </p:spPr>
        </p:sp>
        <p:sp>
          <p:nvSpPr>
            <p:cNvPr id="30809" name="Text Box 91"/>
            <p:cNvSpPr txBox="1"/>
            <p:nvPr/>
          </p:nvSpPr>
          <p:spPr>
            <a:xfrm>
              <a:off x="4260" y="2568"/>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50</a:t>
              </a:r>
            </a:p>
          </p:txBody>
        </p:sp>
        <p:sp>
          <p:nvSpPr>
            <p:cNvPr id="30810" name="Text Box 92"/>
            <p:cNvSpPr txBox="1"/>
            <p:nvPr/>
          </p:nvSpPr>
          <p:spPr>
            <a:xfrm>
              <a:off x="3696" y="2889"/>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35</a:t>
              </a:r>
            </a:p>
          </p:txBody>
        </p:sp>
        <p:sp>
          <p:nvSpPr>
            <p:cNvPr id="30811" name="Text Box 93"/>
            <p:cNvSpPr txBox="1"/>
            <p:nvPr/>
          </p:nvSpPr>
          <p:spPr>
            <a:xfrm>
              <a:off x="4788" y="2895"/>
              <a:ext cx="260" cy="231"/>
            </a:xfrm>
            <a:prstGeom prst="rect">
              <a:avLst/>
            </a:prstGeom>
            <a:noFill/>
            <a:ln w="12700">
              <a:noFill/>
            </a:ln>
          </p:spPr>
          <p:txBody>
            <a:bodyPr wrap="none" anchor="t">
              <a:spAutoFit/>
            </a:bodyPr>
            <a:lstStyle/>
            <a:p>
              <a:pPr>
                <a:buSzTx/>
              </a:pPr>
              <a:r>
                <a:rPr lang="en-US" altLang="zh-CN" dirty="0">
                  <a:solidFill>
                    <a:srgbClr val="FF0000"/>
                  </a:solidFill>
                  <a:latin typeface="Arial" panose="020B0604020202020204" pitchFamily="34" charset="0"/>
                </a:rPr>
                <a:t>75</a:t>
              </a:r>
              <a:endParaRPr lang="en-US" altLang="zh-CN" sz="2000" b="1" dirty="0">
                <a:solidFill>
                  <a:srgbClr val="FF0000"/>
                </a:solidFill>
                <a:latin typeface="Arial" panose="020B0604020202020204" pitchFamily="34" charset="0"/>
              </a:endParaRPr>
            </a:p>
          </p:txBody>
        </p:sp>
        <p:sp>
          <p:nvSpPr>
            <p:cNvPr id="30812" name="Text Box 94"/>
            <p:cNvSpPr txBox="1"/>
            <p:nvPr/>
          </p:nvSpPr>
          <p:spPr>
            <a:xfrm>
              <a:off x="3904" y="3279"/>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40</a:t>
              </a:r>
            </a:p>
          </p:txBody>
        </p:sp>
        <p:sp>
          <p:nvSpPr>
            <p:cNvPr id="30813" name="Text Box 95"/>
            <p:cNvSpPr txBox="1"/>
            <p:nvPr/>
          </p:nvSpPr>
          <p:spPr>
            <a:xfrm>
              <a:off x="4596" y="3279"/>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65</a:t>
              </a:r>
            </a:p>
          </p:txBody>
        </p:sp>
        <p:sp>
          <p:nvSpPr>
            <p:cNvPr id="30814" name="Text Box 96"/>
            <p:cNvSpPr txBox="1"/>
            <p:nvPr/>
          </p:nvSpPr>
          <p:spPr>
            <a:xfrm>
              <a:off x="3684" y="3711"/>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38</a:t>
              </a:r>
            </a:p>
          </p:txBody>
        </p:sp>
        <p:sp>
          <p:nvSpPr>
            <p:cNvPr id="30815" name="Text Box 97"/>
            <p:cNvSpPr txBox="1"/>
            <p:nvPr/>
          </p:nvSpPr>
          <p:spPr>
            <a:xfrm>
              <a:off x="4800" y="3696"/>
              <a:ext cx="260" cy="231"/>
            </a:xfrm>
            <a:prstGeom prst="rect">
              <a:avLst/>
            </a:prstGeom>
            <a:noFill/>
            <a:ln w="12700">
              <a:noFill/>
            </a:ln>
          </p:spPr>
          <p:txBody>
            <a:bodyPr wrap="none" anchor="t">
              <a:spAutoFit/>
            </a:bodyPr>
            <a:lstStyle/>
            <a:p>
              <a:pPr>
                <a:buSzTx/>
              </a:pPr>
              <a:r>
                <a:rPr lang="en-US" altLang="zh-CN" dirty="0">
                  <a:latin typeface="Arial" panose="020B0604020202020204" pitchFamily="34" charset="0"/>
                </a:rPr>
                <a:t>70</a:t>
              </a:r>
            </a:p>
          </p:txBody>
        </p:sp>
        <p:sp>
          <p:nvSpPr>
            <p:cNvPr id="30816" name="Text Box 98"/>
            <p:cNvSpPr txBox="1"/>
            <p:nvPr/>
          </p:nvSpPr>
          <p:spPr>
            <a:xfrm>
              <a:off x="3792" y="2352"/>
              <a:ext cx="223" cy="250"/>
            </a:xfrm>
            <a:prstGeom prst="rect">
              <a:avLst/>
            </a:prstGeom>
            <a:noFill/>
            <a:ln w="12700">
              <a:noFill/>
            </a:ln>
          </p:spPr>
          <p:txBody>
            <a:bodyPr wrap="none" anchor="t">
              <a:spAutoFit/>
            </a:bodyPr>
            <a:lstStyle/>
            <a:p>
              <a:pPr>
                <a:buSzTx/>
              </a:pPr>
              <a:r>
                <a:rPr lang="en-US" altLang="zh-CN" sz="2000" b="1" dirty="0">
                  <a:latin typeface="Arial" panose="020B0604020202020204" pitchFamily="34" charset="0"/>
                </a:rPr>
                <a:t>T</a:t>
              </a:r>
              <a:endParaRPr lang="en-US" altLang="zh-CN" dirty="0">
                <a:latin typeface="Arial" panose="020B0604020202020204" pitchFamily="34" charset="0"/>
              </a:endParaRPr>
            </a:p>
          </p:txBody>
        </p:sp>
        <p:sp>
          <p:nvSpPr>
            <p:cNvPr id="30817" name="Line 99"/>
            <p:cNvSpPr/>
            <p:nvPr/>
          </p:nvSpPr>
          <p:spPr>
            <a:xfrm>
              <a:off x="3984" y="2448"/>
              <a:ext cx="192" cy="144"/>
            </a:xfrm>
            <a:prstGeom prst="line">
              <a:avLst/>
            </a:prstGeom>
            <a:ln w="12700" cap="sq" cmpd="sng">
              <a:solidFill>
                <a:schemeClr val="tx1"/>
              </a:solidFill>
              <a:prstDash val="solid"/>
              <a:round/>
              <a:headEnd type="none" w="sm" len="sm"/>
              <a:tailEnd type="triangle" w="med" len="lg"/>
            </a:ln>
          </p:spPr>
        </p:sp>
        <p:sp>
          <p:nvSpPr>
            <p:cNvPr id="30818" name="Text Box 100"/>
            <p:cNvSpPr txBox="1"/>
            <p:nvPr/>
          </p:nvSpPr>
          <p:spPr>
            <a:xfrm>
              <a:off x="3504" y="2880"/>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19" name="Rectangle 101"/>
            <p:cNvSpPr/>
            <p:nvPr/>
          </p:nvSpPr>
          <p:spPr>
            <a:xfrm>
              <a:off x="3552"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0" name="Rectangle 102"/>
            <p:cNvSpPr/>
            <p:nvPr/>
          </p:nvSpPr>
          <p:spPr>
            <a:xfrm>
              <a:off x="4092" y="326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1" name="Rectangle 103"/>
            <p:cNvSpPr/>
            <p:nvPr/>
          </p:nvSpPr>
          <p:spPr>
            <a:xfrm>
              <a:off x="5028" y="2880"/>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2" name="Rectangle 104"/>
            <p:cNvSpPr/>
            <p:nvPr/>
          </p:nvSpPr>
          <p:spPr>
            <a:xfrm>
              <a:off x="3936"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3" name="Rectangle 105"/>
            <p:cNvSpPr/>
            <p:nvPr/>
          </p:nvSpPr>
          <p:spPr>
            <a:xfrm>
              <a:off x="4644"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4" name="Rectangle 106"/>
            <p:cNvSpPr/>
            <p:nvPr/>
          </p:nvSpPr>
          <p:spPr>
            <a:xfrm>
              <a:off x="5028" y="3696"/>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rPr>
                <a:t>^</a:t>
              </a:r>
            </a:p>
          </p:txBody>
        </p:sp>
        <p:sp>
          <p:nvSpPr>
            <p:cNvPr id="30825" name="Text Box 107"/>
            <p:cNvSpPr txBox="1"/>
            <p:nvPr/>
          </p:nvSpPr>
          <p:spPr>
            <a:xfrm>
              <a:off x="4452" y="3264"/>
              <a:ext cx="228" cy="288"/>
            </a:xfrm>
            <a:prstGeom prst="rect">
              <a:avLst/>
            </a:prstGeom>
            <a:noFill/>
            <a:ln w="12700">
              <a:noFill/>
            </a:ln>
          </p:spPr>
          <p:txBody>
            <a:bodyPr wrap="none"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cxnSp>
        <p:nvCxnSpPr>
          <p:cNvPr id="110" name="直接箭头连接符 109"/>
          <p:cNvCxnSpPr/>
          <p:nvPr/>
        </p:nvCxnSpPr>
        <p:spPr>
          <a:xfrm>
            <a:off x="3761946" y="3581400"/>
            <a:ext cx="1845105" cy="5953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575175" y="2334418"/>
            <a:ext cx="987426" cy="2389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endCxn id="30771" idx="0"/>
          </p:cNvCxnSpPr>
          <p:nvPr/>
        </p:nvCxnSpPr>
        <p:spPr>
          <a:xfrm>
            <a:off x="4575175" y="2305051"/>
            <a:ext cx="2997200" cy="2095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5516563" y="3833813"/>
            <a:ext cx="12160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6" name="矩形 125"/>
          <p:cNvSpPr/>
          <p:nvPr/>
        </p:nvSpPr>
        <p:spPr>
          <a:xfrm>
            <a:off x="7316788" y="2168525"/>
            <a:ext cx="1216025" cy="103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28" name="直接连接符 127"/>
          <p:cNvCxnSpPr>
            <a:endCxn id="30771" idx="0"/>
          </p:cNvCxnSpPr>
          <p:nvPr/>
        </p:nvCxnSpPr>
        <p:spPr>
          <a:xfrm flipH="1">
            <a:off x="6237288" y="3833813"/>
            <a:ext cx="360363" cy="855663"/>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6958013" y="3833813"/>
            <a:ext cx="13938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1" name="直接连接符 130"/>
          <p:cNvCxnSpPr>
            <a:stCxn id="30788" idx="2"/>
            <a:endCxn id="129" idx="2"/>
          </p:cNvCxnSpPr>
          <p:nvPr/>
        </p:nvCxnSpPr>
        <p:spPr>
          <a:xfrm>
            <a:off x="7239000" y="3810000"/>
            <a:ext cx="415925" cy="879475"/>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5516563" y="2168525"/>
            <a:ext cx="1216025" cy="85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9" name="直接箭头连接符 118"/>
          <p:cNvCxnSpPr>
            <a:endCxn id="129" idx="2"/>
          </p:cNvCxnSpPr>
          <p:nvPr/>
        </p:nvCxnSpPr>
        <p:spPr>
          <a:xfrm flipV="1">
            <a:off x="3663950" y="4689476"/>
            <a:ext cx="3990976" cy="1111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 name="Text Box 48"/>
          <p:cNvSpPr txBox="1"/>
          <p:nvPr/>
        </p:nvSpPr>
        <p:spPr>
          <a:xfrm>
            <a:off x="5919557" y="1870115"/>
            <a:ext cx="319318" cy="369332"/>
          </a:xfrm>
          <a:prstGeom prst="rect">
            <a:avLst/>
          </a:prstGeom>
          <a:noFill/>
          <a:ln w="12700">
            <a:noFill/>
          </a:ln>
        </p:spPr>
        <p:txBody>
          <a:bodyPr wrap="square" anchor="t">
            <a:spAutoFit/>
          </a:bodyPr>
          <a:lstStyle/>
          <a:p>
            <a:pPr>
              <a:buSzTx/>
            </a:pPr>
            <a:r>
              <a:rPr lang="en-US" altLang="zh-CN" b="1" dirty="0">
                <a:solidFill>
                  <a:srgbClr val="FF0000"/>
                </a:solidFill>
                <a:latin typeface="Arial" panose="020B0604020202020204" pitchFamily="34" charset="0"/>
              </a:rPr>
              <a:t>^</a:t>
            </a:r>
          </a:p>
        </p:txBody>
      </p:sp>
      <p:sp>
        <p:nvSpPr>
          <p:cNvPr id="124" name="Text Box 48"/>
          <p:cNvSpPr txBox="1"/>
          <p:nvPr/>
        </p:nvSpPr>
        <p:spPr>
          <a:xfrm>
            <a:off x="7648575" y="1875909"/>
            <a:ext cx="319318" cy="369332"/>
          </a:xfrm>
          <a:prstGeom prst="rect">
            <a:avLst/>
          </a:prstGeom>
          <a:noFill/>
          <a:ln w="12700">
            <a:noFill/>
          </a:ln>
        </p:spPr>
        <p:txBody>
          <a:bodyPr wrap="square" anchor="t">
            <a:spAutoFit/>
          </a:bodyPr>
          <a:lstStyle/>
          <a:p>
            <a:pPr>
              <a:buSzTx/>
            </a:pPr>
            <a:r>
              <a:rPr lang="en-US" altLang="zh-CN" b="1" dirty="0">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ox(in)">
                                      <p:cBhvr>
                                        <p:cTn id="7"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par>
                                <p:cTn id="8" presetID="4" presetClass="entr" presetSubtype="16"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box(in)">
                                      <p:cBhvr>
                                        <p:cTn id="10" dur="5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box(in)">
                                      <p:cBhvr>
                                        <p:cTn id="15" dur="500"/>
                                        <p:tgtEl>
                                          <p:spTgt spid="13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box(in)">
                                      <p:cBhvr>
                                        <p:cTn id="18" dur="500"/>
                                        <p:tgtEl>
                                          <p:spTgt spid="1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box(in)">
                                      <p:cBhvr>
                                        <p:cTn id="37" dur="500"/>
                                        <p:tgtEl>
                                          <p:spTgt spid="1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box(in)">
                                      <p:cBhvr>
                                        <p:cTn id="40" dur="500"/>
                                        <p:tgtEl>
                                          <p:spTgt spid="12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box(in)">
                                      <p:cBhvr>
                                        <p:cTn id="4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box(in)">
                                      <p:cBhvr>
                                        <p:cTn id="50" dur="500"/>
                                        <p:tgtEl>
                                          <p:spTgt spid="129"/>
                                        </p:tgtEl>
                                      </p:cBhvr>
                                    </p:animEffect>
                                  </p:childTnLst>
                                </p:cTn>
                              </p:par>
                              <p:par>
                                <p:cTn id="51" presetID="4" presetClass="entr" presetSubtype="16"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box(in)">
                                      <p:cBhvr>
                                        <p:cTn id="53"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9" grpId="0" animBg="1"/>
      <p:bldP spid="132" grpId="0" animBg="1"/>
      <p:bldP spid="123" grpId="0"/>
      <p:bldP spid="1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p:nvPr/>
        </p:nvSpPr>
        <p:spPr>
          <a:xfrm>
            <a:off x="0" y="233363"/>
            <a:ext cx="4662488" cy="2746375"/>
          </a:xfrm>
          <a:prstGeom prst="rect">
            <a:avLst/>
          </a:prstGeom>
          <a:noFill/>
          <a:ln w="9525">
            <a:noFill/>
          </a:ln>
        </p:spPr>
        <p:txBody>
          <a:bodyPr anchor="t"/>
          <a:lstStyle/>
          <a:p>
            <a:pPr marL="742950" lvl="1" indent="-285750" algn="l" rtl="0" eaLnBrk="1" fontAlgn="base" hangingPunct="1">
              <a:spcBef>
                <a:spcPct val="20000"/>
              </a:spcBef>
              <a:spcAft>
                <a:spcPct val="0"/>
              </a:spcAft>
              <a:buClrTx/>
              <a:buSzPct val="80000"/>
              <a:buFontTx/>
              <a:buBlip>
                <a:blip r:embed="rId2"/>
              </a:buBlip>
            </a:pPr>
            <a:r>
              <a:rPr lang="zh-CN" altLang="en-US" sz="2800" b="1" dirty="0">
                <a:solidFill>
                  <a:schemeClr val="tx1"/>
                </a:solidFill>
                <a:latin typeface="楷体_GB2312" pitchFamily="49" charset="-122"/>
                <a:ea typeface="楷体_GB2312" pitchFamily="49" charset="-122"/>
              </a:rPr>
              <a:t>被删除结点的左、右子树都存在</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latin typeface="楷体_GB2312" pitchFamily="49" charset="-122"/>
                <a:ea typeface="楷体_GB2312" pitchFamily="49" charset="-122"/>
              </a:rPr>
              <a:t>则用</a:t>
            </a:r>
            <a:r>
              <a:rPr lang="zh-CN" altLang="en-US" sz="2800" b="1" dirty="0">
                <a:solidFill>
                  <a:srgbClr val="FF0000"/>
                </a:solidFill>
                <a:latin typeface="楷体_GB2312" pitchFamily="49" charset="-122"/>
                <a:ea typeface="楷体_GB2312" pitchFamily="49" charset="-122"/>
              </a:rPr>
              <a:t>被删除结点的右子树中值最小的结点</a:t>
            </a:r>
            <a:r>
              <a:rPr lang="en-US" altLang="zh-CN" sz="2800" b="1" dirty="0">
                <a:solidFill>
                  <a:schemeClr val="tx1"/>
                </a:solidFill>
                <a:latin typeface="楷体_GB2312" pitchFamily="49" charset="-122"/>
                <a:ea typeface="楷体_GB2312" pitchFamily="49" charset="-122"/>
              </a:rPr>
              <a:t>(</a:t>
            </a:r>
            <a:r>
              <a:rPr lang="zh-CN" altLang="en-US" sz="2800" b="1" dirty="0">
                <a:solidFill>
                  <a:srgbClr val="1209BD"/>
                </a:solidFill>
                <a:latin typeface="楷体_GB2312" pitchFamily="49" charset="-122"/>
                <a:ea typeface="楷体_GB2312" pitchFamily="49" charset="-122"/>
              </a:rPr>
              <a:t>或被删除结点的左子树中值最大的结点</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latin typeface="楷体_GB2312" pitchFamily="49" charset="-122"/>
                <a:ea typeface="楷体_GB2312" pitchFamily="49" charset="-122"/>
              </a:rPr>
              <a:t>取代被删除结点</a:t>
            </a:r>
            <a:r>
              <a:rPr lang="en-US" altLang="zh-CN" sz="2800" b="1" dirty="0">
                <a:solidFill>
                  <a:schemeClr val="tx1"/>
                </a:solidFill>
                <a:latin typeface="楷体_GB2312" pitchFamily="49" charset="-122"/>
                <a:ea typeface="楷体_GB2312" pitchFamily="49" charset="-122"/>
              </a:rPr>
              <a:t>.</a:t>
            </a:r>
          </a:p>
        </p:txBody>
      </p:sp>
      <p:grpSp>
        <p:nvGrpSpPr>
          <p:cNvPr id="31746" name="Group 720"/>
          <p:cNvGrpSpPr/>
          <p:nvPr/>
        </p:nvGrpSpPr>
        <p:grpSpPr>
          <a:xfrm>
            <a:off x="4643438" y="333375"/>
            <a:ext cx="4116387" cy="3578225"/>
            <a:chOff x="3016" y="255"/>
            <a:chExt cx="2593" cy="2254"/>
          </a:xfrm>
        </p:grpSpPr>
        <p:grpSp>
          <p:nvGrpSpPr>
            <p:cNvPr id="31747" name="Group 344"/>
            <p:cNvGrpSpPr/>
            <p:nvPr/>
          </p:nvGrpSpPr>
          <p:grpSpPr>
            <a:xfrm>
              <a:off x="4362" y="999"/>
              <a:ext cx="577" cy="145"/>
              <a:chOff x="4322" y="1346"/>
              <a:chExt cx="577" cy="145"/>
            </a:xfrm>
          </p:grpSpPr>
          <p:sp>
            <p:nvSpPr>
              <p:cNvPr id="31748" name="Rectangle 345"/>
              <p:cNvSpPr/>
              <p:nvPr/>
            </p:nvSpPr>
            <p:spPr>
              <a:xfrm>
                <a:off x="4706"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49" name="Rectangle 346"/>
              <p:cNvSpPr/>
              <p:nvPr/>
            </p:nvSpPr>
            <p:spPr>
              <a:xfrm>
                <a:off x="451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0" name="Rectangle 347"/>
              <p:cNvSpPr/>
              <p:nvPr/>
            </p:nvSpPr>
            <p:spPr>
              <a:xfrm>
                <a:off x="432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1" name="Group 348"/>
            <p:cNvGrpSpPr/>
            <p:nvPr/>
          </p:nvGrpSpPr>
          <p:grpSpPr>
            <a:xfrm>
              <a:off x="4455" y="615"/>
              <a:ext cx="577" cy="145"/>
              <a:chOff x="4550" y="962"/>
              <a:chExt cx="577" cy="145"/>
            </a:xfrm>
          </p:grpSpPr>
          <p:sp>
            <p:nvSpPr>
              <p:cNvPr id="31752" name="Rectangle 349"/>
              <p:cNvSpPr/>
              <p:nvPr/>
            </p:nvSpPr>
            <p:spPr>
              <a:xfrm>
                <a:off x="4934"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3" name="Rectangle 350"/>
              <p:cNvSpPr/>
              <p:nvPr/>
            </p:nvSpPr>
            <p:spPr>
              <a:xfrm>
                <a:off x="4742"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4" name="Rectangle 351"/>
              <p:cNvSpPr/>
              <p:nvPr/>
            </p:nvSpPr>
            <p:spPr>
              <a:xfrm>
                <a:off x="455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5" name="Group 352"/>
            <p:cNvGrpSpPr/>
            <p:nvPr/>
          </p:nvGrpSpPr>
          <p:grpSpPr>
            <a:xfrm>
              <a:off x="3592" y="613"/>
              <a:ext cx="577" cy="145"/>
              <a:chOff x="3446" y="962"/>
              <a:chExt cx="577" cy="145"/>
            </a:xfrm>
          </p:grpSpPr>
          <p:sp>
            <p:nvSpPr>
              <p:cNvPr id="31756" name="Rectangle 353"/>
              <p:cNvSpPr/>
              <p:nvPr/>
            </p:nvSpPr>
            <p:spPr>
              <a:xfrm>
                <a:off x="383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7" name="Rectangle 354"/>
              <p:cNvSpPr/>
              <p:nvPr/>
            </p:nvSpPr>
            <p:spPr>
              <a:xfrm>
                <a:off x="3638"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58" name="Rectangle 355"/>
              <p:cNvSpPr/>
              <p:nvPr/>
            </p:nvSpPr>
            <p:spPr>
              <a:xfrm>
                <a:off x="3446"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59" name="Group 356"/>
            <p:cNvGrpSpPr/>
            <p:nvPr/>
          </p:nvGrpSpPr>
          <p:grpSpPr>
            <a:xfrm>
              <a:off x="4026" y="279"/>
              <a:ext cx="577" cy="145"/>
              <a:chOff x="3986" y="626"/>
              <a:chExt cx="577" cy="145"/>
            </a:xfrm>
          </p:grpSpPr>
          <p:sp>
            <p:nvSpPr>
              <p:cNvPr id="31760" name="Rectangle 357"/>
              <p:cNvSpPr/>
              <p:nvPr/>
            </p:nvSpPr>
            <p:spPr>
              <a:xfrm>
                <a:off x="4370"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1" name="Rectangle 358"/>
              <p:cNvSpPr/>
              <p:nvPr/>
            </p:nvSpPr>
            <p:spPr>
              <a:xfrm>
                <a:off x="4178"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2" name="Rectangle 359"/>
              <p:cNvSpPr/>
              <p:nvPr/>
            </p:nvSpPr>
            <p:spPr>
              <a:xfrm>
                <a:off x="3986"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63" name="Group 360"/>
            <p:cNvGrpSpPr/>
            <p:nvPr/>
          </p:nvGrpSpPr>
          <p:grpSpPr>
            <a:xfrm>
              <a:off x="3486" y="1431"/>
              <a:ext cx="577" cy="145"/>
              <a:chOff x="3446" y="1778"/>
              <a:chExt cx="577" cy="145"/>
            </a:xfrm>
          </p:grpSpPr>
          <p:sp>
            <p:nvSpPr>
              <p:cNvPr id="31764" name="Rectangle 361"/>
              <p:cNvSpPr/>
              <p:nvPr/>
            </p:nvSpPr>
            <p:spPr>
              <a:xfrm>
                <a:off x="383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5" name="Rectangle 362"/>
              <p:cNvSpPr/>
              <p:nvPr/>
            </p:nvSpPr>
            <p:spPr>
              <a:xfrm>
                <a:off x="3638"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6" name="Rectangle 363"/>
              <p:cNvSpPr/>
              <p:nvPr/>
            </p:nvSpPr>
            <p:spPr>
              <a:xfrm>
                <a:off x="3446"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67" name="Group 364"/>
            <p:cNvGrpSpPr/>
            <p:nvPr/>
          </p:nvGrpSpPr>
          <p:grpSpPr>
            <a:xfrm>
              <a:off x="3690" y="999"/>
              <a:ext cx="577" cy="145"/>
              <a:chOff x="3650" y="1346"/>
              <a:chExt cx="577" cy="145"/>
            </a:xfrm>
          </p:grpSpPr>
          <p:sp>
            <p:nvSpPr>
              <p:cNvPr id="31768" name="Rectangle 365"/>
              <p:cNvSpPr/>
              <p:nvPr/>
            </p:nvSpPr>
            <p:spPr>
              <a:xfrm>
                <a:off x="403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69" name="Rectangle 366"/>
              <p:cNvSpPr/>
              <p:nvPr/>
            </p:nvSpPr>
            <p:spPr>
              <a:xfrm>
                <a:off x="384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0" name="Rectangle 367"/>
              <p:cNvSpPr/>
              <p:nvPr/>
            </p:nvSpPr>
            <p:spPr>
              <a:xfrm>
                <a:off x="3650"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71" name="Group 368"/>
            <p:cNvGrpSpPr/>
            <p:nvPr/>
          </p:nvGrpSpPr>
          <p:grpSpPr>
            <a:xfrm>
              <a:off x="4590" y="1431"/>
              <a:ext cx="577" cy="145"/>
              <a:chOff x="4550" y="1778"/>
              <a:chExt cx="577" cy="145"/>
            </a:xfrm>
          </p:grpSpPr>
          <p:sp>
            <p:nvSpPr>
              <p:cNvPr id="31772" name="Rectangle 369"/>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3" name="Rectangle 370"/>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774" name="Rectangle 371"/>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775" name="Group 372"/>
            <p:cNvGrpSpPr/>
            <p:nvPr/>
          </p:nvGrpSpPr>
          <p:grpSpPr>
            <a:xfrm>
              <a:off x="4072" y="663"/>
              <a:ext cx="192" cy="336"/>
              <a:chOff x="3926" y="1010"/>
              <a:chExt cx="192" cy="336"/>
            </a:xfrm>
          </p:grpSpPr>
          <p:sp>
            <p:nvSpPr>
              <p:cNvPr id="31776" name="Line 373"/>
              <p:cNvSpPr/>
              <p:nvPr/>
            </p:nvSpPr>
            <p:spPr>
              <a:xfrm>
                <a:off x="3926" y="1010"/>
                <a:ext cx="145" cy="252"/>
              </a:xfrm>
              <a:prstGeom prst="line">
                <a:avLst/>
              </a:prstGeom>
              <a:ln w="19050" cap="flat" cmpd="sng">
                <a:solidFill>
                  <a:schemeClr val="tx1"/>
                </a:solidFill>
                <a:prstDash val="solid"/>
                <a:round/>
                <a:headEnd type="none" w="med" len="med"/>
                <a:tailEnd type="none" w="med" len="med"/>
              </a:ln>
            </p:spPr>
          </p:sp>
          <p:sp>
            <p:nvSpPr>
              <p:cNvPr id="31777" name="Freeform 374"/>
              <p:cNvSpPr/>
              <p:nvPr/>
            </p:nvSpPr>
            <p:spPr>
              <a:xfrm>
                <a:off x="4039" y="1244"/>
                <a:ext cx="79" cy="102"/>
              </a:xfrm>
              <a:custGeom>
                <a:avLst/>
                <a:gdLst/>
                <a:ahLst/>
                <a:cxnLst>
                  <a:cxn ang="0">
                    <a:pos x="0" y="33"/>
                  </a:cxn>
                  <a:cxn ang="0">
                    <a:pos x="79" y="102"/>
                  </a:cxn>
                  <a:cxn ang="0">
                    <a:pos x="59" y="0"/>
                  </a:cxn>
                  <a:cxn ang="0">
                    <a:pos x="0" y="33"/>
                  </a:cxn>
                </a:cxnLst>
                <a:rect l="0" t="0" r="0" b="0"/>
                <a:pathLst>
                  <a:path w="79" h="102">
                    <a:moveTo>
                      <a:pt x="0" y="33"/>
                    </a:moveTo>
                    <a:lnTo>
                      <a:pt x="79" y="102"/>
                    </a:lnTo>
                    <a:lnTo>
                      <a:pt x="59" y="0"/>
                    </a:lnTo>
                    <a:lnTo>
                      <a:pt x="0" y="33"/>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78" name="Group 375"/>
            <p:cNvGrpSpPr/>
            <p:nvPr/>
          </p:nvGrpSpPr>
          <p:grpSpPr>
            <a:xfrm>
              <a:off x="4408" y="663"/>
              <a:ext cx="156" cy="336"/>
              <a:chOff x="4502" y="1010"/>
              <a:chExt cx="156" cy="336"/>
            </a:xfrm>
          </p:grpSpPr>
          <p:sp>
            <p:nvSpPr>
              <p:cNvPr id="31779" name="Line 376"/>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780" name="Freeform 377"/>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1" name="Group 378"/>
            <p:cNvGrpSpPr/>
            <p:nvPr/>
          </p:nvGrpSpPr>
          <p:grpSpPr>
            <a:xfrm>
              <a:off x="3918" y="375"/>
              <a:ext cx="240" cy="240"/>
              <a:chOff x="3878" y="722"/>
              <a:chExt cx="240" cy="240"/>
            </a:xfrm>
          </p:grpSpPr>
          <p:sp>
            <p:nvSpPr>
              <p:cNvPr id="31782" name="Line 379"/>
              <p:cNvSpPr/>
              <p:nvPr/>
            </p:nvSpPr>
            <p:spPr>
              <a:xfrm flipH="1">
                <a:off x="3946" y="722"/>
                <a:ext cx="172" cy="172"/>
              </a:xfrm>
              <a:prstGeom prst="line">
                <a:avLst/>
              </a:prstGeom>
              <a:ln w="19050" cap="flat" cmpd="sng">
                <a:solidFill>
                  <a:schemeClr val="tx1"/>
                </a:solidFill>
                <a:prstDash val="solid"/>
                <a:round/>
                <a:headEnd type="none" w="med" len="med"/>
                <a:tailEnd type="none" w="med" len="med"/>
              </a:ln>
            </p:spPr>
          </p:sp>
          <p:sp>
            <p:nvSpPr>
              <p:cNvPr id="31783" name="Freeform 380"/>
              <p:cNvSpPr/>
              <p:nvPr/>
            </p:nvSpPr>
            <p:spPr>
              <a:xfrm>
                <a:off x="3878" y="868"/>
                <a:ext cx="93" cy="94"/>
              </a:xfrm>
              <a:custGeom>
                <a:avLst/>
                <a:gdLst/>
                <a:ahLst/>
                <a:cxnLst>
                  <a:cxn ang="0">
                    <a:pos x="46" y="0"/>
                  </a:cxn>
                  <a:cxn ang="0">
                    <a:pos x="0" y="94"/>
                  </a:cxn>
                  <a:cxn ang="0">
                    <a:pos x="93" y="47"/>
                  </a:cxn>
                  <a:cxn ang="0">
                    <a:pos x="46" y="0"/>
                  </a:cxn>
                </a:cxnLst>
                <a:rect l="0" t="0" r="0" b="0"/>
                <a:pathLst>
                  <a:path w="93" h="94">
                    <a:moveTo>
                      <a:pt x="46" y="0"/>
                    </a:moveTo>
                    <a:lnTo>
                      <a:pt x="0" y="94"/>
                    </a:lnTo>
                    <a:lnTo>
                      <a:pt x="93" y="47"/>
                    </a:lnTo>
                    <a:lnTo>
                      <a:pt x="46"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4" name="Group 381"/>
            <p:cNvGrpSpPr/>
            <p:nvPr/>
          </p:nvGrpSpPr>
          <p:grpSpPr>
            <a:xfrm>
              <a:off x="4506" y="375"/>
              <a:ext cx="276" cy="240"/>
              <a:chOff x="4466" y="722"/>
              <a:chExt cx="276" cy="240"/>
            </a:xfrm>
          </p:grpSpPr>
          <p:sp>
            <p:nvSpPr>
              <p:cNvPr id="31785" name="Line 382"/>
              <p:cNvSpPr/>
              <p:nvPr/>
            </p:nvSpPr>
            <p:spPr>
              <a:xfrm>
                <a:off x="4466" y="722"/>
                <a:ext cx="203" cy="177"/>
              </a:xfrm>
              <a:prstGeom prst="line">
                <a:avLst/>
              </a:prstGeom>
              <a:ln w="19050" cap="flat" cmpd="sng">
                <a:solidFill>
                  <a:schemeClr val="tx1"/>
                </a:solidFill>
                <a:prstDash val="solid"/>
                <a:round/>
                <a:headEnd type="none" w="med" len="med"/>
                <a:tailEnd type="none" w="med" len="med"/>
              </a:ln>
            </p:spPr>
          </p:sp>
          <p:sp>
            <p:nvSpPr>
              <p:cNvPr id="31786" name="Freeform 383"/>
              <p:cNvSpPr/>
              <p:nvPr/>
            </p:nvSpPr>
            <p:spPr>
              <a:xfrm>
                <a:off x="4645" y="872"/>
                <a:ext cx="97" cy="90"/>
              </a:xfrm>
              <a:custGeom>
                <a:avLst/>
                <a:gdLst/>
                <a:ahLst/>
                <a:cxnLst>
                  <a:cxn ang="0">
                    <a:pos x="0" y="51"/>
                  </a:cxn>
                  <a:cxn ang="0">
                    <a:pos x="97" y="90"/>
                  </a:cxn>
                  <a:cxn ang="0">
                    <a:pos x="44" y="0"/>
                  </a:cxn>
                  <a:cxn ang="0">
                    <a:pos x="0" y="51"/>
                  </a:cxn>
                </a:cxnLst>
                <a:rect l="0" t="0" r="0" b="0"/>
                <a:pathLst>
                  <a:path w="97" h="90">
                    <a:moveTo>
                      <a:pt x="0" y="51"/>
                    </a:moveTo>
                    <a:lnTo>
                      <a:pt x="97" y="90"/>
                    </a:lnTo>
                    <a:lnTo>
                      <a:pt x="44" y="0"/>
                    </a:lnTo>
                    <a:lnTo>
                      <a:pt x="0" y="51"/>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87" name="Group 384"/>
            <p:cNvGrpSpPr/>
            <p:nvPr/>
          </p:nvGrpSpPr>
          <p:grpSpPr>
            <a:xfrm>
              <a:off x="3582" y="1047"/>
              <a:ext cx="192" cy="384"/>
              <a:chOff x="3542" y="1394"/>
              <a:chExt cx="192" cy="384"/>
            </a:xfrm>
          </p:grpSpPr>
          <p:sp>
            <p:nvSpPr>
              <p:cNvPr id="31788" name="Line 385"/>
              <p:cNvSpPr/>
              <p:nvPr/>
            </p:nvSpPr>
            <p:spPr>
              <a:xfrm flipH="1">
                <a:off x="3586" y="1394"/>
                <a:ext cx="148" cy="297"/>
              </a:xfrm>
              <a:prstGeom prst="line">
                <a:avLst/>
              </a:prstGeom>
              <a:ln w="19050" cap="flat" cmpd="sng">
                <a:solidFill>
                  <a:schemeClr val="tx1"/>
                </a:solidFill>
                <a:prstDash val="solid"/>
                <a:round/>
                <a:headEnd type="none" w="med" len="med"/>
                <a:tailEnd type="none" w="med" len="med"/>
              </a:ln>
            </p:spPr>
          </p:sp>
          <p:sp>
            <p:nvSpPr>
              <p:cNvPr id="31789" name="Freeform 386"/>
              <p:cNvSpPr/>
              <p:nvPr/>
            </p:nvSpPr>
            <p:spPr>
              <a:xfrm>
                <a:off x="3542" y="1674"/>
                <a:ext cx="73" cy="104"/>
              </a:xfrm>
              <a:custGeom>
                <a:avLst/>
                <a:gdLst/>
                <a:ahLst/>
                <a:cxnLst>
                  <a:cxn ang="0">
                    <a:pos x="13" y="0"/>
                  </a:cxn>
                  <a:cxn ang="0">
                    <a:pos x="0" y="104"/>
                  </a:cxn>
                  <a:cxn ang="0">
                    <a:pos x="73" y="30"/>
                  </a:cxn>
                  <a:cxn ang="0">
                    <a:pos x="13" y="0"/>
                  </a:cxn>
                </a:cxnLst>
                <a:rect l="0" t="0" r="0" b="0"/>
                <a:pathLst>
                  <a:path w="73" h="104">
                    <a:moveTo>
                      <a:pt x="13" y="0"/>
                    </a:moveTo>
                    <a:lnTo>
                      <a:pt x="0" y="104"/>
                    </a:lnTo>
                    <a:lnTo>
                      <a:pt x="73" y="30"/>
                    </a:lnTo>
                    <a:lnTo>
                      <a:pt x="13"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790" name="Group 387"/>
            <p:cNvGrpSpPr/>
            <p:nvPr/>
          </p:nvGrpSpPr>
          <p:grpSpPr>
            <a:xfrm>
              <a:off x="4830" y="1047"/>
              <a:ext cx="288" cy="384"/>
              <a:chOff x="4790" y="1394"/>
              <a:chExt cx="288" cy="384"/>
            </a:xfrm>
          </p:grpSpPr>
          <p:sp>
            <p:nvSpPr>
              <p:cNvPr id="31791" name="Line 388"/>
              <p:cNvSpPr/>
              <p:nvPr/>
            </p:nvSpPr>
            <p:spPr>
              <a:xfrm>
                <a:off x="4790" y="1394"/>
                <a:ext cx="231" cy="307"/>
              </a:xfrm>
              <a:prstGeom prst="line">
                <a:avLst/>
              </a:prstGeom>
              <a:ln w="19050" cap="flat" cmpd="sng">
                <a:solidFill>
                  <a:schemeClr val="tx1"/>
                </a:solidFill>
                <a:prstDash val="solid"/>
                <a:round/>
                <a:headEnd type="none" w="med" len="med"/>
                <a:tailEnd type="none" w="med" len="med"/>
              </a:ln>
            </p:spPr>
          </p:sp>
          <p:sp>
            <p:nvSpPr>
              <p:cNvPr id="31792" name="Freeform 389"/>
              <p:cNvSpPr/>
              <p:nvPr/>
            </p:nvSpPr>
            <p:spPr>
              <a:xfrm>
                <a:off x="4992" y="1679"/>
                <a:ext cx="86" cy="99"/>
              </a:xfrm>
              <a:custGeom>
                <a:avLst/>
                <a:gdLst/>
                <a:ahLst/>
                <a:cxnLst>
                  <a:cxn ang="0">
                    <a:pos x="0" y="40"/>
                  </a:cxn>
                  <a:cxn ang="0">
                    <a:pos x="86" y="99"/>
                  </a:cxn>
                  <a:cxn ang="0">
                    <a:pos x="53" y="0"/>
                  </a:cxn>
                  <a:cxn ang="0">
                    <a:pos x="0" y="40"/>
                  </a:cxn>
                </a:cxnLst>
                <a:rect l="0" t="0" r="0" b="0"/>
                <a:pathLst>
                  <a:path w="86" h="99">
                    <a:moveTo>
                      <a:pt x="0" y="40"/>
                    </a:moveTo>
                    <a:lnTo>
                      <a:pt x="86" y="99"/>
                    </a:lnTo>
                    <a:lnTo>
                      <a:pt x="53" y="0"/>
                    </a:lnTo>
                    <a:lnTo>
                      <a:pt x="0" y="4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793" name="Rectangle 390"/>
            <p:cNvSpPr/>
            <p:nvPr/>
          </p:nvSpPr>
          <p:spPr>
            <a:xfrm>
              <a:off x="4206" y="255"/>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4" name="Rectangle 391"/>
            <p:cNvSpPr/>
            <p:nvPr/>
          </p:nvSpPr>
          <p:spPr>
            <a:xfrm>
              <a:off x="4264" y="294"/>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50</a:t>
              </a:r>
            </a:p>
          </p:txBody>
        </p:sp>
        <p:sp>
          <p:nvSpPr>
            <p:cNvPr id="31795" name="Rectangle 392"/>
            <p:cNvSpPr/>
            <p:nvPr/>
          </p:nvSpPr>
          <p:spPr>
            <a:xfrm>
              <a:off x="3630" y="58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6" name="Rectangle 393"/>
            <p:cNvSpPr/>
            <p:nvPr/>
          </p:nvSpPr>
          <p:spPr>
            <a:xfrm>
              <a:off x="3832" y="621"/>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35</a:t>
              </a:r>
            </a:p>
          </p:txBody>
        </p:sp>
        <p:sp>
          <p:nvSpPr>
            <p:cNvPr id="31797" name="Rectangle 394"/>
            <p:cNvSpPr/>
            <p:nvPr/>
          </p:nvSpPr>
          <p:spPr>
            <a:xfrm>
              <a:off x="4734" y="58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798" name="Rectangle 395"/>
            <p:cNvSpPr/>
            <p:nvPr/>
          </p:nvSpPr>
          <p:spPr>
            <a:xfrm>
              <a:off x="4696" y="621"/>
              <a:ext cx="144" cy="173"/>
            </a:xfrm>
            <a:prstGeom prst="rect">
              <a:avLst/>
            </a:prstGeom>
            <a:noFill/>
            <a:ln w="19050">
              <a:noFill/>
            </a:ln>
          </p:spPr>
          <p:txBody>
            <a:bodyPr wrap="none" lIns="0" tIns="0" rIns="0" bIns="0" anchor="t">
              <a:spAutoFit/>
            </a:bodyPr>
            <a:lstStyle/>
            <a:p>
              <a:pPr>
                <a:buSzTx/>
              </a:pPr>
              <a:r>
                <a:rPr lang="en-US" altLang="zh-CN" dirty="0">
                  <a:solidFill>
                    <a:srgbClr val="FF0000"/>
                  </a:solidFill>
                  <a:latin typeface="Arial" panose="020B0604020202020204" pitchFamily="34" charset="0"/>
                  <a:ea typeface="楷体_GB2312" pitchFamily="49" charset="-122"/>
                </a:rPr>
                <a:t>75</a:t>
              </a:r>
            </a:p>
          </p:txBody>
        </p:sp>
        <p:sp>
          <p:nvSpPr>
            <p:cNvPr id="31799" name="Rectangle 396"/>
            <p:cNvSpPr/>
            <p:nvPr/>
          </p:nvSpPr>
          <p:spPr>
            <a:xfrm>
              <a:off x="3850" y="966"/>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0" name="Rectangle 397"/>
            <p:cNvSpPr/>
            <p:nvPr/>
          </p:nvSpPr>
          <p:spPr>
            <a:xfrm>
              <a:off x="3908" y="1005"/>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40</a:t>
              </a:r>
            </a:p>
          </p:txBody>
        </p:sp>
        <p:sp>
          <p:nvSpPr>
            <p:cNvPr id="31801" name="Rectangle 398"/>
            <p:cNvSpPr/>
            <p:nvPr/>
          </p:nvSpPr>
          <p:spPr>
            <a:xfrm>
              <a:off x="4542" y="966"/>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2" name="Rectangle 399"/>
            <p:cNvSpPr/>
            <p:nvPr/>
          </p:nvSpPr>
          <p:spPr>
            <a:xfrm>
              <a:off x="4600" y="1005"/>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65</a:t>
              </a:r>
            </a:p>
          </p:txBody>
        </p:sp>
        <p:sp>
          <p:nvSpPr>
            <p:cNvPr id="31803" name="Rectangle 400"/>
            <p:cNvSpPr/>
            <p:nvPr/>
          </p:nvSpPr>
          <p:spPr>
            <a:xfrm>
              <a:off x="3630" y="1398"/>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4" name="Rectangle 401"/>
            <p:cNvSpPr/>
            <p:nvPr/>
          </p:nvSpPr>
          <p:spPr>
            <a:xfrm>
              <a:off x="3688" y="1429"/>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38</a:t>
              </a:r>
            </a:p>
          </p:txBody>
        </p:sp>
        <p:sp>
          <p:nvSpPr>
            <p:cNvPr id="31805" name="Rectangle 402"/>
            <p:cNvSpPr/>
            <p:nvPr/>
          </p:nvSpPr>
          <p:spPr>
            <a:xfrm>
              <a:off x="4734" y="1392"/>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6" name="Rectangle 403"/>
            <p:cNvSpPr/>
            <p:nvPr/>
          </p:nvSpPr>
          <p:spPr>
            <a:xfrm>
              <a:off x="4792" y="1431"/>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70</a:t>
              </a:r>
            </a:p>
          </p:txBody>
        </p:sp>
        <p:sp>
          <p:nvSpPr>
            <p:cNvPr id="31807" name="Rectangle 404"/>
            <p:cNvSpPr/>
            <p:nvPr/>
          </p:nvSpPr>
          <p:spPr>
            <a:xfrm>
              <a:off x="3592" y="279"/>
              <a:ext cx="107" cy="192"/>
            </a:xfrm>
            <a:prstGeom prst="rect">
              <a:avLst/>
            </a:prstGeom>
            <a:noFill/>
            <a:ln w="19050">
              <a:noFill/>
            </a:ln>
          </p:spPr>
          <p:txBody>
            <a:bodyPr wrap="none" lIns="0" tIns="0" rIns="0" bIns="0" anchor="t">
              <a:spAutoFit/>
            </a:bodyPr>
            <a:lstStyle/>
            <a:p>
              <a:pPr>
                <a:buSzTx/>
              </a:pPr>
              <a:r>
                <a:rPr lang="en-US" altLang="zh-CN" sz="2000" b="1" dirty="0">
                  <a:latin typeface="Arial" panose="020B0604020202020204" pitchFamily="34" charset="0"/>
                  <a:ea typeface="楷体_GB2312" pitchFamily="49" charset="-122"/>
                </a:rPr>
                <a:t>T</a:t>
              </a:r>
              <a:endParaRPr lang="en-US" altLang="zh-CN" dirty="0">
                <a:latin typeface="Arial" panose="020B0604020202020204" pitchFamily="34" charset="0"/>
                <a:ea typeface="楷体_GB2312" pitchFamily="49" charset="-122"/>
              </a:endParaRPr>
            </a:p>
          </p:txBody>
        </p:sp>
        <p:sp>
          <p:nvSpPr>
            <p:cNvPr id="31808" name="Rectangle 405"/>
            <p:cNvSpPr/>
            <p:nvPr/>
          </p:nvSpPr>
          <p:spPr>
            <a:xfrm>
              <a:off x="3450" y="567"/>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09" name="Rectangle 406"/>
            <p:cNvSpPr/>
            <p:nvPr/>
          </p:nvSpPr>
          <p:spPr>
            <a:xfrm>
              <a:off x="3498"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0" name="Rectangle 407"/>
            <p:cNvSpPr/>
            <p:nvPr/>
          </p:nvSpPr>
          <p:spPr>
            <a:xfrm>
              <a:off x="3912" y="142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1" name="Rectangle 408"/>
            <p:cNvSpPr/>
            <p:nvPr/>
          </p:nvSpPr>
          <p:spPr>
            <a:xfrm>
              <a:off x="4038" y="951"/>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2" name="Rectangle 409"/>
            <p:cNvSpPr/>
            <p:nvPr/>
          </p:nvSpPr>
          <p:spPr>
            <a:xfrm>
              <a:off x="4096" y="98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3" name="Rectangle 410"/>
            <p:cNvSpPr/>
            <p:nvPr/>
          </p:nvSpPr>
          <p:spPr>
            <a:xfrm>
              <a:off x="4974" y="567"/>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4" name="Rectangle 411"/>
            <p:cNvSpPr/>
            <p:nvPr/>
          </p:nvSpPr>
          <p:spPr>
            <a:xfrm>
              <a:off x="3939"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5" name="Rectangle 412"/>
            <p:cNvSpPr/>
            <p:nvPr/>
          </p:nvSpPr>
          <p:spPr>
            <a:xfrm>
              <a:off x="4590"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6" name="Rectangle 413"/>
            <p:cNvSpPr/>
            <p:nvPr/>
          </p:nvSpPr>
          <p:spPr>
            <a:xfrm>
              <a:off x="4974" y="1383"/>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7" name="Rectangle 414"/>
            <p:cNvSpPr/>
            <p:nvPr/>
          </p:nvSpPr>
          <p:spPr>
            <a:xfrm>
              <a:off x="5448" y="1813"/>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818" name="Rectangle 415"/>
            <p:cNvSpPr/>
            <p:nvPr/>
          </p:nvSpPr>
          <p:spPr>
            <a:xfrm>
              <a:off x="4398" y="951"/>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819" name="Rectangle 416"/>
            <p:cNvSpPr/>
            <p:nvPr/>
          </p:nvSpPr>
          <p:spPr>
            <a:xfrm>
              <a:off x="4456" y="989"/>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nvGrpSpPr>
            <p:cNvPr id="31820" name="Group 417"/>
            <p:cNvGrpSpPr/>
            <p:nvPr/>
          </p:nvGrpSpPr>
          <p:grpSpPr>
            <a:xfrm>
              <a:off x="4407" y="1861"/>
              <a:ext cx="577" cy="145"/>
              <a:chOff x="4550" y="1778"/>
              <a:chExt cx="577" cy="145"/>
            </a:xfrm>
          </p:grpSpPr>
          <p:sp>
            <p:nvSpPr>
              <p:cNvPr id="31821" name="Rectangle 418"/>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2" name="Rectangle 419"/>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3" name="Rectangle 420"/>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24" name="Group 421"/>
            <p:cNvGrpSpPr/>
            <p:nvPr/>
          </p:nvGrpSpPr>
          <p:grpSpPr>
            <a:xfrm>
              <a:off x="5031" y="997"/>
              <a:ext cx="577" cy="145"/>
              <a:chOff x="4550" y="1778"/>
              <a:chExt cx="577" cy="145"/>
            </a:xfrm>
          </p:grpSpPr>
          <p:sp>
            <p:nvSpPr>
              <p:cNvPr id="31825" name="Rectangle 42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6" name="Rectangle 42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27" name="Rectangle 42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28" name="Group 425"/>
            <p:cNvGrpSpPr/>
            <p:nvPr/>
          </p:nvGrpSpPr>
          <p:grpSpPr>
            <a:xfrm>
              <a:off x="3256" y="1861"/>
              <a:ext cx="577" cy="145"/>
              <a:chOff x="4550" y="1778"/>
              <a:chExt cx="577" cy="145"/>
            </a:xfrm>
          </p:grpSpPr>
          <p:sp>
            <p:nvSpPr>
              <p:cNvPr id="31829" name="Rectangle 426"/>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0" name="Rectangle 427"/>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1" name="Rectangle 428"/>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32" name="Group 429"/>
            <p:cNvGrpSpPr/>
            <p:nvPr/>
          </p:nvGrpSpPr>
          <p:grpSpPr>
            <a:xfrm>
              <a:off x="3016" y="997"/>
              <a:ext cx="577" cy="145"/>
              <a:chOff x="4550" y="1778"/>
              <a:chExt cx="577" cy="145"/>
            </a:xfrm>
          </p:grpSpPr>
          <p:sp>
            <p:nvSpPr>
              <p:cNvPr id="31833" name="Rectangle 430"/>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4" name="Rectangle 431"/>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5" name="Rectangle 432"/>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36" name="Group 433"/>
            <p:cNvGrpSpPr/>
            <p:nvPr/>
          </p:nvGrpSpPr>
          <p:grpSpPr>
            <a:xfrm>
              <a:off x="5032" y="1861"/>
              <a:ext cx="577" cy="145"/>
              <a:chOff x="4550" y="1778"/>
              <a:chExt cx="577" cy="145"/>
            </a:xfrm>
          </p:grpSpPr>
          <p:sp>
            <p:nvSpPr>
              <p:cNvPr id="31837" name="Rectangle 434"/>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8" name="Rectangle 435"/>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39" name="Rectangle 436"/>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40" name="Group 437"/>
            <p:cNvGrpSpPr/>
            <p:nvPr/>
          </p:nvGrpSpPr>
          <p:grpSpPr>
            <a:xfrm>
              <a:off x="3496" y="661"/>
              <a:ext cx="192" cy="336"/>
              <a:chOff x="4502" y="1010"/>
              <a:chExt cx="156" cy="336"/>
            </a:xfrm>
          </p:grpSpPr>
          <p:sp>
            <p:nvSpPr>
              <p:cNvPr id="31841" name="Line 438"/>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2" name="Freeform 439"/>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3" name="Group 440"/>
            <p:cNvGrpSpPr/>
            <p:nvPr/>
          </p:nvGrpSpPr>
          <p:grpSpPr>
            <a:xfrm flipH="1">
              <a:off x="4900" y="661"/>
              <a:ext cx="276" cy="336"/>
              <a:chOff x="4502" y="1010"/>
              <a:chExt cx="156" cy="336"/>
            </a:xfrm>
          </p:grpSpPr>
          <p:sp>
            <p:nvSpPr>
              <p:cNvPr id="31844" name="Line 441"/>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5" name="Freeform 442"/>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6" name="Group 443"/>
            <p:cNvGrpSpPr/>
            <p:nvPr/>
          </p:nvGrpSpPr>
          <p:grpSpPr>
            <a:xfrm>
              <a:off x="3448" y="1477"/>
              <a:ext cx="144" cy="384"/>
              <a:chOff x="4502" y="1010"/>
              <a:chExt cx="156" cy="336"/>
            </a:xfrm>
          </p:grpSpPr>
          <p:sp>
            <p:nvSpPr>
              <p:cNvPr id="31847" name="Line 444"/>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48" name="Freeform 445"/>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849" name="Group 446"/>
            <p:cNvGrpSpPr/>
            <p:nvPr/>
          </p:nvGrpSpPr>
          <p:grpSpPr>
            <a:xfrm>
              <a:off x="4504" y="1525"/>
              <a:ext cx="156" cy="336"/>
              <a:chOff x="4502" y="1010"/>
              <a:chExt cx="156" cy="336"/>
            </a:xfrm>
          </p:grpSpPr>
          <p:sp>
            <p:nvSpPr>
              <p:cNvPr id="31850" name="Line 447"/>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51" name="Freeform 448"/>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52" name="Text Box 449"/>
            <p:cNvSpPr txBox="1"/>
            <p:nvPr/>
          </p:nvSpPr>
          <p:spPr>
            <a:xfrm>
              <a:off x="3016"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3" name="Text Box 450"/>
            <p:cNvSpPr txBox="1"/>
            <p:nvPr/>
          </p:nvSpPr>
          <p:spPr>
            <a:xfrm>
              <a:off x="5402"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4" name="Text Box 451"/>
            <p:cNvSpPr txBox="1"/>
            <p:nvPr/>
          </p:nvSpPr>
          <p:spPr>
            <a:xfrm>
              <a:off x="5032"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5" name="Text Box 452"/>
            <p:cNvSpPr txBox="1"/>
            <p:nvPr/>
          </p:nvSpPr>
          <p:spPr>
            <a:xfrm>
              <a:off x="3400" y="949"/>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6" name="Text Box 453"/>
            <p:cNvSpPr txBox="1"/>
            <p:nvPr/>
          </p:nvSpPr>
          <p:spPr>
            <a:xfrm>
              <a:off x="3256"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7" name="Text Box 454"/>
            <p:cNvSpPr txBox="1"/>
            <p:nvPr/>
          </p:nvSpPr>
          <p:spPr>
            <a:xfrm>
              <a:off x="3640"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8" name="Text Box 457"/>
            <p:cNvSpPr txBox="1"/>
            <p:nvPr/>
          </p:nvSpPr>
          <p:spPr>
            <a:xfrm>
              <a:off x="4408"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59" name="Text Box 458"/>
            <p:cNvSpPr txBox="1"/>
            <p:nvPr/>
          </p:nvSpPr>
          <p:spPr>
            <a:xfrm>
              <a:off x="4792" y="1813"/>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grpSp>
          <p:nvGrpSpPr>
            <p:cNvPr id="31860" name="Group 459"/>
            <p:cNvGrpSpPr/>
            <p:nvPr/>
          </p:nvGrpSpPr>
          <p:grpSpPr>
            <a:xfrm flipH="1">
              <a:off x="5092" y="1525"/>
              <a:ext cx="132" cy="336"/>
              <a:chOff x="4502" y="1010"/>
              <a:chExt cx="156" cy="336"/>
            </a:xfrm>
          </p:grpSpPr>
          <p:sp>
            <p:nvSpPr>
              <p:cNvPr id="31861" name="Line 460"/>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62" name="Freeform 461"/>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63" name="Text Box 462"/>
            <p:cNvSpPr txBox="1"/>
            <p:nvPr/>
          </p:nvSpPr>
          <p:spPr>
            <a:xfrm>
              <a:off x="3428" y="1813"/>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36</a:t>
              </a:r>
            </a:p>
          </p:txBody>
        </p:sp>
        <p:sp>
          <p:nvSpPr>
            <p:cNvPr id="31864" name="Text Box 463"/>
            <p:cNvSpPr txBox="1"/>
            <p:nvPr/>
          </p:nvSpPr>
          <p:spPr>
            <a:xfrm>
              <a:off x="4552" y="1837"/>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66</a:t>
              </a:r>
            </a:p>
          </p:txBody>
        </p:sp>
        <p:sp>
          <p:nvSpPr>
            <p:cNvPr id="31865" name="Text Box 464"/>
            <p:cNvSpPr txBox="1"/>
            <p:nvPr/>
          </p:nvSpPr>
          <p:spPr>
            <a:xfrm>
              <a:off x="5176" y="1822"/>
              <a:ext cx="260" cy="231"/>
            </a:xfrm>
            <a:prstGeom prst="rect">
              <a:avLst/>
            </a:prstGeom>
            <a:noFill/>
            <a:ln w="19050">
              <a:noFill/>
            </a:ln>
          </p:spPr>
          <p:txBody>
            <a:bodyPr wrap="none" anchor="t">
              <a:spAutoFit/>
            </a:bodyPr>
            <a:lstStyle/>
            <a:p>
              <a:pPr>
                <a:buSzTx/>
              </a:pPr>
              <a:r>
                <a:rPr lang="en-US" altLang="zh-CN" dirty="0">
                  <a:solidFill>
                    <a:srgbClr val="1209BD"/>
                  </a:solidFill>
                  <a:latin typeface="Arial" panose="020B0604020202020204" pitchFamily="34" charset="0"/>
                  <a:ea typeface="楷体_GB2312" pitchFamily="49" charset="-122"/>
                </a:rPr>
                <a:t>72</a:t>
              </a:r>
            </a:p>
          </p:txBody>
        </p:sp>
        <p:sp>
          <p:nvSpPr>
            <p:cNvPr id="31866" name="Text Box 465"/>
            <p:cNvSpPr txBox="1"/>
            <p:nvPr/>
          </p:nvSpPr>
          <p:spPr>
            <a:xfrm>
              <a:off x="3201" y="972"/>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25</a:t>
              </a:r>
              <a:endParaRPr lang="en-US" altLang="zh-CN" b="1" dirty="0">
                <a:latin typeface="Arial" panose="020B0604020202020204" pitchFamily="34" charset="0"/>
                <a:ea typeface="楷体_GB2312" pitchFamily="49" charset="-122"/>
              </a:endParaRPr>
            </a:p>
          </p:txBody>
        </p:sp>
        <p:sp>
          <p:nvSpPr>
            <p:cNvPr id="31867" name="Text Box 466"/>
            <p:cNvSpPr txBox="1"/>
            <p:nvPr/>
          </p:nvSpPr>
          <p:spPr>
            <a:xfrm>
              <a:off x="5220" y="972"/>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
          <p:nvSpPr>
            <p:cNvPr id="31868" name="Line 467"/>
            <p:cNvSpPr/>
            <p:nvPr/>
          </p:nvSpPr>
          <p:spPr>
            <a:xfrm>
              <a:off x="3736" y="375"/>
              <a:ext cx="288" cy="0"/>
            </a:xfrm>
            <a:prstGeom prst="line">
              <a:avLst/>
            </a:prstGeom>
            <a:ln w="19050" cap="flat" cmpd="sng">
              <a:solidFill>
                <a:schemeClr val="tx1"/>
              </a:solidFill>
              <a:prstDash val="solid"/>
              <a:round/>
              <a:headEnd type="none" w="sm" len="sm"/>
              <a:tailEnd type="triangle" w="med" len="lg"/>
            </a:ln>
          </p:spPr>
        </p:sp>
        <p:grpSp>
          <p:nvGrpSpPr>
            <p:cNvPr id="31869" name="Group 710"/>
            <p:cNvGrpSpPr/>
            <p:nvPr/>
          </p:nvGrpSpPr>
          <p:grpSpPr>
            <a:xfrm>
              <a:off x="4874" y="2269"/>
              <a:ext cx="577" cy="145"/>
              <a:chOff x="4550" y="1778"/>
              <a:chExt cx="577" cy="145"/>
            </a:xfrm>
          </p:grpSpPr>
          <p:sp>
            <p:nvSpPr>
              <p:cNvPr id="31870" name="Rectangle 711"/>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71" name="Rectangle 712"/>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72" name="Rectangle 713"/>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73" name="Group 714"/>
            <p:cNvGrpSpPr/>
            <p:nvPr/>
          </p:nvGrpSpPr>
          <p:grpSpPr>
            <a:xfrm>
              <a:off x="4971" y="1933"/>
              <a:ext cx="156" cy="336"/>
              <a:chOff x="4502" y="1010"/>
              <a:chExt cx="156" cy="336"/>
            </a:xfrm>
          </p:grpSpPr>
          <p:sp>
            <p:nvSpPr>
              <p:cNvPr id="31874" name="Line 715"/>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875" name="Freeform 716"/>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876" name="Text Box 717"/>
            <p:cNvSpPr txBox="1"/>
            <p:nvPr/>
          </p:nvSpPr>
          <p:spPr>
            <a:xfrm>
              <a:off x="4875" y="2221"/>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77" name="Text Box 718"/>
            <p:cNvSpPr txBox="1"/>
            <p:nvPr/>
          </p:nvSpPr>
          <p:spPr>
            <a:xfrm>
              <a:off x="5259" y="2221"/>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878" name="Text Box 719"/>
            <p:cNvSpPr txBox="1"/>
            <p:nvPr/>
          </p:nvSpPr>
          <p:spPr>
            <a:xfrm>
              <a:off x="5024" y="2247"/>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71</a:t>
              </a:r>
            </a:p>
          </p:txBody>
        </p:sp>
      </p:grpSp>
      <p:grpSp>
        <p:nvGrpSpPr>
          <p:cNvPr id="28" name="Group 731"/>
          <p:cNvGrpSpPr/>
          <p:nvPr/>
        </p:nvGrpSpPr>
        <p:grpSpPr>
          <a:xfrm>
            <a:off x="4391819" y="3858158"/>
            <a:ext cx="4465638" cy="2930525"/>
            <a:chOff x="657" y="2205"/>
            <a:chExt cx="2813" cy="1846"/>
          </a:xfrm>
        </p:grpSpPr>
        <p:grpSp>
          <p:nvGrpSpPr>
            <p:cNvPr id="31880" name="Group 594"/>
            <p:cNvGrpSpPr/>
            <p:nvPr/>
          </p:nvGrpSpPr>
          <p:grpSpPr>
            <a:xfrm>
              <a:off x="657" y="2205"/>
              <a:ext cx="2592" cy="1846"/>
              <a:chOff x="3016" y="2160"/>
              <a:chExt cx="2592" cy="1846"/>
            </a:xfrm>
          </p:grpSpPr>
          <p:grpSp>
            <p:nvGrpSpPr>
              <p:cNvPr id="31881" name="Group 470"/>
              <p:cNvGrpSpPr/>
              <p:nvPr/>
            </p:nvGrpSpPr>
            <p:grpSpPr>
              <a:xfrm>
                <a:off x="4362" y="2904"/>
                <a:ext cx="577" cy="145"/>
                <a:chOff x="4322" y="1346"/>
                <a:chExt cx="577" cy="145"/>
              </a:xfrm>
            </p:grpSpPr>
            <p:sp>
              <p:nvSpPr>
                <p:cNvPr id="31882" name="Rectangle 471"/>
                <p:cNvSpPr/>
                <p:nvPr/>
              </p:nvSpPr>
              <p:spPr>
                <a:xfrm>
                  <a:off x="4706"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3" name="Rectangle 472"/>
                <p:cNvSpPr/>
                <p:nvPr/>
              </p:nvSpPr>
              <p:spPr>
                <a:xfrm>
                  <a:off x="451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4" name="Rectangle 473"/>
                <p:cNvSpPr/>
                <p:nvPr/>
              </p:nvSpPr>
              <p:spPr>
                <a:xfrm>
                  <a:off x="432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85" name="Group 474"/>
              <p:cNvGrpSpPr/>
              <p:nvPr/>
            </p:nvGrpSpPr>
            <p:grpSpPr>
              <a:xfrm>
                <a:off x="4455" y="2520"/>
                <a:ext cx="577" cy="145"/>
                <a:chOff x="4550" y="962"/>
                <a:chExt cx="577" cy="145"/>
              </a:xfrm>
            </p:grpSpPr>
            <p:sp>
              <p:nvSpPr>
                <p:cNvPr id="31886" name="Rectangle 475"/>
                <p:cNvSpPr/>
                <p:nvPr/>
              </p:nvSpPr>
              <p:spPr>
                <a:xfrm>
                  <a:off x="4934"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7" name="Rectangle 476"/>
                <p:cNvSpPr/>
                <p:nvPr/>
              </p:nvSpPr>
              <p:spPr>
                <a:xfrm>
                  <a:off x="4742"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88" name="Rectangle 477"/>
                <p:cNvSpPr/>
                <p:nvPr/>
              </p:nvSpPr>
              <p:spPr>
                <a:xfrm>
                  <a:off x="455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89" name="Group 478"/>
              <p:cNvGrpSpPr/>
              <p:nvPr/>
            </p:nvGrpSpPr>
            <p:grpSpPr>
              <a:xfrm>
                <a:off x="3592" y="2518"/>
                <a:ext cx="577" cy="145"/>
                <a:chOff x="3446" y="962"/>
                <a:chExt cx="577" cy="145"/>
              </a:xfrm>
            </p:grpSpPr>
            <p:sp>
              <p:nvSpPr>
                <p:cNvPr id="31890" name="Rectangle 479"/>
                <p:cNvSpPr/>
                <p:nvPr/>
              </p:nvSpPr>
              <p:spPr>
                <a:xfrm>
                  <a:off x="3830"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1" name="Rectangle 480"/>
                <p:cNvSpPr/>
                <p:nvPr/>
              </p:nvSpPr>
              <p:spPr>
                <a:xfrm>
                  <a:off x="3638"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2" name="Rectangle 481"/>
                <p:cNvSpPr/>
                <p:nvPr/>
              </p:nvSpPr>
              <p:spPr>
                <a:xfrm>
                  <a:off x="3446" y="962"/>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93" name="Group 482"/>
              <p:cNvGrpSpPr/>
              <p:nvPr/>
            </p:nvGrpSpPr>
            <p:grpSpPr>
              <a:xfrm>
                <a:off x="4026" y="2184"/>
                <a:ext cx="577" cy="145"/>
                <a:chOff x="3986" y="626"/>
                <a:chExt cx="577" cy="145"/>
              </a:xfrm>
            </p:grpSpPr>
            <p:sp>
              <p:nvSpPr>
                <p:cNvPr id="31894" name="Rectangle 483"/>
                <p:cNvSpPr/>
                <p:nvPr/>
              </p:nvSpPr>
              <p:spPr>
                <a:xfrm>
                  <a:off x="4370"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5" name="Rectangle 484"/>
                <p:cNvSpPr/>
                <p:nvPr/>
              </p:nvSpPr>
              <p:spPr>
                <a:xfrm>
                  <a:off x="4178"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6" name="Rectangle 485"/>
                <p:cNvSpPr/>
                <p:nvPr/>
              </p:nvSpPr>
              <p:spPr>
                <a:xfrm>
                  <a:off x="3986" y="62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897" name="Group 486"/>
              <p:cNvGrpSpPr/>
              <p:nvPr/>
            </p:nvGrpSpPr>
            <p:grpSpPr>
              <a:xfrm>
                <a:off x="3486" y="3336"/>
                <a:ext cx="577" cy="145"/>
                <a:chOff x="3446" y="1778"/>
                <a:chExt cx="577" cy="145"/>
              </a:xfrm>
            </p:grpSpPr>
            <p:sp>
              <p:nvSpPr>
                <p:cNvPr id="31898" name="Rectangle 487"/>
                <p:cNvSpPr/>
                <p:nvPr/>
              </p:nvSpPr>
              <p:spPr>
                <a:xfrm>
                  <a:off x="383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899" name="Rectangle 488"/>
                <p:cNvSpPr/>
                <p:nvPr/>
              </p:nvSpPr>
              <p:spPr>
                <a:xfrm>
                  <a:off x="3638"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0" name="Rectangle 489"/>
                <p:cNvSpPr/>
                <p:nvPr/>
              </p:nvSpPr>
              <p:spPr>
                <a:xfrm>
                  <a:off x="3446"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1" name="Group 490"/>
              <p:cNvGrpSpPr/>
              <p:nvPr/>
            </p:nvGrpSpPr>
            <p:grpSpPr>
              <a:xfrm>
                <a:off x="3690" y="2904"/>
                <a:ext cx="577" cy="145"/>
                <a:chOff x="3650" y="1346"/>
                <a:chExt cx="577" cy="145"/>
              </a:xfrm>
            </p:grpSpPr>
            <p:sp>
              <p:nvSpPr>
                <p:cNvPr id="31902" name="Rectangle 491"/>
                <p:cNvSpPr/>
                <p:nvPr/>
              </p:nvSpPr>
              <p:spPr>
                <a:xfrm>
                  <a:off x="4034"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3" name="Rectangle 492"/>
                <p:cNvSpPr/>
                <p:nvPr/>
              </p:nvSpPr>
              <p:spPr>
                <a:xfrm>
                  <a:off x="3842"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4" name="Rectangle 493"/>
                <p:cNvSpPr/>
                <p:nvPr/>
              </p:nvSpPr>
              <p:spPr>
                <a:xfrm>
                  <a:off x="3650" y="1346"/>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5" name="Group 494"/>
              <p:cNvGrpSpPr/>
              <p:nvPr/>
            </p:nvGrpSpPr>
            <p:grpSpPr>
              <a:xfrm>
                <a:off x="4590" y="3336"/>
                <a:ext cx="577" cy="145"/>
                <a:chOff x="4550" y="1778"/>
                <a:chExt cx="577" cy="145"/>
              </a:xfrm>
            </p:grpSpPr>
            <p:sp>
              <p:nvSpPr>
                <p:cNvPr id="31906" name="Rectangle 495"/>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7" name="Rectangle 496"/>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08" name="Rectangle 497"/>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09" name="Group 498"/>
              <p:cNvGrpSpPr/>
              <p:nvPr/>
            </p:nvGrpSpPr>
            <p:grpSpPr>
              <a:xfrm>
                <a:off x="4072" y="2568"/>
                <a:ext cx="192" cy="336"/>
                <a:chOff x="3926" y="1010"/>
                <a:chExt cx="192" cy="336"/>
              </a:xfrm>
            </p:grpSpPr>
            <p:sp>
              <p:nvSpPr>
                <p:cNvPr id="31910" name="Line 499"/>
                <p:cNvSpPr/>
                <p:nvPr/>
              </p:nvSpPr>
              <p:spPr>
                <a:xfrm>
                  <a:off x="3926" y="1010"/>
                  <a:ext cx="145" cy="252"/>
                </a:xfrm>
                <a:prstGeom prst="line">
                  <a:avLst/>
                </a:prstGeom>
                <a:ln w="19050" cap="flat" cmpd="sng">
                  <a:solidFill>
                    <a:schemeClr val="tx1"/>
                  </a:solidFill>
                  <a:prstDash val="solid"/>
                  <a:round/>
                  <a:headEnd type="none" w="med" len="med"/>
                  <a:tailEnd type="none" w="med" len="med"/>
                </a:ln>
              </p:spPr>
            </p:sp>
            <p:sp>
              <p:nvSpPr>
                <p:cNvPr id="31911" name="Freeform 500"/>
                <p:cNvSpPr/>
                <p:nvPr/>
              </p:nvSpPr>
              <p:spPr>
                <a:xfrm>
                  <a:off x="4039" y="1244"/>
                  <a:ext cx="79" cy="102"/>
                </a:xfrm>
                <a:custGeom>
                  <a:avLst/>
                  <a:gdLst/>
                  <a:ahLst/>
                  <a:cxnLst>
                    <a:cxn ang="0">
                      <a:pos x="0" y="33"/>
                    </a:cxn>
                    <a:cxn ang="0">
                      <a:pos x="79" y="102"/>
                    </a:cxn>
                    <a:cxn ang="0">
                      <a:pos x="59" y="0"/>
                    </a:cxn>
                    <a:cxn ang="0">
                      <a:pos x="0" y="33"/>
                    </a:cxn>
                  </a:cxnLst>
                  <a:rect l="0" t="0" r="0" b="0"/>
                  <a:pathLst>
                    <a:path w="79" h="102">
                      <a:moveTo>
                        <a:pt x="0" y="33"/>
                      </a:moveTo>
                      <a:lnTo>
                        <a:pt x="79" y="102"/>
                      </a:lnTo>
                      <a:lnTo>
                        <a:pt x="59" y="0"/>
                      </a:lnTo>
                      <a:lnTo>
                        <a:pt x="0" y="33"/>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2" name="Group 501"/>
              <p:cNvGrpSpPr/>
              <p:nvPr/>
            </p:nvGrpSpPr>
            <p:grpSpPr>
              <a:xfrm>
                <a:off x="4408" y="2568"/>
                <a:ext cx="156" cy="336"/>
                <a:chOff x="4502" y="1010"/>
                <a:chExt cx="156" cy="336"/>
              </a:xfrm>
            </p:grpSpPr>
            <p:sp>
              <p:nvSpPr>
                <p:cNvPr id="31913" name="Line 502"/>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14" name="Freeform 503"/>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5" name="Group 504"/>
              <p:cNvGrpSpPr/>
              <p:nvPr/>
            </p:nvGrpSpPr>
            <p:grpSpPr>
              <a:xfrm>
                <a:off x="3918" y="2280"/>
                <a:ext cx="240" cy="240"/>
                <a:chOff x="3878" y="722"/>
                <a:chExt cx="240" cy="240"/>
              </a:xfrm>
            </p:grpSpPr>
            <p:sp>
              <p:nvSpPr>
                <p:cNvPr id="31916" name="Line 505"/>
                <p:cNvSpPr/>
                <p:nvPr/>
              </p:nvSpPr>
              <p:spPr>
                <a:xfrm flipH="1">
                  <a:off x="3946" y="722"/>
                  <a:ext cx="172" cy="172"/>
                </a:xfrm>
                <a:prstGeom prst="line">
                  <a:avLst/>
                </a:prstGeom>
                <a:ln w="19050" cap="flat" cmpd="sng">
                  <a:solidFill>
                    <a:schemeClr val="tx1"/>
                  </a:solidFill>
                  <a:prstDash val="solid"/>
                  <a:round/>
                  <a:headEnd type="none" w="med" len="med"/>
                  <a:tailEnd type="none" w="med" len="med"/>
                </a:ln>
              </p:spPr>
            </p:sp>
            <p:sp>
              <p:nvSpPr>
                <p:cNvPr id="31917" name="Freeform 506"/>
                <p:cNvSpPr/>
                <p:nvPr/>
              </p:nvSpPr>
              <p:spPr>
                <a:xfrm>
                  <a:off x="3878" y="868"/>
                  <a:ext cx="93" cy="94"/>
                </a:xfrm>
                <a:custGeom>
                  <a:avLst/>
                  <a:gdLst/>
                  <a:ahLst/>
                  <a:cxnLst>
                    <a:cxn ang="0">
                      <a:pos x="46" y="0"/>
                    </a:cxn>
                    <a:cxn ang="0">
                      <a:pos x="0" y="94"/>
                    </a:cxn>
                    <a:cxn ang="0">
                      <a:pos x="93" y="47"/>
                    </a:cxn>
                    <a:cxn ang="0">
                      <a:pos x="46" y="0"/>
                    </a:cxn>
                  </a:cxnLst>
                  <a:rect l="0" t="0" r="0" b="0"/>
                  <a:pathLst>
                    <a:path w="93" h="94">
                      <a:moveTo>
                        <a:pt x="46" y="0"/>
                      </a:moveTo>
                      <a:lnTo>
                        <a:pt x="0" y="94"/>
                      </a:lnTo>
                      <a:lnTo>
                        <a:pt x="93" y="47"/>
                      </a:lnTo>
                      <a:lnTo>
                        <a:pt x="46"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18" name="Group 507"/>
              <p:cNvGrpSpPr/>
              <p:nvPr/>
            </p:nvGrpSpPr>
            <p:grpSpPr>
              <a:xfrm>
                <a:off x="4506" y="2280"/>
                <a:ext cx="276" cy="240"/>
                <a:chOff x="4466" y="722"/>
                <a:chExt cx="276" cy="240"/>
              </a:xfrm>
            </p:grpSpPr>
            <p:sp>
              <p:nvSpPr>
                <p:cNvPr id="31919" name="Line 508"/>
                <p:cNvSpPr/>
                <p:nvPr/>
              </p:nvSpPr>
              <p:spPr>
                <a:xfrm>
                  <a:off x="4466" y="722"/>
                  <a:ext cx="203" cy="177"/>
                </a:xfrm>
                <a:prstGeom prst="line">
                  <a:avLst/>
                </a:prstGeom>
                <a:ln w="19050" cap="flat" cmpd="sng">
                  <a:solidFill>
                    <a:schemeClr val="tx1"/>
                  </a:solidFill>
                  <a:prstDash val="solid"/>
                  <a:round/>
                  <a:headEnd type="none" w="med" len="med"/>
                  <a:tailEnd type="none" w="med" len="med"/>
                </a:ln>
              </p:spPr>
            </p:sp>
            <p:sp>
              <p:nvSpPr>
                <p:cNvPr id="31920" name="Freeform 509"/>
                <p:cNvSpPr/>
                <p:nvPr/>
              </p:nvSpPr>
              <p:spPr>
                <a:xfrm>
                  <a:off x="4645" y="872"/>
                  <a:ext cx="97" cy="90"/>
                </a:xfrm>
                <a:custGeom>
                  <a:avLst/>
                  <a:gdLst/>
                  <a:ahLst/>
                  <a:cxnLst>
                    <a:cxn ang="0">
                      <a:pos x="0" y="51"/>
                    </a:cxn>
                    <a:cxn ang="0">
                      <a:pos x="97" y="90"/>
                    </a:cxn>
                    <a:cxn ang="0">
                      <a:pos x="44" y="0"/>
                    </a:cxn>
                    <a:cxn ang="0">
                      <a:pos x="0" y="51"/>
                    </a:cxn>
                  </a:cxnLst>
                  <a:rect l="0" t="0" r="0" b="0"/>
                  <a:pathLst>
                    <a:path w="97" h="90">
                      <a:moveTo>
                        <a:pt x="0" y="51"/>
                      </a:moveTo>
                      <a:lnTo>
                        <a:pt x="97" y="90"/>
                      </a:lnTo>
                      <a:lnTo>
                        <a:pt x="44" y="0"/>
                      </a:lnTo>
                      <a:lnTo>
                        <a:pt x="0" y="51"/>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21" name="Group 510"/>
              <p:cNvGrpSpPr/>
              <p:nvPr/>
            </p:nvGrpSpPr>
            <p:grpSpPr>
              <a:xfrm>
                <a:off x="3582" y="2952"/>
                <a:ext cx="192" cy="384"/>
                <a:chOff x="3542" y="1394"/>
                <a:chExt cx="192" cy="384"/>
              </a:xfrm>
            </p:grpSpPr>
            <p:sp>
              <p:nvSpPr>
                <p:cNvPr id="31922" name="Line 511"/>
                <p:cNvSpPr/>
                <p:nvPr/>
              </p:nvSpPr>
              <p:spPr>
                <a:xfrm flipH="1">
                  <a:off x="3586" y="1394"/>
                  <a:ext cx="148" cy="297"/>
                </a:xfrm>
                <a:prstGeom prst="line">
                  <a:avLst/>
                </a:prstGeom>
                <a:ln w="19050" cap="flat" cmpd="sng">
                  <a:solidFill>
                    <a:schemeClr val="tx1"/>
                  </a:solidFill>
                  <a:prstDash val="solid"/>
                  <a:round/>
                  <a:headEnd type="none" w="med" len="med"/>
                  <a:tailEnd type="none" w="med" len="med"/>
                </a:ln>
              </p:spPr>
            </p:sp>
            <p:sp>
              <p:nvSpPr>
                <p:cNvPr id="31923" name="Freeform 512"/>
                <p:cNvSpPr/>
                <p:nvPr/>
              </p:nvSpPr>
              <p:spPr>
                <a:xfrm>
                  <a:off x="3542" y="1674"/>
                  <a:ext cx="73" cy="104"/>
                </a:xfrm>
                <a:custGeom>
                  <a:avLst/>
                  <a:gdLst/>
                  <a:ahLst/>
                  <a:cxnLst>
                    <a:cxn ang="0">
                      <a:pos x="13" y="0"/>
                    </a:cxn>
                    <a:cxn ang="0">
                      <a:pos x="0" y="104"/>
                    </a:cxn>
                    <a:cxn ang="0">
                      <a:pos x="73" y="30"/>
                    </a:cxn>
                    <a:cxn ang="0">
                      <a:pos x="13" y="0"/>
                    </a:cxn>
                  </a:cxnLst>
                  <a:rect l="0" t="0" r="0" b="0"/>
                  <a:pathLst>
                    <a:path w="73" h="104">
                      <a:moveTo>
                        <a:pt x="13" y="0"/>
                      </a:moveTo>
                      <a:lnTo>
                        <a:pt x="0" y="104"/>
                      </a:lnTo>
                      <a:lnTo>
                        <a:pt x="73" y="30"/>
                      </a:lnTo>
                      <a:lnTo>
                        <a:pt x="13"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24" name="Group 513"/>
              <p:cNvGrpSpPr/>
              <p:nvPr/>
            </p:nvGrpSpPr>
            <p:grpSpPr>
              <a:xfrm>
                <a:off x="4830" y="2952"/>
                <a:ext cx="288" cy="384"/>
                <a:chOff x="4790" y="1394"/>
                <a:chExt cx="288" cy="384"/>
              </a:xfrm>
            </p:grpSpPr>
            <p:sp>
              <p:nvSpPr>
                <p:cNvPr id="31925" name="Line 514"/>
                <p:cNvSpPr/>
                <p:nvPr/>
              </p:nvSpPr>
              <p:spPr>
                <a:xfrm>
                  <a:off x="4790" y="1394"/>
                  <a:ext cx="231" cy="307"/>
                </a:xfrm>
                <a:prstGeom prst="line">
                  <a:avLst/>
                </a:prstGeom>
                <a:ln w="19050" cap="flat" cmpd="sng">
                  <a:solidFill>
                    <a:schemeClr val="tx1"/>
                  </a:solidFill>
                  <a:prstDash val="solid"/>
                  <a:round/>
                  <a:headEnd type="none" w="med" len="med"/>
                  <a:tailEnd type="none" w="med" len="med"/>
                </a:ln>
              </p:spPr>
            </p:sp>
            <p:sp>
              <p:nvSpPr>
                <p:cNvPr id="31926" name="Freeform 515"/>
                <p:cNvSpPr/>
                <p:nvPr/>
              </p:nvSpPr>
              <p:spPr>
                <a:xfrm>
                  <a:off x="4992" y="1679"/>
                  <a:ext cx="86" cy="99"/>
                </a:xfrm>
                <a:custGeom>
                  <a:avLst/>
                  <a:gdLst/>
                  <a:ahLst/>
                  <a:cxnLst>
                    <a:cxn ang="0">
                      <a:pos x="0" y="40"/>
                    </a:cxn>
                    <a:cxn ang="0">
                      <a:pos x="86" y="99"/>
                    </a:cxn>
                    <a:cxn ang="0">
                      <a:pos x="53" y="0"/>
                    </a:cxn>
                    <a:cxn ang="0">
                      <a:pos x="0" y="40"/>
                    </a:cxn>
                  </a:cxnLst>
                  <a:rect l="0" t="0" r="0" b="0"/>
                  <a:pathLst>
                    <a:path w="86" h="99">
                      <a:moveTo>
                        <a:pt x="0" y="40"/>
                      </a:moveTo>
                      <a:lnTo>
                        <a:pt x="86" y="99"/>
                      </a:lnTo>
                      <a:lnTo>
                        <a:pt x="53" y="0"/>
                      </a:lnTo>
                      <a:lnTo>
                        <a:pt x="0" y="4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927" name="Rectangle 516"/>
              <p:cNvSpPr/>
              <p:nvPr/>
            </p:nvSpPr>
            <p:spPr>
              <a:xfrm>
                <a:off x="4206" y="2160"/>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28" name="Rectangle 517"/>
              <p:cNvSpPr/>
              <p:nvPr/>
            </p:nvSpPr>
            <p:spPr>
              <a:xfrm>
                <a:off x="4264" y="2199"/>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50</a:t>
                </a:r>
              </a:p>
            </p:txBody>
          </p:sp>
          <p:sp>
            <p:nvSpPr>
              <p:cNvPr id="31929" name="Rectangle 518"/>
              <p:cNvSpPr/>
              <p:nvPr/>
            </p:nvSpPr>
            <p:spPr>
              <a:xfrm>
                <a:off x="3630" y="248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0" name="Rectangle 519"/>
              <p:cNvSpPr/>
              <p:nvPr/>
            </p:nvSpPr>
            <p:spPr>
              <a:xfrm>
                <a:off x="3832" y="2526"/>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35</a:t>
                </a:r>
              </a:p>
            </p:txBody>
          </p:sp>
          <p:sp>
            <p:nvSpPr>
              <p:cNvPr id="31931" name="Rectangle 520"/>
              <p:cNvSpPr/>
              <p:nvPr/>
            </p:nvSpPr>
            <p:spPr>
              <a:xfrm>
                <a:off x="4734" y="248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2" name="Rectangle 521"/>
              <p:cNvSpPr/>
              <p:nvPr/>
            </p:nvSpPr>
            <p:spPr>
              <a:xfrm>
                <a:off x="4696" y="2526"/>
                <a:ext cx="144" cy="173"/>
              </a:xfrm>
              <a:prstGeom prst="rect">
                <a:avLst/>
              </a:prstGeom>
              <a:noFill/>
              <a:ln w="19050">
                <a:noFill/>
              </a:ln>
            </p:spPr>
            <p:txBody>
              <a:bodyPr wrap="none" lIns="0" tIns="0" rIns="0" bIns="0" anchor="t">
                <a:spAutoFit/>
              </a:bodyPr>
              <a:lstStyle/>
              <a:p>
                <a:pPr>
                  <a:buSzTx/>
                </a:pPr>
                <a:r>
                  <a:rPr lang="en-US" altLang="zh-CN" dirty="0">
                    <a:solidFill>
                      <a:srgbClr val="FF0000"/>
                    </a:solidFill>
                    <a:latin typeface="Arial" panose="020B0604020202020204" pitchFamily="34" charset="0"/>
                    <a:ea typeface="楷体_GB2312" pitchFamily="49" charset="-122"/>
                  </a:rPr>
                  <a:t>72</a:t>
                </a:r>
              </a:p>
            </p:txBody>
          </p:sp>
          <p:sp>
            <p:nvSpPr>
              <p:cNvPr id="31933" name="Rectangle 522"/>
              <p:cNvSpPr/>
              <p:nvPr/>
            </p:nvSpPr>
            <p:spPr>
              <a:xfrm>
                <a:off x="3850" y="2871"/>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4" name="Rectangle 523"/>
              <p:cNvSpPr/>
              <p:nvPr/>
            </p:nvSpPr>
            <p:spPr>
              <a:xfrm>
                <a:off x="3908" y="2910"/>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40</a:t>
                </a:r>
              </a:p>
            </p:txBody>
          </p:sp>
          <p:sp>
            <p:nvSpPr>
              <p:cNvPr id="31935" name="Rectangle 524"/>
              <p:cNvSpPr/>
              <p:nvPr/>
            </p:nvSpPr>
            <p:spPr>
              <a:xfrm>
                <a:off x="4542" y="2871"/>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6" name="Rectangle 525"/>
              <p:cNvSpPr/>
              <p:nvPr/>
            </p:nvSpPr>
            <p:spPr>
              <a:xfrm>
                <a:off x="4600" y="2910"/>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65</a:t>
                </a:r>
              </a:p>
            </p:txBody>
          </p:sp>
          <p:sp>
            <p:nvSpPr>
              <p:cNvPr id="31937" name="Rectangle 526"/>
              <p:cNvSpPr/>
              <p:nvPr/>
            </p:nvSpPr>
            <p:spPr>
              <a:xfrm>
                <a:off x="3630" y="3303"/>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38" name="Rectangle 527"/>
              <p:cNvSpPr/>
              <p:nvPr/>
            </p:nvSpPr>
            <p:spPr>
              <a:xfrm>
                <a:off x="3688" y="3334"/>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38</a:t>
                </a:r>
              </a:p>
            </p:txBody>
          </p:sp>
          <p:sp>
            <p:nvSpPr>
              <p:cNvPr id="31939" name="Rectangle 528"/>
              <p:cNvSpPr/>
              <p:nvPr/>
            </p:nvSpPr>
            <p:spPr>
              <a:xfrm>
                <a:off x="4734" y="3297"/>
                <a:ext cx="261" cy="232"/>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0" name="Rectangle 529"/>
              <p:cNvSpPr/>
              <p:nvPr/>
            </p:nvSpPr>
            <p:spPr>
              <a:xfrm>
                <a:off x="4792" y="3336"/>
                <a:ext cx="144" cy="173"/>
              </a:xfrm>
              <a:prstGeom prst="rect">
                <a:avLst/>
              </a:prstGeom>
              <a:noFill/>
              <a:ln w="19050">
                <a:noFill/>
              </a:ln>
            </p:spPr>
            <p:txBody>
              <a:bodyPr wrap="none" lIns="0" tIns="0" rIns="0" bIns="0" anchor="t">
                <a:spAutoFit/>
              </a:bodyPr>
              <a:lstStyle/>
              <a:p>
                <a:pPr>
                  <a:buSzTx/>
                </a:pPr>
                <a:r>
                  <a:rPr lang="en-US" altLang="zh-CN" dirty="0">
                    <a:latin typeface="Arial" panose="020B0604020202020204" pitchFamily="34" charset="0"/>
                    <a:ea typeface="楷体_GB2312" pitchFamily="49" charset="-122"/>
                  </a:rPr>
                  <a:t>70</a:t>
                </a:r>
              </a:p>
            </p:txBody>
          </p:sp>
          <p:sp>
            <p:nvSpPr>
              <p:cNvPr id="31941" name="Rectangle 530"/>
              <p:cNvSpPr/>
              <p:nvPr/>
            </p:nvSpPr>
            <p:spPr>
              <a:xfrm>
                <a:off x="3592" y="2184"/>
                <a:ext cx="107" cy="192"/>
              </a:xfrm>
              <a:prstGeom prst="rect">
                <a:avLst/>
              </a:prstGeom>
              <a:noFill/>
              <a:ln w="19050">
                <a:noFill/>
              </a:ln>
            </p:spPr>
            <p:txBody>
              <a:bodyPr wrap="none" lIns="0" tIns="0" rIns="0" bIns="0" anchor="t">
                <a:spAutoFit/>
              </a:bodyPr>
              <a:lstStyle/>
              <a:p>
                <a:pPr>
                  <a:buSzTx/>
                </a:pPr>
                <a:r>
                  <a:rPr lang="en-US" altLang="zh-CN" sz="2000" b="1" dirty="0">
                    <a:latin typeface="Arial" panose="020B0604020202020204" pitchFamily="34" charset="0"/>
                    <a:ea typeface="楷体_GB2312" pitchFamily="49" charset="-122"/>
                  </a:rPr>
                  <a:t>T</a:t>
                </a:r>
                <a:endParaRPr lang="en-US" altLang="zh-CN" dirty="0">
                  <a:latin typeface="Arial" panose="020B0604020202020204" pitchFamily="34" charset="0"/>
                  <a:ea typeface="楷体_GB2312" pitchFamily="49" charset="-122"/>
                </a:endParaRPr>
              </a:p>
            </p:txBody>
          </p:sp>
          <p:sp>
            <p:nvSpPr>
              <p:cNvPr id="31942" name="Rectangle 531"/>
              <p:cNvSpPr/>
              <p:nvPr/>
            </p:nvSpPr>
            <p:spPr>
              <a:xfrm>
                <a:off x="3450" y="2472"/>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3" name="Rectangle 532"/>
              <p:cNvSpPr/>
              <p:nvPr/>
            </p:nvSpPr>
            <p:spPr>
              <a:xfrm>
                <a:off x="3498"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4" name="Rectangle 533"/>
              <p:cNvSpPr/>
              <p:nvPr/>
            </p:nvSpPr>
            <p:spPr>
              <a:xfrm>
                <a:off x="3912" y="333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945" name="Rectangle 534"/>
              <p:cNvSpPr/>
              <p:nvPr/>
            </p:nvSpPr>
            <p:spPr>
              <a:xfrm>
                <a:off x="4038" y="2856"/>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6" name="Rectangle 535"/>
              <p:cNvSpPr/>
              <p:nvPr/>
            </p:nvSpPr>
            <p:spPr>
              <a:xfrm>
                <a:off x="4096" y="289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31947" name="Rectangle 536"/>
              <p:cNvSpPr/>
              <p:nvPr/>
            </p:nvSpPr>
            <p:spPr>
              <a:xfrm>
                <a:off x="4974" y="2472"/>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8" name="Rectangle 537"/>
              <p:cNvSpPr/>
              <p:nvPr/>
            </p:nvSpPr>
            <p:spPr>
              <a:xfrm>
                <a:off x="3939"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49" name="Rectangle 538"/>
              <p:cNvSpPr/>
              <p:nvPr/>
            </p:nvSpPr>
            <p:spPr>
              <a:xfrm>
                <a:off x="4590"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0" name="Rectangle 539"/>
              <p:cNvSpPr/>
              <p:nvPr/>
            </p:nvSpPr>
            <p:spPr>
              <a:xfrm>
                <a:off x="4974" y="3288"/>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1" name="Rectangle 541"/>
              <p:cNvSpPr/>
              <p:nvPr/>
            </p:nvSpPr>
            <p:spPr>
              <a:xfrm>
                <a:off x="4398" y="2856"/>
                <a:ext cx="229" cy="289"/>
              </a:xfrm>
              <a:prstGeom prst="rect">
                <a:avLst/>
              </a:prstGeom>
              <a:noFill/>
              <a:ln w="19050">
                <a:noFill/>
              </a:ln>
            </p:spPr>
            <p:txBody>
              <a:bodyPr anchor="t"/>
              <a:lstStyle/>
              <a:p>
                <a:pPr>
                  <a:buSzTx/>
                </a:pPr>
                <a:endParaRPr lang="zh-CN" altLang="en-US" dirty="0">
                  <a:latin typeface="Arial" panose="020B0604020202020204" pitchFamily="34" charset="0"/>
                </a:endParaRPr>
              </a:p>
            </p:txBody>
          </p:sp>
          <p:sp>
            <p:nvSpPr>
              <p:cNvPr id="31952" name="Rectangle 542"/>
              <p:cNvSpPr/>
              <p:nvPr/>
            </p:nvSpPr>
            <p:spPr>
              <a:xfrm>
                <a:off x="4456" y="2894"/>
                <a:ext cx="112" cy="230"/>
              </a:xfrm>
              <a:prstGeom prst="rect">
                <a:avLst/>
              </a:prstGeom>
              <a:noFill/>
              <a:ln w="19050">
                <a:noFill/>
              </a:ln>
            </p:spPr>
            <p:txBody>
              <a:bodyPr wrap="none" lIns="0" tIns="0" rIns="0" bIns="0" anchor="t">
                <a:spAutoFit/>
              </a:bodyPr>
              <a:lstStyle/>
              <a:p>
                <a:pPr>
                  <a:buSzTx/>
                </a:pP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pSp>
            <p:nvGrpSpPr>
              <p:cNvPr id="31953" name="Group 543"/>
              <p:cNvGrpSpPr/>
              <p:nvPr/>
            </p:nvGrpSpPr>
            <p:grpSpPr>
              <a:xfrm>
                <a:off x="4407" y="3766"/>
                <a:ext cx="577" cy="145"/>
                <a:chOff x="4550" y="1778"/>
                <a:chExt cx="577" cy="145"/>
              </a:xfrm>
            </p:grpSpPr>
            <p:sp>
              <p:nvSpPr>
                <p:cNvPr id="31954" name="Rectangle 544"/>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5" name="Rectangle 545"/>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6" name="Rectangle 546"/>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57" name="Group 547"/>
              <p:cNvGrpSpPr/>
              <p:nvPr/>
            </p:nvGrpSpPr>
            <p:grpSpPr>
              <a:xfrm>
                <a:off x="5031" y="2902"/>
                <a:ext cx="577" cy="145"/>
                <a:chOff x="4550" y="1778"/>
                <a:chExt cx="577" cy="145"/>
              </a:xfrm>
            </p:grpSpPr>
            <p:sp>
              <p:nvSpPr>
                <p:cNvPr id="31958" name="Rectangle 548"/>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59" name="Rectangle 549"/>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0" name="Rectangle 550"/>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1" name="Group 551"/>
              <p:cNvGrpSpPr/>
              <p:nvPr/>
            </p:nvGrpSpPr>
            <p:grpSpPr>
              <a:xfrm>
                <a:off x="3256" y="3766"/>
                <a:ext cx="577" cy="145"/>
                <a:chOff x="4550" y="1778"/>
                <a:chExt cx="577" cy="145"/>
              </a:xfrm>
            </p:grpSpPr>
            <p:sp>
              <p:nvSpPr>
                <p:cNvPr id="31962" name="Rectangle 55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3" name="Rectangle 55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4" name="Rectangle 55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5" name="Group 555"/>
              <p:cNvGrpSpPr/>
              <p:nvPr/>
            </p:nvGrpSpPr>
            <p:grpSpPr>
              <a:xfrm>
                <a:off x="3016" y="2902"/>
                <a:ext cx="577" cy="145"/>
                <a:chOff x="4550" y="1778"/>
                <a:chExt cx="577" cy="145"/>
              </a:xfrm>
            </p:grpSpPr>
            <p:sp>
              <p:nvSpPr>
                <p:cNvPr id="31966" name="Rectangle 556"/>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7" name="Rectangle 557"/>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68" name="Rectangle 558"/>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69" name="Group 563"/>
              <p:cNvGrpSpPr/>
              <p:nvPr/>
            </p:nvGrpSpPr>
            <p:grpSpPr>
              <a:xfrm>
                <a:off x="3496" y="2566"/>
                <a:ext cx="192" cy="336"/>
                <a:chOff x="4502" y="1010"/>
                <a:chExt cx="156" cy="336"/>
              </a:xfrm>
            </p:grpSpPr>
            <p:sp>
              <p:nvSpPr>
                <p:cNvPr id="31970" name="Line 564"/>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1" name="Freeform 565"/>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2" name="Group 566"/>
              <p:cNvGrpSpPr/>
              <p:nvPr/>
            </p:nvGrpSpPr>
            <p:grpSpPr>
              <a:xfrm flipH="1">
                <a:off x="4900" y="2566"/>
                <a:ext cx="276" cy="336"/>
                <a:chOff x="4502" y="1010"/>
                <a:chExt cx="156" cy="336"/>
              </a:xfrm>
            </p:grpSpPr>
            <p:sp>
              <p:nvSpPr>
                <p:cNvPr id="31973" name="Line 567"/>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4" name="Freeform 568"/>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5" name="Group 569"/>
              <p:cNvGrpSpPr/>
              <p:nvPr/>
            </p:nvGrpSpPr>
            <p:grpSpPr>
              <a:xfrm>
                <a:off x="3448" y="3382"/>
                <a:ext cx="144" cy="384"/>
                <a:chOff x="4502" y="1010"/>
                <a:chExt cx="156" cy="336"/>
              </a:xfrm>
            </p:grpSpPr>
            <p:sp>
              <p:nvSpPr>
                <p:cNvPr id="31976" name="Line 570"/>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77" name="Freeform 571"/>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grpSp>
            <p:nvGrpSpPr>
              <p:cNvPr id="31978" name="Group 572"/>
              <p:cNvGrpSpPr/>
              <p:nvPr/>
            </p:nvGrpSpPr>
            <p:grpSpPr>
              <a:xfrm>
                <a:off x="4504" y="3430"/>
                <a:ext cx="156" cy="336"/>
                <a:chOff x="4502" y="1010"/>
                <a:chExt cx="156" cy="336"/>
              </a:xfrm>
            </p:grpSpPr>
            <p:sp>
              <p:nvSpPr>
                <p:cNvPr id="31979" name="Line 573"/>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1980" name="Freeform 574"/>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1981" name="Text Box 575"/>
              <p:cNvSpPr txBox="1"/>
              <p:nvPr/>
            </p:nvSpPr>
            <p:spPr>
              <a:xfrm>
                <a:off x="3016"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2" name="Text Box 576"/>
              <p:cNvSpPr txBox="1"/>
              <p:nvPr/>
            </p:nvSpPr>
            <p:spPr>
              <a:xfrm>
                <a:off x="5402"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3" name="Text Box 577"/>
              <p:cNvSpPr txBox="1"/>
              <p:nvPr/>
            </p:nvSpPr>
            <p:spPr>
              <a:xfrm>
                <a:off x="5032"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4" name="Text Box 578"/>
              <p:cNvSpPr txBox="1"/>
              <p:nvPr/>
            </p:nvSpPr>
            <p:spPr>
              <a:xfrm>
                <a:off x="3400" y="2854"/>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5" name="Text Box 579"/>
              <p:cNvSpPr txBox="1"/>
              <p:nvPr/>
            </p:nvSpPr>
            <p:spPr>
              <a:xfrm>
                <a:off x="3256"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6" name="Text Box 580"/>
              <p:cNvSpPr txBox="1"/>
              <p:nvPr/>
            </p:nvSpPr>
            <p:spPr>
              <a:xfrm>
                <a:off x="3640"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7" name="Text Box 583"/>
              <p:cNvSpPr txBox="1"/>
              <p:nvPr/>
            </p:nvSpPr>
            <p:spPr>
              <a:xfrm>
                <a:off x="4408"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8" name="Text Box 584"/>
              <p:cNvSpPr txBox="1"/>
              <p:nvPr/>
            </p:nvSpPr>
            <p:spPr>
              <a:xfrm>
                <a:off x="4792" y="3718"/>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1989" name="Text Box 588"/>
              <p:cNvSpPr txBox="1"/>
              <p:nvPr/>
            </p:nvSpPr>
            <p:spPr>
              <a:xfrm>
                <a:off x="3428" y="3718"/>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36</a:t>
                </a:r>
              </a:p>
            </p:txBody>
          </p:sp>
          <p:sp>
            <p:nvSpPr>
              <p:cNvPr id="31990" name="Text Box 589"/>
              <p:cNvSpPr txBox="1"/>
              <p:nvPr/>
            </p:nvSpPr>
            <p:spPr>
              <a:xfrm>
                <a:off x="4552" y="3742"/>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66</a:t>
                </a:r>
              </a:p>
            </p:txBody>
          </p:sp>
          <p:sp>
            <p:nvSpPr>
              <p:cNvPr id="31991" name="Text Box 591"/>
              <p:cNvSpPr txBox="1"/>
              <p:nvPr/>
            </p:nvSpPr>
            <p:spPr>
              <a:xfrm>
                <a:off x="3201" y="2877"/>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25</a:t>
                </a:r>
                <a:endParaRPr lang="en-US" altLang="zh-CN" b="1" dirty="0">
                  <a:latin typeface="Arial" panose="020B0604020202020204" pitchFamily="34" charset="0"/>
                  <a:ea typeface="楷体_GB2312" pitchFamily="49" charset="-122"/>
                </a:endParaRPr>
              </a:p>
            </p:txBody>
          </p:sp>
          <p:sp>
            <p:nvSpPr>
              <p:cNvPr id="31992" name="Text Box 592"/>
              <p:cNvSpPr txBox="1"/>
              <p:nvPr/>
            </p:nvSpPr>
            <p:spPr>
              <a:xfrm>
                <a:off x="5220" y="2877"/>
                <a:ext cx="244" cy="212"/>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
            <p:nvSpPr>
              <p:cNvPr id="31993" name="Line 593"/>
              <p:cNvSpPr/>
              <p:nvPr/>
            </p:nvSpPr>
            <p:spPr>
              <a:xfrm>
                <a:off x="3736" y="2280"/>
                <a:ext cx="288" cy="0"/>
              </a:xfrm>
              <a:prstGeom prst="line">
                <a:avLst/>
              </a:prstGeom>
              <a:ln w="19050" cap="flat" cmpd="sng">
                <a:solidFill>
                  <a:schemeClr val="tx1"/>
                </a:solidFill>
                <a:prstDash val="solid"/>
                <a:round/>
                <a:headEnd type="none" w="sm" len="sm"/>
                <a:tailEnd type="triangle" w="med" len="lg"/>
              </a:ln>
            </p:spPr>
          </p:sp>
        </p:grpSp>
        <p:grpSp>
          <p:nvGrpSpPr>
            <p:cNvPr id="31994" name="Group 721"/>
            <p:cNvGrpSpPr/>
            <p:nvPr/>
          </p:nvGrpSpPr>
          <p:grpSpPr>
            <a:xfrm>
              <a:off x="2879" y="3780"/>
              <a:ext cx="577" cy="145"/>
              <a:chOff x="4550" y="1778"/>
              <a:chExt cx="577" cy="145"/>
            </a:xfrm>
          </p:grpSpPr>
          <p:sp>
            <p:nvSpPr>
              <p:cNvPr id="31995" name="Rectangle 722"/>
              <p:cNvSpPr/>
              <p:nvPr/>
            </p:nvSpPr>
            <p:spPr>
              <a:xfrm>
                <a:off x="4934"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96" name="Rectangle 723"/>
              <p:cNvSpPr/>
              <p:nvPr/>
            </p:nvSpPr>
            <p:spPr>
              <a:xfrm>
                <a:off x="4742"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31997" name="Rectangle 724"/>
              <p:cNvSpPr/>
              <p:nvPr/>
            </p:nvSpPr>
            <p:spPr>
              <a:xfrm>
                <a:off x="4550" y="1778"/>
                <a:ext cx="193" cy="145"/>
              </a:xfrm>
              <a:prstGeom prst="rect">
                <a:avLst/>
              </a:prstGeom>
              <a:noFill/>
              <a:ln w="19050" cap="flat" cmpd="sng">
                <a:solidFill>
                  <a:schemeClr val="tx1"/>
                </a:solidFill>
                <a:prstDash val="solid"/>
                <a:miter/>
                <a:headEnd type="none" w="med" len="med"/>
                <a:tailEnd type="none" w="med" len="med"/>
              </a:ln>
            </p:spPr>
            <p:txBody>
              <a:bodyPr anchor="t"/>
              <a:lstStyle/>
              <a:p>
                <a:pPr>
                  <a:buSzTx/>
                </a:pPr>
                <a:endParaRPr lang="zh-CN" altLang="en-US" dirty="0">
                  <a:latin typeface="Arial" panose="020B0604020202020204" pitchFamily="34" charset="0"/>
                </a:endParaRPr>
              </a:p>
            </p:txBody>
          </p:sp>
        </p:grpSp>
        <p:grpSp>
          <p:nvGrpSpPr>
            <p:cNvPr id="31998" name="Group 725"/>
            <p:cNvGrpSpPr/>
            <p:nvPr/>
          </p:nvGrpSpPr>
          <p:grpSpPr>
            <a:xfrm flipH="1">
              <a:off x="2744" y="3430"/>
              <a:ext cx="182" cy="350"/>
              <a:chOff x="4502" y="1010"/>
              <a:chExt cx="156" cy="336"/>
            </a:xfrm>
          </p:grpSpPr>
          <p:sp>
            <p:nvSpPr>
              <p:cNvPr id="31999" name="Line 726"/>
              <p:cNvSpPr/>
              <p:nvPr/>
            </p:nvSpPr>
            <p:spPr>
              <a:xfrm flipH="1">
                <a:off x="4544" y="1010"/>
                <a:ext cx="114" cy="248"/>
              </a:xfrm>
              <a:prstGeom prst="line">
                <a:avLst/>
              </a:prstGeom>
              <a:ln w="19050" cap="flat" cmpd="sng">
                <a:solidFill>
                  <a:schemeClr val="tx1"/>
                </a:solidFill>
                <a:prstDash val="solid"/>
                <a:round/>
                <a:headEnd type="none" w="med" len="med"/>
                <a:tailEnd type="none" w="med" len="med"/>
              </a:ln>
            </p:spPr>
          </p:sp>
          <p:sp>
            <p:nvSpPr>
              <p:cNvPr id="32000" name="Freeform 727"/>
              <p:cNvSpPr/>
              <p:nvPr/>
            </p:nvSpPr>
            <p:spPr>
              <a:xfrm>
                <a:off x="4502" y="1242"/>
                <a:ext cx="72" cy="104"/>
              </a:xfrm>
              <a:custGeom>
                <a:avLst/>
                <a:gdLst/>
                <a:ahLst/>
                <a:cxnLst>
                  <a:cxn ang="0">
                    <a:pos x="11" y="0"/>
                  </a:cxn>
                  <a:cxn ang="0">
                    <a:pos x="0" y="104"/>
                  </a:cxn>
                  <a:cxn ang="0">
                    <a:pos x="72" y="28"/>
                  </a:cxn>
                  <a:cxn ang="0">
                    <a:pos x="11" y="0"/>
                  </a:cxn>
                </a:cxnLst>
                <a:rect l="0" t="0" r="0" b="0"/>
                <a:pathLst>
                  <a:path w="72" h="104">
                    <a:moveTo>
                      <a:pt x="11" y="0"/>
                    </a:moveTo>
                    <a:lnTo>
                      <a:pt x="0" y="104"/>
                    </a:lnTo>
                    <a:lnTo>
                      <a:pt x="72" y="28"/>
                    </a:lnTo>
                    <a:lnTo>
                      <a:pt x="11" y="0"/>
                    </a:lnTo>
                    <a:close/>
                  </a:path>
                </a:pathLst>
              </a:custGeom>
              <a:noFill/>
              <a:ln w="19050" cap="flat" cmpd="sng">
                <a:solidFill>
                  <a:schemeClr val="tx1"/>
                </a:solidFill>
                <a:prstDash val="solid"/>
                <a:round/>
                <a:headEnd type="none" w="med" len="med"/>
                <a:tailEnd type="none" w="med" len="med"/>
              </a:ln>
            </p:spPr>
            <p:txBody>
              <a:bodyPr/>
              <a:lstStyle/>
              <a:p>
                <a:endParaRPr lang="zh-CN" altLang="en-US"/>
              </a:p>
            </p:txBody>
          </p:sp>
        </p:grpSp>
        <p:sp>
          <p:nvSpPr>
            <p:cNvPr id="32001" name="Text Box 728"/>
            <p:cNvSpPr txBox="1"/>
            <p:nvPr/>
          </p:nvSpPr>
          <p:spPr>
            <a:xfrm>
              <a:off x="2880" y="3732"/>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2002" name="Text Box 729"/>
            <p:cNvSpPr txBox="1"/>
            <p:nvPr/>
          </p:nvSpPr>
          <p:spPr>
            <a:xfrm>
              <a:off x="3264" y="3732"/>
              <a:ext cx="206" cy="288"/>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a:t>
              </a:r>
            </a:p>
          </p:txBody>
        </p:sp>
        <p:sp>
          <p:nvSpPr>
            <p:cNvPr id="32003" name="Text Box 730"/>
            <p:cNvSpPr txBox="1"/>
            <p:nvPr/>
          </p:nvSpPr>
          <p:spPr>
            <a:xfrm>
              <a:off x="3024" y="3756"/>
              <a:ext cx="260" cy="231"/>
            </a:xfrm>
            <a:prstGeom prst="rect">
              <a:avLst/>
            </a:prstGeom>
            <a:noFill/>
            <a:ln w="19050">
              <a:noFill/>
            </a:ln>
          </p:spPr>
          <p:txBody>
            <a:bodyPr wrap="none" anchor="t">
              <a:spAutoFit/>
            </a:bodyPr>
            <a:lstStyle/>
            <a:p>
              <a:pPr>
                <a:buSzTx/>
              </a:pPr>
              <a:r>
                <a:rPr lang="en-US" altLang="zh-CN" dirty="0">
                  <a:latin typeface="Arial" panose="020B0604020202020204" pitchFamily="34" charset="0"/>
                  <a:ea typeface="楷体_GB2312" pitchFamily="49" charset="-122"/>
                </a:rPr>
                <a:t>71</a:t>
              </a:r>
            </a:p>
          </p:txBody>
        </p:sp>
      </p:grpSp>
      <p:sp>
        <p:nvSpPr>
          <p:cNvPr id="32004" name="Text Box 732"/>
          <p:cNvSpPr txBox="1"/>
          <p:nvPr/>
        </p:nvSpPr>
        <p:spPr>
          <a:xfrm>
            <a:off x="4030663" y="3933825"/>
            <a:ext cx="5113337" cy="396875"/>
          </a:xfrm>
          <a:prstGeom prst="rect">
            <a:avLst/>
          </a:prstGeom>
          <a:noFill/>
          <a:ln w="9525">
            <a:noFill/>
          </a:ln>
        </p:spPr>
        <p:txBody>
          <a:bodyPr anchor="t">
            <a:spAutoFit/>
          </a:bodyPr>
          <a:lstStyle/>
          <a:p>
            <a:pPr algn="just">
              <a:spcBef>
                <a:spcPct val="50000"/>
              </a:spcBef>
              <a:buSzTx/>
            </a:pPr>
            <a:r>
              <a:rPr lang="en-US" altLang="zh-CN" sz="2000" b="1" dirty="0">
                <a:solidFill>
                  <a:srgbClr val="FF0000"/>
                </a:solidFill>
                <a:latin typeface="Arial" panose="020B0604020202020204" pitchFamily="34" charset="0"/>
                <a:ea typeface="楷体_GB2312" pitchFamily="49" charset="-122"/>
              </a:rPr>
              <a:t>   </a:t>
            </a:r>
            <a:endParaRPr lang="en-US" altLang="zh-CN" sz="2000" b="1" dirty="0">
              <a:latin typeface="Arial" panose="020B0604020202020204" pitchFamily="34" charset="0"/>
              <a:ea typeface="楷体_GB2312" pitchFamily="49" charset="-122"/>
            </a:endParaRPr>
          </a:p>
        </p:txBody>
      </p:sp>
      <p:sp>
        <p:nvSpPr>
          <p:cNvPr id="271070" name="Oval 734"/>
          <p:cNvSpPr/>
          <p:nvPr/>
        </p:nvSpPr>
        <p:spPr>
          <a:xfrm>
            <a:off x="7235825" y="3284538"/>
            <a:ext cx="1584325" cy="576262"/>
          </a:xfrm>
          <a:prstGeom prst="ellipse">
            <a:avLst/>
          </a:prstGeom>
          <a:noFill/>
          <a:ln w="31750" cap="flat" cmpd="sng">
            <a:solidFill>
              <a:srgbClr val="FF0000"/>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271071" name="Oval 735"/>
          <p:cNvSpPr/>
          <p:nvPr/>
        </p:nvSpPr>
        <p:spPr>
          <a:xfrm>
            <a:off x="7690643" y="6160034"/>
            <a:ext cx="1368425" cy="576262"/>
          </a:xfrm>
          <a:prstGeom prst="ellipse">
            <a:avLst/>
          </a:prstGeom>
          <a:noFill/>
          <a:ln w="31750" cap="flat" cmpd="sng">
            <a:solidFill>
              <a:srgbClr val="FF0000"/>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2" name="文本框 1"/>
          <p:cNvSpPr txBox="1"/>
          <p:nvPr/>
        </p:nvSpPr>
        <p:spPr>
          <a:xfrm>
            <a:off x="203731" y="294927"/>
            <a:ext cx="5135032" cy="4401205"/>
          </a:xfrm>
          <a:prstGeom prst="rect">
            <a:avLst/>
          </a:prstGeom>
          <a:solidFill>
            <a:schemeClr val="bg1"/>
          </a:solidFill>
        </p:spPr>
        <p:txBody>
          <a:bodyPr wrap="square" rtlCol="0">
            <a:spAutoFit/>
          </a:bodyPr>
          <a:lstStyle/>
          <a:p>
            <a:r>
              <a:rPr lang="zh-CN" altLang="en-US" sz="2800" dirty="0" smtClean="0">
                <a:solidFill>
                  <a:srgbClr val="FF0000"/>
                </a:solidFill>
                <a:latin typeface="楷体" panose="02010609060101010101" pitchFamily="49" charset="-122"/>
                <a:ea typeface="楷体" panose="02010609060101010101" pitchFamily="49" charset="-122"/>
              </a:rPr>
              <a:t>思考</a:t>
            </a:r>
            <a:r>
              <a:rPr lang="en-US" altLang="zh-CN" sz="2800" dirty="0" smtClean="0">
                <a:solidFill>
                  <a:srgbClr val="FF0000"/>
                </a:solidFill>
                <a:latin typeface="楷体" panose="02010609060101010101" pitchFamily="49" charset="-122"/>
                <a:ea typeface="楷体" panose="02010609060101010101" pitchFamily="49" charset="-122"/>
              </a:rPr>
              <a:t>---</a:t>
            </a:r>
            <a:r>
              <a:rPr lang="zh-CN" altLang="en-US" sz="2800" dirty="0" smtClean="0">
                <a:solidFill>
                  <a:srgbClr val="FF0000"/>
                </a:solidFill>
                <a:latin typeface="楷体" panose="02010609060101010101" pitchFamily="49" charset="-122"/>
                <a:ea typeface="楷体" panose="02010609060101010101" pitchFamily="49" charset="-122"/>
              </a:rPr>
              <a:t>左右孩子都存在的删除：</a:t>
            </a:r>
            <a:endParaRPr lang="en-US" altLang="zh-CN" sz="2800" dirty="0" smtClean="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smtClean="0">
                <a:solidFill>
                  <a:srgbClr val="FF0000"/>
                </a:solidFill>
                <a:latin typeface="楷体" panose="02010609060101010101" pitchFamily="49" charset="-122"/>
                <a:ea typeface="楷体" panose="02010609060101010101" pitchFamily="49" charset="-122"/>
              </a:rPr>
              <a:t>为什么取代值可能不是左右孩子？如何找到取代值？</a:t>
            </a:r>
            <a:endParaRPr lang="en-US" sz="2800" dirty="0" smtClean="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en-US" sz="2800" dirty="0" smtClean="0">
                <a:solidFill>
                  <a:srgbClr val="FF0000"/>
                </a:solidFill>
                <a:latin typeface="楷体" panose="02010609060101010101" pitchFamily="49" charset="-122"/>
                <a:ea typeface="楷体" panose="02010609060101010101" pitchFamily="49" charset="-122"/>
              </a:rPr>
              <a:t>71</a:t>
            </a:r>
            <a:r>
              <a:rPr lang="zh-CN" altLang="en-US" sz="2800" dirty="0" smtClean="0">
                <a:solidFill>
                  <a:srgbClr val="FF0000"/>
                </a:solidFill>
                <a:latin typeface="楷体" panose="02010609060101010101" pitchFamily="49" charset="-122"/>
                <a:ea typeface="楷体" panose="02010609060101010101" pitchFamily="49" charset="-122"/>
              </a:rPr>
              <a:t>结点为什么需要改变？</a:t>
            </a:r>
            <a:endParaRPr lang="en-US" altLang="zh-CN" sz="2800" dirty="0" smtClean="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smtClean="0">
                <a:solidFill>
                  <a:srgbClr val="FF0000"/>
                </a:solidFill>
                <a:latin typeface="楷体" panose="02010609060101010101" pitchFamily="49" charset="-122"/>
                <a:ea typeface="楷体" panose="02010609060101010101" pitchFamily="49" charset="-122"/>
              </a:rPr>
              <a:t>删除结点是递归过程吗？最多实现几次取代？</a:t>
            </a:r>
            <a:endParaRPr lang="en-US" altLang="zh-CN" sz="2800" dirty="0" smtClean="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smtClean="0">
                <a:solidFill>
                  <a:srgbClr val="FF0000"/>
                </a:solidFill>
                <a:latin typeface="楷体" panose="02010609060101010101" pitchFamily="49" charset="-122"/>
                <a:ea typeface="楷体" panose="02010609060101010101" pitchFamily="49" charset="-122"/>
              </a:rPr>
              <a:t>什么时候取代，什么时候真正意义的删除？</a:t>
            </a:r>
            <a:endParaRPr lang="en-US" altLang="zh-CN" sz="2800" dirty="0" smtClean="0">
              <a:solidFill>
                <a:srgbClr val="FF0000"/>
              </a:solidFill>
              <a:latin typeface="楷体" panose="02010609060101010101" pitchFamily="49" charset="-122"/>
              <a:ea typeface="楷体" panose="02010609060101010101" pitchFamily="49" charset="-122"/>
            </a:endParaRPr>
          </a:p>
          <a:p>
            <a:pPr marL="514350" indent="-514350">
              <a:buFont typeface="+mj-lt"/>
              <a:buAutoNum type="arabicPeriod"/>
            </a:pPr>
            <a:r>
              <a:rPr lang="zh-CN" altLang="en-US" sz="2800" dirty="0" smtClean="0">
                <a:solidFill>
                  <a:srgbClr val="FF0000"/>
                </a:solidFill>
                <a:latin typeface="楷体" panose="02010609060101010101" pitchFamily="49" charset="-122"/>
                <a:ea typeface="楷体" panose="02010609060101010101" pitchFamily="49" charset="-122"/>
              </a:rPr>
              <a:t>删除后再插入是原来的</a:t>
            </a:r>
            <a:r>
              <a:rPr lang="zh-CN" altLang="en-US" sz="2800" dirty="0">
                <a:solidFill>
                  <a:srgbClr val="FF0000"/>
                </a:solidFill>
                <a:latin typeface="楷体" panose="02010609060101010101" pitchFamily="49" charset="-122"/>
                <a:ea typeface="楷体" panose="02010609060101010101" pitchFamily="49" charset="-122"/>
              </a:rPr>
              <a:t>二叉</a:t>
            </a:r>
            <a:r>
              <a:rPr lang="zh-CN" altLang="en-US" sz="2800" dirty="0" smtClean="0">
                <a:solidFill>
                  <a:srgbClr val="FF0000"/>
                </a:solidFill>
                <a:latin typeface="楷体" panose="02010609060101010101" pitchFamily="49" charset="-122"/>
                <a:ea typeface="楷体" panose="02010609060101010101" pitchFamily="49" charset="-122"/>
              </a:rPr>
              <a:t>排序树吗？</a:t>
            </a:r>
            <a:endParaRPr lang="en-US" sz="2800" dirty="0">
              <a:solidFill>
                <a:srgbClr val="FF0000"/>
              </a:solidFill>
              <a:latin typeface="楷体" panose="02010609060101010101" pitchFamily="49" charset="-122"/>
              <a:ea typeface="楷体" panose="02010609060101010101" pitchFamily="49" charset="-122"/>
            </a:endParaRPr>
          </a:p>
        </p:txBody>
      </p:sp>
      <p:sp>
        <p:nvSpPr>
          <p:cNvPr id="265" name="Text Box 464"/>
          <p:cNvSpPr txBox="1"/>
          <p:nvPr/>
        </p:nvSpPr>
        <p:spPr>
          <a:xfrm>
            <a:off x="8081533" y="2803401"/>
            <a:ext cx="412750" cy="366713"/>
          </a:xfrm>
          <a:prstGeom prst="rect">
            <a:avLst/>
          </a:prstGeom>
          <a:noFill/>
          <a:ln w="19050">
            <a:noFill/>
          </a:ln>
        </p:spPr>
        <p:txBody>
          <a:bodyPr wrap="none" anchor="t">
            <a:spAutoFit/>
          </a:bodyPr>
          <a:lstStyle/>
          <a:p>
            <a:pPr>
              <a:buSzTx/>
            </a:pPr>
            <a:r>
              <a:rPr lang="en-US" altLang="zh-CN" dirty="0">
                <a:solidFill>
                  <a:srgbClr val="1209BD"/>
                </a:solidFill>
                <a:latin typeface="Arial" panose="020B0604020202020204" pitchFamily="34" charset="0"/>
                <a:ea typeface="楷体_GB2312" pitchFamily="49" charset="-122"/>
              </a:rPr>
              <a:t>72</a:t>
            </a:r>
          </a:p>
        </p:txBody>
      </p:sp>
      <p:sp>
        <p:nvSpPr>
          <p:cNvPr id="266" name="Text Box 466"/>
          <p:cNvSpPr txBox="1"/>
          <p:nvPr/>
        </p:nvSpPr>
        <p:spPr>
          <a:xfrm>
            <a:off x="8148637" y="1477963"/>
            <a:ext cx="387350" cy="336550"/>
          </a:xfrm>
          <a:prstGeom prst="rect">
            <a:avLst/>
          </a:prstGeom>
          <a:noFill/>
          <a:ln w="19050">
            <a:noFill/>
          </a:ln>
        </p:spPr>
        <p:txBody>
          <a:bodyPr wrap="none" anchor="t">
            <a:spAutoFit/>
          </a:bodyPr>
          <a:lstStyle/>
          <a:p>
            <a:pPr>
              <a:buSzTx/>
            </a:pPr>
            <a:r>
              <a:rPr lang="en-US" altLang="zh-CN" sz="1600" b="1" dirty="0">
                <a:latin typeface="Arial" panose="020B0604020202020204" pitchFamily="34" charset="0"/>
                <a:ea typeface="楷体_GB2312" pitchFamily="49" charset="-122"/>
              </a:rPr>
              <a:t>80</a:t>
            </a:r>
            <a:endParaRPr lang="en-US" altLang="zh-CN"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61111E-6 3.33333E-6 L -0.07326 -0.3382 " pathEditMode="relative" rAng="0" ptsTypes="AA">
                                      <p:cBhvr>
                                        <p:cTn id="6" dur="2000" fill="hold"/>
                                        <p:tgtEl>
                                          <p:spTgt spid="265"/>
                                        </p:tgtEl>
                                        <p:attrNameLst>
                                          <p:attrName>ppt_x</p:attrName>
                                          <p:attrName>ppt_y</p:attrName>
                                        </p:attrNameLst>
                                      </p:cBhvr>
                                      <p:rCtr x="-3663" y="-1692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61111E-6 3.7037E-6 L -0.03959 -0.14514 " pathEditMode="relative" rAng="0" ptsTypes="AA">
                                      <p:cBhvr>
                                        <p:cTn id="10" dur="2000" fill="hold"/>
                                        <p:tgtEl>
                                          <p:spTgt spid="266"/>
                                        </p:tgtEl>
                                        <p:attrNameLst>
                                          <p:attrName>ppt_x</p:attrName>
                                          <p:attrName>ppt_y</p:attrName>
                                        </p:attrNameLst>
                                      </p:cBhvr>
                                      <p:rCtr x="-1979" y="-7269"/>
                                    </p:animMotion>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plus(in)">
                                      <p:cBhvr>
                                        <p:cTn id="15" dur="2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1" nodeType="clickEffect">
                                  <p:stCondLst>
                                    <p:cond delay="0"/>
                                  </p:stCondLst>
                                  <p:childTnLst>
                                    <p:set>
                                      <p:cBhvr>
                                        <p:cTn id="23" dur="1" fill="hold">
                                          <p:stCondLst>
                                            <p:cond delay="0"/>
                                          </p:stCondLst>
                                        </p:cTn>
                                        <p:tgtEl>
                                          <p:spTgt spid="271071"/>
                                        </p:tgtEl>
                                        <p:attrNameLst>
                                          <p:attrName>style.visibility</p:attrName>
                                        </p:attrNameLst>
                                      </p:cBhvr>
                                      <p:to>
                                        <p:strVal val="visible"/>
                                      </p:to>
                                    </p:set>
                                    <p:animEffect transition="in" filter="box(in)">
                                      <p:cBhvr>
                                        <p:cTn id="24" dur="500"/>
                                        <p:tgtEl>
                                          <p:spTgt spid="271071"/>
                                        </p:tgtEl>
                                      </p:cBhvr>
                                    </p:animEffect>
                                  </p:childTnLst>
                                </p:cTn>
                              </p:par>
                              <p:par>
                                <p:cTn id="25" presetID="6" presetClass="emph" presetSubtype="0" fill="hold" grpId="0" nodeType="withEffect">
                                  <p:stCondLst>
                                    <p:cond delay="0"/>
                                  </p:stCondLst>
                                  <p:childTnLst>
                                    <p:animScale>
                                      <p:cBhvr>
                                        <p:cTn id="26" dur="2000" fill="hold"/>
                                        <p:tgtEl>
                                          <p:spTgt spid="271071"/>
                                        </p:tgtEl>
                                      </p:cBhvr>
                                      <p:by x="150000" y="150000"/>
                                    </p:animScale>
                                  </p:childTnLst>
                                </p:cTn>
                              </p:par>
                              <p:par>
                                <p:cTn id="27" presetID="1" presetClass="entr" presetSubtype="0" fill="hold" grpId="1" nodeType="withEffect">
                                  <p:stCondLst>
                                    <p:cond delay="0"/>
                                  </p:stCondLst>
                                  <p:childTnLst>
                                    <p:set>
                                      <p:cBhvr>
                                        <p:cTn id="28" dur="1" fill="hold">
                                          <p:stCondLst>
                                            <p:cond delay="0"/>
                                          </p:stCondLst>
                                        </p:cTn>
                                        <p:tgtEl>
                                          <p:spTgt spid="271070"/>
                                        </p:tgtEl>
                                        <p:attrNameLst>
                                          <p:attrName>style.visibility</p:attrName>
                                        </p:attrNameLst>
                                      </p:cBhvr>
                                      <p:to>
                                        <p:strVal val="visible"/>
                                      </p:to>
                                    </p:set>
                                  </p:childTnLst>
                                </p:cTn>
                              </p:par>
                              <p:par>
                                <p:cTn id="29" presetID="6" presetClass="emph" presetSubtype="0" fill="hold" grpId="0" nodeType="withEffect">
                                  <p:stCondLst>
                                    <p:cond delay="0"/>
                                  </p:stCondLst>
                                  <p:childTnLst>
                                    <p:animScale>
                                      <p:cBhvr>
                                        <p:cTn id="30" dur="2000" fill="hold"/>
                                        <p:tgtEl>
                                          <p:spTgt spid="27107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070" grpId="0" animBg="1"/>
      <p:bldP spid="271070" grpId="1" animBg="1"/>
      <p:bldP spid="271071" grpId="0" animBg="1"/>
      <p:bldP spid="271071" grpId="1" animBg="1"/>
      <p:bldP spid="2" grpId="0" animBg="1"/>
      <p:bldP spid="265" grpId="0"/>
      <p:bldP spid="2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叉排序树删除</a:t>
            </a:r>
            <a:endParaRPr lang="en-US" dirty="0"/>
          </a:p>
        </p:txBody>
      </p:sp>
      <p:sp>
        <p:nvSpPr>
          <p:cNvPr id="3" name="内容占位符 2"/>
          <p:cNvSpPr>
            <a:spLocks noGrp="1"/>
          </p:cNvSpPr>
          <p:nvPr>
            <p:ph idx="1"/>
          </p:nvPr>
        </p:nvSpPr>
        <p:spPr>
          <a:xfrm>
            <a:off x="250825" y="863828"/>
            <a:ext cx="8866478" cy="5994171"/>
          </a:xfrm>
        </p:spPr>
        <p:txBody>
          <a:bodyPr/>
          <a:lstStyle/>
          <a:p>
            <a:r>
              <a:rPr lang="zh-CN" altLang="en-US" dirty="0" smtClean="0"/>
              <a:t>算法思想：</a:t>
            </a:r>
            <a:endParaRPr lang="en-US" altLang="zh-CN" dirty="0" smtClean="0"/>
          </a:p>
          <a:p>
            <a:pPr marL="0" indent="0">
              <a:buNone/>
            </a:pPr>
            <a:r>
              <a:rPr lang="zh-CN" altLang="en-US" dirty="0" smtClean="0"/>
              <a:t>查找删除结点，记录父亲结点。找不到失败，找到判断：</a:t>
            </a:r>
            <a:endParaRPr lang="en-US" altLang="zh-CN" dirty="0" smtClean="0"/>
          </a:p>
          <a:p>
            <a:pPr>
              <a:buFont typeface="Arial" panose="020B0604020202020204" pitchFamily="34" charset="0"/>
              <a:buChar char="•"/>
            </a:pPr>
            <a:r>
              <a:rPr lang="zh-CN" altLang="en-US" dirty="0" smtClean="0"/>
              <a:t>如果被删除的数据元素是叶子，则双亲置空，释放删除结点。算法结束。</a:t>
            </a:r>
            <a:endParaRPr lang="en-US" altLang="zh-CN" dirty="0" smtClean="0"/>
          </a:p>
          <a:p>
            <a:pPr>
              <a:buFont typeface="Arial" panose="020B0604020202020204" pitchFamily="34" charset="0"/>
              <a:buChar char="•"/>
            </a:pPr>
            <a:r>
              <a:rPr lang="zh-CN" altLang="en-US" dirty="0" smtClean="0"/>
              <a:t>如果被删除的数据元素只有左子树，则拿左子树代替删除位置。释放删除结点。算法结束。</a:t>
            </a:r>
            <a:endParaRPr lang="en-US" altLang="zh-CN" dirty="0" smtClean="0"/>
          </a:p>
          <a:p>
            <a:pPr>
              <a:buFont typeface="Arial" panose="020B0604020202020204" pitchFamily="34" charset="0"/>
              <a:buChar char="•"/>
            </a:pPr>
            <a:r>
              <a:rPr lang="zh-CN" altLang="en-US" dirty="0" smtClean="0"/>
              <a:t>如果被删除的数据元素只有右子树，则拿右子树代替删除位置。释放删除结点。算法结束。</a:t>
            </a:r>
            <a:endParaRPr lang="en-US" altLang="zh-CN" dirty="0" smtClean="0"/>
          </a:p>
          <a:p>
            <a:pPr>
              <a:buFont typeface="Arial" panose="020B0604020202020204" pitchFamily="34" charset="0"/>
              <a:buChar char="•"/>
            </a:pPr>
            <a:r>
              <a:rPr lang="zh-CN" altLang="en-US" dirty="0" smtClean="0"/>
              <a:t>如果被删除的数据元素左右子树均有。则用前缀（或后继）元素代替它，再删除代替结点（递归过程）。</a:t>
            </a:r>
            <a:endParaRPr lang="en-US" dirty="0"/>
          </a:p>
        </p:txBody>
      </p:sp>
    </p:spTree>
    <p:extLst>
      <p:ext uri="{BB962C8B-B14F-4D97-AF65-F5344CB8AC3E}">
        <p14:creationId xmlns:p14="http://schemas.microsoft.com/office/powerpoint/2010/main" val="416835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二叉排序树练习</a:t>
            </a:r>
            <a:endParaRPr lang="en-US" dirty="0"/>
          </a:p>
        </p:txBody>
      </p:sp>
      <p:sp>
        <p:nvSpPr>
          <p:cNvPr id="3" name="内容占位符 2"/>
          <p:cNvSpPr>
            <a:spLocks noGrp="1"/>
          </p:cNvSpPr>
          <p:nvPr>
            <p:ph idx="1"/>
          </p:nvPr>
        </p:nvSpPr>
        <p:spPr>
          <a:xfrm>
            <a:off x="177800" y="908050"/>
            <a:ext cx="8309461" cy="2385941"/>
          </a:xfrm>
        </p:spPr>
        <p:txBody>
          <a:bodyPr/>
          <a:lstStyle/>
          <a:p>
            <a:r>
              <a:rPr lang="zh-CN" altLang="en-US" dirty="0" smtClean="0"/>
              <a:t>输入序列（</a:t>
            </a:r>
            <a:r>
              <a:rPr lang="en-US" altLang="zh-CN" dirty="0" smtClean="0"/>
              <a:t>25,18,4,46,39,40,32,53,74,67</a:t>
            </a:r>
            <a:r>
              <a:rPr lang="zh-CN" altLang="en-US" dirty="0" smtClean="0"/>
              <a:t>）</a:t>
            </a:r>
            <a:endParaRPr lang="en-US" altLang="zh-CN" dirty="0" smtClean="0"/>
          </a:p>
          <a:p>
            <a:pPr marL="514350" indent="-514350">
              <a:buFont typeface="+mj-lt"/>
              <a:buAutoNum type="arabicParenR"/>
            </a:pPr>
            <a:r>
              <a:rPr lang="zh-CN" altLang="en-US" dirty="0" smtClean="0"/>
              <a:t>构建二叉排序树，</a:t>
            </a:r>
            <a:endParaRPr lang="en-US" altLang="zh-CN" dirty="0" smtClean="0"/>
          </a:p>
          <a:p>
            <a:pPr marL="514350" indent="-514350">
              <a:buFont typeface="+mj-lt"/>
              <a:buAutoNum type="arabicParenR"/>
            </a:pPr>
            <a:r>
              <a:rPr lang="zh-CN" altLang="en-US" dirty="0" smtClean="0"/>
              <a:t>求等概率下成功</a:t>
            </a:r>
            <a:r>
              <a:rPr lang="en-US" altLang="zh-CN" dirty="0" smtClean="0"/>
              <a:t>ASL</a:t>
            </a:r>
            <a:r>
              <a:rPr lang="zh-CN" altLang="en-US" dirty="0" smtClean="0"/>
              <a:t>，</a:t>
            </a:r>
            <a:endParaRPr lang="en-US" altLang="zh-CN" dirty="0" smtClean="0"/>
          </a:p>
          <a:p>
            <a:pPr marL="514350" indent="-514350">
              <a:buFont typeface="+mj-lt"/>
              <a:buAutoNum type="arabicParenR"/>
            </a:pPr>
            <a:r>
              <a:rPr lang="zh-CN" altLang="en-US" dirty="0" smtClean="0"/>
              <a:t>删除</a:t>
            </a:r>
            <a:r>
              <a:rPr lang="en-US" altLang="zh-CN" dirty="0" smtClean="0"/>
              <a:t>46</a:t>
            </a:r>
            <a:r>
              <a:rPr lang="zh-CN" altLang="en-US" dirty="0" smtClean="0"/>
              <a:t>，</a:t>
            </a:r>
            <a:endParaRPr lang="en-US" altLang="zh-CN" dirty="0" smtClean="0"/>
          </a:p>
          <a:p>
            <a:pPr marL="514350" indent="-514350">
              <a:buFont typeface="+mj-lt"/>
              <a:buAutoNum type="arabicParenR"/>
            </a:pPr>
            <a:r>
              <a:rPr lang="zh-CN" altLang="en-US" dirty="0"/>
              <a:t>画出</a:t>
            </a:r>
            <a:r>
              <a:rPr lang="zh-CN" altLang="en-US" dirty="0" smtClean="0"/>
              <a:t>最优二叉排序树，写出输入序列。</a:t>
            </a:r>
            <a:endParaRPr lang="en-US" dirty="0"/>
          </a:p>
        </p:txBody>
      </p:sp>
    </p:spTree>
    <p:extLst>
      <p:ext uri="{BB962C8B-B14F-4D97-AF65-F5344CB8AC3E}">
        <p14:creationId xmlns:p14="http://schemas.microsoft.com/office/powerpoint/2010/main" val="1667524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hidden="1"/>
          <p:cNvSpPr>
            <a:spLocks noGrp="1"/>
          </p:cNvSpPr>
          <p:nvPr>
            <p:ph type="title"/>
          </p:nvPr>
        </p:nvSpPr>
        <p:spPr/>
        <p:txBody>
          <a:bodyPr vert="horz" wrap="square" lIns="91440" tIns="45720" rIns="91440" bIns="45720" anchor="t"/>
          <a:lstStyle/>
          <a:p>
            <a:r>
              <a:rPr lang="zh-CN" altLang="en-US" dirty="0"/>
              <a:t>学习难点</a:t>
            </a:r>
          </a:p>
        </p:txBody>
      </p:sp>
      <p:sp>
        <p:nvSpPr>
          <p:cNvPr id="2" name="矩形 1"/>
          <p:cNvSpPr/>
          <p:nvPr/>
        </p:nvSpPr>
        <p:spPr>
          <a:xfrm>
            <a:off x="4174" y="1088844"/>
            <a:ext cx="9023124" cy="2031325"/>
          </a:xfrm>
          <a:prstGeom prst="rect">
            <a:avLst/>
          </a:prstGeom>
        </p:spPr>
        <p:txBody>
          <a:bodyPr wrap="square">
            <a:spAutoFit/>
          </a:bodyPr>
          <a:lstStyle/>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查找方法</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二叉搜索</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排序树</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的算法实现。</a:t>
            </a:r>
          </a:p>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计算各种查找方法在等概率情况下查找的平均查找长度。</a:t>
            </a:r>
            <a:endParaRPr lang="en-US" altLang="zh-CN" sz="2800" b="1" dirty="0">
              <a:latin typeface="Times New Roman" panose="02020603050405020304" pitchFamily="18" charset="0"/>
              <a:ea typeface="楷体_GB2312" pitchFamily="49" charset="-122"/>
            </a:endParaRPr>
          </a:p>
          <a:p>
            <a:pPr marL="971550" lvl="1" indent="-514350" algn="just">
              <a:spcBef>
                <a:spcPct val="15000"/>
              </a:spcBef>
              <a:spcAft>
                <a:spcPct val="10000"/>
              </a:spcAft>
              <a:buClr>
                <a:schemeClr val="accent1"/>
              </a:buClr>
              <a:buFont typeface="+mj-lt"/>
              <a:buAutoNum type="arabicPeriod"/>
            </a:pPr>
            <a:r>
              <a:rPr lang="zh-CN" altLang="en-US" sz="2800" b="1" dirty="0">
                <a:latin typeface="Times New Roman" panose="02020603050405020304" pitchFamily="18" charset="0"/>
                <a:ea typeface="楷体_GB2312" pitchFamily="49" charset="-122"/>
              </a:rPr>
              <a:t>平衡二叉树、</a:t>
            </a:r>
            <a:r>
              <a:rPr lang="en-US" altLang="zh-CN" sz="2800" b="1" dirty="0">
                <a:latin typeface="Times New Roman" panose="02020603050405020304" pitchFamily="18" charset="0"/>
                <a:ea typeface="楷体_GB2312" pitchFamily="49" charset="-122"/>
              </a:rPr>
              <a:t>B</a:t>
            </a:r>
            <a:r>
              <a:rPr lang="zh-CN" altLang="en-US" sz="2800" b="1" dirty="0">
                <a:latin typeface="Times New Roman" panose="02020603050405020304" pitchFamily="18" charset="0"/>
                <a:ea typeface="楷体_GB2312" pitchFamily="49" charset="-122"/>
              </a:rPr>
              <a:t>树的插入、删除等算法思想。</a:t>
            </a:r>
          </a:p>
        </p:txBody>
      </p:sp>
      <p:sp>
        <p:nvSpPr>
          <p:cNvPr id="5" name="Rectangle 4"/>
          <p:cNvSpPr>
            <a:spLocks noChangeArrowheads="1"/>
          </p:cNvSpPr>
          <p:nvPr/>
        </p:nvSpPr>
        <p:spPr bwMode="auto">
          <a:xfrm>
            <a:off x="341718" y="89546"/>
            <a:ext cx="7620000" cy="7620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336600"/>
                </a:solidFill>
                <a:effectLst>
                  <a:outerShdw blurRad="38100" dist="38100" dir="2700000" algn="tl">
                    <a:srgbClr val="C0C0C0"/>
                  </a:outerShdw>
                </a:effectLst>
                <a:uLnTx/>
                <a:uFillTx/>
                <a:latin typeface="宋体" panose="02010600030101010101" pitchFamily="2" charset="-122"/>
              </a:rPr>
              <a:t>学习难点</a:t>
            </a:r>
            <a:endParaRPr kumimoji="0" lang="zh-CN" altLang="en-US" sz="4000" b="1" i="0" u="none" strike="noStrike" kern="1200" cap="none" spc="0" normalizeH="0" baseline="0" noProof="0" dirty="0">
              <a:ln>
                <a:noFill/>
              </a:ln>
              <a:solidFill>
                <a:srgbClr val="336600"/>
              </a:solidFill>
              <a:effectLst>
                <a:outerShdw blurRad="38100" dist="38100" dir="2700000" algn="tl">
                  <a:srgbClr val="C0C0C0"/>
                </a:outerShdw>
              </a:effectLst>
              <a:uLnTx/>
              <a:uFillTx/>
              <a:latin typeface="宋体" panose="02010600030101010101" pitchFamily="2" charset="-122"/>
            </a:endParaRPr>
          </a:p>
        </p:txBody>
      </p:sp>
      <p:sp>
        <p:nvSpPr>
          <p:cNvPr id="6" name="矩形 5"/>
          <p:cNvSpPr/>
          <p:nvPr/>
        </p:nvSpPr>
        <p:spPr>
          <a:xfrm>
            <a:off x="0" y="3699018"/>
            <a:ext cx="9023124" cy="2723823"/>
          </a:xfrm>
          <a:prstGeom prst="rect">
            <a:avLst/>
          </a:prstGeom>
        </p:spPr>
        <p:txBody>
          <a:bodyPr wrap="square">
            <a:spAutoFit/>
          </a:bodyPr>
          <a:lstStyle/>
          <a:p>
            <a:pPr lvl="1" algn="just">
              <a:spcBef>
                <a:spcPct val="15000"/>
              </a:spcBef>
              <a:spcAft>
                <a:spcPct val="10000"/>
              </a:spcAft>
            </a:pPr>
            <a:r>
              <a:rPr lang="zh-CN" altLang="en-US" sz="3600" b="1" dirty="0" smtClean="0">
                <a:latin typeface="Times New Roman" panose="02020603050405020304" pitchFamily="18" charset="0"/>
                <a:ea typeface="楷体_GB2312" pitchFamily="49" charset="-122"/>
              </a:rPr>
              <a:t>上机：</a:t>
            </a:r>
            <a:endParaRPr lang="en-US" altLang="zh-CN" sz="3600" b="1" dirty="0" smtClean="0">
              <a:latin typeface="Times New Roman" panose="02020603050405020304" pitchFamily="18" charset="0"/>
              <a:ea typeface="楷体_GB2312" pitchFamily="49" charset="-122"/>
            </a:endParaRPr>
          </a:p>
          <a:p>
            <a:pPr lvl="1" algn="just">
              <a:spcBef>
                <a:spcPct val="15000"/>
              </a:spcBef>
              <a:spcAft>
                <a:spcPct val="10000"/>
              </a:spcAft>
            </a:pPr>
            <a:r>
              <a:rPr lang="en-US" altLang="zh-CN" sz="3600" b="1" dirty="0" smtClean="0">
                <a:latin typeface="Times New Roman" panose="02020603050405020304" pitchFamily="18" charset="0"/>
                <a:ea typeface="楷体_GB2312" pitchFamily="49" charset="-122"/>
              </a:rPr>
              <a:t>P310 7,8,9,11,14</a:t>
            </a:r>
          </a:p>
          <a:p>
            <a:pPr lvl="1" algn="just">
              <a:spcBef>
                <a:spcPct val="15000"/>
              </a:spcBef>
              <a:spcAft>
                <a:spcPct val="10000"/>
              </a:spcAft>
            </a:pPr>
            <a:r>
              <a:rPr lang="zh-CN" altLang="en-US" sz="3600" b="1" dirty="0">
                <a:latin typeface="Times New Roman" panose="02020603050405020304" pitchFamily="18" charset="0"/>
                <a:ea typeface="楷体_GB2312" pitchFamily="49" charset="-122"/>
              </a:rPr>
              <a:t>作业：</a:t>
            </a:r>
            <a:endParaRPr lang="en-US" altLang="zh-CN" sz="3600" b="1" dirty="0">
              <a:latin typeface="Times New Roman" panose="02020603050405020304" pitchFamily="18" charset="0"/>
              <a:ea typeface="楷体_GB2312" pitchFamily="49" charset="-122"/>
            </a:endParaRPr>
          </a:p>
          <a:p>
            <a:pPr lvl="1" algn="just">
              <a:spcBef>
                <a:spcPct val="15000"/>
              </a:spcBef>
              <a:spcAft>
                <a:spcPct val="10000"/>
              </a:spcAft>
            </a:pPr>
            <a:endParaRPr lang="zh-CN" altLang="en-US" sz="36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p:nvPr/>
        </p:nvSpPr>
        <p:spPr>
          <a:xfrm>
            <a:off x="310644" y="844078"/>
            <a:ext cx="8061818" cy="830997"/>
          </a:xfrm>
          <a:prstGeom prst="rect">
            <a:avLst/>
          </a:prstGeom>
          <a:noFill/>
          <a:ln w="9525">
            <a:noFill/>
          </a:ln>
        </p:spPr>
        <p:txBody>
          <a:bodyPr wrap="square" anchor="t">
            <a:spAutoFit/>
          </a:bodyPr>
          <a:lstStyle/>
          <a:p>
            <a:pPr marL="0" lvl="1"/>
            <a:r>
              <a:rPr lang="zh-CN" altLang="en-US" sz="2400" dirty="0" smtClean="0">
                <a:latin typeface="楷体" panose="02010609060101010101" pitchFamily="49" charset="-122"/>
                <a:ea typeface="楷体" panose="02010609060101010101" pitchFamily="49" charset="-122"/>
              </a:rPr>
              <a:t>定义：它是</a:t>
            </a:r>
            <a:r>
              <a:rPr lang="zh-CN" altLang="en-US" sz="2400" dirty="0" smtClean="0">
                <a:solidFill>
                  <a:srgbClr val="FF0000"/>
                </a:solidFill>
                <a:latin typeface="楷体" panose="02010609060101010101" pitchFamily="49" charset="-122"/>
                <a:ea typeface="楷体" panose="02010609060101010101" pitchFamily="49" charset="-122"/>
              </a:rPr>
              <a:t>二叉排序树，</a:t>
            </a:r>
            <a:r>
              <a:rPr lang="zh-CN" altLang="en-US" sz="2400" b="1" dirty="0" smtClean="0">
                <a:latin typeface="楷体" panose="02010609060101010101" pitchFamily="49" charset="-122"/>
                <a:ea typeface="楷体" panose="02010609060101010101" pitchFamily="49" charset="-122"/>
                <a:sym typeface="Symbol" panose="05050102010706020507" pitchFamily="18" charset="2"/>
              </a:rPr>
              <a:t>它</a:t>
            </a:r>
            <a:r>
              <a:rPr lang="zh-CN" altLang="en-US" sz="2400" b="1" dirty="0">
                <a:latin typeface="楷体" panose="02010609060101010101" pitchFamily="49" charset="-122"/>
                <a:ea typeface="楷体" panose="02010609060101010101" pitchFamily="49" charset="-122"/>
                <a:sym typeface="Symbol" panose="05050102010706020507" pitchFamily="18" charset="2"/>
              </a:rPr>
              <a:t>的左子树和右子树都是平衡二叉树，且左子树和右子树的</a:t>
            </a:r>
            <a:r>
              <a:rPr lang="zh-CN" altLang="en-US" sz="2400" b="1" dirty="0">
                <a:solidFill>
                  <a:srgbClr val="FF0000"/>
                </a:solidFill>
                <a:latin typeface="楷体" panose="02010609060101010101" pitchFamily="49" charset="-122"/>
                <a:ea typeface="楷体" panose="02010609060101010101" pitchFamily="49" charset="-122"/>
                <a:sym typeface="Symbol" panose="05050102010706020507" pitchFamily="18" charset="2"/>
              </a:rPr>
              <a:t>深度之差</a:t>
            </a:r>
            <a:r>
              <a:rPr lang="zh-CN" altLang="en-US" sz="2400" b="1" dirty="0">
                <a:latin typeface="楷体" panose="02010609060101010101" pitchFamily="49" charset="-122"/>
                <a:ea typeface="楷体" panose="02010609060101010101" pitchFamily="49" charset="-122"/>
                <a:sym typeface="Symbol" panose="05050102010706020507" pitchFamily="18" charset="2"/>
              </a:rPr>
              <a:t>的绝对值不超过</a:t>
            </a:r>
            <a:r>
              <a:rPr lang="en-US" altLang="zh-CN" sz="2400" b="1" dirty="0">
                <a:latin typeface="楷体" panose="02010609060101010101" pitchFamily="49" charset="-122"/>
                <a:ea typeface="楷体" panose="02010609060101010101" pitchFamily="49" charset="-122"/>
                <a:sym typeface="Symbol" panose="05050102010706020507" pitchFamily="18" charset="2"/>
              </a:rPr>
              <a:t>1</a:t>
            </a:r>
            <a:r>
              <a:rPr lang="zh-CN" altLang="en-US" sz="2400" b="1" dirty="0" smtClean="0">
                <a:latin typeface="楷体" panose="02010609060101010101" pitchFamily="49" charset="-122"/>
                <a:ea typeface="楷体" panose="02010609060101010101" pitchFamily="49" charset="-122"/>
                <a:sym typeface="Symbol" panose="05050102010706020507" pitchFamily="18" charset="2"/>
              </a:rPr>
              <a:t>。</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34819" name="矩形 9"/>
          <p:cNvSpPr/>
          <p:nvPr/>
        </p:nvSpPr>
        <p:spPr>
          <a:xfrm>
            <a:off x="385763" y="5859463"/>
            <a:ext cx="8416925" cy="461962"/>
          </a:xfrm>
          <a:prstGeom prst="rect">
            <a:avLst/>
          </a:prstGeom>
          <a:noFill/>
          <a:ln w="9525">
            <a:noFill/>
          </a:ln>
        </p:spPr>
        <p:txBody>
          <a:bodyPr anchor="t">
            <a:spAutoFit/>
          </a:bodyPr>
          <a:lstStyle/>
          <a:p>
            <a:pPr>
              <a:spcBef>
                <a:spcPct val="50000"/>
              </a:spcBef>
              <a:buClr>
                <a:schemeClr val="bg1"/>
              </a:buClr>
              <a:buSzTx/>
            </a:pPr>
            <a:r>
              <a:rPr lang="zh-CN" altLang="en-US" sz="2400" b="1" dirty="0">
                <a:solidFill>
                  <a:srgbClr val="FF0000"/>
                </a:solidFill>
                <a:latin typeface="楷体" panose="02010609060101010101" pitchFamily="49" charset="-122"/>
                <a:ea typeface="楷体" panose="02010609060101010101" pitchFamily="49" charset="-122"/>
              </a:rPr>
              <a:t>结点的平衡因子</a:t>
            </a:r>
            <a:r>
              <a:rPr lang="en-US" altLang="zh-CN" sz="2400" b="1" dirty="0">
                <a:solidFill>
                  <a:srgbClr val="FF0000"/>
                </a:solidFill>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该结点的右子树的深度减去左子树的深度。</a:t>
            </a:r>
          </a:p>
        </p:txBody>
      </p:sp>
      <p:grpSp>
        <p:nvGrpSpPr>
          <p:cNvPr id="34820" name="Group 5"/>
          <p:cNvGrpSpPr/>
          <p:nvPr/>
        </p:nvGrpSpPr>
        <p:grpSpPr>
          <a:xfrm>
            <a:off x="385763" y="2010453"/>
            <a:ext cx="4501258" cy="2858643"/>
            <a:chOff x="436" y="1776"/>
            <a:chExt cx="1964" cy="1584"/>
          </a:xfrm>
        </p:grpSpPr>
        <p:sp>
          <p:nvSpPr>
            <p:cNvPr id="34821" name="Oval 6"/>
            <p:cNvSpPr/>
            <p:nvPr/>
          </p:nvSpPr>
          <p:spPr>
            <a:xfrm>
              <a:off x="1392" y="1824"/>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11</a:t>
              </a:r>
            </a:p>
          </p:txBody>
        </p:sp>
        <p:sp>
          <p:nvSpPr>
            <p:cNvPr id="34822" name="Oval 7"/>
            <p:cNvSpPr/>
            <p:nvPr/>
          </p:nvSpPr>
          <p:spPr>
            <a:xfrm>
              <a:off x="1488"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15</a:t>
              </a:r>
            </a:p>
          </p:txBody>
        </p:sp>
        <p:sp>
          <p:nvSpPr>
            <p:cNvPr id="34823" name="Oval 8"/>
            <p:cNvSpPr/>
            <p:nvPr/>
          </p:nvSpPr>
          <p:spPr>
            <a:xfrm>
              <a:off x="1200" y="316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14</a:t>
              </a:r>
            </a:p>
          </p:txBody>
        </p:sp>
        <p:sp>
          <p:nvSpPr>
            <p:cNvPr id="34824" name="Oval 9"/>
            <p:cNvSpPr/>
            <p:nvPr/>
          </p:nvSpPr>
          <p:spPr>
            <a:xfrm>
              <a:off x="2208"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26</a:t>
              </a:r>
            </a:p>
          </p:txBody>
        </p:sp>
        <p:sp>
          <p:nvSpPr>
            <p:cNvPr id="34825" name="Oval 10"/>
            <p:cNvSpPr/>
            <p:nvPr/>
          </p:nvSpPr>
          <p:spPr>
            <a:xfrm>
              <a:off x="576"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3</a:t>
              </a:r>
            </a:p>
          </p:txBody>
        </p:sp>
        <p:sp>
          <p:nvSpPr>
            <p:cNvPr id="34826" name="Oval 11"/>
            <p:cNvSpPr/>
            <p:nvPr/>
          </p:nvSpPr>
          <p:spPr>
            <a:xfrm>
              <a:off x="1200" y="268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9</a:t>
              </a:r>
            </a:p>
          </p:txBody>
        </p:sp>
        <p:sp>
          <p:nvSpPr>
            <p:cNvPr id="34827" name="Oval 12"/>
            <p:cNvSpPr/>
            <p:nvPr/>
          </p:nvSpPr>
          <p:spPr>
            <a:xfrm>
              <a:off x="912" y="220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7</a:t>
              </a:r>
            </a:p>
          </p:txBody>
        </p:sp>
        <p:sp>
          <p:nvSpPr>
            <p:cNvPr id="34828" name="Oval 13"/>
            <p:cNvSpPr/>
            <p:nvPr/>
          </p:nvSpPr>
          <p:spPr>
            <a:xfrm>
              <a:off x="1824" y="220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18</a:t>
              </a:r>
            </a:p>
          </p:txBody>
        </p:sp>
        <p:cxnSp>
          <p:nvCxnSpPr>
            <p:cNvPr id="34829" name="AutoShape 14"/>
            <p:cNvCxnSpPr>
              <a:stCxn id="34827" idx="7"/>
              <a:endCxn id="34821" idx="3"/>
            </p:cNvCxnSpPr>
            <p:nvPr/>
          </p:nvCxnSpPr>
          <p:spPr>
            <a:xfrm flipV="1">
              <a:off x="1076" y="1994"/>
              <a:ext cx="344" cy="236"/>
            </a:xfrm>
            <a:prstGeom prst="straightConnector1">
              <a:avLst/>
            </a:prstGeom>
            <a:ln w="19050" cap="flat" cmpd="sng">
              <a:solidFill>
                <a:schemeClr val="tx1"/>
              </a:solidFill>
              <a:prstDash val="solid"/>
              <a:round/>
              <a:headEnd type="none" w="med" len="med"/>
              <a:tailEnd type="none" w="med" len="med"/>
            </a:ln>
          </p:spPr>
        </p:cxnSp>
        <p:cxnSp>
          <p:nvCxnSpPr>
            <p:cNvPr id="34830" name="AutoShape 15"/>
            <p:cNvCxnSpPr>
              <a:stCxn id="34828" idx="1"/>
              <a:endCxn id="34821" idx="5"/>
            </p:cNvCxnSpPr>
            <p:nvPr/>
          </p:nvCxnSpPr>
          <p:spPr>
            <a:xfrm flipH="1" flipV="1">
              <a:off x="1556" y="1994"/>
              <a:ext cx="296" cy="236"/>
            </a:xfrm>
            <a:prstGeom prst="straightConnector1">
              <a:avLst/>
            </a:prstGeom>
            <a:ln w="19050" cap="flat" cmpd="sng">
              <a:solidFill>
                <a:schemeClr val="tx1"/>
              </a:solidFill>
              <a:prstDash val="solid"/>
              <a:round/>
              <a:headEnd type="none" w="med" len="med"/>
              <a:tailEnd type="none" w="med" len="med"/>
            </a:ln>
          </p:spPr>
        </p:cxnSp>
        <p:cxnSp>
          <p:nvCxnSpPr>
            <p:cNvPr id="34831" name="AutoShape 16"/>
            <p:cNvCxnSpPr>
              <a:stCxn id="34826" idx="0"/>
              <a:endCxn id="34827" idx="5"/>
            </p:cNvCxnSpPr>
            <p:nvPr/>
          </p:nvCxnSpPr>
          <p:spPr>
            <a:xfrm flipH="1" flipV="1">
              <a:off x="1076" y="2378"/>
              <a:ext cx="220" cy="304"/>
            </a:xfrm>
            <a:prstGeom prst="straightConnector1">
              <a:avLst/>
            </a:prstGeom>
            <a:ln w="19050" cap="flat" cmpd="sng">
              <a:solidFill>
                <a:schemeClr val="tx1"/>
              </a:solidFill>
              <a:prstDash val="solid"/>
              <a:round/>
              <a:headEnd type="none" w="med" len="med"/>
              <a:tailEnd type="none" w="med" len="med"/>
            </a:ln>
          </p:spPr>
        </p:cxnSp>
        <p:cxnSp>
          <p:nvCxnSpPr>
            <p:cNvPr id="34832" name="AutoShape 17"/>
            <p:cNvCxnSpPr>
              <a:stCxn id="34828" idx="3"/>
              <a:endCxn id="34822" idx="0"/>
            </p:cNvCxnSpPr>
            <p:nvPr/>
          </p:nvCxnSpPr>
          <p:spPr>
            <a:xfrm flipH="1">
              <a:off x="1584" y="2378"/>
              <a:ext cx="268" cy="304"/>
            </a:xfrm>
            <a:prstGeom prst="straightConnector1">
              <a:avLst/>
            </a:prstGeom>
            <a:ln w="19050" cap="flat" cmpd="sng">
              <a:solidFill>
                <a:schemeClr val="tx1"/>
              </a:solidFill>
              <a:prstDash val="solid"/>
              <a:round/>
              <a:headEnd type="none" w="med" len="med"/>
              <a:tailEnd type="none" w="med" len="med"/>
            </a:ln>
          </p:spPr>
        </p:cxnSp>
        <p:cxnSp>
          <p:nvCxnSpPr>
            <p:cNvPr id="34833" name="AutoShape 18"/>
            <p:cNvCxnSpPr>
              <a:stCxn id="34827" idx="3"/>
              <a:endCxn id="34825" idx="0"/>
            </p:cNvCxnSpPr>
            <p:nvPr/>
          </p:nvCxnSpPr>
          <p:spPr>
            <a:xfrm flipH="1">
              <a:off x="672" y="2378"/>
              <a:ext cx="268" cy="304"/>
            </a:xfrm>
            <a:prstGeom prst="straightConnector1">
              <a:avLst/>
            </a:prstGeom>
            <a:ln w="19050" cap="flat" cmpd="sng">
              <a:solidFill>
                <a:schemeClr val="tx1"/>
              </a:solidFill>
              <a:prstDash val="solid"/>
              <a:round/>
              <a:headEnd type="none" w="med" len="med"/>
              <a:tailEnd type="none" w="med" len="med"/>
            </a:ln>
          </p:spPr>
        </p:cxnSp>
        <p:cxnSp>
          <p:nvCxnSpPr>
            <p:cNvPr id="34834" name="AutoShape 19"/>
            <p:cNvCxnSpPr>
              <a:stCxn id="34828" idx="5"/>
              <a:endCxn id="34824" idx="0"/>
            </p:cNvCxnSpPr>
            <p:nvPr/>
          </p:nvCxnSpPr>
          <p:spPr>
            <a:xfrm>
              <a:off x="1988" y="2378"/>
              <a:ext cx="316" cy="304"/>
            </a:xfrm>
            <a:prstGeom prst="straightConnector1">
              <a:avLst/>
            </a:prstGeom>
            <a:ln w="19050" cap="flat" cmpd="sng">
              <a:solidFill>
                <a:schemeClr val="tx1"/>
              </a:solidFill>
              <a:prstDash val="solid"/>
              <a:round/>
              <a:headEnd type="none" w="med" len="med"/>
              <a:tailEnd type="none" w="med" len="med"/>
            </a:ln>
          </p:spPr>
        </p:cxnSp>
        <p:cxnSp>
          <p:nvCxnSpPr>
            <p:cNvPr id="34835" name="AutoShape 20"/>
            <p:cNvCxnSpPr>
              <a:stCxn id="34823" idx="0"/>
              <a:endCxn id="34822" idx="3"/>
            </p:cNvCxnSpPr>
            <p:nvPr/>
          </p:nvCxnSpPr>
          <p:spPr>
            <a:xfrm flipV="1">
              <a:off x="1296" y="2858"/>
              <a:ext cx="220" cy="304"/>
            </a:xfrm>
            <a:prstGeom prst="straightConnector1">
              <a:avLst/>
            </a:prstGeom>
            <a:ln w="19050" cap="flat" cmpd="sng">
              <a:solidFill>
                <a:schemeClr val="tx1"/>
              </a:solidFill>
              <a:prstDash val="solid"/>
              <a:round/>
              <a:headEnd type="none" w="med" len="med"/>
              <a:tailEnd type="none" w="med" len="med"/>
            </a:ln>
          </p:spPr>
        </p:cxnSp>
        <p:sp>
          <p:nvSpPr>
            <p:cNvPr id="34836" name="Oval 21"/>
            <p:cNvSpPr/>
            <p:nvPr/>
          </p:nvSpPr>
          <p:spPr>
            <a:xfrm>
              <a:off x="1776" y="3168"/>
              <a:ext cx="192" cy="192"/>
            </a:xfrm>
            <a:prstGeom prst="ellipse">
              <a:avLst/>
            </a:prstGeom>
            <a:noFill/>
            <a:ln w="19050" cap="flat" cmpd="sng">
              <a:solidFill>
                <a:schemeClr val="tx1"/>
              </a:solidFill>
              <a:prstDash val="solid"/>
              <a:round/>
              <a:headEnd type="none" w="med" len="med"/>
              <a:tailEnd type="none" w="med" len="med"/>
            </a:ln>
          </p:spPr>
          <p:txBody>
            <a:bodyPr wrap="none" anchor="ctr"/>
            <a:lstStyle/>
            <a:p>
              <a:pPr algn="ctr">
                <a:buSzTx/>
              </a:pPr>
              <a:r>
                <a:rPr lang="en-US" altLang="zh-CN" sz="2000" b="1" dirty="0">
                  <a:latin typeface="Times New Roman" panose="02020603050405020304" pitchFamily="18" charset="0"/>
                </a:rPr>
                <a:t>16</a:t>
              </a:r>
            </a:p>
          </p:txBody>
        </p:sp>
        <p:cxnSp>
          <p:nvCxnSpPr>
            <p:cNvPr id="34837" name="AutoShape 22"/>
            <p:cNvCxnSpPr>
              <a:stCxn id="34822" idx="5"/>
              <a:endCxn id="34836" idx="0"/>
            </p:cNvCxnSpPr>
            <p:nvPr/>
          </p:nvCxnSpPr>
          <p:spPr>
            <a:xfrm>
              <a:off x="1652" y="2858"/>
              <a:ext cx="220" cy="304"/>
            </a:xfrm>
            <a:prstGeom prst="straightConnector1">
              <a:avLst/>
            </a:prstGeom>
            <a:ln w="19050" cap="flat" cmpd="sng">
              <a:solidFill>
                <a:schemeClr val="tx1"/>
              </a:solidFill>
              <a:prstDash val="solid"/>
              <a:round/>
              <a:headEnd type="none" w="med" len="med"/>
              <a:tailEnd type="none" w="med" len="med"/>
            </a:ln>
          </p:spPr>
        </p:cxnSp>
        <p:sp>
          <p:nvSpPr>
            <p:cNvPr id="34838" name="Text Box 23"/>
            <p:cNvSpPr txBox="1"/>
            <p:nvPr/>
          </p:nvSpPr>
          <p:spPr>
            <a:xfrm>
              <a:off x="1200" y="1776"/>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1</a:t>
              </a:r>
            </a:p>
          </p:txBody>
        </p:sp>
        <p:sp>
          <p:nvSpPr>
            <p:cNvPr id="34839" name="Text Box 24"/>
            <p:cNvSpPr txBox="1"/>
            <p:nvPr/>
          </p:nvSpPr>
          <p:spPr>
            <a:xfrm>
              <a:off x="772" y="2160"/>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0" name="Text Box 25"/>
            <p:cNvSpPr txBox="1"/>
            <p:nvPr/>
          </p:nvSpPr>
          <p:spPr>
            <a:xfrm>
              <a:off x="436" y="2553"/>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1" name="Text Box 26"/>
            <p:cNvSpPr txBox="1"/>
            <p:nvPr/>
          </p:nvSpPr>
          <p:spPr>
            <a:xfrm>
              <a:off x="1060" y="2553"/>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2" name="Text Box 27"/>
            <p:cNvSpPr txBox="1"/>
            <p:nvPr/>
          </p:nvSpPr>
          <p:spPr>
            <a:xfrm>
              <a:off x="1108" y="2985"/>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3" name="Text Box 28"/>
            <p:cNvSpPr txBox="1"/>
            <p:nvPr/>
          </p:nvSpPr>
          <p:spPr>
            <a:xfrm>
              <a:off x="1632" y="3024"/>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4" name="Text Box 29"/>
            <p:cNvSpPr txBox="1"/>
            <p:nvPr/>
          </p:nvSpPr>
          <p:spPr>
            <a:xfrm>
              <a:off x="1444" y="2505"/>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5" name="Text Box 30"/>
            <p:cNvSpPr txBox="1"/>
            <p:nvPr/>
          </p:nvSpPr>
          <p:spPr>
            <a:xfrm>
              <a:off x="2068" y="2601"/>
              <a:ext cx="188" cy="231"/>
            </a:xfrm>
            <a:prstGeom prst="rect">
              <a:avLst/>
            </a:prstGeom>
            <a:noFill/>
            <a:ln w="19050">
              <a:noFill/>
            </a:ln>
          </p:spPr>
          <p:txBody>
            <a:bodyPr wrap="none" anchor="t">
              <a:spAutoFit/>
            </a:bodyPr>
            <a:lstStyle/>
            <a:p>
              <a:pPr algn="ctr">
                <a:buSzTx/>
              </a:pPr>
              <a:r>
                <a:rPr lang="en-US" altLang="zh-CN" b="1" dirty="0">
                  <a:latin typeface="Times New Roman" panose="02020603050405020304" pitchFamily="18" charset="0"/>
                </a:rPr>
                <a:t>0</a:t>
              </a:r>
            </a:p>
          </p:txBody>
        </p:sp>
        <p:sp>
          <p:nvSpPr>
            <p:cNvPr id="34846" name="Text Box 31"/>
            <p:cNvSpPr txBox="1"/>
            <p:nvPr/>
          </p:nvSpPr>
          <p:spPr>
            <a:xfrm>
              <a:off x="1536" y="2160"/>
              <a:ext cx="332" cy="231"/>
            </a:xfrm>
            <a:prstGeom prst="rect">
              <a:avLst/>
            </a:prstGeom>
            <a:noFill/>
            <a:ln w="19050">
              <a:noFill/>
            </a:ln>
          </p:spPr>
          <p:txBody>
            <a:bodyPr wrap="none" anchor="t">
              <a:spAutoFit/>
            </a:bodyPr>
            <a:lstStyle/>
            <a:p>
              <a:pPr algn="ctr">
                <a:buSzTx/>
              </a:pPr>
              <a:r>
                <a:rPr lang="zh-CN" altLang="en-US" b="1" dirty="0">
                  <a:latin typeface="Times New Roman" panose="02020603050405020304" pitchFamily="18" charset="0"/>
                </a:rPr>
                <a:t>－</a:t>
              </a:r>
              <a:r>
                <a:rPr lang="en-US" altLang="zh-CN" b="1" dirty="0">
                  <a:latin typeface="Times New Roman" panose="02020603050405020304" pitchFamily="18" charset="0"/>
                </a:rPr>
                <a:t>1</a:t>
              </a:r>
            </a:p>
          </p:txBody>
        </p:sp>
      </p:grpSp>
      <p:sp>
        <p:nvSpPr>
          <p:cNvPr id="2" name="文本框 1"/>
          <p:cNvSpPr txBox="1"/>
          <p:nvPr/>
        </p:nvSpPr>
        <p:spPr>
          <a:xfrm>
            <a:off x="5169416" y="1694911"/>
            <a:ext cx="3684565" cy="3539430"/>
          </a:xfrm>
          <a:prstGeom prst="rect">
            <a:avLst/>
          </a:prstGeom>
          <a:noFill/>
        </p:spPr>
        <p:txBody>
          <a:bodyPr wrap="square" rtlCol="0">
            <a:spAutoFit/>
          </a:bodyPr>
          <a:lstStyle/>
          <a:p>
            <a:r>
              <a:rPr lang="zh-CN" altLang="en-US" sz="2800" dirty="0" smtClean="0">
                <a:solidFill>
                  <a:srgbClr val="FF0000"/>
                </a:solidFill>
                <a:latin typeface="楷体" panose="02010609060101010101" pitchFamily="49" charset="-122"/>
                <a:ea typeface="楷体" panose="02010609060101010101" pitchFamily="49" charset="-122"/>
              </a:rPr>
              <a:t>思考：</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smtClean="0">
                <a:solidFill>
                  <a:srgbClr val="FF0000"/>
                </a:solidFill>
                <a:latin typeface="楷体" panose="02010609060101010101" pitchFamily="49" charset="-122"/>
                <a:ea typeface="楷体" panose="02010609060101010101" pitchFamily="49" charset="-122"/>
              </a:rPr>
              <a:t>二分查找树是平衡二叉树吗？</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en-US" altLang="zh-CN" sz="2800" dirty="0">
                <a:solidFill>
                  <a:srgbClr val="FF0000"/>
                </a:solidFill>
                <a:latin typeface="楷体" panose="02010609060101010101" pitchFamily="49" charset="-122"/>
                <a:ea typeface="楷体" panose="02010609060101010101" pitchFamily="49" charset="-122"/>
              </a:rPr>
              <a:t>3</a:t>
            </a:r>
            <a:r>
              <a:rPr lang="zh-CN" altLang="en-US" sz="2800" dirty="0" smtClean="0">
                <a:solidFill>
                  <a:srgbClr val="FF0000"/>
                </a:solidFill>
                <a:latin typeface="楷体" panose="02010609060101010101" pitchFamily="49" charset="-122"/>
                <a:ea typeface="楷体" panose="02010609060101010101" pitchFamily="49" charset="-122"/>
              </a:rPr>
              <a:t>个结点的平衡二叉树是什么形态？不平衡是什么形态？</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smtClean="0">
                <a:solidFill>
                  <a:srgbClr val="FF0000"/>
                </a:solidFill>
                <a:latin typeface="楷体" panose="02010609060101010101" pitchFamily="49" charset="-122"/>
                <a:ea typeface="楷体" panose="02010609060101010101" pitchFamily="49" charset="-122"/>
              </a:rPr>
              <a:t>如何不平衡转平衡</a:t>
            </a:r>
            <a:endParaRPr lang="en-US" altLang="zh-CN" sz="2800" dirty="0" smtClean="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v"/>
            </a:pPr>
            <a:r>
              <a:rPr lang="zh-CN" altLang="en-US" sz="2800" dirty="0" smtClean="0">
                <a:solidFill>
                  <a:srgbClr val="FF0000"/>
                </a:solidFill>
                <a:latin typeface="楷体" panose="02010609060101010101" pitchFamily="49" charset="-122"/>
                <a:ea typeface="楷体" panose="02010609060101010101" pitchFamily="49" charset="-122"/>
              </a:rPr>
              <a:t>平衡二叉树的</a:t>
            </a:r>
            <a:r>
              <a:rPr lang="en-US" altLang="zh-CN" sz="2800" dirty="0" smtClean="0">
                <a:solidFill>
                  <a:srgbClr val="FF0000"/>
                </a:solidFill>
                <a:latin typeface="楷体" panose="02010609060101010101" pitchFamily="49" charset="-122"/>
                <a:ea typeface="楷体" panose="02010609060101010101" pitchFamily="49" charset="-122"/>
              </a:rPr>
              <a:t>ASL</a:t>
            </a:r>
            <a:r>
              <a:rPr lang="zh-CN" altLang="en-US" sz="2800" dirty="0" smtClean="0">
                <a:solidFill>
                  <a:srgbClr val="FF0000"/>
                </a:solidFill>
                <a:latin typeface="楷体" panose="02010609060101010101" pitchFamily="49" charset="-122"/>
                <a:ea typeface="楷体" panose="02010609060101010101" pitchFamily="49" charset="-122"/>
              </a:rPr>
              <a:t>？</a:t>
            </a:r>
            <a:endParaRPr lang="en-US" sz="2800" dirty="0">
              <a:solidFill>
                <a:srgbClr val="FF0000"/>
              </a:solidFill>
              <a:latin typeface="楷体" panose="02010609060101010101" pitchFamily="49" charset="-122"/>
              <a:ea typeface="楷体" panose="02010609060101010101" pitchFamily="49" charset="-122"/>
            </a:endParaRPr>
          </a:p>
        </p:txBody>
      </p:sp>
      <p:sp>
        <p:nvSpPr>
          <p:cNvPr id="33" name="Rectangle 2"/>
          <p:cNvSpPr txBox="1">
            <a:spLocks noRot="1" noChangeArrowheads="1"/>
          </p:cNvSpPr>
          <p:nvPr/>
        </p:nvSpPr>
        <p:spPr>
          <a:xfrm>
            <a:off x="160541" y="168529"/>
            <a:ext cx="7931150" cy="584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en-US" altLang="zh-CN"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8.5 </a:t>
            </a:r>
            <a:r>
              <a:rPr lang="zh-CN" altLang="en-US" kern="0" dirty="0" smtClean="0">
                <a:solidFill>
                  <a:schemeClr val="accent6">
                    <a:lumMod val="50000"/>
                  </a:schemeClr>
                </a:solidFill>
                <a:effectLst>
                  <a:outerShdw blurRad="38100" dist="38100" dir="2700000" algn="tl">
                    <a:srgbClr val="C0C0C0"/>
                  </a:outerShdw>
                </a:effectLst>
                <a:latin typeface="宋体" panose="02010600030101010101" pitchFamily="2" charset="-122"/>
              </a:rPr>
              <a:t>平衡二叉树</a:t>
            </a:r>
            <a:r>
              <a:rPr lang="zh-CN" altLang="en-US" kern="0" dirty="0" smtClean="0">
                <a:solidFill>
                  <a:schemeClr val="accent6">
                    <a:lumMod val="50000"/>
                  </a:schemeClr>
                </a:solidFill>
              </a:rPr>
              <a:t> </a:t>
            </a:r>
            <a:endParaRPr lang="zh-CN" altLang="en-US" kern="0" dirty="0">
              <a:solidFill>
                <a:schemeClr val="accent6">
                  <a:lumMod val="50000"/>
                </a:schemeClr>
              </a:solidFill>
              <a:effectLst>
                <a:outerShdw blurRad="38100" dist="38100" dir="2700000" algn="tl">
                  <a:srgbClr val="C0C0C0"/>
                </a:outerShdw>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4"/>
          <p:cNvSpPr txBox="1"/>
          <p:nvPr/>
        </p:nvSpPr>
        <p:spPr>
          <a:xfrm>
            <a:off x="250825" y="333375"/>
            <a:ext cx="7200900" cy="366713"/>
          </a:xfrm>
          <a:prstGeom prst="rect">
            <a:avLst/>
          </a:prstGeom>
          <a:noFill/>
          <a:ln w="9525">
            <a:noFill/>
          </a:ln>
        </p:spPr>
        <p:txBody>
          <a:bodyPr anchor="t">
            <a:spAutoFit/>
          </a:bodyPr>
          <a:lstStyle/>
          <a:p>
            <a:pPr marL="342900" indent="-342900">
              <a:spcBef>
                <a:spcPct val="50000"/>
              </a:spcBef>
              <a:buSzTx/>
            </a:pPr>
            <a:r>
              <a:rPr lang="en-US" altLang="zh-CN" b="1" dirty="0">
                <a:latin typeface="Arial" panose="020B0604020202020204" pitchFamily="34" charset="0"/>
              </a:rPr>
              <a:t>(1) LL</a:t>
            </a:r>
            <a:r>
              <a:rPr lang="zh-CN" altLang="en-US" b="1" dirty="0">
                <a:latin typeface="Arial" panose="020B0604020202020204" pitchFamily="34" charset="0"/>
                <a:ea typeface="宋体" panose="02010600030101010101" pitchFamily="2" charset="-122"/>
              </a:rPr>
              <a:t>型调整</a:t>
            </a:r>
          </a:p>
        </p:txBody>
      </p:sp>
      <p:sp>
        <p:nvSpPr>
          <p:cNvPr id="35842" name="Oval 6"/>
          <p:cNvSpPr/>
          <p:nvPr/>
        </p:nvSpPr>
        <p:spPr>
          <a:xfrm>
            <a:off x="1187450" y="1268413"/>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0535" name="Line 7"/>
          <p:cNvSpPr/>
          <p:nvPr/>
        </p:nvSpPr>
        <p:spPr>
          <a:xfrm flipH="1">
            <a:off x="971550" y="1700213"/>
            <a:ext cx="431800" cy="576262"/>
          </a:xfrm>
          <a:prstGeom prst="line">
            <a:avLst/>
          </a:prstGeom>
          <a:ln w="9525" cap="flat" cmpd="sng">
            <a:solidFill>
              <a:schemeClr val="tx1"/>
            </a:solidFill>
            <a:prstDash val="solid"/>
            <a:round/>
            <a:headEnd type="none" w="med" len="med"/>
            <a:tailEnd type="none" w="med" len="med"/>
          </a:ln>
        </p:spPr>
      </p:sp>
      <p:sp>
        <p:nvSpPr>
          <p:cNvPr id="35844" name="Line 8"/>
          <p:cNvSpPr/>
          <p:nvPr/>
        </p:nvSpPr>
        <p:spPr>
          <a:xfrm>
            <a:off x="1474788" y="1700213"/>
            <a:ext cx="431800" cy="576262"/>
          </a:xfrm>
          <a:prstGeom prst="line">
            <a:avLst/>
          </a:prstGeom>
          <a:ln w="9525" cap="flat" cmpd="sng">
            <a:solidFill>
              <a:schemeClr val="tx1"/>
            </a:solidFill>
            <a:prstDash val="solid"/>
            <a:round/>
            <a:headEnd type="none" w="med" len="med"/>
            <a:tailEnd type="none" w="med" len="med"/>
          </a:ln>
        </p:spPr>
      </p:sp>
      <p:sp>
        <p:nvSpPr>
          <p:cNvPr id="35845" name="Oval 9"/>
          <p:cNvSpPr/>
          <p:nvPr/>
        </p:nvSpPr>
        <p:spPr>
          <a:xfrm>
            <a:off x="611188" y="2276475"/>
            <a:ext cx="504825"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0538" name="Line 10"/>
          <p:cNvSpPr/>
          <p:nvPr/>
        </p:nvSpPr>
        <p:spPr>
          <a:xfrm flipH="1">
            <a:off x="395288" y="2781300"/>
            <a:ext cx="431800" cy="647700"/>
          </a:xfrm>
          <a:prstGeom prst="line">
            <a:avLst/>
          </a:prstGeom>
          <a:ln w="9525" cap="flat" cmpd="sng">
            <a:solidFill>
              <a:schemeClr val="tx1"/>
            </a:solidFill>
            <a:prstDash val="solid"/>
            <a:round/>
            <a:headEnd type="none" w="med" len="med"/>
            <a:tailEnd type="none" w="med" len="med"/>
          </a:ln>
        </p:spPr>
      </p:sp>
      <p:sp>
        <p:nvSpPr>
          <p:cNvPr id="35847" name="Line 11"/>
          <p:cNvSpPr/>
          <p:nvPr/>
        </p:nvSpPr>
        <p:spPr>
          <a:xfrm>
            <a:off x="900113" y="2781300"/>
            <a:ext cx="358775" cy="576263"/>
          </a:xfrm>
          <a:prstGeom prst="line">
            <a:avLst/>
          </a:prstGeom>
          <a:ln w="9525" cap="flat" cmpd="sng">
            <a:solidFill>
              <a:schemeClr val="tx1"/>
            </a:solidFill>
            <a:prstDash val="solid"/>
            <a:round/>
            <a:headEnd type="none" w="med" len="med"/>
            <a:tailEnd type="none" w="med" len="med"/>
          </a:ln>
        </p:spPr>
      </p:sp>
      <p:sp>
        <p:nvSpPr>
          <p:cNvPr id="35848" name="Rectangle 12"/>
          <p:cNvSpPr/>
          <p:nvPr/>
        </p:nvSpPr>
        <p:spPr>
          <a:xfrm>
            <a:off x="1692275" y="2276475"/>
            <a:ext cx="503238"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5849" name="Rectangle 13"/>
          <p:cNvSpPr/>
          <p:nvPr/>
        </p:nvSpPr>
        <p:spPr>
          <a:xfrm>
            <a:off x="179388" y="34290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d</a:t>
            </a:r>
          </a:p>
        </p:txBody>
      </p:sp>
      <p:sp>
        <p:nvSpPr>
          <p:cNvPr id="35850" name="Rectangle 14"/>
          <p:cNvSpPr/>
          <p:nvPr/>
        </p:nvSpPr>
        <p:spPr>
          <a:xfrm>
            <a:off x="1116013" y="34290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35851" name="Line 19"/>
          <p:cNvSpPr/>
          <p:nvPr/>
        </p:nvSpPr>
        <p:spPr>
          <a:xfrm>
            <a:off x="1547813" y="3429000"/>
            <a:ext cx="287337" cy="0"/>
          </a:xfrm>
          <a:prstGeom prst="line">
            <a:avLst/>
          </a:prstGeom>
          <a:ln w="9525" cap="flat" cmpd="sng">
            <a:solidFill>
              <a:schemeClr val="tx1"/>
            </a:solidFill>
            <a:prstDash val="solid"/>
            <a:round/>
            <a:headEnd type="none" w="med" len="med"/>
            <a:tailEnd type="none" w="med" len="med"/>
          </a:ln>
        </p:spPr>
      </p:sp>
      <p:sp>
        <p:nvSpPr>
          <p:cNvPr id="35852" name="Line 20"/>
          <p:cNvSpPr/>
          <p:nvPr/>
        </p:nvSpPr>
        <p:spPr>
          <a:xfrm>
            <a:off x="1476375" y="4076700"/>
            <a:ext cx="358775" cy="0"/>
          </a:xfrm>
          <a:prstGeom prst="line">
            <a:avLst/>
          </a:prstGeom>
          <a:ln w="9525" cap="flat" cmpd="sng">
            <a:solidFill>
              <a:schemeClr val="tx1"/>
            </a:solidFill>
            <a:prstDash val="solid"/>
            <a:round/>
            <a:headEnd type="none" w="med" len="med"/>
            <a:tailEnd type="none" w="med" len="med"/>
          </a:ln>
        </p:spPr>
      </p:sp>
      <p:sp>
        <p:nvSpPr>
          <p:cNvPr id="35853" name="Line 21"/>
          <p:cNvSpPr/>
          <p:nvPr/>
        </p:nvSpPr>
        <p:spPr>
          <a:xfrm>
            <a:off x="1692275" y="3429000"/>
            <a:ext cx="0" cy="144463"/>
          </a:xfrm>
          <a:prstGeom prst="line">
            <a:avLst/>
          </a:prstGeom>
          <a:ln w="9525" cap="flat" cmpd="sng">
            <a:solidFill>
              <a:schemeClr val="tx1"/>
            </a:solidFill>
            <a:prstDash val="solid"/>
            <a:round/>
            <a:headEnd type="none" w="med" len="med"/>
            <a:tailEnd type="triangle" w="med" len="med"/>
          </a:ln>
        </p:spPr>
      </p:sp>
      <p:sp>
        <p:nvSpPr>
          <p:cNvPr id="35854" name="Line 22"/>
          <p:cNvSpPr/>
          <p:nvPr/>
        </p:nvSpPr>
        <p:spPr>
          <a:xfrm flipV="1">
            <a:off x="1692275" y="3933825"/>
            <a:ext cx="0" cy="142875"/>
          </a:xfrm>
          <a:prstGeom prst="line">
            <a:avLst/>
          </a:prstGeom>
          <a:ln w="9525" cap="flat" cmpd="sng">
            <a:solidFill>
              <a:schemeClr val="tx1"/>
            </a:solidFill>
            <a:prstDash val="solid"/>
            <a:round/>
            <a:headEnd type="none" w="med" len="med"/>
            <a:tailEnd type="triangle" w="med" len="med"/>
          </a:ln>
        </p:spPr>
      </p:sp>
      <p:sp>
        <p:nvSpPr>
          <p:cNvPr id="35855" name="Text Box 24"/>
          <p:cNvSpPr txBox="1"/>
          <p:nvPr/>
        </p:nvSpPr>
        <p:spPr>
          <a:xfrm>
            <a:off x="1547813" y="3644900"/>
            <a:ext cx="50323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5856" name="Line 25"/>
          <p:cNvSpPr/>
          <p:nvPr/>
        </p:nvSpPr>
        <p:spPr>
          <a:xfrm>
            <a:off x="2195513" y="2276475"/>
            <a:ext cx="288925" cy="0"/>
          </a:xfrm>
          <a:prstGeom prst="line">
            <a:avLst/>
          </a:prstGeom>
          <a:ln w="9525" cap="flat" cmpd="sng">
            <a:solidFill>
              <a:schemeClr val="tx1"/>
            </a:solidFill>
            <a:prstDash val="solid"/>
            <a:round/>
            <a:headEnd type="none" w="med" len="med"/>
            <a:tailEnd type="none" w="med" len="med"/>
          </a:ln>
        </p:spPr>
      </p:sp>
      <p:sp>
        <p:nvSpPr>
          <p:cNvPr id="35857" name="Line 26"/>
          <p:cNvSpPr/>
          <p:nvPr/>
        </p:nvSpPr>
        <p:spPr>
          <a:xfrm>
            <a:off x="2195513" y="2997200"/>
            <a:ext cx="288925" cy="0"/>
          </a:xfrm>
          <a:prstGeom prst="line">
            <a:avLst/>
          </a:prstGeom>
          <a:ln w="9525" cap="flat" cmpd="sng">
            <a:solidFill>
              <a:schemeClr val="tx1"/>
            </a:solidFill>
            <a:prstDash val="solid"/>
            <a:round/>
            <a:headEnd type="none" w="med" len="med"/>
            <a:tailEnd type="none" w="med" len="med"/>
          </a:ln>
        </p:spPr>
      </p:sp>
      <p:sp>
        <p:nvSpPr>
          <p:cNvPr id="35858" name="Line 27"/>
          <p:cNvSpPr/>
          <p:nvPr/>
        </p:nvSpPr>
        <p:spPr>
          <a:xfrm>
            <a:off x="2339975" y="2276475"/>
            <a:ext cx="0" cy="215900"/>
          </a:xfrm>
          <a:prstGeom prst="line">
            <a:avLst/>
          </a:prstGeom>
          <a:ln w="9525" cap="flat" cmpd="sng">
            <a:solidFill>
              <a:schemeClr val="tx1"/>
            </a:solidFill>
            <a:prstDash val="solid"/>
            <a:round/>
            <a:headEnd type="none" w="med" len="med"/>
            <a:tailEnd type="triangle" w="med" len="med"/>
          </a:ln>
        </p:spPr>
      </p:sp>
      <p:sp>
        <p:nvSpPr>
          <p:cNvPr id="35859" name="Line 28"/>
          <p:cNvSpPr/>
          <p:nvPr/>
        </p:nvSpPr>
        <p:spPr>
          <a:xfrm flipV="1">
            <a:off x="2339975" y="2781300"/>
            <a:ext cx="0" cy="215900"/>
          </a:xfrm>
          <a:prstGeom prst="line">
            <a:avLst/>
          </a:prstGeom>
          <a:ln w="9525" cap="flat" cmpd="sng">
            <a:solidFill>
              <a:schemeClr val="tx1"/>
            </a:solidFill>
            <a:prstDash val="solid"/>
            <a:round/>
            <a:headEnd type="none" w="med" len="med"/>
            <a:tailEnd type="triangle" w="med" len="med"/>
          </a:ln>
        </p:spPr>
      </p:sp>
      <p:sp>
        <p:nvSpPr>
          <p:cNvPr id="35860" name="Text Box 29"/>
          <p:cNvSpPr txBox="1"/>
          <p:nvPr/>
        </p:nvSpPr>
        <p:spPr>
          <a:xfrm>
            <a:off x="2195513" y="2420938"/>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0558" name="Text Box 30"/>
          <p:cNvSpPr txBox="1"/>
          <p:nvPr/>
        </p:nvSpPr>
        <p:spPr>
          <a:xfrm>
            <a:off x="0" y="2205038"/>
            <a:ext cx="6111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50559" name="Text Box 31"/>
          <p:cNvSpPr txBox="1"/>
          <p:nvPr/>
        </p:nvSpPr>
        <p:spPr>
          <a:xfrm>
            <a:off x="1763713" y="1125538"/>
            <a:ext cx="8636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0560" name="AutoShape 32"/>
          <p:cNvSpPr/>
          <p:nvPr/>
        </p:nvSpPr>
        <p:spPr>
          <a:xfrm>
            <a:off x="2627313" y="2924175"/>
            <a:ext cx="3097212" cy="433388"/>
          </a:xfrm>
          <a:prstGeom prst="rightArrow">
            <a:avLst>
              <a:gd name="adj1" fmla="val 50000"/>
              <a:gd name="adj2" fmla="val 178629"/>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35864" name="Line 42"/>
          <p:cNvSpPr/>
          <p:nvPr/>
        </p:nvSpPr>
        <p:spPr>
          <a:xfrm>
            <a:off x="539750" y="3429000"/>
            <a:ext cx="287338" cy="0"/>
          </a:xfrm>
          <a:prstGeom prst="line">
            <a:avLst/>
          </a:prstGeom>
          <a:ln w="9525" cap="flat" cmpd="sng">
            <a:solidFill>
              <a:schemeClr val="tx1"/>
            </a:solidFill>
            <a:prstDash val="solid"/>
            <a:round/>
            <a:headEnd type="none" w="med" len="med"/>
            <a:tailEnd type="none" w="med" len="med"/>
          </a:ln>
        </p:spPr>
      </p:sp>
      <p:sp>
        <p:nvSpPr>
          <p:cNvPr id="35865" name="Line 43"/>
          <p:cNvSpPr/>
          <p:nvPr/>
        </p:nvSpPr>
        <p:spPr>
          <a:xfrm>
            <a:off x="539750" y="4076700"/>
            <a:ext cx="287338" cy="0"/>
          </a:xfrm>
          <a:prstGeom prst="line">
            <a:avLst/>
          </a:prstGeom>
          <a:ln w="9525" cap="flat" cmpd="sng">
            <a:solidFill>
              <a:schemeClr val="tx1"/>
            </a:solidFill>
            <a:prstDash val="solid"/>
            <a:round/>
            <a:headEnd type="none" w="med" len="med"/>
            <a:tailEnd type="none" w="med" len="med"/>
          </a:ln>
        </p:spPr>
      </p:sp>
      <p:sp>
        <p:nvSpPr>
          <p:cNvPr id="35866" name="Line 44"/>
          <p:cNvSpPr/>
          <p:nvPr/>
        </p:nvSpPr>
        <p:spPr>
          <a:xfrm>
            <a:off x="684213" y="3429000"/>
            <a:ext cx="0" cy="215900"/>
          </a:xfrm>
          <a:prstGeom prst="line">
            <a:avLst/>
          </a:prstGeom>
          <a:ln w="9525" cap="flat" cmpd="sng">
            <a:solidFill>
              <a:schemeClr val="tx1"/>
            </a:solidFill>
            <a:prstDash val="solid"/>
            <a:round/>
            <a:headEnd type="none" w="med" len="med"/>
            <a:tailEnd type="triangle" w="med" len="med"/>
          </a:ln>
        </p:spPr>
      </p:sp>
      <p:sp>
        <p:nvSpPr>
          <p:cNvPr id="35867" name="Line 45"/>
          <p:cNvSpPr/>
          <p:nvPr/>
        </p:nvSpPr>
        <p:spPr>
          <a:xfrm flipV="1">
            <a:off x="684213" y="3860800"/>
            <a:ext cx="0" cy="215900"/>
          </a:xfrm>
          <a:prstGeom prst="line">
            <a:avLst/>
          </a:prstGeom>
          <a:ln w="9525" cap="flat" cmpd="sng">
            <a:solidFill>
              <a:schemeClr val="tx1"/>
            </a:solidFill>
            <a:prstDash val="solid"/>
            <a:round/>
            <a:headEnd type="none" w="med" len="med"/>
            <a:tailEnd type="triangle" w="med" len="med"/>
          </a:ln>
        </p:spPr>
      </p:sp>
      <p:sp>
        <p:nvSpPr>
          <p:cNvPr id="35868" name="Text Box 46"/>
          <p:cNvSpPr txBox="1"/>
          <p:nvPr/>
        </p:nvSpPr>
        <p:spPr>
          <a:xfrm>
            <a:off x="611188" y="3644900"/>
            <a:ext cx="21590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0575" name="Rectangle 47"/>
          <p:cNvSpPr/>
          <p:nvPr/>
        </p:nvSpPr>
        <p:spPr>
          <a:xfrm>
            <a:off x="179388" y="4076700"/>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150576" name="Text Box 48"/>
          <p:cNvSpPr txBox="1"/>
          <p:nvPr/>
        </p:nvSpPr>
        <p:spPr>
          <a:xfrm>
            <a:off x="0" y="2492375"/>
            <a:ext cx="53975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a:t>
            </a:r>
            <a:r>
              <a:rPr lang="en-US" altLang="zh-CN" dirty="0">
                <a:solidFill>
                  <a:srgbClr val="FF0000"/>
                </a:solidFill>
                <a:latin typeface="Arial" panose="020B0604020202020204" pitchFamily="34" charset="0"/>
              </a:rPr>
              <a:t>1</a:t>
            </a:r>
          </a:p>
        </p:txBody>
      </p:sp>
      <p:sp>
        <p:nvSpPr>
          <p:cNvPr id="150577" name="Text Box 49"/>
          <p:cNvSpPr txBox="1"/>
          <p:nvPr/>
        </p:nvSpPr>
        <p:spPr>
          <a:xfrm>
            <a:off x="2051050" y="1052513"/>
            <a:ext cx="433388"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0578" name="Text Box 50"/>
          <p:cNvSpPr txBox="1"/>
          <p:nvPr/>
        </p:nvSpPr>
        <p:spPr>
          <a:xfrm>
            <a:off x="2555875" y="692150"/>
            <a:ext cx="3455988" cy="1878013"/>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ea typeface="宋体" panose="02010600030101010101" pitchFamily="2" charset="-122"/>
              </a:rPr>
              <a:t>调整方法：</a:t>
            </a:r>
          </a:p>
          <a:p>
            <a:pPr>
              <a:spcBef>
                <a:spcPct val="50000"/>
              </a:spcBef>
              <a:buSzTx/>
            </a:pPr>
            <a:r>
              <a:rPr lang="zh-CN" altLang="en-US" b="1" dirty="0">
                <a:solidFill>
                  <a:srgbClr val="000000"/>
                </a:solidFill>
                <a:latin typeface="Arial" panose="020B0604020202020204" pitchFamily="34" charset="0"/>
                <a:ea typeface="宋体" panose="02010600030101010101" pitchFamily="2" charset="-122"/>
              </a:rPr>
              <a:t>单向右旋平衡，即将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的左孩子</a:t>
            </a:r>
            <a:r>
              <a:rPr lang="en-US" altLang="zh-CN" b="1" dirty="0">
                <a:solidFill>
                  <a:srgbClr val="000000"/>
                </a:solidFill>
                <a:latin typeface="Arial" panose="020B0604020202020204" pitchFamily="34" charset="0"/>
              </a:rPr>
              <a:t>B </a:t>
            </a:r>
            <a:r>
              <a:rPr lang="zh-CN" altLang="en-US" b="1" dirty="0">
                <a:solidFill>
                  <a:srgbClr val="000000"/>
                </a:solidFill>
                <a:latin typeface="Arial" panose="020B0604020202020204" pitchFamily="34" charset="0"/>
                <a:ea typeface="宋体" panose="02010600030101010101" pitchFamily="2" charset="-122"/>
              </a:rPr>
              <a:t>向右上旋转代替</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成为根结点，将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结点向右下旋转成为</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ea typeface="宋体" panose="02010600030101010101" pitchFamily="2" charset="-122"/>
              </a:rPr>
              <a:t>的右子树的根结点，而</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ea typeface="宋体" panose="02010600030101010101" pitchFamily="2" charset="-122"/>
              </a:rPr>
              <a:t>的原右子树则作为</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ea typeface="宋体" panose="02010600030101010101" pitchFamily="2" charset="-122"/>
              </a:rPr>
              <a:t>结点的左子树。</a:t>
            </a:r>
          </a:p>
        </p:txBody>
      </p:sp>
      <p:sp>
        <p:nvSpPr>
          <p:cNvPr id="150579" name="Oval 51"/>
          <p:cNvSpPr/>
          <p:nvPr/>
        </p:nvSpPr>
        <p:spPr>
          <a:xfrm>
            <a:off x="6732588" y="1268413"/>
            <a:ext cx="647700"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0580" name="Line 52"/>
          <p:cNvSpPr/>
          <p:nvPr/>
        </p:nvSpPr>
        <p:spPr>
          <a:xfrm>
            <a:off x="7307263" y="1700213"/>
            <a:ext cx="288925" cy="433387"/>
          </a:xfrm>
          <a:prstGeom prst="line">
            <a:avLst/>
          </a:prstGeom>
          <a:ln w="9525" cap="flat" cmpd="sng">
            <a:solidFill>
              <a:schemeClr val="tx1"/>
            </a:solidFill>
            <a:prstDash val="solid"/>
            <a:round/>
            <a:headEnd type="none" w="med" len="med"/>
            <a:tailEnd type="none" w="med" len="med"/>
          </a:ln>
        </p:spPr>
      </p:sp>
      <p:sp>
        <p:nvSpPr>
          <p:cNvPr id="150581" name="Oval 53"/>
          <p:cNvSpPr/>
          <p:nvPr/>
        </p:nvSpPr>
        <p:spPr>
          <a:xfrm>
            <a:off x="7380288" y="2133600"/>
            <a:ext cx="576262"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0582" name="Line 54"/>
          <p:cNvSpPr/>
          <p:nvPr/>
        </p:nvSpPr>
        <p:spPr>
          <a:xfrm flipH="1">
            <a:off x="6515100" y="1773238"/>
            <a:ext cx="360363" cy="576262"/>
          </a:xfrm>
          <a:prstGeom prst="line">
            <a:avLst/>
          </a:prstGeom>
          <a:ln w="9525" cap="flat" cmpd="sng">
            <a:solidFill>
              <a:schemeClr val="tx1"/>
            </a:solidFill>
            <a:prstDash val="solid"/>
            <a:round/>
            <a:headEnd type="none" w="med" len="med"/>
            <a:tailEnd type="none" w="med" len="med"/>
          </a:ln>
        </p:spPr>
      </p:sp>
      <p:sp>
        <p:nvSpPr>
          <p:cNvPr id="150583" name="Rectangle 55"/>
          <p:cNvSpPr/>
          <p:nvPr/>
        </p:nvSpPr>
        <p:spPr>
          <a:xfrm>
            <a:off x="6299200" y="2349500"/>
            <a:ext cx="576263" cy="7191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d</a:t>
            </a:r>
          </a:p>
        </p:txBody>
      </p:sp>
      <p:sp>
        <p:nvSpPr>
          <p:cNvPr id="150584" name="Rectangle 56"/>
          <p:cNvSpPr/>
          <p:nvPr/>
        </p:nvSpPr>
        <p:spPr>
          <a:xfrm>
            <a:off x="6299200" y="3068638"/>
            <a:ext cx="576263" cy="28892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a typeface="宋体" panose="02010600030101010101" pitchFamily="2" charset="-122"/>
            </a:endParaRPr>
          </a:p>
        </p:txBody>
      </p:sp>
      <p:sp>
        <p:nvSpPr>
          <p:cNvPr id="150585" name="Line 57"/>
          <p:cNvSpPr/>
          <p:nvPr/>
        </p:nvSpPr>
        <p:spPr>
          <a:xfrm>
            <a:off x="7812088" y="2565400"/>
            <a:ext cx="358775" cy="576263"/>
          </a:xfrm>
          <a:prstGeom prst="line">
            <a:avLst/>
          </a:prstGeom>
          <a:ln w="9525" cap="flat" cmpd="sng">
            <a:solidFill>
              <a:schemeClr val="tx1"/>
            </a:solidFill>
            <a:prstDash val="solid"/>
            <a:round/>
            <a:headEnd type="none" w="med" len="med"/>
            <a:tailEnd type="none" w="med" len="med"/>
          </a:ln>
        </p:spPr>
      </p:sp>
      <p:sp>
        <p:nvSpPr>
          <p:cNvPr id="150586" name="Line 58"/>
          <p:cNvSpPr/>
          <p:nvPr/>
        </p:nvSpPr>
        <p:spPr>
          <a:xfrm flipH="1">
            <a:off x="7451725" y="2636838"/>
            <a:ext cx="215900" cy="504825"/>
          </a:xfrm>
          <a:prstGeom prst="line">
            <a:avLst/>
          </a:prstGeom>
          <a:ln w="9525" cap="flat" cmpd="sng">
            <a:solidFill>
              <a:schemeClr val="tx1"/>
            </a:solidFill>
            <a:prstDash val="solid"/>
            <a:round/>
            <a:headEnd type="none" w="med" len="med"/>
            <a:tailEnd type="none" w="med" len="med"/>
          </a:ln>
        </p:spPr>
      </p:sp>
      <p:sp>
        <p:nvSpPr>
          <p:cNvPr id="150587" name="Rectangle 59"/>
          <p:cNvSpPr/>
          <p:nvPr/>
        </p:nvSpPr>
        <p:spPr>
          <a:xfrm>
            <a:off x="7235825" y="3141663"/>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150588" name="Rectangle 60"/>
          <p:cNvSpPr/>
          <p:nvPr/>
        </p:nvSpPr>
        <p:spPr>
          <a:xfrm>
            <a:off x="7956550" y="3141663"/>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150590" name="Text Box 62"/>
          <p:cNvSpPr txBox="1"/>
          <p:nvPr/>
        </p:nvSpPr>
        <p:spPr>
          <a:xfrm>
            <a:off x="827088" y="4508500"/>
            <a:ext cx="7705725" cy="2017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lc=p-&gt;lchild;                       /*lc</a:t>
            </a:r>
            <a:r>
              <a:rPr lang="zh-CN" altLang="en-US" b="1" dirty="0">
                <a:latin typeface="Arial" panose="020B0604020202020204" pitchFamily="34" charset="0"/>
                <a:ea typeface="宋体" panose="02010600030101010101" pitchFamily="2" charset="-122"/>
              </a:rPr>
              <a:t>指向</a:t>
            </a:r>
            <a:r>
              <a:rPr lang="en-US" altLang="zh-CN" b="1" dirty="0">
                <a:latin typeface="Arial" panose="020B0604020202020204" pitchFamily="34" charset="0"/>
              </a:rPr>
              <a:t>B      </a:t>
            </a:r>
          </a:p>
          <a:p>
            <a:pPr>
              <a:spcBef>
                <a:spcPct val="50000"/>
              </a:spcBef>
              <a:buSzTx/>
            </a:pPr>
            <a:r>
              <a:rPr lang="en-US" altLang="zh-CN" b="1" dirty="0">
                <a:latin typeface="Arial" panose="020B0604020202020204" pitchFamily="34" charset="0"/>
              </a:rPr>
              <a:t>p-&gt;lchild=lc-&gt;rchild;          /*</a:t>
            </a:r>
            <a:r>
              <a:rPr lang="zh-CN" altLang="en-US" b="1" dirty="0">
                <a:latin typeface="Arial" panose="020B0604020202020204" pitchFamily="34" charset="0"/>
                <a:ea typeface="宋体" panose="02010600030101010101" pitchFamily="2" charset="-122"/>
              </a:rPr>
              <a:t>把</a:t>
            </a:r>
            <a:r>
              <a:rPr lang="en-US" altLang="zh-CN" b="1" dirty="0">
                <a:latin typeface="Arial" panose="020B0604020202020204" pitchFamily="34" charset="0"/>
              </a:rPr>
              <a:t>B</a:t>
            </a:r>
            <a:r>
              <a:rPr lang="zh-CN" altLang="en-US" b="1" dirty="0">
                <a:latin typeface="Arial" panose="020B0604020202020204" pitchFamily="34" charset="0"/>
                <a:ea typeface="宋体" panose="02010600030101010101" pitchFamily="2" charset="-122"/>
              </a:rPr>
              <a:t>结点的右子树挂接为</a:t>
            </a:r>
            <a:r>
              <a:rPr lang="en-US" altLang="zh-CN" b="1" dirty="0">
                <a:latin typeface="Arial" panose="020B0604020202020204" pitchFamily="34" charset="0"/>
              </a:rPr>
              <a:t>A</a:t>
            </a:r>
            <a:r>
              <a:rPr lang="zh-CN" altLang="en-US" b="1" dirty="0">
                <a:latin typeface="Arial" panose="020B0604020202020204" pitchFamily="34" charset="0"/>
                <a:ea typeface="宋体" panose="02010600030101010101" pitchFamily="2" charset="-122"/>
              </a:rPr>
              <a:t>的左子树</a:t>
            </a:r>
          </a:p>
          <a:p>
            <a:pPr>
              <a:spcBef>
                <a:spcPct val="50000"/>
              </a:spcBef>
              <a:buSzTx/>
            </a:pPr>
            <a:r>
              <a:rPr lang="en-US" altLang="zh-CN" b="1" dirty="0">
                <a:latin typeface="Arial" panose="020B0604020202020204" pitchFamily="34" charset="0"/>
              </a:rPr>
              <a:t>lc-&gt;rchild=p;                      /*A</a:t>
            </a:r>
            <a:r>
              <a:rPr lang="zh-CN" altLang="en-US" b="1" dirty="0">
                <a:latin typeface="Arial" panose="020B0604020202020204" pitchFamily="34" charset="0"/>
                <a:ea typeface="宋体" panose="02010600030101010101" pitchFamily="2" charset="-122"/>
              </a:rPr>
              <a:t>结点成为</a:t>
            </a:r>
            <a:r>
              <a:rPr lang="en-US" altLang="zh-CN" b="1" dirty="0">
                <a:latin typeface="Arial" panose="020B0604020202020204" pitchFamily="34" charset="0"/>
              </a:rPr>
              <a:t>B</a:t>
            </a:r>
            <a:r>
              <a:rPr lang="zh-CN" altLang="en-US" b="1" dirty="0">
                <a:latin typeface="Arial" panose="020B0604020202020204" pitchFamily="34" charset="0"/>
                <a:ea typeface="宋体" panose="02010600030101010101" pitchFamily="2" charset="-122"/>
              </a:rPr>
              <a:t>的右孩子</a:t>
            </a:r>
          </a:p>
          <a:p>
            <a:pPr>
              <a:spcBef>
                <a:spcPct val="50000"/>
              </a:spcBef>
              <a:buSzTx/>
            </a:pPr>
            <a:r>
              <a:rPr lang="en-US" altLang="zh-CN" b="1" dirty="0">
                <a:latin typeface="Arial" panose="020B0604020202020204" pitchFamily="34" charset="0"/>
              </a:rPr>
              <a:t>p=lc;                                   /*p</a:t>
            </a:r>
            <a:r>
              <a:rPr lang="zh-CN" altLang="en-US" b="1" dirty="0">
                <a:latin typeface="Arial" panose="020B0604020202020204" pitchFamily="34" charset="0"/>
                <a:ea typeface="宋体" panose="02010600030101010101" pitchFamily="2" charset="-122"/>
              </a:rPr>
              <a:t>指向新的根结点</a:t>
            </a:r>
          </a:p>
          <a:p>
            <a:pPr>
              <a:spcBef>
                <a:spcPct val="50000"/>
              </a:spcBef>
              <a:buSzTx/>
            </a:pPr>
            <a:endParaRPr lang="en-US" altLang="zh-CN" b="1" dirty="0">
              <a:latin typeface="Arial" panose="020B0604020202020204" pitchFamily="34" charset="0"/>
            </a:endParaRPr>
          </a:p>
        </p:txBody>
      </p:sp>
      <p:sp>
        <p:nvSpPr>
          <p:cNvPr id="150591" name="Line 63"/>
          <p:cNvSpPr/>
          <p:nvPr/>
        </p:nvSpPr>
        <p:spPr>
          <a:xfrm>
            <a:off x="755650" y="836613"/>
            <a:ext cx="503238" cy="431800"/>
          </a:xfrm>
          <a:prstGeom prst="line">
            <a:avLst/>
          </a:prstGeom>
          <a:ln w="9525" cap="flat" cmpd="sng">
            <a:solidFill>
              <a:srgbClr val="000000"/>
            </a:solidFill>
            <a:prstDash val="solid"/>
            <a:round/>
            <a:headEnd type="none" w="med" len="med"/>
            <a:tailEnd type="triangle" w="med" len="med"/>
          </a:ln>
        </p:spPr>
      </p:sp>
      <p:sp>
        <p:nvSpPr>
          <p:cNvPr id="150592" name="Text Box 64"/>
          <p:cNvSpPr txBox="1"/>
          <p:nvPr/>
        </p:nvSpPr>
        <p:spPr>
          <a:xfrm>
            <a:off x="323850" y="620713"/>
            <a:ext cx="68421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50594" name="Line 66"/>
          <p:cNvSpPr/>
          <p:nvPr/>
        </p:nvSpPr>
        <p:spPr>
          <a:xfrm flipH="1">
            <a:off x="7092950" y="908050"/>
            <a:ext cx="503238" cy="360363"/>
          </a:xfrm>
          <a:prstGeom prst="line">
            <a:avLst/>
          </a:prstGeom>
          <a:ln w="9525" cap="flat" cmpd="sng">
            <a:solidFill>
              <a:srgbClr val="000000"/>
            </a:solidFill>
            <a:prstDash val="solid"/>
            <a:round/>
            <a:headEnd type="none" w="med" len="med"/>
            <a:tailEnd type="triangle" w="med" len="med"/>
          </a:ln>
        </p:spPr>
      </p:sp>
      <p:sp>
        <p:nvSpPr>
          <p:cNvPr id="150595" name="Text Box 67"/>
          <p:cNvSpPr txBox="1"/>
          <p:nvPr/>
        </p:nvSpPr>
        <p:spPr>
          <a:xfrm>
            <a:off x="7596188" y="620713"/>
            <a:ext cx="6477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58"/>
                                        </p:tgtEl>
                                        <p:attrNameLst>
                                          <p:attrName>style.visibility</p:attrName>
                                        </p:attrNameLst>
                                      </p:cBhvr>
                                      <p:to>
                                        <p:strVal val="visible"/>
                                      </p:to>
                                    </p:set>
                                    <p:animEffect transition="in" filter="blinds(horizontal)">
                                      <p:cBhvr>
                                        <p:cTn id="7" dur="500"/>
                                        <p:tgtEl>
                                          <p:spTgt spid="1505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559"/>
                                        </p:tgtEl>
                                        <p:attrNameLst>
                                          <p:attrName>style.visibility</p:attrName>
                                        </p:attrNameLst>
                                      </p:cBhvr>
                                      <p:to>
                                        <p:strVal val="visible"/>
                                      </p:to>
                                    </p:set>
                                    <p:animEffect transition="in" filter="blinds(horizontal)">
                                      <p:cBhvr>
                                        <p:cTn id="10" dur="500"/>
                                        <p:tgtEl>
                                          <p:spTgt spid="1505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0575"/>
                                        </p:tgtEl>
                                        <p:attrNameLst>
                                          <p:attrName>style.visibility</p:attrName>
                                        </p:attrNameLst>
                                      </p:cBhvr>
                                      <p:to>
                                        <p:strVal val="visible"/>
                                      </p:to>
                                    </p:set>
                                    <p:animEffect transition="in" filter="blinds(horizontal)">
                                      <p:cBhvr>
                                        <p:cTn id="15" dur="500"/>
                                        <p:tgtEl>
                                          <p:spTgt spid="1505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76"/>
                                        </p:tgtEl>
                                        <p:attrNameLst>
                                          <p:attrName>style.visibility</p:attrName>
                                        </p:attrNameLst>
                                      </p:cBhvr>
                                      <p:to>
                                        <p:strVal val="visible"/>
                                      </p:to>
                                    </p:set>
                                    <p:animEffect transition="in" filter="blinds(horizontal)">
                                      <p:cBhvr>
                                        <p:cTn id="20" dur="500"/>
                                        <p:tgtEl>
                                          <p:spTgt spid="15057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77"/>
                                        </p:tgtEl>
                                        <p:attrNameLst>
                                          <p:attrName>style.visibility</p:attrName>
                                        </p:attrNameLst>
                                      </p:cBhvr>
                                      <p:to>
                                        <p:strVal val="visible"/>
                                      </p:to>
                                    </p:set>
                                    <p:animEffect transition="in" filter="blinds(horizontal)">
                                      <p:cBhvr>
                                        <p:cTn id="23" dur="500"/>
                                        <p:tgtEl>
                                          <p:spTgt spid="150577"/>
                                        </p:tgtEl>
                                      </p:cBhvr>
                                    </p:animEffect>
                                  </p:childTnLst>
                                </p:cTn>
                              </p:par>
                            </p:childTnLst>
                          </p:cTn>
                        </p:par>
                      </p:childTnLst>
                    </p:cTn>
                  </p:par>
                  <p:par>
                    <p:cTn id="24" fill="hold">
                      <p:stCondLst>
                        <p:cond delay="indefinite"/>
                      </p:stCondLst>
                      <p:childTnLst>
                        <p:par>
                          <p:cTn id="25" fill="hold">
                            <p:stCondLst>
                              <p:cond delay="0"/>
                            </p:stCondLst>
                            <p:childTnLst>
                              <p:par>
                                <p:cTn id="26" presetID="35" presetClass="emph" presetSubtype="0" fill="hold" nodeType="clickEffect">
                                  <p:stCondLst>
                                    <p:cond delay="0"/>
                                  </p:stCondLst>
                                  <p:childTnLst>
                                    <p:anim calcmode="discrete" valueType="str">
                                      <p:cBhvr>
                                        <p:cTn id="27" dur="1000" fill="hold"/>
                                        <p:tgtEl>
                                          <p:spTgt spid="15053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50538"/>
                                        </p:tgtEl>
                                        <p:attrNameLst>
                                          <p:attrName>ppt_c</p:attrName>
                                        </p:attrNameLst>
                                      </p:cBhvr>
                                      <p:to>
                                        <a:srgbClr val="FF0000"/>
                                      </p:to>
                                    </p:animClr>
                                  </p:subTnLst>
                                </p:cTn>
                              </p:par>
                              <p:par>
                                <p:cTn id="28" presetID="35" presetClass="emph" presetSubtype="0" fill="hold" nodeType="withEffect">
                                  <p:stCondLst>
                                    <p:cond delay="0"/>
                                  </p:stCondLst>
                                  <p:childTnLst>
                                    <p:anim calcmode="discrete" valueType="str">
                                      <p:cBhvr>
                                        <p:cTn id="29" dur="1000" fill="hold"/>
                                        <p:tgtEl>
                                          <p:spTgt spid="150535"/>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50535"/>
                                        </p:tgtEl>
                                        <p:attrNameLst>
                                          <p:attrName>ppt_c</p:attrName>
                                        </p:attrNameLst>
                                      </p:cBhvr>
                                      <p:to>
                                        <a:srgbClr val="FF0000"/>
                                      </p:to>
                                    </p:animClr>
                                  </p:subTnLst>
                                </p:cTn>
                              </p:par>
                            </p:childTnLst>
                          </p:cTn>
                        </p:par>
                        <p:par>
                          <p:cTn id="30" fill="hold">
                            <p:stCondLst>
                              <p:cond delay="1000"/>
                            </p:stCondLst>
                            <p:childTnLst>
                              <p:par>
                                <p:cTn id="31" presetID="3" presetClass="exit" presetSubtype="10" fill="hold" grpId="1" nodeType="afterEffect">
                                  <p:stCondLst>
                                    <p:cond delay="0"/>
                                  </p:stCondLst>
                                  <p:childTnLst>
                                    <p:animEffect transition="out" filter="blinds(horizontal)">
                                      <p:cBhvr>
                                        <p:cTn id="32" dur="500"/>
                                        <p:tgtEl>
                                          <p:spTgt spid="150576"/>
                                        </p:tgtEl>
                                      </p:cBhvr>
                                    </p:animEffect>
                                    <p:set>
                                      <p:cBhvr>
                                        <p:cTn id="33" dur="1" fill="hold">
                                          <p:stCondLst>
                                            <p:cond delay="499"/>
                                          </p:stCondLst>
                                        </p:cTn>
                                        <p:tgtEl>
                                          <p:spTgt spid="150576"/>
                                        </p:tgtEl>
                                        <p:attrNameLst>
                                          <p:attrName>style.visibility</p:attrName>
                                        </p:attrNameLst>
                                      </p:cBhvr>
                                      <p:to>
                                        <p:strVal val="hidden"/>
                                      </p:to>
                                    </p:set>
                                  </p:childTnLst>
                                </p:cTn>
                              </p:par>
                            </p:childTnLst>
                          </p:cTn>
                        </p:par>
                        <p:par>
                          <p:cTn id="34" fill="hold">
                            <p:stCondLst>
                              <p:cond delay="1500"/>
                            </p:stCondLst>
                            <p:childTnLst>
                              <p:par>
                                <p:cTn id="35" presetID="3" presetClass="exit" presetSubtype="10" fill="hold" grpId="1" nodeType="afterEffect">
                                  <p:stCondLst>
                                    <p:cond delay="0"/>
                                  </p:stCondLst>
                                  <p:childTnLst>
                                    <p:animEffect transition="out" filter="blinds(horizontal)">
                                      <p:cBhvr>
                                        <p:cTn id="36" dur="500"/>
                                        <p:tgtEl>
                                          <p:spTgt spid="150558"/>
                                        </p:tgtEl>
                                      </p:cBhvr>
                                    </p:animEffect>
                                    <p:set>
                                      <p:cBhvr>
                                        <p:cTn id="37" dur="1" fill="hold">
                                          <p:stCondLst>
                                            <p:cond delay="499"/>
                                          </p:stCondLst>
                                        </p:cTn>
                                        <p:tgtEl>
                                          <p:spTgt spid="150558"/>
                                        </p:tgtEl>
                                        <p:attrNameLst>
                                          <p:attrName>style.visibility</p:attrName>
                                        </p:attrNameLst>
                                      </p:cBhvr>
                                      <p:to>
                                        <p:strVal val="hidden"/>
                                      </p:to>
                                    </p:set>
                                  </p:childTnLst>
                                </p:cTn>
                              </p:par>
                            </p:childTnLst>
                          </p:cTn>
                        </p:par>
                        <p:par>
                          <p:cTn id="38" fill="hold">
                            <p:stCondLst>
                              <p:cond delay="2000"/>
                            </p:stCondLst>
                            <p:childTnLst>
                              <p:par>
                                <p:cTn id="39" presetID="3" presetClass="exit" presetSubtype="10" fill="hold" grpId="1" nodeType="afterEffect">
                                  <p:stCondLst>
                                    <p:cond delay="0"/>
                                  </p:stCondLst>
                                  <p:childTnLst>
                                    <p:animEffect transition="out" filter="blinds(horizontal)">
                                      <p:cBhvr>
                                        <p:cTn id="40" dur="500"/>
                                        <p:tgtEl>
                                          <p:spTgt spid="150559"/>
                                        </p:tgtEl>
                                      </p:cBhvr>
                                    </p:animEffect>
                                    <p:set>
                                      <p:cBhvr>
                                        <p:cTn id="41" dur="1" fill="hold">
                                          <p:stCondLst>
                                            <p:cond delay="499"/>
                                          </p:stCondLst>
                                        </p:cTn>
                                        <p:tgtEl>
                                          <p:spTgt spid="150559"/>
                                        </p:tgtEl>
                                        <p:attrNameLst>
                                          <p:attrName>style.visibility</p:attrName>
                                        </p:attrNameLst>
                                      </p:cBhvr>
                                      <p:to>
                                        <p:strVal val="hidden"/>
                                      </p:to>
                                    </p:set>
                                  </p:childTnLst>
                                </p:cTn>
                              </p:par>
                            </p:childTnLst>
                          </p:cTn>
                        </p:par>
                        <p:par>
                          <p:cTn id="42" fill="hold">
                            <p:stCondLst>
                              <p:cond delay="2500"/>
                            </p:stCondLst>
                            <p:childTnLst>
                              <p:par>
                                <p:cTn id="43" presetID="3" presetClass="exit" presetSubtype="10" fill="hold" grpId="1" nodeType="afterEffect">
                                  <p:stCondLst>
                                    <p:cond delay="0"/>
                                  </p:stCondLst>
                                  <p:childTnLst>
                                    <p:animEffect transition="out" filter="blinds(horizontal)">
                                      <p:cBhvr>
                                        <p:cTn id="44" dur="500"/>
                                        <p:tgtEl>
                                          <p:spTgt spid="150577"/>
                                        </p:tgtEl>
                                      </p:cBhvr>
                                    </p:animEffect>
                                    <p:set>
                                      <p:cBhvr>
                                        <p:cTn id="45" dur="1" fill="hold">
                                          <p:stCondLst>
                                            <p:cond delay="499"/>
                                          </p:stCondLst>
                                        </p:cTn>
                                        <p:tgtEl>
                                          <p:spTgt spid="15057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50560"/>
                                        </p:tgtEl>
                                        <p:attrNameLst>
                                          <p:attrName>style.visibility</p:attrName>
                                        </p:attrNameLst>
                                      </p:cBhvr>
                                      <p:to>
                                        <p:strVal val="visible"/>
                                      </p:to>
                                    </p:set>
                                    <p:animEffect transition="in" filter="blinds(horizontal)">
                                      <p:cBhvr>
                                        <p:cTn id="50" dur="500"/>
                                        <p:tgtEl>
                                          <p:spTgt spid="15056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0578"/>
                                        </p:tgtEl>
                                        <p:attrNameLst>
                                          <p:attrName>style.visibility</p:attrName>
                                        </p:attrNameLst>
                                      </p:cBhvr>
                                      <p:to>
                                        <p:strVal val="visible"/>
                                      </p:to>
                                    </p:set>
                                    <p:animEffect transition="in" filter="blinds(horizontal)">
                                      <p:cBhvr>
                                        <p:cTn id="53" dur="500"/>
                                        <p:tgtEl>
                                          <p:spTgt spid="15057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50579"/>
                                        </p:tgtEl>
                                        <p:attrNameLst>
                                          <p:attrName>style.visibility</p:attrName>
                                        </p:attrNameLst>
                                      </p:cBhvr>
                                      <p:to>
                                        <p:strVal val="visible"/>
                                      </p:to>
                                    </p:set>
                                    <p:animEffect transition="in" filter="blinds(horizontal)">
                                      <p:cBhvr>
                                        <p:cTn id="58" dur="500"/>
                                        <p:tgtEl>
                                          <p:spTgt spid="150579"/>
                                        </p:tgtEl>
                                      </p:cBhvr>
                                    </p:animEffect>
                                  </p:childTnLst>
                                </p:cTn>
                              </p:par>
                              <p:par>
                                <p:cTn id="59" presetID="3" presetClass="entr" presetSubtype="10" fill="hold" nodeType="withEffect">
                                  <p:stCondLst>
                                    <p:cond delay="0"/>
                                  </p:stCondLst>
                                  <p:childTnLst>
                                    <p:set>
                                      <p:cBhvr>
                                        <p:cTn id="60" dur="1" fill="hold">
                                          <p:stCondLst>
                                            <p:cond delay="0"/>
                                          </p:stCondLst>
                                        </p:cTn>
                                        <p:tgtEl>
                                          <p:spTgt spid="150582"/>
                                        </p:tgtEl>
                                        <p:attrNameLst>
                                          <p:attrName>style.visibility</p:attrName>
                                        </p:attrNameLst>
                                      </p:cBhvr>
                                      <p:to>
                                        <p:strVal val="visible"/>
                                      </p:to>
                                    </p:set>
                                    <p:animEffect transition="in" filter="blinds(horizontal)">
                                      <p:cBhvr>
                                        <p:cTn id="61" dur="500"/>
                                        <p:tgtEl>
                                          <p:spTgt spid="15058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50583"/>
                                        </p:tgtEl>
                                        <p:attrNameLst>
                                          <p:attrName>style.visibility</p:attrName>
                                        </p:attrNameLst>
                                      </p:cBhvr>
                                      <p:to>
                                        <p:strVal val="visible"/>
                                      </p:to>
                                    </p:set>
                                    <p:animEffect transition="in" filter="blinds(horizontal)">
                                      <p:cBhvr>
                                        <p:cTn id="64" dur="500"/>
                                        <p:tgtEl>
                                          <p:spTgt spid="15058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50584"/>
                                        </p:tgtEl>
                                        <p:attrNameLst>
                                          <p:attrName>style.visibility</p:attrName>
                                        </p:attrNameLst>
                                      </p:cBhvr>
                                      <p:to>
                                        <p:strVal val="visible"/>
                                      </p:to>
                                    </p:set>
                                    <p:animEffect transition="in" filter="blinds(horizontal)">
                                      <p:cBhvr>
                                        <p:cTn id="67" dur="500"/>
                                        <p:tgtEl>
                                          <p:spTgt spid="150584"/>
                                        </p:tgtEl>
                                      </p:cBhvr>
                                    </p:animEffect>
                                  </p:childTnLst>
                                </p:cTn>
                              </p:par>
                              <p:par>
                                <p:cTn id="68" presetID="3" presetClass="entr" presetSubtype="10" fill="hold" nodeType="withEffect">
                                  <p:stCondLst>
                                    <p:cond delay="0"/>
                                  </p:stCondLst>
                                  <p:childTnLst>
                                    <p:set>
                                      <p:cBhvr>
                                        <p:cTn id="69" dur="1" fill="hold">
                                          <p:stCondLst>
                                            <p:cond delay="0"/>
                                          </p:stCondLst>
                                        </p:cTn>
                                        <p:tgtEl>
                                          <p:spTgt spid="150586"/>
                                        </p:tgtEl>
                                        <p:attrNameLst>
                                          <p:attrName>style.visibility</p:attrName>
                                        </p:attrNameLst>
                                      </p:cBhvr>
                                      <p:to>
                                        <p:strVal val="visible"/>
                                      </p:to>
                                    </p:set>
                                    <p:animEffect transition="in" filter="blinds(horizontal)">
                                      <p:cBhvr>
                                        <p:cTn id="70" dur="500"/>
                                        <p:tgtEl>
                                          <p:spTgt spid="15058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50581"/>
                                        </p:tgtEl>
                                        <p:attrNameLst>
                                          <p:attrName>style.visibility</p:attrName>
                                        </p:attrNameLst>
                                      </p:cBhvr>
                                      <p:to>
                                        <p:strVal val="visible"/>
                                      </p:to>
                                    </p:set>
                                    <p:animEffect transition="in" filter="blinds(horizontal)">
                                      <p:cBhvr>
                                        <p:cTn id="73" dur="500"/>
                                        <p:tgtEl>
                                          <p:spTgt spid="150581"/>
                                        </p:tgtEl>
                                      </p:cBhvr>
                                    </p:animEffect>
                                  </p:childTnLst>
                                </p:cTn>
                              </p:par>
                              <p:par>
                                <p:cTn id="74" presetID="3" presetClass="entr" presetSubtype="10" fill="hold" nodeType="withEffect">
                                  <p:stCondLst>
                                    <p:cond delay="0"/>
                                  </p:stCondLst>
                                  <p:childTnLst>
                                    <p:set>
                                      <p:cBhvr>
                                        <p:cTn id="75" dur="1" fill="hold">
                                          <p:stCondLst>
                                            <p:cond delay="0"/>
                                          </p:stCondLst>
                                        </p:cTn>
                                        <p:tgtEl>
                                          <p:spTgt spid="150580"/>
                                        </p:tgtEl>
                                        <p:attrNameLst>
                                          <p:attrName>style.visibility</p:attrName>
                                        </p:attrNameLst>
                                      </p:cBhvr>
                                      <p:to>
                                        <p:strVal val="visible"/>
                                      </p:to>
                                    </p:set>
                                    <p:animEffect transition="in" filter="blinds(horizontal)">
                                      <p:cBhvr>
                                        <p:cTn id="76" dur="500"/>
                                        <p:tgtEl>
                                          <p:spTgt spid="150580"/>
                                        </p:tgtEl>
                                      </p:cBhvr>
                                    </p:animEffect>
                                  </p:childTnLst>
                                </p:cTn>
                              </p:par>
                              <p:par>
                                <p:cTn id="77" presetID="3" presetClass="entr" presetSubtype="10" fill="hold" nodeType="withEffect">
                                  <p:stCondLst>
                                    <p:cond delay="0"/>
                                  </p:stCondLst>
                                  <p:childTnLst>
                                    <p:set>
                                      <p:cBhvr>
                                        <p:cTn id="78" dur="1" fill="hold">
                                          <p:stCondLst>
                                            <p:cond delay="0"/>
                                          </p:stCondLst>
                                        </p:cTn>
                                        <p:tgtEl>
                                          <p:spTgt spid="150585"/>
                                        </p:tgtEl>
                                        <p:attrNameLst>
                                          <p:attrName>style.visibility</p:attrName>
                                        </p:attrNameLst>
                                      </p:cBhvr>
                                      <p:to>
                                        <p:strVal val="visible"/>
                                      </p:to>
                                    </p:set>
                                    <p:animEffect transition="in" filter="blinds(horizontal)">
                                      <p:cBhvr>
                                        <p:cTn id="79" dur="500"/>
                                        <p:tgtEl>
                                          <p:spTgt spid="15058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0587"/>
                                        </p:tgtEl>
                                        <p:attrNameLst>
                                          <p:attrName>style.visibility</p:attrName>
                                        </p:attrNameLst>
                                      </p:cBhvr>
                                      <p:to>
                                        <p:strVal val="visible"/>
                                      </p:to>
                                    </p:set>
                                    <p:animEffect transition="in" filter="blinds(horizontal)">
                                      <p:cBhvr>
                                        <p:cTn id="82" dur="500"/>
                                        <p:tgtEl>
                                          <p:spTgt spid="15058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50588"/>
                                        </p:tgtEl>
                                        <p:attrNameLst>
                                          <p:attrName>style.visibility</p:attrName>
                                        </p:attrNameLst>
                                      </p:cBhvr>
                                      <p:to>
                                        <p:strVal val="visible"/>
                                      </p:to>
                                    </p:set>
                                    <p:animEffect transition="in" filter="blinds(horizontal)">
                                      <p:cBhvr>
                                        <p:cTn id="85" dur="500"/>
                                        <p:tgtEl>
                                          <p:spTgt spid="15058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50590"/>
                                        </p:tgtEl>
                                        <p:attrNameLst>
                                          <p:attrName>style.visibility</p:attrName>
                                        </p:attrNameLst>
                                      </p:cBhvr>
                                      <p:to>
                                        <p:strVal val="visible"/>
                                      </p:to>
                                    </p:set>
                                    <p:animEffect transition="in" filter="blinds(horizontal)">
                                      <p:cBhvr>
                                        <p:cTn id="90" dur="500"/>
                                        <p:tgtEl>
                                          <p:spTgt spid="150590"/>
                                        </p:tgtEl>
                                      </p:cBhvr>
                                    </p:animEffect>
                                  </p:childTnLst>
                                </p:cTn>
                              </p:par>
                              <p:par>
                                <p:cTn id="91" presetID="3" presetClass="entr" presetSubtype="10" fill="hold" nodeType="withEffect">
                                  <p:stCondLst>
                                    <p:cond delay="0"/>
                                  </p:stCondLst>
                                  <p:childTnLst>
                                    <p:set>
                                      <p:cBhvr>
                                        <p:cTn id="92" dur="1" fill="hold">
                                          <p:stCondLst>
                                            <p:cond delay="0"/>
                                          </p:stCondLst>
                                        </p:cTn>
                                        <p:tgtEl>
                                          <p:spTgt spid="150591"/>
                                        </p:tgtEl>
                                        <p:attrNameLst>
                                          <p:attrName>style.visibility</p:attrName>
                                        </p:attrNameLst>
                                      </p:cBhvr>
                                      <p:to>
                                        <p:strVal val="visible"/>
                                      </p:to>
                                    </p:set>
                                    <p:animEffect transition="in" filter="blinds(horizontal)">
                                      <p:cBhvr>
                                        <p:cTn id="93" dur="500"/>
                                        <p:tgtEl>
                                          <p:spTgt spid="15059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50592"/>
                                        </p:tgtEl>
                                        <p:attrNameLst>
                                          <p:attrName>style.visibility</p:attrName>
                                        </p:attrNameLst>
                                      </p:cBhvr>
                                      <p:to>
                                        <p:strVal val="visible"/>
                                      </p:to>
                                    </p:set>
                                    <p:animEffect transition="in" filter="blinds(horizontal)">
                                      <p:cBhvr>
                                        <p:cTn id="96" dur="500"/>
                                        <p:tgtEl>
                                          <p:spTgt spid="150592"/>
                                        </p:tgtEl>
                                      </p:cBhvr>
                                    </p:animEffect>
                                  </p:childTnLst>
                                </p:cTn>
                              </p:par>
                              <p:par>
                                <p:cTn id="97" presetID="3" presetClass="entr" presetSubtype="10" fill="hold" nodeType="withEffect">
                                  <p:stCondLst>
                                    <p:cond delay="0"/>
                                  </p:stCondLst>
                                  <p:childTnLst>
                                    <p:set>
                                      <p:cBhvr>
                                        <p:cTn id="98" dur="1" fill="hold">
                                          <p:stCondLst>
                                            <p:cond delay="0"/>
                                          </p:stCondLst>
                                        </p:cTn>
                                        <p:tgtEl>
                                          <p:spTgt spid="150594"/>
                                        </p:tgtEl>
                                        <p:attrNameLst>
                                          <p:attrName>style.visibility</p:attrName>
                                        </p:attrNameLst>
                                      </p:cBhvr>
                                      <p:to>
                                        <p:strVal val="visible"/>
                                      </p:to>
                                    </p:set>
                                    <p:animEffect transition="in" filter="blinds(horizontal)">
                                      <p:cBhvr>
                                        <p:cTn id="99" dur="500"/>
                                        <p:tgtEl>
                                          <p:spTgt spid="15059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50595"/>
                                        </p:tgtEl>
                                        <p:attrNameLst>
                                          <p:attrName>style.visibility</p:attrName>
                                        </p:attrNameLst>
                                      </p:cBhvr>
                                      <p:to>
                                        <p:strVal val="visible"/>
                                      </p:to>
                                    </p:set>
                                    <p:animEffect transition="in" filter="blinds(horizontal)">
                                      <p:cBhvr>
                                        <p:cTn id="102" dur="500"/>
                                        <p:tgtEl>
                                          <p:spTgt spid="15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8" grpId="0"/>
      <p:bldP spid="150558" grpId="1"/>
      <p:bldP spid="150559" grpId="0"/>
      <p:bldP spid="150559" grpId="1"/>
      <p:bldP spid="150560" grpId="0" animBg="1"/>
      <p:bldP spid="150575" grpId="0" animBg="1"/>
      <p:bldP spid="150576" grpId="0"/>
      <p:bldP spid="150576" grpId="1"/>
      <p:bldP spid="150577" grpId="0"/>
      <p:bldP spid="150577" grpId="1"/>
      <p:bldP spid="150578" grpId="0"/>
      <p:bldP spid="150579" grpId="0" animBg="1"/>
      <p:bldP spid="150581" grpId="0" animBg="1"/>
      <p:bldP spid="150583" grpId="0" animBg="1"/>
      <p:bldP spid="150584" grpId="0" animBg="1"/>
      <p:bldP spid="150587" grpId="0" animBg="1"/>
      <p:bldP spid="150588" grpId="0" animBg="1"/>
      <p:bldP spid="150590" grpId="0"/>
      <p:bldP spid="150592" grpId="0"/>
      <p:bldP spid="1505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4"/>
          <p:cNvSpPr txBox="1"/>
          <p:nvPr/>
        </p:nvSpPr>
        <p:spPr>
          <a:xfrm>
            <a:off x="179388" y="260350"/>
            <a:ext cx="3671887" cy="366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(2)RR</a:t>
            </a:r>
            <a:r>
              <a:rPr lang="zh-CN" altLang="en-US" b="1" dirty="0">
                <a:latin typeface="Arial" panose="020B0604020202020204" pitchFamily="34" charset="0"/>
              </a:rPr>
              <a:t>型调整</a:t>
            </a:r>
          </a:p>
        </p:txBody>
      </p:sp>
      <p:sp>
        <p:nvSpPr>
          <p:cNvPr id="36866" name="Oval 5"/>
          <p:cNvSpPr/>
          <p:nvPr/>
        </p:nvSpPr>
        <p:spPr>
          <a:xfrm>
            <a:off x="611188" y="981075"/>
            <a:ext cx="576262"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6867" name="Line 6"/>
          <p:cNvSpPr/>
          <p:nvPr/>
        </p:nvSpPr>
        <p:spPr>
          <a:xfrm flipH="1">
            <a:off x="468313" y="1484313"/>
            <a:ext cx="288925" cy="649287"/>
          </a:xfrm>
          <a:prstGeom prst="line">
            <a:avLst/>
          </a:prstGeom>
          <a:ln w="9525" cap="flat" cmpd="sng">
            <a:solidFill>
              <a:schemeClr val="tx1"/>
            </a:solidFill>
            <a:prstDash val="solid"/>
            <a:round/>
            <a:headEnd type="none" w="med" len="med"/>
            <a:tailEnd type="none" w="med" len="med"/>
          </a:ln>
        </p:spPr>
      </p:sp>
      <p:sp>
        <p:nvSpPr>
          <p:cNvPr id="152583" name="Line 7"/>
          <p:cNvSpPr/>
          <p:nvPr/>
        </p:nvSpPr>
        <p:spPr>
          <a:xfrm>
            <a:off x="1042988" y="1484313"/>
            <a:ext cx="287337" cy="649287"/>
          </a:xfrm>
          <a:prstGeom prst="line">
            <a:avLst/>
          </a:prstGeom>
          <a:ln w="9525" cap="flat" cmpd="sng">
            <a:solidFill>
              <a:schemeClr val="tx1"/>
            </a:solidFill>
            <a:prstDash val="solid"/>
            <a:round/>
            <a:headEnd type="none" w="med" len="med"/>
            <a:tailEnd type="none" w="med" len="med"/>
          </a:ln>
        </p:spPr>
      </p:sp>
      <p:sp>
        <p:nvSpPr>
          <p:cNvPr id="36869" name="Rectangle 8"/>
          <p:cNvSpPr/>
          <p:nvPr/>
        </p:nvSpPr>
        <p:spPr>
          <a:xfrm>
            <a:off x="179388" y="2133600"/>
            <a:ext cx="503237" cy="863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6870" name="Oval 9"/>
          <p:cNvSpPr/>
          <p:nvPr/>
        </p:nvSpPr>
        <p:spPr>
          <a:xfrm>
            <a:off x="1116013" y="2133600"/>
            <a:ext cx="503237"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6871" name="Line 10"/>
          <p:cNvSpPr/>
          <p:nvPr/>
        </p:nvSpPr>
        <p:spPr>
          <a:xfrm flipH="1">
            <a:off x="900113" y="2565400"/>
            <a:ext cx="358775" cy="719138"/>
          </a:xfrm>
          <a:prstGeom prst="line">
            <a:avLst/>
          </a:prstGeom>
          <a:ln w="9525" cap="flat" cmpd="sng">
            <a:solidFill>
              <a:schemeClr val="tx1"/>
            </a:solidFill>
            <a:prstDash val="solid"/>
            <a:round/>
            <a:headEnd type="none" w="med" len="med"/>
            <a:tailEnd type="none" w="med" len="med"/>
          </a:ln>
        </p:spPr>
      </p:sp>
      <p:sp>
        <p:nvSpPr>
          <p:cNvPr id="152587" name="Line 11"/>
          <p:cNvSpPr/>
          <p:nvPr/>
        </p:nvSpPr>
        <p:spPr>
          <a:xfrm>
            <a:off x="1476375" y="2565400"/>
            <a:ext cx="431800" cy="719138"/>
          </a:xfrm>
          <a:prstGeom prst="line">
            <a:avLst/>
          </a:prstGeom>
          <a:ln w="9525" cap="flat" cmpd="sng">
            <a:solidFill>
              <a:schemeClr val="tx1"/>
            </a:solidFill>
            <a:prstDash val="solid"/>
            <a:round/>
            <a:headEnd type="none" w="med" len="med"/>
            <a:tailEnd type="none" w="med" len="med"/>
          </a:ln>
        </p:spPr>
      </p:sp>
      <p:sp>
        <p:nvSpPr>
          <p:cNvPr id="36873" name="Rectangle 12"/>
          <p:cNvSpPr/>
          <p:nvPr/>
        </p:nvSpPr>
        <p:spPr>
          <a:xfrm>
            <a:off x="611188" y="3213100"/>
            <a:ext cx="504825" cy="7921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6874" name="Rectangle 13"/>
          <p:cNvSpPr/>
          <p:nvPr/>
        </p:nvSpPr>
        <p:spPr>
          <a:xfrm>
            <a:off x="1619250" y="3213100"/>
            <a:ext cx="504825" cy="7921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6875" name="Line 14"/>
          <p:cNvSpPr/>
          <p:nvPr/>
        </p:nvSpPr>
        <p:spPr>
          <a:xfrm>
            <a:off x="611188" y="2133600"/>
            <a:ext cx="288925" cy="0"/>
          </a:xfrm>
          <a:prstGeom prst="line">
            <a:avLst/>
          </a:prstGeom>
          <a:ln w="9525" cap="flat" cmpd="sng">
            <a:solidFill>
              <a:schemeClr val="tx1"/>
            </a:solidFill>
            <a:prstDash val="solid"/>
            <a:round/>
            <a:headEnd type="none" w="med" len="med"/>
            <a:tailEnd type="none" w="med" len="med"/>
          </a:ln>
        </p:spPr>
      </p:sp>
      <p:sp>
        <p:nvSpPr>
          <p:cNvPr id="36876" name="Line 15"/>
          <p:cNvSpPr/>
          <p:nvPr/>
        </p:nvSpPr>
        <p:spPr>
          <a:xfrm>
            <a:off x="684213" y="2997200"/>
            <a:ext cx="215900" cy="0"/>
          </a:xfrm>
          <a:prstGeom prst="line">
            <a:avLst/>
          </a:prstGeom>
          <a:ln w="9525" cap="flat" cmpd="sng">
            <a:solidFill>
              <a:schemeClr val="tx1"/>
            </a:solidFill>
            <a:prstDash val="solid"/>
            <a:round/>
            <a:headEnd type="none" w="med" len="med"/>
            <a:tailEnd type="none" w="med" len="med"/>
          </a:ln>
        </p:spPr>
      </p:sp>
      <p:sp>
        <p:nvSpPr>
          <p:cNvPr id="36877" name="Line 16"/>
          <p:cNvSpPr/>
          <p:nvPr/>
        </p:nvSpPr>
        <p:spPr>
          <a:xfrm>
            <a:off x="755650" y="2133600"/>
            <a:ext cx="0" cy="358775"/>
          </a:xfrm>
          <a:prstGeom prst="line">
            <a:avLst/>
          </a:prstGeom>
          <a:ln w="9525" cap="flat" cmpd="sng">
            <a:solidFill>
              <a:schemeClr val="tx1"/>
            </a:solidFill>
            <a:prstDash val="solid"/>
            <a:round/>
            <a:headEnd type="none" w="med" len="med"/>
            <a:tailEnd type="triangle" w="med" len="med"/>
          </a:ln>
        </p:spPr>
      </p:sp>
      <p:sp>
        <p:nvSpPr>
          <p:cNvPr id="36878" name="Line 17"/>
          <p:cNvSpPr/>
          <p:nvPr/>
        </p:nvSpPr>
        <p:spPr>
          <a:xfrm flipV="1">
            <a:off x="755650" y="2708275"/>
            <a:ext cx="0" cy="288925"/>
          </a:xfrm>
          <a:prstGeom prst="line">
            <a:avLst/>
          </a:prstGeom>
          <a:ln w="9525" cap="flat" cmpd="sng">
            <a:solidFill>
              <a:schemeClr val="tx1"/>
            </a:solidFill>
            <a:prstDash val="solid"/>
            <a:round/>
            <a:headEnd type="none" w="med" len="med"/>
            <a:tailEnd type="triangle" w="med" len="med"/>
          </a:ln>
        </p:spPr>
      </p:sp>
      <p:sp>
        <p:nvSpPr>
          <p:cNvPr id="36879" name="Text Box 18"/>
          <p:cNvSpPr txBox="1"/>
          <p:nvPr/>
        </p:nvSpPr>
        <p:spPr>
          <a:xfrm>
            <a:off x="684213" y="2420938"/>
            <a:ext cx="2873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6880" name="Line 19"/>
          <p:cNvSpPr/>
          <p:nvPr/>
        </p:nvSpPr>
        <p:spPr>
          <a:xfrm>
            <a:off x="1042988" y="3213100"/>
            <a:ext cx="649287" cy="0"/>
          </a:xfrm>
          <a:prstGeom prst="line">
            <a:avLst/>
          </a:prstGeom>
          <a:ln w="9525" cap="flat" cmpd="sng">
            <a:solidFill>
              <a:schemeClr val="tx1"/>
            </a:solidFill>
            <a:prstDash val="solid"/>
            <a:round/>
            <a:headEnd type="none" w="med" len="med"/>
            <a:tailEnd type="none" w="med" len="med"/>
          </a:ln>
        </p:spPr>
      </p:sp>
      <p:sp>
        <p:nvSpPr>
          <p:cNvPr id="36881" name="Line 20"/>
          <p:cNvSpPr/>
          <p:nvPr/>
        </p:nvSpPr>
        <p:spPr>
          <a:xfrm>
            <a:off x="1042988" y="4005263"/>
            <a:ext cx="649287" cy="0"/>
          </a:xfrm>
          <a:prstGeom prst="line">
            <a:avLst/>
          </a:prstGeom>
          <a:ln w="9525" cap="flat" cmpd="sng">
            <a:solidFill>
              <a:schemeClr val="tx1"/>
            </a:solidFill>
            <a:prstDash val="solid"/>
            <a:round/>
            <a:headEnd type="none" w="med" len="med"/>
            <a:tailEnd type="none" w="med" len="med"/>
          </a:ln>
        </p:spPr>
      </p:sp>
      <p:sp>
        <p:nvSpPr>
          <p:cNvPr id="36882" name="Line 22"/>
          <p:cNvSpPr/>
          <p:nvPr/>
        </p:nvSpPr>
        <p:spPr>
          <a:xfrm>
            <a:off x="1331913" y="3213100"/>
            <a:ext cx="0" cy="215900"/>
          </a:xfrm>
          <a:prstGeom prst="line">
            <a:avLst/>
          </a:prstGeom>
          <a:ln w="9525" cap="flat" cmpd="sng">
            <a:solidFill>
              <a:schemeClr val="tx1"/>
            </a:solidFill>
            <a:prstDash val="solid"/>
            <a:round/>
            <a:headEnd type="none" w="med" len="med"/>
            <a:tailEnd type="triangle" w="med" len="med"/>
          </a:ln>
        </p:spPr>
      </p:sp>
      <p:sp>
        <p:nvSpPr>
          <p:cNvPr id="36883" name="Line 23"/>
          <p:cNvSpPr/>
          <p:nvPr/>
        </p:nvSpPr>
        <p:spPr>
          <a:xfrm flipV="1">
            <a:off x="1331913" y="3789363"/>
            <a:ext cx="0" cy="215900"/>
          </a:xfrm>
          <a:prstGeom prst="line">
            <a:avLst/>
          </a:prstGeom>
          <a:ln w="9525" cap="flat" cmpd="sng">
            <a:solidFill>
              <a:schemeClr val="tx1"/>
            </a:solidFill>
            <a:prstDash val="solid"/>
            <a:round/>
            <a:headEnd type="none" w="med" len="med"/>
            <a:tailEnd type="triangle" w="med" len="med"/>
          </a:ln>
        </p:spPr>
      </p:sp>
      <p:sp>
        <p:nvSpPr>
          <p:cNvPr id="36884" name="Text Box 24"/>
          <p:cNvSpPr txBox="1"/>
          <p:nvPr/>
        </p:nvSpPr>
        <p:spPr>
          <a:xfrm>
            <a:off x="1187450" y="3429000"/>
            <a:ext cx="36036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52601" name="Text Box 25"/>
          <p:cNvSpPr txBox="1"/>
          <p:nvPr/>
        </p:nvSpPr>
        <p:spPr>
          <a:xfrm>
            <a:off x="1619250" y="1989138"/>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2602" name="Text Box 26"/>
          <p:cNvSpPr txBox="1"/>
          <p:nvPr/>
        </p:nvSpPr>
        <p:spPr>
          <a:xfrm>
            <a:off x="1116013" y="908050"/>
            <a:ext cx="792162"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2603" name="Rectangle 27"/>
          <p:cNvSpPr/>
          <p:nvPr/>
        </p:nvSpPr>
        <p:spPr>
          <a:xfrm>
            <a:off x="1619250" y="4005263"/>
            <a:ext cx="504825" cy="287337"/>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solidFill>
                <a:srgbClr val="FF0000"/>
              </a:solidFill>
              <a:latin typeface="Arial" panose="020B0604020202020204" pitchFamily="34" charset="0"/>
            </a:endParaRPr>
          </a:p>
        </p:txBody>
      </p:sp>
      <p:sp>
        <p:nvSpPr>
          <p:cNvPr id="152604" name="AutoShape 28"/>
          <p:cNvSpPr/>
          <p:nvPr/>
        </p:nvSpPr>
        <p:spPr>
          <a:xfrm>
            <a:off x="2843213" y="2492375"/>
            <a:ext cx="2808287" cy="576263"/>
          </a:xfrm>
          <a:prstGeom prst="rightArrow">
            <a:avLst>
              <a:gd name="adj1" fmla="val 50000"/>
              <a:gd name="adj2" fmla="val 121809"/>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2605" name="Text Box 29"/>
          <p:cNvSpPr txBox="1"/>
          <p:nvPr/>
        </p:nvSpPr>
        <p:spPr>
          <a:xfrm>
            <a:off x="2411413" y="333375"/>
            <a:ext cx="3744912" cy="1878013"/>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a:t>
            </a:r>
          </a:p>
          <a:p>
            <a:pPr>
              <a:spcBef>
                <a:spcPct val="50000"/>
              </a:spcBef>
              <a:buSzTx/>
            </a:pPr>
            <a:r>
              <a:rPr lang="zh-CN" altLang="en-US" b="1" dirty="0">
                <a:solidFill>
                  <a:srgbClr val="000000"/>
                </a:solidFill>
                <a:latin typeface="Arial" panose="020B0604020202020204" pitchFamily="34" charset="0"/>
              </a:rPr>
              <a:t>单向左旋平衡：即将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的右孩子</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向左上旋转代替</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成为根结点，将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结点向左下旋转成为</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的左子树的根结点，而</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的原左子树则作为</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结点的右子树。</a:t>
            </a:r>
          </a:p>
        </p:txBody>
      </p:sp>
      <p:sp>
        <p:nvSpPr>
          <p:cNvPr id="152606" name="Oval 30"/>
          <p:cNvSpPr/>
          <p:nvPr/>
        </p:nvSpPr>
        <p:spPr>
          <a:xfrm>
            <a:off x="7524750" y="908050"/>
            <a:ext cx="504825" cy="43338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2607" name="Line 31"/>
          <p:cNvSpPr/>
          <p:nvPr/>
        </p:nvSpPr>
        <p:spPr>
          <a:xfrm flipH="1">
            <a:off x="7237413" y="1341438"/>
            <a:ext cx="431800" cy="576262"/>
          </a:xfrm>
          <a:prstGeom prst="line">
            <a:avLst/>
          </a:prstGeom>
          <a:ln w="9525" cap="flat" cmpd="sng">
            <a:solidFill>
              <a:schemeClr val="tx1"/>
            </a:solidFill>
            <a:prstDash val="solid"/>
            <a:round/>
            <a:headEnd type="none" w="med" len="med"/>
            <a:tailEnd type="none" w="med" len="med"/>
          </a:ln>
        </p:spPr>
      </p:sp>
      <p:sp>
        <p:nvSpPr>
          <p:cNvPr id="152608" name="Oval 32"/>
          <p:cNvSpPr/>
          <p:nvPr/>
        </p:nvSpPr>
        <p:spPr>
          <a:xfrm>
            <a:off x="6948488" y="1916113"/>
            <a:ext cx="576262" cy="43338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2609" name="Line 33"/>
          <p:cNvSpPr/>
          <p:nvPr/>
        </p:nvSpPr>
        <p:spPr>
          <a:xfrm flipH="1">
            <a:off x="6516688" y="2276475"/>
            <a:ext cx="504825" cy="720725"/>
          </a:xfrm>
          <a:prstGeom prst="line">
            <a:avLst/>
          </a:prstGeom>
          <a:ln w="9525" cap="flat" cmpd="sng">
            <a:solidFill>
              <a:schemeClr val="tx1"/>
            </a:solidFill>
            <a:prstDash val="solid"/>
            <a:round/>
            <a:headEnd type="none" w="med" len="med"/>
            <a:tailEnd type="none" w="med" len="med"/>
          </a:ln>
        </p:spPr>
      </p:sp>
      <p:sp>
        <p:nvSpPr>
          <p:cNvPr id="152610" name="Line 34"/>
          <p:cNvSpPr/>
          <p:nvPr/>
        </p:nvSpPr>
        <p:spPr>
          <a:xfrm>
            <a:off x="7453313" y="2276475"/>
            <a:ext cx="360362" cy="720725"/>
          </a:xfrm>
          <a:prstGeom prst="line">
            <a:avLst/>
          </a:prstGeom>
          <a:ln w="9525" cap="flat" cmpd="sng">
            <a:solidFill>
              <a:schemeClr val="tx1"/>
            </a:solidFill>
            <a:prstDash val="solid"/>
            <a:round/>
            <a:headEnd type="none" w="med" len="med"/>
            <a:tailEnd type="none" w="med" len="med"/>
          </a:ln>
        </p:spPr>
      </p:sp>
      <p:sp>
        <p:nvSpPr>
          <p:cNvPr id="152611" name="Line 35"/>
          <p:cNvSpPr/>
          <p:nvPr/>
        </p:nvSpPr>
        <p:spPr>
          <a:xfrm>
            <a:off x="7956550" y="1268413"/>
            <a:ext cx="431800" cy="647700"/>
          </a:xfrm>
          <a:prstGeom prst="line">
            <a:avLst/>
          </a:prstGeom>
          <a:ln w="9525" cap="flat" cmpd="sng">
            <a:solidFill>
              <a:schemeClr val="tx1"/>
            </a:solidFill>
            <a:prstDash val="solid"/>
            <a:round/>
            <a:headEnd type="none" w="med" len="med"/>
            <a:tailEnd type="none" w="med" len="med"/>
          </a:ln>
        </p:spPr>
      </p:sp>
      <p:sp>
        <p:nvSpPr>
          <p:cNvPr id="152612" name="Rectangle 36"/>
          <p:cNvSpPr/>
          <p:nvPr/>
        </p:nvSpPr>
        <p:spPr>
          <a:xfrm>
            <a:off x="8101013" y="1916113"/>
            <a:ext cx="576262" cy="792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2613" name="Rectangle 37"/>
          <p:cNvSpPr/>
          <p:nvPr/>
        </p:nvSpPr>
        <p:spPr>
          <a:xfrm>
            <a:off x="8101013" y="2708275"/>
            <a:ext cx="576262"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2614" name="Rectangle 38"/>
          <p:cNvSpPr/>
          <p:nvPr/>
        </p:nvSpPr>
        <p:spPr>
          <a:xfrm>
            <a:off x="6300788" y="29241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2615" name="Rectangle 39"/>
          <p:cNvSpPr/>
          <p:nvPr/>
        </p:nvSpPr>
        <p:spPr>
          <a:xfrm>
            <a:off x="7596188" y="2924175"/>
            <a:ext cx="433387"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2616" name="Text Box 40"/>
          <p:cNvSpPr txBox="1"/>
          <p:nvPr/>
        </p:nvSpPr>
        <p:spPr>
          <a:xfrm>
            <a:off x="1692275" y="1928813"/>
            <a:ext cx="503238"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2617" name="Text Box 41"/>
          <p:cNvSpPr txBox="1"/>
          <p:nvPr/>
        </p:nvSpPr>
        <p:spPr>
          <a:xfrm>
            <a:off x="1204913" y="896938"/>
            <a:ext cx="3968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6902" name="Text Box 42"/>
          <p:cNvSpPr txBox="1"/>
          <p:nvPr/>
        </p:nvSpPr>
        <p:spPr>
          <a:xfrm>
            <a:off x="755650" y="4508500"/>
            <a:ext cx="7993063" cy="366713"/>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2619" name="Rectangle 43"/>
          <p:cNvSpPr/>
          <p:nvPr/>
        </p:nvSpPr>
        <p:spPr>
          <a:xfrm>
            <a:off x="1403350" y="4724400"/>
            <a:ext cx="7343775" cy="1603375"/>
          </a:xfrm>
          <a:prstGeom prst="rect">
            <a:avLst/>
          </a:prstGeom>
          <a:noFill/>
          <a:ln w="9525">
            <a:noFill/>
          </a:ln>
        </p:spPr>
        <p:txBody>
          <a:bodyPr anchor="t">
            <a:spAutoFit/>
          </a:bodyPr>
          <a:lstStyle/>
          <a:p>
            <a:pPr>
              <a:buSzTx/>
            </a:pPr>
            <a:r>
              <a:rPr lang="en-US" altLang="zh-CN" b="1" dirty="0">
                <a:latin typeface="Arial" panose="020B0604020202020204" pitchFamily="34" charset="0"/>
              </a:rPr>
              <a:t>lc=p-&gt;rchild;                       /*lc</a:t>
            </a:r>
            <a:r>
              <a:rPr lang="zh-CN" altLang="en-US" b="1" dirty="0">
                <a:latin typeface="Arial" panose="020B0604020202020204" pitchFamily="34" charset="0"/>
              </a:rPr>
              <a:t>指向</a:t>
            </a:r>
            <a:r>
              <a:rPr lang="en-US" altLang="zh-CN" b="1" dirty="0">
                <a:latin typeface="Arial" panose="020B0604020202020204" pitchFamily="34" charset="0"/>
              </a:rPr>
              <a:t>B*/      </a:t>
            </a:r>
          </a:p>
          <a:p>
            <a:pPr>
              <a:buSzTx/>
            </a:pPr>
            <a:r>
              <a:rPr lang="en-US" altLang="zh-CN" b="1" dirty="0">
                <a:latin typeface="Arial" panose="020B0604020202020204" pitchFamily="34" charset="0"/>
              </a:rPr>
              <a:t>p-&gt;rchild=lc-&gt;lchild;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结点的左子树挂接为</a:t>
            </a:r>
            <a:r>
              <a:rPr lang="en-US" altLang="zh-CN" b="1" dirty="0">
                <a:latin typeface="Arial" panose="020B0604020202020204" pitchFamily="34" charset="0"/>
              </a:rPr>
              <a:t>A</a:t>
            </a:r>
            <a:r>
              <a:rPr lang="zh-CN" altLang="en-US" b="1" dirty="0">
                <a:latin typeface="Arial" panose="020B0604020202020204" pitchFamily="34" charset="0"/>
              </a:rPr>
              <a:t>的右子树*</a:t>
            </a:r>
            <a:r>
              <a:rPr lang="en-US" altLang="zh-CN" b="1" dirty="0">
                <a:latin typeface="Arial" panose="020B0604020202020204" pitchFamily="34" charset="0"/>
              </a:rPr>
              <a:t>/</a:t>
            </a:r>
          </a:p>
          <a:p>
            <a:pPr>
              <a:buSzTx/>
            </a:pPr>
            <a:r>
              <a:rPr lang="en-US" altLang="zh-CN" b="1" dirty="0">
                <a:latin typeface="Arial" panose="020B0604020202020204" pitchFamily="34" charset="0"/>
              </a:rPr>
              <a:t>lc-&gt;lchild=p;                      /*A</a:t>
            </a:r>
            <a:r>
              <a:rPr lang="zh-CN" altLang="en-US" b="1" dirty="0">
                <a:latin typeface="Arial" panose="020B0604020202020204" pitchFamily="34" charset="0"/>
              </a:rPr>
              <a:t>结点成为</a:t>
            </a:r>
            <a:r>
              <a:rPr lang="en-US" altLang="zh-CN" b="1" dirty="0">
                <a:latin typeface="Arial" panose="020B0604020202020204" pitchFamily="34" charset="0"/>
              </a:rPr>
              <a:t>B</a:t>
            </a:r>
            <a:r>
              <a:rPr lang="zh-CN" altLang="en-US" b="1" dirty="0">
                <a:latin typeface="Arial" panose="020B0604020202020204" pitchFamily="34" charset="0"/>
              </a:rPr>
              <a:t>的左孩子*</a:t>
            </a:r>
            <a:r>
              <a:rPr lang="en-US" altLang="zh-CN" b="1" dirty="0">
                <a:latin typeface="Arial" panose="020B0604020202020204" pitchFamily="34" charset="0"/>
              </a:rPr>
              <a:t>/</a:t>
            </a:r>
          </a:p>
          <a:p>
            <a:pPr>
              <a:buSzTx/>
            </a:pPr>
            <a:r>
              <a:rPr lang="en-US" altLang="zh-CN" b="1" dirty="0">
                <a:latin typeface="Arial" panose="020B0604020202020204" pitchFamily="34" charset="0"/>
              </a:rPr>
              <a:t>p=lc;                                   /*p</a:t>
            </a:r>
            <a:r>
              <a:rPr lang="zh-CN" altLang="en-US" b="1" dirty="0">
                <a:latin typeface="Arial" panose="020B0604020202020204" pitchFamily="34" charset="0"/>
              </a:rPr>
              <a:t>指向新的根结点*</a:t>
            </a:r>
            <a:r>
              <a:rPr lang="en-US" altLang="zh-CN" b="1" dirty="0">
                <a:latin typeface="Arial" panose="020B0604020202020204" pitchFamily="34" charset="0"/>
              </a:rPr>
              <a:t>/</a:t>
            </a:r>
          </a:p>
          <a:p>
            <a:pPr>
              <a:spcBef>
                <a:spcPct val="50000"/>
              </a:spcBef>
              <a:buSzTx/>
            </a:pPr>
            <a:endParaRPr lang="en-US" altLang="zh-CN" b="1" dirty="0">
              <a:latin typeface="Arial" panose="020B0604020202020204" pitchFamily="34" charset="0"/>
            </a:endParaRPr>
          </a:p>
        </p:txBody>
      </p:sp>
      <p:sp>
        <p:nvSpPr>
          <p:cNvPr id="152620" name="Line 44"/>
          <p:cNvSpPr/>
          <p:nvPr/>
        </p:nvSpPr>
        <p:spPr>
          <a:xfrm>
            <a:off x="395288" y="765175"/>
            <a:ext cx="288925" cy="287338"/>
          </a:xfrm>
          <a:prstGeom prst="line">
            <a:avLst/>
          </a:prstGeom>
          <a:ln w="9525" cap="flat" cmpd="sng">
            <a:solidFill>
              <a:srgbClr val="000000"/>
            </a:solidFill>
            <a:prstDash val="solid"/>
            <a:round/>
            <a:headEnd type="none" w="med" len="med"/>
            <a:tailEnd type="triangle" w="med" len="med"/>
          </a:ln>
        </p:spPr>
      </p:sp>
      <p:sp>
        <p:nvSpPr>
          <p:cNvPr id="152621" name="Text Box 45"/>
          <p:cNvSpPr txBox="1"/>
          <p:nvPr/>
        </p:nvSpPr>
        <p:spPr>
          <a:xfrm>
            <a:off x="0" y="549275"/>
            <a:ext cx="395288"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52622" name="Line 46"/>
          <p:cNvSpPr/>
          <p:nvPr/>
        </p:nvSpPr>
        <p:spPr>
          <a:xfrm flipH="1">
            <a:off x="7812088" y="620713"/>
            <a:ext cx="360362" cy="287337"/>
          </a:xfrm>
          <a:prstGeom prst="line">
            <a:avLst/>
          </a:prstGeom>
          <a:ln w="9525" cap="flat" cmpd="sng">
            <a:solidFill>
              <a:srgbClr val="000000"/>
            </a:solidFill>
            <a:prstDash val="solid"/>
            <a:round/>
            <a:headEnd type="none" w="med" len="med"/>
            <a:tailEnd type="triangle" w="med" len="med"/>
          </a:ln>
        </p:spPr>
      </p:sp>
      <p:sp>
        <p:nvSpPr>
          <p:cNvPr id="152623" name="Text Box 47"/>
          <p:cNvSpPr txBox="1"/>
          <p:nvPr/>
        </p:nvSpPr>
        <p:spPr>
          <a:xfrm>
            <a:off x="8172450" y="404813"/>
            <a:ext cx="3603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602"/>
                                        </p:tgtEl>
                                        <p:attrNameLst>
                                          <p:attrName>style.visibility</p:attrName>
                                        </p:attrNameLst>
                                      </p:cBhvr>
                                      <p:to>
                                        <p:strVal val="visible"/>
                                      </p:to>
                                    </p:set>
                                    <p:animEffect transition="in" filter="blinds(horizontal)">
                                      <p:cBhvr>
                                        <p:cTn id="7" dur="500"/>
                                        <p:tgtEl>
                                          <p:spTgt spid="1526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2601"/>
                                        </p:tgtEl>
                                        <p:attrNameLst>
                                          <p:attrName>style.visibility</p:attrName>
                                        </p:attrNameLst>
                                      </p:cBhvr>
                                      <p:to>
                                        <p:strVal val="visible"/>
                                      </p:to>
                                    </p:set>
                                    <p:animEffect transition="in" filter="blinds(horizontal)">
                                      <p:cBhvr>
                                        <p:cTn id="10" dur="500"/>
                                        <p:tgtEl>
                                          <p:spTgt spid="1526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2603"/>
                                        </p:tgtEl>
                                        <p:attrNameLst>
                                          <p:attrName>style.visibility</p:attrName>
                                        </p:attrNameLst>
                                      </p:cBhvr>
                                      <p:to>
                                        <p:strVal val="visible"/>
                                      </p:to>
                                    </p:set>
                                    <p:animEffect transition="in" filter="blinds(horizontal)">
                                      <p:cBhvr>
                                        <p:cTn id="15" dur="500"/>
                                        <p:tgtEl>
                                          <p:spTgt spid="152603"/>
                                        </p:tgtEl>
                                      </p:cBhvr>
                                    </p:animEffect>
                                  </p:childTnLst>
                                </p:cTn>
                              </p:par>
                            </p:childTnLst>
                          </p:cTn>
                        </p:par>
                        <p:par>
                          <p:cTn id="16" fill="hold">
                            <p:stCondLst>
                              <p:cond delay="500"/>
                            </p:stCondLst>
                            <p:childTnLst>
                              <p:par>
                                <p:cTn id="17" presetID="1" presetClass="emph" presetSubtype="2" fill="hold" nodeType="afterEffect">
                                  <p:stCondLst>
                                    <p:cond delay="0"/>
                                  </p:stCondLst>
                                  <p:childTnLst>
                                    <p:animClr clrSpc="rgb" dir="cw">
                                      <p:cBhvr>
                                        <p:cTn id="18" dur="2000" fill="hold"/>
                                        <p:tgtEl>
                                          <p:spTgt spid="152603"/>
                                        </p:tgtEl>
                                        <p:attrNameLst>
                                          <p:attrName>fillcolor</p:attrName>
                                        </p:attrNameLst>
                                      </p:cBhvr>
                                      <p:to>
                                        <a:srgbClr val="FF0000"/>
                                      </p:to>
                                    </p:animClr>
                                    <p:set>
                                      <p:cBhvr>
                                        <p:cTn id="19" dur="2000" fill="hold"/>
                                        <p:tgtEl>
                                          <p:spTgt spid="152603"/>
                                        </p:tgtEl>
                                        <p:attrNameLst>
                                          <p:attrName>fill.type</p:attrName>
                                        </p:attrNameLst>
                                      </p:cBhvr>
                                      <p:to>
                                        <p:strVal val="solid"/>
                                      </p:to>
                                    </p:set>
                                    <p:set>
                                      <p:cBhvr>
                                        <p:cTn id="20" dur="2000" fill="hold"/>
                                        <p:tgtEl>
                                          <p:spTgt spid="152603"/>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2617"/>
                                        </p:tgtEl>
                                        <p:attrNameLst>
                                          <p:attrName>style.visibility</p:attrName>
                                        </p:attrNameLst>
                                      </p:cBhvr>
                                      <p:to>
                                        <p:strVal val="visible"/>
                                      </p:to>
                                    </p:set>
                                    <p:animEffect transition="in" filter="blinds(horizontal)">
                                      <p:cBhvr>
                                        <p:cTn id="25" dur="500"/>
                                        <p:tgtEl>
                                          <p:spTgt spid="1526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2616"/>
                                        </p:tgtEl>
                                        <p:attrNameLst>
                                          <p:attrName>style.visibility</p:attrName>
                                        </p:attrNameLst>
                                      </p:cBhvr>
                                      <p:to>
                                        <p:strVal val="visible"/>
                                      </p:to>
                                    </p:set>
                                    <p:animEffect transition="in" filter="blinds(horizontal)">
                                      <p:cBhvr>
                                        <p:cTn id="28" dur="500"/>
                                        <p:tgtEl>
                                          <p:spTgt spid="152616"/>
                                        </p:tgtEl>
                                      </p:cBhvr>
                                    </p:animEffect>
                                  </p:childTnLst>
                                </p:cTn>
                              </p:par>
                            </p:childTnLst>
                          </p:cTn>
                        </p:par>
                      </p:childTnLst>
                    </p:cTn>
                  </p:par>
                  <p:par>
                    <p:cTn id="29" fill="hold">
                      <p:stCondLst>
                        <p:cond delay="indefinite"/>
                      </p:stCondLst>
                      <p:childTnLst>
                        <p:par>
                          <p:cTn id="30" fill="hold">
                            <p:stCondLst>
                              <p:cond delay="0"/>
                            </p:stCondLst>
                            <p:childTnLst>
                              <p:par>
                                <p:cTn id="31" presetID="35" presetClass="emph" presetSubtype="0" fill="hold" nodeType="clickEffect">
                                  <p:stCondLst>
                                    <p:cond delay="0"/>
                                  </p:stCondLst>
                                  <p:childTnLst>
                                    <p:anim calcmode="discrete" valueType="str">
                                      <p:cBhvr>
                                        <p:cTn id="32" dur="1000" fill="hold"/>
                                        <p:tgtEl>
                                          <p:spTgt spid="152583"/>
                                        </p:tgtEl>
                                        <p:attrNameLst>
                                          <p:attrName>style.visibility</p:attrName>
                                        </p:attrNameLst>
                                      </p:cBhvr>
                                      <p:tavLst>
                                        <p:tav tm="0">
                                          <p:val>
                                            <p:strVal val="hidden"/>
                                          </p:val>
                                        </p:tav>
                                        <p:tav tm="50000">
                                          <p:val>
                                            <p:strVal val="visible"/>
                                          </p:val>
                                        </p:tav>
                                      </p:tavLst>
                                    </p:anim>
                                  </p:childTnLst>
                                </p:cTn>
                              </p:par>
                              <p:par>
                                <p:cTn id="33" presetID="35" presetClass="emph" presetSubtype="0" fill="hold" nodeType="withEffect">
                                  <p:stCondLst>
                                    <p:cond delay="0"/>
                                  </p:stCondLst>
                                  <p:childTnLst>
                                    <p:anim calcmode="discrete" valueType="str">
                                      <p:cBhvr>
                                        <p:cTn id="34" dur="1000" fill="hold"/>
                                        <p:tgtEl>
                                          <p:spTgt spid="152587"/>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2604"/>
                                        </p:tgtEl>
                                        <p:attrNameLst>
                                          <p:attrName>style.visibility</p:attrName>
                                        </p:attrNameLst>
                                      </p:cBhvr>
                                      <p:to>
                                        <p:strVal val="visible"/>
                                      </p:to>
                                    </p:set>
                                    <p:animEffect transition="in" filter="blinds(horizontal)">
                                      <p:cBhvr>
                                        <p:cTn id="39" dur="500"/>
                                        <p:tgtEl>
                                          <p:spTgt spid="15260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2605"/>
                                        </p:tgtEl>
                                        <p:attrNameLst>
                                          <p:attrName>style.visibility</p:attrName>
                                        </p:attrNameLst>
                                      </p:cBhvr>
                                      <p:to>
                                        <p:strVal val="visible"/>
                                      </p:to>
                                    </p:set>
                                    <p:animEffect transition="in" filter="blinds(horizontal)">
                                      <p:cBhvr>
                                        <p:cTn id="42" dur="500"/>
                                        <p:tgtEl>
                                          <p:spTgt spid="1526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2606"/>
                                        </p:tgtEl>
                                        <p:attrNameLst>
                                          <p:attrName>style.visibility</p:attrName>
                                        </p:attrNameLst>
                                      </p:cBhvr>
                                      <p:to>
                                        <p:strVal val="visible"/>
                                      </p:to>
                                    </p:set>
                                    <p:animEffect transition="in" filter="blinds(horizontal)">
                                      <p:cBhvr>
                                        <p:cTn id="47" dur="500"/>
                                        <p:tgtEl>
                                          <p:spTgt spid="152606"/>
                                        </p:tgtEl>
                                      </p:cBhvr>
                                    </p:animEffect>
                                  </p:childTnLst>
                                </p:cTn>
                              </p:par>
                              <p:par>
                                <p:cTn id="48" presetID="3" presetClass="entr" presetSubtype="10" fill="hold" nodeType="withEffect">
                                  <p:stCondLst>
                                    <p:cond delay="0"/>
                                  </p:stCondLst>
                                  <p:childTnLst>
                                    <p:set>
                                      <p:cBhvr>
                                        <p:cTn id="49" dur="1" fill="hold">
                                          <p:stCondLst>
                                            <p:cond delay="0"/>
                                          </p:stCondLst>
                                        </p:cTn>
                                        <p:tgtEl>
                                          <p:spTgt spid="152607"/>
                                        </p:tgtEl>
                                        <p:attrNameLst>
                                          <p:attrName>style.visibility</p:attrName>
                                        </p:attrNameLst>
                                      </p:cBhvr>
                                      <p:to>
                                        <p:strVal val="visible"/>
                                      </p:to>
                                    </p:set>
                                    <p:animEffect transition="in" filter="blinds(horizontal)">
                                      <p:cBhvr>
                                        <p:cTn id="50" dur="500"/>
                                        <p:tgtEl>
                                          <p:spTgt spid="15260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2608"/>
                                        </p:tgtEl>
                                        <p:attrNameLst>
                                          <p:attrName>style.visibility</p:attrName>
                                        </p:attrNameLst>
                                      </p:cBhvr>
                                      <p:to>
                                        <p:strVal val="visible"/>
                                      </p:to>
                                    </p:set>
                                    <p:animEffect transition="in" filter="blinds(horizontal)">
                                      <p:cBhvr>
                                        <p:cTn id="53" dur="500"/>
                                        <p:tgtEl>
                                          <p:spTgt spid="152608"/>
                                        </p:tgtEl>
                                      </p:cBhvr>
                                    </p:animEffect>
                                  </p:childTnLst>
                                </p:cTn>
                              </p:par>
                              <p:par>
                                <p:cTn id="54" presetID="3" presetClass="entr" presetSubtype="10" fill="hold" nodeType="withEffect">
                                  <p:stCondLst>
                                    <p:cond delay="0"/>
                                  </p:stCondLst>
                                  <p:childTnLst>
                                    <p:set>
                                      <p:cBhvr>
                                        <p:cTn id="55" dur="1" fill="hold">
                                          <p:stCondLst>
                                            <p:cond delay="0"/>
                                          </p:stCondLst>
                                        </p:cTn>
                                        <p:tgtEl>
                                          <p:spTgt spid="152609"/>
                                        </p:tgtEl>
                                        <p:attrNameLst>
                                          <p:attrName>style.visibility</p:attrName>
                                        </p:attrNameLst>
                                      </p:cBhvr>
                                      <p:to>
                                        <p:strVal val="visible"/>
                                      </p:to>
                                    </p:set>
                                    <p:animEffect transition="in" filter="blinds(horizontal)">
                                      <p:cBhvr>
                                        <p:cTn id="56" dur="500"/>
                                        <p:tgtEl>
                                          <p:spTgt spid="15260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52614"/>
                                        </p:tgtEl>
                                        <p:attrNameLst>
                                          <p:attrName>style.visibility</p:attrName>
                                        </p:attrNameLst>
                                      </p:cBhvr>
                                      <p:to>
                                        <p:strVal val="visible"/>
                                      </p:to>
                                    </p:set>
                                    <p:animEffect transition="in" filter="blinds(horizontal)">
                                      <p:cBhvr>
                                        <p:cTn id="59" dur="500"/>
                                        <p:tgtEl>
                                          <p:spTgt spid="15261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52615"/>
                                        </p:tgtEl>
                                        <p:attrNameLst>
                                          <p:attrName>style.visibility</p:attrName>
                                        </p:attrNameLst>
                                      </p:cBhvr>
                                      <p:to>
                                        <p:strVal val="visible"/>
                                      </p:to>
                                    </p:set>
                                    <p:animEffect transition="in" filter="blinds(horizontal)">
                                      <p:cBhvr>
                                        <p:cTn id="62" dur="500"/>
                                        <p:tgtEl>
                                          <p:spTgt spid="152615"/>
                                        </p:tgtEl>
                                      </p:cBhvr>
                                    </p:animEffect>
                                  </p:childTnLst>
                                </p:cTn>
                              </p:par>
                              <p:par>
                                <p:cTn id="63" presetID="3" presetClass="entr" presetSubtype="10" fill="hold" nodeType="withEffect">
                                  <p:stCondLst>
                                    <p:cond delay="0"/>
                                  </p:stCondLst>
                                  <p:childTnLst>
                                    <p:set>
                                      <p:cBhvr>
                                        <p:cTn id="64" dur="1" fill="hold">
                                          <p:stCondLst>
                                            <p:cond delay="0"/>
                                          </p:stCondLst>
                                        </p:cTn>
                                        <p:tgtEl>
                                          <p:spTgt spid="152610"/>
                                        </p:tgtEl>
                                        <p:attrNameLst>
                                          <p:attrName>style.visibility</p:attrName>
                                        </p:attrNameLst>
                                      </p:cBhvr>
                                      <p:to>
                                        <p:strVal val="visible"/>
                                      </p:to>
                                    </p:set>
                                    <p:animEffect transition="in" filter="blinds(horizontal)">
                                      <p:cBhvr>
                                        <p:cTn id="65" dur="500"/>
                                        <p:tgtEl>
                                          <p:spTgt spid="15261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52612"/>
                                        </p:tgtEl>
                                        <p:attrNameLst>
                                          <p:attrName>style.visibility</p:attrName>
                                        </p:attrNameLst>
                                      </p:cBhvr>
                                      <p:to>
                                        <p:strVal val="visible"/>
                                      </p:to>
                                    </p:set>
                                    <p:animEffect transition="in" filter="blinds(horizontal)">
                                      <p:cBhvr>
                                        <p:cTn id="68" dur="500"/>
                                        <p:tgtEl>
                                          <p:spTgt spid="152612"/>
                                        </p:tgtEl>
                                      </p:cBhvr>
                                    </p:animEffect>
                                  </p:childTnLst>
                                </p:cTn>
                              </p:par>
                              <p:par>
                                <p:cTn id="69" presetID="3" presetClass="entr" presetSubtype="10" fill="hold" nodeType="withEffect">
                                  <p:stCondLst>
                                    <p:cond delay="0"/>
                                  </p:stCondLst>
                                  <p:childTnLst>
                                    <p:set>
                                      <p:cBhvr>
                                        <p:cTn id="70" dur="1" fill="hold">
                                          <p:stCondLst>
                                            <p:cond delay="0"/>
                                          </p:stCondLst>
                                        </p:cTn>
                                        <p:tgtEl>
                                          <p:spTgt spid="152611"/>
                                        </p:tgtEl>
                                        <p:attrNameLst>
                                          <p:attrName>style.visibility</p:attrName>
                                        </p:attrNameLst>
                                      </p:cBhvr>
                                      <p:to>
                                        <p:strVal val="visible"/>
                                      </p:to>
                                    </p:set>
                                    <p:animEffect transition="in" filter="blinds(horizontal)">
                                      <p:cBhvr>
                                        <p:cTn id="71" dur="500"/>
                                        <p:tgtEl>
                                          <p:spTgt spid="152611"/>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52613"/>
                                        </p:tgtEl>
                                        <p:attrNameLst>
                                          <p:attrName>style.visibility</p:attrName>
                                        </p:attrNameLst>
                                      </p:cBhvr>
                                      <p:to>
                                        <p:strVal val="visible"/>
                                      </p:to>
                                    </p:set>
                                    <p:animEffect transition="in" filter="blinds(horizontal)">
                                      <p:cBhvr>
                                        <p:cTn id="74" dur="500"/>
                                        <p:tgtEl>
                                          <p:spTgt spid="1526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2619"/>
                                        </p:tgtEl>
                                        <p:attrNameLst>
                                          <p:attrName>style.visibility</p:attrName>
                                        </p:attrNameLst>
                                      </p:cBhvr>
                                      <p:to>
                                        <p:strVal val="visible"/>
                                      </p:to>
                                    </p:set>
                                    <p:animEffect transition="in" filter="blinds(horizontal)">
                                      <p:cBhvr>
                                        <p:cTn id="79" dur="500"/>
                                        <p:tgtEl>
                                          <p:spTgt spid="15261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2621"/>
                                        </p:tgtEl>
                                        <p:attrNameLst>
                                          <p:attrName>style.visibility</p:attrName>
                                        </p:attrNameLst>
                                      </p:cBhvr>
                                      <p:to>
                                        <p:strVal val="visible"/>
                                      </p:to>
                                    </p:set>
                                    <p:animEffect transition="in" filter="blinds(horizontal)">
                                      <p:cBhvr>
                                        <p:cTn id="82" dur="500"/>
                                        <p:tgtEl>
                                          <p:spTgt spid="152621"/>
                                        </p:tgtEl>
                                      </p:cBhvr>
                                    </p:animEffect>
                                  </p:childTnLst>
                                </p:cTn>
                              </p:par>
                              <p:par>
                                <p:cTn id="83" presetID="3" presetClass="entr" presetSubtype="10" fill="hold" nodeType="withEffect">
                                  <p:stCondLst>
                                    <p:cond delay="0"/>
                                  </p:stCondLst>
                                  <p:childTnLst>
                                    <p:set>
                                      <p:cBhvr>
                                        <p:cTn id="84" dur="1" fill="hold">
                                          <p:stCondLst>
                                            <p:cond delay="0"/>
                                          </p:stCondLst>
                                        </p:cTn>
                                        <p:tgtEl>
                                          <p:spTgt spid="152620"/>
                                        </p:tgtEl>
                                        <p:attrNameLst>
                                          <p:attrName>style.visibility</p:attrName>
                                        </p:attrNameLst>
                                      </p:cBhvr>
                                      <p:to>
                                        <p:strVal val="visible"/>
                                      </p:to>
                                    </p:set>
                                    <p:animEffect transition="in" filter="blinds(horizontal)">
                                      <p:cBhvr>
                                        <p:cTn id="85" dur="500"/>
                                        <p:tgtEl>
                                          <p:spTgt spid="152620"/>
                                        </p:tgtEl>
                                      </p:cBhvr>
                                    </p:animEffect>
                                  </p:childTnLst>
                                </p:cTn>
                              </p:par>
                              <p:par>
                                <p:cTn id="86" presetID="3" presetClass="entr" presetSubtype="10" fill="hold" nodeType="withEffect">
                                  <p:stCondLst>
                                    <p:cond delay="0"/>
                                  </p:stCondLst>
                                  <p:childTnLst>
                                    <p:set>
                                      <p:cBhvr>
                                        <p:cTn id="87" dur="1" fill="hold">
                                          <p:stCondLst>
                                            <p:cond delay="0"/>
                                          </p:stCondLst>
                                        </p:cTn>
                                        <p:tgtEl>
                                          <p:spTgt spid="152622"/>
                                        </p:tgtEl>
                                        <p:attrNameLst>
                                          <p:attrName>style.visibility</p:attrName>
                                        </p:attrNameLst>
                                      </p:cBhvr>
                                      <p:to>
                                        <p:strVal val="visible"/>
                                      </p:to>
                                    </p:set>
                                    <p:animEffect transition="in" filter="blinds(horizontal)">
                                      <p:cBhvr>
                                        <p:cTn id="88" dur="500"/>
                                        <p:tgtEl>
                                          <p:spTgt spid="15262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52623"/>
                                        </p:tgtEl>
                                        <p:attrNameLst>
                                          <p:attrName>style.visibility</p:attrName>
                                        </p:attrNameLst>
                                      </p:cBhvr>
                                      <p:to>
                                        <p:strVal val="visible"/>
                                      </p:to>
                                    </p:set>
                                    <p:animEffect transition="in" filter="blinds(horizontal)">
                                      <p:cBhvr>
                                        <p:cTn id="91" dur="500"/>
                                        <p:tgtEl>
                                          <p:spTgt spid="152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1" grpId="0"/>
      <p:bldP spid="152602" grpId="0"/>
      <p:bldP spid="152603" grpId="0" animBg="1"/>
      <p:bldP spid="152604" grpId="0" animBg="1"/>
      <p:bldP spid="152605" grpId="0"/>
      <p:bldP spid="152606" grpId="0" animBg="1"/>
      <p:bldP spid="152608" grpId="0" animBg="1"/>
      <p:bldP spid="152612" grpId="0" animBg="1"/>
      <p:bldP spid="152613" grpId="0" animBg="1"/>
      <p:bldP spid="152614" grpId="0" animBg="1"/>
      <p:bldP spid="152615" grpId="0" animBg="1"/>
      <p:bldP spid="152616" grpId="0" animBg="1"/>
      <p:bldP spid="152617" grpId="0" animBg="1"/>
      <p:bldP spid="152619" grpId="0"/>
      <p:bldP spid="152621" grpId="0"/>
      <p:bldP spid="1526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4"/>
          <p:cNvSpPr txBox="1"/>
          <p:nvPr/>
        </p:nvSpPr>
        <p:spPr>
          <a:xfrm>
            <a:off x="179388" y="333375"/>
            <a:ext cx="7345362" cy="36671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(3)LR</a:t>
            </a:r>
            <a:r>
              <a:rPr lang="zh-CN" altLang="en-US" b="1" dirty="0">
                <a:latin typeface="Arial" panose="020B0604020202020204" pitchFamily="34" charset="0"/>
              </a:rPr>
              <a:t>型调整</a:t>
            </a:r>
          </a:p>
        </p:txBody>
      </p:sp>
      <p:sp>
        <p:nvSpPr>
          <p:cNvPr id="37890" name="Oval 5"/>
          <p:cNvSpPr/>
          <p:nvPr/>
        </p:nvSpPr>
        <p:spPr>
          <a:xfrm>
            <a:off x="1476375" y="1484313"/>
            <a:ext cx="503238"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7891" name="Line 6"/>
          <p:cNvSpPr/>
          <p:nvPr/>
        </p:nvSpPr>
        <p:spPr>
          <a:xfrm flipH="1">
            <a:off x="1187450" y="1987550"/>
            <a:ext cx="431800" cy="360363"/>
          </a:xfrm>
          <a:prstGeom prst="line">
            <a:avLst/>
          </a:prstGeom>
          <a:ln w="9525" cap="flat" cmpd="sng">
            <a:solidFill>
              <a:schemeClr val="tx1"/>
            </a:solidFill>
            <a:prstDash val="solid"/>
            <a:round/>
            <a:headEnd type="none" w="med" len="med"/>
            <a:tailEnd type="none" w="med" len="med"/>
          </a:ln>
        </p:spPr>
      </p:sp>
      <p:sp>
        <p:nvSpPr>
          <p:cNvPr id="37892" name="Line 7"/>
          <p:cNvSpPr/>
          <p:nvPr/>
        </p:nvSpPr>
        <p:spPr>
          <a:xfrm>
            <a:off x="1835150" y="1916113"/>
            <a:ext cx="504825" cy="360362"/>
          </a:xfrm>
          <a:prstGeom prst="line">
            <a:avLst/>
          </a:prstGeom>
          <a:ln w="9525" cap="flat" cmpd="sng">
            <a:solidFill>
              <a:schemeClr val="tx1"/>
            </a:solidFill>
            <a:prstDash val="solid"/>
            <a:round/>
            <a:headEnd type="none" w="med" len="med"/>
            <a:tailEnd type="none" w="med" len="med"/>
          </a:ln>
        </p:spPr>
      </p:sp>
      <p:sp>
        <p:nvSpPr>
          <p:cNvPr id="37893" name="Oval 8"/>
          <p:cNvSpPr/>
          <p:nvPr/>
        </p:nvSpPr>
        <p:spPr>
          <a:xfrm>
            <a:off x="827088" y="2276475"/>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7894" name="Line 9"/>
          <p:cNvSpPr/>
          <p:nvPr/>
        </p:nvSpPr>
        <p:spPr>
          <a:xfrm flipH="1">
            <a:off x="755650" y="2708275"/>
            <a:ext cx="215900" cy="431800"/>
          </a:xfrm>
          <a:prstGeom prst="line">
            <a:avLst/>
          </a:prstGeom>
          <a:ln w="9525" cap="flat" cmpd="sng">
            <a:solidFill>
              <a:schemeClr val="tx1"/>
            </a:solidFill>
            <a:prstDash val="solid"/>
            <a:round/>
            <a:headEnd type="none" w="med" len="med"/>
            <a:tailEnd type="none" w="med" len="med"/>
          </a:ln>
        </p:spPr>
      </p:sp>
      <p:sp>
        <p:nvSpPr>
          <p:cNvPr id="37895" name="Line 10"/>
          <p:cNvSpPr/>
          <p:nvPr/>
        </p:nvSpPr>
        <p:spPr>
          <a:xfrm>
            <a:off x="1187450" y="2708275"/>
            <a:ext cx="215900" cy="433388"/>
          </a:xfrm>
          <a:prstGeom prst="line">
            <a:avLst/>
          </a:prstGeom>
          <a:ln w="9525" cap="flat" cmpd="sng">
            <a:solidFill>
              <a:schemeClr val="tx1"/>
            </a:solidFill>
            <a:prstDash val="solid"/>
            <a:round/>
            <a:headEnd type="none" w="med" len="med"/>
            <a:tailEnd type="none" w="med" len="med"/>
          </a:ln>
        </p:spPr>
      </p:sp>
      <p:sp>
        <p:nvSpPr>
          <p:cNvPr id="37896" name="Oval 11"/>
          <p:cNvSpPr/>
          <p:nvPr/>
        </p:nvSpPr>
        <p:spPr>
          <a:xfrm>
            <a:off x="1187450" y="3068638"/>
            <a:ext cx="504825"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7897" name="Line 12"/>
          <p:cNvSpPr/>
          <p:nvPr/>
        </p:nvSpPr>
        <p:spPr>
          <a:xfrm flipH="1">
            <a:off x="1042988" y="3571875"/>
            <a:ext cx="288925" cy="504825"/>
          </a:xfrm>
          <a:prstGeom prst="line">
            <a:avLst/>
          </a:prstGeom>
          <a:ln w="9525" cap="flat" cmpd="sng">
            <a:solidFill>
              <a:schemeClr val="tx1"/>
            </a:solidFill>
            <a:prstDash val="solid"/>
            <a:round/>
            <a:headEnd type="none" w="med" len="med"/>
            <a:tailEnd type="none" w="med" len="med"/>
          </a:ln>
        </p:spPr>
      </p:sp>
      <p:sp>
        <p:nvSpPr>
          <p:cNvPr id="37898" name="Line 13"/>
          <p:cNvSpPr/>
          <p:nvPr/>
        </p:nvSpPr>
        <p:spPr>
          <a:xfrm>
            <a:off x="1547813" y="3571875"/>
            <a:ext cx="287337" cy="504825"/>
          </a:xfrm>
          <a:prstGeom prst="line">
            <a:avLst/>
          </a:prstGeom>
          <a:ln w="9525" cap="flat" cmpd="sng">
            <a:solidFill>
              <a:schemeClr val="tx1"/>
            </a:solidFill>
            <a:prstDash val="solid"/>
            <a:round/>
            <a:headEnd type="none" w="med" len="med"/>
            <a:tailEnd type="none" w="med" len="med"/>
          </a:ln>
        </p:spPr>
      </p:sp>
      <p:sp>
        <p:nvSpPr>
          <p:cNvPr id="37899" name="Rectangle 14"/>
          <p:cNvSpPr/>
          <p:nvPr/>
        </p:nvSpPr>
        <p:spPr>
          <a:xfrm>
            <a:off x="539750" y="3140075"/>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37900" name="Rectangle 15"/>
          <p:cNvSpPr/>
          <p:nvPr/>
        </p:nvSpPr>
        <p:spPr>
          <a:xfrm>
            <a:off x="827088" y="4076700"/>
            <a:ext cx="431800"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37901" name="Rectangle 16"/>
          <p:cNvSpPr/>
          <p:nvPr/>
        </p:nvSpPr>
        <p:spPr>
          <a:xfrm>
            <a:off x="1692275" y="4076700"/>
            <a:ext cx="503238"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i</a:t>
            </a:r>
          </a:p>
        </p:txBody>
      </p:sp>
      <p:sp>
        <p:nvSpPr>
          <p:cNvPr id="37902" name="Rectangle 17"/>
          <p:cNvSpPr/>
          <p:nvPr/>
        </p:nvSpPr>
        <p:spPr>
          <a:xfrm>
            <a:off x="2124075" y="2276475"/>
            <a:ext cx="504825" cy="6477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37903" name="Line 18"/>
          <p:cNvSpPr/>
          <p:nvPr/>
        </p:nvSpPr>
        <p:spPr>
          <a:xfrm>
            <a:off x="323850" y="3140075"/>
            <a:ext cx="215900" cy="0"/>
          </a:xfrm>
          <a:prstGeom prst="line">
            <a:avLst/>
          </a:prstGeom>
          <a:ln w="9525" cap="flat" cmpd="sng">
            <a:solidFill>
              <a:schemeClr val="tx1"/>
            </a:solidFill>
            <a:prstDash val="solid"/>
            <a:round/>
            <a:headEnd type="none" w="med" len="med"/>
            <a:tailEnd type="none" w="med" len="med"/>
          </a:ln>
        </p:spPr>
      </p:sp>
      <p:sp>
        <p:nvSpPr>
          <p:cNvPr id="37904" name="Line 19"/>
          <p:cNvSpPr/>
          <p:nvPr/>
        </p:nvSpPr>
        <p:spPr>
          <a:xfrm>
            <a:off x="323850" y="3787775"/>
            <a:ext cx="287338" cy="0"/>
          </a:xfrm>
          <a:prstGeom prst="line">
            <a:avLst/>
          </a:prstGeom>
          <a:ln w="9525" cap="flat" cmpd="sng">
            <a:solidFill>
              <a:schemeClr val="tx1"/>
            </a:solidFill>
            <a:prstDash val="solid"/>
            <a:round/>
            <a:headEnd type="none" w="med" len="med"/>
            <a:tailEnd type="none" w="med" len="med"/>
          </a:ln>
        </p:spPr>
      </p:sp>
      <p:sp>
        <p:nvSpPr>
          <p:cNvPr id="37905" name="Line 20"/>
          <p:cNvSpPr/>
          <p:nvPr/>
        </p:nvSpPr>
        <p:spPr>
          <a:xfrm>
            <a:off x="1187450" y="4076700"/>
            <a:ext cx="504825" cy="0"/>
          </a:xfrm>
          <a:prstGeom prst="line">
            <a:avLst/>
          </a:prstGeom>
          <a:ln w="9525" cap="flat" cmpd="sng">
            <a:solidFill>
              <a:schemeClr val="tx1"/>
            </a:solidFill>
            <a:prstDash val="solid"/>
            <a:round/>
            <a:headEnd type="none" w="med" len="med"/>
            <a:tailEnd type="none" w="med" len="med"/>
          </a:ln>
        </p:spPr>
      </p:sp>
      <p:sp>
        <p:nvSpPr>
          <p:cNvPr id="37906" name="Line 21"/>
          <p:cNvSpPr/>
          <p:nvPr/>
        </p:nvSpPr>
        <p:spPr>
          <a:xfrm>
            <a:off x="1258888" y="4724400"/>
            <a:ext cx="433387" cy="0"/>
          </a:xfrm>
          <a:prstGeom prst="line">
            <a:avLst/>
          </a:prstGeom>
          <a:ln w="9525" cap="flat" cmpd="sng">
            <a:solidFill>
              <a:schemeClr val="tx1"/>
            </a:solidFill>
            <a:prstDash val="solid"/>
            <a:round/>
            <a:headEnd type="none" w="med" len="med"/>
            <a:tailEnd type="none" w="med" len="med"/>
          </a:ln>
        </p:spPr>
      </p:sp>
      <p:sp>
        <p:nvSpPr>
          <p:cNvPr id="37907" name="Line 22"/>
          <p:cNvSpPr/>
          <p:nvPr/>
        </p:nvSpPr>
        <p:spPr>
          <a:xfrm>
            <a:off x="1476375" y="4076700"/>
            <a:ext cx="0" cy="215900"/>
          </a:xfrm>
          <a:prstGeom prst="line">
            <a:avLst/>
          </a:prstGeom>
          <a:ln w="9525" cap="flat" cmpd="sng">
            <a:solidFill>
              <a:schemeClr val="tx1"/>
            </a:solidFill>
            <a:prstDash val="solid"/>
            <a:round/>
            <a:headEnd type="none" w="med" len="med"/>
            <a:tailEnd type="triangle" w="med" len="med"/>
          </a:ln>
        </p:spPr>
      </p:sp>
      <p:sp>
        <p:nvSpPr>
          <p:cNvPr id="37908" name="Line 23"/>
          <p:cNvSpPr/>
          <p:nvPr/>
        </p:nvSpPr>
        <p:spPr>
          <a:xfrm flipV="1">
            <a:off x="1476375" y="4478338"/>
            <a:ext cx="0" cy="215900"/>
          </a:xfrm>
          <a:prstGeom prst="line">
            <a:avLst/>
          </a:prstGeom>
          <a:ln w="9525" cap="flat" cmpd="sng">
            <a:solidFill>
              <a:schemeClr val="tx1"/>
            </a:solidFill>
            <a:prstDash val="solid"/>
            <a:round/>
            <a:headEnd type="none" w="med" len="med"/>
            <a:tailEnd type="triangle" w="med" len="med"/>
          </a:ln>
        </p:spPr>
      </p:sp>
      <p:sp>
        <p:nvSpPr>
          <p:cNvPr id="37909" name="Text Box 24"/>
          <p:cNvSpPr txBox="1"/>
          <p:nvPr/>
        </p:nvSpPr>
        <p:spPr>
          <a:xfrm>
            <a:off x="1258888" y="4219575"/>
            <a:ext cx="43338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h</a:t>
            </a:r>
          </a:p>
        </p:txBody>
      </p:sp>
      <p:sp>
        <p:nvSpPr>
          <p:cNvPr id="37910" name="Line 25"/>
          <p:cNvSpPr/>
          <p:nvPr/>
        </p:nvSpPr>
        <p:spPr>
          <a:xfrm flipH="1">
            <a:off x="323850" y="3140075"/>
            <a:ext cx="0" cy="215900"/>
          </a:xfrm>
          <a:prstGeom prst="line">
            <a:avLst/>
          </a:prstGeom>
          <a:ln w="9525" cap="flat" cmpd="sng">
            <a:solidFill>
              <a:schemeClr val="tx1"/>
            </a:solidFill>
            <a:prstDash val="solid"/>
            <a:round/>
            <a:headEnd type="none" w="med" len="med"/>
            <a:tailEnd type="triangle" w="med" len="med"/>
          </a:ln>
        </p:spPr>
      </p:sp>
      <p:sp>
        <p:nvSpPr>
          <p:cNvPr id="37911" name="Line 26"/>
          <p:cNvSpPr/>
          <p:nvPr/>
        </p:nvSpPr>
        <p:spPr>
          <a:xfrm flipV="1">
            <a:off x="323850" y="3597275"/>
            <a:ext cx="0" cy="215900"/>
          </a:xfrm>
          <a:prstGeom prst="line">
            <a:avLst/>
          </a:prstGeom>
          <a:ln w="9525" cap="flat" cmpd="sng">
            <a:solidFill>
              <a:schemeClr val="tx1"/>
            </a:solidFill>
            <a:prstDash val="solid"/>
            <a:round/>
            <a:headEnd type="none" w="med" len="med"/>
            <a:tailEnd type="triangle" w="med" len="med"/>
          </a:ln>
        </p:spPr>
      </p:sp>
      <p:sp>
        <p:nvSpPr>
          <p:cNvPr id="37912" name="Text Box 27"/>
          <p:cNvSpPr txBox="1"/>
          <p:nvPr/>
        </p:nvSpPr>
        <p:spPr>
          <a:xfrm>
            <a:off x="-41275" y="3319463"/>
            <a:ext cx="8270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37913" name="Line 28"/>
          <p:cNvSpPr/>
          <p:nvPr/>
        </p:nvSpPr>
        <p:spPr>
          <a:xfrm>
            <a:off x="2628900" y="2251075"/>
            <a:ext cx="215900" cy="0"/>
          </a:xfrm>
          <a:prstGeom prst="line">
            <a:avLst/>
          </a:prstGeom>
          <a:ln w="9525" cap="flat" cmpd="sng">
            <a:solidFill>
              <a:schemeClr val="tx1"/>
            </a:solidFill>
            <a:prstDash val="solid"/>
            <a:round/>
            <a:headEnd type="none" w="med" len="med"/>
            <a:tailEnd type="none" w="med" len="med"/>
          </a:ln>
        </p:spPr>
      </p:sp>
      <p:sp>
        <p:nvSpPr>
          <p:cNvPr id="37914" name="Line 29"/>
          <p:cNvSpPr/>
          <p:nvPr/>
        </p:nvSpPr>
        <p:spPr>
          <a:xfrm>
            <a:off x="2627313" y="2997200"/>
            <a:ext cx="288925" cy="0"/>
          </a:xfrm>
          <a:prstGeom prst="line">
            <a:avLst/>
          </a:prstGeom>
          <a:ln w="9525" cap="flat" cmpd="sng">
            <a:solidFill>
              <a:schemeClr val="tx1"/>
            </a:solidFill>
            <a:prstDash val="solid"/>
            <a:round/>
            <a:headEnd type="none" w="med" len="med"/>
            <a:tailEnd type="none" w="med" len="med"/>
          </a:ln>
        </p:spPr>
      </p:sp>
      <p:sp>
        <p:nvSpPr>
          <p:cNvPr id="37915" name="Line 30"/>
          <p:cNvSpPr/>
          <p:nvPr/>
        </p:nvSpPr>
        <p:spPr>
          <a:xfrm>
            <a:off x="2703513" y="2241550"/>
            <a:ext cx="0" cy="215900"/>
          </a:xfrm>
          <a:prstGeom prst="line">
            <a:avLst/>
          </a:prstGeom>
          <a:ln w="9525" cap="flat" cmpd="sng">
            <a:solidFill>
              <a:schemeClr val="tx1"/>
            </a:solidFill>
            <a:prstDash val="solid"/>
            <a:round/>
            <a:headEnd type="none" w="med" len="med"/>
            <a:tailEnd type="triangle" w="med" len="med"/>
          </a:ln>
        </p:spPr>
      </p:sp>
      <p:sp>
        <p:nvSpPr>
          <p:cNvPr id="37916" name="Line 31"/>
          <p:cNvSpPr/>
          <p:nvPr/>
        </p:nvSpPr>
        <p:spPr>
          <a:xfrm flipV="1">
            <a:off x="2700338" y="2781300"/>
            <a:ext cx="0" cy="215900"/>
          </a:xfrm>
          <a:prstGeom prst="line">
            <a:avLst/>
          </a:prstGeom>
          <a:ln w="9525" cap="flat" cmpd="sng">
            <a:solidFill>
              <a:schemeClr val="tx1"/>
            </a:solidFill>
            <a:prstDash val="solid"/>
            <a:round/>
            <a:headEnd type="none" w="med" len="med"/>
            <a:tailEnd type="triangle" w="med" len="med"/>
          </a:ln>
        </p:spPr>
      </p:sp>
      <p:sp>
        <p:nvSpPr>
          <p:cNvPr id="37917" name="Text Box 32"/>
          <p:cNvSpPr txBox="1"/>
          <p:nvPr/>
        </p:nvSpPr>
        <p:spPr>
          <a:xfrm>
            <a:off x="2627313" y="2492375"/>
            <a:ext cx="865187"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153633" name="Text Box 33"/>
          <p:cNvSpPr txBox="1"/>
          <p:nvPr/>
        </p:nvSpPr>
        <p:spPr>
          <a:xfrm>
            <a:off x="1763713" y="3068638"/>
            <a:ext cx="2873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3634" name="Text Box 34"/>
          <p:cNvSpPr txBox="1"/>
          <p:nvPr/>
        </p:nvSpPr>
        <p:spPr>
          <a:xfrm>
            <a:off x="498475" y="2233613"/>
            <a:ext cx="288925"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3635" name="Text Box 35"/>
          <p:cNvSpPr txBox="1"/>
          <p:nvPr/>
        </p:nvSpPr>
        <p:spPr>
          <a:xfrm>
            <a:off x="2051050" y="1341438"/>
            <a:ext cx="64928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3636" name="Rectangle 36"/>
          <p:cNvSpPr/>
          <p:nvPr/>
        </p:nvSpPr>
        <p:spPr>
          <a:xfrm>
            <a:off x="827088" y="4724400"/>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3637" name="Text Box 37"/>
          <p:cNvSpPr txBox="1"/>
          <p:nvPr/>
        </p:nvSpPr>
        <p:spPr>
          <a:xfrm>
            <a:off x="1798638" y="3090863"/>
            <a:ext cx="6508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3638" name="Text Box 38"/>
          <p:cNvSpPr txBox="1"/>
          <p:nvPr/>
        </p:nvSpPr>
        <p:spPr>
          <a:xfrm>
            <a:off x="323850" y="2233613"/>
            <a:ext cx="431800"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3639" name="Text Box 39"/>
          <p:cNvSpPr txBox="1"/>
          <p:nvPr/>
        </p:nvSpPr>
        <p:spPr>
          <a:xfrm>
            <a:off x="2124075" y="1268413"/>
            <a:ext cx="790575"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3641" name="AutoShape 41"/>
          <p:cNvSpPr/>
          <p:nvPr/>
        </p:nvSpPr>
        <p:spPr>
          <a:xfrm>
            <a:off x="3203575" y="3213100"/>
            <a:ext cx="2592388" cy="503238"/>
          </a:xfrm>
          <a:prstGeom prst="rightArrow">
            <a:avLst>
              <a:gd name="adj1" fmla="val 50000"/>
              <a:gd name="adj2" fmla="val 128761"/>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3642" name="Oval 42"/>
          <p:cNvSpPr/>
          <p:nvPr/>
        </p:nvSpPr>
        <p:spPr>
          <a:xfrm>
            <a:off x="7164388" y="1268413"/>
            <a:ext cx="504825" cy="50323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3643" name="Line 43"/>
          <p:cNvSpPr/>
          <p:nvPr/>
        </p:nvSpPr>
        <p:spPr>
          <a:xfrm flipH="1">
            <a:off x="7021513" y="1771650"/>
            <a:ext cx="287337" cy="576263"/>
          </a:xfrm>
          <a:prstGeom prst="line">
            <a:avLst/>
          </a:prstGeom>
          <a:ln w="9525" cap="flat" cmpd="sng">
            <a:solidFill>
              <a:schemeClr val="tx1"/>
            </a:solidFill>
            <a:prstDash val="solid"/>
            <a:round/>
            <a:headEnd type="none" w="med" len="med"/>
            <a:tailEnd type="none" w="med" len="med"/>
          </a:ln>
        </p:spPr>
      </p:sp>
      <p:sp>
        <p:nvSpPr>
          <p:cNvPr id="153644" name="Line 44"/>
          <p:cNvSpPr/>
          <p:nvPr/>
        </p:nvSpPr>
        <p:spPr>
          <a:xfrm>
            <a:off x="7597775" y="1700213"/>
            <a:ext cx="431800" cy="647700"/>
          </a:xfrm>
          <a:prstGeom prst="line">
            <a:avLst/>
          </a:prstGeom>
          <a:ln w="9525" cap="flat" cmpd="sng">
            <a:solidFill>
              <a:schemeClr val="tx1"/>
            </a:solidFill>
            <a:prstDash val="solid"/>
            <a:round/>
            <a:headEnd type="none" w="med" len="med"/>
            <a:tailEnd type="none" w="med" len="med"/>
          </a:ln>
        </p:spPr>
      </p:sp>
      <p:sp>
        <p:nvSpPr>
          <p:cNvPr id="153645" name="Oval 45"/>
          <p:cNvSpPr/>
          <p:nvPr/>
        </p:nvSpPr>
        <p:spPr>
          <a:xfrm>
            <a:off x="6732588" y="2276475"/>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3646" name="Oval 46"/>
          <p:cNvSpPr/>
          <p:nvPr/>
        </p:nvSpPr>
        <p:spPr>
          <a:xfrm>
            <a:off x="7740650" y="2276475"/>
            <a:ext cx="504825" cy="50323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3647" name="Line 47"/>
          <p:cNvSpPr/>
          <p:nvPr/>
        </p:nvSpPr>
        <p:spPr>
          <a:xfrm flipH="1">
            <a:off x="6516688" y="2708275"/>
            <a:ext cx="288925" cy="503238"/>
          </a:xfrm>
          <a:prstGeom prst="line">
            <a:avLst/>
          </a:prstGeom>
          <a:ln w="9525" cap="flat" cmpd="sng">
            <a:solidFill>
              <a:schemeClr val="tx1"/>
            </a:solidFill>
            <a:prstDash val="solid"/>
            <a:round/>
            <a:headEnd type="none" w="med" len="med"/>
            <a:tailEnd type="none" w="med" len="med"/>
          </a:ln>
        </p:spPr>
      </p:sp>
      <p:sp>
        <p:nvSpPr>
          <p:cNvPr id="153648" name="Line 48"/>
          <p:cNvSpPr/>
          <p:nvPr/>
        </p:nvSpPr>
        <p:spPr>
          <a:xfrm>
            <a:off x="7092950" y="2708275"/>
            <a:ext cx="215900" cy="503238"/>
          </a:xfrm>
          <a:prstGeom prst="line">
            <a:avLst/>
          </a:prstGeom>
          <a:ln w="9525" cap="flat" cmpd="sng">
            <a:solidFill>
              <a:schemeClr val="tx1"/>
            </a:solidFill>
            <a:prstDash val="solid"/>
            <a:round/>
            <a:headEnd type="none" w="med" len="med"/>
            <a:tailEnd type="none" w="med" len="med"/>
          </a:ln>
        </p:spPr>
      </p:sp>
      <p:sp>
        <p:nvSpPr>
          <p:cNvPr id="153649" name="Line 49"/>
          <p:cNvSpPr/>
          <p:nvPr/>
        </p:nvSpPr>
        <p:spPr>
          <a:xfrm flipH="1">
            <a:off x="7669213" y="2779713"/>
            <a:ext cx="287337" cy="577850"/>
          </a:xfrm>
          <a:prstGeom prst="line">
            <a:avLst/>
          </a:prstGeom>
          <a:ln w="9525" cap="flat" cmpd="sng">
            <a:solidFill>
              <a:schemeClr val="tx1"/>
            </a:solidFill>
            <a:prstDash val="solid"/>
            <a:round/>
            <a:headEnd type="none" w="med" len="med"/>
            <a:tailEnd type="none" w="med" len="med"/>
          </a:ln>
        </p:spPr>
      </p:sp>
      <p:sp>
        <p:nvSpPr>
          <p:cNvPr id="153650" name="Line 50"/>
          <p:cNvSpPr/>
          <p:nvPr/>
        </p:nvSpPr>
        <p:spPr>
          <a:xfrm>
            <a:off x="8172450" y="2708275"/>
            <a:ext cx="433388" cy="576263"/>
          </a:xfrm>
          <a:prstGeom prst="line">
            <a:avLst/>
          </a:prstGeom>
          <a:ln w="9525" cap="flat" cmpd="sng">
            <a:solidFill>
              <a:schemeClr val="tx1"/>
            </a:solidFill>
            <a:prstDash val="solid"/>
            <a:round/>
            <a:headEnd type="none" w="med" len="med"/>
            <a:tailEnd type="none" w="med" len="med"/>
          </a:ln>
        </p:spPr>
      </p:sp>
      <p:sp>
        <p:nvSpPr>
          <p:cNvPr id="153651" name="Rectangle 51"/>
          <p:cNvSpPr/>
          <p:nvPr/>
        </p:nvSpPr>
        <p:spPr>
          <a:xfrm>
            <a:off x="6229350" y="31400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153652" name="Rectangle 52"/>
          <p:cNvSpPr/>
          <p:nvPr/>
        </p:nvSpPr>
        <p:spPr>
          <a:xfrm>
            <a:off x="7021513" y="3140075"/>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3653" name="Rectangle 53"/>
          <p:cNvSpPr/>
          <p:nvPr/>
        </p:nvSpPr>
        <p:spPr>
          <a:xfrm>
            <a:off x="7021513" y="3860800"/>
            <a:ext cx="431800" cy="28733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zh-CN" dirty="0">
              <a:solidFill>
                <a:srgbClr val="FF0000"/>
              </a:solidFill>
              <a:latin typeface="Arial" panose="020B0604020202020204" pitchFamily="34" charset="0"/>
            </a:endParaRPr>
          </a:p>
        </p:txBody>
      </p:sp>
      <p:sp>
        <p:nvSpPr>
          <p:cNvPr id="153654" name="Rectangle 54"/>
          <p:cNvSpPr/>
          <p:nvPr/>
        </p:nvSpPr>
        <p:spPr>
          <a:xfrm>
            <a:off x="7524750" y="3284538"/>
            <a:ext cx="431800" cy="7191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i</a:t>
            </a:r>
          </a:p>
        </p:txBody>
      </p:sp>
      <p:sp>
        <p:nvSpPr>
          <p:cNvPr id="153655" name="Rectangle 55"/>
          <p:cNvSpPr/>
          <p:nvPr/>
        </p:nvSpPr>
        <p:spPr>
          <a:xfrm>
            <a:off x="8316913" y="3284538"/>
            <a:ext cx="431800" cy="7191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e</a:t>
            </a:r>
          </a:p>
        </p:txBody>
      </p:sp>
      <p:sp>
        <p:nvSpPr>
          <p:cNvPr id="153656" name="Text Box 56"/>
          <p:cNvSpPr txBox="1"/>
          <p:nvPr/>
        </p:nvSpPr>
        <p:spPr>
          <a:xfrm>
            <a:off x="2987675" y="692150"/>
            <a:ext cx="3097213" cy="2014538"/>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调整方法：先左旋转后右旋转平衡</a:t>
            </a:r>
            <a:r>
              <a:rPr lang="en-US" altLang="zh-CN" b="1" dirty="0">
                <a:solidFill>
                  <a:srgbClr val="000000"/>
                </a:solidFill>
                <a:latin typeface="Arial" panose="020B0604020202020204" pitchFamily="34" charset="0"/>
              </a:rPr>
              <a:t>,</a:t>
            </a:r>
            <a:r>
              <a:rPr lang="zh-CN" altLang="en-US" b="1" dirty="0">
                <a:solidFill>
                  <a:srgbClr val="000000"/>
                </a:solidFill>
                <a:latin typeface="Arial" panose="020B0604020202020204" pitchFamily="34" charset="0"/>
              </a:rPr>
              <a:t>即将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结点的左孩子（即</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结点）的右子树的根结点（即</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结点）向左上旋转提升到</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结点的位置，然后再把该</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结点向右上旋转提升到</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结点的位置。</a:t>
            </a:r>
          </a:p>
        </p:txBody>
      </p:sp>
      <p:sp>
        <p:nvSpPr>
          <p:cNvPr id="153658" name="Line 58"/>
          <p:cNvSpPr/>
          <p:nvPr/>
        </p:nvSpPr>
        <p:spPr>
          <a:xfrm>
            <a:off x="1187450" y="1052513"/>
            <a:ext cx="431800" cy="431800"/>
          </a:xfrm>
          <a:prstGeom prst="line">
            <a:avLst/>
          </a:prstGeom>
          <a:ln w="9525" cap="flat" cmpd="sng">
            <a:solidFill>
              <a:srgbClr val="000000"/>
            </a:solidFill>
            <a:prstDash val="solid"/>
            <a:round/>
            <a:headEnd type="none" w="med" len="med"/>
            <a:tailEnd type="triangle" w="med" len="med"/>
          </a:ln>
        </p:spPr>
      </p:sp>
      <p:sp>
        <p:nvSpPr>
          <p:cNvPr id="153659" name="Text Box 59"/>
          <p:cNvSpPr txBox="1"/>
          <p:nvPr/>
        </p:nvSpPr>
        <p:spPr>
          <a:xfrm>
            <a:off x="684213" y="692150"/>
            <a:ext cx="574675"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    p</a:t>
            </a:r>
          </a:p>
        </p:txBody>
      </p:sp>
      <p:sp>
        <p:nvSpPr>
          <p:cNvPr id="153660" name="Line 60"/>
          <p:cNvSpPr/>
          <p:nvPr/>
        </p:nvSpPr>
        <p:spPr>
          <a:xfrm>
            <a:off x="468313" y="1916113"/>
            <a:ext cx="503237" cy="433387"/>
          </a:xfrm>
          <a:prstGeom prst="line">
            <a:avLst/>
          </a:prstGeom>
          <a:ln w="9525" cap="flat" cmpd="sng">
            <a:solidFill>
              <a:srgbClr val="000000"/>
            </a:solidFill>
            <a:prstDash val="solid"/>
            <a:round/>
            <a:headEnd type="none" w="med" len="med"/>
            <a:tailEnd type="triangle" w="med" len="med"/>
          </a:ln>
        </p:spPr>
      </p:sp>
      <p:sp>
        <p:nvSpPr>
          <p:cNvPr id="153661" name="Text Box 61"/>
          <p:cNvSpPr txBox="1"/>
          <p:nvPr/>
        </p:nvSpPr>
        <p:spPr>
          <a:xfrm>
            <a:off x="0" y="1628775"/>
            <a:ext cx="468313"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b</a:t>
            </a:r>
          </a:p>
        </p:txBody>
      </p:sp>
      <p:sp>
        <p:nvSpPr>
          <p:cNvPr id="153662" name="Line 62"/>
          <p:cNvSpPr/>
          <p:nvPr/>
        </p:nvSpPr>
        <p:spPr>
          <a:xfrm flipH="1" flipV="1">
            <a:off x="1619250" y="3500438"/>
            <a:ext cx="576263" cy="360362"/>
          </a:xfrm>
          <a:prstGeom prst="line">
            <a:avLst/>
          </a:prstGeom>
          <a:ln w="9525" cap="flat" cmpd="sng">
            <a:solidFill>
              <a:srgbClr val="000000"/>
            </a:solidFill>
            <a:prstDash val="solid"/>
            <a:round/>
            <a:headEnd type="none" w="med" len="med"/>
            <a:tailEnd type="triangle" w="med" len="med"/>
          </a:ln>
        </p:spPr>
      </p:sp>
      <p:sp>
        <p:nvSpPr>
          <p:cNvPr id="153663" name="Text Box 63"/>
          <p:cNvSpPr txBox="1"/>
          <p:nvPr/>
        </p:nvSpPr>
        <p:spPr>
          <a:xfrm>
            <a:off x="2195513" y="3644900"/>
            <a:ext cx="576262" cy="366713"/>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c</a:t>
            </a:r>
          </a:p>
        </p:txBody>
      </p:sp>
      <p:sp>
        <p:nvSpPr>
          <p:cNvPr id="37947" name="Text Box 64"/>
          <p:cNvSpPr txBox="1"/>
          <p:nvPr/>
        </p:nvSpPr>
        <p:spPr>
          <a:xfrm>
            <a:off x="2627313" y="4652963"/>
            <a:ext cx="5040312"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3665" name="Text Box 65"/>
          <p:cNvSpPr txBox="1"/>
          <p:nvPr/>
        </p:nvSpPr>
        <p:spPr>
          <a:xfrm>
            <a:off x="2411413" y="4581525"/>
            <a:ext cx="6264275" cy="1604963"/>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p-&gt;lchild=c-&gt;rchild;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的右子树挂接成</a:t>
            </a:r>
            <a:r>
              <a:rPr lang="en-US" altLang="zh-CN" b="1" dirty="0">
                <a:latin typeface="Arial" panose="020B0604020202020204" pitchFamily="34" charset="0"/>
              </a:rPr>
              <a:t>A</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b-&gt;rchild=c-&gt;lchild;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的左子树挂接成</a:t>
            </a:r>
            <a:r>
              <a:rPr lang="en-US" altLang="zh-CN" b="1" dirty="0">
                <a:latin typeface="Arial" panose="020B0604020202020204" pitchFamily="34" charset="0"/>
              </a:rPr>
              <a:t>B</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c-lchild=b;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c-&gt;rchild=p;             /*</a:t>
            </a:r>
            <a:r>
              <a:rPr lang="zh-CN" altLang="en-US" b="1" dirty="0">
                <a:latin typeface="Arial" panose="020B0604020202020204" pitchFamily="34" charset="0"/>
              </a:rPr>
              <a:t>把</a:t>
            </a:r>
            <a:r>
              <a:rPr lang="en-US" altLang="zh-CN" b="1" dirty="0">
                <a:latin typeface="Arial" panose="020B0604020202020204" pitchFamily="34" charset="0"/>
              </a:rPr>
              <a:t>A</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的右子树*</a:t>
            </a:r>
            <a:r>
              <a:rPr lang="en-US" altLang="zh-CN" b="1" dirty="0">
                <a:latin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5"/>
                                        </p:tgtEl>
                                        <p:attrNameLst>
                                          <p:attrName>style.visibility</p:attrName>
                                        </p:attrNameLst>
                                      </p:cBhvr>
                                      <p:to>
                                        <p:strVal val="visible"/>
                                      </p:to>
                                    </p:set>
                                    <p:animEffect transition="in" filter="blinds(horizontal)">
                                      <p:cBhvr>
                                        <p:cTn id="7" dur="500"/>
                                        <p:tgtEl>
                                          <p:spTgt spid="1536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4"/>
                                        </p:tgtEl>
                                        <p:attrNameLst>
                                          <p:attrName>style.visibility</p:attrName>
                                        </p:attrNameLst>
                                      </p:cBhvr>
                                      <p:to>
                                        <p:strVal val="visible"/>
                                      </p:to>
                                    </p:set>
                                    <p:animEffect transition="in" filter="blinds(horizontal)">
                                      <p:cBhvr>
                                        <p:cTn id="10" dur="500"/>
                                        <p:tgtEl>
                                          <p:spTgt spid="1536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3"/>
                                        </p:tgtEl>
                                        <p:attrNameLst>
                                          <p:attrName>style.visibility</p:attrName>
                                        </p:attrNameLst>
                                      </p:cBhvr>
                                      <p:to>
                                        <p:strVal val="visible"/>
                                      </p:to>
                                    </p:set>
                                    <p:animEffect transition="in" filter="blinds(horizontal)">
                                      <p:cBhvr>
                                        <p:cTn id="13" dur="500"/>
                                        <p:tgtEl>
                                          <p:spTgt spid="1536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3636"/>
                                        </p:tgtEl>
                                        <p:attrNameLst>
                                          <p:attrName>style.visibility</p:attrName>
                                        </p:attrNameLst>
                                      </p:cBhvr>
                                      <p:to>
                                        <p:strVal val="visible"/>
                                      </p:to>
                                    </p:set>
                                    <p:animEffect transition="in" filter="blinds(horizontal)">
                                      <p:cBhvr>
                                        <p:cTn id="18" dur="500"/>
                                        <p:tgtEl>
                                          <p:spTgt spid="15363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3639"/>
                                        </p:tgtEl>
                                        <p:attrNameLst>
                                          <p:attrName>style.visibility</p:attrName>
                                        </p:attrNameLst>
                                      </p:cBhvr>
                                      <p:to>
                                        <p:strVal val="visible"/>
                                      </p:to>
                                    </p:set>
                                    <p:animEffect transition="in" filter="blinds(horizontal)">
                                      <p:cBhvr>
                                        <p:cTn id="23" dur="500"/>
                                        <p:tgtEl>
                                          <p:spTgt spid="15363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3638"/>
                                        </p:tgtEl>
                                        <p:attrNameLst>
                                          <p:attrName>style.visibility</p:attrName>
                                        </p:attrNameLst>
                                      </p:cBhvr>
                                      <p:to>
                                        <p:strVal val="visible"/>
                                      </p:to>
                                    </p:set>
                                    <p:animEffect transition="in" filter="blinds(horizontal)">
                                      <p:cBhvr>
                                        <p:cTn id="26" dur="500"/>
                                        <p:tgtEl>
                                          <p:spTgt spid="15363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3637"/>
                                        </p:tgtEl>
                                        <p:attrNameLst>
                                          <p:attrName>style.visibility</p:attrName>
                                        </p:attrNameLst>
                                      </p:cBhvr>
                                      <p:to>
                                        <p:strVal val="visible"/>
                                      </p:to>
                                    </p:set>
                                    <p:animEffect transition="in" filter="blinds(horizontal)">
                                      <p:cBhvr>
                                        <p:cTn id="29" dur="500"/>
                                        <p:tgtEl>
                                          <p:spTgt spid="15363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3641"/>
                                        </p:tgtEl>
                                        <p:attrNameLst>
                                          <p:attrName>style.visibility</p:attrName>
                                        </p:attrNameLst>
                                      </p:cBhvr>
                                      <p:to>
                                        <p:strVal val="visible"/>
                                      </p:to>
                                    </p:set>
                                    <p:animEffect transition="in" filter="blinds(horizontal)">
                                      <p:cBhvr>
                                        <p:cTn id="34" dur="500"/>
                                        <p:tgtEl>
                                          <p:spTgt spid="15364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3656"/>
                                        </p:tgtEl>
                                        <p:attrNameLst>
                                          <p:attrName>style.visibility</p:attrName>
                                        </p:attrNameLst>
                                      </p:cBhvr>
                                      <p:to>
                                        <p:strVal val="visible"/>
                                      </p:to>
                                    </p:set>
                                    <p:animEffect transition="in" filter="blinds(horizontal)">
                                      <p:cBhvr>
                                        <p:cTn id="37" dur="500"/>
                                        <p:tgtEl>
                                          <p:spTgt spid="1536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42"/>
                                        </p:tgtEl>
                                        <p:attrNameLst>
                                          <p:attrName>style.visibility</p:attrName>
                                        </p:attrNameLst>
                                      </p:cBhvr>
                                      <p:to>
                                        <p:strVal val="visible"/>
                                      </p:to>
                                    </p:set>
                                    <p:animEffect transition="in" filter="blinds(horizontal)">
                                      <p:cBhvr>
                                        <p:cTn id="42" dur="500"/>
                                        <p:tgtEl>
                                          <p:spTgt spid="153642"/>
                                        </p:tgtEl>
                                      </p:cBhvr>
                                    </p:animEffect>
                                  </p:childTnLst>
                                </p:cTn>
                              </p:par>
                              <p:par>
                                <p:cTn id="43" presetID="3" presetClass="entr" presetSubtype="10" fill="hold" nodeType="withEffect">
                                  <p:stCondLst>
                                    <p:cond delay="0"/>
                                  </p:stCondLst>
                                  <p:childTnLst>
                                    <p:set>
                                      <p:cBhvr>
                                        <p:cTn id="44" dur="1" fill="hold">
                                          <p:stCondLst>
                                            <p:cond delay="0"/>
                                          </p:stCondLst>
                                        </p:cTn>
                                        <p:tgtEl>
                                          <p:spTgt spid="153643"/>
                                        </p:tgtEl>
                                        <p:attrNameLst>
                                          <p:attrName>style.visibility</p:attrName>
                                        </p:attrNameLst>
                                      </p:cBhvr>
                                      <p:to>
                                        <p:strVal val="visible"/>
                                      </p:to>
                                    </p:set>
                                    <p:animEffect transition="in" filter="blinds(horizontal)">
                                      <p:cBhvr>
                                        <p:cTn id="45" dur="500"/>
                                        <p:tgtEl>
                                          <p:spTgt spid="15364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3645"/>
                                        </p:tgtEl>
                                        <p:attrNameLst>
                                          <p:attrName>style.visibility</p:attrName>
                                        </p:attrNameLst>
                                      </p:cBhvr>
                                      <p:to>
                                        <p:strVal val="visible"/>
                                      </p:to>
                                    </p:set>
                                    <p:animEffect transition="in" filter="blinds(horizontal)">
                                      <p:cBhvr>
                                        <p:cTn id="48" dur="500"/>
                                        <p:tgtEl>
                                          <p:spTgt spid="153645"/>
                                        </p:tgtEl>
                                      </p:cBhvr>
                                    </p:animEffect>
                                  </p:childTnLst>
                                </p:cTn>
                              </p:par>
                              <p:par>
                                <p:cTn id="49" presetID="3" presetClass="entr" presetSubtype="10" fill="hold" nodeType="withEffect">
                                  <p:stCondLst>
                                    <p:cond delay="0"/>
                                  </p:stCondLst>
                                  <p:childTnLst>
                                    <p:set>
                                      <p:cBhvr>
                                        <p:cTn id="50" dur="1" fill="hold">
                                          <p:stCondLst>
                                            <p:cond delay="0"/>
                                          </p:stCondLst>
                                        </p:cTn>
                                        <p:tgtEl>
                                          <p:spTgt spid="153647"/>
                                        </p:tgtEl>
                                        <p:attrNameLst>
                                          <p:attrName>style.visibility</p:attrName>
                                        </p:attrNameLst>
                                      </p:cBhvr>
                                      <p:to>
                                        <p:strVal val="visible"/>
                                      </p:to>
                                    </p:set>
                                    <p:animEffect transition="in" filter="blinds(horizontal)">
                                      <p:cBhvr>
                                        <p:cTn id="51" dur="500"/>
                                        <p:tgtEl>
                                          <p:spTgt spid="15364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3651"/>
                                        </p:tgtEl>
                                        <p:attrNameLst>
                                          <p:attrName>style.visibility</p:attrName>
                                        </p:attrNameLst>
                                      </p:cBhvr>
                                      <p:to>
                                        <p:strVal val="visible"/>
                                      </p:to>
                                    </p:set>
                                    <p:animEffect transition="in" filter="blinds(horizontal)">
                                      <p:cBhvr>
                                        <p:cTn id="54" dur="500"/>
                                        <p:tgtEl>
                                          <p:spTgt spid="15365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3652"/>
                                        </p:tgtEl>
                                        <p:attrNameLst>
                                          <p:attrName>style.visibility</p:attrName>
                                        </p:attrNameLst>
                                      </p:cBhvr>
                                      <p:to>
                                        <p:strVal val="visible"/>
                                      </p:to>
                                    </p:set>
                                    <p:animEffect transition="in" filter="blinds(horizontal)">
                                      <p:cBhvr>
                                        <p:cTn id="57" dur="500"/>
                                        <p:tgtEl>
                                          <p:spTgt spid="153652"/>
                                        </p:tgtEl>
                                      </p:cBhvr>
                                    </p:animEffect>
                                  </p:childTnLst>
                                </p:cTn>
                              </p:par>
                              <p:par>
                                <p:cTn id="58" presetID="3" presetClass="entr" presetSubtype="10" fill="hold" nodeType="withEffect">
                                  <p:stCondLst>
                                    <p:cond delay="0"/>
                                  </p:stCondLst>
                                  <p:childTnLst>
                                    <p:set>
                                      <p:cBhvr>
                                        <p:cTn id="59" dur="1" fill="hold">
                                          <p:stCondLst>
                                            <p:cond delay="0"/>
                                          </p:stCondLst>
                                        </p:cTn>
                                        <p:tgtEl>
                                          <p:spTgt spid="153648"/>
                                        </p:tgtEl>
                                        <p:attrNameLst>
                                          <p:attrName>style.visibility</p:attrName>
                                        </p:attrNameLst>
                                      </p:cBhvr>
                                      <p:to>
                                        <p:strVal val="visible"/>
                                      </p:to>
                                    </p:set>
                                    <p:animEffect transition="in" filter="blinds(horizontal)">
                                      <p:cBhvr>
                                        <p:cTn id="60" dur="500"/>
                                        <p:tgtEl>
                                          <p:spTgt spid="15364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3653"/>
                                        </p:tgtEl>
                                        <p:attrNameLst>
                                          <p:attrName>style.visibility</p:attrName>
                                        </p:attrNameLst>
                                      </p:cBhvr>
                                      <p:to>
                                        <p:strVal val="visible"/>
                                      </p:to>
                                    </p:set>
                                    <p:animEffect transition="in" filter="blinds(horizontal)">
                                      <p:cBhvr>
                                        <p:cTn id="63" dur="500"/>
                                        <p:tgtEl>
                                          <p:spTgt spid="15365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3654"/>
                                        </p:tgtEl>
                                        <p:attrNameLst>
                                          <p:attrName>style.visibility</p:attrName>
                                        </p:attrNameLst>
                                      </p:cBhvr>
                                      <p:to>
                                        <p:strVal val="visible"/>
                                      </p:to>
                                    </p:set>
                                    <p:animEffect transition="in" filter="blinds(horizontal)">
                                      <p:cBhvr>
                                        <p:cTn id="66" dur="500"/>
                                        <p:tgtEl>
                                          <p:spTgt spid="153654"/>
                                        </p:tgtEl>
                                      </p:cBhvr>
                                    </p:animEffect>
                                  </p:childTnLst>
                                </p:cTn>
                              </p:par>
                              <p:par>
                                <p:cTn id="67" presetID="3" presetClass="entr" presetSubtype="10" fill="hold" nodeType="withEffect">
                                  <p:stCondLst>
                                    <p:cond delay="0"/>
                                  </p:stCondLst>
                                  <p:childTnLst>
                                    <p:set>
                                      <p:cBhvr>
                                        <p:cTn id="68" dur="1" fill="hold">
                                          <p:stCondLst>
                                            <p:cond delay="0"/>
                                          </p:stCondLst>
                                        </p:cTn>
                                        <p:tgtEl>
                                          <p:spTgt spid="153649"/>
                                        </p:tgtEl>
                                        <p:attrNameLst>
                                          <p:attrName>style.visibility</p:attrName>
                                        </p:attrNameLst>
                                      </p:cBhvr>
                                      <p:to>
                                        <p:strVal val="visible"/>
                                      </p:to>
                                    </p:set>
                                    <p:animEffect transition="in" filter="blinds(horizontal)">
                                      <p:cBhvr>
                                        <p:cTn id="69" dur="500"/>
                                        <p:tgtEl>
                                          <p:spTgt spid="15364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3646"/>
                                        </p:tgtEl>
                                        <p:attrNameLst>
                                          <p:attrName>style.visibility</p:attrName>
                                        </p:attrNameLst>
                                      </p:cBhvr>
                                      <p:to>
                                        <p:strVal val="visible"/>
                                      </p:to>
                                    </p:set>
                                    <p:animEffect transition="in" filter="blinds(horizontal)">
                                      <p:cBhvr>
                                        <p:cTn id="72" dur="500"/>
                                        <p:tgtEl>
                                          <p:spTgt spid="153646"/>
                                        </p:tgtEl>
                                      </p:cBhvr>
                                    </p:animEffect>
                                  </p:childTnLst>
                                </p:cTn>
                              </p:par>
                              <p:par>
                                <p:cTn id="73" presetID="3" presetClass="entr" presetSubtype="10" fill="hold" nodeType="withEffect">
                                  <p:stCondLst>
                                    <p:cond delay="0"/>
                                  </p:stCondLst>
                                  <p:childTnLst>
                                    <p:set>
                                      <p:cBhvr>
                                        <p:cTn id="74" dur="1" fill="hold">
                                          <p:stCondLst>
                                            <p:cond delay="0"/>
                                          </p:stCondLst>
                                        </p:cTn>
                                        <p:tgtEl>
                                          <p:spTgt spid="153644"/>
                                        </p:tgtEl>
                                        <p:attrNameLst>
                                          <p:attrName>style.visibility</p:attrName>
                                        </p:attrNameLst>
                                      </p:cBhvr>
                                      <p:to>
                                        <p:strVal val="visible"/>
                                      </p:to>
                                    </p:set>
                                    <p:animEffect transition="in" filter="blinds(horizontal)">
                                      <p:cBhvr>
                                        <p:cTn id="75" dur="500"/>
                                        <p:tgtEl>
                                          <p:spTgt spid="153644"/>
                                        </p:tgtEl>
                                      </p:cBhvr>
                                    </p:animEffect>
                                  </p:childTnLst>
                                </p:cTn>
                              </p:par>
                              <p:par>
                                <p:cTn id="76" presetID="3" presetClass="entr" presetSubtype="10" fill="hold" nodeType="withEffect">
                                  <p:stCondLst>
                                    <p:cond delay="0"/>
                                  </p:stCondLst>
                                  <p:childTnLst>
                                    <p:set>
                                      <p:cBhvr>
                                        <p:cTn id="77" dur="1" fill="hold">
                                          <p:stCondLst>
                                            <p:cond delay="0"/>
                                          </p:stCondLst>
                                        </p:cTn>
                                        <p:tgtEl>
                                          <p:spTgt spid="153650"/>
                                        </p:tgtEl>
                                        <p:attrNameLst>
                                          <p:attrName>style.visibility</p:attrName>
                                        </p:attrNameLst>
                                      </p:cBhvr>
                                      <p:to>
                                        <p:strVal val="visible"/>
                                      </p:to>
                                    </p:set>
                                    <p:animEffect transition="in" filter="blinds(horizontal)">
                                      <p:cBhvr>
                                        <p:cTn id="78" dur="500"/>
                                        <p:tgtEl>
                                          <p:spTgt spid="15365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53655"/>
                                        </p:tgtEl>
                                        <p:attrNameLst>
                                          <p:attrName>style.visibility</p:attrName>
                                        </p:attrNameLst>
                                      </p:cBhvr>
                                      <p:to>
                                        <p:strVal val="visible"/>
                                      </p:to>
                                    </p:set>
                                    <p:animEffect transition="in" filter="blinds(horizontal)">
                                      <p:cBhvr>
                                        <p:cTn id="81" dur="500"/>
                                        <p:tgtEl>
                                          <p:spTgt spid="15365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3658"/>
                                        </p:tgtEl>
                                        <p:attrNameLst>
                                          <p:attrName>style.visibility</p:attrName>
                                        </p:attrNameLst>
                                      </p:cBhvr>
                                      <p:to>
                                        <p:strVal val="visible"/>
                                      </p:to>
                                    </p:set>
                                    <p:animEffect transition="in" filter="blinds(horizontal)">
                                      <p:cBhvr>
                                        <p:cTn id="86" dur="500"/>
                                        <p:tgtEl>
                                          <p:spTgt spid="15365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53659"/>
                                        </p:tgtEl>
                                        <p:attrNameLst>
                                          <p:attrName>style.visibility</p:attrName>
                                        </p:attrNameLst>
                                      </p:cBhvr>
                                      <p:to>
                                        <p:strVal val="visible"/>
                                      </p:to>
                                    </p:set>
                                    <p:animEffect transition="in" filter="blinds(horizontal)">
                                      <p:cBhvr>
                                        <p:cTn id="89" dur="500"/>
                                        <p:tgtEl>
                                          <p:spTgt spid="153659"/>
                                        </p:tgtEl>
                                      </p:cBhvr>
                                    </p:animEffect>
                                  </p:childTnLst>
                                </p:cTn>
                              </p:par>
                              <p:par>
                                <p:cTn id="90" presetID="3" presetClass="entr" presetSubtype="10" fill="hold" nodeType="withEffect">
                                  <p:stCondLst>
                                    <p:cond delay="0"/>
                                  </p:stCondLst>
                                  <p:childTnLst>
                                    <p:set>
                                      <p:cBhvr>
                                        <p:cTn id="91" dur="1" fill="hold">
                                          <p:stCondLst>
                                            <p:cond delay="0"/>
                                          </p:stCondLst>
                                        </p:cTn>
                                        <p:tgtEl>
                                          <p:spTgt spid="153660"/>
                                        </p:tgtEl>
                                        <p:attrNameLst>
                                          <p:attrName>style.visibility</p:attrName>
                                        </p:attrNameLst>
                                      </p:cBhvr>
                                      <p:to>
                                        <p:strVal val="visible"/>
                                      </p:to>
                                    </p:set>
                                    <p:animEffect transition="in" filter="blinds(horizontal)">
                                      <p:cBhvr>
                                        <p:cTn id="92" dur="500"/>
                                        <p:tgtEl>
                                          <p:spTgt spid="15366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53661"/>
                                        </p:tgtEl>
                                        <p:attrNameLst>
                                          <p:attrName>style.visibility</p:attrName>
                                        </p:attrNameLst>
                                      </p:cBhvr>
                                      <p:to>
                                        <p:strVal val="visible"/>
                                      </p:to>
                                    </p:set>
                                    <p:animEffect transition="in" filter="blinds(horizontal)">
                                      <p:cBhvr>
                                        <p:cTn id="95" dur="500"/>
                                        <p:tgtEl>
                                          <p:spTgt spid="153661"/>
                                        </p:tgtEl>
                                      </p:cBhvr>
                                    </p:animEffect>
                                  </p:childTnLst>
                                </p:cTn>
                              </p:par>
                              <p:par>
                                <p:cTn id="96" presetID="3" presetClass="entr" presetSubtype="10" fill="hold" nodeType="withEffect">
                                  <p:stCondLst>
                                    <p:cond delay="0"/>
                                  </p:stCondLst>
                                  <p:childTnLst>
                                    <p:set>
                                      <p:cBhvr>
                                        <p:cTn id="97" dur="1" fill="hold">
                                          <p:stCondLst>
                                            <p:cond delay="0"/>
                                          </p:stCondLst>
                                        </p:cTn>
                                        <p:tgtEl>
                                          <p:spTgt spid="153662"/>
                                        </p:tgtEl>
                                        <p:attrNameLst>
                                          <p:attrName>style.visibility</p:attrName>
                                        </p:attrNameLst>
                                      </p:cBhvr>
                                      <p:to>
                                        <p:strVal val="visible"/>
                                      </p:to>
                                    </p:set>
                                    <p:animEffect transition="in" filter="blinds(horizontal)">
                                      <p:cBhvr>
                                        <p:cTn id="98" dur="500"/>
                                        <p:tgtEl>
                                          <p:spTgt spid="15366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53663"/>
                                        </p:tgtEl>
                                        <p:attrNameLst>
                                          <p:attrName>style.visibility</p:attrName>
                                        </p:attrNameLst>
                                      </p:cBhvr>
                                      <p:to>
                                        <p:strVal val="visible"/>
                                      </p:to>
                                    </p:set>
                                    <p:animEffect transition="in" filter="blinds(horizontal)">
                                      <p:cBhvr>
                                        <p:cTn id="101" dur="500"/>
                                        <p:tgtEl>
                                          <p:spTgt spid="15366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53665"/>
                                        </p:tgtEl>
                                        <p:attrNameLst>
                                          <p:attrName>style.visibility</p:attrName>
                                        </p:attrNameLst>
                                      </p:cBhvr>
                                      <p:to>
                                        <p:strVal val="visible"/>
                                      </p:to>
                                    </p:set>
                                    <p:animEffect transition="in" filter="blinds(horizontal)">
                                      <p:cBhvr>
                                        <p:cTn id="104" dur="500"/>
                                        <p:tgtEl>
                                          <p:spTgt spid="153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3" grpId="0"/>
      <p:bldP spid="153634" grpId="0"/>
      <p:bldP spid="153635" grpId="0"/>
      <p:bldP spid="153636" grpId="0" animBg="1"/>
      <p:bldP spid="153637" grpId="0" animBg="1"/>
      <p:bldP spid="153638" grpId="0" animBg="1"/>
      <p:bldP spid="153639" grpId="0" animBg="1"/>
      <p:bldP spid="153641" grpId="0" animBg="1"/>
      <p:bldP spid="153642" grpId="0" animBg="1"/>
      <p:bldP spid="153645" grpId="0" animBg="1"/>
      <p:bldP spid="153646" grpId="0" animBg="1"/>
      <p:bldP spid="153651" grpId="0" animBg="1"/>
      <p:bldP spid="153652" grpId="0" animBg="1"/>
      <p:bldP spid="153653" grpId="0" animBg="1"/>
      <p:bldP spid="153654" grpId="0" animBg="1"/>
      <p:bldP spid="153655" grpId="0" animBg="1"/>
      <p:bldP spid="153656" grpId="0"/>
      <p:bldP spid="153659" grpId="0"/>
      <p:bldP spid="153661" grpId="0"/>
      <p:bldP spid="153663" grpId="0"/>
      <p:bldP spid="1536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4"/>
          <p:cNvSpPr txBox="1"/>
          <p:nvPr/>
        </p:nvSpPr>
        <p:spPr>
          <a:xfrm>
            <a:off x="0" y="188913"/>
            <a:ext cx="7308850" cy="366712"/>
          </a:xfrm>
          <a:prstGeom prst="rect">
            <a:avLst/>
          </a:prstGeom>
          <a:noFill/>
          <a:ln w="9525">
            <a:noFill/>
          </a:ln>
        </p:spPr>
        <p:txBody>
          <a:bodyPr anchor="t">
            <a:spAutoFit/>
          </a:bodyPr>
          <a:lstStyle/>
          <a:p>
            <a:pPr>
              <a:spcBef>
                <a:spcPct val="50000"/>
              </a:spcBef>
              <a:buSzTx/>
            </a:pPr>
            <a:r>
              <a:rPr lang="zh-CN" altLang="en-US" b="1" dirty="0">
                <a:latin typeface="Arial" panose="020B0604020202020204" pitchFamily="34" charset="0"/>
              </a:rPr>
              <a:t>（</a:t>
            </a:r>
            <a:r>
              <a:rPr lang="en-US" altLang="zh-CN" b="1" dirty="0">
                <a:latin typeface="Arial" panose="020B0604020202020204" pitchFamily="34" charset="0"/>
              </a:rPr>
              <a:t>4</a:t>
            </a:r>
            <a:r>
              <a:rPr lang="zh-CN" altLang="en-US" b="1" dirty="0">
                <a:latin typeface="Arial" panose="020B0604020202020204" pitchFamily="34" charset="0"/>
              </a:rPr>
              <a:t>）</a:t>
            </a:r>
            <a:r>
              <a:rPr lang="en-US" altLang="zh-CN" b="1" dirty="0">
                <a:latin typeface="Arial" panose="020B0604020202020204" pitchFamily="34" charset="0"/>
              </a:rPr>
              <a:t>RL</a:t>
            </a:r>
            <a:r>
              <a:rPr lang="zh-CN" altLang="en-US" b="1" dirty="0">
                <a:latin typeface="Arial" panose="020B0604020202020204" pitchFamily="34" charset="0"/>
              </a:rPr>
              <a:t>型调整</a:t>
            </a:r>
          </a:p>
        </p:txBody>
      </p:sp>
      <p:sp>
        <p:nvSpPr>
          <p:cNvPr id="38914" name="Oval 5"/>
          <p:cNvSpPr/>
          <p:nvPr/>
        </p:nvSpPr>
        <p:spPr>
          <a:xfrm>
            <a:off x="684213" y="1052513"/>
            <a:ext cx="431800"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38915" name="Line 6"/>
          <p:cNvSpPr/>
          <p:nvPr/>
        </p:nvSpPr>
        <p:spPr>
          <a:xfrm flipH="1">
            <a:off x="468313" y="1484313"/>
            <a:ext cx="358775" cy="431800"/>
          </a:xfrm>
          <a:prstGeom prst="line">
            <a:avLst/>
          </a:prstGeom>
          <a:ln w="9525" cap="flat" cmpd="sng">
            <a:solidFill>
              <a:schemeClr val="tx1"/>
            </a:solidFill>
            <a:prstDash val="solid"/>
            <a:round/>
            <a:headEnd type="none" w="med" len="med"/>
            <a:tailEnd type="none" w="med" len="med"/>
          </a:ln>
        </p:spPr>
      </p:sp>
      <p:sp>
        <p:nvSpPr>
          <p:cNvPr id="154631" name="Line 7"/>
          <p:cNvSpPr/>
          <p:nvPr/>
        </p:nvSpPr>
        <p:spPr>
          <a:xfrm>
            <a:off x="971550" y="1484313"/>
            <a:ext cx="431800" cy="360362"/>
          </a:xfrm>
          <a:prstGeom prst="line">
            <a:avLst/>
          </a:prstGeom>
          <a:ln w="9525" cap="flat" cmpd="sng">
            <a:solidFill>
              <a:schemeClr val="tx1"/>
            </a:solidFill>
            <a:prstDash val="solid"/>
            <a:round/>
            <a:headEnd type="none" w="med" len="med"/>
            <a:tailEnd type="none" w="med" len="med"/>
          </a:ln>
        </p:spPr>
      </p:sp>
      <p:sp>
        <p:nvSpPr>
          <p:cNvPr id="38917" name="Oval 8"/>
          <p:cNvSpPr/>
          <p:nvPr/>
        </p:nvSpPr>
        <p:spPr>
          <a:xfrm>
            <a:off x="1187450" y="1844675"/>
            <a:ext cx="431800"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38918" name="Rectangle 9"/>
          <p:cNvSpPr/>
          <p:nvPr/>
        </p:nvSpPr>
        <p:spPr>
          <a:xfrm>
            <a:off x="250825" y="1844675"/>
            <a:ext cx="433388"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4634" name="Line 10"/>
          <p:cNvSpPr/>
          <p:nvPr/>
        </p:nvSpPr>
        <p:spPr>
          <a:xfrm flipH="1">
            <a:off x="1042988" y="2276475"/>
            <a:ext cx="288925" cy="504825"/>
          </a:xfrm>
          <a:prstGeom prst="line">
            <a:avLst/>
          </a:prstGeom>
          <a:ln w="9525" cap="flat" cmpd="sng">
            <a:solidFill>
              <a:schemeClr val="tx1"/>
            </a:solidFill>
            <a:prstDash val="solid"/>
            <a:round/>
            <a:headEnd type="none" w="med" len="med"/>
            <a:tailEnd type="none" w="med" len="med"/>
          </a:ln>
        </p:spPr>
      </p:sp>
      <p:sp>
        <p:nvSpPr>
          <p:cNvPr id="38920" name="Line 11"/>
          <p:cNvSpPr/>
          <p:nvPr/>
        </p:nvSpPr>
        <p:spPr>
          <a:xfrm>
            <a:off x="1547813" y="2205038"/>
            <a:ext cx="503237" cy="431800"/>
          </a:xfrm>
          <a:prstGeom prst="line">
            <a:avLst/>
          </a:prstGeom>
          <a:ln w="9525" cap="flat" cmpd="sng">
            <a:solidFill>
              <a:schemeClr val="tx1"/>
            </a:solidFill>
            <a:prstDash val="solid"/>
            <a:round/>
            <a:headEnd type="none" w="med" len="med"/>
            <a:tailEnd type="none" w="med" len="med"/>
          </a:ln>
        </p:spPr>
      </p:sp>
      <p:sp>
        <p:nvSpPr>
          <p:cNvPr id="38921" name="Oval 12"/>
          <p:cNvSpPr/>
          <p:nvPr/>
        </p:nvSpPr>
        <p:spPr>
          <a:xfrm>
            <a:off x="755650" y="2781300"/>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38922" name="Rectangle 13"/>
          <p:cNvSpPr/>
          <p:nvPr/>
        </p:nvSpPr>
        <p:spPr>
          <a:xfrm>
            <a:off x="1835150" y="2636838"/>
            <a:ext cx="504825"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8923" name="Line 14"/>
          <p:cNvSpPr/>
          <p:nvPr/>
        </p:nvSpPr>
        <p:spPr>
          <a:xfrm flipH="1">
            <a:off x="539750" y="3213100"/>
            <a:ext cx="287338" cy="503238"/>
          </a:xfrm>
          <a:prstGeom prst="line">
            <a:avLst/>
          </a:prstGeom>
          <a:ln w="9525" cap="flat" cmpd="sng">
            <a:solidFill>
              <a:schemeClr val="tx1"/>
            </a:solidFill>
            <a:prstDash val="solid"/>
            <a:round/>
            <a:headEnd type="none" w="med" len="med"/>
            <a:tailEnd type="none" w="med" len="med"/>
          </a:ln>
        </p:spPr>
      </p:sp>
      <p:sp>
        <p:nvSpPr>
          <p:cNvPr id="38924" name="Line 15"/>
          <p:cNvSpPr/>
          <p:nvPr/>
        </p:nvSpPr>
        <p:spPr>
          <a:xfrm>
            <a:off x="1042988" y="3213100"/>
            <a:ext cx="288925" cy="503238"/>
          </a:xfrm>
          <a:prstGeom prst="line">
            <a:avLst/>
          </a:prstGeom>
          <a:ln w="9525" cap="flat" cmpd="sng">
            <a:solidFill>
              <a:schemeClr val="tx1"/>
            </a:solidFill>
            <a:prstDash val="solid"/>
            <a:round/>
            <a:headEnd type="none" w="med" len="med"/>
            <a:tailEnd type="none" w="med" len="med"/>
          </a:ln>
        </p:spPr>
      </p:sp>
      <p:sp>
        <p:nvSpPr>
          <p:cNvPr id="38925" name="Rectangle 16"/>
          <p:cNvSpPr/>
          <p:nvPr/>
        </p:nvSpPr>
        <p:spPr>
          <a:xfrm>
            <a:off x="250825" y="3716338"/>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38926" name="Rectangle 17"/>
          <p:cNvSpPr/>
          <p:nvPr/>
        </p:nvSpPr>
        <p:spPr>
          <a:xfrm>
            <a:off x="1116013" y="3716338"/>
            <a:ext cx="433387"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t</a:t>
            </a:r>
          </a:p>
        </p:txBody>
      </p:sp>
      <p:sp>
        <p:nvSpPr>
          <p:cNvPr id="154642" name="Oval 18"/>
          <p:cNvSpPr/>
          <p:nvPr/>
        </p:nvSpPr>
        <p:spPr>
          <a:xfrm>
            <a:off x="7451725" y="836613"/>
            <a:ext cx="576263"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C</a:t>
            </a:r>
          </a:p>
        </p:txBody>
      </p:sp>
      <p:sp>
        <p:nvSpPr>
          <p:cNvPr id="154643" name="Line 19"/>
          <p:cNvSpPr/>
          <p:nvPr/>
        </p:nvSpPr>
        <p:spPr>
          <a:xfrm flipH="1">
            <a:off x="7164388" y="1341438"/>
            <a:ext cx="431800" cy="503237"/>
          </a:xfrm>
          <a:prstGeom prst="line">
            <a:avLst/>
          </a:prstGeom>
          <a:ln w="9525" cap="flat" cmpd="sng">
            <a:solidFill>
              <a:schemeClr val="tx1"/>
            </a:solidFill>
            <a:prstDash val="solid"/>
            <a:round/>
            <a:headEnd type="none" w="med" len="med"/>
            <a:tailEnd type="none" w="med" len="med"/>
          </a:ln>
        </p:spPr>
      </p:sp>
      <p:sp>
        <p:nvSpPr>
          <p:cNvPr id="154644" name="Line 20"/>
          <p:cNvSpPr/>
          <p:nvPr/>
        </p:nvSpPr>
        <p:spPr>
          <a:xfrm>
            <a:off x="7883525" y="1270000"/>
            <a:ext cx="433388" cy="719138"/>
          </a:xfrm>
          <a:prstGeom prst="line">
            <a:avLst/>
          </a:prstGeom>
          <a:ln w="9525" cap="flat" cmpd="sng">
            <a:solidFill>
              <a:schemeClr val="tx1"/>
            </a:solidFill>
            <a:prstDash val="solid"/>
            <a:round/>
            <a:headEnd type="none" w="med" len="med"/>
            <a:tailEnd type="none" w="med" len="med"/>
          </a:ln>
        </p:spPr>
      </p:sp>
      <p:sp>
        <p:nvSpPr>
          <p:cNvPr id="154645" name="Oval 21"/>
          <p:cNvSpPr/>
          <p:nvPr/>
        </p:nvSpPr>
        <p:spPr>
          <a:xfrm>
            <a:off x="6804025" y="1844675"/>
            <a:ext cx="503238" cy="50482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A</a:t>
            </a:r>
          </a:p>
        </p:txBody>
      </p:sp>
      <p:sp>
        <p:nvSpPr>
          <p:cNvPr id="154646" name="Oval 22"/>
          <p:cNvSpPr/>
          <p:nvPr/>
        </p:nvSpPr>
        <p:spPr>
          <a:xfrm>
            <a:off x="8027988" y="1917700"/>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B</a:t>
            </a:r>
          </a:p>
        </p:txBody>
      </p:sp>
      <p:sp>
        <p:nvSpPr>
          <p:cNvPr id="154647" name="Line 23"/>
          <p:cNvSpPr/>
          <p:nvPr/>
        </p:nvSpPr>
        <p:spPr>
          <a:xfrm flipH="1">
            <a:off x="6443663" y="2278063"/>
            <a:ext cx="504825" cy="574675"/>
          </a:xfrm>
          <a:prstGeom prst="line">
            <a:avLst/>
          </a:prstGeom>
          <a:ln w="9525" cap="flat" cmpd="sng">
            <a:solidFill>
              <a:schemeClr val="tx1"/>
            </a:solidFill>
            <a:prstDash val="solid"/>
            <a:round/>
            <a:headEnd type="none" w="med" len="med"/>
            <a:tailEnd type="none" w="med" len="med"/>
          </a:ln>
        </p:spPr>
      </p:sp>
      <p:sp>
        <p:nvSpPr>
          <p:cNvPr id="154648" name="Line 24"/>
          <p:cNvSpPr/>
          <p:nvPr/>
        </p:nvSpPr>
        <p:spPr>
          <a:xfrm>
            <a:off x="7091363" y="2278063"/>
            <a:ext cx="360362" cy="647700"/>
          </a:xfrm>
          <a:prstGeom prst="line">
            <a:avLst/>
          </a:prstGeom>
          <a:ln w="9525" cap="flat" cmpd="sng">
            <a:solidFill>
              <a:schemeClr val="tx1"/>
            </a:solidFill>
            <a:prstDash val="solid"/>
            <a:round/>
            <a:headEnd type="none" w="med" len="med"/>
            <a:tailEnd type="none" w="med" len="med"/>
          </a:ln>
        </p:spPr>
      </p:sp>
      <p:sp>
        <p:nvSpPr>
          <p:cNvPr id="154649" name="Line 25"/>
          <p:cNvSpPr/>
          <p:nvPr/>
        </p:nvSpPr>
        <p:spPr>
          <a:xfrm flipH="1">
            <a:off x="7956550" y="2349500"/>
            <a:ext cx="287338" cy="503238"/>
          </a:xfrm>
          <a:prstGeom prst="line">
            <a:avLst/>
          </a:prstGeom>
          <a:ln w="9525" cap="flat" cmpd="sng">
            <a:solidFill>
              <a:schemeClr val="tx1"/>
            </a:solidFill>
            <a:prstDash val="solid"/>
            <a:round/>
            <a:headEnd type="none" w="med" len="med"/>
            <a:tailEnd type="none" w="med" len="med"/>
          </a:ln>
        </p:spPr>
      </p:sp>
      <p:sp>
        <p:nvSpPr>
          <p:cNvPr id="154650" name="Line 26"/>
          <p:cNvSpPr/>
          <p:nvPr/>
        </p:nvSpPr>
        <p:spPr>
          <a:xfrm>
            <a:off x="8388350" y="2278063"/>
            <a:ext cx="360363" cy="574675"/>
          </a:xfrm>
          <a:prstGeom prst="line">
            <a:avLst/>
          </a:prstGeom>
          <a:ln w="9525" cap="flat" cmpd="sng">
            <a:solidFill>
              <a:schemeClr val="tx1"/>
            </a:solidFill>
            <a:prstDash val="solid"/>
            <a:round/>
            <a:headEnd type="none" w="med" len="med"/>
            <a:tailEnd type="none" w="med" len="med"/>
          </a:ln>
        </p:spPr>
      </p:sp>
      <p:sp>
        <p:nvSpPr>
          <p:cNvPr id="154651" name="Rectangle 27"/>
          <p:cNvSpPr/>
          <p:nvPr/>
        </p:nvSpPr>
        <p:spPr>
          <a:xfrm>
            <a:off x="6227763" y="2852738"/>
            <a:ext cx="431800" cy="8651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m</a:t>
            </a:r>
          </a:p>
        </p:txBody>
      </p:sp>
      <p:sp>
        <p:nvSpPr>
          <p:cNvPr id="154652" name="Rectangle 28"/>
          <p:cNvSpPr/>
          <p:nvPr/>
        </p:nvSpPr>
        <p:spPr>
          <a:xfrm>
            <a:off x="7164388" y="2852738"/>
            <a:ext cx="431800" cy="6492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n</a:t>
            </a:r>
          </a:p>
        </p:txBody>
      </p:sp>
      <p:sp>
        <p:nvSpPr>
          <p:cNvPr id="154653" name="Rectangle 29"/>
          <p:cNvSpPr/>
          <p:nvPr/>
        </p:nvSpPr>
        <p:spPr>
          <a:xfrm>
            <a:off x="7812088" y="2852738"/>
            <a:ext cx="431800" cy="7207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t</a:t>
            </a:r>
          </a:p>
        </p:txBody>
      </p:sp>
      <p:sp>
        <p:nvSpPr>
          <p:cNvPr id="154654" name="Rectangle 30"/>
          <p:cNvSpPr/>
          <p:nvPr/>
        </p:nvSpPr>
        <p:spPr>
          <a:xfrm>
            <a:off x="8459788" y="2852738"/>
            <a:ext cx="431800" cy="9366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f</a:t>
            </a:r>
          </a:p>
        </p:txBody>
      </p:sp>
      <p:sp>
        <p:nvSpPr>
          <p:cNvPr id="38940" name="Line 31"/>
          <p:cNvSpPr/>
          <p:nvPr/>
        </p:nvSpPr>
        <p:spPr>
          <a:xfrm>
            <a:off x="684213" y="1844675"/>
            <a:ext cx="250825" cy="0"/>
          </a:xfrm>
          <a:prstGeom prst="line">
            <a:avLst/>
          </a:prstGeom>
          <a:ln w="9525" cap="flat" cmpd="sng">
            <a:solidFill>
              <a:schemeClr val="tx1"/>
            </a:solidFill>
            <a:prstDash val="solid"/>
            <a:round/>
            <a:headEnd type="none" w="med" len="med"/>
            <a:tailEnd type="none" w="med" len="med"/>
          </a:ln>
        </p:spPr>
      </p:sp>
      <p:sp>
        <p:nvSpPr>
          <p:cNvPr id="38941" name="Line 32"/>
          <p:cNvSpPr/>
          <p:nvPr/>
        </p:nvSpPr>
        <p:spPr>
          <a:xfrm>
            <a:off x="684213" y="2565400"/>
            <a:ext cx="215900" cy="0"/>
          </a:xfrm>
          <a:prstGeom prst="line">
            <a:avLst/>
          </a:prstGeom>
          <a:ln w="9525" cap="flat" cmpd="sng">
            <a:solidFill>
              <a:schemeClr val="tx1"/>
            </a:solidFill>
            <a:prstDash val="solid"/>
            <a:round/>
            <a:headEnd type="none" w="med" len="med"/>
            <a:tailEnd type="none" w="med" len="med"/>
          </a:ln>
        </p:spPr>
      </p:sp>
      <p:sp>
        <p:nvSpPr>
          <p:cNvPr id="38942" name="Line 33"/>
          <p:cNvSpPr/>
          <p:nvPr/>
        </p:nvSpPr>
        <p:spPr>
          <a:xfrm>
            <a:off x="755650" y="1844675"/>
            <a:ext cx="0" cy="144463"/>
          </a:xfrm>
          <a:prstGeom prst="line">
            <a:avLst/>
          </a:prstGeom>
          <a:ln w="9525" cap="flat" cmpd="sng">
            <a:solidFill>
              <a:schemeClr val="tx1"/>
            </a:solidFill>
            <a:prstDash val="solid"/>
            <a:round/>
            <a:headEnd type="none" w="med" len="med"/>
            <a:tailEnd type="triangle" w="med" len="med"/>
          </a:ln>
        </p:spPr>
      </p:sp>
      <p:sp>
        <p:nvSpPr>
          <p:cNvPr id="38943" name="Line 34"/>
          <p:cNvSpPr/>
          <p:nvPr/>
        </p:nvSpPr>
        <p:spPr>
          <a:xfrm flipV="1">
            <a:off x="755650" y="2420938"/>
            <a:ext cx="0" cy="144462"/>
          </a:xfrm>
          <a:prstGeom prst="line">
            <a:avLst/>
          </a:prstGeom>
          <a:ln w="9525" cap="flat" cmpd="sng">
            <a:solidFill>
              <a:schemeClr val="tx1"/>
            </a:solidFill>
            <a:prstDash val="solid"/>
            <a:round/>
            <a:headEnd type="none" w="med" len="med"/>
            <a:tailEnd type="triangle" w="med" len="med"/>
          </a:ln>
        </p:spPr>
      </p:sp>
      <p:sp>
        <p:nvSpPr>
          <p:cNvPr id="38944" name="Text Box 36"/>
          <p:cNvSpPr txBox="1"/>
          <p:nvPr/>
        </p:nvSpPr>
        <p:spPr>
          <a:xfrm>
            <a:off x="684213" y="1989138"/>
            <a:ext cx="1008062"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38945" name="Line 37"/>
          <p:cNvSpPr/>
          <p:nvPr/>
        </p:nvSpPr>
        <p:spPr>
          <a:xfrm>
            <a:off x="684213" y="3716338"/>
            <a:ext cx="360362" cy="0"/>
          </a:xfrm>
          <a:prstGeom prst="line">
            <a:avLst/>
          </a:prstGeom>
          <a:ln w="9525" cap="flat" cmpd="sng">
            <a:solidFill>
              <a:schemeClr val="tx1"/>
            </a:solidFill>
            <a:prstDash val="solid"/>
            <a:round/>
            <a:headEnd type="none" w="med" len="med"/>
            <a:tailEnd type="none" w="med" len="med"/>
          </a:ln>
        </p:spPr>
      </p:sp>
      <p:sp>
        <p:nvSpPr>
          <p:cNvPr id="38946" name="Line 38"/>
          <p:cNvSpPr/>
          <p:nvPr/>
        </p:nvSpPr>
        <p:spPr>
          <a:xfrm>
            <a:off x="684213" y="4437063"/>
            <a:ext cx="431800" cy="0"/>
          </a:xfrm>
          <a:prstGeom prst="line">
            <a:avLst/>
          </a:prstGeom>
          <a:ln w="9525" cap="flat" cmpd="sng">
            <a:solidFill>
              <a:schemeClr val="tx1"/>
            </a:solidFill>
            <a:prstDash val="solid"/>
            <a:round/>
            <a:headEnd type="none" w="med" len="med"/>
            <a:tailEnd type="none" w="med" len="med"/>
          </a:ln>
        </p:spPr>
      </p:sp>
      <p:sp>
        <p:nvSpPr>
          <p:cNvPr id="38947" name="Line 39"/>
          <p:cNvSpPr/>
          <p:nvPr/>
        </p:nvSpPr>
        <p:spPr>
          <a:xfrm>
            <a:off x="827088" y="3716338"/>
            <a:ext cx="0" cy="217487"/>
          </a:xfrm>
          <a:prstGeom prst="line">
            <a:avLst/>
          </a:prstGeom>
          <a:ln w="9525" cap="flat" cmpd="sng">
            <a:solidFill>
              <a:schemeClr val="tx1"/>
            </a:solidFill>
            <a:prstDash val="solid"/>
            <a:round/>
            <a:headEnd type="none" w="med" len="med"/>
            <a:tailEnd type="triangle" w="med" len="med"/>
          </a:ln>
        </p:spPr>
      </p:sp>
      <p:sp>
        <p:nvSpPr>
          <p:cNvPr id="38948" name="Line 40"/>
          <p:cNvSpPr/>
          <p:nvPr/>
        </p:nvSpPr>
        <p:spPr>
          <a:xfrm flipH="1" flipV="1">
            <a:off x="827088" y="4292600"/>
            <a:ext cx="0" cy="144463"/>
          </a:xfrm>
          <a:prstGeom prst="line">
            <a:avLst/>
          </a:prstGeom>
          <a:ln w="9525" cap="flat" cmpd="sng">
            <a:solidFill>
              <a:schemeClr val="tx1"/>
            </a:solidFill>
            <a:prstDash val="solid"/>
            <a:round/>
            <a:headEnd type="none" w="med" len="med"/>
            <a:tailEnd type="triangle" w="med" len="med"/>
          </a:ln>
        </p:spPr>
      </p:sp>
      <p:sp>
        <p:nvSpPr>
          <p:cNvPr id="38949" name="Text Box 41"/>
          <p:cNvSpPr txBox="1"/>
          <p:nvPr/>
        </p:nvSpPr>
        <p:spPr>
          <a:xfrm>
            <a:off x="684213" y="3933825"/>
            <a:ext cx="431800"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38950" name="Line 42"/>
          <p:cNvSpPr/>
          <p:nvPr/>
        </p:nvSpPr>
        <p:spPr>
          <a:xfrm>
            <a:off x="2339975" y="2636838"/>
            <a:ext cx="287338" cy="0"/>
          </a:xfrm>
          <a:prstGeom prst="line">
            <a:avLst/>
          </a:prstGeom>
          <a:ln w="9525" cap="flat" cmpd="sng">
            <a:solidFill>
              <a:schemeClr val="tx1"/>
            </a:solidFill>
            <a:prstDash val="solid"/>
            <a:round/>
            <a:headEnd type="none" w="med" len="med"/>
            <a:tailEnd type="none" w="med" len="med"/>
          </a:ln>
        </p:spPr>
      </p:sp>
      <p:sp>
        <p:nvSpPr>
          <p:cNvPr id="38951" name="Line 43"/>
          <p:cNvSpPr/>
          <p:nvPr/>
        </p:nvSpPr>
        <p:spPr>
          <a:xfrm>
            <a:off x="2339975" y="3357563"/>
            <a:ext cx="215900" cy="0"/>
          </a:xfrm>
          <a:prstGeom prst="line">
            <a:avLst/>
          </a:prstGeom>
          <a:ln w="9525" cap="flat" cmpd="sng">
            <a:solidFill>
              <a:schemeClr val="tx1"/>
            </a:solidFill>
            <a:prstDash val="solid"/>
            <a:round/>
            <a:headEnd type="none" w="med" len="med"/>
            <a:tailEnd type="none" w="med" len="med"/>
          </a:ln>
        </p:spPr>
      </p:sp>
      <p:sp>
        <p:nvSpPr>
          <p:cNvPr id="38952" name="Line 44"/>
          <p:cNvSpPr/>
          <p:nvPr/>
        </p:nvSpPr>
        <p:spPr>
          <a:xfrm>
            <a:off x="2484438" y="2636838"/>
            <a:ext cx="0" cy="215900"/>
          </a:xfrm>
          <a:prstGeom prst="line">
            <a:avLst/>
          </a:prstGeom>
          <a:ln w="9525" cap="flat" cmpd="sng">
            <a:solidFill>
              <a:schemeClr val="tx1"/>
            </a:solidFill>
            <a:prstDash val="solid"/>
            <a:round/>
            <a:headEnd type="none" w="med" len="med"/>
            <a:tailEnd type="triangle" w="med" len="med"/>
          </a:ln>
        </p:spPr>
      </p:sp>
      <p:sp>
        <p:nvSpPr>
          <p:cNvPr id="38953" name="Line 45"/>
          <p:cNvSpPr/>
          <p:nvPr/>
        </p:nvSpPr>
        <p:spPr>
          <a:xfrm flipV="1">
            <a:off x="2484438" y="3068638"/>
            <a:ext cx="0" cy="288925"/>
          </a:xfrm>
          <a:prstGeom prst="line">
            <a:avLst/>
          </a:prstGeom>
          <a:ln w="9525" cap="flat" cmpd="sng">
            <a:solidFill>
              <a:schemeClr val="tx1"/>
            </a:solidFill>
            <a:prstDash val="solid"/>
            <a:round/>
            <a:headEnd type="none" w="med" len="med"/>
            <a:tailEnd type="triangle" w="med" len="med"/>
          </a:ln>
        </p:spPr>
      </p:sp>
      <p:sp>
        <p:nvSpPr>
          <p:cNvPr id="38954" name="Text Box 46"/>
          <p:cNvSpPr txBox="1"/>
          <p:nvPr/>
        </p:nvSpPr>
        <p:spPr>
          <a:xfrm>
            <a:off x="2339975" y="2781300"/>
            <a:ext cx="79216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r>
              <a:rPr lang="zh-CN" altLang="en-US" dirty="0">
                <a:latin typeface="Arial" panose="020B0604020202020204" pitchFamily="34" charset="0"/>
              </a:rPr>
              <a:t>＋</a:t>
            </a:r>
            <a:r>
              <a:rPr lang="en-US" altLang="zh-CN" dirty="0">
                <a:latin typeface="Arial" panose="020B0604020202020204" pitchFamily="34" charset="0"/>
              </a:rPr>
              <a:t>1</a:t>
            </a:r>
          </a:p>
        </p:txBody>
      </p:sp>
      <p:sp>
        <p:nvSpPr>
          <p:cNvPr id="154671" name="AutoShape 47"/>
          <p:cNvSpPr/>
          <p:nvPr/>
        </p:nvSpPr>
        <p:spPr>
          <a:xfrm>
            <a:off x="2916238" y="2852738"/>
            <a:ext cx="2808287" cy="647700"/>
          </a:xfrm>
          <a:prstGeom prst="rightArrow">
            <a:avLst>
              <a:gd name="adj1" fmla="val 50000"/>
              <a:gd name="adj2" fmla="val 108374"/>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72" name="Text Box 48"/>
          <p:cNvSpPr txBox="1"/>
          <p:nvPr/>
        </p:nvSpPr>
        <p:spPr>
          <a:xfrm>
            <a:off x="2771775" y="404813"/>
            <a:ext cx="2879725" cy="2014537"/>
          </a:xfrm>
          <a:prstGeom prst="rect">
            <a:avLst/>
          </a:prstGeom>
          <a:noFill/>
          <a:ln w="9525">
            <a:noFill/>
          </a:ln>
        </p:spPr>
        <p:txBody>
          <a:bodyPr anchor="t">
            <a:spAutoFit/>
          </a:bodyPr>
          <a:lstStyle/>
          <a:p>
            <a:pPr>
              <a:spcBef>
                <a:spcPct val="50000"/>
              </a:spcBef>
              <a:buSzTx/>
            </a:pPr>
            <a:r>
              <a:rPr lang="zh-CN" altLang="en-US" b="1" dirty="0">
                <a:solidFill>
                  <a:srgbClr val="000000"/>
                </a:solidFill>
                <a:latin typeface="Arial" panose="020B0604020202020204" pitchFamily="34" charset="0"/>
              </a:rPr>
              <a:t>调整方法：先右旋转后左旋转平衡</a:t>
            </a:r>
            <a:r>
              <a:rPr lang="en-US" altLang="zh-CN" b="1" dirty="0">
                <a:solidFill>
                  <a:srgbClr val="000000"/>
                </a:solidFill>
                <a:latin typeface="Arial" panose="020B0604020202020204" pitchFamily="34" charset="0"/>
              </a:rPr>
              <a:t>,</a:t>
            </a:r>
            <a:r>
              <a:rPr lang="zh-CN" altLang="en-US" b="1" dirty="0">
                <a:solidFill>
                  <a:srgbClr val="000000"/>
                </a:solidFill>
                <a:latin typeface="Arial" panose="020B0604020202020204" pitchFamily="34" charset="0"/>
              </a:rPr>
              <a:t>即先将</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结点的右孩子</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结点的左子树的根结点</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结点向右上旋转提升到</a:t>
            </a:r>
            <a:r>
              <a:rPr lang="en-US" altLang="zh-CN" b="1" dirty="0">
                <a:solidFill>
                  <a:srgbClr val="000000"/>
                </a:solidFill>
                <a:latin typeface="Arial" panose="020B0604020202020204" pitchFamily="34" charset="0"/>
              </a:rPr>
              <a:t>B</a:t>
            </a:r>
            <a:r>
              <a:rPr lang="zh-CN" altLang="en-US" b="1" dirty="0">
                <a:solidFill>
                  <a:srgbClr val="000000"/>
                </a:solidFill>
                <a:latin typeface="Arial" panose="020B0604020202020204" pitchFamily="34" charset="0"/>
              </a:rPr>
              <a:t>结点的位置，然后再把该</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结点向左上旋转提升到</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结点的位置。</a:t>
            </a:r>
          </a:p>
        </p:txBody>
      </p:sp>
      <p:sp>
        <p:nvSpPr>
          <p:cNvPr id="154673" name="Text Box 49"/>
          <p:cNvSpPr txBox="1"/>
          <p:nvPr/>
        </p:nvSpPr>
        <p:spPr>
          <a:xfrm>
            <a:off x="0" y="2708275"/>
            <a:ext cx="684213"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54674" name="Text Box 50"/>
          <p:cNvSpPr txBox="1"/>
          <p:nvPr/>
        </p:nvSpPr>
        <p:spPr>
          <a:xfrm>
            <a:off x="1692275" y="1700213"/>
            <a:ext cx="503238"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0</a:t>
            </a:r>
          </a:p>
        </p:txBody>
      </p:sp>
      <p:sp>
        <p:nvSpPr>
          <p:cNvPr id="154675" name="Text Box 51"/>
          <p:cNvSpPr txBox="1"/>
          <p:nvPr/>
        </p:nvSpPr>
        <p:spPr>
          <a:xfrm>
            <a:off x="1187450" y="908050"/>
            <a:ext cx="720725" cy="366713"/>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154676" name="Rectangle 52"/>
          <p:cNvSpPr/>
          <p:nvPr/>
        </p:nvSpPr>
        <p:spPr>
          <a:xfrm>
            <a:off x="1116013" y="4437063"/>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77" name="Text Box 53"/>
          <p:cNvSpPr txBox="1"/>
          <p:nvPr/>
        </p:nvSpPr>
        <p:spPr>
          <a:xfrm>
            <a:off x="179388" y="2743200"/>
            <a:ext cx="468312"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4678" name="Text Box 54"/>
          <p:cNvSpPr txBox="1"/>
          <p:nvPr/>
        </p:nvSpPr>
        <p:spPr>
          <a:xfrm>
            <a:off x="1703388" y="1751013"/>
            <a:ext cx="433387"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54679" name="Text Box 55"/>
          <p:cNvSpPr txBox="1"/>
          <p:nvPr/>
        </p:nvSpPr>
        <p:spPr>
          <a:xfrm>
            <a:off x="1187450" y="906463"/>
            <a:ext cx="504825" cy="365125"/>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154681" name="Rectangle 57"/>
          <p:cNvSpPr/>
          <p:nvPr/>
        </p:nvSpPr>
        <p:spPr>
          <a:xfrm>
            <a:off x="7812088" y="3573463"/>
            <a:ext cx="431800" cy="2159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54683" name="Text Box 59"/>
          <p:cNvSpPr txBox="1"/>
          <p:nvPr/>
        </p:nvSpPr>
        <p:spPr>
          <a:xfrm>
            <a:off x="2195513" y="4437063"/>
            <a:ext cx="6264275" cy="1604962"/>
          </a:xfrm>
          <a:prstGeom prst="rect">
            <a:avLst/>
          </a:prstGeom>
          <a:noFill/>
          <a:ln w="9525">
            <a:noFill/>
          </a:ln>
        </p:spPr>
        <p:txBody>
          <a:bodyPr anchor="t">
            <a:spAutoFit/>
          </a:bodyPr>
          <a:lstStyle/>
          <a:p>
            <a:pPr>
              <a:spcBef>
                <a:spcPct val="50000"/>
              </a:spcBef>
              <a:buSzTx/>
            </a:pPr>
            <a:r>
              <a:rPr lang="en-US" altLang="zh-CN" b="1" dirty="0">
                <a:latin typeface="Arial" panose="020B0604020202020204" pitchFamily="34" charset="0"/>
              </a:rPr>
              <a:t>p-&gt;rchild=c-&gt;lchild;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的左子树挂接成</a:t>
            </a:r>
            <a:r>
              <a:rPr lang="en-US" altLang="zh-CN" b="1" dirty="0">
                <a:latin typeface="Arial" panose="020B0604020202020204" pitchFamily="34" charset="0"/>
              </a:rPr>
              <a:t>A</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b-&gt;lchild=c-&gt;rchild;  /*</a:t>
            </a:r>
            <a:r>
              <a:rPr lang="zh-CN" altLang="en-US" b="1" dirty="0">
                <a:latin typeface="Arial" panose="020B0604020202020204" pitchFamily="34" charset="0"/>
              </a:rPr>
              <a:t>把</a:t>
            </a:r>
            <a:r>
              <a:rPr lang="en-US" altLang="zh-CN" b="1" dirty="0">
                <a:latin typeface="Arial" panose="020B0604020202020204" pitchFamily="34" charset="0"/>
              </a:rPr>
              <a:t>C</a:t>
            </a:r>
            <a:r>
              <a:rPr lang="zh-CN" altLang="en-US" b="1" dirty="0">
                <a:latin typeface="Arial" panose="020B0604020202020204" pitchFamily="34" charset="0"/>
              </a:rPr>
              <a:t>的右子树挂接成</a:t>
            </a:r>
            <a:r>
              <a:rPr lang="en-US" altLang="zh-CN" b="1" dirty="0">
                <a:latin typeface="Arial" panose="020B0604020202020204" pitchFamily="34" charset="0"/>
              </a:rPr>
              <a:t>B</a:t>
            </a:r>
            <a:r>
              <a:rPr lang="zh-CN" altLang="en-US" b="1" dirty="0">
                <a:latin typeface="Arial" panose="020B0604020202020204" pitchFamily="34" charset="0"/>
              </a:rPr>
              <a:t>的左子树*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c-rchild=b;                /*</a:t>
            </a:r>
            <a:r>
              <a:rPr lang="zh-CN" altLang="en-US" b="1" dirty="0">
                <a:latin typeface="Arial" panose="020B0604020202020204" pitchFamily="34" charset="0"/>
              </a:rPr>
              <a:t>把</a:t>
            </a:r>
            <a:r>
              <a:rPr lang="en-US" altLang="zh-CN" b="1" dirty="0">
                <a:latin typeface="Arial" panose="020B0604020202020204" pitchFamily="34" charset="0"/>
              </a:rPr>
              <a:t>B</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的右子树*</a:t>
            </a:r>
            <a:r>
              <a:rPr lang="en-US" altLang="zh-CN" b="1" dirty="0">
                <a:latin typeface="Arial" panose="020B0604020202020204" pitchFamily="34" charset="0"/>
              </a:rPr>
              <a:t>/</a:t>
            </a:r>
          </a:p>
          <a:p>
            <a:pPr>
              <a:spcBef>
                <a:spcPct val="50000"/>
              </a:spcBef>
              <a:buSzTx/>
            </a:pPr>
            <a:r>
              <a:rPr lang="en-US" altLang="zh-CN" b="1" dirty="0">
                <a:latin typeface="Arial" panose="020B0604020202020204" pitchFamily="34" charset="0"/>
              </a:rPr>
              <a:t>c-&gt;lchild=p;             /*</a:t>
            </a:r>
            <a:r>
              <a:rPr lang="zh-CN" altLang="en-US" b="1" dirty="0">
                <a:latin typeface="Arial" panose="020B0604020202020204" pitchFamily="34" charset="0"/>
              </a:rPr>
              <a:t>把</a:t>
            </a:r>
            <a:r>
              <a:rPr lang="en-US" altLang="zh-CN" b="1" dirty="0">
                <a:latin typeface="Arial" panose="020B0604020202020204" pitchFamily="34" charset="0"/>
              </a:rPr>
              <a:t>A</a:t>
            </a:r>
            <a:r>
              <a:rPr lang="zh-CN" altLang="en-US" b="1" dirty="0">
                <a:latin typeface="Arial" panose="020B0604020202020204" pitchFamily="34" charset="0"/>
              </a:rPr>
              <a:t>挂接成</a:t>
            </a:r>
            <a:r>
              <a:rPr lang="en-US" altLang="zh-CN" b="1" dirty="0">
                <a:latin typeface="Arial" panose="020B0604020202020204" pitchFamily="34" charset="0"/>
              </a:rPr>
              <a:t>C</a:t>
            </a:r>
            <a:r>
              <a:rPr lang="zh-CN" altLang="en-US" b="1" dirty="0">
                <a:latin typeface="Arial" panose="020B0604020202020204" pitchFamily="34" charset="0"/>
              </a:rPr>
              <a:t>的左子树*</a:t>
            </a:r>
            <a:r>
              <a:rPr lang="en-US" altLang="zh-CN" b="1" dirty="0">
                <a:latin typeface="Arial" panose="020B0604020202020204" pitchFamily="34" charset="0"/>
              </a:rPr>
              <a:t>/</a:t>
            </a:r>
          </a:p>
        </p:txBody>
      </p:sp>
      <p:sp>
        <p:nvSpPr>
          <p:cNvPr id="154684" name="Line 60"/>
          <p:cNvSpPr/>
          <p:nvPr/>
        </p:nvSpPr>
        <p:spPr>
          <a:xfrm>
            <a:off x="539750" y="836613"/>
            <a:ext cx="215900" cy="215900"/>
          </a:xfrm>
          <a:prstGeom prst="line">
            <a:avLst/>
          </a:prstGeom>
          <a:ln w="9525" cap="flat" cmpd="sng">
            <a:solidFill>
              <a:srgbClr val="000000"/>
            </a:solidFill>
            <a:prstDash val="solid"/>
            <a:round/>
            <a:headEnd type="none" w="med" len="med"/>
            <a:tailEnd type="triangle" w="med" len="med"/>
          </a:ln>
        </p:spPr>
      </p:sp>
      <p:sp>
        <p:nvSpPr>
          <p:cNvPr id="154685" name="Text Box 61"/>
          <p:cNvSpPr txBox="1"/>
          <p:nvPr/>
        </p:nvSpPr>
        <p:spPr>
          <a:xfrm>
            <a:off x="179388" y="620713"/>
            <a:ext cx="360362"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p</a:t>
            </a:r>
          </a:p>
        </p:txBody>
      </p:sp>
      <p:sp>
        <p:nvSpPr>
          <p:cNvPr id="154687" name="Line 63"/>
          <p:cNvSpPr/>
          <p:nvPr/>
        </p:nvSpPr>
        <p:spPr>
          <a:xfrm flipH="1">
            <a:off x="1476375" y="1268413"/>
            <a:ext cx="792163" cy="576262"/>
          </a:xfrm>
          <a:prstGeom prst="line">
            <a:avLst/>
          </a:prstGeom>
          <a:ln w="9525" cap="flat" cmpd="sng">
            <a:solidFill>
              <a:srgbClr val="000000"/>
            </a:solidFill>
            <a:prstDash val="solid"/>
            <a:round/>
            <a:headEnd type="none" w="med" len="med"/>
            <a:tailEnd type="triangle" w="med" len="med"/>
          </a:ln>
        </p:spPr>
      </p:sp>
      <p:sp>
        <p:nvSpPr>
          <p:cNvPr id="154688" name="Text Box 64"/>
          <p:cNvSpPr txBox="1"/>
          <p:nvPr/>
        </p:nvSpPr>
        <p:spPr>
          <a:xfrm>
            <a:off x="2195513" y="1052513"/>
            <a:ext cx="431800"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b</a:t>
            </a:r>
          </a:p>
        </p:txBody>
      </p:sp>
      <p:sp>
        <p:nvSpPr>
          <p:cNvPr id="154689" name="Line 65"/>
          <p:cNvSpPr/>
          <p:nvPr/>
        </p:nvSpPr>
        <p:spPr>
          <a:xfrm flipH="1" flipV="1">
            <a:off x="1187450" y="3141663"/>
            <a:ext cx="504825" cy="431800"/>
          </a:xfrm>
          <a:prstGeom prst="line">
            <a:avLst/>
          </a:prstGeom>
          <a:ln w="9525" cap="flat" cmpd="sng">
            <a:solidFill>
              <a:srgbClr val="000000"/>
            </a:solidFill>
            <a:prstDash val="solid"/>
            <a:round/>
            <a:headEnd type="none" w="med" len="med"/>
            <a:tailEnd type="triangle" w="med" len="med"/>
          </a:ln>
        </p:spPr>
      </p:sp>
      <p:sp>
        <p:nvSpPr>
          <p:cNvPr id="38971" name="Text Box 66"/>
          <p:cNvSpPr txBox="1"/>
          <p:nvPr/>
        </p:nvSpPr>
        <p:spPr>
          <a:xfrm>
            <a:off x="1619250" y="3573463"/>
            <a:ext cx="576263"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154691" name="Text Box 67"/>
          <p:cNvSpPr txBox="1"/>
          <p:nvPr/>
        </p:nvSpPr>
        <p:spPr>
          <a:xfrm>
            <a:off x="1692275" y="3573463"/>
            <a:ext cx="647700" cy="366712"/>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75"/>
                                        </p:tgtEl>
                                        <p:attrNameLst>
                                          <p:attrName>style.visibility</p:attrName>
                                        </p:attrNameLst>
                                      </p:cBhvr>
                                      <p:to>
                                        <p:strVal val="visible"/>
                                      </p:to>
                                    </p:set>
                                    <p:animEffect transition="in" filter="blinds(horizontal)">
                                      <p:cBhvr>
                                        <p:cTn id="7" dur="500"/>
                                        <p:tgtEl>
                                          <p:spTgt spid="1546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4674"/>
                                        </p:tgtEl>
                                        <p:attrNameLst>
                                          <p:attrName>style.visibility</p:attrName>
                                        </p:attrNameLst>
                                      </p:cBhvr>
                                      <p:to>
                                        <p:strVal val="visible"/>
                                      </p:to>
                                    </p:set>
                                    <p:animEffect transition="in" filter="blinds(horizontal)">
                                      <p:cBhvr>
                                        <p:cTn id="10" dur="500"/>
                                        <p:tgtEl>
                                          <p:spTgt spid="1546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4673"/>
                                        </p:tgtEl>
                                        <p:attrNameLst>
                                          <p:attrName>style.visibility</p:attrName>
                                        </p:attrNameLst>
                                      </p:cBhvr>
                                      <p:to>
                                        <p:strVal val="visible"/>
                                      </p:to>
                                    </p:set>
                                    <p:animEffect transition="in" filter="blinds(horizontal)">
                                      <p:cBhvr>
                                        <p:cTn id="13" dur="500"/>
                                        <p:tgtEl>
                                          <p:spTgt spid="15467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4676"/>
                                        </p:tgtEl>
                                        <p:attrNameLst>
                                          <p:attrName>style.visibility</p:attrName>
                                        </p:attrNameLst>
                                      </p:cBhvr>
                                      <p:to>
                                        <p:strVal val="visible"/>
                                      </p:to>
                                    </p:set>
                                    <p:animEffect transition="in" filter="blinds(horizontal)">
                                      <p:cBhvr>
                                        <p:cTn id="18" dur="500"/>
                                        <p:tgtEl>
                                          <p:spTgt spid="15467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4679"/>
                                        </p:tgtEl>
                                        <p:attrNameLst>
                                          <p:attrName>style.visibility</p:attrName>
                                        </p:attrNameLst>
                                      </p:cBhvr>
                                      <p:to>
                                        <p:strVal val="visible"/>
                                      </p:to>
                                    </p:set>
                                    <p:animEffect transition="in" filter="blinds(horizontal)">
                                      <p:cBhvr>
                                        <p:cTn id="23" dur="500"/>
                                        <p:tgtEl>
                                          <p:spTgt spid="1546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4678"/>
                                        </p:tgtEl>
                                        <p:attrNameLst>
                                          <p:attrName>style.visibility</p:attrName>
                                        </p:attrNameLst>
                                      </p:cBhvr>
                                      <p:to>
                                        <p:strVal val="visible"/>
                                      </p:to>
                                    </p:set>
                                    <p:animEffect transition="in" filter="blinds(horizontal)">
                                      <p:cBhvr>
                                        <p:cTn id="26" dur="500"/>
                                        <p:tgtEl>
                                          <p:spTgt spid="15467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4677"/>
                                        </p:tgtEl>
                                        <p:attrNameLst>
                                          <p:attrName>style.visibility</p:attrName>
                                        </p:attrNameLst>
                                      </p:cBhvr>
                                      <p:to>
                                        <p:strVal val="visible"/>
                                      </p:to>
                                    </p:set>
                                    <p:animEffect transition="in" filter="blinds(horizontal)">
                                      <p:cBhvr>
                                        <p:cTn id="29" dur="500"/>
                                        <p:tgtEl>
                                          <p:spTgt spid="154677"/>
                                        </p:tgtEl>
                                      </p:cBhvr>
                                    </p:animEffect>
                                  </p:childTnLst>
                                </p:cTn>
                              </p:par>
                            </p:childTnLst>
                          </p:cTn>
                        </p:par>
                      </p:childTnLst>
                    </p:cTn>
                  </p:par>
                  <p:par>
                    <p:cTn id="30" fill="hold">
                      <p:stCondLst>
                        <p:cond delay="indefinite"/>
                      </p:stCondLst>
                      <p:childTnLst>
                        <p:par>
                          <p:cTn id="31" fill="hold">
                            <p:stCondLst>
                              <p:cond delay="0"/>
                            </p:stCondLst>
                            <p:childTnLst>
                              <p:par>
                                <p:cTn id="32" presetID="35" presetClass="emph" presetSubtype="0" fill="hold" nodeType="clickEffect">
                                  <p:stCondLst>
                                    <p:cond delay="0"/>
                                  </p:stCondLst>
                                  <p:childTnLst>
                                    <p:anim calcmode="discrete" valueType="str">
                                      <p:cBhvr>
                                        <p:cTn id="33" dur="1000" fill="hold"/>
                                        <p:tgtEl>
                                          <p:spTgt spid="154631"/>
                                        </p:tgtEl>
                                        <p:attrNameLst>
                                          <p:attrName>style.visibility</p:attrName>
                                        </p:attrNameLst>
                                      </p:cBhvr>
                                      <p:tavLst>
                                        <p:tav tm="0">
                                          <p:val>
                                            <p:strVal val="hidden"/>
                                          </p:val>
                                        </p:tav>
                                        <p:tav tm="50000">
                                          <p:val>
                                            <p:strVal val="visible"/>
                                          </p:val>
                                        </p:tav>
                                      </p:tavLst>
                                    </p:anim>
                                  </p:childTnLst>
                                </p:cTn>
                              </p:par>
                              <p:par>
                                <p:cTn id="34" presetID="35" presetClass="emph" presetSubtype="0" fill="hold" nodeType="withEffect">
                                  <p:stCondLst>
                                    <p:cond delay="0"/>
                                  </p:stCondLst>
                                  <p:childTnLst>
                                    <p:anim calcmode="discrete" valueType="str">
                                      <p:cBhvr>
                                        <p:cTn id="35" dur="1000" fill="hold"/>
                                        <p:tgtEl>
                                          <p:spTgt spid="154634"/>
                                        </p:tgtEl>
                                        <p:attrNameLst>
                                          <p:attrName>style.visibility</p:attrName>
                                        </p:attrNameLst>
                                      </p:cBhvr>
                                      <p:tavLst>
                                        <p:tav tm="0">
                                          <p:val>
                                            <p:strVal val="hidden"/>
                                          </p:val>
                                        </p:tav>
                                        <p:tav tm="50000">
                                          <p:val>
                                            <p:strVal val="visible"/>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4671"/>
                                        </p:tgtEl>
                                        <p:attrNameLst>
                                          <p:attrName>style.visibility</p:attrName>
                                        </p:attrNameLst>
                                      </p:cBhvr>
                                      <p:to>
                                        <p:strVal val="visible"/>
                                      </p:to>
                                    </p:set>
                                    <p:animEffect transition="in" filter="blinds(horizontal)">
                                      <p:cBhvr>
                                        <p:cTn id="40" dur="500"/>
                                        <p:tgtEl>
                                          <p:spTgt spid="15467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4672"/>
                                        </p:tgtEl>
                                        <p:attrNameLst>
                                          <p:attrName>style.visibility</p:attrName>
                                        </p:attrNameLst>
                                      </p:cBhvr>
                                      <p:to>
                                        <p:strVal val="visible"/>
                                      </p:to>
                                    </p:set>
                                    <p:animEffect transition="in" filter="blinds(horizontal)">
                                      <p:cBhvr>
                                        <p:cTn id="43" dur="500"/>
                                        <p:tgtEl>
                                          <p:spTgt spid="15467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4681"/>
                                        </p:tgtEl>
                                        <p:attrNameLst>
                                          <p:attrName>style.visibility</p:attrName>
                                        </p:attrNameLst>
                                      </p:cBhvr>
                                      <p:to>
                                        <p:strVal val="visible"/>
                                      </p:to>
                                    </p:set>
                                    <p:animEffect transition="in" filter="blinds(horizontal)">
                                      <p:cBhvr>
                                        <p:cTn id="48" dur="500"/>
                                        <p:tgtEl>
                                          <p:spTgt spid="1546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4653"/>
                                        </p:tgtEl>
                                        <p:attrNameLst>
                                          <p:attrName>style.visibility</p:attrName>
                                        </p:attrNameLst>
                                      </p:cBhvr>
                                      <p:to>
                                        <p:strVal val="visible"/>
                                      </p:to>
                                    </p:set>
                                    <p:animEffect transition="in" filter="blinds(horizontal)">
                                      <p:cBhvr>
                                        <p:cTn id="51" dur="500"/>
                                        <p:tgtEl>
                                          <p:spTgt spid="15465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54654"/>
                                        </p:tgtEl>
                                        <p:attrNameLst>
                                          <p:attrName>style.visibility</p:attrName>
                                        </p:attrNameLst>
                                      </p:cBhvr>
                                      <p:to>
                                        <p:strVal val="visible"/>
                                      </p:to>
                                    </p:set>
                                    <p:animEffect transition="in" filter="blinds(horizontal)">
                                      <p:cBhvr>
                                        <p:cTn id="54" dur="500"/>
                                        <p:tgtEl>
                                          <p:spTgt spid="154654"/>
                                        </p:tgtEl>
                                      </p:cBhvr>
                                    </p:animEffect>
                                  </p:childTnLst>
                                </p:cTn>
                              </p:par>
                              <p:par>
                                <p:cTn id="55" presetID="3" presetClass="entr" presetSubtype="10" fill="hold" nodeType="withEffect">
                                  <p:stCondLst>
                                    <p:cond delay="0"/>
                                  </p:stCondLst>
                                  <p:childTnLst>
                                    <p:set>
                                      <p:cBhvr>
                                        <p:cTn id="56" dur="1" fill="hold">
                                          <p:stCondLst>
                                            <p:cond delay="0"/>
                                          </p:stCondLst>
                                        </p:cTn>
                                        <p:tgtEl>
                                          <p:spTgt spid="154650"/>
                                        </p:tgtEl>
                                        <p:attrNameLst>
                                          <p:attrName>style.visibility</p:attrName>
                                        </p:attrNameLst>
                                      </p:cBhvr>
                                      <p:to>
                                        <p:strVal val="visible"/>
                                      </p:to>
                                    </p:set>
                                    <p:animEffect transition="in" filter="blinds(horizontal)">
                                      <p:cBhvr>
                                        <p:cTn id="57" dur="500"/>
                                        <p:tgtEl>
                                          <p:spTgt spid="154650"/>
                                        </p:tgtEl>
                                      </p:cBhvr>
                                    </p:animEffect>
                                  </p:childTnLst>
                                </p:cTn>
                              </p:par>
                              <p:par>
                                <p:cTn id="58" presetID="3" presetClass="entr" presetSubtype="10" fill="hold" nodeType="withEffect">
                                  <p:stCondLst>
                                    <p:cond delay="0"/>
                                  </p:stCondLst>
                                  <p:childTnLst>
                                    <p:set>
                                      <p:cBhvr>
                                        <p:cTn id="59" dur="1" fill="hold">
                                          <p:stCondLst>
                                            <p:cond delay="0"/>
                                          </p:stCondLst>
                                        </p:cTn>
                                        <p:tgtEl>
                                          <p:spTgt spid="154649"/>
                                        </p:tgtEl>
                                        <p:attrNameLst>
                                          <p:attrName>style.visibility</p:attrName>
                                        </p:attrNameLst>
                                      </p:cBhvr>
                                      <p:to>
                                        <p:strVal val="visible"/>
                                      </p:to>
                                    </p:set>
                                    <p:animEffect transition="in" filter="blinds(horizontal)">
                                      <p:cBhvr>
                                        <p:cTn id="60" dur="500"/>
                                        <p:tgtEl>
                                          <p:spTgt spid="15464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4646"/>
                                        </p:tgtEl>
                                        <p:attrNameLst>
                                          <p:attrName>style.visibility</p:attrName>
                                        </p:attrNameLst>
                                      </p:cBhvr>
                                      <p:to>
                                        <p:strVal val="visible"/>
                                      </p:to>
                                    </p:set>
                                    <p:animEffect transition="in" filter="blinds(horizontal)">
                                      <p:cBhvr>
                                        <p:cTn id="63" dur="500"/>
                                        <p:tgtEl>
                                          <p:spTgt spid="154646"/>
                                        </p:tgtEl>
                                      </p:cBhvr>
                                    </p:animEffect>
                                  </p:childTnLst>
                                </p:cTn>
                              </p:par>
                              <p:par>
                                <p:cTn id="64" presetID="3" presetClass="entr" presetSubtype="10" fill="hold" nodeType="withEffect">
                                  <p:stCondLst>
                                    <p:cond delay="0"/>
                                  </p:stCondLst>
                                  <p:childTnLst>
                                    <p:set>
                                      <p:cBhvr>
                                        <p:cTn id="65" dur="1" fill="hold">
                                          <p:stCondLst>
                                            <p:cond delay="0"/>
                                          </p:stCondLst>
                                        </p:cTn>
                                        <p:tgtEl>
                                          <p:spTgt spid="154644"/>
                                        </p:tgtEl>
                                        <p:attrNameLst>
                                          <p:attrName>style.visibility</p:attrName>
                                        </p:attrNameLst>
                                      </p:cBhvr>
                                      <p:to>
                                        <p:strVal val="visible"/>
                                      </p:to>
                                    </p:set>
                                    <p:animEffect transition="in" filter="blinds(horizontal)">
                                      <p:cBhvr>
                                        <p:cTn id="66" dur="500"/>
                                        <p:tgtEl>
                                          <p:spTgt spid="15464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54642"/>
                                        </p:tgtEl>
                                        <p:attrNameLst>
                                          <p:attrName>style.visibility</p:attrName>
                                        </p:attrNameLst>
                                      </p:cBhvr>
                                      <p:to>
                                        <p:strVal val="visible"/>
                                      </p:to>
                                    </p:set>
                                    <p:animEffect transition="in" filter="blinds(horizontal)">
                                      <p:cBhvr>
                                        <p:cTn id="69" dur="500"/>
                                        <p:tgtEl>
                                          <p:spTgt spid="154642"/>
                                        </p:tgtEl>
                                      </p:cBhvr>
                                    </p:animEffect>
                                  </p:childTnLst>
                                </p:cTn>
                              </p:par>
                              <p:par>
                                <p:cTn id="70" presetID="3" presetClass="entr" presetSubtype="10" fill="hold" nodeType="withEffect">
                                  <p:stCondLst>
                                    <p:cond delay="0"/>
                                  </p:stCondLst>
                                  <p:childTnLst>
                                    <p:set>
                                      <p:cBhvr>
                                        <p:cTn id="71" dur="1" fill="hold">
                                          <p:stCondLst>
                                            <p:cond delay="0"/>
                                          </p:stCondLst>
                                        </p:cTn>
                                        <p:tgtEl>
                                          <p:spTgt spid="154643"/>
                                        </p:tgtEl>
                                        <p:attrNameLst>
                                          <p:attrName>style.visibility</p:attrName>
                                        </p:attrNameLst>
                                      </p:cBhvr>
                                      <p:to>
                                        <p:strVal val="visible"/>
                                      </p:to>
                                    </p:set>
                                    <p:animEffect transition="in" filter="blinds(horizontal)">
                                      <p:cBhvr>
                                        <p:cTn id="72" dur="500"/>
                                        <p:tgtEl>
                                          <p:spTgt spid="15464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54645"/>
                                        </p:tgtEl>
                                        <p:attrNameLst>
                                          <p:attrName>style.visibility</p:attrName>
                                        </p:attrNameLst>
                                      </p:cBhvr>
                                      <p:to>
                                        <p:strVal val="visible"/>
                                      </p:to>
                                    </p:set>
                                    <p:animEffect transition="in" filter="blinds(horizontal)">
                                      <p:cBhvr>
                                        <p:cTn id="75" dur="500"/>
                                        <p:tgtEl>
                                          <p:spTgt spid="154645"/>
                                        </p:tgtEl>
                                      </p:cBhvr>
                                    </p:animEffect>
                                  </p:childTnLst>
                                </p:cTn>
                              </p:par>
                              <p:par>
                                <p:cTn id="76" presetID="3" presetClass="entr" presetSubtype="10" fill="hold" nodeType="withEffect">
                                  <p:stCondLst>
                                    <p:cond delay="0"/>
                                  </p:stCondLst>
                                  <p:childTnLst>
                                    <p:set>
                                      <p:cBhvr>
                                        <p:cTn id="77" dur="1" fill="hold">
                                          <p:stCondLst>
                                            <p:cond delay="0"/>
                                          </p:stCondLst>
                                        </p:cTn>
                                        <p:tgtEl>
                                          <p:spTgt spid="154647"/>
                                        </p:tgtEl>
                                        <p:attrNameLst>
                                          <p:attrName>style.visibility</p:attrName>
                                        </p:attrNameLst>
                                      </p:cBhvr>
                                      <p:to>
                                        <p:strVal val="visible"/>
                                      </p:to>
                                    </p:set>
                                    <p:animEffect transition="in" filter="blinds(horizontal)">
                                      <p:cBhvr>
                                        <p:cTn id="78" dur="500"/>
                                        <p:tgtEl>
                                          <p:spTgt spid="154647"/>
                                        </p:tgtEl>
                                      </p:cBhvr>
                                    </p:animEffect>
                                  </p:childTnLst>
                                </p:cTn>
                              </p:par>
                              <p:par>
                                <p:cTn id="79" presetID="3" presetClass="entr" presetSubtype="10" fill="hold" nodeType="withEffect">
                                  <p:stCondLst>
                                    <p:cond delay="0"/>
                                  </p:stCondLst>
                                  <p:childTnLst>
                                    <p:set>
                                      <p:cBhvr>
                                        <p:cTn id="80" dur="1" fill="hold">
                                          <p:stCondLst>
                                            <p:cond delay="0"/>
                                          </p:stCondLst>
                                        </p:cTn>
                                        <p:tgtEl>
                                          <p:spTgt spid="154648"/>
                                        </p:tgtEl>
                                        <p:attrNameLst>
                                          <p:attrName>style.visibility</p:attrName>
                                        </p:attrNameLst>
                                      </p:cBhvr>
                                      <p:to>
                                        <p:strVal val="visible"/>
                                      </p:to>
                                    </p:set>
                                    <p:animEffect transition="in" filter="blinds(horizontal)">
                                      <p:cBhvr>
                                        <p:cTn id="81" dur="500"/>
                                        <p:tgtEl>
                                          <p:spTgt spid="15464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4652"/>
                                        </p:tgtEl>
                                        <p:attrNameLst>
                                          <p:attrName>style.visibility</p:attrName>
                                        </p:attrNameLst>
                                      </p:cBhvr>
                                      <p:to>
                                        <p:strVal val="visible"/>
                                      </p:to>
                                    </p:set>
                                    <p:animEffect transition="in" filter="blinds(horizontal)">
                                      <p:cBhvr>
                                        <p:cTn id="84" dur="500"/>
                                        <p:tgtEl>
                                          <p:spTgt spid="15465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54651"/>
                                        </p:tgtEl>
                                        <p:attrNameLst>
                                          <p:attrName>style.visibility</p:attrName>
                                        </p:attrNameLst>
                                      </p:cBhvr>
                                      <p:to>
                                        <p:strVal val="visible"/>
                                      </p:to>
                                    </p:set>
                                    <p:animEffect transition="in" filter="blinds(horizontal)">
                                      <p:cBhvr>
                                        <p:cTn id="87" dur="500"/>
                                        <p:tgtEl>
                                          <p:spTgt spid="15465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54685"/>
                                        </p:tgtEl>
                                        <p:attrNameLst>
                                          <p:attrName>style.visibility</p:attrName>
                                        </p:attrNameLst>
                                      </p:cBhvr>
                                      <p:to>
                                        <p:strVal val="visible"/>
                                      </p:to>
                                    </p:set>
                                    <p:animEffect transition="in" filter="blinds(horizontal)">
                                      <p:cBhvr>
                                        <p:cTn id="92" dur="500"/>
                                        <p:tgtEl>
                                          <p:spTgt spid="154685"/>
                                        </p:tgtEl>
                                      </p:cBhvr>
                                    </p:animEffect>
                                  </p:childTnLst>
                                </p:cTn>
                              </p:par>
                              <p:par>
                                <p:cTn id="93" presetID="3" presetClass="entr" presetSubtype="10" fill="hold" nodeType="withEffect">
                                  <p:stCondLst>
                                    <p:cond delay="0"/>
                                  </p:stCondLst>
                                  <p:childTnLst>
                                    <p:set>
                                      <p:cBhvr>
                                        <p:cTn id="94" dur="1" fill="hold">
                                          <p:stCondLst>
                                            <p:cond delay="0"/>
                                          </p:stCondLst>
                                        </p:cTn>
                                        <p:tgtEl>
                                          <p:spTgt spid="154684"/>
                                        </p:tgtEl>
                                        <p:attrNameLst>
                                          <p:attrName>style.visibility</p:attrName>
                                        </p:attrNameLst>
                                      </p:cBhvr>
                                      <p:to>
                                        <p:strVal val="visible"/>
                                      </p:to>
                                    </p:set>
                                    <p:animEffect transition="in" filter="blinds(horizontal)">
                                      <p:cBhvr>
                                        <p:cTn id="95" dur="500"/>
                                        <p:tgtEl>
                                          <p:spTgt spid="154684"/>
                                        </p:tgtEl>
                                      </p:cBhvr>
                                    </p:animEffect>
                                  </p:childTnLst>
                                </p:cTn>
                              </p:par>
                              <p:par>
                                <p:cTn id="96" presetID="3" presetClass="entr" presetSubtype="10" fill="hold" nodeType="withEffect">
                                  <p:stCondLst>
                                    <p:cond delay="0"/>
                                  </p:stCondLst>
                                  <p:childTnLst>
                                    <p:set>
                                      <p:cBhvr>
                                        <p:cTn id="97" dur="1" fill="hold">
                                          <p:stCondLst>
                                            <p:cond delay="0"/>
                                          </p:stCondLst>
                                        </p:cTn>
                                        <p:tgtEl>
                                          <p:spTgt spid="154687"/>
                                        </p:tgtEl>
                                        <p:attrNameLst>
                                          <p:attrName>style.visibility</p:attrName>
                                        </p:attrNameLst>
                                      </p:cBhvr>
                                      <p:to>
                                        <p:strVal val="visible"/>
                                      </p:to>
                                    </p:set>
                                    <p:animEffect transition="in" filter="blinds(horizontal)">
                                      <p:cBhvr>
                                        <p:cTn id="98" dur="500"/>
                                        <p:tgtEl>
                                          <p:spTgt spid="15468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54688"/>
                                        </p:tgtEl>
                                        <p:attrNameLst>
                                          <p:attrName>style.visibility</p:attrName>
                                        </p:attrNameLst>
                                      </p:cBhvr>
                                      <p:to>
                                        <p:strVal val="visible"/>
                                      </p:to>
                                    </p:set>
                                    <p:animEffect transition="in" filter="blinds(horizontal)">
                                      <p:cBhvr>
                                        <p:cTn id="101" dur="500"/>
                                        <p:tgtEl>
                                          <p:spTgt spid="154688"/>
                                        </p:tgtEl>
                                      </p:cBhvr>
                                    </p:animEffect>
                                  </p:childTnLst>
                                </p:cTn>
                              </p:par>
                              <p:par>
                                <p:cTn id="102" presetID="3" presetClass="entr" presetSubtype="10" fill="hold" nodeType="withEffect">
                                  <p:stCondLst>
                                    <p:cond delay="0"/>
                                  </p:stCondLst>
                                  <p:childTnLst>
                                    <p:set>
                                      <p:cBhvr>
                                        <p:cTn id="103" dur="1" fill="hold">
                                          <p:stCondLst>
                                            <p:cond delay="0"/>
                                          </p:stCondLst>
                                        </p:cTn>
                                        <p:tgtEl>
                                          <p:spTgt spid="154689"/>
                                        </p:tgtEl>
                                        <p:attrNameLst>
                                          <p:attrName>style.visibility</p:attrName>
                                        </p:attrNameLst>
                                      </p:cBhvr>
                                      <p:to>
                                        <p:strVal val="visible"/>
                                      </p:to>
                                    </p:set>
                                    <p:animEffect transition="in" filter="blinds(horizontal)">
                                      <p:cBhvr>
                                        <p:cTn id="104" dur="500"/>
                                        <p:tgtEl>
                                          <p:spTgt spid="154689"/>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54691"/>
                                        </p:tgtEl>
                                        <p:attrNameLst>
                                          <p:attrName>style.visibility</p:attrName>
                                        </p:attrNameLst>
                                      </p:cBhvr>
                                      <p:to>
                                        <p:strVal val="visible"/>
                                      </p:to>
                                    </p:set>
                                    <p:animEffect transition="in" filter="blinds(horizontal)">
                                      <p:cBhvr>
                                        <p:cTn id="107" dur="500"/>
                                        <p:tgtEl>
                                          <p:spTgt spid="154691"/>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54683"/>
                                        </p:tgtEl>
                                        <p:attrNameLst>
                                          <p:attrName>style.visibility</p:attrName>
                                        </p:attrNameLst>
                                      </p:cBhvr>
                                      <p:to>
                                        <p:strVal val="visible"/>
                                      </p:to>
                                    </p:set>
                                    <p:animEffect transition="in" filter="blinds(horizontal)">
                                      <p:cBhvr>
                                        <p:cTn id="110" dur="500"/>
                                        <p:tgtEl>
                                          <p:spTgt spid="15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2" grpId="0" animBg="1"/>
      <p:bldP spid="154645" grpId="0" animBg="1"/>
      <p:bldP spid="154646" grpId="0" animBg="1"/>
      <p:bldP spid="154651" grpId="0" animBg="1"/>
      <p:bldP spid="154652" grpId="0" animBg="1"/>
      <p:bldP spid="154653" grpId="0" animBg="1"/>
      <p:bldP spid="154654" grpId="0" animBg="1"/>
      <p:bldP spid="154671" grpId="0" animBg="1"/>
      <p:bldP spid="154672" grpId="0"/>
      <p:bldP spid="154673" grpId="0"/>
      <p:bldP spid="154674" grpId="0"/>
      <p:bldP spid="154675" grpId="0"/>
      <p:bldP spid="154676" grpId="0" animBg="1"/>
      <p:bldP spid="154677" grpId="0" animBg="1"/>
      <p:bldP spid="154678" grpId="0" animBg="1"/>
      <p:bldP spid="154679" grpId="0" animBg="1"/>
      <p:bldP spid="154681" grpId="0" animBg="1"/>
      <p:bldP spid="154683" grpId="0"/>
      <p:bldP spid="154685" grpId="0"/>
      <p:bldP spid="154688" grpId="0"/>
      <p:bldP spid="1546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4"/>
          <p:cNvSpPr txBox="1"/>
          <p:nvPr/>
        </p:nvSpPr>
        <p:spPr>
          <a:xfrm>
            <a:off x="89693" y="165244"/>
            <a:ext cx="8281987" cy="830262"/>
          </a:xfrm>
          <a:prstGeom prst="rect">
            <a:avLst/>
          </a:prstGeom>
          <a:noFill/>
          <a:ln w="9525">
            <a:noFill/>
          </a:ln>
        </p:spPr>
        <p:txBody>
          <a:bodyPr anchor="t">
            <a:spAutoFit/>
          </a:bodyPr>
          <a:lstStyle/>
          <a:p>
            <a:pPr>
              <a:spcBef>
                <a:spcPct val="50000"/>
              </a:spcBef>
              <a:buSzTx/>
            </a:pPr>
            <a:r>
              <a:rPr lang="zh-CN" altLang="en-US" sz="2400" b="1" dirty="0">
                <a:latin typeface="楷体_GB2312" pitchFamily="49" charset="-122"/>
                <a:ea typeface="楷体_GB2312" pitchFamily="49" charset="-122"/>
              </a:rPr>
              <a:t>例</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输入关键字序列</a:t>
            </a:r>
            <a:r>
              <a:rPr lang="en-US" altLang="zh-CN" sz="2400" b="1" dirty="0">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16,3,7,11,9,26,18,14,15</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给出构造一棵</a:t>
            </a:r>
            <a:r>
              <a:rPr lang="en-US" altLang="zh-CN" sz="2400" b="1" dirty="0">
                <a:latin typeface="楷体_GB2312" pitchFamily="49" charset="-122"/>
                <a:ea typeface="楷体_GB2312" pitchFamily="49" charset="-122"/>
              </a:rPr>
              <a:t>AVL</a:t>
            </a:r>
            <a:r>
              <a:rPr lang="zh-CN" altLang="en-US" sz="2400" b="1" dirty="0">
                <a:latin typeface="楷体_GB2312" pitchFamily="49" charset="-122"/>
                <a:ea typeface="楷体_GB2312" pitchFamily="49" charset="-122"/>
              </a:rPr>
              <a:t>树的步骤。</a:t>
            </a:r>
          </a:p>
        </p:txBody>
      </p:sp>
      <p:grpSp>
        <p:nvGrpSpPr>
          <p:cNvPr id="2" name="组合 4"/>
          <p:cNvGrpSpPr/>
          <p:nvPr/>
        </p:nvGrpSpPr>
        <p:grpSpPr>
          <a:xfrm>
            <a:off x="341530" y="2258870"/>
            <a:ext cx="4680520" cy="3600450"/>
            <a:chOff x="3132138" y="188913"/>
            <a:chExt cx="2519362" cy="3600450"/>
          </a:xfrm>
          <a:solidFill>
            <a:srgbClr val="A7E8FF"/>
          </a:solidFill>
        </p:grpSpPr>
        <p:sp>
          <p:nvSpPr>
            <p:cNvPr id="6" name="Oval 6"/>
            <p:cNvSpPr>
              <a:spLocks noChangeArrowheads="1"/>
            </p:cNvSpPr>
            <p:nvPr/>
          </p:nvSpPr>
          <p:spPr bwMode="auto">
            <a:xfrm>
              <a:off x="4140200" y="188913"/>
              <a:ext cx="503238"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11</a:t>
              </a:r>
            </a:p>
          </p:txBody>
        </p:sp>
        <p:sp>
          <p:nvSpPr>
            <p:cNvPr id="7" name="Line 7"/>
            <p:cNvSpPr>
              <a:spLocks noChangeShapeType="1"/>
            </p:cNvSpPr>
            <p:nvPr/>
          </p:nvSpPr>
          <p:spPr bwMode="auto">
            <a:xfrm flipH="1">
              <a:off x="3995738" y="620713"/>
              <a:ext cx="288925" cy="5762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Line 8"/>
            <p:cNvSpPr>
              <a:spLocks noChangeShapeType="1"/>
            </p:cNvSpPr>
            <p:nvPr/>
          </p:nvSpPr>
          <p:spPr bwMode="auto">
            <a:xfrm>
              <a:off x="4572000" y="549275"/>
              <a:ext cx="287338" cy="576263"/>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Oval 9"/>
            <p:cNvSpPr>
              <a:spLocks noChangeArrowheads="1"/>
            </p:cNvSpPr>
            <p:nvPr/>
          </p:nvSpPr>
          <p:spPr bwMode="auto">
            <a:xfrm>
              <a:off x="3708400" y="1196975"/>
              <a:ext cx="431800" cy="360363"/>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10" name="Oval 10"/>
            <p:cNvSpPr>
              <a:spLocks noChangeArrowheads="1"/>
            </p:cNvSpPr>
            <p:nvPr/>
          </p:nvSpPr>
          <p:spPr bwMode="auto">
            <a:xfrm>
              <a:off x="4716463" y="1125538"/>
              <a:ext cx="431800" cy="358775"/>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18</a:t>
              </a:r>
            </a:p>
          </p:txBody>
        </p:sp>
        <p:sp>
          <p:nvSpPr>
            <p:cNvPr id="11" name="Line 11"/>
            <p:cNvSpPr>
              <a:spLocks noChangeShapeType="1"/>
            </p:cNvSpPr>
            <p:nvPr/>
          </p:nvSpPr>
          <p:spPr bwMode="auto">
            <a:xfrm flipH="1">
              <a:off x="3492500" y="1557338"/>
              <a:ext cx="358775" cy="719137"/>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Line 12"/>
            <p:cNvSpPr>
              <a:spLocks noChangeShapeType="1"/>
            </p:cNvSpPr>
            <p:nvPr/>
          </p:nvSpPr>
          <p:spPr bwMode="auto">
            <a:xfrm>
              <a:off x="4067175" y="1484313"/>
              <a:ext cx="288925"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Line 13"/>
            <p:cNvSpPr>
              <a:spLocks noChangeShapeType="1"/>
            </p:cNvSpPr>
            <p:nvPr/>
          </p:nvSpPr>
          <p:spPr bwMode="auto">
            <a:xfrm flipH="1">
              <a:off x="4716463" y="1484313"/>
              <a:ext cx="215900"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Line 14"/>
            <p:cNvSpPr>
              <a:spLocks noChangeShapeType="1"/>
            </p:cNvSpPr>
            <p:nvPr/>
          </p:nvSpPr>
          <p:spPr bwMode="auto">
            <a:xfrm>
              <a:off x="5003800" y="1484313"/>
              <a:ext cx="360363" cy="792162"/>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Oval 15"/>
            <p:cNvSpPr>
              <a:spLocks noChangeArrowheads="1"/>
            </p:cNvSpPr>
            <p:nvPr/>
          </p:nvSpPr>
          <p:spPr bwMode="auto">
            <a:xfrm>
              <a:off x="3132138" y="2205038"/>
              <a:ext cx="431800"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16" name="Oval 16"/>
            <p:cNvSpPr>
              <a:spLocks noChangeArrowheads="1"/>
            </p:cNvSpPr>
            <p:nvPr/>
          </p:nvSpPr>
          <p:spPr bwMode="auto">
            <a:xfrm>
              <a:off x="4140200" y="2205038"/>
              <a:ext cx="360363"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a:t>
              </a:r>
            </a:p>
          </p:txBody>
        </p:sp>
        <p:sp>
          <p:nvSpPr>
            <p:cNvPr id="17" name="Oval 17"/>
            <p:cNvSpPr>
              <a:spLocks noChangeArrowheads="1"/>
            </p:cNvSpPr>
            <p:nvPr/>
          </p:nvSpPr>
          <p:spPr bwMode="auto">
            <a:xfrm>
              <a:off x="4572000" y="2205038"/>
              <a:ext cx="433388" cy="360362"/>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a:t>
              </a:r>
            </a:p>
          </p:txBody>
        </p:sp>
        <p:sp>
          <p:nvSpPr>
            <p:cNvPr id="18" name="Oval 18"/>
            <p:cNvSpPr>
              <a:spLocks noChangeArrowheads="1"/>
            </p:cNvSpPr>
            <p:nvPr/>
          </p:nvSpPr>
          <p:spPr bwMode="auto">
            <a:xfrm>
              <a:off x="5219700" y="2276475"/>
              <a:ext cx="431800" cy="360363"/>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26</a:t>
              </a:r>
            </a:p>
          </p:txBody>
        </p:sp>
        <p:sp>
          <p:nvSpPr>
            <p:cNvPr id="19" name="Line 19"/>
            <p:cNvSpPr>
              <a:spLocks noChangeShapeType="1"/>
            </p:cNvSpPr>
            <p:nvPr/>
          </p:nvSpPr>
          <p:spPr bwMode="auto">
            <a:xfrm flipH="1">
              <a:off x="4427538" y="2565400"/>
              <a:ext cx="288925" cy="863600"/>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Line 20"/>
            <p:cNvSpPr>
              <a:spLocks noChangeShapeType="1"/>
            </p:cNvSpPr>
            <p:nvPr/>
          </p:nvSpPr>
          <p:spPr bwMode="auto">
            <a:xfrm>
              <a:off x="4932363" y="2565400"/>
              <a:ext cx="360362" cy="792163"/>
            </a:xfrm>
            <a:prstGeom prst="line">
              <a:avLst/>
            </a:prstGeom>
            <a:grp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Oval 21"/>
            <p:cNvSpPr>
              <a:spLocks noChangeArrowheads="1"/>
            </p:cNvSpPr>
            <p:nvPr/>
          </p:nvSpPr>
          <p:spPr bwMode="auto">
            <a:xfrm>
              <a:off x="4211638" y="3357563"/>
              <a:ext cx="504825"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22" name="Oval 22"/>
            <p:cNvSpPr>
              <a:spLocks noChangeArrowheads="1"/>
            </p:cNvSpPr>
            <p:nvPr/>
          </p:nvSpPr>
          <p:spPr bwMode="auto">
            <a:xfrm>
              <a:off x="5076825" y="3357563"/>
              <a:ext cx="503238" cy="431800"/>
            </a:xfrm>
            <a:prstGeom prst="ellipse">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16</a:t>
              </a:r>
            </a:p>
          </p:txBody>
        </p:sp>
      </p:grpSp>
      <p:sp>
        <p:nvSpPr>
          <p:cNvPr id="23" name="矩形 22"/>
          <p:cNvSpPr/>
          <p:nvPr/>
        </p:nvSpPr>
        <p:spPr>
          <a:xfrm>
            <a:off x="431724" y="1107932"/>
            <a:ext cx="6408738" cy="107791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每插入一个结点</a:t>
            </a:r>
            <a:r>
              <a:rPr kumimoji="0" lang="zh-CN" altLang="en-US" sz="32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至多</a:t>
            </a: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调整一次</a:t>
            </a:r>
            <a:r>
              <a:rPr kumimoji="0" lang="en-US" altLang="zh-CN"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全树都能达到平衡</a:t>
            </a:r>
            <a:r>
              <a:rPr kumimoji="0" lang="en-US" altLang="zh-CN" sz="32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宋体" panose="02010600030101010101" pitchFamily="2" charset="-122"/>
                <a:cs typeface="+mn-cs"/>
              </a:rPr>
              <a:t>.</a:t>
            </a:r>
          </a:p>
        </p:txBody>
      </p:sp>
      <p:sp>
        <p:nvSpPr>
          <p:cNvPr id="28" name="TextBox 8"/>
          <p:cNvSpPr txBox="1"/>
          <p:nvPr/>
        </p:nvSpPr>
        <p:spPr>
          <a:xfrm>
            <a:off x="4841875" y="1898650"/>
            <a:ext cx="4302125" cy="1570038"/>
          </a:xfrm>
          <a:prstGeom prst="rect">
            <a:avLst/>
          </a:prstGeom>
          <a:solidFill>
            <a:schemeClr val="bg1"/>
          </a:solidFill>
          <a:ln w="9525">
            <a:noFill/>
          </a:ln>
        </p:spPr>
        <p:txBody>
          <a:bodyPr anchor="t">
            <a:spAutoFit/>
          </a:bodyPr>
          <a:lstStyle/>
          <a:p>
            <a:pPr>
              <a:buSzTx/>
            </a:pPr>
            <a:r>
              <a:rPr lang="en-US" altLang="zh-CN" sz="2400" dirty="0">
                <a:solidFill>
                  <a:srgbClr val="7030A0"/>
                </a:solidFill>
                <a:latin typeface="Arial" panose="020B0604020202020204" pitchFamily="34" charset="0"/>
              </a:rPr>
              <a:t>1.</a:t>
            </a:r>
            <a:r>
              <a:rPr lang="zh-CN" altLang="en-US" sz="2400" dirty="0">
                <a:solidFill>
                  <a:srgbClr val="7030A0"/>
                </a:solidFill>
                <a:latin typeface="Arial" panose="020B0604020202020204" pitchFamily="34" charset="0"/>
              </a:rPr>
              <a:t>如何发现不平衡？</a:t>
            </a:r>
            <a:endParaRPr lang="en-US" altLang="zh-CN" sz="2400" dirty="0">
              <a:solidFill>
                <a:srgbClr val="7030A0"/>
              </a:solidFill>
              <a:latin typeface="Arial" panose="020B0604020202020204" pitchFamily="34" charset="0"/>
            </a:endParaRPr>
          </a:p>
          <a:p>
            <a:pPr>
              <a:buSzTx/>
            </a:pPr>
            <a:r>
              <a:rPr lang="en-US" altLang="zh-CN" sz="2400" dirty="0">
                <a:solidFill>
                  <a:srgbClr val="7030A0"/>
                </a:solidFill>
                <a:latin typeface="Arial" panose="020B0604020202020204" pitchFamily="34" charset="0"/>
              </a:rPr>
              <a:t>2.</a:t>
            </a:r>
            <a:r>
              <a:rPr lang="zh-CN" altLang="en-US" sz="2400" dirty="0">
                <a:solidFill>
                  <a:srgbClr val="7030A0"/>
                </a:solidFill>
                <a:latin typeface="Arial" panose="020B0604020202020204" pitchFamily="34" charset="0"/>
              </a:rPr>
              <a:t>如何确定失去平衡的最小子树？</a:t>
            </a:r>
            <a:endParaRPr lang="en-US" altLang="zh-CN" sz="2400" dirty="0">
              <a:solidFill>
                <a:srgbClr val="7030A0"/>
              </a:solidFill>
              <a:latin typeface="Arial" panose="020B0604020202020204" pitchFamily="34" charset="0"/>
            </a:endParaRPr>
          </a:p>
          <a:p>
            <a:pPr>
              <a:buSzTx/>
            </a:pPr>
            <a:r>
              <a:rPr lang="en-US" altLang="zh-CN" sz="2400" dirty="0">
                <a:solidFill>
                  <a:srgbClr val="7030A0"/>
                </a:solidFill>
                <a:latin typeface="Arial" panose="020B0604020202020204" pitchFamily="34" charset="0"/>
              </a:rPr>
              <a:t>3.</a:t>
            </a:r>
            <a:r>
              <a:rPr lang="zh-CN" altLang="en-US" sz="2400" dirty="0">
                <a:solidFill>
                  <a:srgbClr val="7030A0"/>
                </a:solidFill>
                <a:latin typeface="Arial" panose="020B0604020202020204" pitchFamily="34" charset="0"/>
              </a:rPr>
              <a:t>如何判断平衡旋转</a:t>
            </a:r>
            <a:r>
              <a:rPr lang="zh-CN" altLang="en-US" sz="2400" dirty="0">
                <a:solidFill>
                  <a:srgbClr val="FF0000"/>
                </a:solidFill>
                <a:latin typeface="Arial" panose="020B0604020202020204" pitchFamily="34" charset="0"/>
              </a:rPr>
              <a:t>类型？</a:t>
            </a:r>
          </a:p>
        </p:txBody>
      </p:sp>
      <p:sp>
        <p:nvSpPr>
          <p:cNvPr id="31" name="Oval 22"/>
          <p:cNvSpPr/>
          <p:nvPr/>
        </p:nvSpPr>
        <p:spPr>
          <a:xfrm>
            <a:off x="4841875" y="6219825"/>
            <a:ext cx="9350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FF0000"/>
                </a:solidFill>
                <a:latin typeface="Arial" panose="020B0604020202020204" pitchFamily="34" charset="0"/>
              </a:rPr>
              <a:t>17</a:t>
            </a:r>
          </a:p>
        </p:txBody>
      </p:sp>
      <p:cxnSp>
        <p:nvCxnSpPr>
          <p:cNvPr id="33" name="直接连接符 32"/>
          <p:cNvCxnSpPr/>
          <p:nvPr/>
        </p:nvCxnSpPr>
        <p:spPr>
          <a:xfrm>
            <a:off x="4751388" y="5815013"/>
            <a:ext cx="406400" cy="404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 Box 54"/>
          <p:cNvSpPr txBox="1"/>
          <p:nvPr/>
        </p:nvSpPr>
        <p:spPr>
          <a:xfrm>
            <a:off x="4976813" y="5273675"/>
            <a:ext cx="433387" cy="369888"/>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35" name="Text Box 54"/>
          <p:cNvSpPr txBox="1"/>
          <p:nvPr/>
        </p:nvSpPr>
        <p:spPr>
          <a:xfrm>
            <a:off x="3492500" y="3968750"/>
            <a:ext cx="433388" cy="369888"/>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36" name="Text Box 54"/>
          <p:cNvSpPr txBox="1"/>
          <p:nvPr/>
        </p:nvSpPr>
        <p:spPr>
          <a:xfrm>
            <a:off x="3941763" y="2798763"/>
            <a:ext cx="433387" cy="369887"/>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7" name="Text Box 54"/>
          <p:cNvSpPr txBox="1"/>
          <p:nvPr/>
        </p:nvSpPr>
        <p:spPr>
          <a:xfrm>
            <a:off x="3132138" y="2079625"/>
            <a:ext cx="433387" cy="368300"/>
          </a:xfrm>
          <a:prstGeom prst="rect">
            <a:avLst/>
          </a:prstGeom>
          <a:no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2</a:t>
            </a:r>
          </a:p>
        </p:txBody>
      </p:sp>
      <p:sp>
        <p:nvSpPr>
          <p:cNvPr id="38" name="Text Box 54"/>
          <p:cNvSpPr txBox="1"/>
          <p:nvPr/>
        </p:nvSpPr>
        <p:spPr>
          <a:xfrm>
            <a:off x="5246688" y="5815013"/>
            <a:ext cx="433387" cy="368300"/>
          </a:xfrm>
          <a:prstGeom prst="rect">
            <a:avLst/>
          </a:prstGeom>
          <a:noFill/>
          <a:ln w="9525">
            <a:noFill/>
          </a:ln>
        </p:spPr>
        <p:txBody>
          <a:bodyPr wrap="square"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26" name="Text Box 3"/>
          <p:cNvSpPr txBox="1"/>
          <p:nvPr/>
        </p:nvSpPr>
        <p:spPr>
          <a:xfrm>
            <a:off x="144462" y="2174591"/>
            <a:ext cx="8461375" cy="4032250"/>
          </a:xfrm>
          <a:prstGeom prst="rect">
            <a:avLst/>
          </a:prstGeom>
          <a:solidFill>
            <a:schemeClr val="bg1"/>
          </a:solidFill>
          <a:ln w="9525">
            <a:noFill/>
          </a:ln>
        </p:spPr>
        <p:txBody>
          <a:bodyPr anchor="t">
            <a:spAutoFit/>
          </a:bodyPr>
          <a:lstStyle/>
          <a:p>
            <a:pPr algn="just">
              <a:spcBef>
                <a:spcPct val="50000"/>
              </a:spcBef>
              <a:buSzTx/>
            </a:pPr>
            <a:r>
              <a:rPr lang="zh-CN" altLang="en-US" sz="3200" dirty="0">
                <a:solidFill>
                  <a:srgbClr val="000000"/>
                </a:solidFill>
                <a:latin typeface="楷体_GB2312" pitchFamily="49" charset="-122"/>
                <a:ea typeface="楷体_GB2312" pitchFamily="49" charset="-122"/>
              </a:rPr>
              <a:t>平衡二叉树插入结点的算法思想如下：</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1</a:t>
            </a:r>
            <a:r>
              <a:rPr lang="zh-CN" altLang="en-US" sz="3200" dirty="0">
                <a:solidFill>
                  <a:srgbClr val="000000"/>
                </a:solidFill>
                <a:latin typeface="楷体_GB2312" pitchFamily="49" charset="-122"/>
                <a:ea typeface="楷体_GB2312" pitchFamily="49" charset="-122"/>
              </a:rPr>
              <a:t>）按二叉排序树的性质插入结点。</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2</a:t>
            </a:r>
            <a:r>
              <a:rPr lang="zh-CN" altLang="en-US" sz="3200" dirty="0">
                <a:solidFill>
                  <a:srgbClr val="000000"/>
                </a:solidFill>
                <a:latin typeface="楷体_GB2312" pitchFamily="49" charset="-122"/>
                <a:ea typeface="楷体_GB2312" pitchFamily="49" charset="-122"/>
              </a:rPr>
              <a:t>）如果插入结点之后出现不平衡的结点，则继续步骤（</a:t>
            </a:r>
            <a:r>
              <a:rPr lang="en-US" altLang="zh-CN" sz="3200" dirty="0">
                <a:solidFill>
                  <a:srgbClr val="000000"/>
                </a:solidFill>
                <a:latin typeface="楷体_GB2312" pitchFamily="49" charset="-122"/>
                <a:ea typeface="楷体_GB2312" pitchFamily="49" charset="-122"/>
              </a:rPr>
              <a:t>3</a:t>
            </a:r>
            <a:r>
              <a:rPr lang="zh-CN" altLang="en-US" sz="3200" dirty="0">
                <a:solidFill>
                  <a:srgbClr val="000000"/>
                </a:solidFill>
                <a:latin typeface="楷体_GB2312" pitchFamily="49" charset="-122"/>
                <a:ea typeface="楷体_GB2312" pitchFamily="49" charset="-122"/>
              </a:rPr>
              <a:t>）；否则插入完成。</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3</a:t>
            </a:r>
            <a:r>
              <a:rPr lang="zh-CN" altLang="en-US" sz="3200" dirty="0">
                <a:solidFill>
                  <a:srgbClr val="000000"/>
                </a:solidFill>
                <a:latin typeface="楷体_GB2312" pitchFamily="49" charset="-122"/>
                <a:ea typeface="楷体_GB2312" pitchFamily="49" charset="-122"/>
              </a:rPr>
              <a:t>）找到失去平衡的最小子树。</a:t>
            </a:r>
          </a:p>
          <a:p>
            <a:pPr algn="just">
              <a:spcBef>
                <a:spcPct val="50000"/>
              </a:spcBef>
              <a:buSzTx/>
            </a:pPr>
            <a:r>
              <a:rPr lang="zh-CN" altLang="en-US" sz="3200" dirty="0">
                <a:solidFill>
                  <a:srgbClr val="000000"/>
                </a:solidFill>
                <a:latin typeface="楷体_GB2312" pitchFamily="49" charset="-122"/>
                <a:ea typeface="楷体_GB2312" pitchFamily="49" charset="-122"/>
              </a:rPr>
              <a:t>（</a:t>
            </a:r>
            <a:r>
              <a:rPr lang="en-US" altLang="zh-CN" sz="3200" dirty="0">
                <a:solidFill>
                  <a:srgbClr val="000000"/>
                </a:solidFill>
                <a:latin typeface="楷体_GB2312" pitchFamily="49" charset="-122"/>
                <a:ea typeface="楷体_GB2312" pitchFamily="49" charset="-122"/>
              </a:rPr>
              <a:t>4</a:t>
            </a:r>
            <a:r>
              <a:rPr lang="zh-CN" altLang="en-US" sz="3200" dirty="0">
                <a:solidFill>
                  <a:srgbClr val="000000"/>
                </a:solidFill>
                <a:latin typeface="楷体_GB2312" pitchFamily="49" charset="-122"/>
                <a:ea typeface="楷体_GB2312" pitchFamily="49" charset="-122"/>
              </a:rPr>
              <a:t>）判断平衡旋转的类型作相应平衡化处理</a:t>
            </a:r>
            <a:r>
              <a:rPr lang="zh-CN" altLang="en-US" sz="2400" dirty="0">
                <a:solidFill>
                  <a:srgbClr val="000000"/>
                </a:solidFill>
                <a:latin typeface="宋体" panose="02010600030101010101" pitchFamily="2" charset="-122"/>
              </a:rPr>
              <a:t>。</a:t>
            </a:r>
            <a:endParaRPr lang="zh-CN" altLang="en-US" sz="2400" dirty="0">
              <a:latin typeface="Times New Roman" panose="02020603050405020304" pitchFamily="18" charset="0"/>
            </a:endParaRPr>
          </a:p>
        </p:txBody>
      </p:sp>
      <p:cxnSp>
        <p:nvCxnSpPr>
          <p:cNvPr id="44" name="直接箭头连接符 43"/>
          <p:cNvCxnSpPr>
            <a:stCxn id="28" idx="1"/>
          </p:cNvCxnSpPr>
          <p:nvPr/>
        </p:nvCxnSpPr>
        <p:spPr>
          <a:xfrm flipH="1">
            <a:off x="3986213" y="2682875"/>
            <a:ext cx="855663" cy="5207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heckerboard(across)">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ox(in)">
                                      <p:cBhvr>
                                        <p:cTn id="20" dur="500"/>
                                        <p:tgtEl>
                                          <p:spTgt spid="31"/>
                                        </p:tgtEl>
                                      </p:cBhvr>
                                    </p:animEffect>
                                  </p:childTnLst>
                                </p:cTn>
                              </p:par>
                              <p:par>
                                <p:cTn id="21" presetID="4" presetClass="entr" presetSubtype="16"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ox(in)">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diamond(in)">
                                      <p:cBhvr>
                                        <p:cTn id="28" dur="2000"/>
                                        <p:tgtEl>
                                          <p:spTgt spid="2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ox(in)">
                                      <p:cBhvr>
                                        <p:cTn id="33" dur="500"/>
                                        <p:tgtEl>
                                          <p:spTgt spid="3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ox(in)">
                                      <p:cBhvr>
                                        <p:cTn id="36" dur="500"/>
                                        <p:tgtEl>
                                          <p:spTgt spid="3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ox(in)">
                                      <p:cBhvr>
                                        <p:cTn id="39" dur="500"/>
                                        <p:tgtEl>
                                          <p:spTgt spid="3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ox(in)">
                                      <p:cBhvr>
                                        <p:cTn id="42" dur="500"/>
                                        <p:tgtEl>
                                          <p:spTgt spid="34"/>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ox(in)">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28">
                                            <p:txEl>
                                              <p:pRg st="1" end="1"/>
                                            </p:txEl>
                                          </p:spTgt>
                                        </p:tgtEl>
                                        <p:attrNameLst>
                                          <p:attrName>style.visibility</p:attrName>
                                        </p:attrNameLst>
                                      </p:cBhvr>
                                      <p:to>
                                        <p:strVal val="visible"/>
                                      </p:to>
                                    </p:set>
                                    <p:animEffect transition="in" filter="diamond(in)">
                                      <p:cBhvr>
                                        <p:cTn id="50" dur="2000"/>
                                        <p:tgtEl>
                                          <p:spTgt spid="28">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amond(in)">
                                      <p:cBhvr>
                                        <p:cTn id="55" dur="20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28">
                                            <p:txEl>
                                              <p:pRg st="2" end="2"/>
                                            </p:txEl>
                                          </p:spTgt>
                                        </p:tgtEl>
                                        <p:attrNameLst>
                                          <p:attrName>style.visibility</p:attrName>
                                        </p:attrNameLst>
                                      </p:cBhvr>
                                      <p:to>
                                        <p:strVal val="visible"/>
                                      </p:to>
                                    </p:set>
                                    <p:animEffect transition="in" filter="diamond(in)">
                                      <p:cBhvr>
                                        <p:cTn id="60" dur="20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animBg="1"/>
      <p:bldP spid="34" grpId="0"/>
      <p:bldP spid="35" grpId="0"/>
      <p:bldP spid="36" grpId="0"/>
      <p:bldP spid="37" grpId="0"/>
      <p:bldP spid="38"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62748" y="2213418"/>
            <a:ext cx="2192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输入次序：</a:t>
            </a:r>
            <a:r>
              <a:rPr lang="en-US" altLang="zh-CN" b="1"/>
              <a:t>11</a:t>
            </a:r>
            <a:endParaRPr lang="zh-CN" altLang="en-US" b="1"/>
          </a:p>
        </p:txBody>
      </p:sp>
      <p:sp>
        <p:nvSpPr>
          <p:cNvPr id="3" name="Oval 5"/>
          <p:cNvSpPr>
            <a:spLocks noChangeArrowheads="1"/>
          </p:cNvSpPr>
          <p:nvPr/>
        </p:nvSpPr>
        <p:spPr bwMode="auto">
          <a:xfrm>
            <a:off x="2051760" y="3708843"/>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sp>
        <p:nvSpPr>
          <p:cNvPr id="4" name="Text Box 84"/>
          <p:cNvSpPr txBox="1">
            <a:spLocks noChangeArrowheads="1"/>
          </p:cNvSpPr>
          <p:nvPr/>
        </p:nvSpPr>
        <p:spPr bwMode="auto">
          <a:xfrm>
            <a:off x="2186698" y="3392931"/>
            <a:ext cx="3127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5" name="Text Box 6"/>
          <p:cNvSpPr txBox="1">
            <a:spLocks noChangeArrowheads="1"/>
          </p:cNvSpPr>
          <p:nvPr/>
        </p:nvSpPr>
        <p:spPr bwMode="auto">
          <a:xfrm>
            <a:off x="2907423" y="2205481"/>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 39</a:t>
            </a:r>
          </a:p>
        </p:txBody>
      </p:sp>
      <p:grpSp>
        <p:nvGrpSpPr>
          <p:cNvPr id="6" name="Group 7"/>
          <p:cNvGrpSpPr>
            <a:grpSpLocks/>
          </p:cNvGrpSpPr>
          <p:nvPr/>
        </p:nvGrpSpPr>
        <p:grpSpPr bwMode="auto">
          <a:xfrm>
            <a:off x="2232735" y="3999356"/>
            <a:ext cx="730250" cy="644525"/>
            <a:chOff x="1940" y="2378"/>
            <a:chExt cx="460" cy="406"/>
          </a:xfrm>
        </p:grpSpPr>
        <p:cxnSp>
          <p:nvCxnSpPr>
            <p:cNvPr id="7" name="AutoShape 8"/>
            <p:cNvCxnSpPr>
              <a:cxnSpLocks noChangeShapeType="1"/>
              <a:stCxn id="8" idx="1"/>
            </p:cNvCxnSpPr>
            <p:nvPr/>
          </p:nvCxnSpPr>
          <p:spPr bwMode="auto">
            <a:xfrm flipH="1" flipV="1">
              <a:off x="1940" y="2378"/>
              <a:ext cx="296" cy="23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 name="Oval 9"/>
            <p:cNvSpPr>
              <a:spLocks noChangeArrowheads="1"/>
            </p:cNvSpPr>
            <p:nvPr/>
          </p:nvSpPr>
          <p:spPr bwMode="auto">
            <a:xfrm>
              <a:off x="2208" y="2592"/>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grpSp>
      <p:sp>
        <p:nvSpPr>
          <p:cNvPr id="9" name="Text Box 84"/>
          <p:cNvSpPr txBox="1">
            <a:spLocks noChangeArrowheads="1"/>
          </p:cNvSpPr>
          <p:nvPr/>
        </p:nvSpPr>
        <p:spPr bwMode="auto">
          <a:xfrm>
            <a:off x="2637548" y="3999356"/>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10" name="Text Box 6"/>
          <p:cNvSpPr txBox="1">
            <a:spLocks noChangeArrowheads="1"/>
          </p:cNvSpPr>
          <p:nvPr/>
        </p:nvSpPr>
        <p:spPr bwMode="auto">
          <a:xfrm>
            <a:off x="187237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39</a:t>
            </a:r>
            <a:r>
              <a:rPr lang="zh-CN" altLang="en-US" b="1"/>
              <a:t> ＞</a:t>
            </a:r>
            <a:r>
              <a:rPr lang="en-US" altLang="zh-CN" b="1"/>
              <a:t>11</a:t>
            </a:r>
          </a:p>
        </p:txBody>
      </p:sp>
      <p:sp>
        <p:nvSpPr>
          <p:cNvPr id="11" name="Text Box 84"/>
          <p:cNvSpPr txBox="1">
            <a:spLocks noChangeArrowheads="1"/>
          </p:cNvSpPr>
          <p:nvPr/>
        </p:nvSpPr>
        <p:spPr bwMode="auto">
          <a:xfrm>
            <a:off x="2321635" y="3383406"/>
            <a:ext cx="658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cxnSp>
        <p:nvCxnSpPr>
          <p:cNvPr id="12" name="直接箭头连接符 11"/>
          <p:cNvCxnSpPr>
            <a:cxnSpLocks noChangeShapeType="1"/>
          </p:cNvCxnSpPr>
          <p:nvPr/>
        </p:nvCxnSpPr>
        <p:spPr bwMode="auto">
          <a:xfrm>
            <a:off x="2186698" y="3157981"/>
            <a:ext cx="0" cy="4953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Text Box 6"/>
          <p:cNvSpPr txBox="1">
            <a:spLocks noChangeArrowheads="1"/>
          </p:cNvSpPr>
          <p:nvPr/>
        </p:nvSpPr>
        <p:spPr bwMode="auto">
          <a:xfrm>
            <a:off x="187237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23</a:t>
            </a:r>
            <a:r>
              <a:rPr lang="zh-CN" altLang="en-US" b="1"/>
              <a:t> ＞</a:t>
            </a:r>
            <a:r>
              <a:rPr lang="en-US" altLang="zh-CN" b="1"/>
              <a:t>11</a:t>
            </a:r>
          </a:p>
        </p:txBody>
      </p:sp>
      <p:sp>
        <p:nvSpPr>
          <p:cNvPr id="14" name="Text Box 84"/>
          <p:cNvSpPr txBox="1">
            <a:spLocks noChangeArrowheads="1"/>
          </p:cNvSpPr>
          <p:nvPr/>
        </p:nvSpPr>
        <p:spPr bwMode="auto">
          <a:xfrm>
            <a:off x="2608973" y="3383406"/>
            <a:ext cx="658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sp>
        <p:nvSpPr>
          <p:cNvPr id="15" name="Text Box 84"/>
          <p:cNvSpPr txBox="1">
            <a:spLocks noChangeArrowheads="1"/>
          </p:cNvSpPr>
          <p:nvPr/>
        </p:nvSpPr>
        <p:spPr bwMode="auto">
          <a:xfrm>
            <a:off x="1781885" y="347389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a</a:t>
            </a:r>
          </a:p>
        </p:txBody>
      </p:sp>
      <p:sp>
        <p:nvSpPr>
          <p:cNvPr id="16" name="Text Box 6"/>
          <p:cNvSpPr txBox="1">
            <a:spLocks noChangeArrowheads="1"/>
          </p:cNvSpPr>
          <p:nvPr/>
        </p:nvSpPr>
        <p:spPr bwMode="auto">
          <a:xfrm>
            <a:off x="1916823" y="1268856"/>
            <a:ext cx="1304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23</a:t>
            </a:r>
            <a:r>
              <a:rPr lang="zh-CN" altLang="en-US" b="1"/>
              <a:t> ＜</a:t>
            </a:r>
            <a:r>
              <a:rPr lang="en-US" altLang="zh-CN" b="1"/>
              <a:t>39</a:t>
            </a:r>
          </a:p>
        </p:txBody>
      </p:sp>
      <p:sp>
        <p:nvSpPr>
          <p:cNvPr id="17" name="Text Box 84"/>
          <p:cNvSpPr txBox="1">
            <a:spLocks noChangeArrowheads="1"/>
          </p:cNvSpPr>
          <p:nvPr/>
        </p:nvSpPr>
        <p:spPr bwMode="auto">
          <a:xfrm>
            <a:off x="2816935" y="3969193"/>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-1</a:t>
            </a:r>
          </a:p>
        </p:txBody>
      </p:sp>
      <p:grpSp>
        <p:nvGrpSpPr>
          <p:cNvPr id="18" name="Group 11"/>
          <p:cNvGrpSpPr>
            <a:grpSpLocks/>
          </p:cNvGrpSpPr>
          <p:nvPr/>
        </p:nvGrpSpPr>
        <p:grpSpPr bwMode="auto">
          <a:xfrm>
            <a:off x="2232735" y="4643881"/>
            <a:ext cx="501650" cy="720725"/>
            <a:chOff x="1920" y="2762"/>
            <a:chExt cx="316" cy="454"/>
          </a:xfrm>
        </p:grpSpPr>
        <p:sp>
          <p:nvSpPr>
            <p:cNvPr id="19" name="Oval 12"/>
            <p:cNvSpPr>
              <a:spLocks noChangeArrowheads="1"/>
            </p:cNvSpPr>
            <p:nvPr/>
          </p:nvSpPr>
          <p:spPr bwMode="auto">
            <a:xfrm>
              <a:off x="1920" y="3024"/>
              <a:ext cx="192" cy="19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20" name="AutoShape 13"/>
            <p:cNvCxnSpPr>
              <a:cxnSpLocks noChangeShapeType="1"/>
              <a:stCxn id="19" idx="0"/>
            </p:cNvCxnSpPr>
            <p:nvPr/>
          </p:nvCxnSpPr>
          <p:spPr bwMode="auto">
            <a:xfrm flipV="1">
              <a:off x="2016" y="2762"/>
              <a:ext cx="220" cy="2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cxnSp>
        <p:nvCxnSpPr>
          <p:cNvPr id="21" name="直接箭头连接符 20"/>
          <p:cNvCxnSpPr>
            <a:cxnSpLocks noChangeShapeType="1"/>
          </p:cNvCxnSpPr>
          <p:nvPr/>
        </p:nvCxnSpPr>
        <p:spPr bwMode="auto">
          <a:xfrm>
            <a:off x="2816935" y="3562793"/>
            <a:ext cx="0" cy="4953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 Box 84"/>
          <p:cNvSpPr txBox="1">
            <a:spLocks noChangeArrowheads="1"/>
          </p:cNvSpPr>
          <p:nvPr/>
        </p:nvSpPr>
        <p:spPr bwMode="auto">
          <a:xfrm>
            <a:off x="2007310" y="4874068"/>
            <a:ext cx="404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FF0000"/>
                </a:solidFill>
              </a:rPr>
              <a:t>0</a:t>
            </a:r>
          </a:p>
        </p:txBody>
      </p:sp>
      <p:sp>
        <p:nvSpPr>
          <p:cNvPr id="23" name="Text Box 84"/>
          <p:cNvSpPr txBox="1">
            <a:spLocks noChangeArrowheads="1"/>
          </p:cNvSpPr>
          <p:nvPr/>
        </p:nvSpPr>
        <p:spPr bwMode="auto">
          <a:xfrm>
            <a:off x="2951873" y="3310381"/>
            <a:ext cx="495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D60093"/>
                </a:solidFill>
              </a:rPr>
              <a:t>R</a:t>
            </a:r>
          </a:p>
        </p:txBody>
      </p:sp>
      <p:sp>
        <p:nvSpPr>
          <p:cNvPr id="24" name="Text Box 84"/>
          <p:cNvSpPr txBox="1">
            <a:spLocks noChangeArrowheads="1"/>
          </p:cNvSpPr>
          <p:nvPr/>
        </p:nvSpPr>
        <p:spPr bwMode="auto">
          <a:xfrm>
            <a:off x="2951873" y="4166043"/>
            <a:ext cx="495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D60093"/>
                </a:solidFill>
              </a:rPr>
              <a:t>L</a:t>
            </a:r>
          </a:p>
        </p:txBody>
      </p:sp>
      <p:sp>
        <p:nvSpPr>
          <p:cNvPr id="25" name="Text Box 14"/>
          <p:cNvSpPr txBox="1">
            <a:spLocks noChangeArrowheads="1"/>
          </p:cNvSpPr>
          <p:nvPr/>
        </p:nvSpPr>
        <p:spPr bwMode="auto">
          <a:xfrm>
            <a:off x="2907423" y="4688331"/>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D60093"/>
                </a:solidFill>
                <a:latin typeface="方正姚体" panose="02010601030101010101" pitchFamily="2" charset="-122"/>
                <a:ea typeface="方正姚体" panose="02010601030101010101" pitchFamily="2" charset="-122"/>
              </a:rPr>
              <a:t>RL</a:t>
            </a:r>
            <a:r>
              <a:rPr lang="zh-CN" altLang="en-US" b="1">
                <a:solidFill>
                  <a:srgbClr val="D60093"/>
                </a:solidFill>
                <a:latin typeface="方正姚体" panose="02010601030101010101" pitchFamily="2" charset="-122"/>
                <a:ea typeface="方正姚体" panose="02010601030101010101" pitchFamily="2" charset="-122"/>
              </a:rPr>
              <a:t>型</a:t>
            </a:r>
          </a:p>
        </p:txBody>
      </p:sp>
      <p:grpSp>
        <p:nvGrpSpPr>
          <p:cNvPr id="26" name="组合 83"/>
          <p:cNvGrpSpPr>
            <a:grpSpLocks/>
          </p:cNvGrpSpPr>
          <p:nvPr/>
        </p:nvGrpSpPr>
        <p:grpSpPr bwMode="auto">
          <a:xfrm>
            <a:off x="1016710" y="3834256"/>
            <a:ext cx="1081088" cy="1519237"/>
            <a:chOff x="5382090" y="4149080"/>
            <a:chExt cx="1080120" cy="1519935"/>
          </a:xfrm>
        </p:grpSpPr>
        <p:cxnSp>
          <p:nvCxnSpPr>
            <p:cNvPr id="27" name="AutoShape 8"/>
            <p:cNvCxnSpPr>
              <a:cxnSpLocks noChangeShapeType="1"/>
            </p:cNvCxnSpPr>
            <p:nvPr/>
          </p:nvCxnSpPr>
          <p:spPr bwMode="auto">
            <a:xfrm flipH="1" flipV="1">
              <a:off x="6012160" y="5052110"/>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8" name="Oval 9"/>
            <p:cNvSpPr>
              <a:spLocks noChangeArrowheads="1"/>
            </p:cNvSpPr>
            <p:nvPr/>
          </p:nvSpPr>
          <p:spPr bwMode="auto">
            <a:xfrm>
              <a:off x="6157410" y="5364215"/>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sp>
          <p:nvSpPr>
            <p:cNvPr id="29" name="Oval 9"/>
            <p:cNvSpPr>
              <a:spLocks noChangeArrowheads="1"/>
            </p:cNvSpPr>
            <p:nvPr/>
          </p:nvSpPr>
          <p:spPr bwMode="auto">
            <a:xfrm>
              <a:off x="5787135" y="477915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30" name="AutoShape 8"/>
            <p:cNvCxnSpPr>
              <a:cxnSpLocks noChangeShapeType="1"/>
            </p:cNvCxnSpPr>
            <p:nvPr/>
          </p:nvCxnSpPr>
          <p:spPr bwMode="auto">
            <a:xfrm flipH="1" flipV="1">
              <a:off x="5607115" y="4467045"/>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1" name="Oval 9"/>
            <p:cNvSpPr>
              <a:spLocks noChangeArrowheads="1"/>
            </p:cNvSpPr>
            <p:nvPr/>
          </p:nvSpPr>
          <p:spPr bwMode="auto">
            <a:xfrm>
              <a:off x="5382090" y="414908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grpSp>
      <p:grpSp>
        <p:nvGrpSpPr>
          <p:cNvPr id="32" name="组合 93"/>
          <p:cNvGrpSpPr>
            <a:grpSpLocks/>
          </p:cNvGrpSpPr>
          <p:nvPr/>
        </p:nvGrpSpPr>
        <p:grpSpPr bwMode="auto">
          <a:xfrm>
            <a:off x="702385" y="4327968"/>
            <a:ext cx="900113" cy="917575"/>
            <a:chOff x="5562110" y="4796535"/>
            <a:chExt cx="900100" cy="917485"/>
          </a:xfrm>
        </p:grpSpPr>
        <p:cxnSp>
          <p:nvCxnSpPr>
            <p:cNvPr id="33" name="AutoShape 8"/>
            <p:cNvCxnSpPr>
              <a:cxnSpLocks noChangeShapeType="1"/>
            </p:cNvCxnSpPr>
            <p:nvPr/>
          </p:nvCxnSpPr>
          <p:spPr bwMode="auto">
            <a:xfrm flipH="1" flipV="1">
              <a:off x="6012160" y="5069495"/>
              <a:ext cx="270030" cy="31210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4" name="Oval 9"/>
            <p:cNvSpPr>
              <a:spLocks noChangeArrowheads="1"/>
            </p:cNvSpPr>
            <p:nvPr/>
          </p:nvSpPr>
          <p:spPr bwMode="auto">
            <a:xfrm>
              <a:off x="6157410" y="538160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39</a:t>
              </a:r>
            </a:p>
          </p:txBody>
        </p:sp>
        <p:sp>
          <p:nvSpPr>
            <p:cNvPr id="35" name="Oval 9"/>
            <p:cNvSpPr>
              <a:spLocks noChangeArrowheads="1"/>
            </p:cNvSpPr>
            <p:nvPr/>
          </p:nvSpPr>
          <p:spPr bwMode="auto">
            <a:xfrm>
              <a:off x="5787135" y="4796535"/>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23</a:t>
              </a:r>
            </a:p>
          </p:txBody>
        </p:sp>
        <p:cxnSp>
          <p:nvCxnSpPr>
            <p:cNvPr id="36" name="AutoShape 8"/>
            <p:cNvCxnSpPr>
              <a:cxnSpLocks noChangeShapeType="1"/>
              <a:stCxn id="37" idx="0"/>
            </p:cNvCxnSpPr>
            <p:nvPr/>
          </p:nvCxnSpPr>
          <p:spPr bwMode="auto">
            <a:xfrm flipV="1">
              <a:off x="5714510" y="5094187"/>
              <a:ext cx="162635" cy="31503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 name="Oval 9"/>
            <p:cNvSpPr>
              <a:spLocks noChangeArrowheads="1"/>
            </p:cNvSpPr>
            <p:nvPr/>
          </p:nvSpPr>
          <p:spPr bwMode="auto">
            <a:xfrm>
              <a:off x="5562110" y="5409220"/>
              <a:ext cx="304800" cy="3048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11</a:t>
              </a:r>
            </a:p>
          </p:txBody>
        </p:sp>
      </p:grpSp>
      <p:sp>
        <p:nvSpPr>
          <p:cNvPr id="38" name="标题 37"/>
          <p:cNvSpPr>
            <a:spLocks noGrp="1"/>
          </p:cNvSpPr>
          <p:nvPr>
            <p:ph type="title"/>
          </p:nvPr>
        </p:nvSpPr>
        <p:spPr/>
        <p:txBody>
          <a:bodyPr/>
          <a:lstStyle/>
          <a:p>
            <a:r>
              <a:rPr lang="zh-CN" altLang="en-US" dirty="0" smtClean="0"/>
              <a:t>平衡二叉树插入</a:t>
            </a:r>
            <a:endParaRPr lang="en-US" dirty="0"/>
          </a:p>
        </p:txBody>
      </p:sp>
      <p:sp>
        <p:nvSpPr>
          <p:cNvPr id="41" name="Text Box 10"/>
          <p:cNvSpPr txBox="1">
            <a:spLocks noChangeArrowheads="1"/>
          </p:cNvSpPr>
          <p:nvPr/>
        </p:nvSpPr>
        <p:spPr bwMode="auto">
          <a:xfrm>
            <a:off x="3424948" y="2211831"/>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 23</a:t>
            </a:r>
          </a:p>
        </p:txBody>
      </p:sp>
      <p:sp>
        <p:nvSpPr>
          <p:cNvPr id="42" name="文本框 41"/>
          <p:cNvSpPr txBox="1"/>
          <p:nvPr/>
        </p:nvSpPr>
        <p:spPr>
          <a:xfrm>
            <a:off x="3986961" y="2203248"/>
            <a:ext cx="2565171" cy="461665"/>
          </a:xfrm>
          <a:prstGeom prst="rect">
            <a:avLst/>
          </a:prstGeom>
          <a:noFill/>
        </p:spPr>
        <p:txBody>
          <a:bodyPr wrap="square" rtlCol="0">
            <a:spAutoFit/>
          </a:bodyPr>
          <a:lstStyle/>
          <a:p>
            <a:r>
              <a:rPr kumimoji="1" lang="en-US" sz="2400" b="1" dirty="0" smtClean="0">
                <a:latin typeface="Times New Roman" panose="02020603050405020304" pitchFamily="18" charset="0"/>
              </a:rPr>
              <a:t>,68,85,8,3,46,27,50</a:t>
            </a:r>
            <a:endParaRPr kumimoji="1" lang="en-US" sz="2400" b="1" dirty="0">
              <a:latin typeface="Times New Roman" panose="02020603050405020304" pitchFamily="18" charset="0"/>
            </a:endParaRPr>
          </a:p>
        </p:txBody>
      </p:sp>
    </p:spTree>
    <p:extLst>
      <p:ext uri="{BB962C8B-B14F-4D97-AF65-F5344CB8AC3E}">
        <p14:creationId xmlns:p14="http://schemas.microsoft.com/office/powerpoint/2010/main" val="32467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1300"/>
                                  </p:stCondLst>
                                  <p:childTnLst>
                                    <p:set>
                                      <p:cBhvr>
                                        <p:cTn id="39" dur="1" fill="hold">
                                          <p:stCondLst>
                                            <p:cond delay="499"/>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ox(i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grpId="1" nodeType="clickEffect">
                                  <p:stCondLst>
                                    <p:cond delay="0"/>
                                  </p:stCondLst>
                                  <p:childTnLst>
                                    <p:animEffect transition="out" filter="box(in)">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ox(in)">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ox(in)">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box(in)">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4" grpId="0" autoUpdateAnimBg="0"/>
      <p:bldP spid="5" grpId="0" autoUpdateAnimBg="0"/>
      <p:bldP spid="9" grpId="0" autoUpdateAnimBg="0"/>
      <p:bldP spid="10" grpId="0" autoUpdateAnimBg="0"/>
      <p:bldP spid="10" grpId="1"/>
      <p:bldP spid="11" grpId="0" autoUpdateAnimBg="0"/>
      <p:bldP spid="13" grpId="0" autoUpdateAnimBg="0"/>
      <p:bldP spid="13" grpId="1"/>
      <p:bldP spid="14" grpId="0" autoUpdateAnimBg="0"/>
      <p:bldP spid="15" grpId="0" autoUpdateAnimBg="0"/>
      <p:bldP spid="16" grpId="0" autoUpdateAnimBg="0"/>
      <p:bldP spid="17" grpId="0" autoUpdateAnimBg="0"/>
      <p:bldP spid="22" grpId="0" autoUpdateAnimBg="0"/>
      <p:bldP spid="23" grpId="0" autoUpdateAnimBg="0"/>
      <p:bldP spid="24" grpId="0" autoUpdateAnimBg="0"/>
      <p:bldP spid="25" grpId="0" autoUpdateAnimBg="0"/>
      <p:bldP spid="41" grpId="0" autoUpdateAnimBg="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250825" y="188913"/>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
        <p:nvSpPr>
          <p:cNvPr id="41986" name="Text Box 5"/>
          <p:cNvSpPr txBox="1"/>
          <p:nvPr/>
        </p:nvSpPr>
        <p:spPr>
          <a:xfrm>
            <a:off x="684213" y="1341438"/>
            <a:ext cx="3382962" cy="366712"/>
          </a:xfrm>
          <a:prstGeom prst="rect">
            <a:avLst/>
          </a:prstGeom>
          <a:noFill/>
          <a:ln w="9525">
            <a:noFill/>
          </a:ln>
        </p:spPr>
        <p:txBody>
          <a:bodyPr anchor="t">
            <a:spAutoFit/>
          </a:bodyPr>
          <a:lstStyle/>
          <a:p>
            <a:pPr>
              <a:spcBef>
                <a:spcPct val="50000"/>
              </a:spcBef>
              <a:buSzTx/>
            </a:pPr>
            <a:endParaRPr lang="zh-CN" altLang="zh-CN" dirty="0">
              <a:latin typeface="Arial" panose="020B0604020202020204" pitchFamily="34" charset="0"/>
            </a:endParaRPr>
          </a:p>
        </p:txBody>
      </p:sp>
      <p:sp>
        <p:nvSpPr>
          <p:cNvPr id="41987" name="Text Box 6"/>
          <p:cNvSpPr txBox="1"/>
          <p:nvPr/>
        </p:nvSpPr>
        <p:spPr>
          <a:xfrm>
            <a:off x="827088" y="1196975"/>
            <a:ext cx="7848600" cy="1169988"/>
          </a:xfrm>
          <a:prstGeom prst="rect">
            <a:avLst/>
          </a:prstGeom>
          <a:noFill/>
          <a:ln w="9525">
            <a:noFill/>
          </a:ln>
        </p:spPr>
        <p:txBody>
          <a:bodyPr anchor="t">
            <a:spAutoFit/>
          </a:bodyPr>
          <a:lstStyle/>
          <a:p>
            <a:pPr>
              <a:spcBef>
                <a:spcPct val="50000"/>
              </a:spcBef>
              <a:buSzTx/>
            </a:pPr>
            <a:r>
              <a:rPr lang="zh-CN" altLang="en-US" sz="2000" b="1" dirty="0">
                <a:solidFill>
                  <a:srgbClr val="000000"/>
                </a:solidFill>
                <a:latin typeface="楷体_GB2312" pitchFamily="49" charset="-122"/>
                <a:ea typeface="楷体_GB2312" pitchFamily="49" charset="-122"/>
              </a:rPr>
              <a:t>在平衡二叉树上删除结点</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（假定平衡二叉树有且仅有一个结点的值等于</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）的大体步骤如下：</a:t>
            </a:r>
          </a:p>
          <a:p>
            <a:pPr>
              <a:spcBef>
                <a:spcPct val="50000"/>
              </a:spcBef>
              <a:buClrTx/>
              <a:buSzTx/>
              <a:buFontTx/>
              <a:buChar char="•"/>
            </a:pPr>
            <a:r>
              <a:rPr lang="zh-CN" altLang="en-US" sz="2000" b="1" dirty="0">
                <a:solidFill>
                  <a:srgbClr val="000000"/>
                </a:solidFill>
                <a:latin typeface="楷体_GB2312" pitchFamily="49" charset="-122"/>
                <a:ea typeface="楷体_GB2312" pitchFamily="49" charset="-122"/>
              </a:rPr>
              <a:t> 用一般的二叉排序树的删除算法找到并删除结点</a:t>
            </a:r>
            <a:r>
              <a:rPr lang="en-US" altLang="zh-CN" sz="2000" b="1" dirty="0">
                <a:solidFill>
                  <a:srgbClr val="000000"/>
                </a:solidFill>
                <a:latin typeface="楷体_GB2312" pitchFamily="49" charset="-122"/>
                <a:ea typeface="楷体_GB2312" pitchFamily="49" charset="-122"/>
              </a:rPr>
              <a:t>x</a:t>
            </a:r>
            <a:r>
              <a:rPr lang="zh-CN" altLang="en-US" sz="2000" b="1" dirty="0">
                <a:solidFill>
                  <a:srgbClr val="000000"/>
                </a:solidFill>
                <a:latin typeface="楷体_GB2312" pitchFamily="49" charset="-122"/>
                <a:ea typeface="楷体_GB2312" pitchFamily="49" charset="-122"/>
              </a:rPr>
              <a:t>；</a:t>
            </a:r>
          </a:p>
        </p:txBody>
      </p:sp>
      <p:sp>
        <p:nvSpPr>
          <p:cNvPr id="174087" name="AutoShape 7"/>
          <p:cNvSpPr/>
          <p:nvPr/>
        </p:nvSpPr>
        <p:spPr>
          <a:xfrm>
            <a:off x="1422400" y="2438400"/>
            <a:ext cx="7037388" cy="3060700"/>
          </a:xfrm>
          <a:prstGeom prst="callout1">
            <a:avLst>
              <a:gd name="adj1" fmla="val -2000"/>
              <a:gd name="adj2" fmla="val 98236"/>
              <a:gd name="adj3" fmla="val -2000"/>
              <a:gd name="adj4" fmla="val -11120"/>
            </a:avLst>
          </a:prstGeom>
          <a:solidFill>
            <a:schemeClr val="bg1"/>
          </a:solidFill>
          <a:ln w="9525" cap="flat" cmpd="sng">
            <a:solidFill>
              <a:schemeClr val="tx1"/>
            </a:solidFill>
            <a:prstDash val="solid"/>
            <a:miter/>
            <a:headEnd type="none" w="med" len="med"/>
            <a:tailEnd type="none" w="med" len="med"/>
          </a:ln>
        </p:spPr>
        <p:txBody>
          <a:bodyPr anchor="t"/>
          <a:lstStyle/>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结点为叶子结点，由于删去叶子结点不破坏整棵树的结构，则可直接删去该结点；</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结点只有左子树而无右子树，根据二叉排序树的特点，可以直接将其左子树的根结点放在被删去的结点的位置；</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结点只有右子树而无左子树，同样根据二叉排序树的特点，可以直接将其右子树的根结点放在被删去的结点的位置；</a:t>
            </a:r>
          </a:p>
          <a:p>
            <a:pPr>
              <a:buSzTx/>
            </a:pPr>
            <a:r>
              <a:rPr lang="zh-CN" altLang="en-US" sz="2000" b="1" dirty="0">
                <a:solidFill>
                  <a:srgbClr val="0070C0"/>
                </a:solidFill>
                <a:latin typeface="楷体_GB2312" pitchFamily="49" charset="-122"/>
                <a:ea typeface="楷体_GB2312" pitchFamily="49" charset="-122"/>
              </a:rPr>
              <a:t>若</a:t>
            </a:r>
            <a:r>
              <a:rPr lang="en-US" altLang="zh-CN" sz="2000" b="1" dirty="0">
                <a:solidFill>
                  <a:srgbClr val="0070C0"/>
                </a:solidFill>
                <a:latin typeface="楷体_GB2312" pitchFamily="49" charset="-122"/>
                <a:ea typeface="楷体_GB2312" pitchFamily="49" charset="-122"/>
              </a:rPr>
              <a:t>x</a:t>
            </a:r>
            <a:r>
              <a:rPr lang="zh-CN" altLang="en-US" sz="2000" b="1" dirty="0">
                <a:solidFill>
                  <a:srgbClr val="0070C0"/>
                </a:solidFill>
                <a:latin typeface="楷体_GB2312" pitchFamily="49" charset="-122"/>
                <a:ea typeface="楷体_GB2312" pitchFamily="49" charset="-122"/>
              </a:rPr>
              <a:t>结点同时有左子树和右子树，则根据二叉排序树的特点，可以从其左子树中选择关键字最大的结点或者从其右子树中选择关键字最小的结点放在被删去结点的位置。</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00" y="4824093"/>
            <a:ext cx="8955597" cy="1591144"/>
          </a:xfrm>
        </p:spPr>
        <p:txBody>
          <a:bodyPr/>
          <a:lstStyle/>
          <a:p>
            <a:pPr marL="0" indent="0">
              <a:spcBef>
                <a:spcPct val="50000"/>
              </a:spcBef>
              <a:buSzTx/>
              <a:buNone/>
            </a:pPr>
            <a:r>
              <a:rPr lang="en-US" altLang="zh-CN" sz="3200" dirty="0" smtClean="0">
                <a:solidFill>
                  <a:srgbClr val="FF0000"/>
                </a:solidFill>
                <a:latin typeface="楷体_GB2312" pitchFamily="49" charset="-122"/>
                <a:ea typeface="楷体_GB2312" pitchFamily="49" charset="-122"/>
              </a:rPr>
              <a:t>p-</a:t>
            </a:r>
            <a:r>
              <a:rPr lang="en-US" altLang="zh-CN" sz="3200" dirty="0">
                <a:solidFill>
                  <a:srgbClr val="FF0000"/>
                </a:solidFill>
                <a:latin typeface="楷体_GB2312" pitchFamily="49" charset="-122"/>
                <a:ea typeface="楷体_GB2312" pitchFamily="49" charset="-122"/>
              </a:rPr>
              <a:t>&gt;bf=0</a:t>
            </a:r>
            <a:r>
              <a:rPr lang="zh-CN" altLang="en-US" sz="3200" dirty="0">
                <a:solidFill>
                  <a:srgbClr val="FF0000"/>
                </a:solidFill>
                <a:latin typeface="楷体_GB2312" pitchFamily="49" charset="-122"/>
                <a:ea typeface="楷体_GB2312" pitchFamily="49" charset="-122"/>
              </a:rPr>
              <a:t>时在左子树中删除结点</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删除后</a:t>
            </a:r>
            <a:r>
              <a:rPr lang="en-US" altLang="zh-CN" sz="3200" dirty="0">
                <a:solidFill>
                  <a:srgbClr val="FF0000"/>
                </a:solidFill>
                <a:latin typeface="楷体_GB2312" pitchFamily="49" charset="-122"/>
                <a:ea typeface="楷体_GB2312" pitchFamily="49" charset="-122"/>
              </a:rPr>
              <a:t>,p-&gt;bf</a:t>
            </a:r>
            <a:r>
              <a:rPr lang="zh-CN" altLang="en-US" sz="3200" dirty="0" smtClean="0">
                <a:solidFill>
                  <a:srgbClr val="FF0000"/>
                </a:solidFill>
                <a:latin typeface="楷体_GB2312" pitchFamily="49" charset="-122"/>
                <a:ea typeface="楷体_GB2312" pitchFamily="49" charset="-122"/>
              </a:rPr>
              <a:t>变成</a:t>
            </a:r>
            <a:r>
              <a:rPr lang="en-US" altLang="zh-CN" sz="3200" dirty="0" smtClean="0">
                <a:solidFill>
                  <a:srgbClr val="FF0000"/>
                </a:solidFill>
                <a:latin typeface="楷体_GB2312" pitchFamily="49" charset="-122"/>
                <a:ea typeface="楷体_GB2312" pitchFamily="49" charset="-122"/>
              </a:rPr>
              <a:t>1</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仍平衡</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且*</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高度不变</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回溯至此停止</a:t>
            </a:r>
            <a:r>
              <a:rPr lang="en-US" altLang="zh-CN" sz="3200" dirty="0">
                <a:solidFill>
                  <a:srgbClr val="FF0000"/>
                </a:solidFill>
                <a:latin typeface="楷体_GB2312" pitchFamily="49" charset="-122"/>
                <a:ea typeface="楷体_GB2312" pitchFamily="49" charset="-122"/>
              </a:rPr>
              <a:t>;</a:t>
            </a:r>
          </a:p>
        </p:txBody>
      </p:sp>
      <p:sp>
        <p:nvSpPr>
          <p:cNvPr id="4" name="Oval 31"/>
          <p:cNvSpPr/>
          <p:nvPr/>
        </p:nvSpPr>
        <p:spPr>
          <a:xfrm>
            <a:off x="971760" y="1763889"/>
            <a:ext cx="504825" cy="431800"/>
          </a:xfrm>
          <a:prstGeom prst="ellipse">
            <a:avLst/>
          </a:prstGeom>
          <a:solidFill>
            <a:srgbClr val="A7E8FF"/>
          </a:solidFill>
          <a:ln w="9525"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 name="Line 32"/>
          <p:cNvSpPr/>
          <p:nvPr/>
        </p:nvSpPr>
        <p:spPr>
          <a:xfrm flipH="1">
            <a:off x="755860" y="2195689"/>
            <a:ext cx="360363" cy="647700"/>
          </a:xfrm>
          <a:prstGeom prst="line">
            <a:avLst/>
          </a:prstGeom>
          <a:ln w="9525" cap="flat" cmpd="sng">
            <a:solidFill>
              <a:schemeClr val="tx1"/>
            </a:solidFill>
            <a:prstDash val="solid"/>
            <a:round/>
            <a:headEnd type="none" w="med" len="med"/>
            <a:tailEnd type="none" w="med" len="med"/>
          </a:ln>
        </p:spPr>
      </p:sp>
      <p:sp>
        <p:nvSpPr>
          <p:cNvPr id="6" name="Line 33"/>
          <p:cNvSpPr/>
          <p:nvPr/>
        </p:nvSpPr>
        <p:spPr>
          <a:xfrm>
            <a:off x="1332123" y="2195689"/>
            <a:ext cx="360362" cy="647700"/>
          </a:xfrm>
          <a:prstGeom prst="line">
            <a:avLst/>
          </a:prstGeom>
          <a:ln w="9525" cap="flat" cmpd="sng">
            <a:solidFill>
              <a:schemeClr val="tx1"/>
            </a:solidFill>
            <a:prstDash val="solid"/>
            <a:round/>
            <a:headEnd type="none" w="med" len="med"/>
            <a:tailEnd type="none" w="med" len="med"/>
          </a:ln>
        </p:spPr>
      </p:sp>
      <p:sp>
        <p:nvSpPr>
          <p:cNvPr id="7" name="Rectangle 34"/>
          <p:cNvSpPr/>
          <p:nvPr/>
        </p:nvSpPr>
        <p:spPr>
          <a:xfrm>
            <a:off x="539960" y="2843389"/>
            <a:ext cx="431800" cy="647700"/>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8" name="Rectangle 35"/>
          <p:cNvSpPr/>
          <p:nvPr/>
        </p:nvSpPr>
        <p:spPr>
          <a:xfrm>
            <a:off x="1476585" y="2843389"/>
            <a:ext cx="503238"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9" name="Line 36"/>
          <p:cNvSpPr/>
          <p:nvPr/>
        </p:nvSpPr>
        <p:spPr>
          <a:xfrm flipH="1">
            <a:off x="1403560" y="1547989"/>
            <a:ext cx="360363" cy="215900"/>
          </a:xfrm>
          <a:prstGeom prst="line">
            <a:avLst/>
          </a:prstGeom>
          <a:ln w="9525" cap="flat" cmpd="sng">
            <a:solidFill>
              <a:schemeClr val="tx1"/>
            </a:solidFill>
            <a:prstDash val="solid"/>
            <a:round/>
            <a:headEnd type="none" w="med" len="med"/>
            <a:tailEnd type="triangle" w="med" len="med"/>
          </a:ln>
        </p:spPr>
      </p:sp>
      <p:sp>
        <p:nvSpPr>
          <p:cNvPr id="10" name="Text Box 37"/>
          <p:cNvSpPr txBox="1"/>
          <p:nvPr/>
        </p:nvSpPr>
        <p:spPr>
          <a:xfrm>
            <a:off x="1836948" y="1332089"/>
            <a:ext cx="503237"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p</a:t>
            </a:r>
          </a:p>
        </p:txBody>
      </p:sp>
      <p:sp>
        <p:nvSpPr>
          <p:cNvPr id="11" name="Text Box 38"/>
          <p:cNvSpPr txBox="1"/>
          <p:nvPr/>
        </p:nvSpPr>
        <p:spPr>
          <a:xfrm>
            <a:off x="1619460" y="1757539"/>
            <a:ext cx="576263" cy="365125"/>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0</a:t>
            </a:r>
          </a:p>
        </p:txBody>
      </p:sp>
      <p:sp>
        <p:nvSpPr>
          <p:cNvPr id="12" name="Text Box 39"/>
          <p:cNvSpPr txBox="1"/>
          <p:nvPr/>
        </p:nvSpPr>
        <p:spPr>
          <a:xfrm>
            <a:off x="1692485" y="1763889"/>
            <a:ext cx="431800" cy="366712"/>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1</a:t>
            </a:r>
          </a:p>
        </p:txBody>
      </p:sp>
      <p:sp>
        <p:nvSpPr>
          <p:cNvPr id="13" name="Line 40"/>
          <p:cNvSpPr/>
          <p:nvPr/>
        </p:nvSpPr>
        <p:spPr>
          <a:xfrm>
            <a:off x="971760" y="2843389"/>
            <a:ext cx="360363" cy="0"/>
          </a:xfrm>
          <a:prstGeom prst="line">
            <a:avLst/>
          </a:prstGeom>
          <a:ln w="9525" cap="flat" cmpd="sng">
            <a:solidFill>
              <a:schemeClr val="tx1"/>
            </a:solidFill>
            <a:prstDash val="solid"/>
            <a:round/>
            <a:headEnd type="none" w="med" len="med"/>
            <a:tailEnd type="none" w="med" len="med"/>
          </a:ln>
        </p:spPr>
      </p:sp>
      <p:sp>
        <p:nvSpPr>
          <p:cNvPr id="14" name="Line 42"/>
          <p:cNvSpPr/>
          <p:nvPr/>
        </p:nvSpPr>
        <p:spPr>
          <a:xfrm>
            <a:off x="1187660" y="2843389"/>
            <a:ext cx="0" cy="215900"/>
          </a:xfrm>
          <a:prstGeom prst="line">
            <a:avLst/>
          </a:prstGeom>
          <a:ln w="9525" cap="flat" cmpd="sng">
            <a:solidFill>
              <a:schemeClr val="tx1"/>
            </a:solidFill>
            <a:prstDash val="solid"/>
            <a:round/>
            <a:headEnd type="none" w="med" len="med"/>
            <a:tailEnd type="triangle" w="med" len="med"/>
          </a:ln>
        </p:spPr>
      </p:sp>
      <p:grpSp>
        <p:nvGrpSpPr>
          <p:cNvPr id="15" name="Group 48"/>
          <p:cNvGrpSpPr/>
          <p:nvPr/>
        </p:nvGrpSpPr>
        <p:grpSpPr>
          <a:xfrm>
            <a:off x="971760" y="3419651"/>
            <a:ext cx="360363" cy="215900"/>
            <a:chOff x="2154" y="2160"/>
            <a:chExt cx="227" cy="136"/>
          </a:xfrm>
        </p:grpSpPr>
        <p:sp>
          <p:nvSpPr>
            <p:cNvPr id="16" name="Line 41"/>
            <p:cNvSpPr/>
            <p:nvPr/>
          </p:nvSpPr>
          <p:spPr>
            <a:xfrm>
              <a:off x="2154" y="2296"/>
              <a:ext cx="227" cy="0"/>
            </a:xfrm>
            <a:prstGeom prst="line">
              <a:avLst/>
            </a:prstGeom>
            <a:ln w="9525" cap="flat" cmpd="sng">
              <a:solidFill>
                <a:schemeClr val="tx1"/>
              </a:solidFill>
              <a:prstDash val="solid"/>
              <a:round/>
              <a:headEnd type="none" w="med" len="med"/>
              <a:tailEnd type="none" w="med" len="med"/>
            </a:ln>
          </p:spPr>
        </p:sp>
        <p:sp>
          <p:nvSpPr>
            <p:cNvPr id="17" name="Line 43"/>
            <p:cNvSpPr/>
            <p:nvPr/>
          </p:nvSpPr>
          <p:spPr>
            <a:xfrm flipV="1">
              <a:off x="2290" y="2160"/>
              <a:ext cx="0" cy="136"/>
            </a:xfrm>
            <a:prstGeom prst="line">
              <a:avLst/>
            </a:prstGeom>
            <a:ln w="9525" cap="flat" cmpd="sng">
              <a:solidFill>
                <a:schemeClr val="tx1"/>
              </a:solidFill>
              <a:prstDash val="solid"/>
              <a:round/>
              <a:headEnd type="none" w="med" len="med"/>
              <a:tailEnd type="triangle" w="med" len="med"/>
            </a:ln>
          </p:spPr>
        </p:sp>
      </p:grpSp>
      <p:sp>
        <p:nvSpPr>
          <p:cNvPr id="18" name="Text Box 44"/>
          <p:cNvSpPr txBox="1"/>
          <p:nvPr/>
        </p:nvSpPr>
        <p:spPr>
          <a:xfrm>
            <a:off x="971760" y="3059289"/>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9" name="Text Box 45"/>
          <p:cNvSpPr txBox="1"/>
          <p:nvPr/>
        </p:nvSpPr>
        <p:spPr>
          <a:xfrm>
            <a:off x="1187660" y="3059289"/>
            <a:ext cx="4318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-1</a:t>
            </a:r>
          </a:p>
        </p:txBody>
      </p:sp>
      <p:sp>
        <p:nvSpPr>
          <p:cNvPr id="20" name="Rectangle 47"/>
          <p:cNvSpPr/>
          <p:nvPr/>
        </p:nvSpPr>
        <p:spPr>
          <a:xfrm>
            <a:off x="539960" y="3491089"/>
            <a:ext cx="431800" cy="144462"/>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grpSp>
        <p:nvGrpSpPr>
          <p:cNvPr id="59" name="组合 58"/>
          <p:cNvGrpSpPr/>
          <p:nvPr/>
        </p:nvGrpSpPr>
        <p:grpSpPr>
          <a:xfrm>
            <a:off x="2845010" y="773113"/>
            <a:ext cx="1943100" cy="2447926"/>
            <a:chOff x="2845010" y="773113"/>
            <a:chExt cx="1943100" cy="2447926"/>
          </a:xfrm>
        </p:grpSpPr>
        <p:sp>
          <p:nvSpPr>
            <p:cNvPr id="22" name="Oval 5"/>
            <p:cNvSpPr/>
            <p:nvPr/>
          </p:nvSpPr>
          <p:spPr>
            <a:xfrm>
              <a:off x="3276810" y="773113"/>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23" name="Line 6"/>
            <p:cNvSpPr/>
            <p:nvPr/>
          </p:nvSpPr>
          <p:spPr>
            <a:xfrm flipH="1">
              <a:off x="3132347" y="1204913"/>
              <a:ext cx="288925" cy="576263"/>
            </a:xfrm>
            <a:prstGeom prst="line">
              <a:avLst/>
            </a:prstGeom>
            <a:ln w="9525" cap="flat" cmpd="sng">
              <a:solidFill>
                <a:schemeClr val="tx1"/>
              </a:solidFill>
              <a:prstDash val="solid"/>
              <a:round/>
              <a:headEnd type="none" w="med" len="med"/>
              <a:tailEnd type="none" w="med" len="med"/>
            </a:ln>
          </p:spPr>
        </p:sp>
        <p:sp>
          <p:nvSpPr>
            <p:cNvPr id="24" name="Line 7"/>
            <p:cNvSpPr/>
            <p:nvPr/>
          </p:nvSpPr>
          <p:spPr>
            <a:xfrm>
              <a:off x="3708610" y="1133476"/>
              <a:ext cx="287338" cy="576263"/>
            </a:xfrm>
            <a:prstGeom prst="line">
              <a:avLst/>
            </a:prstGeom>
            <a:ln w="9525" cap="flat" cmpd="sng">
              <a:solidFill>
                <a:schemeClr val="tx1"/>
              </a:solidFill>
              <a:prstDash val="solid"/>
              <a:round/>
              <a:headEnd type="none" w="med" len="med"/>
              <a:tailEnd type="none" w="med" len="med"/>
            </a:ln>
          </p:spPr>
        </p:sp>
        <p:sp>
          <p:nvSpPr>
            <p:cNvPr id="25" name="Oval 8"/>
            <p:cNvSpPr/>
            <p:nvPr/>
          </p:nvSpPr>
          <p:spPr>
            <a:xfrm>
              <a:off x="2845010" y="1781176"/>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26" name="Oval 9"/>
            <p:cNvSpPr/>
            <p:nvPr/>
          </p:nvSpPr>
          <p:spPr>
            <a:xfrm>
              <a:off x="3853072" y="1709738"/>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28" name="Line 11"/>
            <p:cNvSpPr/>
            <p:nvPr/>
          </p:nvSpPr>
          <p:spPr>
            <a:xfrm>
              <a:off x="3203785" y="2068513"/>
              <a:ext cx="288925" cy="792163"/>
            </a:xfrm>
            <a:prstGeom prst="line">
              <a:avLst/>
            </a:prstGeom>
            <a:ln w="9525" cap="flat" cmpd="sng">
              <a:solidFill>
                <a:schemeClr val="tx1"/>
              </a:solidFill>
              <a:prstDash val="solid"/>
              <a:round/>
              <a:headEnd type="none" w="med" len="med"/>
              <a:tailEnd type="none" w="med" len="med"/>
            </a:ln>
          </p:spPr>
        </p:sp>
        <p:sp>
          <p:nvSpPr>
            <p:cNvPr id="29" name="Line 12"/>
            <p:cNvSpPr/>
            <p:nvPr/>
          </p:nvSpPr>
          <p:spPr>
            <a:xfrm flipH="1">
              <a:off x="3853072" y="2068513"/>
              <a:ext cx="215900" cy="792163"/>
            </a:xfrm>
            <a:prstGeom prst="line">
              <a:avLst/>
            </a:prstGeom>
            <a:ln w="9525" cap="flat" cmpd="sng">
              <a:solidFill>
                <a:schemeClr val="tx1"/>
              </a:solidFill>
              <a:prstDash val="solid"/>
              <a:round/>
              <a:headEnd type="none" w="med" len="med"/>
              <a:tailEnd type="none" w="med" len="med"/>
            </a:ln>
          </p:spPr>
        </p:sp>
        <p:sp>
          <p:nvSpPr>
            <p:cNvPr id="30" name="Line 13"/>
            <p:cNvSpPr/>
            <p:nvPr/>
          </p:nvSpPr>
          <p:spPr>
            <a:xfrm>
              <a:off x="4140410" y="2068513"/>
              <a:ext cx="360363" cy="792163"/>
            </a:xfrm>
            <a:prstGeom prst="line">
              <a:avLst/>
            </a:prstGeom>
            <a:ln w="9525" cap="flat" cmpd="sng">
              <a:solidFill>
                <a:schemeClr val="tx1"/>
              </a:solidFill>
              <a:prstDash val="solid"/>
              <a:round/>
              <a:headEnd type="none" w="med" len="med"/>
              <a:tailEnd type="none" w="med" len="med"/>
            </a:ln>
          </p:spPr>
        </p:sp>
        <p:sp>
          <p:nvSpPr>
            <p:cNvPr id="32" name="Oval 15"/>
            <p:cNvSpPr/>
            <p:nvPr/>
          </p:nvSpPr>
          <p:spPr>
            <a:xfrm>
              <a:off x="3276810" y="2789238"/>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33" name="Oval 16"/>
            <p:cNvSpPr/>
            <p:nvPr/>
          </p:nvSpPr>
          <p:spPr>
            <a:xfrm>
              <a:off x="3708610" y="2789238"/>
              <a:ext cx="433388"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34" name="Oval 17"/>
            <p:cNvSpPr/>
            <p:nvPr/>
          </p:nvSpPr>
          <p:spPr>
            <a:xfrm>
              <a:off x="4356310" y="2860676"/>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grpSp>
      <p:sp>
        <p:nvSpPr>
          <p:cNvPr id="39" name="Oval 68"/>
          <p:cNvSpPr/>
          <p:nvPr/>
        </p:nvSpPr>
        <p:spPr>
          <a:xfrm>
            <a:off x="7102636" y="681520"/>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endParaRPr lang="zh-CN" altLang="zh-CN" dirty="0">
              <a:solidFill>
                <a:srgbClr val="000000"/>
              </a:solidFill>
              <a:latin typeface="Arial" panose="020B0604020202020204" pitchFamily="34" charset="0"/>
            </a:endParaRPr>
          </a:p>
        </p:txBody>
      </p:sp>
      <p:sp>
        <p:nvSpPr>
          <p:cNvPr id="40" name="Line 69"/>
          <p:cNvSpPr/>
          <p:nvPr/>
        </p:nvSpPr>
        <p:spPr>
          <a:xfrm flipH="1">
            <a:off x="6958174" y="1113320"/>
            <a:ext cx="288925" cy="576262"/>
          </a:xfrm>
          <a:prstGeom prst="line">
            <a:avLst/>
          </a:prstGeom>
          <a:ln w="9525" cap="flat" cmpd="sng">
            <a:solidFill>
              <a:schemeClr val="tx1"/>
            </a:solidFill>
            <a:prstDash val="solid"/>
            <a:round/>
            <a:headEnd type="none" w="med" len="med"/>
            <a:tailEnd type="none" w="med" len="med"/>
          </a:ln>
        </p:spPr>
      </p:sp>
      <p:sp>
        <p:nvSpPr>
          <p:cNvPr id="41" name="Line 70"/>
          <p:cNvSpPr/>
          <p:nvPr/>
        </p:nvSpPr>
        <p:spPr>
          <a:xfrm>
            <a:off x="7534436" y="1041882"/>
            <a:ext cx="287338" cy="576263"/>
          </a:xfrm>
          <a:prstGeom prst="line">
            <a:avLst/>
          </a:prstGeom>
          <a:ln w="9525" cap="flat" cmpd="sng">
            <a:solidFill>
              <a:schemeClr val="tx1"/>
            </a:solidFill>
            <a:prstDash val="solid"/>
            <a:round/>
            <a:headEnd type="none" w="med" len="med"/>
            <a:tailEnd type="none" w="med" len="med"/>
          </a:ln>
        </p:spPr>
      </p:sp>
      <p:sp>
        <p:nvSpPr>
          <p:cNvPr id="42" name="Oval 71"/>
          <p:cNvSpPr/>
          <p:nvPr/>
        </p:nvSpPr>
        <p:spPr>
          <a:xfrm>
            <a:off x="6670836" y="1689582"/>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43" name="Oval 72"/>
          <p:cNvSpPr/>
          <p:nvPr/>
        </p:nvSpPr>
        <p:spPr>
          <a:xfrm>
            <a:off x="7678899" y="1618145"/>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45" name="Line 74"/>
          <p:cNvSpPr/>
          <p:nvPr/>
        </p:nvSpPr>
        <p:spPr>
          <a:xfrm>
            <a:off x="7029611" y="1976920"/>
            <a:ext cx="288925" cy="792162"/>
          </a:xfrm>
          <a:prstGeom prst="line">
            <a:avLst/>
          </a:prstGeom>
          <a:ln w="9525" cap="flat" cmpd="sng">
            <a:solidFill>
              <a:schemeClr val="tx1"/>
            </a:solidFill>
            <a:prstDash val="solid"/>
            <a:round/>
            <a:headEnd type="none" w="med" len="med"/>
            <a:tailEnd type="none" w="med" len="med"/>
          </a:ln>
        </p:spPr>
      </p:sp>
      <p:sp>
        <p:nvSpPr>
          <p:cNvPr id="46" name="Line 75"/>
          <p:cNvSpPr/>
          <p:nvPr/>
        </p:nvSpPr>
        <p:spPr>
          <a:xfrm flipH="1">
            <a:off x="7678899" y="1976920"/>
            <a:ext cx="215900" cy="792162"/>
          </a:xfrm>
          <a:prstGeom prst="line">
            <a:avLst/>
          </a:prstGeom>
          <a:ln w="9525" cap="flat" cmpd="sng">
            <a:solidFill>
              <a:schemeClr val="tx1"/>
            </a:solidFill>
            <a:prstDash val="solid"/>
            <a:round/>
            <a:headEnd type="none" w="med" len="med"/>
            <a:tailEnd type="none" w="med" len="med"/>
          </a:ln>
        </p:spPr>
      </p:sp>
      <p:sp>
        <p:nvSpPr>
          <p:cNvPr id="47" name="Line 76"/>
          <p:cNvSpPr/>
          <p:nvPr/>
        </p:nvSpPr>
        <p:spPr>
          <a:xfrm>
            <a:off x="7966236" y="1976920"/>
            <a:ext cx="360363" cy="792162"/>
          </a:xfrm>
          <a:prstGeom prst="line">
            <a:avLst/>
          </a:prstGeom>
          <a:ln w="9525" cap="flat" cmpd="sng">
            <a:solidFill>
              <a:schemeClr val="tx1"/>
            </a:solidFill>
            <a:prstDash val="solid"/>
            <a:round/>
            <a:headEnd type="none" w="med" len="med"/>
            <a:tailEnd type="none" w="med" len="med"/>
          </a:ln>
        </p:spPr>
      </p:sp>
      <p:sp>
        <p:nvSpPr>
          <p:cNvPr id="49" name="Oval 78"/>
          <p:cNvSpPr/>
          <p:nvPr/>
        </p:nvSpPr>
        <p:spPr>
          <a:xfrm>
            <a:off x="7102636" y="2697645"/>
            <a:ext cx="360363" cy="360362"/>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50" name="Oval 79"/>
          <p:cNvSpPr/>
          <p:nvPr/>
        </p:nvSpPr>
        <p:spPr>
          <a:xfrm>
            <a:off x="7534436" y="2697645"/>
            <a:ext cx="433388" cy="360362"/>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51" name="Oval 80"/>
          <p:cNvSpPr/>
          <p:nvPr/>
        </p:nvSpPr>
        <p:spPr>
          <a:xfrm>
            <a:off x="8182136" y="2769082"/>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56" name="Text Box 85"/>
          <p:cNvSpPr txBox="1"/>
          <p:nvPr/>
        </p:nvSpPr>
        <p:spPr>
          <a:xfrm>
            <a:off x="7102636" y="681520"/>
            <a:ext cx="792163" cy="366712"/>
          </a:xfrm>
          <a:prstGeom prst="rect">
            <a:avLst/>
          </a:prstGeom>
          <a:noFill/>
          <a:ln w="9525">
            <a:noFill/>
          </a:ln>
        </p:spPr>
        <p:txBody>
          <a:bodyPr anchor="t">
            <a:spAutoFit/>
          </a:bodyPr>
          <a:lstStyle/>
          <a:p>
            <a:pPr>
              <a:spcBef>
                <a:spcPct val="50000"/>
              </a:spcBef>
              <a:buSzTx/>
            </a:pPr>
            <a:r>
              <a:rPr lang="en-US" altLang="zh-CN" dirty="0">
                <a:solidFill>
                  <a:srgbClr val="000000"/>
                </a:solidFill>
                <a:latin typeface="Arial" panose="020B0604020202020204" pitchFamily="34" charset="0"/>
              </a:rPr>
              <a:t>11</a:t>
            </a:r>
          </a:p>
        </p:txBody>
      </p:sp>
      <p:sp>
        <p:nvSpPr>
          <p:cNvPr id="57" name="Text Box 86"/>
          <p:cNvSpPr txBox="1"/>
          <p:nvPr/>
        </p:nvSpPr>
        <p:spPr>
          <a:xfrm>
            <a:off x="7174074" y="683107"/>
            <a:ext cx="1081087" cy="366713"/>
          </a:xfrm>
          <a:prstGeom prst="rect">
            <a:avLst/>
          </a:prstGeom>
          <a:noFill/>
          <a:ln w="9525">
            <a:noFill/>
          </a:ln>
        </p:spPr>
        <p:txBody>
          <a:bodyPr anchor="t">
            <a:spAutoFit/>
          </a:bodyPr>
          <a:lstStyle/>
          <a:p>
            <a:pPr>
              <a:spcBef>
                <a:spcPct val="50000"/>
              </a:spcBef>
              <a:buSzTx/>
            </a:pPr>
            <a:r>
              <a:rPr lang="en-US" altLang="zh-CN" dirty="0">
                <a:solidFill>
                  <a:srgbClr val="000000"/>
                </a:solidFill>
                <a:latin typeface="Arial" panose="020B0604020202020204" pitchFamily="34" charset="0"/>
              </a:rPr>
              <a:t>9</a:t>
            </a:r>
          </a:p>
        </p:txBody>
      </p:sp>
      <p:sp>
        <p:nvSpPr>
          <p:cNvPr id="58" name="AutoShape 46"/>
          <p:cNvSpPr/>
          <p:nvPr/>
        </p:nvSpPr>
        <p:spPr>
          <a:xfrm>
            <a:off x="4706852" y="1133475"/>
            <a:ext cx="1237356" cy="576263"/>
          </a:xfrm>
          <a:prstGeom prst="rightArrow">
            <a:avLst>
              <a:gd name="adj1" fmla="val 50000"/>
              <a:gd name="adj2" fmla="val 93715"/>
            </a:avLst>
          </a:prstGeom>
          <a:noFill/>
          <a:ln w="9525" cap="flat" cmpd="sng">
            <a:solidFill>
              <a:schemeClr val="tx1"/>
            </a:solidFill>
            <a:prstDash val="solid"/>
            <a:miter/>
            <a:headEnd type="none" w="med" len="med"/>
            <a:tailEnd type="none" w="med" len="med"/>
          </a:ln>
        </p:spPr>
        <p:txBody>
          <a:bodyPr wrap="none" anchor="ctr"/>
          <a:lstStyle/>
          <a:p>
            <a:pPr>
              <a:buSzTx/>
            </a:pPr>
            <a:r>
              <a:rPr lang="zh-CN" altLang="en-US" dirty="0" smtClean="0"/>
              <a:t>删除</a:t>
            </a:r>
            <a:r>
              <a:rPr lang="en-US" altLang="zh-CN" dirty="0" smtClean="0"/>
              <a:t>11</a:t>
            </a:r>
            <a:endParaRPr lang="zh-CN" altLang="en-US" dirty="0">
              <a:latin typeface="Arial" panose="020B0604020202020204" pitchFamily="34" charset="0"/>
            </a:endParaRPr>
          </a:p>
        </p:txBody>
      </p:sp>
      <p:sp>
        <p:nvSpPr>
          <p:cNvPr id="60" name="Rectangle 2"/>
          <p:cNvSpPr>
            <a:spLocks noGrp="1" noRot="1" noChangeArrowheads="1"/>
          </p:cNvSpPr>
          <p:nvPr>
            <p:ph type="title"/>
          </p:nvPr>
        </p:nvSpPr>
        <p:spPr>
          <a:xfrm>
            <a:off x="250825" y="188913"/>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Tree>
    <p:extLst>
      <p:ext uri="{BB962C8B-B14F-4D97-AF65-F5344CB8AC3E}">
        <p14:creationId xmlns:p14="http://schemas.microsoft.com/office/powerpoint/2010/main" val="358744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1.94444E-6 -1.85185E-6 C -0.00191 -0.01829 -0.00156 -0.00972 -0.00156 -0.02523 " pathEditMode="relative" rAng="0" ptsTypes="AA">
                                      <p:cBhvr>
                                        <p:cTn id="52" dur="2000" fill="hold"/>
                                        <p:tgtEl>
                                          <p:spTgt spid="15"/>
                                        </p:tgtEl>
                                        <p:attrNameLst>
                                          <p:attrName>ppt_x</p:attrName>
                                          <p:attrName>ppt_y</p:attrName>
                                        </p:attrNameLst>
                                      </p:cBhvr>
                                      <p:rCtr x="-87" y="-1273"/>
                                    </p:animMotion>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3" presetClass="entr" presetSubtype="1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linds(horizontal)">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1" nodeType="click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linds(horizontal)">
                                      <p:cBhvr>
                                        <p:cTn id="76" dur="500"/>
                                        <p:tgtEl>
                                          <p:spTgt spid="56"/>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linds(horizontal)">
                                      <p:cBhvr>
                                        <p:cTn id="79" dur="500"/>
                                        <p:tgtEl>
                                          <p:spTgt spid="39"/>
                                        </p:tgtEl>
                                      </p:cBhvr>
                                    </p:animEffect>
                                  </p:childTnLst>
                                </p:cTn>
                              </p:par>
                              <p:par>
                                <p:cTn id="80" presetID="3" presetClass="entr" presetSubtype="1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linds(horizontal)">
                                      <p:cBhvr>
                                        <p:cTn id="82" dur="500"/>
                                        <p:tgtEl>
                                          <p:spTgt spid="40"/>
                                        </p:tgtEl>
                                      </p:cBhvr>
                                    </p:animEffect>
                                  </p:childTnLst>
                                </p:cTn>
                              </p:par>
                              <p:par>
                                <p:cTn id="83" presetID="3" presetClass="entr" presetSubtype="1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blinds(horizontal)">
                                      <p:cBhvr>
                                        <p:cTn id="85" dur="500"/>
                                        <p:tgtEl>
                                          <p:spTgt spid="41"/>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linds(horizontal)">
                                      <p:cBhvr>
                                        <p:cTn id="88" dur="500"/>
                                        <p:tgtEl>
                                          <p:spTgt spid="4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par>
                                <p:cTn id="92" presetID="3" presetClass="entr" presetSubtype="1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blinds(horizontal)">
                                      <p:cBhvr>
                                        <p:cTn id="94" dur="500"/>
                                        <p:tgtEl>
                                          <p:spTgt spid="45"/>
                                        </p:tgtEl>
                                      </p:cBhvr>
                                    </p:animEffect>
                                  </p:childTnLst>
                                </p:cTn>
                              </p:par>
                              <p:par>
                                <p:cTn id="95" presetID="3" presetClass="entr" presetSubtype="10" fill="hold" grpId="1"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linds(horizontal)">
                                      <p:cBhvr>
                                        <p:cTn id="97" dur="500"/>
                                        <p:tgtEl>
                                          <p:spTgt spid="49"/>
                                        </p:tgtEl>
                                      </p:cBhvr>
                                    </p:animEffect>
                                  </p:childTnLst>
                                </p:cTn>
                              </p:par>
                              <p:par>
                                <p:cTn id="98" presetID="3" presetClass="entr" presetSubtype="10"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blinds(horizontal)">
                                      <p:cBhvr>
                                        <p:cTn id="100" dur="500"/>
                                        <p:tgtEl>
                                          <p:spTgt spid="46"/>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blinds(horizontal)">
                                      <p:cBhvr>
                                        <p:cTn id="106" dur="500"/>
                                        <p:tgtEl>
                                          <p:spTgt spid="50"/>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blinds(horizontal)">
                                      <p:cBhvr>
                                        <p:cTn id="109" dur="500"/>
                                        <p:tgtEl>
                                          <p:spTgt spid="51"/>
                                        </p:tgtEl>
                                      </p:cBhvr>
                                    </p:animEffect>
                                  </p:childTnLst>
                                </p:cTn>
                              </p:par>
                              <p:par>
                                <p:cTn id="110" presetID="1" presetClass="emph" presetSubtype="2" fill="hold" nodeType="withEffect">
                                  <p:stCondLst>
                                    <p:cond delay="0"/>
                                  </p:stCondLst>
                                  <p:childTnLst>
                                    <p:animClr clrSpc="rgb" dir="cw">
                                      <p:cBhvr>
                                        <p:cTn id="111" dur="2000" fill="hold"/>
                                        <p:tgtEl>
                                          <p:spTgt spid="49"/>
                                        </p:tgtEl>
                                        <p:attrNameLst>
                                          <p:attrName>fillcolor</p:attrName>
                                        </p:attrNameLst>
                                      </p:cBhvr>
                                      <p:to>
                                        <a:srgbClr val="FF0000"/>
                                      </p:to>
                                    </p:animClr>
                                    <p:set>
                                      <p:cBhvr>
                                        <p:cTn id="112" dur="2000" fill="hold"/>
                                        <p:tgtEl>
                                          <p:spTgt spid="49"/>
                                        </p:tgtEl>
                                        <p:attrNameLst>
                                          <p:attrName>fill.type</p:attrName>
                                        </p:attrNameLst>
                                      </p:cBhvr>
                                      <p:to>
                                        <p:strVal val="solid"/>
                                      </p:to>
                                    </p:set>
                                    <p:set>
                                      <p:cBhvr>
                                        <p:cTn id="113" dur="2000" fill="hold"/>
                                        <p:tgtEl>
                                          <p:spTgt spid="49"/>
                                        </p:tgtEl>
                                        <p:attrNameLst>
                                          <p:attrName>fill.on</p:attrName>
                                        </p:attrNameLst>
                                      </p:cBhvr>
                                      <p:to>
                                        <p:strVal val="true"/>
                                      </p:to>
                                    </p:set>
                                  </p:childTnLst>
                                </p:cTn>
                              </p:par>
                            </p:childTnLst>
                          </p:cTn>
                        </p:par>
                        <p:par>
                          <p:cTn id="114" fill="hold">
                            <p:stCondLst>
                              <p:cond delay="2000"/>
                            </p:stCondLst>
                            <p:childTnLst>
                              <p:par>
                                <p:cTn id="115" presetID="3" presetClass="exit" presetSubtype="10" fill="hold" nodeType="afterEffect">
                                  <p:stCondLst>
                                    <p:cond delay="0"/>
                                  </p:stCondLst>
                                  <p:childTnLst>
                                    <p:animEffect transition="out" filter="blinds(horizontal)">
                                      <p:cBhvr>
                                        <p:cTn id="116" dur="2000"/>
                                        <p:tgtEl>
                                          <p:spTgt spid="45"/>
                                        </p:tgtEl>
                                      </p:cBhvr>
                                    </p:animEffect>
                                    <p:set>
                                      <p:cBhvr>
                                        <p:cTn id="117" dur="1" fill="hold">
                                          <p:stCondLst>
                                            <p:cond delay="1999"/>
                                          </p:stCondLst>
                                        </p:cTn>
                                        <p:tgtEl>
                                          <p:spTgt spid="45"/>
                                        </p:tgtEl>
                                        <p:attrNameLst>
                                          <p:attrName>style.visibility</p:attrName>
                                        </p:attrNameLst>
                                      </p:cBhvr>
                                      <p:to>
                                        <p:strVal val="hidden"/>
                                      </p:to>
                                    </p:set>
                                  </p:childTnLst>
                                </p:cTn>
                              </p:par>
                            </p:childTnLst>
                          </p:cTn>
                        </p:par>
                        <p:par>
                          <p:cTn id="118" fill="hold">
                            <p:stCondLst>
                              <p:cond delay="4000"/>
                            </p:stCondLst>
                            <p:childTnLst>
                              <p:par>
                                <p:cTn id="119" presetID="3" presetClass="exit" presetSubtype="10" fill="hold" grpId="0" nodeType="afterEffect">
                                  <p:stCondLst>
                                    <p:cond delay="0"/>
                                  </p:stCondLst>
                                  <p:childTnLst>
                                    <p:animEffect transition="out" filter="blinds(horizontal)">
                                      <p:cBhvr>
                                        <p:cTn id="120" dur="2000"/>
                                        <p:tgtEl>
                                          <p:spTgt spid="49"/>
                                        </p:tgtEl>
                                      </p:cBhvr>
                                    </p:animEffect>
                                    <p:set>
                                      <p:cBhvr>
                                        <p:cTn id="121" dur="1" fill="hold">
                                          <p:stCondLst>
                                            <p:cond delay="1999"/>
                                          </p:stCondLst>
                                        </p:cTn>
                                        <p:tgtEl>
                                          <p:spTgt spid="4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0" nodeType="clickEffect">
                                  <p:stCondLst>
                                    <p:cond delay="0"/>
                                  </p:stCondLst>
                                  <p:childTnLst>
                                    <p:animEffect transition="out" filter="blinds(horizontal)">
                                      <p:cBhvr>
                                        <p:cTn id="125" dur="500"/>
                                        <p:tgtEl>
                                          <p:spTgt spid="56"/>
                                        </p:tgtEl>
                                      </p:cBhvr>
                                    </p:animEffect>
                                    <p:set>
                                      <p:cBhvr>
                                        <p:cTn id="126" dur="1" fill="hold">
                                          <p:stCondLst>
                                            <p:cond delay="499"/>
                                          </p:stCondLst>
                                        </p:cTn>
                                        <p:tgtEl>
                                          <p:spTgt spid="56"/>
                                        </p:tgtEl>
                                        <p:attrNameLst>
                                          <p:attrName>style.visibility</p:attrName>
                                        </p:attrNameLst>
                                      </p:cBhvr>
                                      <p:to>
                                        <p:strVal val="hidden"/>
                                      </p:to>
                                    </p:set>
                                  </p:childTnLst>
                                </p:cTn>
                              </p:par>
                            </p:childTnLst>
                          </p:cTn>
                        </p:par>
                        <p:par>
                          <p:cTn id="127" fill="hold">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blinds(horizontal)">
                                      <p:cBhvr>
                                        <p:cTn id="1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p:bldP spid="11" grpId="0"/>
      <p:bldP spid="12" grpId="0" animBg="1"/>
      <p:bldP spid="18" grpId="0"/>
      <p:bldP spid="19" grpId="0"/>
      <p:bldP spid="20" grpId="0" animBg="1"/>
      <p:bldP spid="20" grpId="1" animBg="1"/>
      <p:bldP spid="39" grpId="0" animBg="1"/>
      <p:bldP spid="42" grpId="0" animBg="1"/>
      <p:bldP spid="43" grpId="0" animBg="1"/>
      <p:bldP spid="49" grpId="0" animBg="1"/>
      <p:bldP spid="49" grpId="1" animBg="1"/>
      <p:bldP spid="50" grpId="0" animBg="1"/>
      <p:bldP spid="51" grpId="0" animBg="1"/>
      <p:bldP spid="56" grpId="0"/>
      <p:bldP spid="56" grpId="1"/>
      <p:bldP spid="57" grpId="0"/>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4831922"/>
            <a:ext cx="8715375" cy="1710896"/>
          </a:xfrm>
        </p:spPr>
        <p:txBody>
          <a:bodyPr/>
          <a:lstStyle/>
          <a:p>
            <a:pPr marL="0" indent="0">
              <a:buNone/>
            </a:pP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a:t>
            </a:r>
            <a:r>
              <a:rPr lang="en-US" altLang="zh-CN" sz="3200" dirty="0">
                <a:solidFill>
                  <a:srgbClr val="FF0000"/>
                </a:solidFill>
                <a:latin typeface="楷体_GB2312" pitchFamily="49" charset="-122"/>
                <a:ea typeface="楷体_GB2312" pitchFamily="49" charset="-122"/>
              </a:rPr>
              <a:t>&gt;bf=1</a:t>
            </a:r>
            <a:r>
              <a:rPr lang="zh-CN" altLang="en-US" sz="3200" dirty="0">
                <a:solidFill>
                  <a:srgbClr val="FF0000"/>
                </a:solidFill>
                <a:latin typeface="楷体_GB2312" pitchFamily="49" charset="-122"/>
                <a:ea typeface="楷体_GB2312" pitchFamily="49" charset="-122"/>
              </a:rPr>
              <a:t>时在左子树中删除结点</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删除后</a:t>
            </a:r>
            <a:r>
              <a:rPr lang="en-US" altLang="zh-CN" sz="3200" dirty="0">
                <a:solidFill>
                  <a:srgbClr val="FF0000"/>
                </a:solidFill>
                <a:latin typeface="楷体_GB2312" pitchFamily="49" charset="-122"/>
                <a:ea typeface="楷体_GB2312" pitchFamily="49" charset="-122"/>
              </a:rPr>
              <a:t>,p-&gt;bf</a:t>
            </a:r>
            <a:r>
              <a:rPr lang="zh-CN" altLang="en-US" sz="3200" dirty="0">
                <a:solidFill>
                  <a:srgbClr val="FF0000"/>
                </a:solidFill>
                <a:latin typeface="楷体_GB2312" pitchFamily="49" charset="-122"/>
                <a:ea typeface="楷体_GB2312" pitchFamily="49" charset="-122"/>
              </a:rPr>
              <a:t>变为</a:t>
            </a:r>
            <a:r>
              <a:rPr lang="en-US" altLang="zh-CN" sz="3200" dirty="0">
                <a:solidFill>
                  <a:srgbClr val="FF0000"/>
                </a:solidFill>
                <a:latin typeface="楷体_GB2312" pitchFamily="49" charset="-122"/>
                <a:ea typeface="楷体_GB2312" pitchFamily="49" charset="-122"/>
              </a:rPr>
              <a:t>0.</a:t>
            </a:r>
            <a:r>
              <a:rPr lang="zh-CN" altLang="en-US" sz="3200" dirty="0">
                <a:solidFill>
                  <a:srgbClr val="FF0000"/>
                </a:solidFill>
                <a:latin typeface="楷体_GB2312" pitchFamily="49" charset="-122"/>
                <a:ea typeface="楷体_GB2312" pitchFamily="49" charset="-122"/>
              </a:rPr>
              <a:t>这时</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结点仍平衡</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但*</a:t>
            </a:r>
            <a:r>
              <a:rPr lang="en-US" altLang="zh-CN" sz="3200" dirty="0">
                <a:solidFill>
                  <a:srgbClr val="FF0000"/>
                </a:solidFill>
                <a:latin typeface="楷体_GB2312" pitchFamily="49" charset="-122"/>
                <a:ea typeface="楷体_GB2312" pitchFamily="49" charset="-122"/>
              </a:rPr>
              <a:t>p</a:t>
            </a:r>
            <a:r>
              <a:rPr lang="zh-CN" altLang="en-US" sz="3200" dirty="0">
                <a:solidFill>
                  <a:srgbClr val="FF0000"/>
                </a:solidFill>
                <a:latin typeface="楷体_GB2312" pitchFamily="49" charset="-122"/>
                <a:ea typeface="楷体_GB2312" pitchFamily="49" charset="-122"/>
              </a:rPr>
              <a:t>的高度降低</a:t>
            </a:r>
            <a:r>
              <a:rPr lang="en-US" altLang="zh-CN" sz="3200" dirty="0">
                <a:solidFill>
                  <a:srgbClr val="FF0000"/>
                </a:solidFill>
                <a:latin typeface="楷体_GB2312" pitchFamily="49" charset="-122"/>
                <a:ea typeface="楷体_GB2312" pitchFamily="49" charset="-122"/>
              </a:rPr>
              <a:t>,</a:t>
            </a:r>
            <a:r>
              <a:rPr lang="zh-CN" altLang="en-US" sz="3200" dirty="0">
                <a:solidFill>
                  <a:srgbClr val="FF0000"/>
                </a:solidFill>
                <a:latin typeface="楷体_GB2312" pitchFamily="49" charset="-122"/>
                <a:ea typeface="楷体_GB2312" pitchFamily="49" charset="-122"/>
              </a:rPr>
              <a:t>需要继续向上回溯</a:t>
            </a:r>
            <a:r>
              <a:rPr lang="en-US" altLang="zh-CN" sz="3200" dirty="0">
                <a:solidFill>
                  <a:srgbClr val="FF0000"/>
                </a:solidFill>
                <a:latin typeface="楷体_GB2312" pitchFamily="49" charset="-122"/>
                <a:ea typeface="楷体_GB2312" pitchFamily="49" charset="-122"/>
              </a:rPr>
              <a:t>;</a:t>
            </a:r>
            <a:endParaRPr lang="en-US" dirty="0">
              <a:solidFill>
                <a:srgbClr val="FF0000"/>
              </a:solidFill>
            </a:endParaRPr>
          </a:p>
        </p:txBody>
      </p:sp>
      <p:sp>
        <p:nvSpPr>
          <p:cNvPr id="4" name="Oval 5"/>
          <p:cNvSpPr/>
          <p:nvPr/>
        </p:nvSpPr>
        <p:spPr>
          <a:xfrm>
            <a:off x="900113" y="1916113"/>
            <a:ext cx="431800" cy="433387"/>
          </a:xfrm>
          <a:prstGeom prst="ellipse">
            <a:avLst/>
          </a:prstGeom>
          <a:solidFill>
            <a:srgbClr val="A7E8FF"/>
          </a:solidFill>
          <a:ln w="9525"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 name="Line 6"/>
          <p:cNvSpPr/>
          <p:nvPr/>
        </p:nvSpPr>
        <p:spPr>
          <a:xfrm flipH="1">
            <a:off x="611188" y="2349500"/>
            <a:ext cx="431800" cy="719138"/>
          </a:xfrm>
          <a:prstGeom prst="line">
            <a:avLst/>
          </a:prstGeom>
          <a:ln w="9525" cap="flat" cmpd="sng">
            <a:solidFill>
              <a:schemeClr val="tx1"/>
            </a:solidFill>
            <a:prstDash val="solid"/>
            <a:round/>
            <a:headEnd type="none" w="med" len="med"/>
            <a:tailEnd type="none" w="med" len="med"/>
          </a:ln>
        </p:spPr>
      </p:sp>
      <p:sp>
        <p:nvSpPr>
          <p:cNvPr id="6" name="Line 7"/>
          <p:cNvSpPr/>
          <p:nvPr/>
        </p:nvSpPr>
        <p:spPr>
          <a:xfrm>
            <a:off x="1258888" y="2276475"/>
            <a:ext cx="360362" cy="865188"/>
          </a:xfrm>
          <a:prstGeom prst="line">
            <a:avLst/>
          </a:prstGeom>
          <a:ln w="9525" cap="flat" cmpd="sng">
            <a:solidFill>
              <a:schemeClr val="tx1"/>
            </a:solidFill>
            <a:prstDash val="solid"/>
            <a:round/>
            <a:headEnd type="none" w="med" len="med"/>
            <a:tailEnd type="none" w="med" len="med"/>
          </a:ln>
        </p:spPr>
      </p:sp>
      <p:sp>
        <p:nvSpPr>
          <p:cNvPr id="7" name="Rectangle 8"/>
          <p:cNvSpPr/>
          <p:nvPr/>
        </p:nvSpPr>
        <p:spPr>
          <a:xfrm>
            <a:off x="395288" y="3068638"/>
            <a:ext cx="431800"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8" name="Rectangle 9"/>
          <p:cNvSpPr/>
          <p:nvPr/>
        </p:nvSpPr>
        <p:spPr>
          <a:xfrm>
            <a:off x="1403350" y="3068638"/>
            <a:ext cx="431800" cy="792162"/>
          </a:xfrm>
          <a:prstGeom prst="rect">
            <a:avLst/>
          </a:prstGeom>
          <a:solidFill>
            <a:srgbClr val="A7E8FF"/>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9" name="Line 10"/>
          <p:cNvSpPr/>
          <p:nvPr/>
        </p:nvSpPr>
        <p:spPr>
          <a:xfrm flipH="1">
            <a:off x="1258888" y="1628775"/>
            <a:ext cx="576262" cy="287338"/>
          </a:xfrm>
          <a:prstGeom prst="line">
            <a:avLst/>
          </a:prstGeom>
          <a:ln w="9525" cap="flat" cmpd="sng">
            <a:solidFill>
              <a:schemeClr val="tx1"/>
            </a:solidFill>
            <a:prstDash val="solid"/>
            <a:round/>
            <a:headEnd type="none" w="med" len="med"/>
            <a:tailEnd type="triangle" w="med" len="med"/>
          </a:ln>
        </p:spPr>
      </p:sp>
      <p:sp>
        <p:nvSpPr>
          <p:cNvPr id="10" name="Text Box 11"/>
          <p:cNvSpPr txBox="1"/>
          <p:nvPr/>
        </p:nvSpPr>
        <p:spPr>
          <a:xfrm>
            <a:off x="1692275" y="1341438"/>
            <a:ext cx="5762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p</a:t>
            </a:r>
          </a:p>
        </p:txBody>
      </p:sp>
      <p:sp>
        <p:nvSpPr>
          <p:cNvPr id="11" name="Text Box 12"/>
          <p:cNvSpPr txBox="1"/>
          <p:nvPr/>
        </p:nvSpPr>
        <p:spPr>
          <a:xfrm>
            <a:off x="1331913" y="1928813"/>
            <a:ext cx="654050" cy="368300"/>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  -1</a:t>
            </a:r>
          </a:p>
        </p:txBody>
      </p:sp>
      <p:sp>
        <p:nvSpPr>
          <p:cNvPr id="12" name="Rectangle 13"/>
          <p:cNvSpPr/>
          <p:nvPr/>
        </p:nvSpPr>
        <p:spPr>
          <a:xfrm>
            <a:off x="395288" y="3860800"/>
            <a:ext cx="431800" cy="14446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13" name="Line 14"/>
          <p:cNvSpPr/>
          <p:nvPr/>
        </p:nvSpPr>
        <p:spPr>
          <a:xfrm>
            <a:off x="1835150" y="3068638"/>
            <a:ext cx="360363" cy="0"/>
          </a:xfrm>
          <a:prstGeom prst="line">
            <a:avLst/>
          </a:prstGeom>
          <a:ln w="9525" cap="flat" cmpd="sng">
            <a:solidFill>
              <a:schemeClr val="tx1"/>
            </a:solidFill>
            <a:prstDash val="solid"/>
            <a:round/>
            <a:headEnd type="none" w="med" len="med"/>
            <a:tailEnd type="none" w="med" len="med"/>
          </a:ln>
        </p:spPr>
      </p:sp>
      <p:sp>
        <p:nvSpPr>
          <p:cNvPr id="14" name="Line 15"/>
          <p:cNvSpPr/>
          <p:nvPr/>
        </p:nvSpPr>
        <p:spPr>
          <a:xfrm>
            <a:off x="1835150" y="3860800"/>
            <a:ext cx="360363" cy="0"/>
          </a:xfrm>
          <a:prstGeom prst="line">
            <a:avLst/>
          </a:prstGeom>
          <a:ln w="9525" cap="flat" cmpd="sng">
            <a:solidFill>
              <a:schemeClr val="tx1"/>
            </a:solidFill>
            <a:prstDash val="solid"/>
            <a:round/>
            <a:headEnd type="none" w="med" len="med"/>
            <a:tailEnd type="none" w="med" len="med"/>
          </a:ln>
        </p:spPr>
      </p:sp>
      <p:sp>
        <p:nvSpPr>
          <p:cNvPr id="15" name="Line 16"/>
          <p:cNvSpPr/>
          <p:nvPr/>
        </p:nvSpPr>
        <p:spPr>
          <a:xfrm>
            <a:off x="2051050" y="3068638"/>
            <a:ext cx="0" cy="215900"/>
          </a:xfrm>
          <a:prstGeom prst="line">
            <a:avLst/>
          </a:prstGeom>
          <a:ln w="9525" cap="flat" cmpd="sng">
            <a:solidFill>
              <a:schemeClr val="tx1"/>
            </a:solidFill>
            <a:prstDash val="solid"/>
            <a:round/>
            <a:headEnd type="none" w="med" len="med"/>
            <a:tailEnd type="triangle" w="med" len="med"/>
          </a:ln>
        </p:spPr>
      </p:sp>
      <p:sp>
        <p:nvSpPr>
          <p:cNvPr id="16" name="Line 17"/>
          <p:cNvSpPr/>
          <p:nvPr/>
        </p:nvSpPr>
        <p:spPr>
          <a:xfrm flipV="1">
            <a:off x="2051050" y="3716338"/>
            <a:ext cx="0" cy="144462"/>
          </a:xfrm>
          <a:prstGeom prst="line">
            <a:avLst/>
          </a:prstGeom>
          <a:ln w="9525" cap="flat" cmpd="sng">
            <a:solidFill>
              <a:schemeClr val="tx1"/>
            </a:solidFill>
            <a:prstDash val="solid"/>
            <a:round/>
            <a:headEnd type="none" w="med" len="med"/>
            <a:tailEnd type="triangle" w="med" len="med"/>
          </a:ln>
        </p:spPr>
      </p:sp>
      <p:sp>
        <p:nvSpPr>
          <p:cNvPr id="17" name="Text Box 18"/>
          <p:cNvSpPr txBox="1"/>
          <p:nvPr/>
        </p:nvSpPr>
        <p:spPr>
          <a:xfrm>
            <a:off x="1908175" y="3284538"/>
            <a:ext cx="360363"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18" name="Line 19"/>
          <p:cNvSpPr/>
          <p:nvPr/>
        </p:nvSpPr>
        <p:spPr>
          <a:xfrm>
            <a:off x="755650" y="3068638"/>
            <a:ext cx="431800" cy="0"/>
          </a:xfrm>
          <a:prstGeom prst="line">
            <a:avLst/>
          </a:prstGeom>
          <a:ln w="9525" cap="flat" cmpd="sng">
            <a:solidFill>
              <a:schemeClr val="tx1"/>
            </a:solidFill>
            <a:prstDash val="solid"/>
            <a:round/>
            <a:headEnd type="none" w="med" len="med"/>
            <a:tailEnd type="none" w="med" len="med"/>
          </a:ln>
        </p:spPr>
      </p:sp>
      <p:sp>
        <p:nvSpPr>
          <p:cNvPr id="19" name="Line 21"/>
          <p:cNvSpPr/>
          <p:nvPr/>
        </p:nvSpPr>
        <p:spPr>
          <a:xfrm>
            <a:off x="971550" y="3068638"/>
            <a:ext cx="0" cy="215900"/>
          </a:xfrm>
          <a:prstGeom prst="line">
            <a:avLst/>
          </a:prstGeom>
          <a:ln w="9525" cap="flat" cmpd="sng">
            <a:solidFill>
              <a:schemeClr val="tx1"/>
            </a:solidFill>
            <a:prstDash val="solid"/>
            <a:round/>
            <a:headEnd type="none" w="med" len="med"/>
            <a:tailEnd type="triangle" w="med" len="med"/>
          </a:ln>
        </p:spPr>
      </p:sp>
      <p:grpSp>
        <p:nvGrpSpPr>
          <p:cNvPr id="20" name="Group 24"/>
          <p:cNvGrpSpPr/>
          <p:nvPr/>
        </p:nvGrpSpPr>
        <p:grpSpPr>
          <a:xfrm>
            <a:off x="827088" y="3789363"/>
            <a:ext cx="360362" cy="215900"/>
            <a:chOff x="521" y="2341"/>
            <a:chExt cx="227" cy="182"/>
          </a:xfrm>
        </p:grpSpPr>
        <p:sp>
          <p:nvSpPr>
            <p:cNvPr id="21" name="Line 20"/>
            <p:cNvSpPr/>
            <p:nvPr/>
          </p:nvSpPr>
          <p:spPr>
            <a:xfrm>
              <a:off x="521" y="2523"/>
              <a:ext cx="227" cy="0"/>
            </a:xfrm>
            <a:prstGeom prst="line">
              <a:avLst/>
            </a:prstGeom>
            <a:ln w="9525" cap="flat" cmpd="sng">
              <a:solidFill>
                <a:schemeClr val="tx1"/>
              </a:solidFill>
              <a:prstDash val="solid"/>
              <a:round/>
              <a:headEnd type="none" w="med" len="med"/>
              <a:tailEnd type="none" w="med" len="med"/>
            </a:ln>
          </p:spPr>
        </p:sp>
        <p:sp>
          <p:nvSpPr>
            <p:cNvPr id="22" name="Line 22"/>
            <p:cNvSpPr/>
            <p:nvPr/>
          </p:nvSpPr>
          <p:spPr>
            <a:xfrm flipH="1" flipV="1">
              <a:off x="612" y="2341"/>
              <a:ext cx="0" cy="182"/>
            </a:xfrm>
            <a:prstGeom prst="line">
              <a:avLst/>
            </a:prstGeom>
            <a:ln w="9525" cap="flat" cmpd="sng">
              <a:solidFill>
                <a:schemeClr val="tx1"/>
              </a:solidFill>
              <a:prstDash val="solid"/>
              <a:round/>
              <a:headEnd type="none" w="med" len="med"/>
              <a:tailEnd type="triangle" w="med" len="med"/>
            </a:ln>
          </p:spPr>
        </p:sp>
      </p:grpSp>
      <p:sp>
        <p:nvSpPr>
          <p:cNvPr id="23" name="Text Box 23"/>
          <p:cNvSpPr txBox="1"/>
          <p:nvPr/>
        </p:nvSpPr>
        <p:spPr>
          <a:xfrm>
            <a:off x="827088" y="3284538"/>
            <a:ext cx="215900" cy="366712"/>
          </a:xfrm>
          <a:prstGeom prst="rect">
            <a:avLst/>
          </a:prstGeom>
          <a:noFill/>
          <a:ln w="9525">
            <a:noFill/>
          </a:ln>
        </p:spPr>
        <p:txBody>
          <a:bodyPr anchor="t">
            <a:spAutoFit/>
          </a:bodyPr>
          <a:lstStyle/>
          <a:p>
            <a:pPr>
              <a:spcBef>
                <a:spcPct val="50000"/>
              </a:spcBef>
              <a:buSzTx/>
            </a:pPr>
            <a:r>
              <a:rPr lang="en-US" altLang="zh-CN" dirty="0">
                <a:latin typeface="Arial" panose="020B0604020202020204" pitchFamily="34" charset="0"/>
              </a:rPr>
              <a:t>h</a:t>
            </a:r>
          </a:p>
        </p:txBody>
      </p:sp>
      <p:sp>
        <p:nvSpPr>
          <p:cNvPr id="24" name="Text Box 25"/>
          <p:cNvSpPr txBox="1"/>
          <p:nvPr/>
        </p:nvSpPr>
        <p:spPr>
          <a:xfrm>
            <a:off x="1042988" y="3284538"/>
            <a:ext cx="649287" cy="366712"/>
          </a:xfrm>
          <a:prstGeom prst="rect">
            <a:avLst/>
          </a:prstGeom>
          <a:noFill/>
          <a:ln w="9525">
            <a:noFill/>
          </a:ln>
        </p:spPr>
        <p:txBody>
          <a:bodyPr anchor="t">
            <a:spAutoFit/>
          </a:bodyPr>
          <a:lstStyle/>
          <a:p>
            <a:pPr>
              <a:spcBef>
                <a:spcPct val="50000"/>
              </a:spcBef>
              <a:buSzTx/>
            </a:pPr>
            <a:r>
              <a:rPr lang="zh-CN" altLang="en-US" dirty="0">
                <a:latin typeface="Arial" panose="020B0604020202020204" pitchFamily="34" charset="0"/>
              </a:rPr>
              <a:t>＋</a:t>
            </a:r>
            <a:r>
              <a:rPr lang="en-US" altLang="zh-CN" dirty="0">
                <a:latin typeface="Arial" panose="020B0604020202020204" pitchFamily="34" charset="0"/>
              </a:rPr>
              <a:t>1</a:t>
            </a:r>
          </a:p>
        </p:txBody>
      </p:sp>
      <p:sp>
        <p:nvSpPr>
          <p:cNvPr id="25" name="Text Box 26"/>
          <p:cNvSpPr txBox="1"/>
          <p:nvPr/>
        </p:nvSpPr>
        <p:spPr>
          <a:xfrm>
            <a:off x="1457325" y="1930400"/>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27" name="Oval 5"/>
          <p:cNvSpPr/>
          <p:nvPr/>
        </p:nvSpPr>
        <p:spPr>
          <a:xfrm>
            <a:off x="4005401" y="815074"/>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28" name="Line 6"/>
          <p:cNvSpPr/>
          <p:nvPr/>
        </p:nvSpPr>
        <p:spPr>
          <a:xfrm flipH="1">
            <a:off x="3933978" y="1238380"/>
            <a:ext cx="217486" cy="347875"/>
          </a:xfrm>
          <a:prstGeom prst="line">
            <a:avLst/>
          </a:prstGeom>
          <a:ln w="9525" cap="flat" cmpd="sng">
            <a:solidFill>
              <a:schemeClr val="tx1"/>
            </a:solidFill>
            <a:prstDash val="solid"/>
            <a:round/>
            <a:headEnd type="none" w="med" len="med"/>
            <a:tailEnd type="none" w="med" len="med"/>
          </a:ln>
        </p:spPr>
      </p:sp>
      <p:sp>
        <p:nvSpPr>
          <p:cNvPr id="29" name="Line 7"/>
          <p:cNvSpPr/>
          <p:nvPr/>
        </p:nvSpPr>
        <p:spPr>
          <a:xfrm>
            <a:off x="4309262" y="1246873"/>
            <a:ext cx="207963" cy="330888"/>
          </a:xfrm>
          <a:prstGeom prst="line">
            <a:avLst/>
          </a:prstGeom>
          <a:ln w="9525" cap="flat" cmpd="sng">
            <a:solidFill>
              <a:schemeClr val="tx1"/>
            </a:solidFill>
            <a:prstDash val="solid"/>
            <a:round/>
            <a:headEnd type="none" w="med" len="med"/>
            <a:tailEnd type="none" w="med" len="med"/>
          </a:ln>
        </p:spPr>
      </p:sp>
      <p:sp>
        <p:nvSpPr>
          <p:cNvPr id="30" name="Oval 8"/>
          <p:cNvSpPr/>
          <p:nvPr/>
        </p:nvSpPr>
        <p:spPr>
          <a:xfrm>
            <a:off x="3566488" y="1527968"/>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7</a:t>
            </a:r>
          </a:p>
        </p:txBody>
      </p:sp>
      <p:sp>
        <p:nvSpPr>
          <p:cNvPr id="31" name="Oval 9"/>
          <p:cNvSpPr/>
          <p:nvPr/>
        </p:nvSpPr>
        <p:spPr>
          <a:xfrm>
            <a:off x="4356099" y="1577761"/>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32" name="Line 10"/>
          <p:cNvSpPr/>
          <p:nvPr/>
        </p:nvSpPr>
        <p:spPr>
          <a:xfrm flipH="1">
            <a:off x="3473453" y="1888331"/>
            <a:ext cx="223999" cy="339939"/>
          </a:xfrm>
          <a:prstGeom prst="line">
            <a:avLst/>
          </a:prstGeom>
          <a:ln w="9525" cap="flat" cmpd="sng">
            <a:solidFill>
              <a:schemeClr val="tx1"/>
            </a:solidFill>
            <a:prstDash val="solid"/>
            <a:round/>
            <a:headEnd type="none" w="med" len="med"/>
            <a:tailEnd type="none" w="med" len="med"/>
          </a:ln>
        </p:spPr>
      </p:sp>
      <p:sp>
        <p:nvSpPr>
          <p:cNvPr id="33" name="Line 11"/>
          <p:cNvSpPr/>
          <p:nvPr/>
        </p:nvSpPr>
        <p:spPr>
          <a:xfrm>
            <a:off x="3850640" y="1899176"/>
            <a:ext cx="166675" cy="375425"/>
          </a:xfrm>
          <a:prstGeom prst="line">
            <a:avLst/>
          </a:prstGeom>
          <a:ln w="9525" cap="flat" cmpd="sng">
            <a:solidFill>
              <a:schemeClr val="tx1"/>
            </a:solidFill>
            <a:prstDash val="solid"/>
            <a:round/>
            <a:headEnd type="none" w="med" len="med"/>
            <a:tailEnd type="none" w="med" len="med"/>
          </a:ln>
        </p:spPr>
      </p:sp>
      <p:sp>
        <p:nvSpPr>
          <p:cNvPr id="34" name="Line 12"/>
          <p:cNvSpPr/>
          <p:nvPr/>
        </p:nvSpPr>
        <p:spPr>
          <a:xfrm flipH="1">
            <a:off x="4496087" y="1945848"/>
            <a:ext cx="72409" cy="375767"/>
          </a:xfrm>
          <a:prstGeom prst="line">
            <a:avLst/>
          </a:prstGeom>
          <a:ln w="9525" cap="flat" cmpd="sng">
            <a:solidFill>
              <a:schemeClr val="tx1"/>
            </a:solidFill>
            <a:prstDash val="solid"/>
            <a:round/>
            <a:headEnd type="none" w="med" len="med"/>
            <a:tailEnd type="none" w="med" len="med"/>
          </a:ln>
        </p:spPr>
      </p:sp>
      <p:sp>
        <p:nvSpPr>
          <p:cNvPr id="35" name="Line 13"/>
          <p:cNvSpPr/>
          <p:nvPr/>
        </p:nvSpPr>
        <p:spPr>
          <a:xfrm>
            <a:off x="4728364" y="1875238"/>
            <a:ext cx="209549" cy="360577"/>
          </a:xfrm>
          <a:prstGeom prst="line">
            <a:avLst/>
          </a:prstGeom>
          <a:ln w="9525" cap="flat" cmpd="sng">
            <a:solidFill>
              <a:schemeClr val="tx1"/>
            </a:solidFill>
            <a:prstDash val="solid"/>
            <a:round/>
            <a:headEnd type="none" w="med" len="med"/>
            <a:tailEnd type="none" w="med" len="med"/>
          </a:ln>
        </p:spPr>
      </p:sp>
      <p:sp>
        <p:nvSpPr>
          <p:cNvPr id="36" name="Oval 14"/>
          <p:cNvSpPr/>
          <p:nvPr/>
        </p:nvSpPr>
        <p:spPr>
          <a:xfrm>
            <a:off x="3154757" y="2200160"/>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3</a:t>
            </a:r>
          </a:p>
        </p:txBody>
      </p:sp>
      <p:sp>
        <p:nvSpPr>
          <p:cNvPr id="37" name="Oval 15"/>
          <p:cNvSpPr/>
          <p:nvPr/>
        </p:nvSpPr>
        <p:spPr>
          <a:xfrm>
            <a:off x="3852019" y="2285446"/>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9</a:t>
            </a:r>
          </a:p>
        </p:txBody>
      </p:sp>
      <p:sp>
        <p:nvSpPr>
          <p:cNvPr id="38" name="Oval 16"/>
          <p:cNvSpPr/>
          <p:nvPr/>
        </p:nvSpPr>
        <p:spPr>
          <a:xfrm>
            <a:off x="4268384" y="2304622"/>
            <a:ext cx="433388"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15</a:t>
            </a:r>
          </a:p>
        </p:txBody>
      </p:sp>
      <p:sp>
        <p:nvSpPr>
          <p:cNvPr id="39" name="Oval 17"/>
          <p:cNvSpPr/>
          <p:nvPr/>
        </p:nvSpPr>
        <p:spPr>
          <a:xfrm>
            <a:off x="4844439" y="2238261"/>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41" name="Line 19"/>
          <p:cNvSpPr/>
          <p:nvPr/>
        </p:nvSpPr>
        <p:spPr>
          <a:xfrm>
            <a:off x="5230950" y="2523096"/>
            <a:ext cx="180182" cy="357629"/>
          </a:xfrm>
          <a:prstGeom prst="line">
            <a:avLst/>
          </a:prstGeom>
          <a:ln w="9525" cap="flat" cmpd="sng">
            <a:solidFill>
              <a:schemeClr val="tx1"/>
            </a:solidFill>
            <a:prstDash val="solid"/>
            <a:round/>
            <a:headEnd type="none" w="med" len="med"/>
            <a:tailEnd type="none" w="med" len="med"/>
          </a:ln>
        </p:spPr>
      </p:sp>
      <p:sp>
        <p:nvSpPr>
          <p:cNvPr id="42" name="Oval 20"/>
          <p:cNvSpPr/>
          <p:nvPr/>
        </p:nvSpPr>
        <p:spPr>
          <a:xfrm>
            <a:off x="5115945" y="3547631"/>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smtClean="0">
                <a:solidFill>
                  <a:srgbClr val="000000"/>
                </a:solidFill>
                <a:latin typeface="Arial" panose="020B0604020202020204" pitchFamily="34" charset="0"/>
              </a:rPr>
              <a:t>34</a:t>
            </a:r>
            <a:endParaRPr lang="en-US" altLang="zh-CN" dirty="0">
              <a:solidFill>
                <a:srgbClr val="000000"/>
              </a:solidFill>
              <a:latin typeface="Arial" panose="020B0604020202020204" pitchFamily="34" charset="0"/>
            </a:endParaRPr>
          </a:p>
        </p:txBody>
      </p:sp>
      <p:sp>
        <p:nvSpPr>
          <p:cNvPr id="43" name="Oval 21"/>
          <p:cNvSpPr/>
          <p:nvPr/>
        </p:nvSpPr>
        <p:spPr>
          <a:xfrm>
            <a:off x="5291838" y="2790511"/>
            <a:ext cx="503238"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smtClean="0">
                <a:solidFill>
                  <a:srgbClr val="000000"/>
                </a:solidFill>
                <a:latin typeface="Arial" panose="020B0604020202020204" pitchFamily="34" charset="0"/>
              </a:rPr>
              <a:t>46</a:t>
            </a:r>
            <a:endParaRPr lang="en-US" altLang="zh-CN" dirty="0">
              <a:solidFill>
                <a:srgbClr val="000000"/>
              </a:solidFill>
              <a:latin typeface="Arial" panose="020B0604020202020204" pitchFamily="34" charset="0"/>
            </a:endParaRPr>
          </a:p>
        </p:txBody>
      </p:sp>
      <p:sp>
        <p:nvSpPr>
          <p:cNvPr id="44" name="Line 11"/>
          <p:cNvSpPr/>
          <p:nvPr/>
        </p:nvSpPr>
        <p:spPr>
          <a:xfrm>
            <a:off x="3396939" y="2556203"/>
            <a:ext cx="117210" cy="354431"/>
          </a:xfrm>
          <a:prstGeom prst="line">
            <a:avLst/>
          </a:prstGeom>
          <a:ln w="9525" cap="flat" cmpd="sng">
            <a:solidFill>
              <a:schemeClr val="tx1"/>
            </a:solidFill>
            <a:prstDash val="solid"/>
            <a:round/>
            <a:headEnd type="none" w="med" len="med"/>
            <a:tailEnd type="none" w="med" len="med"/>
          </a:ln>
        </p:spPr>
      </p:sp>
      <p:sp>
        <p:nvSpPr>
          <p:cNvPr id="45" name="Oval 15"/>
          <p:cNvSpPr/>
          <p:nvPr/>
        </p:nvSpPr>
        <p:spPr>
          <a:xfrm>
            <a:off x="3395968" y="2852356"/>
            <a:ext cx="360363"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smtClean="0">
                <a:solidFill>
                  <a:srgbClr val="000000"/>
                </a:solidFill>
                <a:latin typeface="Arial" panose="020B0604020202020204" pitchFamily="34" charset="0"/>
              </a:rPr>
              <a:t>5</a:t>
            </a:r>
            <a:endParaRPr lang="en-US" altLang="zh-CN" dirty="0">
              <a:solidFill>
                <a:srgbClr val="000000"/>
              </a:solidFill>
              <a:latin typeface="Arial" panose="020B0604020202020204" pitchFamily="34" charset="0"/>
            </a:endParaRPr>
          </a:p>
        </p:txBody>
      </p:sp>
      <p:sp>
        <p:nvSpPr>
          <p:cNvPr id="46" name="Oval 20"/>
          <p:cNvSpPr/>
          <p:nvPr/>
        </p:nvSpPr>
        <p:spPr>
          <a:xfrm>
            <a:off x="4551184" y="2861763"/>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smtClean="0">
                <a:solidFill>
                  <a:srgbClr val="000000"/>
                </a:solidFill>
                <a:latin typeface="Arial" panose="020B0604020202020204" pitchFamily="34" charset="0"/>
              </a:rPr>
              <a:t>20</a:t>
            </a:r>
            <a:endParaRPr lang="en-US" altLang="zh-CN" dirty="0">
              <a:solidFill>
                <a:srgbClr val="000000"/>
              </a:solidFill>
              <a:latin typeface="Arial" panose="020B0604020202020204" pitchFamily="34" charset="0"/>
            </a:endParaRPr>
          </a:p>
        </p:txBody>
      </p:sp>
      <p:sp>
        <p:nvSpPr>
          <p:cNvPr id="47" name="Line 12"/>
          <p:cNvSpPr/>
          <p:nvPr/>
        </p:nvSpPr>
        <p:spPr>
          <a:xfrm flipH="1">
            <a:off x="4920824" y="2586483"/>
            <a:ext cx="86126" cy="294242"/>
          </a:xfrm>
          <a:prstGeom prst="line">
            <a:avLst/>
          </a:prstGeom>
          <a:ln w="9525" cap="flat" cmpd="sng">
            <a:solidFill>
              <a:schemeClr val="tx1"/>
            </a:solidFill>
            <a:prstDash val="solid"/>
            <a:round/>
            <a:headEnd type="none" w="med" len="med"/>
            <a:tailEnd type="none" w="med" len="med"/>
          </a:ln>
        </p:spPr>
      </p:sp>
      <p:sp>
        <p:nvSpPr>
          <p:cNvPr id="48" name="Line 12"/>
          <p:cNvSpPr/>
          <p:nvPr/>
        </p:nvSpPr>
        <p:spPr>
          <a:xfrm flipH="1">
            <a:off x="5368358" y="3206045"/>
            <a:ext cx="110333" cy="345454"/>
          </a:xfrm>
          <a:prstGeom prst="line">
            <a:avLst/>
          </a:prstGeom>
          <a:ln w="9525" cap="flat" cmpd="sng">
            <a:solidFill>
              <a:schemeClr val="tx1"/>
            </a:solidFill>
            <a:prstDash val="solid"/>
            <a:round/>
            <a:headEnd type="none" w="med" len="med"/>
            <a:tailEnd type="none" w="med" len="med"/>
          </a:ln>
        </p:spPr>
      </p:sp>
      <p:sp>
        <p:nvSpPr>
          <p:cNvPr id="49" name="Line 12"/>
          <p:cNvSpPr/>
          <p:nvPr/>
        </p:nvSpPr>
        <p:spPr>
          <a:xfrm flipH="1">
            <a:off x="4268384" y="2647839"/>
            <a:ext cx="144954" cy="396674"/>
          </a:xfrm>
          <a:prstGeom prst="line">
            <a:avLst/>
          </a:prstGeom>
          <a:ln w="9525" cap="flat" cmpd="sng">
            <a:solidFill>
              <a:schemeClr val="tx1"/>
            </a:solidFill>
            <a:prstDash val="solid"/>
            <a:round/>
            <a:headEnd type="none" w="med" len="med"/>
            <a:tailEnd type="none" w="med" len="med"/>
          </a:ln>
        </p:spPr>
      </p:sp>
      <p:sp>
        <p:nvSpPr>
          <p:cNvPr id="50" name="Oval 20"/>
          <p:cNvSpPr/>
          <p:nvPr/>
        </p:nvSpPr>
        <p:spPr>
          <a:xfrm>
            <a:off x="3977436" y="2980211"/>
            <a:ext cx="504825" cy="431800"/>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smtClean="0">
                <a:solidFill>
                  <a:srgbClr val="000000"/>
                </a:solidFill>
                <a:latin typeface="Arial" panose="020B0604020202020204" pitchFamily="34" charset="0"/>
              </a:rPr>
              <a:t>14</a:t>
            </a:r>
            <a:endParaRPr lang="en-US" altLang="zh-CN" dirty="0">
              <a:solidFill>
                <a:srgbClr val="000000"/>
              </a:solidFill>
              <a:latin typeface="Arial" panose="020B0604020202020204" pitchFamily="34" charset="0"/>
            </a:endParaRPr>
          </a:p>
        </p:txBody>
      </p:sp>
      <p:grpSp>
        <p:nvGrpSpPr>
          <p:cNvPr id="53" name="组合 52"/>
          <p:cNvGrpSpPr/>
          <p:nvPr/>
        </p:nvGrpSpPr>
        <p:grpSpPr>
          <a:xfrm>
            <a:off x="4532292" y="696969"/>
            <a:ext cx="566744" cy="863043"/>
            <a:chOff x="4532292" y="696969"/>
            <a:chExt cx="566744" cy="863043"/>
          </a:xfrm>
        </p:grpSpPr>
        <p:sp>
          <p:nvSpPr>
            <p:cNvPr id="51" name="Text Box 26"/>
            <p:cNvSpPr txBox="1"/>
            <p:nvPr/>
          </p:nvSpPr>
          <p:spPr>
            <a:xfrm>
              <a:off x="4648186" y="1193299"/>
              <a:ext cx="450850" cy="366713"/>
            </a:xfrm>
            <a:prstGeom prst="rect">
              <a:avLst/>
            </a:prstGeom>
            <a:solidFill>
              <a:schemeClr val="bg1"/>
            </a:solidFill>
            <a:ln w="9525">
              <a:noFill/>
            </a:ln>
          </p:spPr>
          <p:txBody>
            <a:bodyPr anchor="t">
              <a:spAutoFit/>
            </a:bodyPr>
            <a:lstStyle/>
            <a:p>
              <a:pPr>
                <a:spcBef>
                  <a:spcPct val="50000"/>
                </a:spcBef>
                <a:buSzTx/>
              </a:pPr>
              <a:r>
                <a:rPr lang="en-US" altLang="zh-CN" dirty="0" smtClean="0">
                  <a:solidFill>
                    <a:srgbClr val="FF0000"/>
                  </a:solidFill>
                  <a:latin typeface="Arial" panose="020B0604020202020204" pitchFamily="34" charset="0"/>
                </a:rPr>
                <a:t>1</a:t>
              </a:r>
              <a:endParaRPr lang="en-US" altLang="zh-CN" dirty="0">
                <a:solidFill>
                  <a:srgbClr val="FF0000"/>
                </a:solidFill>
                <a:latin typeface="Arial" panose="020B0604020202020204" pitchFamily="34" charset="0"/>
              </a:endParaRPr>
            </a:p>
          </p:txBody>
        </p:sp>
        <p:sp>
          <p:nvSpPr>
            <p:cNvPr id="52" name="Text Box 26"/>
            <p:cNvSpPr txBox="1"/>
            <p:nvPr/>
          </p:nvSpPr>
          <p:spPr>
            <a:xfrm>
              <a:off x="4532292" y="696969"/>
              <a:ext cx="450850" cy="366713"/>
            </a:xfrm>
            <a:prstGeom prst="rect">
              <a:avLst/>
            </a:prstGeom>
            <a:solidFill>
              <a:schemeClr val="bg1"/>
            </a:solidFill>
            <a:ln w="9525">
              <a:noFill/>
            </a:ln>
          </p:spPr>
          <p:txBody>
            <a:bodyPr anchor="t">
              <a:spAutoFit/>
            </a:bodyPr>
            <a:lstStyle/>
            <a:p>
              <a:pPr>
                <a:spcBef>
                  <a:spcPct val="50000"/>
                </a:spcBef>
                <a:buSzTx/>
              </a:pPr>
              <a:r>
                <a:rPr lang="en-US" altLang="zh-CN" dirty="0" smtClean="0">
                  <a:solidFill>
                    <a:srgbClr val="FF0000"/>
                  </a:solidFill>
                  <a:latin typeface="Arial" panose="020B0604020202020204" pitchFamily="34" charset="0"/>
                </a:rPr>
                <a:t>2</a:t>
              </a:r>
              <a:endParaRPr lang="en-US" altLang="zh-CN" dirty="0">
                <a:solidFill>
                  <a:srgbClr val="FF0000"/>
                </a:solidFill>
                <a:latin typeface="Arial" panose="020B0604020202020204" pitchFamily="34" charset="0"/>
              </a:endParaRPr>
            </a:p>
          </p:txBody>
        </p:sp>
      </p:grpSp>
      <p:grpSp>
        <p:nvGrpSpPr>
          <p:cNvPr id="63" name="组合 62"/>
          <p:cNvGrpSpPr/>
          <p:nvPr/>
        </p:nvGrpSpPr>
        <p:grpSpPr>
          <a:xfrm>
            <a:off x="6991884" y="994904"/>
            <a:ext cx="1057552" cy="1084006"/>
            <a:chOff x="6991884" y="994904"/>
            <a:chExt cx="1057552" cy="1084006"/>
          </a:xfrm>
        </p:grpSpPr>
        <p:sp>
          <p:nvSpPr>
            <p:cNvPr id="54" name="Oval 9"/>
            <p:cNvSpPr/>
            <p:nvPr/>
          </p:nvSpPr>
          <p:spPr>
            <a:xfrm>
              <a:off x="7182174" y="994904"/>
              <a:ext cx="431800" cy="358775"/>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18</a:t>
              </a:r>
            </a:p>
          </p:txBody>
        </p:sp>
        <p:sp>
          <p:nvSpPr>
            <p:cNvPr id="55" name="Oval 5"/>
            <p:cNvSpPr/>
            <p:nvPr/>
          </p:nvSpPr>
          <p:spPr>
            <a:xfrm>
              <a:off x="6991884" y="1710613"/>
              <a:ext cx="391159" cy="368297"/>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11</a:t>
              </a:r>
            </a:p>
          </p:txBody>
        </p:sp>
        <p:sp>
          <p:nvSpPr>
            <p:cNvPr id="56" name="Oval 17"/>
            <p:cNvSpPr/>
            <p:nvPr/>
          </p:nvSpPr>
          <p:spPr>
            <a:xfrm>
              <a:off x="7617636" y="1658497"/>
              <a:ext cx="431800" cy="360363"/>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lstStyle/>
            <a:p>
              <a:pPr algn="ctr">
                <a:buSzTx/>
              </a:pPr>
              <a:r>
                <a:rPr lang="en-US" altLang="zh-CN" dirty="0">
                  <a:solidFill>
                    <a:srgbClr val="000000"/>
                  </a:solidFill>
                  <a:latin typeface="Arial" panose="020B0604020202020204" pitchFamily="34" charset="0"/>
                </a:rPr>
                <a:t>26</a:t>
              </a:r>
            </a:p>
          </p:txBody>
        </p:sp>
        <p:sp>
          <p:nvSpPr>
            <p:cNvPr id="57" name="Line 10"/>
            <p:cNvSpPr/>
            <p:nvPr/>
          </p:nvSpPr>
          <p:spPr>
            <a:xfrm flipH="1">
              <a:off x="7231221" y="1354887"/>
              <a:ext cx="148438" cy="353263"/>
            </a:xfrm>
            <a:prstGeom prst="line">
              <a:avLst/>
            </a:prstGeom>
            <a:ln w="9525" cap="flat" cmpd="sng">
              <a:solidFill>
                <a:schemeClr val="tx1"/>
              </a:solidFill>
              <a:prstDash val="solid"/>
              <a:round/>
              <a:headEnd type="none" w="med" len="med"/>
              <a:tailEnd type="none" w="med" len="med"/>
            </a:ln>
          </p:spPr>
        </p:sp>
        <p:sp>
          <p:nvSpPr>
            <p:cNvPr id="58" name="Line 7"/>
            <p:cNvSpPr/>
            <p:nvPr/>
          </p:nvSpPr>
          <p:spPr>
            <a:xfrm>
              <a:off x="7501896" y="1341438"/>
              <a:ext cx="207963" cy="330888"/>
            </a:xfrm>
            <a:prstGeom prst="line">
              <a:avLst/>
            </a:prstGeom>
            <a:ln w="9525" cap="flat" cmpd="sng">
              <a:solidFill>
                <a:schemeClr val="tx1"/>
              </a:solidFill>
              <a:prstDash val="solid"/>
              <a:round/>
              <a:headEnd type="none" w="med" len="med"/>
              <a:tailEnd type="none" w="med" len="med"/>
            </a:ln>
          </p:spPr>
        </p:sp>
      </p:grpSp>
      <p:sp>
        <p:nvSpPr>
          <p:cNvPr id="60" name="Text Box 26"/>
          <p:cNvSpPr txBox="1"/>
          <p:nvPr/>
        </p:nvSpPr>
        <p:spPr>
          <a:xfrm>
            <a:off x="3493433" y="1140169"/>
            <a:ext cx="450850" cy="366713"/>
          </a:xfrm>
          <a:prstGeom prst="rect">
            <a:avLst/>
          </a:prstGeom>
          <a:solidFill>
            <a:schemeClr val="bg1"/>
          </a:solidFill>
          <a:ln w="9525">
            <a:noFill/>
          </a:ln>
        </p:spPr>
        <p:txBody>
          <a:bodyPr anchor="t">
            <a:spAutoFit/>
          </a:bodyPr>
          <a:lstStyle/>
          <a:p>
            <a:pPr>
              <a:spcBef>
                <a:spcPct val="50000"/>
              </a:spcBef>
              <a:buSzTx/>
            </a:pPr>
            <a:r>
              <a:rPr lang="en-US" altLang="zh-CN" dirty="0">
                <a:solidFill>
                  <a:srgbClr val="FF0000"/>
                </a:solidFill>
                <a:latin typeface="Arial" panose="020B0604020202020204" pitchFamily="34" charset="0"/>
              </a:rPr>
              <a:t>0</a:t>
            </a:r>
          </a:p>
        </p:txBody>
      </p:sp>
      <p:sp>
        <p:nvSpPr>
          <p:cNvPr id="62" name="Rectangle 2"/>
          <p:cNvSpPr>
            <a:spLocks noGrp="1" noRot="1" noChangeArrowheads="1"/>
          </p:cNvSpPr>
          <p:nvPr>
            <p:ph type="title"/>
          </p:nvPr>
        </p:nvSpPr>
        <p:spPr>
          <a:xfrm>
            <a:off x="-13355" y="95307"/>
            <a:ext cx="8540750" cy="493712"/>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accent6">
                    <a:lumMod val="50000"/>
                  </a:schemeClr>
                </a:solidFill>
                <a:effectLst/>
                <a:uLnTx/>
                <a:uFillTx/>
                <a:latin typeface="+mj-lt"/>
                <a:ea typeface="楷体_GB2312" pitchFamily="49" charset="-122"/>
                <a:cs typeface="+mj-cs"/>
              </a:rPr>
              <a:t>平衡二叉树中结点的删除</a:t>
            </a:r>
          </a:p>
        </p:txBody>
      </p:sp>
    </p:spTree>
    <p:extLst>
      <p:ext uri="{BB962C8B-B14F-4D97-AF65-F5344CB8AC3E}">
        <p14:creationId xmlns:p14="http://schemas.microsoft.com/office/powerpoint/2010/main" val="35577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4.16667E-6 1.15607E-6 C -4.16667E-6 -0.00555 -4.16667E-6 -0.01133 -4.16667E-6 -0.01688 " pathEditMode="relative" ptsTypes="fA">
                                      <p:cBhvr>
                                        <p:cTn id="11" dur="1000" fill="hold"/>
                                        <p:tgtEl>
                                          <p:spTgt spid="20"/>
                                        </p:tgtEl>
                                        <p:attrNameLst>
                                          <p:attrName>ppt_x</p:attrName>
                                          <p:attrName>ppt_y</p:attrName>
                                        </p:attrNameLst>
                                      </p:cBhvr>
                                    </p:animMotion>
                                  </p:childTnLst>
                                </p:cTn>
                              </p:par>
                            </p:childTnLst>
                          </p:cTn>
                        </p:par>
                        <p:par>
                          <p:cTn id="12" fill="hold">
                            <p:stCondLst>
                              <p:cond delay="1000"/>
                            </p:stCondLst>
                            <p:childTnLst>
                              <p:par>
                                <p:cTn id="13" presetID="3" presetClass="exit" presetSubtype="10" fill="hold" grpId="0" nodeType="afterEffect">
                                  <p:stCondLst>
                                    <p:cond delay="0"/>
                                  </p:stCondLst>
                                  <p:childTnLst>
                                    <p:animEffect transition="out" filter="blinds(horizontal)">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linds(horizontal)">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p:bldP spid="25" grpId="0" animBg="1"/>
      <p:bldP spid="45"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221393" y="1055333"/>
            <a:ext cx="8445880" cy="5078313"/>
          </a:xfrm>
          <a:prstGeom prst="rect">
            <a:avLst/>
          </a:prstGeom>
          <a:noFill/>
        </p:spPr>
        <p:txBody>
          <a:bodyPr wrap="square" rtlCol="0">
            <a:spAutoFit/>
          </a:bodyPr>
          <a:lstStyle/>
          <a:p>
            <a:r>
              <a:rPr lang="en-US" altLang="zh-CN" dirty="0" smtClean="0"/>
              <a:t>1.</a:t>
            </a:r>
            <a:r>
              <a:rPr lang="zh-CN" altLang="en-US" dirty="0" smtClean="0"/>
              <a:t>设包含</a:t>
            </a:r>
            <a:r>
              <a:rPr lang="en-US" altLang="zh-CN" dirty="0" smtClean="0"/>
              <a:t>4</a:t>
            </a:r>
            <a:r>
              <a:rPr lang="zh-CN" altLang="en-US" dirty="0" smtClean="0"/>
              <a:t>个数据元素的集合</a:t>
            </a:r>
            <a:r>
              <a:rPr lang="en-US" altLang="zh-CN" dirty="0" smtClean="0"/>
              <a:t>S={”</a:t>
            </a:r>
            <a:r>
              <a:rPr lang="en-US" altLang="zh-CN" dirty="0" err="1" smtClean="0"/>
              <a:t>do”,”for”,”repeat”,”while</a:t>
            </a:r>
            <a:r>
              <a:rPr lang="en-US" altLang="zh-CN" dirty="0" smtClean="0"/>
              <a:t>”},</a:t>
            </a:r>
            <a:r>
              <a:rPr lang="zh-CN" altLang="en-US" dirty="0"/>
              <a:t> （用首字母比较大小）。各</a:t>
            </a:r>
            <a:r>
              <a:rPr lang="zh-CN" altLang="en-US" dirty="0" smtClean="0"/>
              <a:t>元素的查找概率依次为：</a:t>
            </a:r>
            <a:r>
              <a:rPr lang="en-US" altLang="zh-CN" dirty="0" smtClean="0"/>
              <a:t>p1=0.35,02=0.15,p3=0.15,p4=0.35.</a:t>
            </a:r>
            <a:r>
              <a:rPr lang="zh-CN" altLang="en-US" dirty="0" smtClean="0"/>
              <a:t>将</a:t>
            </a:r>
            <a:r>
              <a:rPr lang="en-US" altLang="zh-CN" dirty="0" smtClean="0"/>
              <a:t>S</a:t>
            </a:r>
            <a:r>
              <a:rPr lang="zh-CN" altLang="en-US" dirty="0" smtClean="0"/>
              <a:t>保存在一个长度为</a:t>
            </a:r>
            <a:r>
              <a:rPr lang="en-US" altLang="zh-CN" dirty="0" smtClean="0"/>
              <a:t>4</a:t>
            </a:r>
            <a:r>
              <a:rPr lang="zh-CN" altLang="en-US" dirty="0" smtClean="0"/>
              <a:t>的顺序表中：</a:t>
            </a:r>
            <a:endParaRPr lang="en-US" altLang="zh-CN" dirty="0" smtClean="0"/>
          </a:p>
          <a:p>
            <a:pPr indent="457200"/>
            <a:r>
              <a:rPr lang="zh-CN" altLang="en-US" dirty="0" smtClean="0"/>
              <a:t>（</a:t>
            </a:r>
            <a:r>
              <a:rPr lang="en-US" altLang="zh-CN" dirty="0" smtClean="0"/>
              <a:t>a</a:t>
            </a:r>
            <a:r>
              <a:rPr lang="zh-CN" altLang="en-US" dirty="0" smtClean="0"/>
              <a:t>）若采用折半查找法，画出顺序表，并计算平均查找长度。</a:t>
            </a:r>
            <a:endParaRPr lang="en-US" altLang="zh-CN" dirty="0" smtClean="0"/>
          </a:p>
          <a:p>
            <a:pPr indent="457200"/>
            <a:r>
              <a:rPr lang="zh-CN" altLang="en-US" dirty="0" smtClean="0"/>
              <a:t>（</a:t>
            </a:r>
            <a:r>
              <a:rPr lang="en-US" altLang="zh-CN" dirty="0" smtClean="0"/>
              <a:t>b</a:t>
            </a:r>
            <a:r>
              <a:rPr lang="zh-CN" altLang="en-US" dirty="0" smtClean="0"/>
              <a:t>）若采用顺序存储结构保存</a:t>
            </a:r>
            <a:r>
              <a:rPr lang="en-US" altLang="zh-CN" dirty="0" smtClean="0"/>
              <a:t>S</a:t>
            </a:r>
            <a:r>
              <a:rPr lang="zh-CN" altLang="en-US" dirty="0" smtClean="0"/>
              <a:t>，且要求平均查找长度更短，元素应如何排列？使用何种查找方法？查找成功的平均查找长度为多少？</a:t>
            </a:r>
            <a:endParaRPr lang="en-US" altLang="zh-CN" dirty="0" smtClean="0"/>
          </a:p>
          <a:p>
            <a:pPr indent="457200"/>
            <a:r>
              <a:rPr lang="zh-CN" altLang="en-US" dirty="0" smtClean="0"/>
              <a:t>（</a:t>
            </a:r>
            <a:r>
              <a:rPr lang="en-US" altLang="zh-CN" dirty="0" smtClean="0"/>
              <a:t>c</a:t>
            </a:r>
            <a:r>
              <a:rPr lang="zh-CN" altLang="en-US" dirty="0" smtClean="0"/>
              <a:t>）若采用链式存储结构保存</a:t>
            </a:r>
            <a:r>
              <a:rPr lang="en-US" altLang="zh-CN" dirty="0" smtClean="0"/>
              <a:t>S</a:t>
            </a:r>
            <a:r>
              <a:rPr lang="zh-CN" altLang="en-US" dirty="0" smtClean="0"/>
              <a:t>，且要求平均查找长度更短，元素应该如何排列？应使用何种查找方法？查找成功的平均查找长度为多少？</a:t>
            </a:r>
            <a:endParaRPr lang="en-US" altLang="zh-CN" dirty="0" smtClean="0"/>
          </a:p>
          <a:p>
            <a:r>
              <a:rPr lang="en-US" altLang="zh-CN" dirty="0" smtClean="0"/>
              <a:t>2.</a:t>
            </a:r>
            <a:r>
              <a:rPr lang="zh-CN" altLang="en-US" dirty="0" smtClean="0"/>
              <a:t>设有</a:t>
            </a:r>
            <a:r>
              <a:rPr lang="zh-CN" altLang="en-US" dirty="0"/>
              <a:t>一组关键字</a:t>
            </a:r>
            <a:r>
              <a:rPr lang="en-US" altLang="zh-CN" dirty="0"/>
              <a:t>{9,02,23,14,20,55,84,27}</a:t>
            </a:r>
            <a:r>
              <a:rPr lang="zh-CN" altLang="en-US" dirty="0"/>
              <a:t>，散列表地址空间为</a:t>
            </a:r>
            <a:r>
              <a:rPr lang="en-US" altLang="zh-CN" dirty="0"/>
              <a:t>【0..12】,</a:t>
            </a:r>
            <a:r>
              <a:rPr lang="zh-CN" altLang="en-US" dirty="0"/>
              <a:t>散列函数为</a:t>
            </a:r>
            <a:r>
              <a:rPr lang="en-US" altLang="zh-CN" dirty="0"/>
              <a:t>H(key) = key   MOD  7</a:t>
            </a:r>
            <a:r>
              <a:rPr lang="zh-CN" altLang="en-US" dirty="0"/>
              <a:t>，</a:t>
            </a:r>
            <a:r>
              <a:rPr lang="zh-CN" altLang="en-US" dirty="0">
                <a:sym typeface="Symbol" panose="05050102010706020507" pitchFamily="18" charset="2"/>
              </a:rPr>
              <a:t>双散列法</a:t>
            </a:r>
            <a:r>
              <a:rPr lang="en-US" altLang="zh-CN" dirty="0" err="1">
                <a:sym typeface="Symbol" panose="05050102010706020507" pitchFamily="18" charset="2"/>
              </a:rPr>
              <a:t>Re</a:t>
            </a:r>
            <a:r>
              <a:rPr lang="en-US" altLang="zh-CN" dirty="0" err="1"/>
              <a:t>Hash</a:t>
            </a:r>
            <a:r>
              <a:rPr lang="en-US" altLang="zh-CN" dirty="0"/>
              <a:t>(key)=key MOD 11+1</a:t>
            </a:r>
            <a:r>
              <a:rPr lang="zh-CN" altLang="en-US" dirty="0"/>
              <a:t>，求解</a:t>
            </a:r>
            <a:r>
              <a:rPr lang="zh-CN" altLang="en-US" dirty="0" smtClean="0"/>
              <a:t>：</a:t>
            </a:r>
            <a:endParaRPr lang="en-US" altLang="zh-CN" dirty="0" smtClean="0"/>
          </a:p>
          <a:p>
            <a:pPr indent="457200"/>
            <a:r>
              <a:rPr lang="en-US" altLang="zh-CN" dirty="0" smtClean="0">
                <a:sym typeface="Symbol" panose="05050102010706020507" pitchFamily="18" charset="2"/>
              </a:rPr>
              <a:t>(a)</a:t>
            </a:r>
            <a:r>
              <a:rPr lang="zh-CN" altLang="en-US" dirty="0">
                <a:sym typeface="Symbol" panose="05050102010706020507" pitchFamily="18" charset="2"/>
              </a:rPr>
              <a:t>分别使用线性探测法，二次探测法，双散列法解决冲突下</a:t>
            </a:r>
            <a:r>
              <a:rPr lang="zh-CN" altLang="en-US" dirty="0"/>
              <a:t>构造散列表（画最后构造表），</a:t>
            </a:r>
            <a:endParaRPr lang="en-US" altLang="zh-CN" dirty="0"/>
          </a:p>
          <a:p>
            <a:pPr indent="457200"/>
            <a:r>
              <a:rPr lang="en-US" altLang="zh-CN" dirty="0" smtClean="0">
                <a:sym typeface="Symbol" panose="05050102010706020507" pitchFamily="18" charset="2"/>
              </a:rPr>
              <a:t>(b)</a:t>
            </a:r>
            <a:r>
              <a:rPr lang="zh-CN" altLang="en-US" dirty="0" smtClean="0"/>
              <a:t>计算使用线性探测法解决冲突的等</a:t>
            </a:r>
            <a:r>
              <a:rPr lang="zh-CN" altLang="en-US" dirty="0"/>
              <a:t>概率情况下查找成功的平均查找长度和不成功平均查找长度。</a:t>
            </a:r>
            <a:endParaRPr lang="en-US" altLang="zh-CN" dirty="0"/>
          </a:p>
          <a:p>
            <a:r>
              <a:rPr lang="en-US" altLang="zh-CN" dirty="0">
                <a:sym typeface="Symbol" panose="05050102010706020507" pitchFamily="18" charset="2"/>
              </a:rPr>
              <a:t>3.</a:t>
            </a:r>
            <a:r>
              <a:rPr lang="zh-CN" altLang="en-US" dirty="0">
                <a:sym typeface="Symbol" panose="05050102010706020507" pitchFamily="18" charset="2"/>
              </a:rPr>
              <a:t>试从空树开始</a:t>
            </a:r>
            <a:r>
              <a:rPr lang="zh-CN" altLang="en-US" dirty="0" smtClean="0">
                <a:sym typeface="Symbol" panose="05050102010706020507" pitchFamily="18" charset="2"/>
              </a:rPr>
              <a:t>，输入序列为画</a:t>
            </a:r>
            <a:r>
              <a:rPr lang="zh-CN" altLang="en-US" dirty="0">
                <a:sym typeface="Symbol" panose="05050102010706020507" pitchFamily="18" charset="2"/>
              </a:rPr>
              <a:t>出按关键字</a:t>
            </a:r>
            <a:r>
              <a:rPr lang="en-US" altLang="zh-CN" dirty="0">
                <a:sym typeface="Symbol" panose="05050102010706020507" pitchFamily="18" charset="2"/>
              </a:rPr>
              <a:t>{25,11,57,32,48,63,50,74,69</a:t>
            </a:r>
            <a:r>
              <a:rPr lang="en-US" altLang="zh-CN" dirty="0" smtClean="0">
                <a:sym typeface="Symbol" panose="05050102010706020507" pitchFamily="18" charset="2"/>
              </a:rPr>
              <a:t>}</a:t>
            </a:r>
          </a:p>
          <a:p>
            <a:pPr indent="457200"/>
            <a:r>
              <a:rPr lang="zh-CN" altLang="en-US" dirty="0" smtClean="0">
                <a:sym typeface="Symbol" panose="05050102010706020507" pitchFamily="18" charset="2"/>
              </a:rPr>
              <a:t>（</a:t>
            </a:r>
            <a:r>
              <a:rPr lang="en-US" altLang="zh-CN" dirty="0" smtClean="0">
                <a:sym typeface="Symbol" panose="05050102010706020507" pitchFamily="18" charset="2"/>
              </a:rPr>
              <a:t>a</a:t>
            </a:r>
            <a:r>
              <a:rPr lang="zh-CN" altLang="en-US" dirty="0" smtClean="0">
                <a:sym typeface="Symbol" panose="05050102010706020507" pitchFamily="18" charset="2"/>
              </a:rPr>
              <a:t>）分别画出建立</a:t>
            </a:r>
            <a:r>
              <a:rPr lang="zh-CN" altLang="en-US" dirty="0">
                <a:sym typeface="Symbol" panose="05050102010706020507" pitchFamily="18" charset="2"/>
              </a:rPr>
              <a:t>平衡二叉树和三阶</a:t>
            </a:r>
            <a:r>
              <a:rPr lang="en-US" altLang="zh-CN" dirty="0">
                <a:sym typeface="Symbol" panose="05050102010706020507" pitchFamily="18" charset="2"/>
              </a:rPr>
              <a:t>B-</a:t>
            </a:r>
            <a:r>
              <a:rPr lang="zh-CN" altLang="en-US" dirty="0">
                <a:sym typeface="Symbol" panose="05050102010706020507" pitchFamily="18" charset="2"/>
              </a:rPr>
              <a:t>树</a:t>
            </a:r>
            <a:r>
              <a:rPr lang="en-US" altLang="zh-CN" dirty="0">
                <a:sym typeface="Symbol" panose="05050102010706020507" pitchFamily="18" charset="2"/>
              </a:rPr>
              <a:t>(2-3</a:t>
            </a:r>
            <a:r>
              <a:rPr lang="zh-CN" altLang="en-US" dirty="0">
                <a:sym typeface="Symbol" panose="05050102010706020507" pitchFamily="18" charset="2"/>
              </a:rPr>
              <a:t>树</a:t>
            </a:r>
            <a:r>
              <a:rPr lang="en-US" altLang="zh-CN" dirty="0">
                <a:sym typeface="Symbol" panose="05050102010706020507" pitchFamily="18" charset="2"/>
              </a:rPr>
              <a:t>)</a:t>
            </a:r>
            <a:r>
              <a:rPr lang="zh-CN" altLang="en-US" dirty="0">
                <a:sym typeface="Symbol" panose="05050102010706020507" pitchFamily="18" charset="2"/>
              </a:rPr>
              <a:t>的每一步过程</a:t>
            </a:r>
            <a:r>
              <a:rPr lang="zh-CN" altLang="en-US" dirty="0" smtClean="0">
                <a:sym typeface="Symbol" panose="05050102010706020507" pitchFamily="18" charset="2"/>
              </a:rPr>
              <a:t>。</a:t>
            </a:r>
            <a:endParaRPr lang="en-US" altLang="zh-CN" dirty="0" smtClean="0">
              <a:sym typeface="Symbol" panose="05050102010706020507" pitchFamily="18" charset="2"/>
            </a:endParaRPr>
          </a:p>
          <a:p>
            <a:pPr indent="457200"/>
            <a:r>
              <a:rPr lang="zh-CN" altLang="en-US" dirty="0" smtClean="0">
                <a:sym typeface="Symbol" panose="05050102010706020507" pitchFamily="18" charset="2"/>
              </a:rPr>
              <a:t>（</a:t>
            </a:r>
            <a:r>
              <a:rPr lang="en-US" altLang="zh-CN" dirty="0" smtClean="0">
                <a:sym typeface="Symbol" panose="05050102010706020507" pitchFamily="18" charset="2"/>
              </a:rPr>
              <a:t>b</a:t>
            </a:r>
            <a:r>
              <a:rPr lang="zh-CN" altLang="en-US" dirty="0" smtClean="0">
                <a:sym typeface="Symbol" panose="05050102010706020507" pitchFamily="18" charset="2"/>
              </a:rPr>
              <a:t>）建树后删除</a:t>
            </a:r>
            <a:r>
              <a:rPr lang="en-US" altLang="zh-CN" dirty="0">
                <a:sym typeface="Symbol" panose="05050102010706020507" pitchFamily="18" charset="2"/>
              </a:rPr>
              <a:t>57</a:t>
            </a:r>
            <a:r>
              <a:rPr lang="zh-CN" altLang="en-US" dirty="0">
                <a:sym typeface="Symbol" panose="05050102010706020507" pitchFamily="18" charset="2"/>
              </a:rPr>
              <a:t>和</a:t>
            </a:r>
            <a:r>
              <a:rPr lang="en-US" altLang="zh-CN" dirty="0">
                <a:sym typeface="Symbol" panose="05050102010706020507" pitchFamily="18" charset="2"/>
              </a:rPr>
              <a:t>25</a:t>
            </a:r>
            <a:r>
              <a:rPr lang="zh-CN" altLang="en-US" dirty="0">
                <a:sym typeface="Symbol" panose="05050102010706020507" pitchFamily="18" charset="2"/>
              </a:rPr>
              <a:t>，并画出删除平衡二叉树和</a:t>
            </a:r>
            <a:r>
              <a:rPr lang="en-US" altLang="zh-CN" dirty="0">
                <a:sym typeface="Symbol" panose="05050102010706020507" pitchFamily="18" charset="2"/>
              </a:rPr>
              <a:t>B</a:t>
            </a:r>
            <a:r>
              <a:rPr lang="zh-CN" altLang="en-US" dirty="0">
                <a:sym typeface="Symbol" panose="05050102010706020507" pitchFamily="18" charset="2"/>
              </a:rPr>
              <a:t>树的每一步过程。</a:t>
            </a:r>
            <a:endParaRPr lang="zh-CN" altLang="en-US" dirty="0"/>
          </a:p>
          <a:p>
            <a:pPr indent="457200"/>
            <a:endParaRPr lang="zh-CN" altLang="en-US" dirty="0"/>
          </a:p>
        </p:txBody>
      </p:sp>
    </p:spTree>
    <p:extLst>
      <p:ext uri="{BB962C8B-B14F-4D97-AF65-F5344CB8AC3E}">
        <p14:creationId xmlns:p14="http://schemas.microsoft.com/office/powerpoint/2010/main" val="228677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874" y="368796"/>
            <a:ext cx="5140585" cy="3375225"/>
          </a:xfrm>
          <a:prstGeom prst="rect">
            <a:avLst/>
          </a:prstGeom>
        </p:spPr>
      </p:pic>
      <p:sp>
        <p:nvSpPr>
          <p:cNvPr id="5" name="矩形 4"/>
          <p:cNvSpPr/>
          <p:nvPr/>
        </p:nvSpPr>
        <p:spPr>
          <a:xfrm>
            <a:off x="116703" y="3924033"/>
            <a:ext cx="8507413" cy="2308324"/>
          </a:xfrm>
          <a:prstGeom prst="rect">
            <a:avLst/>
          </a:prstGeom>
          <a:noFill/>
          <a:ln w="9525">
            <a:noFill/>
          </a:ln>
        </p:spPr>
        <p:txBody>
          <a:bodyPr anchor="t">
            <a:spAutoFit/>
          </a:bodyPr>
          <a:lstStyle/>
          <a:p>
            <a:pPr>
              <a:spcBef>
                <a:spcPts val="0"/>
              </a:spcBef>
              <a:buClrTx/>
              <a:buSzTx/>
              <a:buFontTx/>
              <a:buChar char="•"/>
            </a:pPr>
            <a:r>
              <a:rPr lang="zh-CN" altLang="en-US" sz="2400" b="1" dirty="0" smtClean="0">
                <a:solidFill>
                  <a:srgbClr val="FF0000"/>
                </a:solidFill>
                <a:ea typeface="楷体_GB2312" pitchFamily="49" charset="-122"/>
              </a:rPr>
              <a:t>删除后发现不平衡了，进行旋转。</a:t>
            </a:r>
            <a:endParaRPr lang="en-US" altLang="zh-CN" sz="2400" b="1" dirty="0" smtClean="0">
              <a:solidFill>
                <a:srgbClr val="FF0000"/>
              </a:solidFill>
              <a:ea typeface="楷体_GB2312" pitchFamily="49" charset="-122"/>
            </a:endParaRPr>
          </a:p>
          <a:p>
            <a:pPr>
              <a:spcBef>
                <a:spcPts val="0"/>
              </a:spcBef>
              <a:buClrTx/>
              <a:buSzTx/>
              <a:buFontTx/>
              <a:buChar char="•"/>
            </a:pPr>
            <a:r>
              <a:rPr lang="zh-CN" altLang="en-US" sz="2400" b="1" dirty="0" smtClean="0">
                <a:solidFill>
                  <a:srgbClr val="FF0000"/>
                </a:solidFill>
                <a:ea typeface="楷体_GB2312" pitchFamily="49" charset="-122"/>
              </a:rPr>
              <a:t>如果</a:t>
            </a:r>
            <a:r>
              <a:rPr lang="zh-CN" altLang="en-US" sz="2400" b="1" dirty="0">
                <a:solidFill>
                  <a:srgbClr val="FF0000"/>
                </a:solidFill>
                <a:ea typeface="楷体_GB2312" pitchFamily="49" charset="-122"/>
              </a:rPr>
              <a:t>旋转之后，子树的总高度（比旋转前）降低了，回溯不能停止。</a:t>
            </a:r>
            <a:r>
              <a:rPr lang="zh-CN" altLang="en-US" sz="2400" b="1" dirty="0" smtClean="0">
                <a:solidFill>
                  <a:srgbClr val="FF0000"/>
                </a:solidFill>
                <a:latin typeface="楷体_GB2312" pitchFamily="49" charset="-122"/>
                <a:ea typeface="楷体_GB2312" pitchFamily="49" charset="-122"/>
              </a:rPr>
              <a:t>沿</a:t>
            </a:r>
            <a:r>
              <a:rPr lang="zh-CN" altLang="en-US" sz="2400" b="1" dirty="0">
                <a:solidFill>
                  <a:srgbClr val="FF0000"/>
                </a:solidFill>
                <a:latin typeface="楷体_GB2312" pitchFamily="49" charset="-122"/>
                <a:ea typeface="楷体_GB2312" pitchFamily="49" charset="-122"/>
              </a:rPr>
              <a:t>根到被删除结点的路线之逆逐层向上回溯</a:t>
            </a:r>
            <a:r>
              <a:rPr lang="zh-CN" altLang="en-US" sz="2400" b="1" dirty="0" smtClean="0">
                <a:solidFill>
                  <a:srgbClr val="FF0000"/>
                </a:solidFill>
                <a:latin typeface="楷体_GB2312" pitchFamily="49" charset="-122"/>
                <a:ea typeface="楷体_GB2312" pitchFamily="49" charset="-122"/>
              </a:rPr>
              <a:t>，回溯</a:t>
            </a:r>
            <a:r>
              <a:rPr lang="zh-CN" altLang="en-US" sz="2400" b="1" dirty="0">
                <a:solidFill>
                  <a:srgbClr val="FF0000"/>
                </a:solidFill>
                <a:latin typeface="楷体_GB2312" pitchFamily="49" charset="-122"/>
                <a:ea typeface="楷体_GB2312" pitchFamily="49" charset="-122"/>
              </a:rPr>
              <a:t>途中，一旦发现</a:t>
            </a:r>
            <a:r>
              <a:rPr lang="en-US" altLang="zh-CN" sz="2400" b="1" dirty="0">
                <a:solidFill>
                  <a:srgbClr val="FF0000"/>
                </a:solidFill>
                <a:latin typeface="楷体_GB2312" pitchFamily="49" charset="-122"/>
                <a:ea typeface="楷体_GB2312" pitchFamily="49" charset="-122"/>
              </a:rPr>
              <a:t>x</a:t>
            </a:r>
            <a:r>
              <a:rPr lang="zh-CN" altLang="en-US" sz="2400" b="1" dirty="0">
                <a:solidFill>
                  <a:srgbClr val="FF0000"/>
                </a:solidFill>
                <a:latin typeface="楷体_GB2312" pitchFamily="49" charset="-122"/>
                <a:ea typeface="楷体_GB2312" pitchFamily="49" charset="-122"/>
              </a:rPr>
              <a:t>的某个祖先</a:t>
            </a:r>
            <a:r>
              <a:rPr lang="en-US" altLang="zh-CN" sz="2400" b="1" dirty="0">
                <a:solidFill>
                  <a:srgbClr val="FF0000"/>
                </a:solidFill>
              </a:rPr>
              <a:t>﹡p</a:t>
            </a:r>
            <a:r>
              <a:rPr lang="zh-CN" altLang="en-US" sz="2400" b="1" dirty="0">
                <a:solidFill>
                  <a:srgbClr val="FF0000"/>
                </a:solidFill>
                <a:ea typeface="楷体_GB2312" pitchFamily="49" charset="-122"/>
              </a:rPr>
              <a:t>失衡，就要找到并调整其最小不平衡子树，使之平衡；</a:t>
            </a:r>
          </a:p>
          <a:p>
            <a:pPr>
              <a:spcBef>
                <a:spcPts val="0"/>
              </a:spcBef>
              <a:buClrTx/>
              <a:buSzTx/>
              <a:buFontTx/>
              <a:buChar char="•"/>
            </a:pPr>
            <a:r>
              <a:rPr lang="zh-CN" altLang="en-US" sz="2400" b="1" dirty="0" smtClean="0">
                <a:solidFill>
                  <a:srgbClr val="FF0000"/>
                </a:solidFill>
                <a:ea typeface="楷体_GB2312" pitchFamily="49" charset="-122"/>
              </a:rPr>
              <a:t>即</a:t>
            </a:r>
            <a:r>
              <a:rPr lang="zh-CN" altLang="en-US" sz="2400" b="1" dirty="0">
                <a:solidFill>
                  <a:srgbClr val="FF0000"/>
                </a:solidFill>
                <a:ea typeface="楷体_GB2312" pitchFamily="49" charset="-122"/>
              </a:rPr>
              <a:t>在平衡二叉树上删除一个结点有可能引起</a:t>
            </a:r>
            <a:r>
              <a:rPr lang="zh-CN" altLang="en-US" sz="2400" b="1" dirty="0">
                <a:solidFill>
                  <a:srgbClr val="000099"/>
                </a:solidFill>
                <a:ea typeface="楷体_GB2312" pitchFamily="49" charset="-122"/>
              </a:rPr>
              <a:t>多次旋转</a:t>
            </a:r>
            <a:r>
              <a:rPr lang="zh-CN" altLang="en-US" sz="2400" b="1" dirty="0">
                <a:solidFill>
                  <a:srgbClr val="FF0000"/>
                </a:solidFill>
                <a:ea typeface="楷体_GB2312" pitchFamily="49" charset="-122"/>
              </a:rPr>
              <a:t>。</a:t>
            </a:r>
          </a:p>
        </p:txBody>
      </p:sp>
      <p:sp>
        <p:nvSpPr>
          <p:cNvPr id="6" name="Rectangle 2"/>
          <p:cNvSpPr txBox="1">
            <a:spLocks noRot="1" noChangeArrowheads="1"/>
          </p:cNvSpPr>
          <p:nvPr/>
        </p:nvSpPr>
        <p:spPr>
          <a:xfrm>
            <a:off x="250825" y="188913"/>
            <a:ext cx="8540750" cy="493712"/>
          </a:xfrm>
          <a:prstGeom prst="rect">
            <a:avLst/>
          </a:prstGeom>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a:defRPr/>
            </a:pPr>
            <a:r>
              <a:rPr lang="zh-CN" altLang="en-US" sz="2800" kern="0" smtClean="0">
                <a:solidFill>
                  <a:schemeClr val="accent6">
                    <a:lumMod val="50000"/>
                  </a:schemeClr>
                </a:solidFill>
                <a:ea typeface="楷体_GB2312" pitchFamily="49" charset="-122"/>
              </a:rPr>
              <a:t>平衡二叉树中结点的删除</a:t>
            </a:r>
            <a:endParaRPr lang="zh-CN" altLang="en-US" sz="2800" kern="0" dirty="0">
              <a:solidFill>
                <a:schemeClr val="accent6">
                  <a:lumMod val="50000"/>
                </a:schemeClr>
              </a:solidFill>
              <a:ea typeface="楷体_GB2312" pitchFamily="49" charset="-122"/>
            </a:endParaRPr>
          </a:p>
        </p:txBody>
      </p:sp>
      <p:sp>
        <p:nvSpPr>
          <p:cNvPr id="8" name="文本框 7"/>
          <p:cNvSpPr txBox="1"/>
          <p:nvPr/>
        </p:nvSpPr>
        <p:spPr>
          <a:xfrm>
            <a:off x="116703" y="888141"/>
            <a:ext cx="3465230" cy="2677656"/>
          </a:xfrm>
          <a:prstGeom prst="rect">
            <a:avLst/>
          </a:prstGeom>
          <a:solidFill>
            <a:schemeClr val="bg1"/>
          </a:solidFill>
        </p:spPr>
        <p:txBody>
          <a:bodyPr wrap="square" rtlCol="0">
            <a:spAutoFit/>
          </a:bodyPr>
          <a:lstStyle/>
          <a:p>
            <a:r>
              <a:rPr lang="zh-CN" altLang="en-US" sz="2400" dirty="0" smtClean="0">
                <a:solidFill>
                  <a:srgbClr val="FF0000"/>
                </a:solidFill>
              </a:rPr>
              <a:t>总结：</a:t>
            </a:r>
            <a:endParaRPr lang="en-US" altLang="zh-CN" sz="2400" dirty="0" smtClean="0">
              <a:solidFill>
                <a:srgbClr val="FF0000"/>
              </a:solidFill>
            </a:endParaRPr>
          </a:p>
          <a:p>
            <a:pPr marL="285750" indent="-285750">
              <a:buFont typeface="Wingdings" panose="05000000000000000000" pitchFamily="2" charset="2"/>
              <a:buChar char="v"/>
            </a:pPr>
            <a:r>
              <a:rPr lang="zh-CN" altLang="en-US" sz="2400" dirty="0" smtClean="0"/>
              <a:t>删除中如果高度被缩短，需要逐层上溯。</a:t>
            </a:r>
            <a:r>
              <a:rPr lang="zh-CN" altLang="en-US" sz="2400" dirty="0"/>
              <a:t>如果高度没有被缩短</a:t>
            </a:r>
            <a:r>
              <a:rPr lang="zh-CN" altLang="en-US" sz="2400" dirty="0" smtClean="0"/>
              <a:t>，回溯可以停止。</a:t>
            </a:r>
            <a:endParaRPr lang="en-US" altLang="zh-CN" sz="2400" dirty="0" smtClean="0"/>
          </a:p>
          <a:p>
            <a:pPr marL="285750" indent="-285750">
              <a:buFont typeface="Wingdings" panose="05000000000000000000" pitchFamily="2" charset="2"/>
              <a:buChar char="v"/>
            </a:pPr>
            <a:r>
              <a:rPr lang="zh-CN" altLang="en-US" sz="2400" dirty="0" smtClean="0"/>
              <a:t>需要及时修改路径上的平衡因子。</a:t>
            </a:r>
            <a:endParaRPr lang="en-US" sz="2400" dirty="0"/>
          </a:p>
        </p:txBody>
      </p:sp>
    </p:spTree>
    <p:extLst>
      <p:ext uri="{BB962C8B-B14F-4D97-AF65-F5344CB8AC3E}">
        <p14:creationId xmlns:p14="http://schemas.microsoft.com/office/powerpoint/2010/main" val="25329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Rot="1" noChangeArrowheads="1"/>
          </p:cNvSpPr>
          <p:nvPr/>
        </p:nvSpPr>
        <p:spPr bwMode="auto">
          <a:xfrm>
            <a:off x="161925" y="238774"/>
            <a:ext cx="8540750" cy="1143000"/>
          </a:xfrm>
          <a:prstGeom prst="rect">
            <a:avLst/>
          </a:prstGeom>
          <a:noFill/>
          <a:ln w="9525">
            <a:noFill/>
            <a:miter lim="800000"/>
          </a:ln>
        </p:spPr>
        <p:txBody>
          <a:bodyPr/>
          <a:lstStyle/>
          <a:p>
            <a:pPr marR="0" defTabSz="914400" eaLnBrk="0" hangingPunct="0">
              <a:buClrTx/>
              <a:buSzTx/>
              <a:buFontTx/>
              <a:defRPr/>
            </a:pPr>
            <a:r>
              <a:rPr kumimoji="0" lang="en-US" altLang="zh-CN" sz="3600" b="1" kern="0" cap="none" spc="0" normalizeH="0" baseline="0" noProof="0" dirty="0">
                <a:solidFill>
                  <a:schemeClr val="accent6">
                    <a:lumMod val="50000"/>
                  </a:schemeClr>
                </a:solidFill>
                <a:effectLst>
                  <a:outerShdw blurRad="38100" dist="38100" dir="2700000" algn="tl">
                    <a:srgbClr val="C0C0C0"/>
                  </a:outerShdw>
                </a:effectLst>
                <a:latin typeface="+mj-lt"/>
                <a:ea typeface="+mj-ea"/>
                <a:cs typeface="+mj-cs"/>
              </a:rPr>
              <a:t>m</a:t>
            </a: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mj-lt"/>
                <a:ea typeface="+mj-ea"/>
                <a:cs typeface="+mj-cs"/>
              </a:rPr>
              <a:t>路查找</a:t>
            </a: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树</a:t>
            </a:r>
            <a:r>
              <a:rPr kumimoji="0" lang="zh-CN" altLang="en-US" sz="3600" b="1" kern="0" cap="none" spc="0" normalizeH="0" baseline="0" noProof="0" dirty="0">
                <a:solidFill>
                  <a:schemeClr val="accent6">
                    <a:lumMod val="50000"/>
                  </a:schemeClr>
                </a:solidFill>
                <a:latin typeface="+mj-lt"/>
                <a:ea typeface="+mj-ea"/>
                <a:cs typeface="+mj-cs"/>
              </a:rPr>
              <a:t> </a:t>
            </a:r>
          </a:p>
        </p:txBody>
      </p:sp>
      <p:pic>
        <p:nvPicPr>
          <p:cNvPr id="11" name="Picture 1027"/>
          <p:cNvPicPr>
            <a:picLocks noChangeAspect="1"/>
          </p:cNvPicPr>
          <p:nvPr/>
        </p:nvPicPr>
        <p:blipFill>
          <a:blip r:embed="rId2"/>
          <a:stretch>
            <a:fillRect/>
          </a:stretch>
        </p:blipFill>
        <p:spPr>
          <a:xfrm>
            <a:off x="1171450" y="1012064"/>
            <a:ext cx="7516812" cy="3960813"/>
          </a:xfrm>
          <a:prstGeom prst="rect">
            <a:avLst/>
          </a:prstGeom>
          <a:noFill/>
          <a:ln w="9525">
            <a:noFill/>
          </a:ln>
        </p:spPr>
      </p:pic>
      <p:sp>
        <p:nvSpPr>
          <p:cNvPr id="2" name="文本框 1"/>
          <p:cNvSpPr txBox="1"/>
          <p:nvPr/>
        </p:nvSpPr>
        <p:spPr>
          <a:xfrm>
            <a:off x="529701" y="5319126"/>
            <a:ext cx="8262246" cy="1077218"/>
          </a:xfrm>
          <a:prstGeom prst="rect">
            <a:avLst/>
          </a:prstGeom>
          <a:solidFill>
            <a:schemeClr val="bg1"/>
          </a:solidFill>
        </p:spPr>
        <p:txBody>
          <a:bodyPr wrap="square" rtlCol="0">
            <a:spAutoFit/>
          </a:bodyPr>
          <a:lstStyle/>
          <a:p>
            <a:r>
              <a:rPr lang="en-US" altLang="zh-CN" sz="3200" dirty="0" smtClean="0"/>
              <a:t>M</a:t>
            </a:r>
            <a:r>
              <a:rPr lang="zh-CN" altLang="en-US" sz="3200" dirty="0" smtClean="0"/>
              <a:t>路查找树中，改善查找性能，引入平衡特征，</a:t>
            </a:r>
            <a:r>
              <a:rPr lang="en-US" altLang="zh-CN" sz="3200" dirty="0" smtClean="0"/>
              <a:t>B</a:t>
            </a:r>
            <a:r>
              <a:rPr lang="zh-CN" altLang="en-US" sz="3200" dirty="0" smtClean="0"/>
              <a:t>树</a:t>
            </a:r>
            <a:r>
              <a:rPr lang="en-US" altLang="zh-CN" sz="3200" dirty="0" smtClean="0"/>
              <a:t>------</a:t>
            </a:r>
            <a:r>
              <a:rPr lang="zh-CN" altLang="en-US" sz="3200" dirty="0" smtClean="0"/>
              <a:t>一种平衡的</a:t>
            </a:r>
            <a:r>
              <a:rPr lang="en-US" altLang="zh-CN" sz="3200" dirty="0" smtClean="0"/>
              <a:t>m</a:t>
            </a:r>
            <a:r>
              <a:rPr lang="zh-CN" altLang="en-US" sz="3200" dirty="0" smtClean="0"/>
              <a:t>路查找树</a:t>
            </a:r>
            <a:endParaRPr lang="en-US" sz="3200" dirty="0"/>
          </a:p>
        </p:txBody>
      </p:sp>
      <p:sp>
        <p:nvSpPr>
          <p:cNvPr id="6" name="Text Box 3"/>
          <p:cNvSpPr txBox="1">
            <a:spLocks noChangeArrowheads="1"/>
          </p:cNvSpPr>
          <p:nvPr/>
        </p:nvSpPr>
        <p:spPr bwMode="auto">
          <a:xfrm>
            <a:off x="161925" y="908832"/>
            <a:ext cx="8458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一棵</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路查找树，它或者是一棵空树，或者是满足如下性质的树：</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）根结点最多有</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棵子树，并具有如下的结构：（</a:t>
            </a:r>
            <a:r>
              <a:rPr kumimoji="1" lang="en-US" altLang="zh-CN" sz="2400" dirty="0">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0</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其中，</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是指向子树的指针，</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是数据元素的关键字；</a:t>
            </a:r>
            <a:r>
              <a:rPr kumimoji="1" lang="en-US" altLang="zh-CN" sz="2400" dirty="0">
                <a:solidFill>
                  <a:srgbClr val="000000"/>
                </a:solidFill>
                <a:latin typeface="楷体" panose="02010609060101010101" pitchFamily="49" charset="-122"/>
                <a:ea typeface="楷体" panose="02010609060101010101" pitchFamily="49" charset="-122"/>
                <a:cs typeface="楷体_GB2312"/>
              </a:rPr>
              <a:t>1≤i≤n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2</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1≤i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3</a:t>
            </a:r>
            <a:r>
              <a:rPr kumimoji="1" lang="zh-CN" altLang="en-US" sz="2400" dirty="0">
                <a:solidFill>
                  <a:srgbClr val="000000"/>
                </a:solidFill>
                <a:latin typeface="楷体" panose="02010609060101010101" pitchFamily="49" charset="-122"/>
                <a:ea typeface="楷体" panose="02010609060101010101" pitchFamily="49" charset="-122"/>
                <a:cs typeface="楷体_GB2312"/>
              </a:rPr>
              <a:t>）在</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所指的子树中所有的数据元素的关键字都小于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 i+1</a:t>
            </a:r>
            <a:r>
              <a:rPr kumimoji="1" lang="zh-CN" altLang="en-US" sz="2400" dirty="0">
                <a:solidFill>
                  <a:srgbClr val="000000"/>
                </a:solidFill>
                <a:latin typeface="楷体" panose="02010609060101010101" pitchFamily="49" charset="-122"/>
                <a:ea typeface="楷体" panose="02010609060101010101" pitchFamily="49" charset="-122"/>
                <a:cs typeface="楷体_GB2312"/>
              </a:rPr>
              <a:t>，且大于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 </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0&lt;</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i</a:t>
            </a:r>
            <a:r>
              <a:rPr kumimoji="1" lang="en-US" altLang="zh-CN" sz="2400" dirty="0">
                <a:solidFill>
                  <a:srgbClr val="000000"/>
                </a:solidFill>
                <a:latin typeface="楷体" panose="02010609060101010101" pitchFamily="49" charset="-122"/>
                <a:ea typeface="楷体" panose="02010609060101010101" pitchFamily="49" charset="-122"/>
                <a:cs typeface="楷体_GB2312"/>
              </a:rPr>
              <a:t>&lt;n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4</a:t>
            </a:r>
            <a:r>
              <a:rPr kumimoji="1" lang="zh-CN" altLang="en-US" sz="2400" dirty="0">
                <a:solidFill>
                  <a:srgbClr val="000000"/>
                </a:solidFill>
                <a:latin typeface="楷体" panose="02010609060101010101" pitchFamily="49" charset="-122"/>
                <a:ea typeface="楷体" panose="02010609060101010101" pitchFamily="49" charset="-122"/>
                <a:cs typeface="楷体_GB2312"/>
              </a:rPr>
              <a:t>）在</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所指的子树中所有数据元素的关键字都大于</a:t>
            </a:r>
            <a:r>
              <a:rPr kumimoji="1" lang="en-US" altLang="zh-CN" sz="2400"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err="1">
                <a:solidFill>
                  <a:srgbClr val="000000"/>
                </a:solidFill>
                <a:latin typeface="楷体" panose="02010609060101010101" pitchFamily="49" charset="-122"/>
                <a:ea typeface="楷体" panose="02010609060101010101" pitchFamily="49" charset="-122"/>
                <a:cs typeface="楷体_GB2312"/>
              </a:rPr>
              <a:t>n</a:t>
            </a:r>
            <a:r>
              <a:rPr kumimoji="1" lang="zh-CN" altLang="en-US" sz="2400" dirty="0">
                <a:solidFill>
                  <a:srgbClr val="000000"/>
                </a:solidFill>
                <a:latin typeface="楷体" panose="02010609060101010101" pitchFamily="49" charset="-122"/>
                <a:ea typeface="楷体" panose="02010609060101010101" pitchFamily="49" charset="-122"/>
                <a:cs typeface="楷体_GB2312"/>
              </a:rPr>
              <a:t>，而子树</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0</a:t>
            </a:r>
            <a:r>
              <a:rPr kumimoji="1" lang="zh-CN" altLang="en-US" sz="2400" dirty="0">
                <a:solidFill>
                  <a:srgbClr val="000000"/>
                </a:solidFill>
                <a:latin typeface="楷体" panose="02010609060101010101" pitchFamily="49" charset="-122"/>
                <a:ea typeface="楷体" panose="02010609060101010101" pitchFamily="49" charset="-122"/>
                <a:cs typeface="楷体_GB2312"/>
              </a:rPr>
              <a:t>中的所有数据元素的关键字都小于</a:t>
            </a:r>
            <a:r>
              <a:rPr kumimoji="1" lang="en-US" altLang="zh-CN" sz="2400"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1</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a:p>
            <a:pPr algn="just" eaLnBrk="1" hangingPunct="1">
              <a:spcBef>
                <a:spcPct val="50000"/>
              </a:spcBef>
            </a:pP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5</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r>
              <a:rPr kumimoji="1" lang="en-US" altLang="zh-CN" sz="2400" dirty="0">
                <a:solidFill>
                  <a:srgbClr val="000000"/>
                </a:solidFill>
                <a:latin typeface="楷体" panose="02010609060101010101" pitchFamily="49" charset="-122"/>
                <a:ea typeface="楷体" panose="02010609060101010101" pitchFamily="49" charset="-122"/>
                <a:cs typeface="楷体_GB2312"/>
              </a:rPr>
              <a:t>P</a:t>
            </a:r>
            <a:r>
              <a:rPr kumimoji="1" lang="en-US" altLang="zh-CN" sz="2400"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dirty="0">
                <a:solidFill>
                  <a:srgbClr val="000000"/>
                </a:solidFill>
                <a:latin typeface="楷体" panose="02010609060101010101" pitchFamily="49" charset="-122"/>
                <a:ea typeface="楷体" panose="02010609060101010101" pitchFamily="49" charset="-122"/>
                <a:cs typeface="楷体_GB2312"/>
              </a:rPr>
              <a:t>所指的子树也是</a:t>
            </a:r>
            <a:r>
              <a:rPr kumimoji="1" lang="en-US" altLang="zh-CN" sz="2400" dirty="0">
                <a:solidFill>
                  <a:srgbClr val="000000"/>
                </a:solidFill>
                <a:latin typeface="楷体" panose="02010609060101010101" pitchFamily="49" charset="-122"/>
                <a:ea typeface="楷体" panose="02010609060101010101" pitchFamily="49" charset="-122"/>
                <a:cs typeface="楷体_GB2312"/>
              </a:rPr>
              <a:t>m</a:t>
            </a:r>
            <a:r>
              <a:rPr kumimoji="1" lang="zh-CN" altLang="en-US" sz="2400" dirty="0">
                <a:solidFill>
                  <a:srgbClr val="000000"/>
                </a:solidFill>
                <a:latin typeface="楷体" panose="02010609060101010101" pitchFamily="49" charset="-122"/>
                <a:ea typeface="楷体" panose="02010609060101010101" pitchFamily="49" charset="-122"/>
                <a:cs typeface="楷体_GB2312"/>
              </a:rPr>
              <a:t>路查找树，</a:t>
            </a:r>
            <a:r>
              <a:rPr kumimoji="1" lang="en-US" altLang="zh-CN" sz="2400" dirty="0">
                <a:solidFill>
                  <a:srgbClr val="000000"/>
                </a:solidFill>
                <a:latin typeface="楷体" panose="02010609060101010101" pitchFamily="49" charset="-122"/>
                <a:ea typeface="楷体" panose="02010609060101010101" pitchFamily="49" charset="-122"/>
                <a:cs typeface="楷体_GB2312"/>
              </a:rPr>
              <a:t>0≤i≤n</a:t>
            </a:r>
            <a:r>
              <a:rPr kumimoji="1" lang="zh-CN" altLang="en-US" sz="2400" dirty="0">
                <a:solidFill>
                  <a:srgbClr val="000000"/>
                </a:solidFill>
                <a:latin typeface="楷体" panose="02010609060101010101" pitchFamily="49" charset="-122"/>
                <a:ea typeface="楷体" panose="02010609060101010101" pitchFamily="49"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idx="4294967295"/>
          </p:nvPr>
        </p:nvSpPr>
        <p:spPr>
          <a:xfrm>
            <a:off x="250825" y="233363"/>
            <a:ext cx="7772400" cy="7207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uLnTx/>
                <a:uFillTx/>
                <a:latin typeface="+mj-lt"/>
                <a:ea typeface="+mj-ea"/>
                <a:cs typeface="+mj-cs"/>
              </a:rPr>
              <a:t> </a:t>
            </a:r>
            <a:r>
              <a:rPr kumimoji="0" lang="en-US" altLang="zh-CN" sz="3600" b="1" i="0" u="none" strike="noStrike" kern="0" cap="none" spc="0" normalizeH="0" baseline="0" noProof="0" dirty="0" smtClean="0">
                <a:ln>
                  <a:noFill/>
                </a:ln>
                <a:solidFill>
                  <a:schemeClr val="accent6">
                    <a:lumMod val="50000"/>
                  </a:schemeClr>
                </a:solidFill>
                <a:effectLst/>
                <a:uLnTx/>
                <a:uFillTx/>
                <a:latin typeface="+mj-lt"/>
                <a:ea typeface="+mj-ea"/>
                <a:cs typeface="+mj-cs"/>
              </a:rPr>
              <a:t>B-</a:t>
            </a:r>
            <a:r>
              <a:rPr kumimoji="0" lang="zh-CN" altLang="en-US" sz="3600" b="1" i="0" u="none" strike="noStrike" kern="0" cap="none" spc="0" normalizeH="0" baseline="0" noProof="0" dirty="0" smtClean="0">
                <a:ln>
                  <a:noFill/>
                </a:ln>
                <a:solidFill>
                  <a:schemeClr val="accent6">
                    <a:lumMod val="50000"/>
                  </a:schemeClr>
                </a:solidFill>
                <a:effectLst/>
                <a:uLnTx/>
                <a:uFillTx/>
                <a:latin typeface="宋体" panose="02010600030101010101" pitchFamily="2" charset="-122"/>
                <a:ea typeface="+mj-ea"/>
                <a:cs typeface="+mj-cs"/>
              </a:rPr>
              <a:t>树</a:t>
            </a:r>
            <a:r>
              <a:rPr kumimoji="0" lang="zh-CN" altLang="en-US" sz="3600" b="1" i="0" u="none" strike="noStrike" kern="0" cap="none" spc="0" normalizeH="0" baseline="0" noProof="0" dirty="0" smtClean="0">
                <a:ln>
                  <a:noFill/>
                </a:ln>
                <a:solidFill>
                  <a:schemeClr val="accent6">
                    <a:lumMod val="50000"/>
                  </a:schemeClr>
                </a:solidFill>
                <a:effectLst/>
                <a:uLnTx/>
                <a:uFillTx/>
                <a:latin typeface="+mj-lt"/>
                <a:ea typeface="+mj-ea"/>
                <a:cs typeface="+mj-cs"/>
              </a:rPr>
              <a:t> </a:t>
            </a:r>
            <a:endPar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endParaRPr>
          </a:p>
        </p:txBody>
      </p:sp>
      <p:sp>
        <p:nvSpPr>
          <p:cNvPr id="86019" name="Text Box 3"/>
          <p:cNvSpPr txBox="1"/>
          <p:nvPr/>
        </p:nvSpPr>
        <p:spPr>
          <a:xfrm>
            <a:off x="386721" y="1088844"/>
            <a:ext cx="8458200" cy="4578350"/>
          </a:xfrm>
          <a:prstGeom prst="rect">
            <a:avLst/>
          </a:prstGeom>
          <a:noFill/>
          <a:ln w="9525">
            <a:noFill/>
          </a:ln>
        </p:spPr>
        <p:txBody>
          <a:bodyPr anchor="t">
            <a:spAutoFit/>
          </a:bodyPr>
          <a:lstStyle/>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一棵</a:t>
            </a:r>
            <a:r>
              <a:rPr lang="en-US" altLang="zh-CN" sz="2800" dirty="0">
                <a:solidFill>
                  <a:srgbClr val="000000"/>
                </a:solidFill>
                <a:latin typeface="Times New Roman" panose="02020603050405020304" pitchFamily="18" charset="0"/>
                <a:ea typeface="楷体_GB2312" pitchFamily="49" charset="-122"/>
              </a:rPr>
              <a:t>m</a:t>
            </a:r>
            <a:r>
              <a:rPr lang="zh-CN" altLang="en-US" sz="2800" dirty="0">
                <a:solidFill>
                  <a:srgbClr val="000000"/>
                </a:solidFill>
                <a:latin typeface="Times New Roman" panose="02020603050405020304" pitchFamily="18" charset="0"/>
                <a:ea typeface="楷体_GB2312" pitchFamily="49" charset="-122"/>
              </a:rPr>
              <a:t>阶</a:t>
            </a:r>
            <a:r>
              <a:rPr lang="en-US" altLang="zh-CN" sz="2800" dirty="0">
                <a:solidFill>
                  <a:srgbClr val="000000"/>
                </a:solidFill>
                <a:latin typeface="Times New Roman" panose="02020603050405020304" pitchFamily="18" charset="0"/>
                <a:ea typeface="楷体_GB2312" pitchFamily="49" charset="-122"/>
              </a:rPr>
              <a:t>B—</a:t>
            </a:r>
            <a:r>
              <a:rPr lang="zh-CN" altLang="en-US" sz="2800" dirty="0">
                <a:solidFill>
                  <a:srgbClr val="000000"/>
                </a:solidFill>
                <a:latin typeface="Times New Roman" panose="02020603050405020304" pitchFamily="18" charset="0"/>
                <a:ea typeface="楷体_GB2312" pitchFamily="49" charset="-122"/>
              </a:rPr>
              <a:t>树是一棵</a:t>
            </a:r>
            <a:r>
              <a:rPr lang="zh-CN" altLang="en-US" sz="2800" dirty="0">
                <a:solidFill>
                  <a:srgbClr val="FF0000"/>
                </a:solidFill>
                <a:latin typeface="Times New Roman" panose="02020603050405020304" pitchFamily="18" charset="0"/>
                <a:ea typeface="楷体_GB2312" pitchFamily="49" charset="-122"/>
              </a:rPr>
              <a:t>平衡的</a:t>
            </a:r>
            <a:r>
              <a:rPr lang="en-US" altLang="zh-CN" sz="2800" dirty="0">
                <a:solidFill>
                  <a:srgbClr val="FF0000"/>
                </a:solidFill>
                <a:latin typeface="Times New Roman" panose="02020603050405020304" pitchFamily="18" charset="0"/>
                <a:ea typeface="楷体_GB2312" pitchFamily="49" charset="-122"/>
              </a:rPr>
              <a:t>m</a:t>
            </a:r>
            <a:r>
              <a:rPr lang="zh-CN" altLang="en-US" sz="2800" dirty="0">
                <a:solidFill>
                  <a:srgbClr val="FF0000"/>
                </a:solidFill>
                <a:latin typeface="Times New Roman" panose="02020603050405020304" pitchFamily="18" charset="0"/>
                <a:ea typeface="楷体_GB2312" pitchFamily="49" charset="-122"/>
              </a:rPr>
              <a:t>路查找树</a:t>
            </a:r>
            <a:r>
              <a:rPr lang="zh-CN" altLang="en-US" sz="2800" dirty="0">
                <a:solidFill>
                  <a:srgbClr val="000000"/>
                </a:solidFill>
                <a:latin typeface="Times New Roman" panose="02020603050405020304" pitchFamily="18" charset="0"/>
                <a:ea typeface="楷体_GB2312" pitchFamily="49" charset="-122"/>
              </a:rPr>
              <a:t>，它具有如下的特性：</a:t>
            </a:r>
          </a:p>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a:t>
            </a:r>
            <a:r>
              <a:rPr lang="en-US" altLang="zh-CN" sz="2800" dirty="0">
                <a:solidFill>
                  <a:srgbClr val="000000"/>
                </a:solidFill>
                <a:latin typeface="Times New Roman" panose="02020603050405020304" pitchFamily="18" charset="0"/>
                <a:ea typeface="楷体_GB2312" pitchFamily="49" charset="-122"/>
              </a:rPr>
              <a:t>1</a:t>
            </a:r>
            <a:r>
              <a:rPr lang="zh-CN" altLang="en-US" sz="2800" dirty="0" smtClean="0">
                <a:solidFill>
                  <a:srgbClr val="000000"/>
                </a:solidFill>
                <a:latin typeface="Times New Roman" panose="02020603050405020304" pitchFamily="18" charset="0"/>
                <a:ea typeface="楷体_GB2312" pitchFamily="49" charset="-122"/>
              </a:rPr>
              <a:t>）若根结点不是叶子，根</a:t>
            </a:r>
            <a:r>
              <a:rPr lang="zh-CN" altLang="en-US" sz="2800" dirty="0">
                <a:solidFill>
                  <a:srgbClr val="000000"/>
                </a:solidFill>
                <a:latin typeface="Times New Roman" panose="02020603050405020304" pitchFamily="18" charset="0"/>
                <a:ea typeface="楷体_GB2312" pitchFamily="49" charset="-122"/>
              </a:rPr>
              <a:t>结点至少有两个孩子。</a:t>
            </a:r>
          </a:p>
          <a:p>
            <a:pPr algn="just">
              <a:spcBef>
                <a:spcPct val="50000"/>
              </a:spcBef>
              <a:buSzTx/>
            </a:pPr>
            <a:r>
              <a:rPr lang="zh-CN" altLang="en-US" sz="2800" dirty="0">
                <a:solidFill>
                  <a:srgbClr val="000000"/>
                </a:solidFill>
                <a:latin typeface="Times New Roman" panose="02020603050405020304" pitchFamily="18" charset="0"/>
                <a:ea typeface="楷体_GB2312" pitchFamily="49" charset="-122"/>
              </a:rPr>
              <a:t>（</a:t>
            </a:r>
            <a:r>
              <a:rPr lang="en-US" altLang="zh-CN" sz="2800" dirty="0">
                <a:solidFill>
                  <a:srgbClr val="000000"/>
                </a:solidFill>
                <a:latin typeface="Times New Roman" panose="02020603050405020304" pitchFamily="18" charset="0"/>
                <a:ea typeface="楷体_GB2312" pitchFamily="49" charset="-122"/>
              </a:rPr>
              <a:t>2</a:t>
            </a:r>
            <a:r>
              <a:rPr lang="zh-CN" altLang="en-US" sz="2800" dirty="0">
                <a:solidFill>
                  <a:srgbClr val="000000"/>
                </a:solidFill>
                <a:latin typeface="Times New Roman" panose="02020603050405020304" pitchFamily="18" charset="0"/>
                <a:ea typeface="楷体_GB2312" pitchFamily="49" charset="-122"/>
              </a:rPr>
              <a:t>）除根结点以外的所有结点</a:t>
            </a:r>
            <a:r>
              <a:rPr lang="en-US" altLang="zh-CN" sz="2800" dirty="0">
                <a:solidFill>
                  <a:srgbClr val="000000"/>
                </a:solidFill>
                <a:latin typeface="Times New Roman" panose="02020603050405020304" pitchFamily="18" charset="0"/>
                <a:ea typeface="楷体_GB2312" pitchFamily="49" charset="-122"/>
              </a:rPr>
              <a:t>(</a:t>
            </a:r>
            <a:r>
              <a:rPr lang="zh-CN" altLang="en-US" sz="2800" dirty="0">
                <a:solidFill>
                  <a:srgbClr val="000000"/>
                </a:solidFill>
                <a:latin typeface="Times New Roman" panose="02020603050405020304" pitchFamily="18" charset="0"/>
                <a:ea typeface="楷体_GB2312" pitchFamily="49" charset="-122"/>
              </a:rPr>
              <a:t>不包括失败结点</a:t>
            </a:r>
            <a:r>
              <a:rPr lang="en-US" altLang="zh-CN" sz="2800" dirty="0">
                <a:solidFill>
                  <a:srgbClr val="000000"/>
                </a:solidFill>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至少有</a:t>
            </a:r>
            <a:r>
              <a:rPr lang="zh-CN" altLang="en-US" sz="2800"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dirty="0">
                <a:solidFill>
                  <a:srgbClr val="FF0000"/>
                </a:solidFill>
                <a:latin typeface="Times New Roman" panose="02020603050405020304" pitchFamily="18" charset="0"/>
                <a:ea typeface="楷体_GB2312" pitchFamily="49" charset="-122"/>
              </a:rPr>
              <a:t>m/2</a:t>
            </a:r>
            <a:r>
              <a:rPr lang="en-US" altLang="zh-CN" sz="2800" dirty="0">
                <a:solidFill>
                  <a:srgbClr val="FF0000"/>
                </a:solidFill>
                <a:latin typeface="Times New Roman" panose="02020603050405020304" pitchFamily="18" charset="0"/>
                <a:ea typeface="楷体_GB2312" pitchFamily="49" charset="-122"/>
                <a:sym typeface="Symbol" panose="05050102010706020507" pitchFamily="18" charset="2"/>
              </a:rPr>
              <a:t></a:t>
            </a:r>
            <a:r>
              <a:rPr lang="zh-CN" altLang="en-US" sz="2800" dirty="0">
                <a:solidFill>
                  <a:srgbClr val="FF0000"/>
                </a:solidFill>
                <a:latin typeface="Times New Roman" panose="02020603050405020304" pitchFamily="18" charset="0"/>
                <a:ea typeface="楷体_GB2312" pitchFamily="49" charset="-122"/>
              </a:rPr>
              <a:t>个</a:t>
            </a:r>
            <a:r>
              <a:rPr lang="zh-CN" altLang="en-US" sz="2800" dirty="0" smtClean="0">
                <a:solidFill>
                  <a:srgbClr val="FF0000"/>
                </a:solidFill>
                <a:latin typeface="Times New Roman" panose="02020603050405020304" pitchFamily="18" charset="0"/>
                <a:ea typeface="楷体_GB2312" pitchFamily="49" charset="-122"/>
              </a:rPr>
              <a:t>孩子</a:t>
            </a:r>
            <a:r>
              <a:rPr lang="zh-CN" altLang="en-US" sz="2800" dirty="0">
                <a:solidFill>
                  <a:srgbClr val="000000"/>
                </a:solidFill>
                <a:latin typeface="Times New Roman" panose="02020603050405020304" pitchFamily="18" charset="0"/>
                <a:ea typeface="楷体_GB2312" pitchFamily="49" charset="-122"/>
              </a:rPr>
              <a:t>。</a:t>
            </a:r>
            <a:endParaRPr lang="zh-CN" altLang="en-US" sz="2800" dirty="0">
              <a:solidFill>
                <a:srgbClr val="000000"/>
              </a:solidFill>
              <a:latin typeface="Times New Roman" panose="02020603050405020304" pitchFamily="18" charset="0"/>
              <a:ea typeface="楷体_GB2312" pitchFamily="49" charset="-122"/>
            </a:endParaRPr>
          </a:p>
          <a:p>
            <a:pPr>
              <a:spcBef>
                <a:spcPct val="50000"/>
              </a:spcBef>
              <a:buSzTx/>
            </a:pPr>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3</a:t>
            </a:r>
            <a:r>
              <a:rPr lang="zh-CN" altLang="en-US" sz="2800" dirty="0">
                <a:latin typeface="Times New Roman" panose="02020603050405020304" pitchFamily="18"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所有的失败结点都位于同一层</a:t>
            </a:r>
            <a:r>
              <a:rPr lang="zh-CN" altLang="en-US" sz="2800" dirty="0">
                <a:latin typeface="Times New Roman" panose="02020603050405020304" pitchFamily="18" charset="0"/>
                <a:ea typeface="楷体_GB2312" pitchFamily="49" charset="-122"/>
              </a:rPr>
              <a:t>。事实上，这些结点都是作为外部结点存在，不是</a:t>
            </a:r>
            <a:r>
              <a:rPr lang="en-US" altLang="zh-CN" sz="2800" dirty="0">
                <a:latin typeface="Times New Roman" panose="02020603050405020304" pitchFamily="18" charset="0"/>
                <a:ea typeface="楷体_GB2312" pitchFamily="49" charset="-122"/>
              </a:rPr>
              <a:t>B</a:t>
            </a:r>
            <a:r>
              <a:rPr lang="zh-CN" altLang="en-US" sz="2800" dirty="0">
                <a:latin typeface="Times New Roman" panose="02020603050405020304" pitchFamily="18" charset="0"/>
                <a:ea typeface="楷体_GB2312" pitchFamily="49" charset="-122"/>
              </a:rPr>
              <a:t>树上的结点，可以视为查找失败时才能到达的结点，指向它们的指针都为空值。 </a:t>
            </a:r>
          </a:p>
        </p:txBody>
      </p:sp>
      <p:pic>
        <p:nvPicPr>
          <p:cNvPr id="9" name="Picture 2" descr="8-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2" y="233363"/>
            <a:ext cx="7407724" cy="23378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981200" y="914400"/>
            <a:ext cx="6705600" cy="2603500"/>
            <a:chOff x="669" y="816"/>
            <a:chExt cx="4224" cy="1640"/>
          </a:xfrm>
        </p:grpSpPr>
        <p:sp>
          <p:nvSpPr>
            <p:cNvPr id="49155" name="Text Box 4"/>
            <p:cNvSpPr txBox="1"/>
            <p:nvPr/>
          </p:nvSpPr>
          <p:spPr>
            <a:xfrm>
              <a:off x="2631" y="816"/>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49</a:t>
              </a:r>
            </a:p>
          </p:txBody>
        </p:sp>
        <p:sp>
          <p:nvSpPr>
            <p:cNvPr id="49156" name="Text Box 5"/>
            <p:cNvSpPr txBox="1"/>
            <p:nvPr/>
          </p:nvSpPr>
          <p:spPr>
            <a:xfrm>
              <a:off x="1575" y="1472"/>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35</a:t>
              </a:r>
            </a:p>
          </p:txBody>
        </p:sp>
        <p:sp>
          <p:nvSpPr>
            <p:cNvPr id="49157" name="Text Box 6"/>
            <p:cNvSpPr txBox="1"/>
            <p:nvPr/>
          </p:nvSpPr>
          <p:spPr>
            <a:xfrm>
              <a:off x="3831" y="1455"/>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60</a:t>
              </a:r>
            </a:p>
          </p:txBody>
        </p:sp>
        <p:sp>
          <p:nvSpPr>
            <p:cNvPr id="49158" name="Text Box 7"/>
            <p:cNvSpPr txBox="1"/>
            <p:nvPr/>
          </p:nvSpPr>
          <p:spPr>
            <a:xfrm>
              <a:off x="669" y="2188"/>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17  26</a:t>
              </a:r>
            </a:p>
          </p:txBody>
        </p:sp>
        <p:sp>
          <p:nvSpPr>
            <p:cNvPr id="49159" name="Text Box 8"/>
            <p:cNvSpPr txBox="1"/>
            <p:nvPr/>
          </p:nvSpPr>
          <p:spPr>
            <a:xfrm>
              <a:off x="4359" y="2180"/>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74  82</a:t>
              </a:r>
            </a:p>
          </p:txBody>
        </p:sp>
        <p:sp>
          <p:nvSpPr>
            <p:cNvPr id="49160" name="Text Box 9"/>
            <p:cNvSpPr txBox="1"/>
            <p:nvPr/>
          </p:nvSpPr>
          <p:spPr>
            <a:xfrm>
              <a:off x="210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41</a:t>
              </a:r>
            </a:p>
          </p:txBody>
        </p:sp>
        <p:sp>
          <p:nvSpPr>
            <p:cNvPr id="49161" name="Text Box 10"/>
            <p:cNvSpPr txBox="1"/>
            <p:nvPr/>
          </p:nvSpPr>
          <p:spPr>
            <a:xfrm>
              <a:off x="315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53</a:t>
              </a:r>
            </a:p>
          </p:txBody>
        </p:sp>
        <p:sp>
          <p:nvSpPr>
            <p:cNvPr id="49162" name="Line 11"/>
            <p:cNvSpPr/>
            <p:nvPr/>
          </p:nvSpPr>
          <p:spPr>
            <a:xfrm flipH="1">
              <a:off x="1725" y="1062"/>
              <a:ext cx="912" cy="426"/>
            </a:xfrm>
            <a:prstGeom prst="line">
              <a:avLst/>
            </a:prstGeom>
            <a:ln w="28575" cap="flat" cmpd="sng">
              <a:solidFill>
                <a:schemeClr val="accent2"/>
              </a:solidFill>
              <a:prstDash val="solid"/>
              <a:round/>
              <a:headEnd type="none" w="med" len="med"/>
              <a:tailEnd type="none" w="med" len="med"/>
            </a:ln>
          </p:spPr>
        </p:sp>
        <p:sp>
          <p:nvSpPr>
            <p:cNvPr id="49163" name="Line 12"/>
            <p:cNvSpPr/>
            <p:nvPr/>
          </p:nvSpPr>
          <p:spPr>
            <a:xfrm>
              <a:off x="2925" y="1062"/>
              <a:ext cx="1008" cy="383"/>
            </a:xfrm>
            <a:prstGeom prst="line">
              <a:avLst/>
            </a:prstGeom>
            <a:ln w="28575" cap="flat" cmpd="sng">
              <a:solidFill>
                <a:schemeClr val="accent2"/>
              </a:solidFill>
              <a:prstDash val="solid"/>
              <a:round/>
              <a:headEnd type="none" w="med" len="med"/>
              <a:tailEnd type="none" w="med" len="med"/>
            </a:ln>
          </p:spPr>
        </p:sp>
        <p:sp>
          <p:nvSpPr>
            <p:cNvPr id="49164" name="Line 13"/>
            <p:cNvSpPr/>
            <p:nvPr/>
          </p:nvSpPr>
          <p:spPr>
            <a:xfrm flipH="1">
              <a:off x="957" y="1700"/>
              <a:ext cx="624" cy="469"/>
            </a:xfrm>
            <a:prstGeom prst="line">
              <a:avLst/>
            </a:prstGeom>
            <a:ln w="28575" cap="flat" cmpd="sng">
              <a:solidFill>
                <a:schemeClr val="accent2"/>
              </a:solidFill>
              <a:prstDash val="solid"/>
              <a:round/>
              <a:headEnd type="none" w="med" len="med"/>
              <a:tailEnd type="none" w="med" len="med"/>
            </a:ln>
          </p:spPr>
        </p:sp>
        <p:sp>
          <p:nvSpPr>
            <p:cNvPr id="49165" name="Line 14"/>
            <p:cNvSpPr/>
            <p:nvPr/>
          </p:nvSpPr>
          <p:spPr>
            <a:xfrm>
              <a:off x="1869" y="1700"/>
              <a:ext cx="384" cy="469"/>
            </a:xfrm>
            <a:prstGeom prst="line">
              <a:avLst/>
            </a:prstGeom>
            <a:ln w="28575" cap="flat" cmpd="sng">
              <a:solidFill>
                <a:schemeClr val="accent2"/>
              </a:solidFill>
              <a:prstDash val="solid"/>
              <a:round/>
              <a:headEnd type="none" w="med" len="med"/>
              <a:tailEnd type="none" w="med" len="med"/>
            </a:ln>
          </p:spPr>
        </p:sp>
        <p:sp>
          <p:nvSpPr>
            <p:cNvPr id="49166" name="Line 15"/>
            <p:cNvSpPr/>
            <p:nvPr/>
          </p:nvSpPr>
          <p:spPr>
            <a:xfrm flipH="1">
              <a:off x="3309" y="1658"/>
              <a:ext cx="528" cy="511"/>
            </a:xfrm>
            <a:prstGeom prst="line">
              <a:avLst/>
            </a:prstGeom>
            <a:ln w="28575" cap="flat" cmpd="sng">
              <a:solidFill>
                <a:schemeClr val="accent2"/>
              </a:solidFill>
              <a:prstDash val="solid"/>
              <a:round/>
              <a:headEnd type="none" w="med" len="med"/>
              <a:tailEnd type="none" w="med" len="med"/>
            </a:ln>
          </p:spPr>
        </p:sp>
        <p:sp>
          <p:nvSpPr>
            <p:cNvPr id="49167" name="Line 16"/>
            <p:cNvSpPr/>
            <p:nvPr/>
          </p:nvSpPr>
          <p:spPr>
            <a:xfrm>
              <a:off x="4125" y="1700"/>
              <a:ext cx="480" cy="469"/>
            </a:xfrm>
            <a:prstGeom prst="line">
              <a:avLst/>
            </a:prstGeom>
            <a:ln w="28575" cap="flat" cmpd="sng">
              <a:solidFill>
                <a:schemeClr val="accent2"/>
              </a:solidFill>
              <a:prstDash val="solid"/>
              <a:round/>
              <a:headEnd type="none" w="med" len="med"/>
              <a:tailEnd type="none" w="med" len="med"/>
            </a:ln>
          </p:spPr>
        </p:sp>
      </p:grpSp>
      <p:sp>
        <p:nvSpPr>
          <p:cNvPr id="768017" name="Text Box 17"/>
          <p:cNvSpPr txBox="1"/>
          <p:nvPr/>
        </p:nvSpPr>
        <p:spPr>
          <a:xfrm>
            <a:off x="5791200" y="304800"/>
            <a:ext cx="1524000" cy="457200"/>
          </a:xfrm>
          <a:prstGeom prst="rect">
            <a:avLst/>
          </a:prstGeom>
          <a:noFill/>
          <a:ln w="9525">
            <a:noFill/>
          </a:ln>
        </p:spPr>
        <p:txBody>
          <a:bodyPr anchor="t">
            <a:spAutoFit/>
          </a:bodyPr>
          <a:lstStyle/>
          <a:p>
            <a:pPr>
              <a:spcBef>
                <a:spcPct val="50000"/>
              </a:spcBef>
              <a:buSzTx/>
            </a:pPr>
            <a:r>
              <a:rPr lang="zh-CN" altLang="en-US" sz="2400" b="1" dirty="0">
                <a:solidFill>
                  <a:srgbClr val="FF0000"/>
                </a:solidFill>
                <a:latin typeface="Times New Roman" panose="02020603050405020304" pitchFamily="18" charset="0"/>
              </a:rPr>
              <a:t>查找</a:t>
            </a:r>
            <a:r>
              <a:rPr lang="en-US" altLang="zh-CN" sz="2400" b="1" dirty="0">
                <a:solidFill>
                  <a:srgbClr val="FF0000"/>
                </a:solidFill>
                <a:latin typeface="Times New Roman" panose="02020603050405020304" pitchFamily="18" charset="0"/>
              </a:rPr>
              <a:t>26</a:t>
            </a:r>
          </a:p>
        </p:txBody>
      </p:sp>
      <p:sp>
        <p:nvSpPr>
          <p:cNvPr id="768018" name="Line 18"/>
          <p:cNvSpPr/>
          <p:nvPr/>
        </p:nvSpPr>
        <p:spPr>
          <a:xfrm>
            <a:off x="5334000" y="228600"/>
            <a:ext cx="0" cy="609600"/>
          </a:xfrm>
          <a:prstGeom prst="line">
            <a:avLst/>
          </a:prstGeom>
          <a:ln w="28575" cap="flat" cmpd="sng">
            <a:solidFill>
              <a:srgbClr val="FF0000"/>
            </a:solidFill>
            <a:prstDash val="solid"/>
            <a:round/>
            <a:headEnd type="none" w="med" len="med"/>
            <a:tailEnd type="triangle" w="med" len="med"/>
          </a:ln>
        </p:spPr>
      </p:sp>
      <p:sp>
        <p:nvSpPr>
          <p:cNvPr id="768019" name="Line 19"/>
          <p:cNvSpPr/>
          <p:nvPr/>
        </p:nvSpPr>
        <p:spPr>
          <a:xfrm flipH="1">
            <a:off x="3429000" y="1143000"/>
            <a:ext cx="1752600" cy="838200"/>
          </a:xfrm>
          <a:prstGeom prst="line">
            <a:avLst/>
          </a:prstGeom>
          <a:ln w="28575" cap="flat" cmpd="sng">
            <a:solidFill>
              <a:srgbClr val="FF0000"/>
            </a:solidFill>
            <a:prstDash val="solid"/>
            <a:round/>
            <a:headEnd type="none" w="med" len="med"/>
            <a:tailEnd type="triangle" w="med" len="med"/>
          </a:ln>
        </p:spPr>
      </p:sp>
      <p:sp>
        <p:nvSpPr>
          <p:cNvPr id="768020" name="Line 20"/>
          <p:cNvSpPr/>
          <p:nvPr/>
        </p:nvSpPr>
        <p:spPr>
          <a:xfrm flipH="1">
            <a:off x="2286000" y="2209800"/>
            <a:ext cx="1143000" cy="838200"/>
          </a:xfrm>
          <a:prstGeom prst="line">
            <a:avLst/>
          </a:prstGeom>
          <a:ln w="28575" cap="flat" cmpd="sng">
            <a:solidFill>
              <a:srgbClr val="FF0000"/>
            </a:solidFill>
            <a:prstDash val="solid"/>
            <a:round/>
            <a:headEnd type="none" w="med" len="med"/>
            <a:tailEnd type="triangle" w="med" len="med"/>
          </a:ln>
        </p:spPr>
      </p:sp>
      <p:sp>
        <p:nvSpPr>
          <p:cNvPr id="768021" name="Text Box 21"/>
          <p:cNvSpPr txBox="1"/>
          <p:nvPr/>
        </p:nvSpPr>
        <p:spPr>
          <a:xfrm>
            <a:off x="2667000" y="3629025"/>
            <a:ext cx="2209800" cy="1552575"/>
          </a:xfrm>
          <a:prstGeom prst="rect">
            <a:avLst/>
          </a:prstGeom>
          <a:noFill/>
          <a:ln w="9525">
            <a:noFill/>
          </a:ln>
        </p:spPr>
        <p:txBody>
          <a:bodyPr anchor="t">
            <a:spAutoFit/>
          </a:bodyPr>
          <a:lstStyle/>
          <a:p>
            <a:pPr>
              <a:spcBef>
                <a:spcPct val="50000"/>
              </a:spcBef>
              <a:buSzTx/>
            </a:pPr>
            <a:r>
              <a:rPr lang="zh-CN" altLang="en-US" sz="2400" b="1" dirty="0">
                <a:solidFill>
                  <a:srgbClr val="FF0000"/>
                </a:solidFill>
                <a:latin typeface="Times New Roman" panose="02020603050405020304" pitchFamily="18" charset="0"/>
                <a:ea typeface="楷体_GB2312" pitchFamily="49" charset="-122"/>
              </a:rPr>
              <a:t>成功，返回结点地址及在结点中的关键字序号</a:t>
            </a:r>
          </a:p>
        </p:txBody>
      </p:sp>
      <p:sp>
        <p:nvSpPr>
          <p:cNvPr id="768022" name="Text Box 22"/>
          <p:cNvSpPr txBox="1"/>
          <p:nvPr/>
        </p:nvSpPr>
        <p:spPr>
          <a:xfrm>
            <a:off x="5791200" y="838200"/>
            <a:ext cx="1524000" cy="457200"/>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查找</a:t>
            </a:r>
            <a:r>
              <a:rPr lang="en-US" altLang="zh-CN" sz="2400" b="1" dirty="0">
                <a:solidFill>
                  <a:srgbClr val="009900"/>
                </a:solidFill>
                <a:latin typeface="Times New Roman" panose="02020603050405020304" pitchFamily="18" charset="0"/>
              </a:rPr>
              <a:t>58</a:t>
            </a:r>
          </a:p>
        </p:txBody>
      </p:sp>
      <p:sp>
        <p:nvSpPr>
          <p:cNvPr id="768023" name="Line 23"/>
          <p:cNvSpPr/>
          <p:nvPr/>
        </p:nvSpPr>
        <p:spPr>
          <a:xfrm>
            <a:off x="5486400" y="228600"/>
            <a:ext cx="0" cy="609600"/>
          </a:xfrm>
          <a:prstGeom prst="line">
            <a:avLst/>
          </a:prstGeom>
          <a:ln w="28575" cap="flat" cmpd="sng">
            <a:solidFill>
              <a:srgbClr val="009900"/>
            </a:solidFill>
            <a:prstDash val="solid"/>
            <a:round/>
            <a:headEnd type="none" w="med" len="med"/>
            <a:tailEnd type="triangle" w="med" len="med"/>
          </a:ln>
        </p:spPr>
      </p:sp>
      <p:sp>
        <p:nvSpPr>
          <p:cNvPr id="768024" name="Line 24"/>
          <p:cNvSpPr/>
          <p:nvPr/>
        </p:nvSpPr>
        <p:spPr>
          <a:xfrm>
            <a:off x="5562600" y="1143000"/>
            <a:ext cx="1752600" cy="685800"/>
          </a:xfrm>
          <a:prstGeom prst="line">
            <a:avLst/>
          </a:prstGeom>
          <a:ln w="28575" cap="flat" cmpd="sng">
            <a:solidFill>
              <a:srgbClr val="009900"/>
            </a:solidFill>
            <a:prstDash val="solid"/>
            <a:round/>
            <a:headEnd type="none" w="med" len="med"/>
            <a:tailEnd type="triangle" w="med" len="med"/>
          </a:ln>
        </p:spPr>
      </p:sp>
      <p:sp>
        <p:nvSpPr>
          <p:cNvPr id="768025" name="Line 25"/>
          <p:cNvSpPr/>
          <p:nvPr/>
        </p:nvSpPr>
        <p:spPr>
          <a:xfrm flipH="1">
            <a:off x="5943600" y="2057400"/>
            <a:ext cx="1066800" cy="1066800"/>
          </a:xfrm>
          <a:prstGeom prst="line">
            <a:avLst/>
          </a:prstGeom>
          <a:ln w="28575" cap="flat" cmpd="sng">
            <a:solidFill>
              <a:srgbClr val="009900"/>
            </a:solidFill>
            <a:prstDash val="solid"/>
            <a:round/>
            <a:headEnd type="none" w="med" len="med"/>
            <a:tailEnd type="triangle" w="med" len="med"/>
          </a:ln>
        </p:spPr>
      </p:sp>
      <p:sp>
        <p:nvSpPr>
          <p:cNvPr id="768026" name="Line 26"/>
          <p:cNvSpPr/>
          <p:nvPr/>
        </p:nvSpPr>
        <p:spPr>
          <a:xfrm>
            <a:off x="6477000" y="3352800"/>
            <a:ext cx="609600" cy="381000"/>
          </a:xfrm>
          <a:prstGeom prst="line">
            <a:avLst/>
          </a:prstGeom>
          <a:ln w="28575" cap="flat" cmpd="sng">
            <a:solidFill>
              <a:srgbClr val="009900"/>
            </a:solidFill>
            <a:prstDash val="solid"/>
            <a:round/>
            <a:headEnd type="none" w="med" len="med"/>
            <a:tailEnd type="triangle" w="med" len="med"/>
          </a:ln>
        </p:spPr>
      </p:sp>
      <p:sp>
        <p:nvSpPr>
          <p:cNvPr id="768027" name="Text Box 27"/>
          <p:cNvSpPr txBox="1"/>
          <p:nvPr/>
        </p:nvSpPr>
        <p:spPr>
          <a:xfrm>
            <a:off x="6781800" y="3733800"/>
            <a:ext cx="1600200" cy="457200"/>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查找失败</a:t>
            </a:r>
          </a:p>
        </p:txBody>
      </p:sp>
      <p:sp>
        <p:nvSpPr>
          <p:cNvPr id="768028" name="Line 28"/>
          <p:cNvSpPr/>
          <p:nvPr/>
        </p:nvSpPr>
        <p:spPr>
          <a:xfrm flipH="1" flipV="1">
            <a:off x="2209800" y="3505200"/>
            <a:ext cx="0" cy="457200"/>
          </a:xfrm>
          <a:prstGeom prst="line">
            <a:avLst/>
          </a:prstGeom>
          <a:ln w="28575" cap="flat" cmpd="sng">
            <a:solidFill>
              <a:srgbClr val="FF0000"/>
            </a:solidFill>
            <a:prstDash val="solid"/>
            <a:round/>
            <a:headEnd type="none" w="med" len="med"/>
            <a:tailEnd type="triangle" w="med" len="med"/>
          </a:ln>
        </p:spPr>
      </p:sp>
      <p:sp>
        <p:nvSpPr>
          <p:cNvPr id="768029" name="Line 29"/>
          <p:cNvSpPr/>
          <p:nvPr/>
        </p:nvSpPr>
        <p:spPr>
          <a:xfrm flipH="1" flipV="1">
            <a:off x="2590800" y="3505200"/>
            <a:ext cx="0" cy="457200"/>
          </a:xfrm>
          <a:prstGeom prst="line">
            <a:avLst/>
          </a:prstGeom>
          <a:ln w="28575" cap="flat" cmpd="sng">
            <a:solidFill>
              <a:srgbClr val="FF0000"/>
            </a:solidFill>
            <a:prstDash val="solid"/>
            <a:round/>
            <a:headEnd type="none" w="med" len="med"/>
            <a:tailEnd type="triangle" w="med" len="med"/>
          </a:ln>
        </p:spPr>
      </p:sp>
      <p:sp>
        <p:nvSpPr>
          <p:cNvPr id="768030" name="Text Box 30"/>
          <p:cNvSpPr txBox="1"/>
          <p:nvPr/>
        </p:nvSpPr>
        <p:spPr>
          <a:xfrm>
            <a:off x="381000" y="4102100"/>
            <a:ext cx="5943600" cy="1938992"/>
          </a:xfrm>
          <a:prstGeom prst="rect">
            <a:avLst/>
          </a:prstGeom>
          <a:noFill/>
          <a:ln w="9525">
            <a:noFill/>
          </a:ln>
        </p:spPr>
        <p:txBody>
          <a:bodyPr anchor="t">
            <a:spAutoFit/>
          </a:bodyPr>
          <a:lstStyle/>
          <a:p>
            <a:pPr>
              <a:spcBef>
                <a:spcPct val="50000"/>
              </a:spcBef>
              <a:buSzTx/>
            </a:pPr>
            <a:r>
              <a:rPr lang="en-US" altLang="zh-CN" sz="2400" b="1" dirty="0" smtClean="0">
                <a:solidFill>
                  <a:srgbClr val="CC3300"/>
                </a:solidFill>
                <a:latin typeface="Times New Roman" panose="02020603050405020304" pitchFamily="18" charset="0"/>
                <a:ea typeface="隶书" pitchFamily="49" charset="-122"/>
              </a:rPr>
              <a:t>2</a:t>
            </a:r>
            <a:r>
              <a:rPr lang="zh-CN" altLang="en-US" sz="2400" b="1" dirty="0" smtClean="0">
                <a:solidFill>
                  <a:srgbClr val="CC3300"/>
                </a:solidFill>
                <a:latin typeface="Times New Roman" panose="02020603050405020304" pitchFamily="18" charset="0"/>
                <a:ea typeface="隶书" pitchFamily="49" charset="-122"/>
              </a:rPr>
              <a:t>：</a:t>
            </a:r>
            <a:r>
              <a:rPr lang="zh-CN" altLang="en-US" sz="2400" dirty="0" smtClean="0">
                <a:latin typeface="Times New Roman" panose="02020603050405020304" pitchFamily="18" charset="0"/>
              </a:rPr>
              <a:t> </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树的查找过程是一个在结点内查找和按某一条路径向下一层查找交替进行的过程。显然，如果提高</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树的阶数</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，可以减少树的高度，从而减少读入结点的次数，因而可减少读磁盘的次数。 </a:t>
            </a:r>
          </a:p>
        </p:txBody>
      </p:sp>
      <p:sp>
        <p:nvSpPr>
          <p:cNvPr id="768031" name="Text Box 31"/>
          <p:cNvSpPr txBox="1"/>
          <p:nvPr/>
        </p:nvSpPr>
        <p:spPr>
          <a:xfrm>
            <a:off x="204296" y="1137862"/>
            <a:ext cx="2667000" cy="1938992"/>
          </a:xfrm>
          <a:prstGeom prst="rect">
            <a:avLst/>
          </a:prstGeom>
          <a:noFill/>
          <a:ln w="9525">
            <a:noFill/>
          </a:ln>
        </p:spPr>
        <p:txBody>
          <a:bodyPr anchor="t">
            <a:spAutoFit/>
          </a:bodyPr>
          <a:lstStyle/>
          <a:p>
            <a:pPr>
              <a:spcBef>
                <a:spcPct val="50000"/>
              </a:spcBef>
              <a:buSzTx/>
            </a:pPr>
            <a:r>
              <a:rPr lang="en-US" altLang="zh-CN" sz="2400" b="1" dirty="0" smtClean="0">
                <a:solidFill>
                  <a:srgbClr val="CC3300"/>
                </a:solidFill>
                <a:latin typeface="Times New Roman" panose="02020603050405020304" pitchFamily="18" charset="0"/>
                <a:ea typeface="隶书" pitchFamily="49" charset="-122"/>
              </a:rPr>
              <a:t>1</a:t>
            </a:r>
            <a:r>
              <a:rPr lang="zh-CN" altLang="en-US" sz="2400" b="1" dirty="0" smtClean="0">
                <a:solidFill>
                  <a:srgbClr val="CC3300"/>
                </a:solidFill>
                <a:latin typeface="Times New Roman" panose="02020603050405020304" pitchFamily="18" charset="0"/>
                <a:ea typeface="隶书" pitchFamily="49" charset="-122"/>
              </a:rPr>
              <a:t>：</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树的查找时间与</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树的阶数</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树的高度</a:t>
            </a:r>
            <a:r>
              <a:rPr lang="en-US" altLang="zh-CN" sz="2400" b="1" dirty="0">
                <a:latin typeface="Times New Roman" panose="02020603050405020304" pitchFamily="18" charset="0"/>
                <a:ea typeface="楷体_GB2312" pitchFamily="49" charset="-122"/>
              </a:rPr>
              <a:t>h</a:t>
            </a:r>
            <a:r>
              <a:rPr lang="zh-CN" altLang="en-US" sz="2400" b="1" dirty="0">
                <a:latin typeface="Times New Roman" panose="02020603050405020304" pitchFamily="18" charset="0"/>
                <a:ea typeface="楷体_GB2312" pitchFamily="49" charset="-122"/>
              </a:rPr>
              <a:t>直接有关，必须加以权衡。</a:t>
            </a:r>
            <a:r>
              <a:rPr lang="zh-CN" altLang="en-US" sz="2400" b="1" dirty="0">
                <a:latin typeface="Times New Roman" panose="02020603050405020304" pitchFamily="18" charset="0"/>
              </a:rPr>
              <a:t> </a:t>
            </a:r>
          </a:p>
        </p:txBody>
      </p:sp>
      <p:grpSp>
        <p:nvGrpSpPr>
          <p:cNvPr id="4" name="组合 2"/>
          <p:cNvGrpSpPr/>
          <p:nvPr/>
        </p:nvGrpSpPr>
        <p:grpSpPr>
          <a:xfrm>
            <a:off x="1260475" y="3600450"/>
            <a:ext cx="7902575" cy="414338"/>
            <a:chOff x="1260475" y="3600450"/>
            <a:chExt cx="7902035" cy="413615"/>
          </a:xfrm>
        </p:grpSpPr>
        <p:sp>
          <p:nvSpPr>
            <p:cNvPr id="49184" name="AutoShape 17"/>
            <p:cNvSpPr/>
            <p:nvPr/>
          </p:nvSpPr>
          <p:spPr>
            <a:xfrm>
              <a:off x="1260475" y="3625573"/>
              <a:ext cx="603250" cy="371809"/>
            </a:xfrm>
            <a:prstGeom prst="flowChartAlternateProcess">
              <a:avLst/>
            </a:prstGeom>
            <a:noFill/>
            <a:ln w="12700" cap="flat" cmpd="sng">
              <a:solidFill>
                <a:schemeClr val="accent1"/>
              </a:solidFill>
              <a:prstDash val="solid"/>
              <a:miter/>
              <a:headEnd type="none" w="med" len="med"/>
              <a:tailEnd type="none" w="med" len="med"/>
            </a:ln>
          </p:spPr>
          <p:txBody>
            <a:bodyPr anchor="t">
              <a:spAutoFit/>
            </a:bodyPr>
            <a:lstStyle/>
            <a:p>
              <a:pPr eaLnBrk="0" hangingPunct="0">
                <a:buSzTx/>
              </a:pPr>
              <a:r>
                <a:rPr lang="en-US" altLang="zh-CN" sz="1600" b="1" dirty="0">
                  <a:latin typeface="Times New Roman" panose="02020603050405020304" pitchFamily="18" charset="0"/>
                </a:rPr>
                <a:t>&lt; 17</a:t>
              </a:r>
            </a:p>
          </p:txBody>
        </p:sp>
        <p:sp>
          <p:nvSpPr>
            <p:cNvPr id="49185" name="AutoShape 19"/>
            <p:cNvSpPr/>
            <p:nvPr/>
          </p:nvSpPr>
          <p:spPr>
            <a:xfrm>
              <a:off x="1935846" y="3622755"/>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18~25</a:t>
              </a:r>
            </a:p>
          </p:txBody>
        </p:sp>
        <p:sp>
          <p:nvSpPr>
            <p:cNvPr id="49186" name="AutoShape 19"/>
            <p:cNvSpPr/>
            <p:nvPr/>
          </p:nvSpPr>
          <p:spPr>
            <a:xfrm>
              <a:off x="2692597" y="3600450"/>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27~34</a:t>
              </a:r>
            </a:p>
          </p:txBody>
        </p:sp>
        <p:sp>
          <p:nvSpPr>
            <p:cNvPr id="49187" name="AutoShape 19"/>
            <p:cNvSpPr/>
            <p:nvPr/>
          </p:nvSpPr>
          <p:spPr>
            <a:xfrm>
              <a:off x="3454597" y="3609020"/>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36~40</a:t>
              </a:r>
            </a:p>
          </p:txBody>
        </p:sp>
        <p:sp>
          <p:nvSpPr>
            <p:cNvPr id="49188" name="AutoShape 19"/>
            <p:cNvSpPr/>
            <p:nvPr/>
          </p:nvSpPr>
          <p:spPr>
            <a:xfrm>
              <a:off x="4508598" y="3629025"/>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42~48</a:t>
              </a:r>
            </a:p>
          </p:txBody>
        </p:sp>
        <p:sp>
          <p:nvSpPr>
            <p:cNvPr id="49189" name="AutoShape 19"/>
            <p:cNvSpPr/>
            <p:nvPr/>
          </p:nvSpPr>
          <p:spPr>
            <a:xfrm>
              <a:off x="5329237" y="3639494"/>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50~52</a:t>
              </a:r>
            </a:p>
          </p:txBody>
        </p:sp>
        <p:sp>
          <p:nvSpPr>
            <p:cNvPr id="49190" name="AutoShape 19"/>
            <p:cNvSpPr/>
            <p:nvPr/>
          </p:nvSpPr>
          <p:spPr>
            <a:xfrm>
              <a:off x="6291775" y="3639494"/>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54~59</a:t>
              </a:r>
            </a:p>
          </p:txBody>
        </p:sp>
        <p:sp>
          <p:nvSpPr>
            <p:cNvPr id="49191" name="AutoShape 19"/>
            <p:cNvSpPr/>
            <p:nvPr/>
          </p:nvSpPr>
          <p:spPr>
            <a:xfrm>
              <a:off x="7162800" y="3625573"/>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61~73</a:t>
              </a:r>
            </a:p>
          </p:txBody>
        </p:sp>
        <p:sp>
          <p:nvSpPr>
            <p:cNvPr id="49192" name="AutoShape 19"/>
            <p:cNvSpPr/>
            <p:nvPr/>
          </p:nvSpPr>
          <p:spPr>
            <a:xfrm>
              <a:off x="7839075" y="3625573"/>
              <a:ext cx="736403" cy="374571"/>
            </a:xfrm>
            <a:prstGeom prst="roundRect">
              <a:avLst>
                <a:gd name="adj" fmla="val 16667"/>
              </a:avLst>
            </a:prstGeom>
            <a:noFill/>
            <a:ln w="12700" cap="flat" cmpd="sng">
              <a:solidFill>
                <a:schemeClr val="accent1"/>
              </a:solidFill>
              <a:prstDash val="solid"/>
              <a:round/>
              <a:headEnd type="none" w="med" len="med"/>
              <a:tailEnd type="none" w="med" len="med"/>
            </a:ln>
          </p:spPr>
          <p:txBody>
            <a:bodyPr wrap="none" anchor="t">
              <a:spAutoFit/>
            </a:bodyPr>
            <a:lstStyle/>
            <a:p>
              <a:pPr eaLnBrk="0" hangingPunct="0">
                <a:buSzTx/>
              </a:pPr>
              <a:r>
                <a:rPr lang="en-US" altLang="zh-CN" sz="1600" b="1" dirty="0">
                  <a:latin typeface="Times New Roman" panose="02020603050405020304" pitchFamily="18" charset="0"/>
                </a:rPr>
                <a:t>75~81</a:t>
              </a:r>
            </a:p>
          </p:txBody>
        </p:sp>
        <p:sp>
          <p:nvSpPr>
            <p:cNvPr id="49193" name="AutoShape 20"/>
            <p:cNvSpPr/>
            <p:nvPr/>
          </p:nvSpPr>
          <p:spPr>
            <a:xfrm>
              <a:off x="8546560" y="3617579"/>
              <a:ext cx="615950" cy="371809"/>
            </a:xfrm>
            <a:prstGeom prst="flowChartAlternateProcess">
              <a:avLst/>
            </a:prstGeom>
            <a:noFill/>
            <a:ln w="12700" cap="flat" cmpd="sng">
              <a:solidFill>
                <a:schemeClr val="accent1"/>
              </a:solidFill>
              <a:prstDash val="solid"/>
              <a:miter/>
              <a:headEnd type="none" w="med" len="med"/>
              <a:tailEnd type="none" w="med" len="med"/>
            </a:ln>
          </p:spPr>
          <p:txBody>
            <a:bodyPr anchor="t">
              <a:spAutoFit/>
            </a:bodyPr>
            <a:lstStyle/>
            <a:p>
              <a:pPr eaLnBrk="0" hangingPunct="0">
                <a:buSzTx/>
              </a:pPr>
              <a:r>
                <a:rPr lang="en-US" altLang="zh-CN" sz="1600" b="1" dirty="0">
                  <a:latin typeface="Times New Roman" panose="02020603050405020304" pitchFamily="18" charset="0"/>
                </a:rPr>
                <a:t>&gt; 82</a:t>
              </a:r>
            </a:p>
          </p:txBody>
        </p:sp>
      </p:grpSp>
      <p:sp>
        <p:nvSpPr>
          <p:cNvPr id="43" name="Rectangle 2"/>
          <p:cNvSpPr txBox="1">
            <a:spLocks noRot="1" noChangeArrowheads="1"/>
          </p:cNvSpPr>
          <p:nvPr/>
        </p:nvSpPr>
        <p:spPr bwMode="auto">
          <a:xfrm>
            <a:off x="200363" y="91402"/>
            <a:ext cx="8540750" cy="1143000"/>
          </a:xfrm>
          <a:prstGeom prst="rect">
            <a:avLst/>
          </a:prstGeom>
          <a:noFill/>
          <a:ln w="9525">
            <a:noFill/>
            <a:miter lim="800000"/>
          </a:ln>
        </p:spPr>
        <p:txBody>
          <a:bodyPr/>
          <a:lstStyle/>
          <a:p>
            <a:pPr marR="0" defTabSz="914400" eaLnBrk="0" hangingPunct="0">
              <a:buClrTx/>
              <a:buSzTx/>
              <a:buFontTx/>
              <a:defRPr/>
            </a:pPr>
            <a:r>
              <a:rPr kumimoji="0" lang="en-US" altLang="zh-CN" sz="3600" b="1" kern="0" cap="none" spc="0" normalizeH="0" baseline="0" noProof="0" dirty="0" smtClean="0">
                <a:solidFill>
                  <a:schemeClr val="accent6">
                    <a:lumMod val="50000"/>
                  </a:schemeClr>
                </a:solidFill>
                <a:effectLst>
                  <a:outerShdw blurRad="38100" dist="38100" dir="2700000" algn="tl">
                    <a:srgbClr val="C0C0C0"/>
                  </a:outerShdw>
                </a:effectLst>
                <a:latin typeface="+mj-lt"/>
                <a:ea typeface="+mj-ea"/>
                <a:cs typeface="+mj-cs"/>
              </a:rPr>
              <a:t>B</a:t>
            </a:r>
            <a:r>
              <a:rPr kumimoji="0" lang="zh-CN" altLang="en-US" sz="3600" b="1" kern="0" cap="none" spc="0" normalizeH="0" baseline="0" noProof="0" dirty="0" smtClean="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树的查找</a:t>
            </a:r>
            <a:r>
              <a:rPr kumimoji="0" lang="zh-CN" altLang="en-US" sz="3600" b="1" kern="0" cap="none" spc="0" normalizeH="0" baseline="0" noProof="0" dirty="0" smtClean="0">
                <a:solidFill>
                  <a:schemeClr val="accent6">
                    <a:lumMod val="50000"/>
                  </a:schemeClr>
                </a:solidFill>
                <a:latin typeface="+mj-lt"/>
                <a:ea typeface="+mj-ea"/>
                <a:cs typeface="+mj-cs"/>
              </a:rPr>
              <a:t> </a:t>
            </a:r>
            <a:endParaRPr kumimoji="0" lang="zh-CN" altLang="en-US" sz="3600" b="1" kern="0" cap="none" spc="0" normalizeH="0" baseline="0" noProof="0" dirty="0">
              <a:solidFill>
                <a:schemeClr val="accent6">
                  <a:lumMod val="5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68017"/>
                                        </p:tgtEl>
                                        <p:attrNameLst>
                                          <p:attrName>style.visibility</p:attrName>
                                        </p:attrNameLst>
                                      </p:cBhvr>
                                      <p:to>
                                        <p:strVal val="visible"/>
                                      </p:to>
                                    </p:set>
                                    <p:anim calcmode="lin" valueType="num">
                                      <p:cBhvr additive="base">
                                        <p:cTn id="12" dur="500" fill="hold"/>
                                        <p:tgtEl>
                                          <p:spTgt spid="768017"/>
                                        </p:tgtEl>
                                        <p:attrNameLst>
                                          <p:attrName>ppt_x</p:attrName>
                                        </p:attrNameLst>
                                      </p:cBhvr>
                                      <p:tavLst>
                                        <p:tav tm="0">
                                          <p:val>
                                            <p:strVal val="1+#ppt_w/2"/>
                                          </p:val>
                                        </p:tav>
                                        <p:tav tm="100000">
                                          <p:val>
                                            <p:strVal val="#ppt_x"/>
                                          </p:val>
                                        </p:tav>
                                      </p:tavLst>
                                    </p:anim>
                                    <p:anim calcmode="lin" valueType="num">
                                      <p:cBhvr additive="base">
                                        <p:cTn id="13" dur="500" fill="hold"/>
                                        <p:tgtEl>
                                          <p:spTgt spid="7680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768018"/>
                                        </p:tgtEl>
                                        <p:attrNameLst>
                                          <p:attrName>style.visibility</p:attrName>
                                        </p:attrNameLst>
                                      </p:cBhvr>
                                      <p:to>
                                        <p:strVal val="visible"/>
                                      </p:to>
                                    </p:set>
                                    <p:animEffect transition="in" filter="box(out)">
                                      <p:cBhvr>
                                        <p:cTn id="18" dur="500"/>
                                        <p:tgtEl>
                                          <p:spTgt spid="76801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768019"/>
                                        </p:tgtEl>
                                        <p:attrNameLst>
                                          <p:attrName>style.visibility</p:attrName>
                                        </p:attrNameLst>
                                      </p:cBhvr>
                                      <p:to>
                                        <p:strVal val="visible"/>
                                      </p:to>
                                    </p:set>
                                    <p:animEffect transition="in" filter="box(out)">
                                      <p:cBhvr>
                                        <p:cTn id="23" dur="500"/>
                                        <p:tgtEl>
                                          <p:spTgt spid="768019"/>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768020"/>
                                        </p:tgtEl>
                                        <p:attrNameLst>
                                          <p:attrName>style.visibility</p:attrName>
                                        </p:attrNameLst>
                                      </p:cBhvr>
                                      <p:to>
                                        <p:strVal val="visible"/>
                                      </p:to>
                                    </p:set>
                                    <p:animEffect transition="in" filter="box(out)">
                                      <p:cBhvr>
                                        <p:cTn id="28" dur="500"/>
                                        <p:tgtEl>
                                          <p:spTgt spid="76802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68028"/>
                                        </p:tgtEl>
                                        <p:attrNameLst>
                                          <p:attrName>style.visibility</p:attrName>
                                        </p:attrNameLst>
                                      </p:cBhvr>
                                      <p:to>
                                        <p:strVal val="visible"/>
                                      </p:to>
                                    </p:set>
                                    <p:animEffect transition="in" filter="box(out)">
                                      <p:cBhvr>
                                        <p:cTn id="33" dur="500"/>
                                        <p:tgtEl>
                                          <p:spTgt spid="76802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768029"/>
                                        </p:tgtEl>
                                        <p:attrNameLst>
                                          <p:attrName>style.visibility</p:attrName>
                                        </p:attrNameLst>
                                      </p:cBhvr>
                                      <p:to>
                                        <p:strVal val="visible"/>
                                      </p:to>
                                    </p:set>
                                    <p:animEffect transition="in" filter="box(out)">
                                      <p:cBhvr>
                                        <p:cTn id="38" dur="500"/>
                                        <p:tgtEl>
                                          <p:spTgt spid="76802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8021"/>
                                        </p:tgtEl>
                                        <p:attrNameLst>
                                          <p:attrName>style.visibility</p:attrName>
                                        </p:attrNameLst>
                                      </p:cBhvr>
                                      <p:to>
                                        <p:strVal val="visible"/>
                                      </p:to>
                                    </p:set>
                                    <p:animEffect transition="in" filter="blinds(horizontal)">
                                      <p:cBhvr>
                                        <p:cTn id="43" dur="500"/>
                                        <p:tgtEl>
                                          <p:spTgt spid="768021"/>
                                        </p:tgtEl>
                                      </p:cBhvr>
                                    </p:animEffect>
                                  </p:childTnLst>
                                  <p:subTnLst>
                                    <p:set>
                                      <p:cBhvr override="childStyle">
                                        <p:cTn dur="1" fill="hold" display="0" masterRel="nextClick" afterEffect="1"/>
                                        <p:tgtEl>
                                          <p:spTgt spid="768021"/>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ashreg.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768022"/>
                                        </p:tgtEl>
                                        <p:attrNameLst>
                                          <p:attrName>style.visibility</p:attrName>
                                        </p:attrNameLst>
                                      </p:cBhvr>
                                      <p:to>
                                        <p:strVal val="visible"/>
                                      </p:to>
                                    </p:set>
                                    <p:anim calcmode="lin" valueType="num">
                                      <p:cBhvr additive="base">
                                        <p:cTn id="48" dur="500" fill="hold"/>
                                        <p:tgtEl>
                                          <p:spTgt spid="768022"/>
                                        </p:tgtEl>
                                        <p:attrNameLst>
                                          <p:attrName>ppt_x</p:attrName>
                                        </p:attrNameLst>
                                      </p:cBhvr>
                                      <p:tavLst>
                                        <p:tav tm="0">
                                          <p:val>
                                            <p:strVal val="1+#ppt_w/2"/>
                                          </p:val>
                                        </p:tav>
                                        <p:tav tm="100000">
                                          <p:val>
                                            <p:strVal val="#ppt_x"/>
                                          </p:val>
                                        </p:tav>
                                      </p:tavLst>
                                    </p:anim>
                                    <p:anim calcmode="lin" valueType="num">
                                      <p:cBhvr additive="base">
                                        <p:cTn id="49" dur="500" fill="hold"/>
                                        <p:tgtEl>
                                          <p:spTgt spid="7680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whoosh.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768023"/>
                                        </p:tgtEl>
                                        <p:attrNameLst>
                                          <p:attrName>style.visibility</p:attrName>
                                        </p:attrNameLst>
                                      </p:cBhvr>
                                      <p:to>
                                        <p:strVal val="visible"/>
                                      </p:to>
                                    </p:set>
                                    <p:animEffect transition="in" filter="box(out)">
                                      <p:cBhvr>
                                        <p:cTn id="54" dur="500"/>
                                        <p:tgtEl>
                                          <p:spTgt spid="76802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768024"/>
                                        </p:tgtEl>
                                        <p:attrNameLst>
                                          <p:attrName>style.visibility</p:attrName>
                                        </p:attrNameLst>
                                      </p:cBhvr>
                                      <p:to>
                                        <p:strVal val="visible"/>
                                      </p:to>
                                    </p:set>
                                    <p:animEffect transition="in" filter="box(out)">
                                      <p:cBhvr>
                                        <p:cTn id="59" dur="500"/>
                                        <p:tgtEl>
                                          <p:spTgt spid="768024"/>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768025"/>
                                        </p:tgtEl>
                                        <p:attrNameLst>
                                          <p:attrName>style.visibility</p:attrName>
                                        </p:attrNameLst>
                                      </p:cBhvr>
                                      <p:to>
                                        <p:strVal val="visible"/>
                                      </p:to>
                                    </p:set>
                                    <p:animEffect transition="in" filter="box(out)">
                                      <p:cBhvr>
                                        <p:cTn id="64" dur="500"/>
                                        <p:tgtEl>
                                          <p:spTgt spid="768025"/>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768026"/>
                                        </p:tgtEl>
                                        <p:attrNameLst>
                                          <p:attrName>style.visibility</p:attrName>
                                        </p:attrNameLst>
                                      </p:cBhvr>
                                      <p:to>
                                        <p:strVal val="visible"/>
                                      </p:to>
                                    </p:set>
                                    <p:animEffect transition="in" filter="box(out)">
                                      <p:cBhvr>
                                        <p:cTn id="69" dur="500"/>
                                        <p:tgtEl>
                                          <p:spTgt spid="768026"/>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768027"/>
                                        </p:tgtEl>
                                        <p:attrNameLst>
                                          <p:attrName>style.visibility</p:attrName>
                                        </p:attrNameLst>
                                      </p:cBhvr>
                                      <p:to>
                                        <p:strVal val="visible"/>
                                      </p:to>
                                    </p:set>
                                    <p:anim calcmode="lin" valueType="num">
                                      <p:cBhvr additive="base">
                                        <p:cTn id="74" dur="500" fill="hold"/>
                                        <p:tgtEl>
                                          <p:spTgt spid="768027"/>
                                        </p:tgtEl>
                                        <p:attrNameLst>
                                          <p:attrName>ppt_x</p:attrName>
                                        </p:attrNameLst>
                                      </p:cBhvr>
                                      <p:tavLst>
                                        <p:tav tm="0">
                                          <p:val>
                                            <p:strVal val="1+#ppt_w/2"/>
                                          </p:val>
                                        </p:tav>
                                        <p:tav tm="100000">
                                          <p:val>
                                            <p:strVal val="#ppt_x"/>
                                          </p:val>
                                        </p:tav>
                                      </p:tavLst>
                                    </p:anim>
                                    <p:anim calcmode="lin" valueType="num">
                                      <p:cBhvr additive="base">
                                        <p:cTn id="75" dur="500" fill="hold"/>
                                        <p:tgtEl>
                                          <p:spTgt spid="7680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4" name="whoosh.wav"/>
                                        </p:tgtEl>
                                      </p:cMediaNode>
                                    </p:audio>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768031">
                                            <p:txEl>
                                              <p:pRg st="0" end="0"/>
                                            </p:txEl>
                                          </p:spTgt>
                                        </p:tgtEl>
                                        <p:attrNameLst>
                                          <p:attrName>style.visibility</p:attrName>
                                        </p:attrNameLst>
                                      </p:cBhvr>
                                      <p:to>
                                        <p:strVal val="visible"/>
                                      </p:to>
                                    </p:set>
                                    <p:anim calcmode="lin" valueType="num">
                                      <p:cBhvr>
                                        <p:cTn id="84" dur="1000" fill="hold"/>
                                        <p:tgtEl>
                                          <p:spTgt spid="768031">
                                            <p:txEl>
                                              <p:pRg st="0" end="0"/>
                                            </p:txEl>
                                          </p:spTgt>
                                        </p:tgtEl>
                                        <p:attrNameLst>
                                          <p:attrName>ppt_w</p:attrName>
                                        </p:attrNameLst>
                                      </p:cBhvr>
                                      <p:tavLst>
                                        <p:tav tm="0">
                                          <p:val>
                                            <p:fltVal val="0"/>
                                          </p:val>
                                        </p:tav>
                                        <p:tav tm="100000">
                                          <p:val>
                                            <p:strVal val="#ppt_w"/>
                                          </p:val>
                                        </p:tav>
                                      </p:tavLst>
                                    </p:anim>
                                    <p:anim calcmode="lin" valueType="num">
                                      <p:cBhvr>
                                        <p:cTn id="85" dur="1000" fill="hold"/>
                                        <p:tgtEl>
                                          <p:spTgt spid="768031">
                                            <p:txEl>
                                              <p:pRg st="0" end="0"/>
                                            </p:txEl>
                                          </p:spTgt>
                                        </p:tgtEl>
                                        <p:attrNameLst>
                                          <p:attrName>ppt_h</p:attrName>
                                        </p:attrNameLst>
                                      </p:cBhvr>
                                      <p:tavLst>
                                        <p:tav tm="0">
                                          <p:val>
                                            <p:fltVal val="0"/>
                                          </p:val>
                                        </p:tav>
                                        <p:tav tm="100000">
                                          <p:val>
                                            <p:strVal val="#ppt_h"/>
                                          </p:val>
                                        </p:tav>
                                      </p:tavLst>
                                    </p:anim>
                                    <p:anim calcmode="lin" valueType="num">
                                      <p:cBhvr>
                                        <p:cTn id="86" dur="1000" fill="hold"/>
                                        <p:tgtEl>
                                          <p:spTgt spid="7680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768031">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2"/>
                                            </p:cond>
                                          </p:stCondLst>
                                          <p:endCondLst>
                                            <p:cond evt="onStopAudio" delay="0">
                                              <p:tgtEl>
                                                <p:sldTgt/>
                                              </p:tgtEl>
                                            </p:cond>
                                          </p:endCondLst>
                                        </p:cTn>
                                        <p:tgtEl>
                                          <p:sndTgt r:embed="rId5" name="type.wav"/>
                                        </p:tgtEl>
                                      </p:cMediaNode>
                                    </p:audio>
                                  </p:subTnLst>
                                </p:cTn>
                              </p:par>
                            </p:childTnLst>
                          </p:cTn>
                        </p:par>
                      </p:childTnLst>
                    </p:cTn>
                  </p:par>
                  <p:par>
                    <p:cTn id="88" fill="hold">
                      <p:stCondLst>
                        <p:cond delay="indefinite"/>
                      </p:stCondLst>
                      <p:childTnLst>
                        <p:par>
                          <p:cTn id="89" fill="hold">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768030">
                                            <p:txEl>
                                              <p:pRg st="0" end="0"/>
                                            </p:txEl>
                                          </p:spTgt>
                                        </p:tgtEl>
                                        <p:attrNameLst>
                                          <p:attrName>style.visibility</p:attrName>
                                        </p:attrNameLst>
                                      </p:cBhvr>
                                      <p:to>
                                        <p:strVal val="visible"/>
                                      </p:to>
                                    </p:set>
                                    <p:anim calcmode="lin" valueType="num">
                                      <p:cBhvr>
                                        <p:cTn id="92" dur="1000" fill="hold"/>
                                        <p:tgtEl>
                                          <p:spTgt spid="768030">
                                            <p:txEl>
                                              <p:pRg st="0" end="0"/>
                                            </p:txEl>
                                          </p:spTgt>
                                        </p:tgtEl>
                                        <p:attrNameLst>
                                          <p:attrName>ppt_w</p:attrName>
                                        </p:attrNameLst>
                                      </p:cBhvr>
                                      <p:tavLst>
                                        <p:tav tm="0">
                                          <p:val>
                                            <p:fltVal val="0"/>
                                          </p:val>
                                        </p:tav>
                                        <p:tav tm="100000">
                                          <p:val>
                                            <p:strVal val="#ppt_w"/>
                                          </p:val>
                                        </p:tav>
                                      </p:tavLst>
                                    </p:anim>
                                    <p:anim calcmode="lin" valueType="num">
                                      <p:cBhvr>
                                        <p:cTn id="93" dur="1000" fill="hold"/>
                                        <p:tgtEl>
                                          <p:spTgt spid="768030">
                                            <p:txEl>
                                              <p:pRg st="0" end="0"/>
                                            </p:txEl>
                                          </p:spTgt>
                                        </p:tgtEl>
                                        <p:attrNameLst>
                                          <p:attrName>ppt_h</p:attrName>
                                        </p:attrNameLst>
                                      </p:cBhvr>
                                      <p:tavLst>
                                        <p:tav tm="0">
                                          <p:val>
                                            <p:fltVal val="0"/>
                                          </p:val>
                                        </p:tav>
                                        <p:tav tm="100000">
                                          <p:val>
                                            <p:strVal val="#ppt_h"/>
                                          </p:val>
                                        </p:tav>
                                      </p:tavLst>
                                    </p:anim>
                                    <p:anim calcmode="lin" valueType="num">
                                      <p:cBhvr>
                                        <p:cTn id="94" dur="1000" fill="hold"/>
                                        <p:tgtEl>
                                          <p:spTgt spid="76803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768030">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90"/>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7" grpId="0"/>
      <p:bldP spid="768021" grpId="0"/>
      <p:bldP spid="768022" grpId="0"/>
      <p:bldP spid="768027" grpId="0"/>
      <p:bldP spid="768030" grpId="0" build="p"/>
      <p:bldP spid="7680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endParaRPr lang="en-US" altLang="zh-CN" dirty="0"/>
          </a:p>
          <a:p>
            <a:r>
              <a:rPr lang="zh-CN" altLang="en-US" dirty="0" smtClean="0"/>
              <a:t>插入</a:t>
            </a:r>
            <a:r>
              <a:rPr lang="en-US" altLang="zh-CN" dirty="0" smtClean="0"/>
              <a:t>21</a:t>
            </a:r>
            <a:r>
              <a:rPr lang="zh-CN" altLang="en-US" dirty="0" smtClean="0"/>
              <a:t>，</a:t>
            </a:r>
            <a:r>
              <a:rPr lang="en-US" altLang="zh-CN" dirty="0" smtClean="0"/>
              <a:t>22</a:t>
            </a:r>
            <a:r>
              <a:rPr lang="zh-CN" altLang="en-US" dirty="0" smtClean="0"/>
              <a:t>，</a:t>
            </a:r>
            <a:r>
              <a:rPr lang="en-US" altLang="zh-CN" dirty="0" smtClean="0"/>
              <a:t>23</a:t>
            </a:r>
          </a:p>
        </p:txBody>
      </p:sp>
      <p:grpSp>
        <p:nvGrpSpPr>
          <p:cNvPr id="4" name="Group 3"/>
          <p:cNvGrpSpPr/>
          <p:nvPr/>
        </p:nvGrpSpPr>
        <p:grpSpPr>
          <a:xfrm>
            <a:off x="1826817" y="379914"/>
            <a:ext cx="6705600" cy="2603500"/>
            <a:chOff x="669" y="816"/>
            <a:chExt cx="4224" cy="1640"/>
          </a:xfrm>
        </p:grpSpPr>
        <p:sp>
          <p:nvSpPr>
            <p:cNvPr id="5" name="Text Box 4"/>
            <p:cNvSpPr txBox="1"/>
            <p:nvPr/>
          </p:nvSpPr>
          <p:spPr>
            <a:xfrm>
              <a:off x="2631" y="816"/>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49</a:t>
              </a:r>
            </a:p>
          </p:txBody>
        </p:sp>
        <p:sp>
          <p:nvSpPr>
            <p:cNvPr id="6" name="Text Box 5"/>
            <p:cNvSpPr txBox="1"/>
            <p:nvPr/>
          </p:nvSpPr>
          <p:spPr>
            <a:xfrm>
              <a:off x="1575" y="1472"/>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35</a:t>
              </a:r>
            </a:p>
          </p:txBody>
        </p:sp>
        <p:sp>
          <p:nvSpPr>
            <p:cNvPr id="7" name="Text Box 6"/>
            <p:cNvSpPr txBox="1"/>
            <p:nvPr/>
          </p:nvSpPr>
          <p:spPr>
            <a:xfrm>
              <a:off x="3831" y="1455"/>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60</a:t>
              </a:r>
            </a:p>
          </p:txBody>
        </p:sp>
        <p:sp>
          <p:nvSpPr>
            <p:cNvPr id="8" name="Text Box 7"/>
            <p:cNvSpPr txBox="1"/>
            <p:nvPr/>
          </p:nvSpPr>
          <p:spPr>
            <a:xfrm>
              <a:off x="669" y="2188"/>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17  26</a:t>
              </a:r>
            </a:p>
          </p:txBody>
        </p:sp>
        <p:sp>
          <p:nvSpPr>
            <p:cNvPr id="9" name="Text Box 8"/>
            <p:cNvSpPr txBox="1"/>
            <p:nvPr/>
          </p:nvSpPr>
          <p:spPr>
            <a:xfrm>
              <a:off x="4359" y="2180"/>
              <a:ext cx="53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74  82</a:t>
              </a:r>
            </a:p>
          </p:txBody>
        </p:sp>
        <p:sp>
          <p:nvSpPr>
            <p:cNvPr id="10" name="Text Box 9"/>
            <p:cNvSpPr txBox="1"/>
            <p:nvPr/>
          </p:nvSpPr>
          <p:spPr>
            <a:xfrm>
              <a:off x="210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41</a:t>
              </a:r>
            </a:p>
          </p:txBody>
        </p:sp>
        <p:sp>
          <p:nvSpPr>
            <p:cNvPr id="11" name="Text Box 10"/>
            <p:cNvSpPr txBox="1"/>
            <p:nvPr/>
          </p:nvSpPr>
          <p:spPr>
            <a:xfrm>
              <a:off x="3159" y="2180"/>
              <a:ext cx="294" cy="268"/>
            </a:xfrm>
            <a:prstGeom prst="rect">
              <a:avLst/>
            </a:prstGeom>
            <a:noFill/>
            <a:ln w="28575" cap="flat" cmpd="sng">
              <a:solidFill>
                <a:schemeClr val="accent2"/>
              </a:solidFill>
              <a:prstDash val="solid"/>
              <a:miter/>
              <a:headEnd type="none" w="med" len="med"/>
              <a:tailEnd type="none" w="med" len="med"/>
            </a:ln>
          </p:spPr>
          <p:txBody>
            <a:bodyPr wrap="none" anchor="t">
              <a:spAutoFit/>
            </a:bodyPr>
            <a:lstStyle/>
            <a:p>
              <a:pPr eaLnBrk="0" hangingPunct="0">
                <a:buSzTx/>
              </a:pPr>
              <a:r>
                <a:rPr lang="en-US" altLang="zh-CN" sz="2000" b="1" dirty="0">
                  <a:latin typeface="Times New Roman" panose="02020603050405020304" pitchFamily="18" charset="0"/>
                </a:rPr>
                <a:t>53</a:t>
              </a:r>
            </a:p>
          </p:txBody>
        </p:sp>
        <p:sp>
          <p:nvSpPr>
            <p:cNvPr id="12" name="Line 11"/>
            <p:cNvSpPr/>
            <p:nvPr/>
          </p:nvSpPr>
          <p:spPr>
            <a:xfrm flipH="1">
              <a:off x="1725" y="1062"/>
              <a:ext cx="912" cy="426"/>
            </a:xfrm>
            <a:prstGeom prst="line">
              <a:avLst/>
            </a:prstGeom>
            <a:ln w="28575" cap="flat" cmpd="sng">
              <a:solidFill>
                <a:schemeClr val="accent2"/>
              </a:solidFill>
              <a:prstDash val="solid"/>
              <a:round/>
              <a:headEnd type="none" w="med" len="med"/>
              <a:tailEnd type="none" w="med" len="med"/>
            </a:ln>
          </p:spPr>
        </p:sp>
        <p:sp>
          <p:nvSpPr>
            <p:cNvPr id="13" name="Line 12"/>
            <p:cNvSpPr/>
            <p:nvPr/>
          </p:nvSpPr>
          <p:spPr>
            <a:xfrm>
              <a:off x="2925" y="1062"/>
              <a:ext cx="1008" cy="383"/>
            </a:xfrm>
            <a:prstGeom prst="line">
              <a:avLst/>
            </a:prstGeom>
            <a:ln w="28575" cap="flat" cmpd="sng">
              <a:solidFill>
                <a:schemeClr val="accent2"/>
              </a:solidFill>
              <a:prstDash val="solid"/>
              <a:round/>
              <a:headEnd type="none" w="med" len="med"/>
              <a:tailEnd type="none" w="med" len="med"/>
            </a:ln>
          </p:spPr>
        </p:sp>
        <p:sp>
          <p:nvSpPr>
            <p:cNvPr id="14" name="Line 13"/>
            <p:cNvSpPr/>
            <p:nvPr/>
          </p:nvSpPr>
          <p:spPr>
            <a:xfrm flipH="1">
              <a:off x="957" y="1700"/>
              <a:ext cx="624" cy="469"/>
            </a:xfrm>
            <a:prstGeom prst="line">
              <a:avLst/>
            </a:prstGeom>
            <a:ln w="28575" cap="flat" cmpd="sng">
              <a:solidFill>
                <a:schemeClr val="accent2"/>
              </a:solidFill>
              <a:prstDash val="solid"/>
              <a:round/>
              <a:headEnd type="none" w="med" len="med"/>
              <a:tailEnd type="none" w="med" len="med"/>
            </a:ln>
          </p:spPr>
        </p:sp>
        <p:sp>
          <p:nvSpPr>
            <p:cNvPr id="15" name="Line 14"/>
            <p:cNvSpPr/>
            <p:nvPr/>
          </p:nvSpPr>
          <p:spPr>
            <a:xfrm>
              <a:off x="1869" y="1700"/>
              <a:ext cx="384" cy="469"/>
            </a:xfrm>
            <a:prstGeom prst="line">
              <a:avLst/>
            </a:prstGeom>
            <a:ln w="28575" cap="flat" cmpd="sng">
              <a:solidFill>
                <a:schemeClr val="accent2"/>
              </a:solidFill>
              <a:prstDash val="solid"/>
              <a:round/>
              <a:headEnd type="none" w="med" len="med"/>
              <a:tailEnd type="none" w="med" len="med"/>
            </a:ln>
          </p:spPr>
        </p:sp>
        <p:sp>
          <p:nvSpPr>
            <p:cNvPr id="16" name="Line 15"/>
            <p:cNvSpPr/>
            <p:nvPr/>
          </p:nvSpPr>
          <p:spPr>
            <a:xfrm flipH="1">
              <a:off x="3309" y="1658"/>
              <a:ext cx="528" cy="511"/>
            </a:xfrm>
            <a:prstGeom prst="line">
              <a:avLst/>
            </a:prstGeom>
            <a:ln w="28575" cap="flat" cmpd="sng">
              <a:solidFill>
                <a:schemeClr val="accent2"/>
              </a:solidFill>
              <a:prstDash val="solid"/>
              <a:round/>
              <a:headEnd type="none" w="med" len="med"/>
              <a:tailEnd type="none" w="med" len="med"/>
            </a:ln>
          </p:spPr>
        </p:sp>
        <p:sp>
          <p:nvSpPr>
            <p:cNvPr id="17" name="Line 16"/>
            <p:cNvSpPr/>
            <p:nvPr/>
          </p:nvSpPr>
          <p:spPr>
            <a:xfrm>
              <a:off x="4125" y="1700"/>
              <a:ext cx="480" cy="469"/>
            </a:xfrm>
            <a:prstGeom prst="line">
              <a:avLst/>
            </a:prstGeom>
            <a:ln w="28575" cap="flat" cmpd="sng">
              <a:solidFill>
                <a:schemeClr val="accent2"/>
              </a:solidFill>
              <a:prstDash val="solid"/>
              <a:round/>
              <a:headEnd type="none" w="med" len="med"/>
              <a:tailEnd type="none" w="med" len="med"/>
            </a:ln>
          </p:spPr>
        </p:sp>
      </p:grpSp>
      <p:sp>
        <p:nvSpPr>
          <p:cNvPr id="18" name="Rectangle 2"/>
          <p:cNvSpPr>
            <a:spLocks noGrp="1"/>
          </p:cNvSpPr>
          <p:nvPr>
            <p:ph type="title"/>
          </p:nvPr>
        </p:nvSpPr>
        <p:spPr>
          <a:xfrm>
            <a:off x="250825" y="188913"/>
            <a:ext cx="7931150" cy="584200"/>
          </a:xfrm>
        </p:spPr>
        <p:txBody>
          <a:bodyPr vert="horz" wrap="square" lIns="91440" tIns="45720" rIns="91440" bIns="45720" anchor="t"/>
          <a:lstStyle/>
          <a:p>
            <a:r>
              <a:rPr lang="en-US" altLang="zh-CN" dirty="0" smtClean="0"/>
              <a:t>B-</a:t>
            </a:r>
            <a:r>
              <a:rPr lang="zh-CN" altLang="en-US" dirty="0" smtClean="0"/>
              <a:t>树的</a:t>
            </a:r>
            <a:r>
              <a:rPr lang="zh-CN" altLang="en-US" dirty="0" smtClean="0"/>
              <a:t>插入</a:t>
            </a:r>
            <a:endParaRPr lang="en-US" altLang="zh-CN" dirty="0"/>
          </a:p>
        </p:txBody>
      </p:sp>
      <p:sp>
        <p:nvSpPr>
          <p:cNvPr id="20" name="矩形 19"/>
          <p:cNvSpPr/>
          <p:nvPr/>
        </p:nvSpPr>
        <p:spPr>
          <a:xfrm>
            <a:off x="165426" y="3924033"/>
            <a:ext cx="8957719" cy="2893100"/>
          </a:xfrm>
          <a:prstGeom prst="rect">
            <a:avLst/>
          </a:prstGeom>
        </p:spPr>
        <p:txBody>
          <a:bodyPr wrap="square">
            <a:spAutoFit/>
          </a:bodyPr>
          <a:lstStyle/>
          <a:p>
            <a:pPr algn="just">
              <a:spcBef>
                <a:spcPct val="50000"/>
              </a:spcBef>
            </a:pPr>
            <a:r>
              <a:rPr kumimoji="1" lang="zh-CN" altLang="en-US" sz="2800" b="1" dirty="0" smtClean="0">
                <a:solidFill>
                  <a:srgbClr val="FF0000"/>
                </a:solidFill>
                <a:latin typeface="楷体" panose="02010609060101010101" pitchFamily="49" charset="-122"/>
                <a:ea typeface="楷体" panose="02010609060101010101" pitchFamily="49" charset="-122"/>
                <a:cs typeface="楷体_GB2312"/>
              </a:rPr>
              <a:t>分裂</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800" b="1" dirty="0" smtClean="0">
                <a:solidFill>
                  <a:srgbClr val="000000"/>
                </a:solidFill>
                <a:latin typeface="楷体" panose="02010609060101010101" pitchFamily="49" charset="-122"/>
                <a:ea typeface="楷体" panose="02010609060101010101" pitchFamily="49" charset="-122"/>
                <a:cs typeface="楷体_GB2312"/>
              </a:rPr>
              <a:t>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分裂成两个结点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和</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，它们包含的信息分别为：</a:t>
            </a:r>
          </a:p>
          <a:p>
            <a:pPr algn="just">
              <a:spcBef>
                <a:spcPct val="50000"/>
              </a:spcBef>
            </a:pPr>
            <a:r>
              <a:rPr kumimoji="1" lang="zh-CN" altLang="en-US" sz="2800" b="1" dirty="0">
                <a:solidFill>
                  <a:srgbClr val="000000"/>
                </a:solidFill>
                <a:latin typeface="楷体" panose="02010609060101010101" pitchFamily="49" charset="-122"/>
                <a:ea typeface="楷体" panose="02010609060101010101" pitchFamily="49" charset="-122"/>
                <a:cs typeface="楷体_GB2312"/>
              </a:rPr>
              <a:t>  结点</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m/2</a:t>
            </a:r>
            <a:r>
              <a:rPr kumimoji="1" lang="en-US" altLang="zh-CN" sz="2800" b="1"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-1,P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0</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,K</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800" b="1" baseline="-30000" dirty="0" err="1">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err="1">
                <a:solidFill>
                  <a:srgbClr val="000000"/>
                </a:solidFill>
                <a:latin typeface="楷体" panose="02010609060101010101" pitchFamily="49" charset="-122"/>
                <a:ea typeface="楷体" panose="02010609060101010101" pitchFamily="49" charset="-122"/>
                <a:cs typeface="楷体_GB2312"/>
              </a:rPr>
              <a:t>m</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/2</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 -1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,P</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m/2</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solidFill>
                  <a:srgbClr val="000000"/>
                </a:solidFill>
                <a:latin typeface="楷体" panose="02010609060101010101" pitchFamily="49" charset="-122"/>
                <a:ea typeface="楷体" panose="02010609060101010101" pitchFamily="49" charset="-122"/>
                <a:cs typeface="楷体_GB2312"/>
              </a:rPr>
              <a:t> -1</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a:t>
            </a:r>
          </a:p>
          <a:p>
            <a:pPr>
              <a:spcBef>
                <a:spcPct val="50000"/>
              </a:spcBef>
            </a:pPr>
            <a:r>
              <a:rPr kumimoji="1" lang="zh-CN" altLang="en-US" sz="2800" b="1" dirty="0">
                <a:latin typeface="楷体" panose="02010609060101010101" pitchFamily="49" charset="-122"/>
                <a:ea typeface="楷体" panose="02010609060101010101" pitchFamily="49" charset="-122"/>
                <a:cs typeface="楷体_GB2312"/>
              </a:rPr>
              <a:t> </a:t>
            </a:r>
            <a:r>
              <a:rPr kumimoji="1" lang="zh-CN" altLang="en-US" sz="2800" b="1" dirty="0" smtClean="0">
                <a:latin typeface="楷体" panose="02010609060101010101" pitchFamily="49" charset="-122"/>
                <a:ea typeface="楷体" panose="02010609060101010101" pitchFamily="49" charset="-122"/>
                <a:cs typeface="楷体_GB2312"/>
              </a:rPr>
              <a:t>结点</a:t>
            </a:r>
            <a:r>
              <a:rPr kumimoji="1" lang="en-US" altLang="zh-CN" sz="2800" b="1" dirty="0">
                <a:latin typeface="楷体" panose="02010609060101010101" pitchFamily="49" charset="-122"/>
                <a:ea typeface="楷体" panose="02010609060101010101" pitchFamily="49" charset="-122"/>
                <a:cs typeface="楷体_GB2312"/>
              </a:rPr>
              <a:t>p’</a:t>
            </a:r>
            <a:r>
              <a:rPr kumimoji="1" lang="zh-CN" altLang="en-US" sz="2800" b="1" dirty="0">
                <a:latin typeface="楷体" panose="02010609060101010101" pitchFamily="49" charset="-122"/>
                <a:ea typeface="楷体" panose="02010609060101010101" pitchFamily="49" charset="-122"/>
                <a:cs typeface="楷体_GB2312"/>
              </a:rPr>
              <a:t>：</a:t>
            </a:r>
            <a:r>
              <a:rPr kumimoji="1" lang="en-US" altLang="zh-CN" sz="2800" b="1" dirty="0">
                <a:latin typeface="楷体" panose="02010609060101010101" pitchFamily="49" charset="-122"/>
                <a:ea typeface="楷体" panose="02010609060101010101" pitchFamily="49" charset="-122"/>
                <a:cs typeface="楷体_GB2312"/>
              </a:rPr>
              <a:t>(m-</a:t>
            </a:r>
            <a:r>
              <a:rPr kumimoji="1" lang="en-US" altLang="zh-CN" sz="2800" b="1"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m/2</a:t>
            </a:r>
            <a:r>
              <a:rPr kumimoji="1" lang="en-US" altLang="zh-CN" sz="2800" b="1"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,P</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latin typeface="楷体" panose="02010609060101010101" pitchFamily="49" charset="-122"/>
                <a:ea typeface="楷体" panose="02010609060101010101" pitchFamily="49" charset="-122"/>
                <a:cs typeface="楷体_GB2312"/>
              </a:rPr>
              <a:t>,K</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+1</a:t>
            </a:r>
            <a:r>
              <a:rPr kumimoji="1" lang="en-US" altLang="zh-CN" sz="2800" b="1" dirty="0">
                <a:latin typeface="楷体" panose="02010609060101010101" pitchFamily="49" charset="-122"/>
                <a:ea typeface="楷体" panose="02010609060101010101" pitchFamily="49" charset="-122"/>
                <a:cs typeface="楷体_GB2312"/>
              </a:rPr>
              <a:t>,P</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m/2</a:t>
            </a:r>
            <a:r>
              <a:rPr kumimoji="1" lang="en-US" altLang="zh-CN" sz="2800" b="1" baseline="-30000" dirty="0">
                <a:latin typeface="楷体" panose="02010609060101010101" pitchFamily="49" charset="-122"/>
                <a:ea typeface="楷体" panose="02010609060101010101" pitchFamily="49" charset="-122"/>
                <a:cs typeface="楷体_GB2312"/>
                <a:sym typeface="Symbol" pitchFamily="18" charset="2"/>
              </a:rPr>
              <a:t></a:t>
            </a:r>
            <a:r>
              <a:rPr kumimoji="1" lang="en-US" altLang="zh-CN" sz="2800" b="1" baseline="-30000" dirty="0">
                <a:latin typeface="楷体" panose="02010609060101010101" pitchFamily="49" charset="-122"/>
                <a:ea typeface="楷体" panose="02010609060101010101" pitchFamily="49" charset="-122"/>
                <a:cs typeface="楷体_GB2312"/>
              </a:rPr>
              <a:t>+1</a:t>
            </a:r>
            <a:r>
              <a:rPr kumimoji="1" lang="en-US" altLang="zh-CN" sz="2800" b="1" dirty="0">
                <a:latin typeface="楷体" panose="02010609060101010101" pitchFamily="49" charset="-122"/>
                <a:ea typeface="楷体" panose="02010609060101010101" pitchFamily="49" charset="-122"/>
                <a:cs typeface="楷体_GB2312"/>
              </a:rPr>
              <a:t>,……,</a:t>
            </a:r>
            <a:r>
              <a:rPr kumimoji="1" lang="en-US" altLang="zh-CN" sz="2800" b="1" dirty="0" err="1">
                <a:latin typeface="楷体" panose="02010609060101010101" pitchFamily="49" charset="-122"/>
                <a:ea typeface="楷体" panose="02010609060101010101" pitchFamily="49" charset="-122"/>
                <a:cs typeface="楷体_GB2312"/>
              </a:rPr>
              <a:t>K</a:t>
            </a:r>
            <a:r>
              <a:rPr kumimoji="1" lang="en-US" altLang="zh-CN" sz="2800" b="1" baseline="-30000" dirty="0" err="1">
                <a:latin typeface="楷体" panose="02010609060101010101" pitchFamily="49" charset="-122"/>
                <a:ea typeface="楷体" panose="02010609060101010101" pitchFamily="49" charset="-122"/>
                <a:cs typeface="楷体_GB2312"/>
              </a:rPr>
              <a:t>m</a:t>
            </a:r>
            <a:r>
              <a:rPr kumimoji="1" lang="en-US" altLang="zh-CN" sz="2800" b="1" dirty="0" err="1">
                <a:latin typeface="楷体" panose="02010609060101010101" pitchFamily="49" charset="-122"/>
                <a:ea typeface="楷体" panose="02010609060101010101" pitchFamily="49" charset="-122"/>
                <a:cs typeface="楷体_GB2312"/>
              </a:rPr>
              <a:t>,P</a:t>
            </a:r>
            <a:r>
              <a:rPr kumimoji="1" lang="en-US" altLang="zh-CN" sz="2800" b="1" baseline="-30000" dirty="0" err="1">
                <a:latin typeface="楷体" panose="02010609060101010101" pitchFamily="49" charset="-122"/>
                <a:ea typeface="楷体" panose="02010609060101010101" pitchFamily="49" charset="-122"/>
                <a:cs typeface="楷体_GB2312"/>
              </a:rPr>
              <a:t>m</a:t>
            </a:r>
            <a:r>
              <a:rPr kumimoji="1" lang="en-US" altLang="zh-CN" sz="2800" b="1" dirty="0">
                <a:latin typeface="楷体" panose="02010609060101010101" pitchFamily="49" charset="-122"/>
                <a:ea typeface="楷体" panose="02010609060101010101" pitchFamily="49" charset="-122"/>
                <a:cs typeface="楷体_GB2312"/>
              </a:rPr>
              <a:t>)</a:t>
            </a:r>
            <a:r>
              <a:rPr kumimoji="1" lang="zh-CN" altLang="en-US" sz="2800" b="1" dirty="0" smtClean="0">
                <a:latin typeface="楷体" panose="02010609060101010101" pitchFamily="49" charset="-122"/>
                <a:ea typeface="楷体" panose="02010609060101010101" pitchFamily="49" charset="-122"/>
                <a:cs typeface="楷体_GB2312"/>
              </a:rPr>
              <a:t>。</a:t>
            </a:r>
            <a:endParaRPr kumimoji="1" lang="en-US" altLang="zh-CN" sz="2800" b="1" dirty="0" smtClean="0">
              <a:latin typeface="楷体" panose="02010609060101010101" pitchFamily="49" charset="-122"/>
              <a:ea typeface="楷体" panose="02010609060101010101" pitchFamily="49" charset="-122"/>
              <a:cs typeface="楷体_GB2312"/>
            </a:endParaRPr>
          </a:p>
          <a:p>
            <a:pPr marL="0" lvl="1">
              <a:spcBef>
                <a:spcPct val="50000"/>
              </a:spcBef>
            </a:pPr>
            <a:r>
              <a:rPr lang="en-US" altLang="en-US" sz="2800" b="1" dirty="0">
                <a:solidFill>
                  <a:srgbClr val="FF0000"/>
                </a:solidFill>
                <a:latin typeface="楷体" panose="02010609060101010101" pitchFamily="49" charset="-122"/>
                <a:ea typeface="楷体" panose="02010609060101010101" pitchFamily="49" charset="-122"/>
              </a:rPr>
              <a:t>m </a:t>
            </a:r>
            <a:r>
              <a:rPr lang="zh-CN" altLang="en-US" sz="2800" b="1" dirty="0">
                <a:solidFill>
                  <a:srgbClr val="FF0000"/>
                </a:solidFill>
                <a:latin typeface="楷体" panose="02010609060101010101" pitchFamily="49" charset="-122"/>
                <a:ea typeface="楷体" panose="02010609060101010101" pitchFamily="49" charset="-122"/>
              </a:rPr>
              <a:t>阶</a:t>
            </a:r>
            <a:r>
              <a:rPr lang="en-US" altLang="zh-CN" sz="2800" b="1" dirty="0">
                <a:solidFill>
                  <a:srgbClr val="FF0000"/>
                </a:solidFill>
                <a:latin typeface="楷体" panose="02010609060101010101" pitchFamily="49" charset="-122"/>
                <a:ea typeface="楷体" panose="02010609060101010101" pitchFamily="49" charset="-122"/>
              </a:rPr>
              <a:t>B-</a:t>
            </a:r>
            <a:r>
              <a:rPr lang="zh-CN" altLang="en-US" sz="2800" b="1" dirty="0">
                <a:solidFill>
                  <a:srgbClr val="FF0000"/>
                </a:solidFill>
                <a:latin typeface="楷体" panose="02010609060101010101" pitchFamily="49" charset="-122"/>
                <a:ea typeface="楷体" panose="02010609060101010101" pitchFamily="49" charset="-122"/>
              </a:rPr>
              <a:t>树结点关键字数都在 </a:t>
            </a:r>
            <a:r>
              <a:rPr lang="en-US" altLang="zh-CN" sz="2800" b="1" dirty="0">
                <a:solidFill>
                  <a:srgbClr val="FF0000"/>
                </a:solidFill>
                <a:latin typeface="楷体" panose="02010609060101010101" pitchFamily="49" charset="-122"/>
                <a:ea typeface="楷体" panose="02010609060101010101" pitchFamily="49" charset="-122"/>
              </a:rPr>
              <a:t>[ </a:t>
            </a:r>
            <a:r>
              <a:rPr lang="en-US" altLang="zh-CN"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m/2 -1 </a:t>
            </a:r>
            <a:r>
              <a:rPr lang="zh-CN" altLang="en-US"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m-1]</a:t>
            </a:r>
            <a:r>
              <a:rPr lang="zh-CN" altLang="zh-CN" sz="2800" b="1" dirty="0" smtClean="0">
                <a:solidFill>
                  <a:srgbClr val="FF0000"/>
                </a:solidFill>
                <a:latin typeface="楷体" panose="02010609060101010101" pitchFamily="49" charset="-122"/>
                <a:ea typeface="楷体" panose="02010609060101010101" pitchFamily="49" charset="-122"/>
                <a:sym typeface="Symbol" panose="05050102010706020507" pitchFamily="18" charset="2"/>
              </a:rPr>
              <a:t>之间</a:t>
            </a:r>
            <a:r>
              <a:rPr lang="zh-CN" altLang="en-US" sz="2800" b="1" dirty="0" smtClean="0">
                <a:solidFill>
                  <a:srgbClr val="FF0000"/>
                </a:solidFill>
                <a:latin typeface="楷体" panose="02010609060101010101" pitchFamily="49" charset="-122"/>
                <a:ea typeface="楷体" panose="02010609060101010101" pitchFamily="49" charset="-122"/>
                <a:sym typeface="Symbol" panose="05050102010706020507" pitchFamily="18" charset="2"/>
              </a:rPr>
              <a:t>。</a:t>
            </a:r>
            <a:r>
              <a:rPr kumimoji="1" lang="zh-CN" altLang="en-US" sz="2800" b="1" dirty="0" smtClean="0">
                <a:latin typeface="楷体" panose="02010609060101010101" pitchFamily="49" charset="-122"/>
                <a:ea typeface="楷体" panose="02010609060101010101" pitchFamily="49" charset="-122"/>
              </a:rPr>
              <a:t> </a:t>
            </a:r>
            <a:endParaRPr kumimoji="1" lang="zh-CN" altLang="en-US" sz="2800" b="1" dirty="0">
              <a:latin typeface="楷体" panose="02010609060101010101" pitchFamily="49" charset="-122"/>
              <a:ea typeface="楷体" panose="02010609060101010101" pitchFamily="49" charset="-122"/>
            </a:endParaRPr>
          </a:p>
        </p:txBody>
      </p:sp>
      <p:sp>
        <p:nvSpPr>
          <p:cNvPr id="21" name="矩形 20"/>
          <p:cNvSpPr/>
          <p:nvPr/>
        </p:nvSpPr>
        <p:spPr>
          <a:xfrm>
            <a:off x="259955" y="1304812"/>
            <a:ext cx="8645594" cy="4967514"/>
          </a:xfrm>
          <a:prstGeom prst="rect">
            <a:avLst/>
          </a:prstGeom>
          <a:solidFill>
            <a:schemeClr val="bg1"/>
          </a:solidFill>
        </p:spPr>
        <p:txBody>
          <a:bodyPr wrap="square">
            <a:spAutoFit/>
          </a:bodyPr>
          <a:lstStyle/>
          <a:p>
            <a:pPr>
              <a:lnSpc>
                <a:spcPct val="110000"/>
              </a:lnSpc>
              <a:spcBef>
                <a:spcPct val="50000"/>
              </a:spcBef>
            </a:pPr>
            <a:r>
              <a:rPr lang="zh-CN" altLang="en-US" sz="3600" b="1" dirty="0">
                <a:latin typeface="楷体" panose="02010609060101010101" pitchFamily="49" charset="-122"/>
                <a:ea typeface="楷体" panose="02010609060101010101" pitchFamily="49" charset="-122"/>
              </a:rPr>
              <a:t>设</a:t>
            </a:r>
            <a:r>
              <a:rPr lang="en-US" altLang="zh-CN" sz="3600" b="1" dirty="0">
                <a:latin typeface="楷体" panose="02010609060101010101" pitchFamily="49" charset="-122"/>
                <a:ea typeface="楷体" panose="02010609060101010101" pitchFamily="49" charset="-122"/>
              </a:rPr>
              <a:t>B—</a:t>
            </a:r>
            <a:r>
              <a:rPr lang="zh-CN" altLang="en-US" sz="3600" b="1" dirty="0">
                <a:latin typeface="楷体" panose="02010609060101010101" pitchFamily="49" charset="-122"/>
                <a:ea typeface="楷体" panose="02010609060101010101" pitchFamily="49" charset="-122"/>
              </a:rPr>
              <a:t>树的高度为</a:t>
            </a:r>
            <a:r>
              <a:rPr lang="en-US" altLang="zh-CN" sz="3600" b="1" dirty="0">
                <a:latin typeface="楷体" panose="02010609060101010101" pitchFamily="49" charset="-122"/>
                <a:ea typeface="楷体" panose="02010609060101010101" pitchFamily="49" charset="-122"/>
              </a:rPr>
              <a:t>h</a:t>
            </a:r>
            <a:r>
              <a:rPr lang="zh-CN" altLang="en-US" sz="3600" b="1" dirty="0">
                <a:latin typeface="楷体" panose="02010609060101010101" pitchFamily="49" charset="-122"/>
                <a:ea typeface="楷体" panose="02010609060101010101" pitchFamily="49" charset="-122"/>
              </a:rPr>
              <a:t>，那么在自顶向下查找叶结点的过程中需要经过</a:t>
            </a:r>
            <a:r>
              <a:rPr lang="en-US" altLang="zh-CN" sz="3600" b="1" dirty="0">
                <a:latin typeface="楷体" panose="02010609060101010101" pitchFamily="49" charset="-122"/>
                <a:ea typeface="楷体" panose="02010609060101010101" pitchFamily="49" charset="-122"/>
              </a:rPr>
              <a:t>h</a:t>
            </a:r>
            <a:r>
              <a:rPr lang="zh-CN" altLang="en-US" sz="3600" b="1" dirty="0">
                <a:latin typeface="楷体" panose="02010609060101010101" pitchFamily="49" charset="-122"/>
                <a:ea typeface="楷体" panose="02010609060101010101" pitchFamily="49" charset="-122"/>
              </a:rPr>
              <a:t>个结点。在最坏情况下需要自底向上分裂结点，从被插关键字所在叶结点到根的路径上的所有结点都要分裂。因此，完成一次插入操作时，最多需要读写磁盘的次数＝（查找插入结点而进行的读盘次数）</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（分裂结点而进行的写盘次数）＝</a:t>
            </a:r>
            <a:r>
              <a:rPr lang="en-US" altLang="zh-CN" sz="3600" b="1" dirty="0">
                <a:latin typeface="楷体" panose="02010609060101010101" pitchFamily="49" charset="-122"/>
                <a:ea typeface="楷体" panose="02010609060101010101" pitchFamily="49" charset="-122"/>
              </a:rPr>
              <a:t>2h</a:t>
            </a:r>
            <a:r>
              <a:rPr lang="zh-CN" altLang="en-US" sz="3600" b="1" dirty="0">
                <a:latin typeface="楷体" panose="02010609060101010101" pitchFamily="49" charset="-122"/>
                <a:ea typeface="楷体" panose="02010609060101010101" pitchFamily="49" charset="-122"/>
              </a:rPr>
              <a:t>。 </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002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 y="142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40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B</a:t>
            </a:r>
            <a:r>
              <a:rPr kumimoji="0" lang="en-US" altLang="zh-CN" sz="4000" b="0" i="0" u="none" strike="noStrike" kern="0" cap="none" spc="0" normalizeH="0" baseline="0" noProof="0" dirty="0" smtClean="0">
                <a:ln>
                  <a:noFill/>
                </a:ln>
                <a:solidFill>
                  <a:schemeClr val="tx1"/>
                </a:solidFill>
                <a:effectLst/>
                <a:uLnTx/>
                <a:uFillTx/>
                <a:latin typeface="+mj-lt"/>
                <a:ea typeface="华文新魏" pitchFamily="2" charset="-122"/>
                <a:cs typeface="+mj-cs"/>
              </a:rPr>
              <a:t>—</a:t>
            </a:r>
            <a:r>
              <a:rPr kumimoji="0" lang="zh-CN" altLang="en-US" sz="40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树的删除</a:t>
            </a:r>
          </a:p>
        </p:txBody>
      </p:sp>
      <p:sp>
        <p:nvSpPr>
          <p:cNvPr id="780292" name="Rectangle 4"/>
          <p:cNvSpPr/>
          <p:nvPr/>
        </p:nvSpPr>
        <p:spPr>
          <a:xfrm>
            <a:off x="142875" y="998838"/>
            <a:ext cx="9156700" cy="1634624"/>
          </a:xfrm>
          <a:prstGeom prst="rect">
            <a:avLst/>
          </a:prstGeom>
          <a:noFill/>
          <a:ln w="9525">
            <a:noFill/>
          </a:ln>
        </p:spPr>
        <p:txBody>
          <a:bodyPr anchor="t"/>
          <a:lstStyle/>
          <a:p>
            <a:pPr lvl="1" indent="-457200">
              <a:buClr>
                <a:srgbClr val="006600"/>
              </a:buClr>
              <a:buSzPct val="110000"/>
              <a:buFont typeface="Wingdings" panose="05000000000000000000" pitchFamily="2" charset="2"/>
              <a:buChar char="Ø"/>
            </a:pPr>
            <a:r>
              <a:rPr lang="zh-CN" altLang="en-US" sz="2800" b="1" dirty="0" smtClean="0">
                <a:latin typeface="楷体_GB2312" pitchFamily="49" charset="-122"/>
                <a:ea typeface="楷体_GB2312" pitchFamily="49" charset="-122"/>
              </a:rPr>
              <a:t>在</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树中删除某关键字</a:t>
            </a:r>
            <a:r>
              <a:rPr lang="en-US" altLang="zh-CN" sz="2800" b="1" dirty="0">
                <a:latin typeface="楷体_GB2312" pitchFamily="49" charset="-122"/>
                <a:ea typeface="楷体_GB2312" pitchFamily="49" charset="-122"/>
              </a:rPr>
              <a:t>K</a:t>
            </a:r>
            <a:r>
              <a:rPr lang="en-US" altLang="zh-CN" sz="2800" b="1" baseline="-25000" dirty="0">
                <a:latin typeface="楷体_GB2312" pitchFamily="49" charset="-122"/>
                <a:ea typeface="楷体_GB2312" pitchFamily="49" charset="-122"/>
              </a:rPr>
              <a:t>i</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首先要查找到该关键字所在结点</a:t>
            </a:r>
            <a:r>
              <a:rPr lang="en-US" altLang="en-US" sz="2800" b="1" dirty="0" smtClean="0">
                <a:latin typeface="楷体_GB2312" pitchFamily="49" charset="-122"/>
                <a:ea typeface="楷体_GB2312" pitchFamily="49" charset="-122"/>
              </a:rPr>
              <a:t>z</a:t>
            </a:r>
            <a:r>
              <a:rPr lang="zh-CN" altLang="en-US" sz="2800" b="1" dirty="0" smtClean="0">
                <a:latin typeface="楷体_GB2312" pitchFamily="49" charset="-122"/>
                <a:ea typeface="楷体_GB2312" pitchFamily="49" charset="-122"/>
              </a:rPr>
              <a:t>。</a:t>
            </a:r>
            <a:endParaRPr lang="en-US" altLang="en-US" sz="2800" b="1" dirty="0" smtClean="0">
              <a:latin typeface="楷体_GB2312" pitchFamily="49" charset="-122"/>
              <a:ea typeface="楷体_GB2312" pitchFamily="49" charset="-122"/>
            </a:endParaRPr>
          </a:p>
          <a:p>
            <a:pPr lvl="1" indent="-457200">
              <a:buClr>
                <a:srgbClr val="006600"/>
              </a:buClr>
              <a:buSzPct val="110000"/>
              <a:buFont typeface="Wingdings" panose="05000000000000000000" pitchFamily="2" charset="2"/>
              <a:buChar char="Ø"/>
            </a:pPr>
            <a:r>
              <a:rPr lang="zh-CN" altLang="en-US" sz="2800" b="1" dirty="0" smtClean="0">
                <a:latin typeface="楷体_GB2312" pitchFamily="49" charset="-122"/>
                <a:ea typeface="楷体_GB2312" pitchFamily="49" charset="-122"/>
              </a:rPr>
              <a:t>若</a:t>
            </a:r>
            <a:r>
              <a:rPr lang="zh-CN" altLang="en-US" sz="2800" b="1" dirty="0">
                <a:latin typeface="楷体_GB2312" pitchFamily="49" charset="-122"/>
                <a:ea typeface="楷体_GB2312" pitchFamily="49" charset="-122"/>
              </a:rPr>
              <a:t>结点</a:t>
            </a:r>
            <a:r>
              <a:rPr lang="en-US" altLang="zh-CN" sz="2800" b="1" dirty="0">
                <a:latin typeface="楷体_GB2312" pitchFamily="49" charset="-122"/>
                <a:ea typeface="楷体_GB2312" pitchFamily="49" charset="-122"/>
              </a:rPr>
              <a:t>z</a:t>
            </a:r>
            <a:r>
              <a:rPr lang="zh-CN" altLang="zh-CN" sz="2800" b="1" dirty="0">
                <a:latin typeface="楷体_GB2312" pitchFamily="49" charset="-122"/>
                <a:ea typeface="楷体_GB2312" pitchFamily="49" charset="-122"/>
              </a:rPr>
              <a:t>不是叶子结点</a:t>
            </a:r>
            <a:r>
              <a:rPr lang="en-US" altLang="zh-CN" sz="2800" b="1" dirty="0">
                <a:latin typeface="楷体_GB2312" pitchFamily="49" charset="-122"/>
                <a:ea typeface="楷体_GB2312" pitchFamily="49" charset="-122"/>
              </a:rPr>
              <a:t>,</a:t>
            </a:r>
            <a:r>
              <a:rPr lang="zh-CN" altLang="zh-CN" sz="2800" b="1" dirty="0">
                <a:latin typeface="楷体_GB2312" pitchFamily="49" charset="-122"/>
                <a:ea typeface="楷体_GB2312" pitchFamily="49" charset="-122"/>
              </a:rPr>
              <a:t>应以该结点的</a:t>
            </a:r>
            <a:r>
              <a:rPr lang="en-US" altLang="zh-CN" sz="2800" b="1" dirty="0">
                <a:latin typeface="楷体_GB2312" pitchFamily="49" charset="-122"/>
                <a:ea typeface="楷体_GB2312" pitchFamily="49" charset="-122"/>
              </a:rPr>
              <a:t>P</a:t>
            </a:r>
            <a:r>
              <a:rPr lang="en-US" altLang="zh-CN" sz="2800" b="1" baseline="-25000" dirty="0">
                <a:latin typeface="楷体_GB2312" pitchFamily="49" charset="-122"/>
                <a:ea typeface="楷体_GB2312" pitchFamily="49" charset="-122"/>
              </a:rPr>
              <a:t>i</a:t>
            </a:r>
            <a:r>
              <a:rPr lang="zh-CN" altLang="en-US" sz="2800" b="1" dirty="0">
                <a:latin typeface="楷体_GB2312" pitchFamily="49" charset="-122"/>
                <a:ea typeface="楷体_GB2312" pitchFamily="49" charset="-122"/>
              </a:rPr>
              <a:t>所指子树中的最小关键码</a:t>
            </a:r>
            <a:r>
              <a:rPr lang="en-US" altLang="en-US" sz="2800" b="1" dirty="0">
                <a:latin typeface="楷体_GB2312" pitchFamily="49" charset="-122"/>
                <a:ea typeface="楷体_GB2312" pitchFamily="49" charset="-122"/>
              </a:rPr>
              <a:t>x(</a:t>
            </a:r>
            <a:r>
              <a:rPr lang="zh-CN" altLang="en-US" sz="2800" b="1" dirty="0">
                <a:latin typeface="楷体_GB2312" pitchFamily="49" charset="-122"/>
                <a:ea typeface="楷体_GB2312" pitchFamily="49" charset="-122"/>
              </a:rPr>
              <a:t>或者最大）来替代</a:t>
            </a:r>
            <a:r>
              <a:rPr lang="en-US" altLang="zh-CN" sz="2800" b="1" dirty="0">
                <a:latin typeface="楷体_GB2312" pitchFamily="49" charset="-122"/>
                <a:ea typeface="楷体_GB2312" pitchFamily="49" charset="-122"/>
              </a:rPr>
              <a:t>K</a:t>
            </a:r>
            <a:r>
              <a:rPr lang="en-US" altLang="zh-CN" sz="2800" b="1" baseline="-25000" dirty="0">
                <a:latin typeface="楷体_GB2312" pitchFamily="49" charset="-122"/>
                <a:ea typeface="楷体_GB2312" pitchFamily="49" charset="-122"/>
              </a:rPr>
              <a:t>i</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然后在</a:t>
            </a:r>
            <a:r>
              <a:rPr lang="en-US" altLang="zh-CN" sz="2800" b="1" dirty="0">
                <a:latin typeface="楷体_GB2312" pitchFamily="49" charset="-122"/>
                <a:ea typeface="楷体_GB2312" pitchFamily="49" charset="-122"/>
              </a:rPr>
              <a:t>x</a:t>
            </a:r>
            <a:r>
              <a:rPr lang="zh-CN" altLang="zh-CN" sz="2800" b="1" dirty="0">
                <a:latin typeface="楷体_GB2312" pitchFamily="49" charset="-122"/>
                <a:ea typeface="楷体_GB2312" pitchFamily="49" charset="-122"/>
              </a:rPr>
              <a:t>所在叶结点中删</a:t>
            </a:r>
            <a:r>
              <a:rPr lang="en-US" altLang="zh-CN" sz="2800" b="1" dirty="0">
                <a:latin typeface="楷体_GB2312" pitchFamily="49" charset="-122"/>
                <a:ea typeface="楷体_GB2312" pitchFamily="49" charset="-122"/>
              </a:rPr>
              <a:t>x</a:t>
            </a:r>
            <a:r>
              <a:rPr lang="zh-CN" altLang="en-US" sz="2800" b="1" dirty="0">
                <a:solidFill>
                  <a:srgbClr val="009900"/>
                </a:solidFill>
                <a:latin typeface="楷体_GB2312" pitchFamily="49" charset="-122"/>
                <a:ea typeface="楷体_GB2312" pitchFamily="49" charset="-122"/>
              </a:rPr>
              <a:t>（转化为删除</a:t>
            </a:r>
            <a:r>
              <a:rPr lang="zh-CN" altLang="zh-CN" sz="2800" b="1" dirty="0">
                <a:solidFill>
                  <a:srgbClr val="009900"/>
                </a:solidFill>
                <a:latin typeface="楷体_GB2312" pitchFamily="49" charset="-122"/>
                <a:ea typeface="楷体_GB2312" pitchFamily="49" charset="-122"/>
              </a:rPr>
              <a:t>叶结点</a:t>
            </a:r>
            <a:r>
              <a:rPr lang="zh-CN" altLang="en-US" sz="2800" b="1" dirty="0" smtClean="0">
                <a:solidFill>
                  <a:srgbClr val="009900"/>
                </a:solidFill>
                <a:latin typeface="楷体_GB2312" pitchFamily="49" charset="-122"/>
                <a:ea typeface="楷体_GB2312" pitchFamily="49" charset="-122"/>
              </a:rPr>
              <a:t>）。</a:t>
            </a:r>
            <a:endParaRPr lang="en-US" altLang="zh-CN" sz="2800" b="1" dirty="0">
              <a:solidFill>
                <a:srgbClr val="009900"/>
              </a:solidFill>
              <a:latin typeface="楷体_GB2312" pitchFamily="49" charset="-122"/>
              <a:ea typeface="楷体_GB2312" pitchFamily="49" charset="-122"/>
            </a:endParaRPr>
          </a:p>
          <a:p>
            <a:pPr lvl="1" indent="-457200">
              <a:buClr>
                <a:srgbClr val="006600"/>
              </a:buClr>
              <a:buSzPct val="110000"/>
              <a:buFont typeface="Wingdings" panose="05000000000000000000" pitchFamily="2" charset="2"/>
              <a:buChar char="Ø"/>
            </a:pPr>
            <a:r>
              <a:rPr lang="zh-CN" altLang="en-US" sz="2800" b="1" dirty="0" smtClean="0">
                <a:solidFill>
                  <a:schemeClr val="tx1"/>
                </a:solidFill>
                <a:latin typeface="楷体_GB2312" pitchFamily="49" charset="-122"/>
                <a:ea typeface="楷体_GB2312" pitchFamily="49" charset="-122"/>
              </a:rPr>
              <a:t>在</a:t>
            </a:r>
            <a:r>
              <a:rPr lang="zh-CN" altLang="en-US" sz="2800" b="1" dirty="0">
                <a:solidFill>
                  <a:schemeClr val="tx1"/>
                </a:solidFill>
                <a:latin typeface="楷体_GB2312" pitchFamily="49" charset="-122"/>
                <a:ea typeface="楷体_GB2312" pitchFamily="49" charset="-122"/>
              </a:rPr>
              <a:t>叶子结点中删除</a:t>
            </a:r>
            <a:r>
              <a:rPr lang="zh-CN" altLang="en-US" sz="2800" b="1" dirty="0" smtClean="0">
                <a:solidFill>
                  <a:schemeClr val="tx1"/>
                </a:solidFill>
                <a:latin typeface="楷体_GB2312" pitchFamily="49" charset="-122"/>
                <a:ea typeface="楷体_GB2312" pitchFamily="49" charset="-122"/>
              </a:rPr>
              <a:t>关键字。</a:t>
            </a:r>
            <a:r>
              <a:rPr lang="zh-CN" altLang="en-US" sz="2800" b="1" dirty="0" smtClean="0">
                <a:latin typeface="楷体_GB2312" pitchFamily="49" charset="-122"/>
                <a:ea typeface="楷体_GB2312" pitchFamily="49" charset="-122"/>
              </a:rPr>
              <a:t>分下列情况：</a:t>
            </a:r>
            <a:endParaRPr lang="zh-CN" altLang="en-US" sz="2800" b="1" dirty="0">
              <a:solidFill>
                <a:schemeClr val="tx1"/>
              </a:solidFill>
              <a:latin typeface="楷体_GB2312" pitchFamily="49" charset="-122"/>
              <a:ea typeface="楷体_GB2312" pitchFamily="49" charset="-122"/>
            </a:endParaRPr>
          </a:p>
        </p:txBody>
      </p:sp>
      <p:sp>
        <p:nvSpPr>
          <p:cNvPr id="26" name="Text Box 2"/>
          <p:cNvSpPr txBox="1">
            <a:spLocks noChangeArrowheads="1"/>
          </p:cNvSpPr>
          <p:nvPr/>
        </p:nvSpPr>
        <p:spPr bwMode="auto">
          <a:xfrm>
            <a:off x="431724" y="3762193"/>
            <a:ext cx="80772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dirty="0" smtClean="0">
                <a:solidFill>
                  <a:srgbClr val="000000"/>
                </a:solidFill>
                <a:latin typeface="楷体" panose="02010609060101010101" pitchFamily="49" charset="-122"/>
                <a:ea typeface="楷体" panose="02010609060101010101" pitchFamily="49" charset="-122"/>
                <a:cs typeface="楷体_GB2312"/>
              </a:rPr>
              <a:t>（</a:t>
            </a:r>
            <a:r>
              <a:rPr kumimoji="1" lang="en-US" altLang="zh-CN" sz="2800" b="1" dirty="0">
                <a:solidFill>
                  <a:srgbClr val="000000"/>
                </a:solidFill>
                <a:latin typeface="楷体" panose="02010609060101010101" pitchFamily="49" charset="-122"/>
                <a:ea typeface="楷体" panose="02010609060101010101" pitchFamily="49" charset="-122"/>
                <a:cs typeface="楷体_GB2312"/>
              </a:rPr>
              <a:t>1</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）若被删关键字所在叶结点同时又是根结点且删除前该结点中</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关键字个数</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n≥2</a:t>
            </a:r>
            <a:r>
              <a:rPr kumimoji="1" lang="zh-CN" altLang="en-US" sz="2800" b="1" dirty="0">
                <a:solidFill>
                  <a:srgbClr val="000000"/>
                </a:solidFill>
                <a:latin typeface="楷体" panose="02010609060101010101" pitchFamily="49" charset="-122"/>
                <a:ea typeface="楷体" panose="02010609060101010101" pitchFamily="49" charset="-122"/>
                <a:cs typeface="楷体_GB2312"/>
              </a:rPr>
              <a:t>，则直接删去该关键字并将修改后的结点写回磁盘，删除结束。</a:t>
            </a:r>
          </a:p>
          <a:p>
            <a:pPr eaLnBrk="1" hangingPunct="1">
              <a:spcBef>
                <a:spcPct val="50000"/>
              </a:spcBef>
            </a:pPr>
            <a:r>
              <a:rPr kumimoji="1" lang="zh-CN" altLang="en-US" sz="2800" b="1" dirty="0" smtClean="0">
                <a:latin typeface="楷体" panose="02010609060101010101" pitchFamily="49" charset="-122"/>
                <a:ea typeface="楷体" panose="02010609060101010101" pitchFamily="49" charset="-122"/>
                <a:cs typeface="楷体_GB2312"/>
              </a:rPr>
              <a:t>（</a:t>
            </a:r>
            <a:r>
              <a:rPr kumimoji="1" lang="en-US" altLang="zh-CN" sz="2800" b="1" dirty="0" smtClean="0">
                <a:latin typeface="楷体" panose="02010609060101010101" pitchFamily="49" charset="-122"/>
                <a:ea typeface="楷体" panose="02010609060101010101" pitchFamily="49" charset="-122"/>
                <a:cs typeface="楷体_GB2312"/>
              </a:rPr>
              <a:t>2</a:t>
            </a:r>
            <a:r>
              <a:rPr kumimoji="1" lang="zh-CN" altLang="en-US" sz="2800" b="1" dirty="0">
                <a:latin typeface="楷体" panose="02010609060101010101" pitchFamily="49" charset="-122"/>
                <a:ea typeface="楷体" panose="02010609060101010101" pitchFamily="49" charset="-122"/>
                <a:cs typeface="楷体_GB2312"/>
              </a:rPr>
              <a:t>）若被删关键字所在叶结点不是根结点且删除前该结点中</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关键字个数</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n≥</a:t>
            </a:r>
            <a:r>
              <a:rPr kumimoji="1" lang="en-US" altLang="zh-CN" sz="2800" b="1" dirty="0">
                <a:solidFill>
                  <a:srgbClr val="FF0000"/>
                </a:solidFill>
                <a:latin typeface="楷体" panose="02010609060101010101" pitchFamily="49" charset="-122"/>
                <a:ea typeface="楷体" panose="02010609060101010101" pitchFamily="49" charset="-122"/>
                <a:cs typeface="楷体_GB2312"/>
                <a:sym typeface="Symbol" pitchFamily="18" charset="2"/>
              </a:rPr>
              <a:t></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m</a:t>
            </a:r>
            <a:r>
              <a:rPr kumimoji="1" lang="zh-CN" altLang="en-US" sz="2800" b="1" dirty="0">
                <a:solidFill>
                  <a:srgbClr val="FF0000"/>
                </a:solidFill>
                <a:latin typeface="楷体" panose="02010609060101010101" pitchFamily="49" charset="-122"/>
                <a:ea typeface="楷体" panose="02010609060101010101" pitchFamily="49" charset="-122"/>
                <a:cs typeface="楷体_GB2312"/>
              </a:rPr>
              <a:t>／</a:t>
            </a:r>
            <a:r>
              <a:rPr kumimoji="1" lang="en-US" altLang="zh-CN" sz="2800" b="1" dirty="0">
                <a:solidFill>
                  <a:srgbClr val="FF0000"/>
                </a:solidFill>
                <a:latin typeface="楷体" panose="02010609060101010101" pitchFamily="49" charset="-122"/>
                <a:ea typeface="楷体" panose="02010609060101010101" pitchFamily="49" charset="-122"/>
                <a:cs typeface="楷体_GB2312"/>
              </a:rPr>
              <a:t>2</a:t>
            </a:r>
            <a:r>
              <a:rPr kumimoji="1" lang="en-US" altLang="zh-CN" sz="2800" b="1" dirty="0">
                <a:solidFill>
                  <a:srgbClr val="FF0000"/>
                </a:solidFill>
                <a:latin typeface="楷体" panose="02010609060101010101" pitchFamily="49" charset="-122"/>
                <a:ea typeface="楷体" panose="02010609060101010101" pitchFamily="49" charset="-122"/>
                <a:cs typeface="楷体_GB2312"/>
                <a:sym typeface="Symbol" pitchFamily="18" charset="2"/>
              </a:rPr>
              <a:t></a:t>
            </a:r>
            <a:r>
              <a:rPr kumimoji="1" lang="zh-CN" altLang="en-US" sz="2800" b="1" dirty="0">
                <a:latin typeface="楷体" panose="02010609060101010101" pitchFamily="49" charset="-122"/>
                <a:ea typeface="楷体" panose="02010609060101010101" pitchFamily="49" charset="-122"/>
                <a:cs typeface="楷体_GB2312"/>
              </a:rPr>
              <a:t>，则可直接从该叶结点中删除该关键字。</a:t>
            </a:r>
            <a:r>
              <a:rPr kumimoji="1" lang="zh-CN" altLang="en-US" sz="2800" b="1" dirty="0">
                <a:latin typeface="楷体" panose="02010609060101010101" pitchFamily="49" charset="-122"/>
                <a:ea typeface="楷体" panose="02010609060101010101" pitchFamily="49" charset="-122"/>
              </a:rPr>
              <a:t> </a:t>
            </a:r>
          </a:p>
        </p:txBody>
      </p:sp>
      <p:grpSp>
        <p:nvGrpSpPr>
          <p:cNvPr id="5" name="组合 4"/>
          <p:cNvGrpSpPr/>
          <p:nvPr/>
        </p:nvGrpSpPr>
        <p:grpSpPr>
          <a:xfrm>
            <a:off x="76427" y="908832"/>
            <a:ext cx="9085983" cy="2774788"/>
            <a:chOff x="0" y="1014236"/>
            <a:chExt cx="9085983" cy="2774788"/>
          </a:xfrm>
        </p:grpSpPr>
        <p:pic>
          <p:nvPicPr>
            <p:cNvPr id="27" name="Picture 3" descr="8-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4236"/>
              <a:ext cx="9085983" cy="27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右箭头 27"/>
            <p:cNvSpPr>
              <a:spLocks noChangeArrowheads="1"/>
            </p:cNvSpPr>
            <p:nvPr/>
          </p:nvSpPr>
          <p:spPr bwMode="auto">
            <a:xfrm>
              <a:off x="3998913" y="1798405"/>
              <a:ext cx="722312" cy="306387"/>
            </a:xfrm>
            <a:prstGeom prst="rightArrow">
              <a:avLst>
                <a:gd name="adj1" fmla="val 50000"/>
                <a:gd name="adj2" fmla="val 50010"/>
              </a:avLst>
            </a:prstGeom>
            <a:solidFill>
              <a:srgbClr val="E2ECF6"/>
            </a:solidFill>
            <a:ln w="76200" algn="ctr">
              <a:solidFill>
                <a:srgbClr val="FF0000"/>
              </a:solidFill>
              <a:round/>
              <a:headEnd/>
              <a:tailEnd/>
            </a:ln>
          </p:spPr>
          <p:txBody>
            <a:bodyPr anchor="ctr"/>
            <a:lstStyle/>
            <a:p>
              <a:endParaRPr lang="zh-CN" altLang="en-US" dirty="0"/>
            </a:p>
          </p:txBody>
        </p:sp>
        <p:sp>
          <p:nvSpPr>
            <p:cNvPr id="4" name="文本框 3"/>
            <p:cNvSpPr txBox="1"/>
            <p:nvPr/>
          </p:nvSpPr>
          <p:spPr>
            <a:xfrm>
              <a:off x="3935055" y="1452458"/>
              <a:ext cx="1350090" cy="369332"/>
            </a:xfrm>
            <a:prstGeom prst="rect">
              <a:avLst/>
            </a:prstGeom>
            <a:noFill/>
          </p:spPr>
          <p:txBody>
            <a:bodyPr wrap="square" rtlCol="0">
              <a:spAutoFit/>
            </a:bodyPr>
            <a:lstStyle/>
            <a:p>
              <a:r>
                <a:rPr lang="zh-CN" altLang="en-US" dirty="0" smtClean="0"/>
                <a:t>删除</a:t>
              </a:r>
              <a:r>
                <a:rPr lang="en-US" altLang="zh-CN" dirty="0" smtClean="0"/>
                <a:t>53</a:t>
              </a:r>
              <a:endParaRPr lang="zh-CN" altLang="en-US" dirty="0"/>
            </a:p>
          </p:txBody>
        </p:sp>
      </p:grpSp>
    </p:spTree>
    <p:extLst>
      <p:ext uri="{BB962C8B-B14F-4D97-AF65-F5344CB8AC3E}">
        <p14:creationId xmlns:p14="http://schemas.microsoft.com/office/powerpoint/2010/main" val="12580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 y="142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40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B</a:t>
            </a:r>
            <a:r>
              <a:rPr kumimoji="0" lang="en-US" altLang="zh-CN" sz="4000" b="0" i="0" u="none" strike="noStrike" kern="0" cap="none" spc="0" normalizeH="0" baseline="0" noProof="0" dirty="0" smtClean="0">
                <a:ln>
                  <a:noFill/>
                </a:ln>
                <a:solidFill>
                  <a:schemeClr val="tx1"/>
                </a:solidFill>
                <a:effectLst/>
                <a:uLnTx/>
                <a:uFillTx/>
                <a:latin typeface="+mj-lt"/>
                <a:ea typeface="华文新魏" pitchFamily="2" charset="-122"/>
                <a:cs typeface="+mj-cs"/>
              </a:rPr>
              <a:t>—</a:t>
            </a:r>
            <a:r>
              <a:rPr kumimoji="0" lang="zh-CN" altLang="en-US" sz="40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j-cs"/>
              </a:rPr>
              <a:t>树的删除</a:t>
            </a:r>
          </a:p>
        </p:txBody>
      </p:sp>
      <p:sp>
        <p:nvSpPr>
          <p:cNvPr id="780292" name="Rectangle 4"/>
          <p:cNvSpPr/>
          <p:nvPr/>
        </p:nvSpPr>
        <p:spPr>
          <a:xfrm>
            <a:off x="25400" y="849313"/>
            <a:ext cx="9118600" cy="4083050"/>
          </a:xfrm>
          <a:prstGeom prst="rect">
            <a:avLst/>
          </a:prstGeom>
          <a:noFill/>
          <a:ln w="9525">
            <a:noFill/>
          </a:ln>
        </p:spPr>
        <p:txBody>
          <a:bodyPr anchor="t"/>
          <a:lstStyle/>
          <a:p>
            <a:pPr marL="0" lvl="2">
              <a:spcBef>
                <a:spcPct val="20000"/>
              </a:spcBef>
              <a:buClr>
                <a:schemeClr val="tx1"/>
              </a:buClr>
              <a:buSzPct val="110000"/>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被</a:t>
            </a:r>
            <a:r>
              <a:rPr lang="zh-CN" altLang="en-US" sz="2400" b="1" dirty="0">
                <a:latin typeface="楷体" panose="02010609060101010101" pitchFamily="49" charset="-122"/>
                <a:ea typeface="楷体" panose="02010609060101010101" pitchFamily="49" charset="-122"/>
              </a:rPr>
              <a:t>删关键字所在结点关键字数</a:t>
            </a:r>
            <a:r>
              <a:rPr lang="en-US" altLang="en-US" sz="2400" b="1" dirty="0">
                <a:latin typeface="楷体" panose="02010609060101010101" pitchFamily="49" charset="-122"/>
                <a:ea typeface="楷体" panose="02010609060101010101" pitchFamily="49" charset="-122"/>
              </a:rPr>
              <a:t>n = </a:t>
            </a:r>
            <a:r>
              <a:rPr lang="en-US" altLang="zh-CN" sz="2400" b="1" dirty="0">
                <a:latin typeface="楷体" panose="02010609060101010101" pitchFamily="49" charset="-122"/>
                <a:ea typeface="楷体" panose="02010609060101010101" pitchFamily="49" charset="-122"/>
                <a:sym typeface="Symbol" panose="05050102010706020507" pitchFamily="18" charset="2"/>
              </a:rPr>
              <a:t>m/2 - 1,</a:t>
            </a:r>
            <a:r>
              <a:rPr lang="zh-CN" altLang="en-US" sz="2400" b="1" dirty="0">
                <a:latin typeface="楷体" panose="02010609060101010101" pitchFamily="49" charset="-122"/>
                <a:ea typeface="楷体" panose="02010609060101010101" pitchFamily="49" charset="-122"/>
                <a:sym typeface="Symbol" panose="05050102010706020507" pitchFamily="18" charset="2"/>
              </a:rPr>
              <a:t>而左</a:t>
            </a:r>
            <a:r>
              <a:rPr lang="en-US" altLang="zh-CN" sz="2400" b="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sym typeface="Symbol" panose="05050102010706020507" pitchFamily="18" charset="2"/>
              </a:rPr>
              <a:t>或右</a:t>
            </a:r>
            <a:r>
              <a:rPr lang="en-US" altLang="zh-CN" sz="2400" b="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sym typeface="Symbol" panose="05050102010706020507" pitchFamily="18" charset="2"/>
              </a:rPr>
              <a:t>兄弟结点有</a:t>
            </a:r>
            <a:r>
              <a:rPr lang="en-US" altLang="en-US" sz="2400" b="1" dirty="0">
                <a:latin typeface="楷体" panose="02010609060101010101" pitchFamily="49" charset="-122"/>
                <a:ea typeface="楷体" panose="02010609060101010101" pitchFamily="49" charset="-122"/>
              </a:rPr>
              <a:t>n </a:t>
            </a:r>
            <a:r>
              <a:rPr lang="en-US" altLang="en-US" sz="2400" b="1" dirty="0">
                <a:latin typeface="楷体" panose="02010609060101010101" pitchFamily="49" charset="-122"/>
                <a:ea typeface="楷体" panose="02010609060101010101" pitchFamily="49" charset="-122"/>
                <a:sym typeface="UniversalMath1 BT" pitchFamily="18" charset="2"/>
              </a:rPr>
              <a:t>&gt;= </a:t>
            </a:r>
            <a:r>
              <a:rPr lang="en-US" altLang="zh-CN" sz="2400" b="1" dirty="0">
                <a:latin typeface="楷体" panose="02010609060101010101" pitchFamily="49" charset="-122"/>
                <a:ea typeface="楷体" panose="02010609060101010101" pitchFamily="49" charset="-122"/>
                <a:sym typeface="Symbol" panose="05050102010706020507" pitchFamily="18" charset="2"/>
              </a:rPr>
              <a:t>m/2,</a:t>
            </a:r>
            <a:r>
              <a:rPr lang="zh-CN" altLang="en-US" sz="2400" b="1" dirty="0">
                <a:latin typeface="楷体" panose="02010609060101010101" pitchFamily="49" charset="-122"/>
                <a:ea typeface="楷体" panose="02010609060101010101" pitchFamily="49" charset="-122"/>
                <a:sym typeface="Symbol" panose="05050102010706020507" pitchFamily="18" charset="2"/>
              </a:rPr>
              <a:t>则要在</a:t>
            </a:r>
            <a:r>
              <a:rPr lang="zh-CN" altLang="en-US"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该选定的兄弟</a:t>
            </a:r>
            <a:r>
              <a:rPr lang="zh-CN" altLang="en-US" sz="2400" b="1" dirty="0">
                <a:latin typeface="楷体" panose="02010609060101010101" pitchFamily="49" charset="-122"/>
                <a:ea typeface="楷体" panose="02010609060101010101" pitchFamily="49" charset="-122"/>
                <a:sym typeface="Symbol" panose="05050102010706020507" pitchFamily="18" charset="2"/>
              </a:rPr>
              <a:t>和</a:t>
            </a:r>
            <a:r>
              <a:rPr lang="zh-CN" altLang="en-US" sz="2400" b="1" dirty="0">
                <a:solidFill>
                  <a:srgbClr val="FF3300"/>
                </a:solidFill>
                <a:latin typeface="楷体" panose="02010609060101010101" pitchFamily="49" charset="-122"/>
                <a:ea typeface="楷体" panose="02010609060101010101" pitchFamily="49" charset="-122"/>
                <a:sym typeface="Symbol" panose="05050102010706020507" pitchFamily="18" charset="2"/>
              </a:rPr>
              <a:t>双亲</a:t>
            </a:r>
            <a:r>
              <a:rPr lang="zh-CN" altLang="en-US" sz="2400" b="1" dirty="0">
                <a:latin typeface="楷体" panose="02010609060101010101" pitchFamily="49" charset="-122"/>
                <a:ea typeface="楷体" panose="02010609060101010101" pitchFamily="49" charset="-122"/>
                <a:sym typeface="Symbol" panose="05050102010706020507" pitchFamily="18" charset="2"/>
              </a:rPr>
              <a:t>三个结点中进行关键字</a:t>
            </a:r>
            <a:r>
              <a:rPr lang="zh-CN" altLang="en-US" sz="2400" b="1" dirty="0" smtClean="0">
                <a:latin typeface="楷体" panose="02010609060101010101" pitchFamily="49" charset="-122"/>
                <a:ea typeface="楷体" panose="02010609060101010101" pitchFamily="49" charset="-122"/>
                <a:sym typeface="Symbol" panose="05050102010706020507" pitchFamily="18" charset="2"/>
              </a:rPr>
              <a:t>调整</a:t>
            </a:r>
            <a:endParaRPr lang="en-US" altLang="zh-CN" sz="2400" b="1" dirty="0" smtClean="0">
              <a:latin typeface="楷体" panose="02010609060101010101" pitchFamily="49" charset="-122"/>
              <a:ea typeface="楷体" panose="02010609060101010101" pitchFamily="49" charset="-122"/>
              <a:sym typeface="Symbol" panose="05050102010706020507" pitchFamily="18" charset="2"/>
            </a:endParaRPr>
          </a:p>
          <a:p>
            <a:pPr marL="360000" algn="just">
              <a:spcBef>
                <a:spcPct val="50000"/>
              </a:spcBef>
            </a:pPr>
            <a:r>
              <a:rPr kumimoji="1" lang="en-US" altLang="zh-CN" sz="2400" b="1" dirty="0" smtClean="0">
                <a:solidFill>
                  <a:srgbClr val="000000"/>
                </a:solidFill>
                <a:latin typeface="楷体" panose="02010609060101010101" pitchFamily="49" charset="-122"/>
                <a:ea typeface="楷体" panose="02010609060101010101" pitchFamily="49" charset="-122"/>
                <a:cs typeface="楷体_GB2312"/>
              </a:rPr>
              <a:t>a)</a:t>
            </a:r>
            <a:r>
              <a:rPr kumimoji="1" lang="zh-CN" altLang="en-US" sz="2400" b="1" dirty="0" smtClean="0">
                <a:solidFill>
                  <a:srgbClr val="000000"/>
                </a:solidFill>
                <a:latin typeface="楷体" panose="02010609060101010101" pitchFamily="49" charset="-122"/>
                <a:ea typeface="楷体" panose="02010609060101010101" pitchFamily="49" charset="-122"/>
                <a:cs typeface="楷体_GB2312"/>
              </a:rPr>
              <a:t>将</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其双亲结点中小于</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或大于</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该被删关键字的所有关键字中最大（或最小）的一个关键字</a:t>
            </a:r>
            <a:r>
              <a:rPr kumimoji="1" lang="en-US" altLang="zh-CN" sz="2400" b="1" dirty="0">
                <a:solidFill>
                  <a:srgbClr val="000000"/>
                </a:solidFill>
                <a:latin typeface="楷体" panose="02010609060101010101" pitchFamily="49" charset="-122"/>
                <a:ea typeface="楷体" panose="02010609060101010101" pitchFamily="49" charset="-122"/>
                <a:cs typeface="楷体_GB2312"/>
              </a:rPr>
              <a:t>K</a:t>
            </a:r>
            <a:r>
              <a:rPr kumimoji="1" lang="en-US" altLang="zh-CN" sz="2400" b="1" baseline="-30000" dirty="0">
                <a:solidFill>
                  <a:srgbClr val="000000"/>
                </a:solidFill>
                <a:latin typeface="楷体" panose="02010609060101010101" pitchFamily="49" charset="-122"/>
                <a:ea typeface="楷体" panose="02010609060101010101" pitchFamily="49" charset="-122"/>
                <a:cs typeface="楷体_GB2312"/>
              </a:rPr>
              <a:t>i</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下移到被删关键字所在结点中；</a:t>
            </a:r>
          </a:p>
          <a:p>
            <a:pPr marL="360000" algn="just">
              <a:spcBef>
                <a:spcPct val="50000"/>
              </a:spcBef>
            </a:pPr>
            <a:r>
              <a:rPr kumimoji="1" lang="en-US" altLang="zh-CN" sz="2400" b="1" dirty="0" smtClean="0">
                <a:solidFill>
                  <a:srgbClr val="000000"/>
                </a:solidFill>
                <a:latin typeface="楷体" panose="02010609060101010101" pitchFamily="49" charset="-122"/>
                <a:ea typeface="楷体" panose="02010609060101010101" pitchFamily="49" charset="-122"/>
                <a:cs typeface="楷体_GB2312"/>
              </a:rPr>
              <a:t>b</a:t>
            </a:r>
            <a:r>
              <a:rPr kumimoji="1" lang="zh-CN" altLang="en-US" sz="2400" b="1" dirty="0" smtClean="0">
                <a:solidFill>
                  <a:srgbClr val="000000"/>
                </a:solidFill>
                <a:latin typeface="楷体" panose="02010609060101010101" pitchFamily="49" charset="-122"/>
                <a:ea typeface="楷体" panose="02010609060101010101" pitchFamily="49" charset="-122"/>
                <a:cs typeface="楷体_GB2312"/>
              </a:rPr>
              <a:t>）</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将左（或右）兄弟结点中的最大（或最小）关键字上移到双亲结点的</a:t>
            </a:r>
            <a:r>
              <a:rPr kumimoji="1" lang="en-US" altLang="zh-CN" sz="2400" b="1" dirty="0" err="1">
                <a:solidFill>
                  <a:srgbClr val="000000"/>
                </a:solidFill>
                <a:latin typeface="楷体" panose="02010609060101010101" pitchFamily="49" charset="-122"/>
                <a:ea typeface="楷体" panose="02010609060101010101" pitchFamily="49" charset="-122"/>
                <a:cs typeface="楷体_GB2312"/>
              </a:rPr>
              <a:t>k</a:t>
            </a:r>
            <a:r>
              <a:rPr kumimoji="1" lang="en-US" altLang="zh-CN" sz="2400" b="1" baseline="-30000" dirty="0" err="1">
                <a:solidFill>
                  <a:srgbClr val="000000"/>
                </a:solidFill>
                <a:latin typeface="楷体" panose="02010609060101010101" pitchFamily="49" charset="-122"/>
                <a:ea typeface="楷体" panose="02010609060101010101" pitchFamily="49" charset="-122"/>
                <a:cs typeface="楷体_GB2312"/>
              </a:rPr>
              <a:t>i</a:t>
            </a:r>
            <a:r>
              <a:rPr kumimoji="1" lang="zh-CN" altLang="en-US" sz="2400" b="1" dirty="0">
                <a:solidFill>
                  <a:srgbClr val="000000"/>
                </a:solidFill>
                <a:latin typeface="楷体" panose="02010609060101010101" pitchFamily="49" charset="-122"/>
                <a:ea typeface="楷体" panose="02010609060101010101" pitchFamily="49" charset="-122"/>
                <a:cs typeface="楷体_GB2312"/>
              </a:rPr>
              <a:t>位置；</a:t>
            </a:r>
          </a:p>
          <a:p>
            <a:pPr marL="360000">
              <a:spcBef>
                <a:spcPct val="50000"/>
              </a:spcBef>
            </a:pPr>
            <a:r>
              <a:rPr kumimoji="1" lang="en-US" altLang="zh-CN" sz="2400" b="1" dirty="0" smtClean="0">
                <a:latin typeface="楷体" panose="02010609060101010101" pitchFamily="49" charset="-122"/>
                <a:ea typeface="楷体" panose="02010609060101010101" pitchFamily="49" charset="-122"/>
                <a:cs typeface="楷体_GB2312"/>
              </a:rPr>
              <a:t>c</a:t>
            </a:r>
            <a:r>
              <a:rPr kumimoji="1" lang="zh-CN" altLang="en-US" sz="2400" b="1" dirty="0" smtClean="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cs typeface="楷体_GB2312"/>
              </a:rPr>
              <a:t>将左（或右）兄弟结点中的最右</a:t>
            </a:r>
            <a:r>
              <a:rPr kumimoji="1" lang="en-US" altLang="zh-CN"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cs typeface="楷体_GB2312"/>
              </a:rPr>
              <a:t>或最左</a:t>
            </a:r>
            <a:r>
              <a:rPr kumimoji="1" lang="en-US" altLang="zh-CN"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cs typeface="楷体_GB2312"/>
              </a:rPr>
              <a:t>子树指针删除，并将结点中的关键字个数减</a:t>
            </a:r>
            <a:r>
              <a:rPr kumimoji="1" lang="en-US" altLang="zh-CN" sz="2400" b="1" dirty="0">
                <a:latin typeface="楷体" panose="02010609060101010101" pitchFamily="49" charset="-122"/>
                <a:ea typeface="楷体" panose="02010609060101010101" pitchFamily="49" charset="-122"/>
                <a:cs typeface="楷体_GB2312"/>
              </a:rPr>
              <a:t>1</a:t>
            </a:r>
            <a:r>
              <a:rPr kumimoji="1" lang="zh-CN" altLang="en-US" sz="2400" b="1" dirty="0">
                <a:latin typeface="楷体" panose="02010609060101010101" pitchFamily="49" charset="-122"/>
                <a:ea typeface="楷体" panose="02010609060101010101" pitchFamily="49" charset="-122"/>
                <a:cs typeface="楷体_GB2312"/>
              </a:rPr>
              <a:t>。</a:t>
            </a:r>
            <a:r>
              <a:rPr kumimoji="1" lang="zh-CN" altLang="en-US" sz="2400" b="1" dirty="0">
                <a:latin typeface="楷体" panose="02010609060101010101" pitchFamily="49" charset="-122"/>
                <a:ea typeface="楷体" panose="02010609060101010101" pitchFamily="49" charset="-122"/>
              </a:rPr>
              <a:t> </a:t>
            </a:r>
          </a:p>
          <a:p>
            <a:pPr marL="0" lvl="2">
              <a:spcBef>
                <a:spcPct val="20000"/>
              </a:spcBef>
              <a:buClr>
                <a:schemeClr val="tx1"/>
              </a:buClr>
              <a:buSzPct val="110000"/>
            </a:pPr>
            <a:endParaRPr lang="zh-CN" altLang="en-US" sz="2400" b="1" dirty="0">
              <a:latin typeface="楷体" panose="02010609060101010101" pitchFamily="49" charset="-122"/>
              <a:ea typeface="楷体" panose="02010609060101010101" pitchFamily="49" charset="-122"/>
              <a:sym typeface="Symbol" panose="05050102010706020507" pitchFamily="18" charset="2"/>
            </a:endParaRPr>
          </a:p>
          <a:p>
            <a:pPr marL="0" lvl="1">
              <a:buClr>
                <a:srgbClr val="006600"/>
              </a:buClr>
              <a:buSzPct val="110000"/>
            </a:pPr>
            <a:endParaRPr lang="zh-CN" altLang="en-US" sz="2400" b="1" dirty="0">
              <a:solidFill>
                <a:schemeClr val="tx1"/>
              </a:solidFill>
              <a:latin typeface="楷体" panose="02010609060101010101" pitchFamily="49" charset="-122"/>
              <a:ea typeface="楷体" panose="02010609060101010101" pitchFamily="49" charset="-122"/>
            </a:endParaRPr>
          </a:p>
        </p:txBody>
      </p:sp>
      <p:grpSp>
        <p:nvGrpSpPr>
          <p:cNvPr id="2" name="Group 4"/>
          <p:cNvGrpSpPr/>
          <p:nvPr/>
        </p:nvGrpSpPr>
        <p:grpSpPr>
          <a:xfrm>
            <a:off x="206375" y="4719638"/>
            <a:ext cx="3260725" cy="1905000"/>
            <a:chOff x="336" y="2928"/>
            <a:chExt cx="2054" cy="1200"/>
          </a:xfrm>
        </p:grpSpPr>
        <p:sp>
          <p:nvSpPr>
            <p:cNvPr id="53252" name="Text Box 5"/>
            <p:cNvSpPr txBox="1"/>
            <p:nvPr/>
          </p:nvSpPr>
          <p:spPr>
            <a:xfrm>
              <a:off x="998" y="310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60    70</a:t>
              </a:r>
            </a:p>
          </p:txBody>
        </p:sp>
        <p:sp>
          <p:nvSpPr>
            <p:cNvPr id="53253" name="Text Box 6"/>
            <p:cNvSpPr txBox="1"/>
            <p:nvPr/>
          </p:nvSpPr>
          <p:spPr>
            <a:xfrm>
              <a:off x="336" y="382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55    58</a:t>
              </a:r>
            </a:p>
          </p:txBody>
        </p:sp>
        <p:sp>
          <p:nvSpPr>
            <p:cNvPr id="53254" name="Text Box 7"/>
            <p:cNvSpPr txBox="1"/>
            <p:nvPr/>
          </p:nvSpPr>
          <p:spPr>
            <a:xfrm>
              <a:off x="1680" y="3822"/>
              <a:ext cx="710"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75    80</a:t>
              </a:r>
            </a:p>
          </p:txBody>
        </p:sp>
        <p:sp>
          <p:nvSpPr>
            <p:cNvPr id="53255" name="Text Box 8"/>
            <p:cNvSpPr txBox="1"/>
            <p:nvPr/>
          </p:nvSpPr>
          <p:spPr>
            <a:xfrm>
              <a:off x="1210" y="3822"/>
              <a:ext cx="326" cy="306"/>
            </a:xfrm>
            <a:prstGeom prst="rect">
              <a:avLst/>
            </a:prstGeom>
            <a:noFill/>
            <a:ln w="28575" cap="flat" cmpd="sng">
              <a:solidFill>
                <a:schemeClr val="tx1"/>
              </a:solidFill>
              <a:prstDash val="solid"/>
              <a:miter/>
              <a:headEnd type="none" w="med" len="med"/>
              <a:tailEnd type="none" w="med" len="med"/>
            </a:ln>
          </p:spPr>
          <p:txBody>
            <a:bodyPr wrap="none" anchor="t">
              <a:spAutoFit/>
            </a:bodyPr>
            <a:lstStyle/>
            <a:p>
              <a:pPr eaLnBrk="0" hangingPunct="0">
                <a:buSzTx/>
              </a:pPr>
              <a:r>
                <a:rPr lang="en-US" altLang="zh-CN" sz="2400" b="1" dirty="0">
                  <a:latin typeface="Times New Roman" panose="02020603050405020304" pitchFamily="18" charset="0"/>
                </a:rPr>
                <a:t>65</a:t>
              </a:r>
            </a:p>
          </p:txBody>
        </p:sp>
        <p:sp>
          <p:nvSpPr>
            <p:cNvPr id="53256" name="Line 9"/>
            <p:cNvSpPr/>
            <p:nvPr/>
          </p:nvSpPr>
          <p:spPr>
            <a:xfrm>
              <a:off x="1104" y="2928"/>
              <a:ext cx="0" cy="192"/>
            </a:xfrm>
            <a:prstGeom prst="line">
              <a:avLst/>
            </a:prstGeom>
            <a:ln w="28575" cap="flat" cmpd="sng">
              <a:solidFill>
                <a:schemeClr val="tx1"/>
              </a:solidFill>
              <a:prstDash val="solid"/>
              <a:round/>
              <a:headEnd type="none" w="med" len="med"/>
              <a:tailEnd type="stealth" w="med" len="med"/>
            </a:ln>
          </p:spPr>
        </p:sp>
        <p:sp>
          <p:nvSpPr>
            <p:cNvPr id="53257" name="Line 10"/>
            <p:cNvSpPr/>
            <p:nvPr/>
          </p:nvSpPr>
          <p:spPr>
            <a:xfrm flipH="1">
              <a:off x="816" y="3360"/>
              <a:ext cx="240" cy="432"/>
            </a:xfrm>
            <a:prstGeom prst="line">
              <a:avLst/>
            </a:prstGeom>
            <a:ln w="28575" cap="flat" cmpd="sng">
              <a:solidFill>
                <a:schemeClr val="tx1"/>
              </a:solidFill>
              <a:prstDash val="solid"/>
              <a:round/>
              <a:headEnd type="none" w="med" len="med"/>
              <a:tailEnd type="stealth" w="med" len="med"/>
            </a:ln>
          </p:spPr>
        </p:sp>
        <p:sp>
          <p:nvSpPr>
            <p:cNvPr id="53258" name="Line 11"/>
            <p:cNvSpPr/>
            <p:nvPr/>
          </p:nvSpPr>
          <p:spPr>
            <a:xfrm>
              <a:off x="1344" y="3264"/>
              <a:ext cx="0" cy="528"/>
            </a:xfrm>
            <a:prstGeom prst="line">
              <a:avLst/>
            </a:prstGeom>
            <a:ln w="28575" cap="flat" cmpd="sng">
              <a:solidFill>
                <a:schemeClr val="tx1"/>
              </a:solidFill>
              <a:prstDash val="solid"/>
              <a:round/>
              <a:headEnd type="none" w="med" len="med"/>
              <a:tailEnd type="stealth" w="med" len="med"/>
            </a:ln>
          </p:spPr>
        </p:sp>
        <p:sp>
          <p:nvSpPr>
            <p:cNvPr id="53259" name="Line 12"/>
            <p:cNvSpPr/>
            <p:nvPr/>
          </p:nvSpPr>
          <p:spPr>
            <a:xfrm>
              <a:off x="1632" y="3360"/>
              <a:ext cx="240" cy="432"/>
            </a:xfrm>
            <a:prstGeom prst="line">
              <a:avLst/>
            </a:prstGeom>
            <a:ln w="28575" cap="flat" cmpd="sng">
              <a:solidFill>
                <a:schemeClr val="tx1"/>
              </a:solidFill>
              <a:prstDash val="solid"/>
              <a:round/>
              <a:headEnd type="none" w="med" len="med"/>
              <a:tailEnd type="stealth" w="med" len="med"/>
            </a:ln>
          </p:spPr>
        </p:sp>
        <p:sp>
          <p:nvSpPr>
            <p:cNvPr id="53260" name="Text Box 13"/>
            <p:cNvSpPr txBox="1"/>
            <p:nvPr/>
          </p:nvSpPr>
          <p:spPr>
            <a:xfrm>
              <a:off x="809" y="2947"/>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3261" name="Text Box 14"/>
            <p:cNvSpPr txBox="1"/>
            <p:nvPr/>
          </p:nvSpPr>
          <p:spPr>
            <a:xfrm>
              <a:off x="394" y="3552"/>
              <a:ext cx="180"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3262" name="Text Box 15"/>
            <p:cNvSpPr txBox="1"/>
            <p:nvPr/>
          </p:nvSpPr>
          <p:spPr>
            <a:xfrm>
              <a:off x="1132" y="3504"/>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3263" name="Text Box 16"/>
            <p:cNvSpPr txBox="1"/>
            <p:nvPr/>
          </p:nvSpPr>
          <p:spPr>
            <a:xfrm>
              <a:off x="1958" y="3552"/>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grpSp>
      <p:sp>
        <p:nvSpPr>
          <p:cNvPr id="24" name="Text Box 65"/>
          <p:cNvSpPr txBox="1"/>
          <p:nvPr/>
        </p:nvSpPr>
        <p:spPr>
          <a:xfrm>
            <a:off x="3340100" y="4733925"/>
            <a:ext cx="692150" cy="396875"/>
          </a:xfrm>
          <a:prstGeom prst="rect">
            <a:avLst/>
          </a:prstGeom>
          <a:noFill/>
          <a:ln w="28575">
            <a:noFill/>
          </a:ln>
        </p:spPr>
        <p:txBody>
          <a:bodyPr wrap="none" anchor="ctr">
            <a:spAutoFit/>
          </a:bodyPr>
          <a:lstStyle/>
          <a:p>
            <a:pPr algn="ctr" eaLnBrk="0" hangingPunct="0">
              <a:buSzTx/>
            </a:pPr>
            <a:r>
              <a:rPr lang="zh-CN" altLang="en-US" sz="2000" b="1" dirty="0">
                <a:latin typeface="Times New Roman" panose="02020603050405020304" pitchFamily="18" charset="0"/>
              </a:rPr>
              <a:t>删</a:t>
            </a:r>
            <a:r>
              <a:rPr lang="en-US" altLang="zh-CN" sz="2000" b="1" dirty="0">
                <a:latin typeface="Times New Roman" panose="02020603050405020304" pitchFamily="18" charset="0"/>
              </a:rPr>
              <a:t>65</a:t>
            </a:r>
          </a:p>
        </p:txBody>
      </p:sp>
      <p:grpSp>
        <p:nvGrpSpPr>
          <p:cNvPr id="3" name="Group 31"/>
          <p:cNvGrpSpPr/>
          <p:nvPr/>
        </p:nvGrpSpPr>
        <p:grpSpPr>
          <a:xfrm>
            <a:off x="2816225" y="5165725"/>
            <a:ext cx="1981200" cy="609600"/>
            <a:chOff x="2352" y="2976"/>
            <a:chExt cx="1248" cy="384"/>
          </a:xfrm>
        </p:grpSpPr>
        <p:sp>
          <p:nvSpPr>
            <p:cNvPr id="53266" name="AutoShape 32"/>
            <p:cNvSpPr/>
            <p:nvPr/>
          </p:nvSpPr>
          <p:spPr>
            <a:xfrm>
              <a:off x="2352" y="2976"/>
              <a:ext cx="1248" cy="192"/>
            </a:xfrm>
            <a:prstGeom prst="rightArrow">
              <a:avLst>
                <a:gd name="adj1" fmla="val 50000"/>
                <a:gd name="adj2" fmla="val 162500"/>
              </a:avLst>
            </a:prstGeom>
            <a:solidFill>
              <a:schemeClr val="bg1"/>
            </a:solidFill>
            <a:ln w="28575" cap="flat" cmpd="sng">
              <a:solidFill>
                <a:srgbClr val="FF66FF"/>
              </a:solidFill>
              <a:prstDash val="solid"/>
              <a:miter/>
              <a:headEnd type="none" w="med" len="med"/>
              <a:tailEnd type="none" w="med" len="med"/>
            </a:ln>
          </p:spPr>
          <p:txBody>
            <a:bodyPr wrap="none" anchor="ctr">
              <a:spAutoFit/>
            </a:bodyPr>
            <a:lstStyle/>
            <a:p>
              <a:pPr algn="ctr">
                <a:buSzTx/>
              </a:pPr>
              <a:endParaRPr lang="zh-CN" altLang="en-US" sz="2400" dirty="0">
                <a:latin typeface="Times New Roman" panose="02020603050405020304" pitchFamily="18" charset="0"/>
              </a:endParaRPr>
            </a:p>
          </p:txBody>
        </p:sp>
        <p:sp>
          <p:nvSpPr>
            <p:cNvPr id="53267" name="Text Box 33"/>
            <p:cNvSpPr txBox="1"/>
            <p:nvPr/>
          </p:nvSpPr>
          <p:spPr>
            <a:xfrm>
              <a:off x="2392" y="3110"/>
              <a:ext cx="878" cy="250"/>
            </a:xfrm>
            <a:prstGeom prst="rect">
              <a:avLst/>
            </a:prstGeom>
            <a:noFill/>
            <a:ln w="28575">
              <a:noFill/>
            </a:ln>
          </p:spPr>
          <p:txBody>
            <a:bodyPr wrap="none" anchor="ctr">
              <a:spAutoFit/>
            </a:bodyPr>
            <a:lstStyle/>
            <a:p>
              <a:pPr algn="ctr" eaLnBrk="0" hangingPunct="0">
                <a:buSzTx/>
              </a:pPr>
              <a:r>
                <a:rPr lang="zh-CN" altLang="en-US" sz="2000" b="1" dirty="0">
                  <a:latin typeface="Times New Roman" panose="02020603050405020304" pitchFamily="18" charset="0"/>
                </a:rPr>
                <a:t>调整 </a:t>
              </a:r>
              <a:r>
                <a:rPr lang="en-US" altLang="en-US" sz="2000" b="1" dirty="0">
                  <a:latin typeface="Times New Roman" panose="02020603050405020304" pitchFamily="18" charset="0"/>
                </a:rPr>
                <a:t>g, h, c</a:t>
              </a:r>
              <a:endParaRPr lang="en-US" altLang="zh-CN" sz="2000" b="1" dirty="0">
                <a:latin typeface="Times New Roman" panose="02020603050405020304" pitchFamily="18" charset="0"/>
              </a:endParaRPr>
            </a:p>
          </p:txBody>
        </p:sp>
      </p:grpSp>
      <p:sp>
        <p:nvSpPr>
          <p:cNvPr id="41" name="Text Box 36"/>
          <p:cNvSpPr txBox="1">
            <a:spLocks noChangeArrowheads="1"/>
          </p:cNvSpPr>
          <p:nvPr/>
        </p:nvSpPr>
        <p:spPr bwMode="auto">
          <a:xfrm>
            <a:off x="1601788" y="6181725"/>
            <a:ext cx="473075" cy="442913"/>
          </a:xfrm>
          <a:prstGeom prst="rect">
            <a:avLst/>
          </a:prstGeom>
          <a:solidFill>
            <a:schemeClr val="accent3">
              <a:lumMod val="95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3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Text Box 34"/>
          <p:cNvSpPr txBox="1"/>
          <p:nvPr/>
        </p:nvSpPr>
        <p:spPr>
          <a:xfrm>
            <a:off x="1557338" y="6129338"/>
            <a:ext cx="533400" cy="485775"/>
          </a:xfrm>
          <a:prstGeom prst="rect">
            <a:avLst/>
          </a:prstGeom>
          <a:solidFill>
            <a:srgbClr val="00CCE3"/>
          </a:solidFill>
          <a:ln w="28575" cap="flat" cmpd="sng">
            <a:solidFill>
              <a:schemeClr val="tx1"/>
            </a:solidFill>
            <a:prstDash val="solid"/>
            <a:miter/>
            <a:headEnd type="none" w="med" len="med"/>
            <a:tailEnd type="none" w="med" len="med"/>
          </a:ln>
        </p:spPr>
        <p:txBody>
          <a:bodyPr anchor="t">
            <a:spAutoFit/>
          </a:bodyPr>
          <a:lstStyle/>
          <a:p>
            <a:pPr eaLnBrk="0" hangingPunct="0">
              <a:buSzTx/>
            </a:pPr>
            <a:r>
              <a:rPr lang="en-US" altLang="zh-CN" sz="2400" b="1" dirty="0">
                <a:latin typeface="Times New Roman" panose="02020603050405020304" pitchFamily="18" charset="0"/>
              </a:rPr>
              <a:t>70</a:t>
            </a:r>
          </a:p>
        </p:txBody>
      </p:sp>
      <p:sp>
        <p:nvSpPr>
          <p:cNvPr id="43" name="Text Box 34"/>
          <p:cNvSpPr txBox="1"/>
          <p:nvPr/>
        </p:nvSpPr>
        <p:spPr>
          <a:xfrm>
            <a:off x="1852613" y="4995863"/>
            <a:ext cx="533400" cy="461962"/>
          </a:xfrm>
          <a:prstGeom prst="rect">
            <a:avLst/>
          </a:prstGeom>
          <a:solidFill>
            <a:srgbClr val="00CCE3"/>
          </a:solidFill>
          <a:ln w="28575" cap="flat" cmpd="sng">
            <a:solidFill>
              <a:schemeClr val="tx1"/>
            </a:solidFill>
            <a:prstDash val="solid"/>
            <a:miter/>
            <a:headEnd type="none" w="med" len="med"/>
            <a:tailEnd type="none" w="med" len="med"/>
          </a:ln>
        </p:spPr>
        <p:txBody>
          <a:bodyPr anchor="t">
            <a:spAutoFit/>
          </a:bodyPr>
          <a:lstStyle/>
          <a:p>
            <a:pPr eaLnBrk="0" hangingPunct="0">
              <a:buSzTx/>
            </a:pPr>
            <a:r>
              <a:rPr lang="en-US" altLang="zh-CN" sz="2400" b="1" dirty="0">
                <a:latin typeface="Times New Roman" panose="02020603050405020304" pitchFamily="18" charset="0"/>
              </a:rPr>
              <a:t>75</a:t>
            </a:r>
          </a:p>
        </p:txBody>
      </p:sp>
      <p:sp>
        <p:nvSpPr>
          <p:cNvPr id="44" name="Text Box 70"/>
          <p:cNvSpPr txBox="1">
            <a:spLocks noChangeArrowheads="1"/>
          </p:cNvSpPr>
          <p:nvPr/>
        </p:nvSpPr>
        <p:spPr bwMode="auto">
          <a:xfrm>
            <a:off x="2373313" y="6173788"/>
            <a:ext cx="530225" cy="441325"/>
          </a:xfrm>
          <a:prstGeom prst="rect">
            <a:avLst/>
          </a:prstGeom>
          <a:solidFill>
            <a:schemeClr val="accent3">
              <a:lumMod val="95000"/>
            </a:schemeClr>
          </a:solid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3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Text Box 4"/>
          <p:cNvSpPr txBox="1"/>
          <p:nvPr/>
        </p:nvSpPr>
        <p:spPr>
          <a:xfrm>
            <a:off x="5049837" y="4828759"/>
            <a:ext cx="3708939" cy="1569660"/>
          </a:xfrm>
          <a:prstGeom prst="rect">
            <a:avLst/>
          </a:prstGeom>
          <a:noFill/>
          <a:ln w="9525">
            <a:noFill/>
          </a:ln>
        </p:spPr>
        <p:txBody>
          <a:bodyPr wrap="square" anchor="t">
            <a:spAutoFit/>
          </a:bodyPr>
          <a:lstStyle/>
          <a:p>
            <a:pPr marL="457200" indent="-457200">
              <a:spcBef>
                <a:spcPct val="50000"/>
              </a:spcBef>
              <a:buSzTx/>
            </a:pPr>
            <a:r>
              <a:rPr lang="zh-CN" altLang="en-US" sz="2400" b="1" dirty="0" smtClean="0">
                <a:solidFill>
                  <a:srgbClr val="CC0000"/>
                </a:solidFill>
                <a:latin typeface="Times New Roman" panose="02020603050405020304" pitchFamily="18" charset="0"/>
                <a:ea typeface="华文新魏" pitchFamily="2" charset="-122"/>
              </a:rPr>
              <a:t>思考题</a:t>
            </a:r>
            <a:endParaRPr lang="en-US" altLang="zh-CN" sz="2400" b="1" dirty="0" smtClean="0">
              <a:solidFill>
                <a:srgbClr val="CC0000"/>
              </a:solidFill>
              <a:latin typeface="Times New Roman" panose="02020603050405020304" pitchFamily="18" charset="0"/>
              <a:ea typeface="华文新魏" pitchFamily="2" charset="-122"/>
            </a:endParaRPr>
          </a:p>
          <a:p>
            <a:pPr marL="457200" indent="-457200">
              <a:spcBef>
                <a:spcPct val="50000"/>
              </a:spcBef>
              <a:buSzTx/>
            </a:pPr>
            <a:r>
              <a:rPr lang="en-US" altLang="zh-CN" sz="2400" b="1" dirty="0" smtClean="0">
                <a:solidFill>
                  <a:srgbClr val="CC0000"/>
                </a:solidFill>
                <a:latin typeface="Times New Roman" panose="02020603050405020304" pitchFamily="18" charset="0"/>
                <a:ea typeface="华文新魏" pitchFamily="2" charset="-122"/>
              </a:rPr>
              <a:t>1</a:t>
            </a:r>
            <a:r>
              <a:rPr lang="zh-CN" altLang="en-US" sz="2400" b="1" dirty="0">
                <a:solidFill>
                  <a:srgbClr val="CC0000"/>
                </a:solidFill>
                <a:latin typeface="Times New Roman" panose="02020603050405020304" pitchFamily="18" charset="0"/>
                <a:ea typeface="华文新魏" pitchFamily="2" charset="-122"/>
              </a:rPr>
              <a:t>：用</a:t>
            </a:r>
            <a:r>
              <a:rPr lang="en-US" altLang="zh-CN" sz="2400" b="1" dirty="0">
                <a:solidFill>
                  <a:srgbClr val="CC0000"/>
                </a:solidFill>
                <a:latin typeface="Times New Roman" panose="02020603050405020304" pitchFamily="18" charset="0"/>
                <a:ea typeface="华文新魏" pitchFamily="2" charset="-122"/>
              </a:rPr>
              <a:t>58</a:t>
            </a:r>
            <a:r>
              <a:rPr lang="zh-CN" altLang="en-US" sz="2400" b="1" dirty="0">
                <a:solidFill>
                  <a:srgbClr val="CC0000"/>
                </a:solidFill>
                <a:latin typeface="Times New Roman" panose="02020603050405020304" pitchFamily="18" charset="0"/>
                <a:ea typeface="华文新魏" pitchFamily="2" charset="-122"/>
              </a:rPr>
              <a:t>调整，结果如何？</a:t>
            </a:r>
            <a:endParaRPr lang="en-US" altLang="zh-CN" sz="2400" b="1" dirty="0">
              <a:solidFill>
                <a:srgbClr val="CC0000"/>
              </a:solidFill>
              <a:latin typeface="Times New Roman" panose="02020603050405020304" pitchFamily="18" charset="0"/>
              <a:ea typeface="华文新魏" pitchFamily="2" charset="-122"/>
            </a:endParaRPr>
          </a:p>
          <a:p>
            <a:pPr marL="457200" indent="-457200">
              <a:spcBef>
                <a:spcPct val="50000"/>
              </a:spcBef>
              <a:buSzTx/>
            </a:pPr>
            <a:r>
              <a:rPr lang="en-US" altLang="zh-CN" sz="2400" b="1" dirty="0" smtClean="0">
                <a:solidFill>
                  <a:srgbClr val="CC0000"/>
                </a:solidFill>
                <a:latin typeface="Times New Roman" panose="02020603050405020304" pitchFamily="18" charset="0"/>
                <a:ea typeface="华文新魏" pitchFamily="2" charset="-122"/>
              </a:rPr>
              <a:t>2</a:t>
            </a:r>
            <a:r>
              <a:rPr lang="zh-CN" altLang="en-US" sz="2400" b="1" dirty="0" smtClean="0">
                <a:solidFill>
                  <a:srgbClr val="CC0000"/>
                </a:solidFill>
                <a:latin typeface="Times New Roman" panose="02020603050405020304" pitchFamily="18" charset="0"/>
                <a:ea typeface="华文新魏" pitchFamily="2" charset="-122"/>
              </a:rPr>
              <a:t>：哪些</a:t>
            </a:r>
            <a:r>
              <a:rPr lang="zh-CN" altLang="en-US" sz="2400" b="1" dirty="0">
                <a:solidFill>
                  <a:srgbClr val="CC0000"/>
                </a:solidFill>
                <a:latin typeface="Times New Roman" panose="02020603050405020304" pitchFamily="18" charset="0"/>
                <a:ea typeface="华文新魏" pitchFamily="2" charset="-122"/>
              </a:rPr>
              <a:t>兄弟可用来调整</a:t>
            </a:r>
            <a:r>
              <a:rPr lang="zh-CN" altLang="en-US" sz="2400" b="1" dirty="0" smtClean="0">
                <a:solidFill>
                  <a:srgbClr val="CC0000"/>
                </a:solidFill>
                <a:latin typeface="Times New Roman" panose="02020603050405020304" pitchFamily="18" charset="0"/>
                <a:ea typeface="华文新魏" pitchFamily="2" charset="-122"/>
              </a:rPr>
              <a:t>？</a:t>
            </a:r>
            <a:endParaRPr lang="en-US" altLang="zh-CN" sz="2400" b="1" dirty="0">
              <a:solidFill>
                <a:srgbClr val="CC0000"/>
              </a:solidFill>
              <a:latin typeface="Times New Roman" panose="02020603050405020304"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45">
                                            <p:txEl>
                                              <p:pRg st="1" end="1"/>
                                            </p:txEl>
                                          </p:spTgt>
                                        </p:tgtEl>
                                        <p:attrNameLst>
                                          <p:attrName>style.visibility</p:attrName>
                                        </p:attrNameLst>
                                      </p:cBhvr>
                                      <p:to>
                                        <p:strVal val="visible"/>
                                      </p:to>
                                    </p:set>
                                    <p:anim calcmode="lin" valueType="num">
                                      <p:cBhvr additive="base">
                                        <p:cTn id="41" dur="500" fill="hold"/>
                                        <p:tgtEl>
                                          <p:spTgt spid="45">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5">
                                            <p:txEl>
                                              <p:pRg st="2" end="2"/>
                                            </p:txEl>
                                          </p:spTgt>
                                        </p:tgtEl>
                                        <p:attrNameLst>
                                          <p:attrName>style.visibility</p:attrName>
                                        </p:attrNameLst>
                                      </p:cBhvr>
                                      <p:to>
                                        <p:strVal val="visible"/>
                                      </p:to>
                                    </p:set>
                                    <p:anim calcmode="lin" valueType="num">
                                      <p:cBhvr additive="base">
                                        <p:cTn id="47" dur="500" fill="hold"/>
                                        <p:tgtEl>
                                          <p:spTgt spid="45">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1" grpId="0" animBg="1"/>
      <p:bldP spid="42" grpId="0" animBg="1"/>
      <p:bldP spid="43" grpId="0" animBg="1"/>
      <p:bldP spid="44" grpId="0" animBg="1"/>
      <p:bldP spid="4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108312" y="368796"/>
            <a:ext cx="8686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914400" indent="-45720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marL="457200" lvl="1" indent="0">
              <a:spcAft>
                <a:spcPct val="0"/>
              </a:spcAft>
              <a:buClr>
                <a:srgbClr val="006600"/>
              </a:buClr>
              <a:buSzPct val="110000"/>
              <a:buNone/>
            </a:pPr>
            <a:r>
              <a:rPr lang="zh-CN" altLang="en-US" sz="2800" b="1" dirty="0" smtClean="0">
                <a:solidFill>
                  <a:srgbClr val="000000"/>
                </a:solidFill>
                <a:latin typeface="楷体" panose="02010609060101010101" pitchFamily="49" charset="-122"/>
                <a:ea typeface="楷体" panose="02010609060101010101" pitchFamily="49" charset="-122"/>
              </a:rPr>
              <a:t>（</a:t>
            </a:r>
            <a:r>
              <a:rPr lang="en-US" altLang="zh-CN" sz="2800" b="1" dirty="0" smtClean="0">
                <a:solidFill>
                  <a:srgbClr val="000000"/>
                </a:solidFill>
                <a:latin typeface="楷体" panose="02010609060101010101" pitchFamily="49" charset="-122"/>
                <a:ea typeface="楷体" panose="02010609060101010101" pitchFamily="49" charset="-122"/>
              </a:rPr>
              <a:t>4</a:t>
            </a:r>
            <a:r>
              <a:rPr lang="zh-CN" altLang="en-US" sz="2800" b="1" dirty="0" smtClean="0">
                <a:solidFill>
                  <a:srgbClr val="000000"/>
                </a:solidFill>
                <a:latin typeface="楷体" panose="02010609060101010101" pitchFamily="49" charset="-122"/>
                <a:ea typeface="楷体" panose="02010609060101010101" pitchFamily="49" charset="-122"/>
              </a:rPr>
              <a:t>）被</a:t>
            </a:r>
            <a:r>
              <a:rPr lang="zh-CN" altLang="en-US" sz="2800" b="1" dirty="0">
                <a:solidFill>
                  <a:srgbClr val="000000"/>
                </a:solidFill>
                <a:latin typeface="楷体" panose="02010609060101010101" pitchFamily="49" charset="-122"/>
                <a:ea typeface="楷体" panose="02010609060101010101" pitchFamily="49" charset="-122"/>
              </a:rPr>
              <a:t>删关键字所在叶结点</a:t>
            </a:r>
            <a:r>
              <a:rPr lang="en-US" altLang="zh-CN" sz="2800" b="1" dirty="0">
                <a:solidFill>
                  <a:srgbClr val="000000"/>
                </a:solidFill>
                <a:latin typeface="楷体" panose="02010609060101010101" pitchFamily="49" charset="-122"/>
                <a:ea typeface="楷体" panose="02010609060101010101" pitchFamily="49" charset="-122"/>
              </a:rPr>
              <a:t>p</a:t>
            </a:r>
            <a:r>
              <a:rPr lang="zh-CN" altLang="en-US" sz="2800" b="1" dirty="0">
                <a:solidFill>
                  <a:srgbClr val="000000"/>
                </a:solidFill>
                <a:latin typeface="楷体" panose="02010609060101010101" pitchFamily="49" charset="-122"/>
                <a:ea typeface="楷体" panose="02010609060101010101" pitchFamily="49" charset="-122"/>
              </a:rPr>
              <a:t>删除前关键字个数</a:t>
            </a:r>
            <a:r>
              <a:rPr lang="en-US" altLang="zh-CN" sz="2800" b="1" dirty="0">
                <a:solidFill>
                  <a:srgbClr val="000000"/>
                </a:solidFill>
                <a:latin typeface="楷体" panose="02010609060101010101" pitchFamily="49" charset="-122"/>
                <a:ea typeface="楷体" panose="02010609060101010101" pitchFamily="49" charset="-122"/>
              </a:rPr>
              <a:t>n</a:t>
            </a:r>
            <a:r>
              <a:rPr lang="zh-CN" altLang="en-US"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000000"/>
                </a:solidFill>
                <a:latin typeface="楷体" panose="02010609060101010101" pitchFamily="49" charset="-122"/>
                <a:ea typeface="楷体" panose="02010609060101010101" pitchFamily="49" charset="-122"/>
              </a:rPr>
              <a:t>m</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2</a:t>
            </a:r>
            <a:r>
              <a:rPr lang="en-US" altLang="zh-CN"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 </a:t>
            </a:r>
            <a:r>
              <a:rPr lang="en-US" altLang="zh-CN" sz="2800" b="1" dirty="0">
                <a:solidFill>
                  <a:srgbClr val="000000"/>
                </a:solidFill>
                <a:latin typeface="楷体" panose="02010609060101010101" pitchFamily="49" charset="-122"/>
                <a:ea typeface="楷体" panose="02010609060101010101" pitchFamily="49" charset="-122"/>
              </a:rPr>
              <a:t>- 1</a:t>
            </a:r>
            <a:r>
              <a:rPr lang="zh-CN" altLang="en-US" sz="2800" b="1" dirty="0">
                <a:solidFill>
                  <a:srgbClr val="000000"/>
                </a:solidFill>
                <a:latin typeface="楷体" panose="02010609060101010101" pitchFamily="49" charset="-122"/>
                <a:ea typeface="楷体" panose="02010609060101010101" pitchFamily="49" charset="-122"/>
              </a:rPr>
              <a:t>，若这时与该结点相邻的左、右兄弟结点中的关键字个数也都为</a:t>
            </a:r>
            <a:r>
              <a:rPr lang="zh-CN" altLang="en-US"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000000"/>
                </a:solidFill>
                <a:latin typeface="楷体" panose="02010609060101010101" pitchFamily="49" charset="-122"/>
                <a:ea typeface="楷体" panose="02010609060101010101" pitchFamily="49" charset="-122"/>
              </a:rPr>
              <a:t>m</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2</a:t>
            </a:r>
            <a:r>
              <a:rPr lang="en-US" altLang="zh-CN" sz="2800" b="1" dirty="0">
                <a:solidFill>
                  <a:srgbClr val="000000"/>
                </a:solidFill>
                <a:latin typeface="楷体" panose="02010609060101010101" pitchFamily="49" charset="-122"/>
                <a:ea typeface="楷体" panose="02010609060101010101" pitchFamily="49" charset="-122"/>
                <a:sym typeface="Symbol" panose="05050102010706020507" pitchFamily="18" charset="2"/>
              </a:rPr>
              <a:t> </a:t>
            </a:r>
            <a:r>
              <a:rPr lang="en-US" altLang="zh-CN" sz="2800" b="1" dirty="0">
                <a:solidFill>
                  <a:srgbClr val="000000"/>
                </a:solidFill>
                <a:latin typeface="楷体" panose="02010609060101010101" pitchFamily="49" charset="-122"/>
                <a:ea typeface="楷体" panose="02010609060101010101" pitchFamily="49" charset="-122"/>
              </a:rPr>
              <a:t>- 1</a:t>
            </a:r>
            <a:r>
              <a:rPr lang="zh-CN" altLang="en-US" sz="2800" b="1" dirty="0">
                <a:solidFill>
                  <a:srgbClr val="000000"/>
                </a:solidFill>
                <a:latin typeface="楷体" panose="02010609060101010101" pitchFamily="49" charset="-122"/>
                <a:ea typeface="楷体" panose="02010609060101010101" pitchFamily="49" charset="-122"/>
              </a:rPr>
              <a:t>：</a:t>
            </a:r>
          </a:p>
        </p:txBody>
      </p:sp>
      <p:sp>
        <p:nvSpPr>
          <p:cNvPr id="782340" name="Rectangle 4"/>
          <p:cNvSpPr>
            <a:spLocks noChangeArrowheads="1"/>
          </p:cNvSpPr>
          <p:nvPr/>
        </p:nvSpPr>
        <p:spPr bwMode="auto">
          <a:xfrm>
            <a:off x="0" y="1755901"/>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algn="l"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371600" indent="-457200" algn="l"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algn="l"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algn="l"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lvl="2">
              <a:lnSpc>
                <a:spcPct val="120000"/>
              </a:lnSpc>
              <a:spcAft>
                <a:spcPct val="0"/>
              </a:spcAft>
              <a:buClr>
                <a:schemeClr val="tx1"/>
              </a:buClr>
              <a:buSzPct val="110000"/>
              <a:buFont typeface="+mj-lt"/>
              <a:buAutoNum type="alphaLcParenR"/>
            </a:pPr>
            <a:r>
              <a:rPr lang="zh-CN" altLang="en-US" sz="2400" b="1" dirty="0">
                <a:solidFill>
                  <a:srgbClr val="000000"/>
                </a:solidFill>
                <a:latin typeface="楷体" panose="02010609060101010101" pitchFamily="49" charset="-122"/>
                <a:ea typeface="楷体" panose="02010609060101010101" pitchFamily="49" charset="-122"/>
              </a:rPr>
              <a:t>将双亲结点中大于</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或小于</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该被删关键字的所有关键字中最大（或最小）的一个关键字</a:t>
            </a:r>
            <a:r>
              <a:rPr lang="en-US" altLang="zh-CN" sz="2400" b="1" dirty="0">
                <a:solidFill>
                  <a:srgbClr val="000000"/>
                </a:solidFill>
                <a:latin typeface="楷体" panose="02010609060101010101" pitchFamily="49" charset="-122"/>
                <a:ea typeface="楷体" panose="02010609060101010101" pitchFamily="49" charset="-122"/>
              </a:rPr>
              <a:t>K</a:t>
            </a:r>
            <a:r>
              <a:rPr lang="en-US" altLang="zh-CN" sz="2400" b="1" baseline="-30000" dirty="0">
                <a:solidFill>
                  <a:srgbClr val="000000"/>
                </a:solidFill>
                <a:latin typeface="楷体" panose="02010609060101010101" pitchFamily="49" charset="-122"/>
                <a:ea typeface="楷体" panose="02010609060101010101" pitchFamily="49" charset="-122"/>
              </a:rPr>
              <a:t>i</a:t>
            </a:r>
            <a:r>
              <a:rPr lang="zh-CN" altLang="en-US" sz="2400" b="1" dirty="0">
                <a:solidFill>
                  <a:srgbClr val="000000"/>
                </a:solidFill>
                <a:latin typeface="楷体" panose="02010609060101010101" pitchFamily="49" charset="-122"/>
                <a:ea typeface="楷体" panose="02010609060101010101" pitchFamily="49" charset="-122"/>
              </a:rPr>
              <a:t>下移到</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结点中，将</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和</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的左</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或右</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兄弟结点合并；</a:t>
            </a:r>
            <a:endParaRPr lang="zh-CN" altLang="en-US" sz="2400" b="1" dirty="0">
              <a:solidFill>
                <a:schemeClr val="tx1"/>
              </a:solidFill>
              <a:latin typeface="楷体" panose="02010609060101010101" pitchFamily="49" charset="-122"/>
              <a:ea typeface="楷体" panose="02010609060101010101" pitchFamily="49" charset="-122"/>
              <a:sym typeface="Symbol" panose="05050102010706020507" pitchFamily="18" charset="2"/>
            </a:endParaRPr>
          </a:p>
          <a:p>
            <a:pPr lvl="2">
              <a:lnSpc>
                <a:spcPct val="120000"/>
              </a:lnSpc>
              <a:spcAft>
                <a:spcPct val="0"/>
              </a:spcAft>
              <a:buClr>
                <a:schemeClr val="tx1"/>
              </a:buClr>
              <a:buSzPct val="110000"/>
              <a:buFont typeface="+mj-lt"/>
              <a:buAutoNum type="alphaLcParenR"/>
            </a:pPr>
            <a:r>
              <a:rPr lang="zh-CN" altLang="en-US" sz="2400" b="1" dirty="0">
                <a:solidFill>
                  <a:srgbClr val="000000"/>
                </a:solidFill>
                <a:latin typeface="楷体" panose="02010609060101010101" pitchFamily="49" charset="-122"/>
                <a:ea typeface="楷体" panose="02010609060101010101" pitchFamily="49" charset="-122"/>
              </a:rPr>
              <a:t>修改</a:t>
            </a:r>
            <a:r>
              <a:rPr lang="en-US" altLang="zh-CN" sz="2400" b="1" dirty="0">
                <a:solidFill>
                  <a:srgbClr val="000000"/>
                </a:solidFill>
                <a:latin typeface="楷体" panose="02010609060101010101" pitchFamily="49" charset="-122"/>
                <a:ea typeface="楷体" panose="02010609060101010101" pitchFamily="49" charset="-122"/>
              </a:rPr>
              <a:t>p</a:t>
            </a:r>
            <a:r>
              <a:rPr lang="zh-CN" altLang="en-US" sz="2400" b="1" dirty="0">
                <a:solidFill>
                  <a:srgbClr val="000000"/>
                </a:solidFill>
                <a:latin typeface="楷体" panose="02010609060101010101" pitchFamily="49" charset="-122"/>
                <a:ea typeface="楷体" panose="02010609060101010101" pitchFamily="49" charset="-122"/>
              </a:rPr>
              <a:t>结点和其双亲结点关键字个数；</a:t>
            </a:r>
          </a:p>
          <a:p>
            <a:pPr lvl="2">
              <a:lnSpc>
                <a:spcPct val="120000"/>
              </a:lnSpc>
              <a:spcAft>
                <a:spcPct val="0"/>
              </a:spcAft>
              <a:buClr>
                <a:schemeClr val="tx1"/>
              </a:buClr>
              <a:buSzPct val="110000"/>
              <a:buFont typeface="+mj-lt"/>
              <a:buAutoNum type="alphaLcParenR"/>
            </a:pPr>
            <a:r>
              <a:rPr lang="zh-CN" altLang="en-US" sz="2400" b="1" dirty="0">
                <a:solidFill>
                  <a:schemeClr val="tx1"/>
                </a:solidFill>
                <a:latin typeface="楷体" panose="02010609060101010101" pitchFamily="49" charset="-122"/>
                <a:ea typeface="楷体" panose="02010609060101010101" pitchFamily="49" charset="-122"/>
              </a:rPr>
              <a:t>在合并结点的过程中，双亲结点中的关键字个数减少了</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。若</a:t>
            </a:r>
            <a:r>
              <a:rPr lang="en-US" altLang="zh-CN" sz="2400" b="1" dirty="0">
                <a:solidFill>
                  <a:schemeClr val="tx1"/>
                </a:solidFill>
                <a:latin typeface="楷体" panose="02010609060101010101" pitchFamily="49" charset="-122"/>
                <a:ea typeface="楷体" panose="02010609060101010101" pitchFamily="49" charset="-122"/>
              </a:rPr>
              <a:t>p</a:t>
            </a:r>
            <a:r>
              <a:rPr lang="zh-CN" altLang="en-US" sz="2400" b="1" dirty="0">
                <a:solidFill>
                  <a:schemeClr val="tx1"/>
                </a:solidFill>
                <a:latin typeface="楷体" panose="02010609060101010101" pitchFamily="49" charset="-122"/>
                <a:ea typeface="楷体" panose="02010609060101010101" pitchFamily="49" charset="-122"/>
              </a:rPr>
              <a:t>的双亲结点是根结点且结点关键字个数减到</a:t>
            </a:r>
            <a:r>
              <a:rPr lang="en-US" altLang="zh-CN" sz="2400" b="1" dirty="0">
                <a:solidFill>
                  <a:schemeClr val="tx1"/>
                </a:solidFill>
                <a:latin typeface="楷体" panose="02010609060101010101" pitchFamily="49" charset="-122"/>
                <a:ea typeface="楷体" panose="02010609060101010101" pitchFamily="49" charset="-122"/>
              </a:rPr>
              <a:t>0</a:t>
            </a:r>
            <a:r>
              <a:rPr lang="zh-CN" altLang="en-US" sz="2400" b="1" dirty="0">
                <a:solidFill>
                  <a:schemeClr val="tx1"/>
                </a:solidFill>
                <a:latin typeface="楷体" panose="02010609060101010101" pitchFamily="49" charset="-122"/>
                <a:ea typeface="楷体" panose="02010609060101010101" pitchFamily="49" charset="-122"/>
              </a:rPr>
              <a:t>，则该双亲结点应从树上删去，合并后保留的</a:t>
            </a:r>
            <a:r>
              <a:rPr lang="en-US" altLang="zh-CN" sz="2400" b="1" dirty="0">
                <a:solidFill>
                  <a:schemeClr val="tx1"/>
                </a:solidFill>
                <a:latin typeface="楷体" panose="02010609060101010101" pitchFamily="49" charset="-122"/>
                <a:ea typeface="楷体" panose="02010609060101010101" pitchFamily="49" charset="-122"/>
              </a:rPr>
              <a:t>p</a:t>
            </a:r>
            <a:r>
              <a:rPr lang="zh-CN" altLang="en-US" sz="2400" b="1" dirty="0">
                <a:solidFill>
                  <a:schemeClr val="tx1"/>
                </a:solidFill>
                <a:latin typeface="楷体" panose="02010609060101010101" pitchFamily="49" charset="-122"/>
                <a:ea typeface="楷体" panose="02010609060101010101" pitchFamily="49" charset="-122"/>
              </a:rPr>
              <a:t>结点成为新的根结点；若双亲结点</a:t>
            </a:r>
            <a:r>
              <a:rPr lang="en-US" altLang="zh-CN" sz="2400" b="1" dirty="0">
                <a:solidFill>
                  <a:schemeClr val="tx1"/>
                </a:solidFill>
                <a:latin typeface="楷体" panose="02010609060101010101" pitchFamily="49" charset="-122"/>
                <a:ea typeface="楷体" panose="02010609060101010101" pitchFamily="49" charset="-122"/>
              </a:rPr>
              <a:t>f</a:t>
            </a:r>
            <a:r>
              <a:rPr lang="zh-CN" altLang="en-US" sz="2400" b="1" dirty="0">
                <a:solidFill>
                  <a:schemeClr val="tx1"/>
                </a:solidFill>
                <a:latin typeface="楷体" panose="02010609060101010101" pitchFamily="49" charset="-122"/>
                <a:ea typeface="楷体" panose="02010609060101010101" pitchFamily="49" charset="-122"/>
              </a:rPr>
              <a:t>不是根结点，且关键字个数减到</a:t>
            </a:r>
            <a:r>
              <a:rPr lang="zh-CN" altLang="en-US" sz="2400" b="1"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1"/>
                </a:solidFill>
                <a:latin typeface="楷体" panose="02010609060101010101" pitchFamily="49" charset="-122"/>
                <a:ea typeface="楷体" panose="02010609060101010101" pitchFamily="49" charset="-122"/>
              </a:rPr>
              <a:t>m</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en-US" altLang="zh-CN" sz="2400" b="1"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，则结点</a:t>
            </a:r>
            <a:r>
              <a:rPr lang="en-US" altLang="zh-CN" sz="2400" b="1" dirty="0">
                <a:solidFill>
                  <a:schemeClr val="tx1"/>
                </a:solidFill>
                <a:latin typeface="楷体" panose="02010609060101010101" pitchFamily="49" charset="-122"/>
                <a:ea typeface="楷体" panose="02010609060101010101" pitchFamily="49" charset="-122"/>
              </a:rPr>
              <a:t>f</a:t>
            </a:r>
            <a:r>
              <a:rPr lang="zh-CN" altLang="en-US" sz="2400" b="1" dirty="0">
                <a:solidFill>
                  <a:schemeClr val="tx1"/>
                </a:solidFill>
                <a:latin typeface="楷体" panose="02010609060101010101" pitchFamily="49" charset="-122"/>
                <a:ea typeface="楷体" panose="02010609060101010101" pitchFamily="49" charset="-122"/>
              </a:rPr>
              <a:t>又要与它自己的兄弟结点合并。重复上面的合并步骤，最坏情况下这种结点合并处理要自下向上直到根结点。</a:t>
            </a:r>
          </a:p>
        </p:txBody>
      </p:sp>
    </p:spTree>
    <p:extLst>
      <p:ext uri="{BB962C8B-B14F-4D97-AF65-F5344CB8AC3E}">
        <p14:creationId xmlns:p14="http://schemas.microsoft.com/office/powerpoint/2010/main" val="1098960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2340">
                                            <p:txEl>
                                              <p:pRg st="0" end="0"/>
                                            </p:txEl>
                                          </p:spTgt>
                                        </p:tgtEl>
                                        <p:attrNameLst>
                                          <p:attrName>style.visibility</p:attrName>
                                        </p:attrNameLst>
                                      </p:cBhvr>
                                      <p:to>
                                        <p:strVal val="visible"/>
                                      </p:to>
                                    </p:set>
                                    <p:animEffect transition="in" filter="box(out)">
                                      <p:cBhvr>
                                        <p:cTn id="7" dur="500"/>
                                        <p:tgtEl>
                                          <p:spTgt spid="78234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2340">
                                            <p:txEl>
                                              <p:pRg st="1" end="1"/>
                                            </p:txEl>
                                          </p:spTgt>
                                        </p:tgtEl>
                                        <p:attrNameLst>
                                          <p:attrName>style.visibility</p:attrName>
                                        </p:attrNameLst>
                                      </p:cBhvr>
                                      <p:to>
                                        <p:strVal val="visible"/>
                                      </p:to>
                                    </p:set>
                                    <p:animEffect transition="in" filter="box(out)">
                                      <p:cBhvr>
                                        <p:cTn id="12" dur="500"/>
                                        <p:tgtEl>
                                          <p:spTgt spid="78234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2340">
                                            <p:txEl>
                                              <p:pRg st="2" end="2"/>
                                            </p:txEl>
                                          </p:spTgt>
                                        </p:tgtEl>
                                        <p:attrNameLst>
                                          <p:attrName>style.visibility</p:attrName>
                                        </p:attrNameLst>
                                      </p:cBhvr>
                                      <p:to>
                                        <p:strVal val="visible"/>
                                      </p:to>
                                    </p:set>
                                    <p:animEffect transition="in" filter="box(out)">
                                      <p:cBhvr>
                                        <p:cTn id="17" dur="500"/>
                                        <p:tgtEl>
                                          <p:spTgt spid="78234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52400"/>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en-US" altLang="zh-CN" sz="3200" b="0" i="0" u="none" strike="noStrike" kern="0" cap="none" spc="0" normalizeH="0" baseline="0" noProof="0" dirty="0" smtClean="0">
                <a:ln>
                  <a:noFill/>
                </a:ln>
                <a:solidFill>
                  <a:schemeClr val="tx1"/>
                </a:solidFill>
                <a:effectLst/>
                <a:uLnTx/>
                <a:uFillTx/>
                <a:latin typeface="宋体" panose="02010600030101010101" pitchFamily="2" charset="-122"/>
                <a:ea typeface="华文新魏" pitchFamily="2" charset="-122"/>
                <a:cs typeface="+mj-cs"/>
              </a:rPr>
              <a:t>B</a:t>
            </a:r>
            <a:r>
              <a:rPr kumimoji="0" lang="en-US" altLang="zh-CN" sz="3200" b="0" i="0" u="none" strike="noStrike" kern="0" cap="none" spc="0" normalizeH="0" baseline="0" noProof="0" dirty="0" smtClean="0">
                <a:ln>
                  <a:noFill/>
                </a:ln>
                <a:solidFill>
                  <a:schemeClr val="tx1"/>
                </a:solidFill>
                <a:effectLst/>
                <a:uLnTx/>
                <a:uFillTx/>
                <a:latin typeface="+mj-lt"/>
                <a:ea typeface="华文新魏" pitchFamily="2" charset="-122"/>
                <a:cs typeface="+mj-cs"/>
              </a:rPr>
              <a:t>—</a:t>
            </a:r>
            <a:r>
              <a:rPr kumimoji="0" lang="zh-CN" altLang="en-US" sz="3200" b="0" i="0" u="none" strike="noStrike" kern="0" cap="none" spc="0" normalizeH="0" baseline="0" noProof="0" dirty="0" smtClean="0">
                <a:ln>
                  <a:noFill/>
                </a:ln>
                <a:solidFill>
                  <a:schemeClr val="tx1"/>
                </a:solidFill>
                <a:effectLst/>
                <a:uLnTx/>
                <a:uFillTx/>
                <a:latin typeface="宋体" panose="02010600030101010101" pitchFamily="2" charset="-122"/>
                <a:ea typeface="华文新魏" pitchFamily="2" charset="-122"/>
                <a:cs typeface="+mj-cs"/>
              </a:rPr>
              <a:t>树的删除过程</a:t>
            </a:r>
          </a:p>
        </p:txBody>
      </p:sp>
      <p:grpSp>
        <p:nvGrpSpPr>
          <p:cNvPr id="55298" name="Group 3"/>
          <p:cNvGrpSpPr/>
          <p:nvPr/>
        </p:nvGrpSpPr>
        <p:grpSpPr>
          <a:xfrm>
            <a:off x="609600" y="762000"/>
            <a:ext cx="5808663" cy="2997200"/>
            <a:chOff x="1285" y="384"/>
            <a:chExt cx="3659" cy="1888"/>
          </a:xfrm>
        </p:grpSpPr>
        <p:sp>
          <p:nvSpPr>
            <p:cNvPr id="55299" name="Line 4"/>
            <p:cNvSpPr/>
            <p:nvPr/>
          </p:nvSpPr>
          <p:spPr>
            <a:xfrm>
              <a:off x="3744" y="1440"/>
              <a:ext cx="0" cy="480"/>
            </a:xfrm>
            <a:prstGeom prst="line">
              <a:avLst/>
            </a:prstGeom>
            <a:ln w="28575" cap="flat" cmpd="sng">
              <a:solidFill>
                <a:schemeClr val="tx1"/>
              </a:solidFill>
              <a:prstDash val="solid"/>
              <a:round/>
              <a:headEnd type="none" w="med" len="med"/>
              <a:tailEnd type="stealth" w="med" len="med"/>
            </a:ln>
          </p:spPr>
        </p:sp>
        <p:sp>
          <p:nvSpPr>
            <p:cNvPr id="55300" name="Text Box 5"/>
            <p:cNvSpPr txBox="1"/>
            <p:nvPr/>
          </p:nvSpPr>
          <p:spPr>
            <a:xfrm>
              <a:off x="2640" y="624"/>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41</a:t>
              </a:r>
            </a:p>
          </p:txBody>
        </p:sp>
        <p:sp>
          <p:nvSpPr>
            <p:cNvPr id="55301" name="Line 6"/>
            <p:cNvSpPr/>
            <p:nvPr/>
          </p:nvSpPr>
          <p:spPr>
            <a:xfrm flipH="1">
              <a:off x="2832" y="1440"/>
              <a:ext cx="576" cy="480"/>
            </a:xfrm>
            <a:prstGeom prst="line">
              <a:avLst/>
            </a:prstGeom>
            <a:ln w="28575" cap="flat" cmpd="sng">
              <a:solidFill>
                <a:schemeClr val="tx1"/>
              </a:solidFill>
              <a:prstDash val="solid"/>
              <a:round/>
              <a:headEnd type="none" w="med" len="med"/>
              <a:tailEnd type="stealth" w="med" len="med"/>
            </a:ln>
          </p:spPr>
        </p:sp>
        <p:sp>
          <p:nvSpPr>
            <p:cNvPr id="55302" name="Line 7"/>
            <p:cNvSpPr/>
            <p:nvPr/>
          </p:nvSpPr>
          <p:spPr>
            <a:xfrm>
              <a:off x="4032" y="1440"/>
              <a:ext cx="480" cy="480"/>
            </a:xfrm>
            <a:prstGeom prst="line">
              <a:avLst/>
            </a:prstGeom>
            <a:ln w="28575" cap="flat" cmpd="sng">
              <a:solidFill>
                <a:schemeClr val="tx1"/>
              </a:solidFill>
              <a:prstDash val="solid"/>
              <a:round/>
              <a:headEnd type="none" w="med" len="med"/>
              <a:tailEnd type="stealth" w="med" len="med"/>
            </a:ln>
          </p:spPr>
        </p:sp>
        <p:sp>
          <p:nvSpPr>
            <p:cNvPr id="55303" name="Text Box 8"/>
            <p:cNvSpPr txBox="1"/>
            <p:nvPr/>
          </p:nvSpPr>
          <p:spPr>
            <a:xfrm>
              <a:off x="2688" y="1680"/>
              <a:ext cx="180"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5304" name="Text Box 9"/>
            <p:cNvSpPr txBox="1"/>
            <p:nvPr/>
          </p:nvSpPr>
          <p:spPr>
            <a:xfrm>
              <a:off x="3552" y="1632"/>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5305" name="Text Box 10"/>
            <p:cNvSpPr txBox="1"/>
            <p:nvPr/>
          </p:nvSpPr>
          <p:spPr>
            <a:xfrm>
              <a:off x="4176" y="1632"/>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06" name="Line 11"/>
            <p:cNvSpPr/>
            <p:nvPr/>
          </p:nvSpPr>
          <p:spPr>
            <a:xfrm flipH="1">
              <a:off x="1824" y="864"/>
              <a:ext cx="912" cy="336"/>
            </a:xfrm>
            <a:prstGeom prst="line">
              <a:avLst/>
            </a:prstGeom>
            <a:ln w="28575" cap="flat" cmpd="sng">
              <a:solidFill>
                <a:schemeClr val="tx1"/>
              </a:solidFill>
              <a:prstDash val="solid"/>
              <a:round/>
              <a:headEnd type="none" w="med" len="med"/>
              <a:tailEnd type="stealth" w="med" len="med"/>
            </a:ln>
          </p:spPr>
        </p:sp>
        <p:sp>
          <p:nvSpPr>
            <p:cNvPr id="55307" name="Line 12"/>
            <p:cNvSpPr/>
            <p:nvPr/>
          </p:nvSpPr>
          <p:spPr>
            <a:xfrm>
              <a:off x="2976" y="864"/>
              <a:ext cx="768" cy="336"/>
            </a:xfrm>
            <a:prstGeom prst="line">
              <a:avLst/>
            </a:prstGeom>
            <a:ln w="28575" cap="flat" cmpd="sng">
              <a:solidFill>
                <a:schemeClr val="tx1"/>
              </a:solidFill>
              <a:prstDash val="solid"/>
              <a:round/>
              <a:headEnd type="none" w="med" len="med"/>
              <a:tailEnd type="stealth" w="med" len="med"/>
            </a:ln>
          </p:spPr>
        </p:sp>
        <p:sp>
          <p:nvSpPr>
            <p:cNvPr id="55308" name="Text Box 13"/>
            <p:cNvSpPr txBox="1"/>
            <p:nvPr/>
          </p:nvSpPr>
          <p:spPr>
            <a:xfrm>
              <a:off x="1632" y="120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26</a:t>
              </a:r>
            </a:p>
          </p:txBody>
        </p:sp>
        <p:sp>
          <p:nvSpPr>
            <p:cNvPr id="55309" name="Line 14"/>
            <p:cNvSpPr/>
            <p:nvPr/>
          </p:nvSpPr>
          <p:spPr>
            <a:xfrm flipH="1">
              <a:off x="1488" y="1488"/>
              <a:ext cx="240" cy="432"/>
            </a:xfrm>
            <a:prstGeom prst="line">
              <a:avLst/>
            </a:prstGeom>
            <a:ln w="28575" cap="flat" cmpd="sng">
              <a:solidFill>
                <a:schemeClr val="tx1"/>
              </a:solidFill>
              <a:prstDash val="solid"/>
              <a:round/>
              <a:headEnd type="none" w="med" len="med"/>
              <a:tailEnd type="stealth" w="med" len="med"/>
            </a:ln>
          </p:spPr>
        </p:sp>
        <p:sp>
          <p:nvSpPr>
            <p:cNvPr id="55310" name="Line 15"/>
            <p:cNvSpPr/>
            <p:nvPr/>
          </p:nvSpPr>
          <p:spPr>
            <a:xfrm>
              <a:off x="1968" y="1488"/>
              <a:ext cx="240" cy="432"/>
            </a:xfrm>
            <a:prstGeom prst="line">
              <a:avLst/>
            </a:prstGeom>
            <a:ln w="28575" cap="flat" cmpd="sng">
              <a:solidFill>
                <a:schemeClr val="tx1"/>
              </a:solidFill>
              <a:prstDash val="solid"/>
              <a:round/>
              <a:headEnd type="none" w="med" len="med"/>
              <a:tailEnd type="stealth" w="med" len="med"/>
            </a:ln>
          </p:spPr>
        </p:sp>
        <p:sp>
          <p:nvSpPr>
            <p:cNvPr id="55311" name="Text Box 16"/>
            <p:cNvSpPr txBox="1"/>
            <p:nvPr/>
          </p:nvSpPr>
          <p:spPr>
            <a:xfrm>
              <a:off x="1296"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a:t>
              </a:r>
            </a:p>
          </p:txBody>
        </p:sp>
        <p:sp>
          <p:nvSpPr>
            <p:cNvPr id="55312" name="Text Box 17"/>
            <p:cNvSpPr txBox="1"/>
            <p:nvPr/>
          </p:nvSpPr>
          <p:spPr>
            <a:xfrm>
              <a:off x="1968"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a:t>
              </a:r>
            </a:p>
          </p:txBody>
        </p:sp>
        <p:sp>
          <p:nvSpPr>
            <p:cNvPr id="55313" name="Text Box 18"/>
            <p:cNvSpPr txBox="1"/>
            <p:nvPr/>
          </p:nvSpPr>
          <p:spPr>
            <a:xfrm>
              <a:off x="3312" y="120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74    82</a:t>
              </a:r>
            </a:p>
          </p:txBody>
        </p:sp>
        <p:sp>
          <p:nvSpPr>
            <p:cNvPr id="55314" name="Text Box 19"/>
            <p:cNvSpPr txBox="1"/>
            <p:nvPr/>
          </p:nvSpPr>
          <p:spPr>
            <a:xfrm>
              <a:off x="2544" y="192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53    60</a:t>
              </a:r>
            </a:p>
          </p:txBody>
        </p:sp>
        <p:sp>
          <p:nvSpPr>
            <p:cNvPr id="55315" name="Text Box 20"/>
            <p:cNvSpPr txBox="1"/>
            <p:nvPr/>
          </p:nvSpPr>
          <p:spPr>
            <a:xfrm>
              <a:off x="3504" y="1920"/>
              <a:ext cx="432"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78</a:t>
              </a:r>
            </a:p>
          </p:txBody>
        </p:sp>
        <p:sp>
          <p:nvSpPr>
            <p:cNvPr id="55316" name="Text Box 21"/>
            <p:cNvSpPr txBox="1"/>
            <p:nvPr/>
          </p:nvSpPr>
          <p:spPr>
            <a:xfrm>
              <a:off x="4080" y="1920"/>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17" name="Text Box 22"/>
            <p:cNvSpPr txBox="1"/>
            <p:nvPr/>
          </p:nvSpPr>
          <p:spPr>
            <a:xfrm>
              <a:off x="2736" y="384"/>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55318" name="Text Box 23"/>
            <p:cNvSpPr txBox="1"/>
            <p:nvPr/>
          </p:nvSpPr>
          <p:spPr>
            <a:xfrm>
              <a:off x="1627" y="96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55319" name="Text Box 24"/>
            <p:cNvSpPr txBox="1"/>
            <p:nvPr/>
          </p:nvSpPr>
          <p:spPr>
            <a:xfrm>
              <a:off x="3707" y="960"/>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20" name="Text Box 25"/>
            <p:cNvSpPr txBox="1"/>
            <p:nvPr/>
          </p:nvSpPr>
          <p:spPr>
            <a:xfrm>
              <a:off x="1285" y="168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21" name="Text Box 26"/>
            <p:cNvSpPr txBox="1"/>
            <p:nvPr/>
          </p:nvSpPr>
          <p:spPr>
            <a:xfrm>
              <a:off x="1931" y="1680"/>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e</a:t>
              </a:r>
              <a:endParaRPr lang="en-US" altLang="zh-CN" sz="2400" b="1" dirty="0">
                <a:latin typeface="Times New Roman" panose="02020603050405020304" pitchFamily="18" charset="0"/>
              </a:endParaRPr>
            </a:p>
          </p:txBody>
        </p:sp>
      </p:grpSp>
      <p:sp>
        <p:nvSpPr>
          <p:cNvPr id="783387" name="Text Box 27"/>
          <p:cNvSpPr txBox="1"/>
          <p:nvPr/>
        </p:nvSpPr>
        <p:spPr>
          <a:xfrm>
            <a:off x="4038600" y="381000"/>
            <a:ext cx="1447800" cy="1004888"/>
          </a:xfrm>
          <a:prstGeom prst="rect">
            <a:avLst/>
          </a:prstGeom>
          <a:noFill/>
          <a:ln w="9525">
            <a:noFill/>
          </a:ln>
        </p:spPr>
        <p:txBody>
          <a:bodyPr anchor="t">
            <a:spAutoFit/>
          </a:bodyPr>
          <a:lstStyle/>
          <a:p>
            <a:pPr>
              <a:spcBef>
                <a:spcPct val="50000"/>
              </a:spcBef>
              <a:buSzTx/>
            </a:pPr>
            <a:r>
              <a:rPr lang="zh-CN" altLang="en-US" sz="2400" b="1" dirty="0">
                <a:latin typeface="Times New Roman" panose="02020603050405020304" pitchFamily="18" charset="0"/>
              </a:rPr>
              <a:t>删除</a:t>
            </a:r>
            <a:r>
              <a:rPr lang="en-US" altLang="zh-CN" sz="2400" b="1" dirty="0">
                <a:latin typeface="Times New Roman" panose="02020603050405020304" pitchFamily="18" charset="0"/>
              </a:rPr>
              <a:t>78</a:t>
            </a:r>
          </a:p>
          <a:p>
            <a:pPr>
              <a:spcBef>
                <a:spcPct val="50000"/>
              </a:spcBef>
              <a:buSzTx/>
            </a:pPr>
            <a:r>
              <a:rPr lang="zh-CN" altLang="en-US" sz="2400" b="1" dirty="0">
                <a:latin typeface="Times New Roman" panose="02020603050405020304" pitchFamily="18" charset="0"/>
              </a:rPr>
              <a:t>调整</a:t>
            </a:r>
            <a:r>
              <a:rPr lang="en-US" altLang="zh-CN" sz="2400" b="1" dirty="0">
                <a:latin typeface="Times New Roman" panose="02020603050405020304" pitchFamily="18" charset="0"/>
              </a:rPr>
              <a:t>c,f,g</a:t>
            </a:r>
          </a:p>
        </p:txBody>
      </p:sp>
      <p:sp>
        <p:nvSpPr>
          <p:cNvPr id="783388" name="Text Box 28" descr="empty-background"/>
          <p:cNvSpPr txBox="1"/>
          <p:nvPr/>
        </p:nvSpPr>
        <p:spPr>
          <a:xfrm>
            <a:off x="41910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74</a:t>
            </a:r>
          </a:p>
        </p:txBody>
      </p:sp>
      <p:sp>
        <p:nvSpPr>
          <p:cNvPr id="783389" name="Text Box 29"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60</a:t>
            </a:r>
          </a:p>
        </p:txBody>
      </p:sp>
      <p:sp>
        <p:nvSpPr>
          <p:cNvPr id="783390" name="Text Box 30" descr="empty-background"/>
          <p:cNvSpPr txBox="1"/>
          <p:nvPr/>
        </p:nvSpPr>
        <p:spPr>
          <a:xfrm>
            <a:off x="33528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1" name="Text Box 31"/>
          <p:cNvSpPr txBox="1"/>
          <p:nvPr/>
        </p:nvSpPr>
        <p:spPr>
          <a:xfrm>
            <a:off x="5562600" y="381000"/>
            <a:ext cx="1447800" cy="1004888"/>
          </a:xfrm>
          <a:prstGeom prst="rect">
            <a:avLst/>
          </a:prstGeom>
          <a:noFill/>
          <a:ln w="9525">
            <a:noFill/>
          </a:ln>
        </p:spPr>
        <p:txBody>
          <a:bodyPr anchor="t">
            <a:spAutoFit/>
          </a:bodyPr>
          <a:lstStyle/>
          <a:p>
            <a:pPr>
              <a:spcBef>
                <a:spcPct val="50000"/>
              </a:spcBef>
              <a:buSzTx/>
            </a:pPr>
            <a:r>
              <a:rPr lang="zh-CN" altLang="en-US" sz="2400" b="1" dirty="0">
                <a:solidFill>
                  <a:schemeClr val="accent2"/>
                </a:solidFill>
                <a:latin typeface="Times New Roman" panose="02020603050405020304" pitchFamily="18" charset="0"/>
              </a:rPr>
              <a:t>删除</a:t>
            </a:r>
            <a:r>
              <a:rPr lang="en-US" altLang="zh-CN" sz="2400" b="1" dirty="0">
                <a:solidFill>
                  <a:schemeClr val="accent2"/>
                </a:solidFill>
                <a:latin typeface="Times New Roman" panose="02020603050405020304" pitchFamily="18" charset="0"/>
              </a:rPr>
              <a:t>60</a:t>
            </a:r>
          </a:p>
          <a:p>
            <a:pPr>
              <a:spcBef>
                <a:spcPct val="50000"/>
              </a:spcBef>
              <a:buSzTx/>
            </a:pPr>
            <a:r>
              <a:rPr lang="zh-CN" altLang="en-US" sz="2400" b="1" dirty="0">
                <a:solidFill>
                  <a:schemeClr val="accent2"/>
                </a:solidFill>
                <a:latin typeface="Times New Roman" panose="02020603050405020304" pitchFamily="18" charset="0"/>
              </a:rPr>
              <a:t>用</a:t>
            </a:r>
            <a:r>
              <a:rPr lang="en-US" altLang="zh-CN" sz="2400" b="1" dirty="0">
                <a:solidFill>
                  <a:schemeClr val="accent2"/>
                </a:solidFill>
                <a:latin typeface="Times New Roman" panose="02020603050405020304" pitchFamily="18" charset="0"/>
              </a:rPr>
              <a:t>53</a:t>
            </a:r>
            <a:r>
              <a:rPr lang="zh-CN" altLang="en-US" sz="2400" b="1" dirty="0">
                <a:solidFill>
                  <a:schemeClr val="accent2"/>
                </a:solidFill>
                <a:latin typeface="Times New Roman" panose="02020603050405020304" pitchFamily="18" charset="0"/>
              </a:rPr>
              <a:t>代替</a:t>
            </a:r>
          </a:p>
        </p:txBody>
      </p:sp>
      <p:sp>
        <p:nvSpPr>
          <p:cNvPr id="783392" name="Text Box 32"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53</a:t>
            </a:r>
          </a:p>
        </p:txBody>
      </p:sp>
      <p:sp>
        <p:nvSpPr>
          <p:cNvPr id="783393" name="Text Box 33" descr="empty-background"/>
          <p:cNvSpPr txBox="1"/>
          <p:nvPr/>
        </p:nvSpPr>
        <p:spPr>
          <a:xfrm>
            <a:off x="26670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4" name="Text Box 34" descr="empty-background"/>
          <p:cNvSpPr txBox="1"/>
          <p:nvPr/>
        </p:nvSpPr>
        <p:spPr>
          <a:xfrm>
            <a:off x="3962400" y="2133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783395" name="Text Box 35"/>
          <p:cNvSpPr txBox="1"/>
          <p:nvPr/>
        </p:nvSpPr>
        <p:spPr>
          <a:xfrm>
            <a:off x="6934200" y="381000"/>
            <a:ext cx="1524000" cy="1004888"/>
          </a:xfrm>
          <a:prstGeom prst="rect">
            <a:avLst/>
          </a:prstGeom>
          <a:noFill/>
          <a:ln w="9525">
            <a:noFill/>
          </a:ln>
        </p:spPr>
        <p:txBody>
          <a:bodyPr anchor="t">
            <a:spAutoFit/>
          </a:bodyPr>
          <a:lstStyle/>
          <a:p>
            <a:pPr>
              <a:spcBef>
                <a:spcPct val="50000"/>
              </a:spcBef>
              <a:buSzTx/>
            </a:pPr>
            <a:r>
              <a:rPr lang="zh-CN" altLang="en-US" sz="2400" b="1" dirty="0">
                <a:solidFill>
                  <a:srgbClr val="009900"/>
                </a:solidFill>
                <a:latin typeface="Times New Roman" panose="02020603050405020304" pitchFamily="18" charset="0"/>
              </a:rPr>
              <a:t>删除</a:t>
            </a:r>
            <a:r>
              <a:rPr lang="en-US" altLang="zh-CN" sz="2400" b="1" dirty="0">
                <a:solidFill>
                  <a:srgbClr val="009900"/>
                </a:solidFill>
                <a:latin typeface="Times New Roman" panose="02020603050405020304" pitchFamily="18" charset="0"/>
              </a:rPr>
              <a:t>41</a:t>
            </a:r>
          </a:p>
          <a:p>
            <a:pPr>
              <a:spcBef>
                <a:spcPct val="50000"/>
              </a:spcBef>
              <a:buSzTx/>
            </a:pPr>
            <a:r>
              <a:rPr lang="zh-CN" altLang="en-US" sz="2400" b="1" dirty="0">
                <a:solidFill>
                  <a:srgbClr val="009900"/>
                </a:solidFill>
                <a:latin typeface="Times New Roman" panose="02020603050405020304" pitchFamily="18" charset="0"/>
              </a:rPr>
              <a:t>用</a:t>
            </a:r>
            <a:r>
              <a:rPr lang="en-US" altLang="zh-CN" sz="2400" b="1" dirty="0">
                <a:solidFill>
                  <a:srgbClr val="009900"/>
                </a:solidFill>
                <a:latin typeface="Times New Roman" panose="02020603050405020304" pitchFamily="18" charset="0"/>
              </a:rPr>
              <a:t>35</a:t>
            </a:r>
            <a:r>
              <a:rPr lang="zh-CN" altLang="en-US" sz="2400" b="1" dirty="0">
                <a:solidFill>
                  <a:srgbClr val="009900"/>
                </a:solidFill>
                <a:latin typeface="Times New Roman" panose="02020603050405020304" pitchFamily="18" charset="0"/>
              </a:rPr>
              <a:t>代替</a:t>
            </a:r>
          </a:p>
        </p:txBody>
      </p:sp>
      <p:grpSp>
        <p:nvGrpSpPr>
          <p:cNvPr id="3" name="Group 36"/>
          <p:cNvGrpSpPr/>
          <p:nvPr/>
        </p:nvGrpSpPr>
        <p:grpSpPr>
          <a:xfrm>
            <a:off x="2286000" y="2514600"/>
            <a:ext cx="5638800" cy="3454400"/>
            <a:chOff x="1440" y="1584"/>
            <a:chExt cx="3552" cy="2176"/>
          </a:xfrm>
        </p:grpSpPr>
        <p:grpSp>
          <p:nvGrpSpPr>
            <p:cNvPr id="55332" name="Group 37"/>
            <p:cNvGrpSpPr/>
            <p:nvPr/>
          </p:nvGrpSpPr>
          <p:grpSpPr>
            <a:xfrm>
              <a:off x="1440" y="2496"/>
              <a:ext cx="2880" cy="1264"/>
              <a:chOff x="2400" y="2736"/>
              <a:chExt cx="2880" cy="1264"/>
            </a:xfrm>
          </p:grpSpPr>
          <p:sp>
            <p:nvSpPr>
              <p:cNvPr id="55333" name="Text Box 38"/>
              <p:cNvSpPr txBox="1"/>
              <p:nvPr/>
            </p:nvSpPr>
            <p:spPr>
              <a:xfrm>
                <a:off x="3408"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53    74</a:t>
                </a:r>
              </a:p>
            </p:txBody>
          </p:sp>
          <p:sp>
            <p:nvSpPr>
              <p:cNvPr id="55334" name="Line 39"/>
              <p:cNvSpPr/>
              <p:nvPr/>
            </p:nvSpPr>
            <p:spPr>
              <a:xfrm flipH="1">
                <a:off x="2880" y="3216"/>
                <a:ext cx="624" cy="432"/>
              </a:xfrm>
              <a:prstGeom prst="line">
                <a:avLst/>
              </a:prstGeom>
              <a:ln w="28575" cap="flat" cmpd="sng">
                <a:solidFill>
                  <a:schemeClr val="tx1"/>
                </a:solidFill>
                <a:prstDash val="solid"/>
                <a:round/>
                <a:headEnd type="none" w="med" len="med"/>
                <a:tailEnd type="stealth" w="med" len="med"/>
              </a:ln>
            </p:spPr>
          </p:sp>
          <p:sp>
            <p:nvSpPr>
              <p:cNvPr id="55335" name="Line 40"/>
              <p:cNvSpPr/>
              <p:nvPr/>
            </p:nvSpPr>
            <p:spPr>
              <a:xfrm>
                <a:off x="4128" y="3216"/>
                <a:ext cx="672" cy="432"/>
              </a:xfrm>
              <a:prstGeom prst="line">
                <a:avLst/>
              </a:prstGeom>
              <a:ln w="28575" cap="flat" cmpd="sng">
                <a:solidFill>
                  <a:schemeClr val="tx1"/>
                </a:solidFill>
                <a:prstDash val="solid"/>
                <a:round/>
                <a:headEnd type="none" w="med" len="med"/>
                <a:tailEnd type="stealth" w="med" len="med"/>
              </a:ln>
            </p:spPr>
          </p:sp>
          <p:sp>
            <p:nvSpPr>
              <p:cNvPr id="55336" name="Text Box 41"/>
              <p:cNvSpPr txBox="1"/>
              <p:nvPr/>
            </p:nvSpPr>
            <p:spPr>
              <a:xfrm>
                <a:off x="2753" y="3360"/>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37" name="Text Box 42"/>
              <p:cNvSpPr txBox="1"/>
              <p:nvPr/>
            </p:nvSpPr>
            <p:spPr>
              <a:xfrm>
                <a:off x="4385" y="3408"/>
                <a:ext cx="223"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38" name="Text Box 43"/>
              <p:cNvSpPr txBox="1"/>
              <p:nvPr/>
            </p:nvSpPr>
            <p:spPr>
              <a:xfrm>
                <a:off x="3408" y="2976"/>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35   82</a:t>
                </a:r>
              </a:p>
            </p:txBody>
          </p:sp>
          <p:sp>
            <p:nvSpPr>
              <p:cNvPr id="55339" name="Text Box 44"/>
              <p:cNvSpPr txBox="1"/>
              <p:nvPr/>
            </p:nvSpPr>
            <p:spPr>
              <a:xfrm>
                <a:off x="2400"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17    26</a:t>
                </a:r>
              </a:p>
            </p:txBody>
          </p:sp>
          <p:sp>
            <p:nvSpPr>
              <p:cNvPr id="55340" name="Text Box 45"/>
              <p:cNvSpPr txBox="1"/>
              <p:nvPr/>
            </p:nvSpPr>
            <p:spPr>
              <a:xfrm>
                <a:off x="4416" y="3648"/>
                <a:ext cx="864" cy="352"/>
              </a:xfrm>
              <a:prstGeom prst="rect">
                <a:avLst/>
              </a:prstGeom>
              <a:no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41" name="Text Box 46"/>
              <p:cNvSpPr txBox="1"/>
              <p:nvPr/>
            </p:nvSpPr>
            <p:spPr>
              <a:xfrm>
                <a:off x="3803" y="2736"/>
                <a:ext cx="201"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42" name="Text Box 47"/>
              <p:cNvSpPr txBox="1"/>
              <p:nvPr/>
            </p:nvSpPr>
            <p:spPr>
              <a:xfrm>
                <a:off x="3628" y="3360"/>
                <a:ext cx="212" cy="288"/>
              </a:xfrm>
              <a:prstGeom prst="rect">
                <a:avLst/>
              </a:prstGeom>
              <a:no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g</a:t>
                </a:r>
                <a:endParaRPr lang="en-US" altLang="zh-CN" sz="2400" b="1" dirty="0">
                  <a:latin typeface="Times New Roman" panose="02020603050405020304" pitchFamily="18" charset="0"/>
                </a:endParaRPr>
              </a:p>
            </p:txBody>
          </p:sp>
          <p:sp>
            <p:nvSpPr>
              <p:cNvPr id="55343" name="Line 48"/>
              <p:cNvSpPr/>
              <p:nvPr/>
            </p:nvSpPr>
            <p:spPr>
              <a:xfrm>
                <a:off x="3840" y="3264"/>
                <a:ext cx="0" cy="384"/>
              </a:xfrm>
              <a:prstGeom prst="line">
                <a:avLst/>
              </a:prstGeom>
              <a:ln w="28575" cap="flat" cmpd="sng">
                <a:solidFill>
                  <a:schemeClr val="tx1"/>
                </a:solidFill>
                <a:prstDash val="solid"/>
                <a:round/>
                <a:headEnd type="none" w="med" len="med"/>
                <a:tailEnd type="stealth" w="med" len="med"/>
              </a:ln>
            </p:spPr>
          </p:sp>
        </p:grpSp>
        <p:sp>
          <p:nvSpPr>
            <p:cNvPr id="55344" name="AutoShape 49"/>
            <p:cNvSpPr/>
            <p:nvPr/>
          </p:nvSpPr>
          <p:spPr>
            <a:xfrm>
              <a:off x="4272" y="1584"/>
              <a:ext cx="720" cy="1536"/>
            </a:xfrm>
            <a:prstGeom prst="curvedLeftArrow">
              <a:avLst>
                <a:gd name="adj1" fmla="val 42666"/>
                <a:gd name="adj2" fmla="val 85333"/>
                <a:gd name="adj3" fmla="val 33328"/>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783410" name="Line 50"/>
          <p:cNvSpPr/>
          <p:nvPr/>
        </p:nvSpPr>
        <p:spPr>
          <a:xfrm flipH="1">
            <a:off x="1143000" y="2438400"/>
            <a:ext cx="381000" cy="762000"/>
          </a:xfrm>
          <a:prstGeom prst="line">
            <a:avLst/>
          </a:prstGeom>
          <a:ln w="38100" cap="flat" cmpd="sng">
            <a:solidFill>
              <a:srgbClr val="FF00FF"/>
            </a:solidFill>
            <a:prstDash val="solid"/>
            <a:round/>
            <a:headEnd type="triangle" w="med" len="med"/>
            <a:tailEnd type="triangle" w="med" len="med"/>
          </a:ln>
        </p:spPr>
      </p:sp>
      <p:sp>
        <p:nvSpPr>
          <p:cNvPr id="783411" name="Line 51"/>
          <p:cNvSpPr/>
          <p:nvPr/>
        </p:nvSpPr>
        <p:spPr>
          <a:xfrm>
            <a:off x="3276600" y="1600200"/>
            <a:ext cx="914400" cy="457200"/>
          </a:xfrm>
          <a:prstGeom prst="line">
            <a:avLst/>
          </a:prstGeom>
          <a:ln w="38100" cap="flat" cmpd="sng">
            <a:solidFill>
              <a:srgbClr val="FF00FF"/>
            </a:solidFill>
            <a:prstDash val="solid"/>
            <a:round/>
            <a:headEnd type="triangle" w="med" len="med"/>
            <a:tailEnd type="triangle" w="med" len="med"/>
          </a:ln>
        </p:spPr>
      </p:sp>
      <p:grpSp>
        <p:nvGrpSpPr>
          <p:cNvPr id="5" name="Group 53"/>
          <p:cNvGrpSpPr/>
          <p:nvPr/>
        </p:nvGrpSpPr>
        <p:grpSpPr>
          <a:xfrm>
            <a:off x="609600" y="762000"/>
            <a:ext cx="5808663" cy="3048000"/>
            <a:chOff x="384" y="480"/>
            <a:chExt cx="3659" cy="1920"/>
          </a:xfrm>
        </p:grpSpPr>
        <p:grpSp>
          <p:nvGrpSpPr>
            <p:cNvPr id="55348" name="Group 54"/>
            <p:cNvGrpSpPr/>
            <p:nvPr/>
          </p:nvGrpSpPr>
          <p:grpSpPr>
            <a:xfrm>
              <a:off x="384" y="480"/>
              <a:ext cx="3659" cy="1920"/>
              <a:chOff x="384" y="720"/>
              <a:chExt cx="3659" cy="1920"/>
            </a:xfrm>
          </p:grpSpPr>
          <p:grpSp>
            <p:nvGrpSpPr>
              <p:cNvPr id="55349" name="Group 55" descr="empty-background"/>
              <p:cNvGrpSpPr/>
              <p:nvPr/>
            </p:nvGrpSpPr>
            <p:grpSpPr>
              <a:xfrm>
                <a:off x="384" y="720"/>
                <a:ext cx="3659" cy="1888"/>
                <a:chOff x="384" y="720"/>
                <a:chExt cx="3659" cy="1888"/>
              </a:xfrm>
            </p:grpSpPr>
            <p:sp>
              <p:nvSpPr>
                <p:cNvPr id="55350" name="Text Box 56" descr="empty-background"/>
                <p:cNvSpPr txBox="1"/>
                <p:nvPr/>
              </p:nvSpPr>
              <p:spPr>
                <a:xfrm>
                  <a:off x="1739" y="960"/>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41</a:t>
                  </a:r>
                </a:p>
              </p:txBody>
            </p:sp>
            <p:sp>
              <p:nvSpPr>
                <p:cNvPr id="55351" name="Line 57" descr="empty-background"/>
                <p:cNvSpPr/>
                <p:nvPr/>
              </p:nvSpPr>
              <p:spPr>
                <a:xfrm flipH="1">
                  <a:off x="1931" y="1776"/>
                  <a:ext cx="576" cy="480"/>
                </a:xfrm>
                <a:prstGeom prst="line">
                  <a:avLst/>
                </a:prstGeom>
                <a:ln w="28575" cap="flat" cmpd="sng">
                  <a:solidFill>
                    <a:schemeClr val="tx1"/>
                  </a:solidFill>
                  <a:prstDash val="solid"/>
                  <a:round/>
                  <a:headEnd type="none" w="med" len="med"/>
                  <a:tailEnd type="stealth" w="med" len="med"/>
                </a:ln>
              </p:spPr>
            </p:sp>
            <p:sp>
              <p:nvSpPr>
                <p:cNvPr id="55352" name="Line 58" descr="empty-background"/>
                <p:cNvSpPr/>
                <p:nvPr/>
              </p:nvSpPr>
              <p:spPr>
                <a:xfrm>
                  <a:off x="3131" y="1776"/>
                  <a:ext cx="480" cy="480"/>
                </a:xfrm>
                <a:prstGeom prst="line">
                  <a:avLst/>
                </a:prstGeom>
                <a:ln w="28575" cap="flat" cmpd="sng">
                  <a:solidFill>
                    <a:schemeClr val="tx1"/>
                  </a:solidFill>
                  <a:prstDash val="solid"/>
                  <a:round/>
                  <a:headEnd type="none" w="med" len="med"/>
                  <a:tailEnd type="stealth" w="med" len="med"/>
                </a:ln>
              </p:spPr>
            </p:sp>
            <p:sp>
              <p:nvSpPr>
                <p:cNvPr id="55353" name="Text Box 59" descr="empty-background"/>
                <p:cNvSpPr txBox="1"/>
                <p:nvPr/>
              </p:nvSpPr>
              <p:spPr>
                <a:xfrm>
                  <a:off x="1787" y="2016"/>
                  <a:ext cx="180" cy="288"/>
                </a:xfrm>
                <a:prstGeom prst="rect">
                  <a:avLst/>
                </a:prstGeom>
                <a:blipFill rotWithShape="0">
                  <a:blip r:embed="rId9"/>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f</a:t>
                  </a:r>
                  <a:endParaRPr lang="en-US" altLang="zh-CN" sz="2400" b="1" dirty="0">
                    <a:latin typeface="Times New Roman" panose="02020603050405020304" pitchFamily="18" charset="0"/>
                  </a:endParaRPr>
                </a:p>
              </p:txBody>
            </p:sp>
            <p:sp>
              <p:nvSpPr>
                <p:cNvPr id="55354" name="Text Box 60" descr="empty-background"/>
                <p:cNvSpPr txBox="1"/>
                <p:nvPr/>
              </p:nvSpPr>
              <p:spPr>
                <a:xfrm>
                  <a:off x="3275" y="1968"/>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h</a:t>
                  </a:r>
                  <a:endParaRPr lang="en-US" altLang="zh-CN" sz="2400" b="1" dirty="0">
                    <a:latin typeface="Times New Roman" panose="02020603050405020304" pitchFamily="18" charset="0"/>
                  </a:endParaRPr>
                </a:p>
              </p:txBody>
            </p:sp>
            <p:sp>
              <p:nvSpPr>
                <p:cNvPr id="55355" name="Line 61" descr="empty-background"/>
                <p:cNvSpPr/>
                <p:nvPr/>
              </p:nvSpPr>
              <p:spPr>
                <a:xfrm flipH="1">
                  <a:off x="923" y="1200"/>
                  <a:ext cx="912" cy="336"/>
                </a:xfrm>
                <a:prstGeom prst="line">
                  <a:avLst/>
                </a:prstGeom>
                <a:ln w="28575" cap="flat" cmpd="sng">
                  <a:solidFill>
                    <a:schemeClr val="tx1"/>
                  </a:solidFill>
                  <a:prstDash val="solid"/>
                  <a:round/>
                  <a:headEnd type="none" w="med" len="med"/>
                  <a:tailEnd type="stealth" w="med" len="med"/>
                </a:ln>
              </p:spPr>
            </p:sp>
            <p:sp>
              <p:nvSpPr>
                <p:cNvPr id="55356" name="Line 62" descr="empty-background"/>
                <p:cNvSpPr/>
                <p:nvPr/>
              </p:nvSpPr>
              <p:spPr>
                <a:xfrm>
                  <a:off x="2075" y="1200"/>
                  <a:ext cx="768" cy="336"/>
                </a:xfrm>
                <a:prstGeom prst="line">
                  <a:avLst/>
                </a:prstGeom>
                <a:ln w="28575" cap="flat" cmpd="sng">
                  <a:solidFill>
                    <a:schemeClr val="tx1"/>
                  </a:solidFill>
                  <a:prstDash val="solid"/>
                  <a:round/>
                  <a:headEnd type="none" w="med" len="med"/>
                  <a:tailEnd type="stealth" w="med" len="med"/>
                </a:ln>
              </p:spPr>
            </p:sp>
            <p:sp>
              <p:nvSpPr>
                <p:cNvPr id="55357" name="Text Box 63" descr="empty-background"/>
                <p:cNvSpPr txBox="1"/>
                <p:nvPr/>
              </p:nvSpPr>
              <p:spPr>
                <a:xfrm>
                  <a:off x="731" y="153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26</a:t>
                  </a:r>
                </a:p>
              </p:txBody>
            </p:sp>
            <p:sp>
              <p:nvSpPr>
                <p:cNvPr id="55358" name="Line 64" descr="empty-background"/>
                <p:cNvSpPr/>
                <p:nvPr/>
              </p:nvSpPr>
              <p:spPr>
                <a:xfrm flipH="1">
                  <a:off x="587" y="1824"/>
                  <a:ext cx="240" cy="432"/>
                </a:xfrm>
                <a:prstGeom prst="line">
                  <a:avLst/>
                </a:prstGeom>
                <a:ln w="28575" cap="flat" cmpd="sng">
                  <a:solidFill>
                    <a:schemeClr val="tx1"/>
                  </a:solidFill>
                  <a:prstDash val="solid"/>
                  <a:round/>
                  <a:headEnd type="none" w="med" len="med"/>
                  <a:tailEnd type="stealth" w="med" len="med"/>
                </a:ln>
              </p:spPr>
            </p:sp>
            <p:sp>
              <p:nvSpPr>
                <p:cNvPr id="55359" name="Line 65" descr="empty-background"/>
                <p:cNvSpPr/>
                <p:nvPr/>
              </p:nvSpPr>
              <p:spPr>
                <a:xfrm>
                  <a:off x="1067" y="1824"/>
                  <a:ext cx="240" cy="432"/>
                </a:xfrm>
                <a:prstGeom prst="line">
                  <a:avLst/>
                </a:prstGeom>
                <a:ln w="28575" cap="flat" cmpd="sng">
                  <a:solidFill>
                    <a:schemeClr val="tx1"/>
                  </a:solidFill>
                  <a:prstDash val="solid"/>
                  <a:round/>
                  <a:headEnd type="none" w="med" len="med"/>
                  <a:tailEnd type="stealth" w="med" len="med"/>
                </a:ln>
              </p:spPr>
            </p:sp>
            <p:sp>
              <p:nvSpPr>
                <p:cNvPr id="55360" name="Text Box 66" descr="empty-background"/>
                <p:cNvSpPr txBox="1"/>
                <p:nvPr/>
              </p:nvSpPr>
              <p:spPr>
                <a:xfrm>
                  <a:off x="395" y="225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17</a:t>
                  </a:r>
                </a:p>
              </p:txBody>
            </p:sp>
            <p:sp>
              <p:nvSpPr>
                <p:cNvPr id="55361" name="Text Box 67" descr="empty-background"/>
                <p:cNvSpPr txBox="1"/>
                <p:nvPr/>
              </p:nvSpPr>
              <p:spPr>
                <a:xfrm>
                  <a:off x="1067" y="2256"/>
                  <a:ext cx="432" cy="352"/>
                </a:xfrm>
                <a:prstGeom prst="rect">
                  <a:avLst/>
                </a:prstGeom>
                <a:blipFill rotWithShape="0">
                  <a:blip r:embed="rId8"/>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35</a:t>
                  </a:r>
                </a:p>
              </p:txBody>
            </p:sp>
            <p:sp>
              <p:nvSpPr>
                <p:cNvPr id="55362" name="Text Box 68" descr="empty-background"/>
                <p:cNvSpPr txBox="1"/>
                <p:nvPr/>
              </p:nvSpPr>
              <p:spPr>
                <a:xfrm>
                  <a:off x="2411" y="153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82</a:t>
                  </a:r>
                </a:p>
              </p:txBody>
            </p:sp>
            <p:sp>
              <p:nvSpPr>
                <p:cNvPr id="55363" name="Text Box 69" descr="empty-background"/>
                <p:cNvSpPr txBox="1"/>
                <p:nvPr/>
              </p:nvSpPr>
              <p:spPr>
                <a:xfrm>
                  <a:off x="1643" y="225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53    60</a:t>
                  </a:r>
                </a:p>
              </p:txBody>
            </p:sp>
            <p:sp>
              <p:nvSpPr>
                <p:cNvPr id="55364" name="Text Box 70" descr="empty-background"/>
                <p:cNvSpPr txBox="1"/>
                <p:nvPr/>
              </p:nvSpPr>
              <p:spPr>
                <a:xfrm>
                  <a:off x="3179" y="2256"/>
                  <a:ext cx="864" cy="352"/>
                </a:xfrm>
                <a:prstGeom prst="rect">
                  <a:avLst/>
                </a:prstGeom>
                <a:blipFill rotWithShape="0">
                  <a:blip r:embed="rId11"/>
                  <a:stretch>
                    <a:fillRect/>
                  </a:stretch>
                </a:blipFill>
                <a:ln w="28575" cap="flat" cmpd="sng">
                  <a:solidFill>
                    <a:schemeClr val="tx1"/>
                  </a:solidFill>
                  <a:prstDash val="solid"/>
                  <a:miter/>
                  <a:headEnd type="none" w="med" len="med"/>
                  <a:tailEnd type="none" w="med" len="med"/>
                </a:ln>
              </p:spPr>
              <p:txBody>
                <a:bodyPr anchor="t">
                  <a:spAutoFit/>
                </a:bodyPr>
                <a:lstStyle/>
                <a:p>
                  <a:pPr eaLnBrk="0" hangingPunct="0">
                    <a:lnSpc>
                      <a:spcPct val="120000"/>
                    </a:lnSpc>
                    <a:spcBef>
                      <a:spcPct val="20000"/>
                    </a:spcBef>
                    <a:buSzTx/>
                  </a:pPr>
                  <a:r>
                    <a:rPr lang="en-US" altLang="zh-CN" sz="2400" b="1" dirty="0">
                      <a:latin typeface="Times New Roman" panose="02020603050405020304" pitchFamily="18" charset="0"/>
                    </a:rPr>
                    <a:t> 87    94</a:t>
                  </a:r>
                </a:p>
              </p:txBody>
            </p:sp>
            <p:sp>
              <p:nvSpPr>
                <p:cNvPr id="55365" name="Text Box 71" descr="empty-background"/>
                <p:cNvSpPr txBox="1"/>
                <p:nvPr/>
              </p:nvSpPr>
              <p:spPr>
                <a:xfrm>
                  <a:off x="1835" y="720"/>
                  <a:ext cx="212" cy="288"/>
                </a:xfrm>
                <a:prstGeom prst="rect">
                  <a:avLst/>
                </a:prstGeom>
                <a:blipFill rotWithShape="0">
                  <a:blip r:embed="rId12"/>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55366" name="Text Box 72" descr="empty-background"/>
                <p:cNvSpPr txBox="1"/>
                <p:nvPr/>
              </p:nvSpPr>
              <p:spPr>
                <a:xfrm>
                  <a:off x="726" y="1296"/>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55367" name="Text Box 73" descr="empty-background"/>
                <p:cNvSpPr txBox="1"/>
                <p:nvPr/>
              </p:nvSpPr>
              <p:spPr>
                <a:xfrm>
                  <a:off x="2806" y="1296"/>
                  <a:ext cx="201" cy="288"/>
                </a:xfrm>
                <a:prstGeom prst="rect">
                  <a:avLst/>
                </a:prstGeom>
                <a:blipFill rotWithShape="0">
                  <a:blip r:embed="rId13"/>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55368" name="Text Box 74" descr="empty-background"/>
                <p:cNvSpPr txBox="1"/>
                <p:nvPr/>
              </p:nvSpPr>
              <p:spPr>
                <a:xfrm>
                  <a:off x="384" y="2016"/>
                  <a:ext cx="223" cy="288"/>
                </a:xfrm>
                <a:prstGeom prst="rect">
                  <a:avLst/>
                </a:prstGeom>
                <a:blipFill rotWithShape="0">
                  <a:blip r:embed="rId10"/>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d</a:t>
                  </a:r>
                  <a:endParaRPr lang="en-US" altLang="zh-CN" sz="2400" b="1" dirty="0">
                    <a:latin typeface="Times New Roman" panose="02020603050405020304" pitchFamily="18" charset="0"/>
                  </a:endParaRPr>
                </a:p>
              </p:txBody>
            </p:sp>
            <p:sp>
              <p:nvSpPr>
                <p:cNvPr id="55369" name="Text Box 75" descr="empty-background"/>
                <p:cNvSpPr txBox="1"/>
                <p:nvPr/>
              </p:nvSpPr>
              <p:spPr>
                <a:xfrm>
                  <a:off x="1030" y="2016"/>
                  <a:ext cx="201" cy="288"/>
                </a:xfrm>
                <a:prstGeom prst="rect">
                  <a:avLst/>
                </a:prstGeom>
                <a:blipFill rotWithShape="0">
                  <a:blip r:embed="rId13"/>
                  <a:stretch>
                    <a:fillRect/>
                  </a:stretch>
                </a:blipFill>
                <a:ln w="28575">
                  <a:noFill/>
                </a:ln>
              </p:spPr>
              <p:txBody>
                <a:bodyPr wrap="none" anchor="ctr">
                  <a:spAutoFit/>
                </a:bodyPr>
                <a:lstStyle/>
                <a:p>
                  <a:pPr algn="ctr" eaLnBrk="0" hangingPunct="0">
                    <a:buSzTx/>
                  </a:pPr>
                  <a:r>
                    <a:rPr lang="en-US" altLang="en-US" sz="2400" b="1" dirty="0">
                      <a:latin typeface="Times New Roman" panose="02020603050405020304" pitchFamily="18" charset="0"/>
                    </a:rPr>
                    <a:t>e</a:t>
                  </a:r>
                  <a:endParaRPr lang="en-US" altLang="zh-CN" sz="2400" b="1" dirty="0">
                    <a:latin typeface="Times New Roman" panose="02020603050405020304" pitchFamily="18" charset="0"/>
                  </a:endParaRPr>
                </a:p>
              </p:txBody>
            </p:sp>
          </p:grpSp>
          <p:sp>
            <p:nvSpPr>
              <p:cNvPr id="55370" name="Text Box 76" descr="empty-background"/>
              <p:cNvSpPr txBox="1"/>
              <p:nvPr/>
            </p:nvSpPr>
            <p:spPr>
              <a:xfrm>
                <a:off x="1728" y="1968"/>
                <a:ext cx="192" cy="288"/>
              </a:xfrm>
              <a:prstGeom prst="rect">
                <a:avLst/>
              </a:prstGeom>
              <a:blipFill rotWithShape="0">
                <a:blip r:embed="rId14"/>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g</a:t>
                </a:r>
              </a:p>
            </p:txBody>
          </p:sp>
          <p:sp>
            <p:nvSpPr>
              <p:cNvPr id="55371" name="Line 77" descr="empty-background"/>
              <p:cNvSpPr/>
              <p:nvPr/>
            </p:nvSpPr>
            <p:spPr>
              <a:xfrm>
                <a:off x="1728" y="2256"/>
                <a:ext cx="240" cy="0"/>
              </a:xfrm>
              <a:prstGeom prst="line">
                <a:avLst/>
              </a:prstGeom>
              <a:ln w="9525" cap="flat" cmpd="sng">
                <a:solidFill>
                  <a:schemeClr val="tx1"/>
                </a:solidFill>
                <a:prstDash val="solid"/>
                <a:round/>
                <a:headEnd type="none" w="med" len="med"/>
                <a:tailEnd type="none" w="med" len="med"/>
              </a:ln>
            </p:spPr>
          </p:sp>
          <p:sp>
            <p:nvSpPr>
              <p:cNvPr id="55372" name="Text Box 78" descr="empty-background"/>
              <p:cNvSpPr txBox="1"/>
              <p:nvPr/>
            </p:nvSpPr>
            <p:spPr>
              <a:xfrm>
                <a:off x="1680" y="2304"/>
                <a:ext cx="768" cy="288"/>
              </a:xfrm>
              <a:prstGeom prst="rect">
                <a:avLst/>
              </a:prstGeom>
              <a:blipFill rotWithShape="0">
                <a:blip r:embed="rId15"/>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53    74</a:t>
                </a:r>
              </a:p>
            </p:txBody>
          </p:sp>
          <p:sp>
            <p:nvSpPr>
              <p:cNvPr id="55373" name="Text Box 79" descr="empty-background"/>
              <p:cNvSpPr txBox="1"/>
              <p:nvPr/>
            </p:nvSpPr>
            <p:spPr>
              <a:xfrm>
                <a:off x="2592" y="2007"/>
                <a:ext cx="480" cy="633"/>
              </a:xfrm>
              <a:prstGeom prst="rect">
                <a:avLst/>
              </a:prstGeom>
              <a:blipFill rotWithShape="0">
                <a:blip r:embed="rId16"/>
                <a:stretch>
                  <a:fillRect/>
                </a:stretch>
              </a:blipFill>
              <a:ln w="9525">
                <a:noFill/>
              </a:ln>
            </p:spPr>
            <p:txBody>
              <a:bodyPr anchor="t">
                <a:spAutoFit/>
              </a:bodyPr>
              <a:lstStyle/>
              <a:p>
                <a:pPr>
                  <a:spcBef>
                    <a:spcPct val="50000"/>
                  </a:spcBef>
                  <a:buSzTx/>
                </a:pPr>
                <a:endParaRPr lang="en-US" altLang="zh-CN" sz="2400" b="1" dirty="0">
                  <a:latin typeface="Times New Roman" panose="02020603050405020304" pitchFamily="18" charset="0"/>
                </a:endParaRPr>
              </a:p>
              <a:p>
                <a:pPr>
                  <a:spcBef>
                    <a:spcPct val="50000"/>
                  </a:spcBef>
                  <a:buSzTx/>
                </a:pPr>
                <a:endParaRPr lang="en-US" altLang="zh-CN" sz="2400" b="1" dirty="0">
                  <a:latin typeface="Times New Roman" panose="02020603050405020304" pitchFamily="18" charset="0"/>
                </a:endParaRPr>
              </a:p>
            </p:txBody>
          </p:sp>
          <p:sp>
            <p:nvSpPr>
              <p:cNvPr id="55374" name="Text Box 80" descr="empty-background"/>
              <p:cNvSpPr txBox="1"/>
              <p:nvPr/>
            </p:nvSpPr>
            <p:spPr>
              <a:xfrm>
                <a:off x="2784" y="1728"/>
                <a:ext cx="96" cy="288"/>
              </a:xfrm>
              <a:prstGeom prst="rect">
                <a:avLst/>
              </a:prstGeom>
              <a:blipFill rotWithShape="0">
                <a:blip r:embed="rId1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
            <p:nvSpPr>
              <p:cNvPr id="55375" name="Rectangle 81" descr="empty-background"/>
              <p:cNvSpPr/>
              <p:nvPr/>
            </p:nvSpPr>
            <p:spPr>
              <a:xfrm>
                <a:off x="2400" y="1536"/>
                <a:ext cx="864" cy="336"/>
              </a:xfrm>
              <a:prstGeom prst="rect">
                <a:avLst/>
              </a:prstGeom>
              <a:blipFill rotWithShape="0">
                <a:blip r:embed="rId18"/>
                <a:stretch>
                  <a:fillRect/>
                </a:stretch>
              </a:blipFill>
              <a:ln w="2857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grpSp>
        <p:sp>
          <p:nvSpPr>
            <p:cNvPr id="55376" name="Text Box 82"/>
            <p:cNvSpPr txBox="1"/>
            <p:nvPr/>
          </p:nvSpPr>
          <p:spPr>
            <a:xfrm>
              <a:off x="2640" y="1296"/>
              <a:ext cx="432" cy="288"/>
            </a:xfrm>
            <a:prstGeom prst="rect">
              <a:avLst/>
            </a:prstGeom>
            <a:noFill/>
            <a:ln w="9525">
              <a:noFill/>
            </a:ln>
          </p:spPr>
          <p:txBody>
            <a:bodyPr anchor="t">
              <a:spAutoFit/>
            </a:bodyPr>
            <a:lstStyle/>
            <a:p>
              <a:pPr algn="ctr">
                <a:spcBef>
                  <a:spcPct val="50000"/>
                </a:spcBef>
                <a:buSzTx/>
              </a:pPr>
              <a:r>
                <a:rPr lang="en-US" altLang="zh-CN" sz="2400" b="1" dirty="0">
                  <a:latin typeface="Times New Roman" panose="02020603050405020304" pitchFamily="18" charset="0"/>
                </a:rPr>
                <a:t>82</a:t>
              </a:r>
            </a:p>
          </p:txBody>
        </p:sp>
      </p:grpSp>
      <p:sp>
        <p:nvSpPr>
          <p:cNvPr id="783443" name="Text Box 83" descr="empty-background"/>
          <p:cNvSpPr txBox="1"/>
          <p:nvPr/>
        </p:nvSpPr>
        <p:spPr>
          <a:xfrm>
            <a:off x="2819400" y="12192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r>
              <a:rPr lang="en-US" altLang="zh-CN" sz="2400" b="1" dirty="0">
                <a:latin typeface="Times New Roman" panose="02020603050405020304" pitchFamily="18" charset="0"/>
              </a:rPr>
              <a:t>35</a:t>
            </a:r>
          </a:p>
        </p:txBody>
      </p:sp>
      <p:sp>
        <p:nvSpPr>
          <p:cNvPr id="783444" name="Text Box 84" descr="empty-background"/>
          <p:cNvSpPr txBox="1"/>
          <p:nvPr/>
        </p:nvSpPr>
        <p:spPr>
          <a:xfrm>
            <a:off x="1752600" y="3276600"/>
            <a:ext cx="533400" cy="457200"/>
          </a:xfrm>
          <a:prstGeom prst="rect">
            <a:avLst/>
          </a:prstGeom>
          <a:blipFill rotWithShape="0">
            <a:blip r:embed="rId7"/>
            <a:stretch>
              <a:fillRect/>
            </a:stretch>
          </a:blipFill>
          <a:ln w="9525">
            <a:noFill/>
          </a:ln>
        </p:spPr>
        <p:txBody>
          <a:bodyPr anchor="t">
            <a:spAutoFit/>
          </a:bodyPr>
          <a:lstStyle/>
          <a:p>
            <a:pPr>
              <a:spcBef>
                <a:spcPct val="50000"/>
              </a:spcBef>
              <a:buSzTx/>
            </a:pPr>
            <a:endParaRPr lang="zh-CN"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387">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387">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3388"/>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338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339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3391">
                                            <p:txEl>
                                              <p:pRg st="0" end="0"/>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3391">
                                            <p:txEl>
                                              <p:pRg st="1" end="1"/>
                                            </p:txEl>
                                          </p:spTgt>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3392"/>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cashreg.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3393"/>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4" name="cashreg.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3394"/>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4"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outHorizontal)">
                                      <p:cBhvr>
                                        <p:cTn id="47" dur="500"/>
                                        <p:tgtEl>
                                          <p:spTgt spid="5"/>
                                        </p:tgtEl>
                                      </p:cBhvr>
                                    </p:animEffect>
                                  </p:childTnLst>
                                  <p:subTnLst>
                                    <p:audio>
                                      <p:cMediaNode>
                                        <p:cTn display="0" masterRel="sameClick">
                                          <p:stCondLst>
                                            <p:cond evt="begin" delay="0">
                                              <p:tn val="45"/>
                                            </p:cond>
                                          </p:stCondLst>
                                          <p:endCondLst>
                                            <p:cond evt="onStopAudio" delay="0">
                                              <p:tgtEl>
                                                <p:sldTgt/>
                                              </p:tgtEl>
                                            </p:cond>
                                          </p:endCondLst>
                                        </p:cTn>
                                        <p:tgtEl>
                                          <p:sndTgt r:embed="rId5" name="type.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83395">
                                            <p:txEl>
                                              <p:pRg st="0" end="0"/>
                                            </p:txEl>
                                          </p:spTgt>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whoosh.wav"/>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83395">
                                            <p:txEl>
                                              <p:pRg st="1" end="1"/>
                                            </p:txEl>
                                          </p:spTgt>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83443"/>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83444"/>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783410"/>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6"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783411"/>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6" name="chimes.wav"/>
                                        </p:tgtEl>
                                      </p:cMediaNode>
                                    </p:audio>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7" grpId="0" build="p"/>
      <p:bldP spid="783388" grpId="0" animBg="1"/>
      <p:bldP spid="783389" grpId="0" animBg="1"/>
      <p:bldP spid="783390" grpId="0" animBg="1"/>
      <p:bldP spid="783391" grpId="0" build="p"/>
      <p:bldP spid="783392" grpId="0" animBg="1"/>
      <p:bldP spid="783393" grpId="0" animBg="1"/>
      <p:bldP spid="783394" grpId="0" animBg="1"/>
      <p:bldP spid="783395" grpId="0" build="p"/>
      <p:bldP spid="783443" grpId="0" animBg="1"/>
      <p:bldP spid="7834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685800" y="152400"/>
            <a:ext cx="7772400" cy="914400"/>
          </a:xfrm>
        </p:spPr>
        <p:txBody>
          <a:bodyPr vert="horz" wrap="square" lIns="91440" tIns="45720" rIns="91440" bIns="45720" anchor="t"/>
          <a:lstStyle/>
          <a:p>
            <a:r>
              <a:rPr lang="en-US" altLang="zh-CN" dirty="0" smtClean="0"/>
              <a:t>B-</a:t>
            </a:r>
            <a:r>
              <a:rPr lang="zh-CN" altLang="en-US" dirty="0" smtClean="0"/>
              <a:t>树的删除</a:t>
            </a:r>
            <a:r>
              <a:rPr lang="en-US" altLang="zh-CN" dirty="0" smtClean="0"/>
              <a:t> </a:t>
            </a:r>
            <a:r>
              <a:rPr lang="en-US" altLang="zh-CN" dirty="0"/>
              <a:t>(2-3 tree)</a:t>
            </a:r>
          </a:p>
        </p:txBody>
      </p:sp>
      <p:sp>
        <p:nvSpPr>
          <p:cNvPr id="58370" name="Text Box 3"/>
          <p:cNvSpPr txBox="1"/>
          <p:nvPr/>
        </p:nvSpPr>
        <p:spPr>
          <a:xfrm>
            <a:off x="381000" y="4038600"/>
            <a:ext cx="8151264" cy="1969770"/>
          </a:xfrm>
          <a:prstGeom prst="rect">
            <a:avLst/>
          </a:prstGeom>
          <a:noFill/>
          <a:ln w="12700">
            <a:noFill/>
          </a:ln>
        </p:spPr>
        <p:txBody>
          <a:bodyPr wrap="square" anchor="t">
            <a:spAutoFit/>
          </a:bodyPr>
          <a:lstStyle/>
          <a:p>
            <a:pPr>
              <a:spcBef>
                <a:spcPct val="50000"/>
              </a:spcBef>
              <a:buClr>
                <a:schemeClr val="tx2"/>
              </a:buClr>
              <a:buSzTx/>
            </a:pPr>
            <a:r>
              <a:rPr lang="zh-CN" altLang="en-US" sz="3200" dirty="0" smtClean="0">
                <a:solidFill>
                  <a:srgbClr val="FF0000"/>
                </a:solidFill>
              </a:rPr>
              <a:t>删除</a:t>
            </a:r>
            <a:r>
              <a:rPr lang="en-US" altLang="zh-CN" sz="3200" dirty="0" smtClean="0">
                <a:solidFill>
                  <a:srgbClr val="FF0000"/>
                </a:solidFill>
                <a:latin typeface="Arial" panose="020B0604020202020204" pitchFamily="34" charset="0"/>
              </a:rPr>
              <a:t>8</a:t>
            </a:r>
            <a:endParaRPr lang="en-US" altLang="zh-CN" sz="3200" dirty="0">
              <a:solidFill>
                <a:srgbClr val="FF0000"/>
              </a:solidFill>
            </a:endParaRPr>
          </a:p>
          <a:p>
            <a:pPr>
              <a:spcBef>
                <a:spcPct val="50000"/>
              </a:spcBef>
              <a:buClr>
                <a:schemeClr val="tx2"/>
              </a:buClr>
              <a:buSzTx/>
            </a:pPr>
            <a:r>
              <a:rPr lang="zh-CN" altLang="en-US" sz="3200" dirty="0" smtClean="0">
                <a:solidFill>
                  <a:srgbClr val="FF0000"/>
                </a:solidFill>
                <a:latin typeface="Arial" panose="020B0604020202020204" pitchFamily="34" charset="0"/>
              </a:rPr>
              <a:t>用什么数据代替？</a:t>
            </a:r>
            <a:endParaRPr lang="en-US" altLang="zh-CN" sz="2800" dirty="0">
              <a:solidFill>
                <a:srgbClr val="FF0000"/>
              </a:solidFill>
              <a:latin typeface="Arial" panose="020B0604020202020204" pitchFamily="34" charset="0"/>
            </a:endParaRPr>
          </a:p>
          <a:p>
            <a:pPr>
              <a:spcBef>
                <a:spcPct val="50000"/>
              </a:spcBef>
              <a:buClr>
                <a:schemeClr val="tx2"/>
              </a:buClr>
              <a:buSzTx/>
            </a:pPr>
            <a:endParaRPr lang="en-US" altLang="zh-CN" sz="2800" dirty="0">
              <a:solidFill>
                <a:srgbClr val="FF0000"/>
              </a:solidFill>
              <a:latin typeface="Arial" panose="020B0604020202020204" pitchFamily="34" charset="0"/>
            </a:endParaRPr>
          </a:p>
        </p:txBody>
      </p:sp>
      <p:sp>
        <p:nvSpPr>
          <p:cNvPr id="58371" name="Oval 5"/>
          <p:cNvSpPr/>
          <p:nvPr/>
        </p:nvSpPr>
        <p:spPr>
          <a:xfrm>
            <a:off x="5943600" y="20574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2" name="Text Box 6"/>
          <p:cNvSpPr txBox="1"/>
          <p:nvPr/>
        </p:nvSpPr>
        <p:spPr>
          <a:xfrm>
            <a:off x="5943600" y="20574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15   20</a:t>
            </a:r>
          </a:p>
        </p:txBody>
      </p:sp>
      <p:sp>
        <p:nvSpPr>
          <p:cNvPr id="58373" name="Oval 7"/>
          <p:cNvSpPr/>
          <p:nvPr/>
        </p:nvSpPr>
        <p:spPr>
          <a:xfrm>
            <a:off x="5292725" y="3068638"/>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4" name="Oval 8"/>
          <p:cNvSpPr/>
          <p:nvPr/>
        </p:nvSpPr>
        <p:spPr>
          <a:xfrm>
            <a:off x="990600" y="30480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5" name="Oval 9"/>
          <p:cNvSpPr/>
          <p:nvPr/>
        </p:nvSpPr>
        <p:spPr>
          <a:xfrm>
            <a:off x="4273550" y="9207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76" name="Line 10"/>
          <p:cNvSpPr/>
          <p:nvPr/>
        </p:nvSpPr>
        <p:spPr>
          <a:xfrm flipH="1">
            <a:off x="2514600" y="1219200"/>
            <a:ext cx="1752600" cy="762000"/>
          </a:xfrm>
          <a:prstGeom prst="line">
            <a:avLst/>
          </a:prstGeom>
          <a:ln w="38100" cap="flat" cmpd="sng">
            <a:solidFill>
              <a:schemeClr val="tx1"/>
            </a:solidFill>
            <a:prstDash val="solid"/>
            <a:round/>
            <a:headEnd type="none" w="sm" len="sm"/>
            <a:tailEnd type="none" w="sm" len="sm"/>
          </a:ln>
        </p:spPr>
      </p:sp>
      <p:sp>
        <p:nvSpPr>
          <p:cNvPr id="58377" name="Line 11"/>
          <p:cNvSpPr/>
          <p:nvPr/>
        </p:nvSpPr>
        <p:spPr>
          <a:xfrm>
            <a:off x="4724400" y="1219200"/>
            <a:ext cx="1752600" cy="838200"/>
          </a:xfrm>
          <a:prstGeom prst="line">
            <a:avLst/>
          </a:prstGeom>
          <a:ln w="38100" cap="flat" cmpd="sng">
            <a:solidFill>
              <a:schemeClr val="tx1"/>
            </a:solidFill>
            <a:prstDash val="solid"/>
            <a:round/>
            <a:headEnd type="none" w="sm" len="sm"/>
            <a:tailEnd type="none" w="sm" len="sm"/>
          </a:ln>
        </p:spPr>
      </p:sp>
      <p:sp>
        <p:nvSpPr>
          <p:cNvPr id="58378" name="Line 12"/>
          <p:cNvSpPr/>
          <p:nvPr/>
        </p:nvSpPr>
        <p:spPr>
          <a:xfrm flipH="1">
            <a:off x="1219200" y="2286000"/>
            <a:ext cx="990600" cy="762000"/>
          </a:xfrm>
          <a:prstGeom prst="line">
            <a:avLst/>
          </a:prstGeom>
          <a:ln w="38100" cap="flat" cmpd="sng">
            <a:solidFill>
              <a:schemeClr val="tx1"/>
            </a:solidFill>
            <a:prstDash val="solid"/>
            <a:round/>
            <a:headEnd type="none" w="sm" len="sm"/>
            <a:tailEnd type="none" w="sm" len="sm"/>
          </a:ln>
        </p:spPr>
      </p:sp>
      <p:sp>
        <p:nvSpPr>
          <p:cNvPr id="58379" name="Line 13"/>
          <p:cNvSpPr/>
          <p:nvPr/>
        </p:nvSpPr>
        <p:spPr>
          <a:xfrm flipH="1">
            <a:off x="5638800" y="2514600"/>
            <a:ext cx="609600" cy="609600"/>
          </a:xfrm>
          <a:prstGeom prst="line">
            <a:avLst/>
          </a:prstGeom>
          <a:ln w="38100" cap="flat" cmpd="sng">
            <a:solidFill>
              <a:schemeClr val="tx1"/>
            </a:solidFill>
            <a:prstDash val="solid"/>
            <a:round/>
            <a:headEnd type="none" w="sm" len="sm"/>
            <a:tailEnd type="none" w="sm" len="sm"/>
          </a:ln>
        </p:spPr>
      </p:sp>
      <p:sp>
        <p:nvSpPr>
          <p:cNvPr id="58380" name="Line 14"/>
          <p:cNvSpPr/>
          <p:nvPr/>
        </p:nvSpPr>
        <p:spPr>
          <a:xfrm>
            <a:off x="6858000" y="2438400"/>
            <a:ext cx="609600" cy="609600"/>
          </a:xfrm>
          <a:prstGeom prst="line">
            <a:avLst/>
          </a:prstGeom>
          <a:ln w="38100" cap="flat" cmpd="sng">
            <a:solidFill>
              <a:schemeClr val="tx1"/>
            </a:solidFill>
            <a:prstDash val="solid"/>
            <a:round/>
            <a:headEnd type="none" w="sm" len="sm"/>
            <a:tailEnd type="none" w="sm" len="sm"/>
          </a:ln>
        </p:spPr>
      </p:sp>
      <p:sp>
        <p:nvSpPr>
          <p:cNvPr id="58381" name="Line 15"/>
          <p:cNvSpPr/>
          <p:nvPr/>
        </p:nvSpPr>
        <p:spPr>
          <a:xfrm>
            <a:off x="2819400" y="2286000"/>
            <a:ext cx="457200" cy="762000"/>
          </a:xfrm>
          <a:prstGeom prst="line">
            <a:avLst/>
          </a:prstGeom>
          <a:ln w="38100" cap="flat" cmpd="sng">
            <a:solidFill>
              <a:schemeClr val="tx1"/>
            </a:solidFill>
            <a:prstDash val="solid"/>
            <a:round/>
            <a:headEnd type="none" w="sm" len="sm"/>
            <a:tailEnd type="none" w="sm" len="sm"/>
          </a:ln>
        </p:spPr>
      </p:sp>
      <p:sp>
        <p:nvSpPr>
          <p:cNvPr id="350224" name="Text Box 16"/>
          <p:cNvSpPr txBox="1"/>
          <p:nvPr/>
        </p:nvSpPr>
        <p:spPr>
          <a:xfrm>
            <a:off x="4346575" y="863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58383" name="Text Box 17"/>
          <p:cNvSpPr txBox="1"/>
          <p:nvPr/>
        </p:nvSpPr>
        <p:spPr>
          <a:xfrm>
            <a:off x="1060450" y="30416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58384" name="Oval 18"/>
          <p:cNvSpPr/>
          <p:nvPr/>
        </p:nvSpPr>
        <p:spPr>
          <a:xfrm>
            <a:off x="2819400" y="3048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85" name="Oval 19"/>
          <p:cNvSpPr/>
          <p:nvPr/>
        </p:nvSpPr>
        <p:spPr>
          <a:xfrm>
            <a:off x="1905000" y="1981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86" name="Text Box 20"/>
          <p:cNvSpPr txBox="1"/>
          <p:nvPr/>
        </p:nvSpPr>
        <p:spPr>
          <a:xfrm>
            <a:off x="2057400" y="1981200"/>
            <a:ext cx="9398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58387" name="Text Box 21"/>
          <p:cNvSpPr txBox="1"/>
          <p:nvPr/>
        </p:nvSpPr>
        <p:spPr>
          <a:xfrm>
            <a:off x="2971800" y="3048000"/>
            <a:ext cx="295275" cy="8302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a:t>
            </a:r>
          </a:p>
        </p:txBody>
      </p:sp>
      <p:sp>
        <p:nvSpPr>
          <p:cNvPr id="58388" name="Line 22"/>
          <p:cNvSpPr/>
          <p:nvPr/>
        </p:nvSpPr>
        <p:spPr>
          <a:xfrm>
            <a:off x="6477000" y="2514600"/>
            <a:ext cx="0" cy="609600"/>
          </a:xfrm>
          <a:prstGeom prst="line">
            <a:avLst/>
          </a:prstGeom>
          <a:ln w="38100" cap="flat" cmpd="sng">
            <a:solidFill>
              <a:schemeClr val="tx1"/>
            </a:solidFill>
            <a:prstDash val="solid"/>
            <a:round/>
            <a:headEnd type="none" w="sm" len="sm"/>
            <a:tailEnd type="none" w="sm" len="sm"/>
          </a:ln>
        </p:spPr>
      </p:sp>
      <p:sp>
        <p:nvSpPr>
          <p:cNvPr id="58389" name="Oval 23"/>
          <p:cNvSpPr/>
          <p:nvPr/>
        </p:nvSpPr>
        <p:spPr>
          <a:xfrm>
            <a:off x="7010400" y="3048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0" name="Text Box 24"/>
          <p:cNvSpPr txBox="1"/>
          <p:nvPr/>
        </p:nvSpPr>
        <p:spPr>
          <a:xfrm>
            <a:off x="7010400" y="30480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30   40</a:t>
            </a:r>
          </a:p>
        </p:txBody>
      </p:sp>
      <p:sp>
        <p:nvSpPr>
          <p:cNvPr id="58391" name="Text Box 25"/>
          <p:cNvSpPr txBox="1"/>
          <p:nvPr/>
        </p:nvSpPr>
        <p:spPr>
          <a:xfrm>
            <a:off x="5334000" y="3048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58392" name="Oval 26"/>
          <p:cNvSpPr/>
          <p:nvPr/>
        </p:nvSpPr>
        <p:spPr>
          <a:xfrm>
            <a:off x="5943600" y="3124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3" name="Text Box 27"/>
          <p:cNvSpPr txBox="1"/>
          <p:nvPr/>
        </p:nvSpPr>
        <p:spPr>
          <a:xfrm>
            <a:off x="5943600" y="3124200"/>
            <a:ext cx="13716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16   17</a:t>
            </a:r>
          </a:p>
        </p:txBody>
      </p:sp>
      <p:sp>
        <p:nvSpPr>
          <p:cNvPr id="58394" name="Oval 28"/>
          <p:cNvSpPr/>
          <p:nvPr/>
        </p:nvSpPr>
        <p:spPr>
          <a:xfrm>
            <a:off x="2139950" y="30543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8395" name="Text Box 29"/>
          <p:cNvSpPr txBox="1"/>
          <p:nvPr/>
        </p:nvSpPr>
        <p:spPr>
          <a:xfrm>
            <a:off x="2209800" y="3048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58396" name="Line 30"/>
          <p:cNvSpPr/>
          <p:nvPr/>
        </p:nvSpPr>
        <p:spPr>
          <a:xfrm>
            <a:off x="2362200" y="2438400"/>
            <a:ext cx="0" cy="609600"/>
          </a:xfrm>
          <a:prstGeom prst="line">
            <a:avLst/>
          </a:prstGeom>
          <a:ln w="38100" cap="flat" cmpd="sng">
            <a:solidFill>
              <a:schemeClr val="tx1"/>
            </a:solidFill>
            <a:prstDash val="solid"/>
            <a:round/>
            <a:headEnd type="none" w="sm" len="sm"/>
            <a:tailEnd type="none" w="sm" len="sm"/>
          </a:ln>
        </p:spPr>
      </p:sp>
      <p:sp>
        <p:nvSpPr>
          <p:cNvPr id="31" name="Text Box 25"/>
          <p:cNvSpPr txBox="1"/>
          <p:nvPr/>
        </p:nvSpPr>
        <p:spPr>
          <a:xfrm>
            <a:off x="3357563" y="3024188"/>
            <a:ext cx="381000" cy="457200"/>
          </a:xfrm>
          <a:prstGeom prst="rect">
            <a:avLst/>
          </a:prstGeom>
          <a:noFill/>
          <a:ln w="12700">
            <a:noFill/>
          </a:ln>
        </p:spPr>
        <p:txBody>
          <a:bodyPr anchor="t">
            <a:spAutoFit/>
          </a:bodyPr>
          <a:lstStyle/>
          <a:p>
            <a:pPr>
              <a:spcBef>
                <a:spcPct val="50000"/>
              </a:spcBef>
              <a:buSzTx/>
            </a:pPr>
            <a:r>
              <a:rPr lang="en-US" altLang="zh-CN" sz="2400" b="1" dirty="0">
                <a:solidFill>
                  <a:srgbClr val="FF0000"/>
                </a:solidFill>
                <a:latin typeface="Arial" panose="020B0604020202020204" pitchFamily="34" charset="0"/>
              </a:rPr>
              <a:t>6</a:t>
            </a:r>
          </a:p>
        </p:txBody>
      </p:sp>
      <p:sp>
        <p:nvSpPr>
          <p:cNvPr id="35" name="Text Box 25"/>
          <p:cNvSpPr txBox="1"/>
          <p:nvPr/>
        </p:nvSpPr>
        <p:spPr>
          <a:xfrm>
            <a:off x="3357563" y="3068638"/>
            <a:ext cx="381000" cy="457200"/>
          </a:xfrm>
          <a:prstGeom prst="rect">
            <a:avLst/>
          </a:prstGeom>
          <a:noFill/>
          <a:ln w="12700">
            <a:noFill/>
          </a:ln>
        </p:spPr>
        <p:txBody>
          <a:bodyPr anchor="t">
            <a:spAutoFit/>
          </a:bodyPr>
          <a:lstStyle/>
          <a:p>
            <a:pPr>
              <a:spcBef>
                <a:spcPct val="50000"/>
              </a:spcBef>
              <a:buSzTx/>
            </a:pPr>
            <a:r>
              <a:rPr lang="en-US" altLang="zh-CN" sz="2400" b="1" dirty="0">
                <a:solidFill>
                  <a:srgbClr val="FF0000"/>
                </a:solidFill>
                <a:latin typeface="Arial" panose="020B060402020202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0224"/>
                                        </p:tgtEl>
                                      </p:cBhvr>
                                    </p:animEffect>
                                    <p:set>
                                      <p:cBhvr>
                                        <p:cTn id="7" dur="1" fill="hold">
                                          <p:stCondLst>
                                            <p:cond delay="499"/>
                                          </p:stCondLst>
                                        </p:cTn>
                                        <p:tgtEl>
                                          <p:spTgt spid="350224"/>
                                        </p:tgtEl>
                                        <p:attrNameLst>
                                          <p:attrName>style.visibility</p:attrName>
                                        </p:attrNameLst>
                                      </p:cBhvr>
                                      <p:to>
                                        <p:strVal val="hidden"/>
                                      </p:to>
                                    </p:se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4.44444E-6 -3.284E-6 C 0.03142 -0.11124 0.06336 -0.22248 0.0809 -0.2722 C 0.09843 -0.32146 0.10225 -0.29186 0.10503 -0.29833 C 0.10781 -0.30458 0.09704 -0.31128 0.09826 -0.31036 C 0.0993 -0.30943 0.10555 -0.30088 0.11197 -0.29209 " pathEditMode="relative" rAng="0" ptsTypes="aaaaA">
                                      <p:cBhvr>
                                        <p:cTn id="10" dur="2000" fill="hold"/>
                                        <p:tgtEl>
                                          <p:spTgt spid="31"/>
                                        </p:tgtEl>
                                        <p:attrNameLst>
                                          <p:attrName>ppt_x</p:attrName>
                                          <p:attrName>ppt_y</p:attrName>
                                        </p:attrNameLst>
                                      </p:cBhvr>
                                      <p:rCtr x="5600" y="-16100"/>
                                    </p:animMotion>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iterate type="lt">
                                    <p:tmAbs val="0"/>
                                  </p:iterate>
                                  <p:childTnLst>
                                    <p:set>
                                      <p:cBhvr>
                                        <p:cTn id="14" dur="1" fill="hold">
                                          <p:stCondLst>
                                            <p:cond delay="0"/>
                                          </p:stCondLst>
                                        </p:cTn>
                                        <p:tgtEl>
                                          <p:spTgt spid="35"/>
                                        </p:tgtEl>
                                        <p:attrNameLst>
                                          <p:attrName>style.visibility</p:attrName>
                                        </p:attrNameLst>
                                      </p:cBhvr>
                                      <p:to>
                                        <p:strVal val="visible"/>
                                      </p:to>
                                    </p:set>
                                    <p:animEffect transition="in" filter="box(in)">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grpId="1" nodeType="clickEffect">
                                  <p:stCondLst>
                                    <p:cond delay="0"/>
                                  </p:stCondLst>
                                  <p:iterate type="lt">
                                    <p:tmAbs val="0"/>
                                  </p:iterate>
                                  <p:childTnLst>
                                    <p:animEffect transition="out" filter="wipe(down)">
                                      <p:cBhvr>
                                        <p:cTn id="19" dur="180" accel="50000">
                                          <p:stCondLst>
                                            <p:cond delay="1820"/>
                                          </p:stCondLst>
                                        </p:cTn>
                                        <p:tgtEl>
                                          <p:spTgt spid="35"/>
                                        </p:tgtEl>
                                      </p:cBhvr>
                                    </p:animEffect>
                                    <p:anim calcmode="lin" valueType="num">
                                      <p:cBhvr>
                                        <p:cTn id="20" dur="1822" tmFilter="0,0; 0.14,0.31; 0.43,0.73; 0.71,0.91; 1.0,1.0">
                                          <p:stCondLst>
                                            <p:cond delay="0"/>
                                          </p:stCondLst>
                                        </p:cTn>
                                        <p:tgtEl>
                                          <p:spTgt spid="35"/>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35"/>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3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3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3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3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35"/>
                                        </p:tgtEl>
                                        <p:attrNameLst>
                                          <p:attrName>ppt_y</p:attrName>
                                        </p:attrNameLst>
                                      </p:cBhvr>
                                      <p:tavLst>
                                        <p:tav tm="0">
                                          <p:val>
                                            <p:strVal val="ppt_y"/>
                                          </p:val>
                                        </p:tav>
                                        <p:tav tm="100000">
                                          <p:val>
                                            <p:strVal val="ppt_y+ppt_h"/>
                                          </p:val>
                                        </p:tav>
                                      </p:tavLst>
                                    </p:anim>
                                    <p:animScale>
                                      <p:cBhvr>
                                        <p:cTn id="27" dur="26">
                                          <p:stCondLst>
                                            <p:cond delay="620"/>
                                          </p:stCondLst>
                                        </p:cTn>
                                        <p:tgtEl>
                                          <p:spTgt spid="35"/>
                                        </p:tgtEl>
                                      </p:cBhvr>
                                      <p:to x="100000" y="60000"/>
                                    </p:animScale>
                                    <p:animScale>
                                      <p:cBhvr>
                                        <p:cTn id="28" dur="166" decel="50000">
                                          <p:stCondLst>
                                            <p:cond delay="646"/>
                                          </p:stCondLst>
                                        </p:cTn>
                                        <p:tgtEl>
                                          <p:spTgt spid="35"/>
                                        </p:tgtEl>
                                      </p:cBhvr>
                                      <p:to x="100000" y="100000"/>
                                    </p:animScale>
                                    <p:animScale>
                                      <p:cBhvr>
                                        <p:cTn id="29" dur="26">
                                          <p:stCondLst>
                                            <p:cond delay="1312"/>
                                          </p:stCondLst>
                                        </p:cTn>
                                        <p:tgtEl>
                                          <p:spTgt spid="35"/>
                                        </p:tgtEl>
                                      </p:cBhvr>
                                      <p:to x="100000" y="80000"/>
                                    </p:animScale>
                                    <p:animScale>
                                      <p:cBhvr>
                                        <p:cTn id="30" dur="166" decel="50000">
                                          <p:stCondLst>
                                            <p:cond delay="1338"/>
                                          </p:stCondLst>
                                        </p:cTn>
                                        <p:tgtEl>
                                          <p:spTgt spid="35"/>
                                        </p:tgtEl>
                                      </p:cBhvr>
                                      <p:to x="100000" y="100000"/>
                                    </p:animScale>
                                    <p:animScale>
                                      <p:cBhvr>
                                        <p:cTn id="31" dur="26">
                                          <p:stCondLst>
                                            <p:cond delay="1642"/>
                                          </p:stCondLst>
                                        </p:cTn>
                                        <p:tgtEl>
                                          <p:spTgt spid="35"/>
                                        </p:tgtEl>
                                      </p:cBhvr>
                                      <p:to x="100000" y="90000"/>
                                    </p:animScale>
                                    <p:animScale>
                                      <p:cBhvr>
                                        <p:cTn id="32" dur="166" decel="50000">
                                          <p:stCondLst>
                                            <p:cond delay="1668"/>
                                          </p:stCondLst>
                                        </p:cTn>
                                        <p:tgtEl>
                                          <p:spTgt spid="35"/>
                                        </p:tgtEl>
                                      </p:cBhvr>
                                      <p:to x="100000" y="100000"/>
                                    </p:animScale>
                                    <p:animScale>
                                      <p:cBhvr>
                                        <p:cTn id="33" dur="26">
                                          <p:stCondLst>
                                            <p:cond delay="1808"/>
                                          </p:stCondLst>
                                        </p:cTn>
                                        <p:tgtEl>
                                          <p:spTgt spid="35"/>
                                        </p:tgtEl>
                                      </p:cBhvr>
                                      <p:to x="100000" y="95000"/>
                                    </p:animScale>
                                    <p:animScale>
                                      <p:cBhvr>
                                        <p:cTn id="34" dur="166" decel="50000">
                                          <p:stCondLst>
                                            <p:cond delay="1834"/>
                                          </p:stCondLst>
                                        </p:cTn>
                                        <p:tgtEl>
                                          <p:spTgt spid="35"/>
                                        </p:tgtEl>
                                      </p:cBhvr>
                                      <p:to x="100000" y="100000"/>
                                    </p:animScale>
                                    <p:set>
                                      <p:cBhvr>
                                        <p:cTn id="35" dur="1" fill="hold">
                                          <p:stCondLst>
                                            <p:cond delay="1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24" grpId="0"/>
      <p:bldP spid="31" grpId="0"/>
      <p:bldP spid="35" grpId="0"/>
      <p:bldP spid="3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idx="4294967295"/>
          </p:nvPr>
        </p:nvSpPr>
        <p:spPr>
          <a:xfrm>
            <a:off x="250825" y="233363"/>
            <a:ext cx="7772400" cy="5857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楷体_GB2312"/>
                <a:ea typeface="楷体_GB2312"/>
                <a:cs typeface="楷体_GB2312"/>
              </a:rPr>
              <a:t>8.1</a:t>
            </a: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楷体_GB2312"/>
                <a:ea typeface="楷体_GB2312"/>
                <a:cs typeface="楷体_GB2312"/>
              </a:rPr>
              <a:t>基本概念</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 </a:t>
            </a:r>
          </a:p>
        </p:txBody>
      </p:sp>
      <p:sp>
        <p:nvSpPr>
          <p:cNvPr id="9218" name="Text Box 3"/>
          <p:cNvSpPr txBox="1"/>
          <p:nvPr/>
        </p:nvSpPr>
        <p:spPr>
          <a:xfrm>
            <a:off x="0" y="998538"/>
            <a:ext cx="2501900" cy="4708525"/>
          </a:xfrm>
          <a:prstGeom prst="rect">
            <a:avLst/>
          </a:prstGeom>
          <a:noFill/>
          <a:ln w="9525">
            <a:noFill/>
          </a:ln>
        </p:spPr>
        <p:txBody>
          <a:bodyPr anchor="t">
            <a:spAutoFit/>
          </a:bodyPr>
          <a:lstStyle/>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数据表</a:t>
            </a:r>
            <a:endParaRPr lang="zh-CN" altLang="en-US" sz="2400"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关键字</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查找</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FF0000"/>
                </a:solidFill>
                <a:latin typeface="宋体" panose="02010600030101010101" pitchFamily="2" charset="-122"/>
              </a:rPr>
              <a:t>静态</a:t>
            </a:r>
            <a:r>
              <a:rPr lang="zh-CN" altLang="en-US" sz="2400" b="1" dirty="0">
                <a:solidFill>
                  <a:srgbClr val="000000"/>
                </a:solidFill>
                <a:latin typeface="宋体" panose="02010600030101010101" pitchFamily="2" charset="-122"/>
              </a:rPr>
              <a:t>查找表和 </a:t>
            </a:r>
            <a:r>
              <a:rPr lang="zh-CN" altLang="en-US" sz="2400" b="1" dirty="0">
                <a:solidFill>
                  <a:schemeClr val="tx2"/>
                </a:solidFill>
                <a:latin typeface="宋体" panose="02010600030101010101" pitchFamily="2" charset="-122"/>
              </a:rPr>
              <a:t>动态</a:t>
            </a:r>
            <a:r>
              <a:rPr lang="zh-CN" altLang="en-US" sz="2400" b="1" dirty="0">
                <a:solidFill>
                  <a:srgbClr val="000000"/>
                </a:solidFill>
                <a:latin typeface="宋体" panose="02010600030101010101" pitchFamily="2" charset="-122"/>
              </a:rPr>
              <a:t>查找表</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查找的效率</a:t>
            </a:r>
            <a:endParaRPr lang="en-US" altLang="zh-CN" sz="2400" b="1" dirty="0">
              <a:solidFill>
                <a:srgbClr val="000000"/>
              </a:solidFill>
              <a:latin typeface="宋体" panose="02010600030101010101" pitchFamily="2" charset="-122"/>
            </a:endParaRPr>
          </a:p>
          <a:p>
            <a:pPr algn="just">
              <a:spcBef>
                <a:spcPct val="50000"/>
              </a:spcBef>
              <a:buClr>
                <a:srgbClr val="FF0000"/>
              </a:buClr>
              <a:buSzTx/>
              <a:buFont typeface="Wingdings" panose="05000000000000000000" pitchFamily="2" charset="2"/>
              <a:buChar char="Ø"/>
            </a:pPr>
            <a:r>
              <a:rPr lang="zh-CN" altLang="en-US" sz="2400" b="1" dirty="0">
                <a:solidFill>
                  <a:srgbClr val="000000"/>
                </a:solidFill>
                <a:latin typeface="宋体" panose="02010600030101010101" pitchFamily="2" charset="-122"/>
              </a:rPr>
              <a:t>装载因子</a:t>
            </a:r>
            <a:endParaRPr lang="en-US" altLang="zh-CN" sz="2400" b="1" dirty="0">
              <a:solidFill>
                <a:srgbClr val="000000"/>
              </a:solidFill>
              <a:latin typeface="宋体" panose="02010600030101010101" pitchFamily="2" charset="-122"/>
            </a:endParaRPr>
          </a:p>
          <a:p>
            <a:pPr algn="just">
              <a:spcBef>
                <a:spcPct val="50000"/>
              </a:spcBef>
              <a:buSzTx/>
            </a:pPr>
            <a:endParaRPr lang="en-US" altLang="zh-CN" sz="2400" b="1" dirty="0">
              <a:solidFill>
                <a:srgbClr val="000000"/>
              </a:solidFill>
              <a:latin typeface="宋体" panose="02010600030101010101" pitchFamily="2" charset="-122"/>
            </a:endParaRPr>
          </a:p>
          <a:p>
            <a:pPr algn="just">
              <a:spcBef>
                <a:spcPct val="50000"/>
              </a:spcBef>
              <a:buSzTx/>
            </a:pPr>
            <a:r>
              <a:rPr lang="zh-CN" altLang="en-US" sz="2400" dirty="0">
                <a:solidFill>
                  <a:srgbClr val="000000"/>
                </a:solidFill>
                <a:latin typeface="宋体" panose="02010600030101010101" pitchFamily="2" charset="-122"/>
              </a:rPr>
              <a:t> </a:t>
            </a:r>
          </a:p>
        </p:txBody>
      </p:sp>
      <p:pic>
        <p:nvPicPr>
          <p:cNvPr id="64518" name="Picture 6"/>
          <p:cNvPicPr>
            <a:picLocks noChangeAspect="1"/>
          </p:cNvPicPr>
          <p:nvPr/>
        </p:nvPicPr>
        <p:blipFill>
          <a:blip r:embed="rId3"/>
          <a:stretch>
            <a:fillRect/>
          </a:stretch>
        </p:blipFill>
        <p:spPr>
          <a:xfrm>
            <a:off x="2592388" y="414338"/>
            <a:ext cx="6300787" cy="4905375"/>
          </a:xfrm>
          <a:prstGeom prst="rect">
            <a:avLst/>
          </a:prstGeom>
          <a:noFill/>
          <a:ln w="9525">
            <a:noFill/>
          </a:ln>
        </p:spPr>
      </p:pic>
      <p:sp>
        <p:nvSpPr>
          <p:cNvPr id="6" name="矩形 5"/>
          <p:cNvSpPr/>
          <p:nvPr/>
        </p:nvSpPr>
        <p:spPr>
          <a:xfrm>
            <a:off x="2051050" y="3159125"/>
            <a:ext cx="6732588" cy="1754188"/>
          </a:xfrm>
          <a:prstGeom prst="rect">
            <a:avLst/>
          </a:prstGeom>
          <a:blipFill rotWithShape="1">
            <a:blip r:embed="rId4"/>
          </a:blipFill>
          <a:ln w="9525">
            <a:noFill/>
          </a:ln>
        </p:spPr>
        <p:txBody>
          <a:bodyPr anchor="t">
            <a:spAutoFit/>
          </a:bodyPr>
          <a:lstStyle/>
          <a:p>
            <a:pPr>
              <a:buSzTx/>
            </a:pPr>
            <a:r>
              <a:rPr lang="zh-CN" altLang="en-US" sz="3600" dirty="0">
                <a:solidFill>
                  <a:srgbClr val="FF0000"/>
                </a:solidFill>
                <a:latin typeface="宋体" panose="02010600030101010101" pitchFamily="2" charset="-122"/>
              </a:rPr>
              <a:t>设数据表的长度为</a:t>
            </a:r>
            <a:r>
              <a:rPr lang="en-US" altLang="zh-CN" sz="3600" dirty="0">
                <a:solidFill>
                  <a:srgbClr val="FF0000"/>
                </a:solidFill>
                <a:latin typeface="宋体" panose="02010600030101010101" pitchFamily="2" charset="-122"/>
              </a:rPr>
              <a:t>m</a:t>
            </a:r>
            <a:r>
              <a:rPr lang="zh-CN" altLang="en-US" sz="3600" dirty="0">
                <a:solidFill>
                  <a:srgbClr val="FF0000"/>
                </a:solidFill>
                <a:latin typeface="宋体" panose="02010600030101010101" pitchFamily="2" charset="-122"/>
              </a:rPr>
              <a:t>，表中数据元素个数为</a:t>
            </a:r>
            <a:r>
              <a:rPr lang="en-US" altLang="zh-CN" sz="3600" dirty="0">
                <a:solidFill>
                  <a:srgbClr val="FF0000"/>
                </a:solidFill>
                <a:latin typeface="宋体" panose="02010600030101010101" pitchFamily="2" charset="-122"/>
              </a:rPr>
              <a:t>n</a:t>
            </a:r>
            <a:r>
              <a:rPr lang="zh-CN" altLang="en-US" sz="3600" dirty="0">
                <a:solidFill>
                  <a:srgbClr val="FF0000"/>
                </a:solidFill>
                <a:latin typeface="宋体" panose="02010600030101010101" pitchFamily="2" charset="-122"/>
              </a:rPr>
              <a:t>，则数据表的装载因子</a:t>
            </a:r>
            <a:r>
              <a:rPr lang="zh-CN" altLang="en-US" sz="3600" dirty="0">
                <a:solidFill>
                  <a:srgbClr val="FF0000"/>
                </a:solidFill>
                <a:latin typeface="宋体" panose="02010600030101010101" pitchFamily="2" charset="-122"/>
                <a:sym typeface="Symbol" panose="05050102010706020507" pitchFamily="18" charset="2"/>
              </a:rPr>
              <a:t></a:t>
            </a:r>
            <a:r>
              <a:rPr lang="en-US" altLang="zh-CN" sz="3600" dirty="0">
                <a:solidFill>
                  <a:srgbClr val="FF0000"/>
                </a:solidFill>
                <a:latin typeface="宋体" panose="02010600030101010101" pitchFamily="2" charset="-122"/>
              </a:rPr>
              <a:t>=n/m</a:t>
            </a:r>
            <a:r>
              <a:rPr lang="zh-CN" altLang="en-US" sz="3600" dirty="0">
                <a:solidFill>
                  <a:srgbClr val="FF0000"/>
                </a:solidFill>
                <a:latin typeface="宋体" panose="02010600030101010101" pitchFamily="2" charset="-122"/>
              </a:rPr>
              <a:t>。</a:t>
            </a:r>
            <a:endParaRPr lang="zh-CN" altLang="en-US" sz="3600" dirty="0">
              <a:solidFill>
                <a:srgbClr val="FF0000"/>
              </a:solidFill>
              <a:latin typeface="Arial" panose="020B0604020202020204" pitchFamily="34" charset="0"/>
            </a:endParaRPr>
          </a:p>
        </p:txBody>
      </p:sp>
      <p:grpSp>
        <p:nvGrpSpPr>
          <p:cNvPr id="2" name="组合 11"/>
          <p:cNvGrpSpPr/>
          <p:nvPr/>
        </p:nvGrpSpPr>
        <p:grpSpPr>
          <a:xfrm>
            <a:off x="2771775" y="1089025"/>
            <a:ext cx="5805488" cy="3914775"/>
            <a:chOff x="2348245" y="3699030"/>
            <a:chExt cx="6795755" cy="3785652"/>
          </a:xfrm>
        </p:grpSpPr>
        <p:sp>
          <p:nvSpPr>
            <p:cNvPr id="9222" name="Text Box 2"/>
            <p:cNvSpPr txBox="1"/>
            <p:nvPr/>
          </p:nvSpPr>
          <p:spPr>
            <a:xfrm>
              <a:off x="2348245" y="3699030"/>
              <a:ext cx="6795755" cy="3785652"/>
            </a:xfrm>
            <a:prstGeom prst="rect">
              <a:avLst/>
            </a:prstGeom>
            <a:blipFill rotWithShape="1">
              <a:blip r:embed="rId4"/>
            </a:blipFill>
            <a:ln w="9525">
              <a:noFill/>
            </a:ln>
          </p:spPr>
          <p:txBody>
            <a:bodyPr anchor="t">
              <a:spAutoFit/>
            </a:bodyPr>
            <a:lstStyle/>
            <a:p>
              <a:pPr algn="just">
                <a:spcBef>
                  <a:spcPct val="50000"/>
                </a:spcBef>
                <a:buSzTx/>
              </a:pPr>
              <a:r>
                <a:rPr lang="zh-CN" altLang="en-US" sz="2400" dirty="0">
                  <a:solidFill>
                    <a:srgbClr val="000000"/>
                  </a:solidFill>
                  <a:latin typeface="宋体" panose="02010600030101010101" pitchFamily="2" charset="-122"/>
                </a:rPr>
                <a:t>查找的时间复杂度一般用平均查找长度（</a:t>
              </a:r>
              <a:r>
                <a:rPr lang="en-US" altLang="zh-CN" sz="2400" dirty="0">
                  <a:solidFill>
                    <a:srgbClr val="000000"/>
                  </a:solidFill>
                  <a:latin typeface="宋体" panose="02010600030101010101" pitchFamily="2" charset="-122"/>
                </a:rPr>
                <a:t>ASL</a:t>
              </a:r>
              <a:r>
                <a:rPr lang="zh-CN" altLang="en-US" sz="2400" dirty="0">
                  <a:solidFill>
                    <a:srgbClr val="000000"/>
                  </a:solidFill>
                  <a:latin typeface="宋体" panose="02010600030101010101" pitchFamily="2" charset="-122"/>
                </a:rPr>
                <a:t>）来衡量。平均查找长度是指在数据表中查找各数据元素所需进行的关键字比较次数的期望值，其数学定义为：</a:t>
              </a:r>
            </a:p>
            <a:p>
              <a:pPr algn="just">
                <a:spcBef>
                  <a:spcPct val="50000"/>
                </a:spcBef>
                <a:buSzTx/>
              </a:pPr>
              <a:endParaRPr lang="zh-CN" altLang="en-US" sz="2400" dirty="0">
                <a:solidFill>
                  <a:srgbClr val="000000"/>
                </a:solidFill>
                <a:latin typeface="宋体" panose="02010600030101010101" pitchFamily="2" charset="-122"/>
              </a:endParaRPr>
            </a:p>
            <a:p>
              <a:pPr algn="just">
                <a:spcBef>
                  <a:spcPct val="50000"/>
                </a:spcBef>
                <a:buSzTx/>
              </a:pPr>
              <a:r>
                <a:rPr lang="zh-CN" altLang="en-US" sz="2400" dirty="0">
                  <a:solidFill>
                    <a:srgbClr val="000000"/>
                  </a:solidFill>
                  <a:latin typeface="宋体" panose="02010600030101010101" pitchFamily="2" charset="-122"/>
                </a:rPr>
                <a:t/>
              </a:r>
              <a:br>
                <a:rPr lang="zh-CN" altLang="en-US" sz="2400" dirty="0">
                  <a:solidFill>
                    <a:srgbClr val="000000"/>
                  </a:solidFill>
                  <a:latin typeface="宋体" panose="02010600030101010101" pitchFamily="2" charset="-122"/>
                </a:rPr>
              </a:br>
              <a:r>
                <a:rPr lang="zh-CN" altLang="en-US" sz="2400" dirty="0">
                  <a:solidFill>
                    <a:srgbClr val="000000"/>
                  </a:solidFill>
                  <a:latin typeface="宋体" panose="02010600030101010101" pitchFamily="2" charset="-122"/>
                </a:rPr>
                <a:t>其中，</a:t>
              </a:r>
              <a:r>
                <a:rPr lang="en-US" altLang="zh-CN" sz="2400" dirty="0">
                  <a:solidFill>
                    <a:srgbClr val="000000"/>
                  </a:solidFill>
                  <a:latin typeface="宋体" panose="02010600030101010101" pitchFamily="2" charset="-122"/>
                </a:rPr>
                <a:t>P</a:t>
              </a:r>
              <a:r>
                <a:rPr lang="en-US" altLang="zh-CN" sz="2400" baseline="-30000" dirty="0">
                  <a:solidFill>
                    <a:srgbClr val="000000"/>
                  </a:solidFill>
                  <a:latin typeface="宋体" panose="02010600030101010101" pitchFamily="2" charset="-122"/>
                </a:rPr>
                <a:t>i</a:t>
              </a:r>
              <a:r>
                <a:rPr lang="zh-CN" altLang="en-US" sz="2400" dirty="0">
                  <a:solidFill>
                    <a:srgbClr val="000000"/>
                  </a:solidFill>
                  <a:latin typeface="宋体" panose="02010600030101010101" pitchFamily="2" charset="-122"/>
                </a:rPr>
                <a:t>表示待查找数据元素在数据表中出现的概率，</a:t>
              </a:r>
              <a:r>
                <a:rPr lang="en-US" altLang="zh-CN" sz="2400" dirty="0">
                  <a:solidFill>
                    <a:srgbClr val="000000"/>
                  </a:solidFill>
                  <a:latin typeface="宋体" panose="02010600030101010101" pitchFamily="2" charset="-122"/>
                </a:rPr>
                <a:t>C</a:t>
              </a:r>
              <a:r>
                <a:rPr lang="en-US" altLang="zh-CN" sz="2400" baseline="-30000" dirty="0">
                  <a:solidFill>
                    <a:srgbClr val="000000"/>
                  </a:solidFill>
                  <a:latin typeface="宋体" panose="02010600030101010101" pitchFamily="2" charset="-122"/>
                </a:rPr>
                <a:t>i</a:t>
              </a:r>
              <a:r>
                <a:rPr lang="zh-CN" altLang="en-US" sz="2400" dirty="0">
                  <a:solidFill>
                    <a:srgbClr val="000000"/>
                  </a:solidFill>
                  <a:latin typeface="宋体" panose="02010600030101010101" pitchFamily="2" charset="-122"/>
                </a:rPr>
                <a:t>表示查找此数据元素所需进行关键字的比较次数。</a:t>
              </a:r>
            </a:p>
          </p:txBody>
        </p:sp>
        <p:graphicFrame>
          <p:nvGraphicFramePr>
            <p:cNvPr id="9223" name="Object 7"/>
            <p:cNvGraphicFramePr>
              <a:graphicFrameLocks noChangeAspect="1"/>
            </p:cNvGraphicFramePr>
            <p:nvPr/>
          </p:nvGraphicFramePr>
          <p:xfrm>
            <a:off x="4034014" y="5134967"/>
            <a:ext cx="3252788" cy="990600"/>
          </p:xfrm>
          <a:graphic>
            <a:graphicData uri="http://schemas.openxmlformats.org/presentationml/2006/ole">
              <mc:AlternateContent xmlns:mc="http://schemas.openxmlformats.org/markup-compatibility/2006">
                <mc:Choice xmlns:v="urn:schemas-microsoft-com:vml" Requires="v">
                  <p:oleObj spid="_x0000_s3110" r:id="rId5" imgW="1459865" imgH="711200" progId="Equation.3">
                    <p:embed/>
                  </p:oleObj>
                </mc:Choice>
                <mc:Fallback>
                  <p:oleObj r:id="rId5" imgW="1459865" imgH="711200" progId="Equation.3">
                    <p:embed/>
                    <p:pic>
                      <p:nvPicPr>
                        <p:cNvPr id="0" name="图片 3075"/>
                        <p:cNvPicPr/>
                        <p:nvPr/>
                      </p:nvPicPr>
                      <p:blipFill>
                        <a:blip r:embed="rId6"/>
                        <a:stretch>
                          <a:fillRect/>
                        </a:stretch>
                      </p:blipFill>
                      <p:spPr>
                        <a:xfrm>
                          <a:off x="4034014" y="5134967"/>
                          <a:ext cx="3252788" cy="990600"/>
                        </a:xfrm>
                        <a:prstGeom prst="rect">
                          <a:avLst/>
                        </a:prstGeom>
                        <a:noFill/>
                        <a:ln w="38100">
                          <a:noFill/>
                          <a:miter/>
                        </a:ln>
                      </p:spPr>
                    </p:pic>
                  </p:oleObj>
                </mc:Fallback>
              </mc:AlternateContent>
            </a:graphicData>
          </a:graphic>
        </p:graphicFrame>
      </p:grpSp>
      <p:sp>
        <p:nvSpPr>
          <p:cNvPr id="5" name="TextBox 4"/>
          <p:cNvSpPr txBox="1"/>
          <p:nvPr/>
        </p:nvSpPr>
        <p:spPr>
          <a:xfrm>
            <a:off x="3536950" y="908050"/>
            <a:ext cx="5041900" cy="3168650"/>
          </a:xfrm>
          <a:prstGeom prst="rect">
            <a:avLst/>
          </a:prstGeom>
          <a:solidFill>
            <a:schemeClr val="bg1"/>
          </a:solidFill>
          <a:ln w="9525">
            <a:noFill/>
          </a:ln>
        </p:spPr>
        <p:txBody>
          <a:bodyPr wrap="square" anchor="t">
            <a:spAutoFit/>
          </a:bodyPr>
          <a:lstStyle/>
          <a:p>
            <a:pPr>
              <a:buSzTx/>
            </a:pPr>
            <a:r>
              <a:rPr lang="zh-CN" altLang="en-US" sz="4000" dirty="0">
                <a:solidFill>
                  <a:srgbClr val="FF0066"/>
                </a:solidFill>
                <a:latin typeface="Arial" panose="020B0604020202020204" pitchFamily="34" charset="0"/>
              </a:rPr>
              <a:t>查找方法评价：</a:t>
            </a:r>
            <a:endParaRPr lang="en-US" altLang="zh-CN" sz="4000" dirty="0">
              <a:solidFill>
                <a:srgbClr val="FF0066"/>
              </a:solidFill>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查找速度</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平均查找长度</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占用存储空间多少</a:t>
            </a:r>
            <a:endParaRPr lang="en-US" altLang="zh-CN" sz="4000" dirty="0">
              <a:latin typeface="Arial" panose="020B0604020202020204" pitchFamily="34" charset="0"/>
            </a:endParaRPr>
          </a:p>
          <a:p>
            <a:pPr>
              <a:buClr>
                <a:srgbClr val="FF0066"/>
              </a:buClr>
              <a:buSzTx/>
              <a:buFont typeface="Wingdings" panose="05000000000000000000" pitchFamily="2" charset="2"/>
              <a:buChar char="Ø"/>
            </a:pPr>
            <a:r>
              <a:rPr lang="zh-CN" altLang="en-US" sz="4000" dirty="0">
                <a:latin typeface="Arial" panose="020B0604020202020204" pitchFamily="34" charset="0"/>
              </a:rPr>
              <a:t>算法本身复杂程度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diamond(in)">
                                      <p:cBhvr>
                                        <p:cTn id="7" dur="2000"/>
                                        <p:tgtEl>
                                          <p:spTgt spid="64518"/>
                                        </p:tgtEl>
                                      </p:cBhvr>
                                    </p:animEffect>
                                  </p:childTnLst>
                                  <p:subTnLst>
                                    <p:set>
                                      <p:cBhvr override="childStyle">
                                        <p:cTn dur="1" fill="hold" display="0" masterRel="nextClick" afterEffect="1"/>
                                        <p:tgtEl>
                                          <p:spTgt spid="645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p:nvPr/>
        </p:nvSpPr>
        <p:spPr>
          <a:xfrm>
            <a:off x="381000" y="5029200"/>
            <a:ext cx="7982160" cy="523220"/>
          </a:xfrm>
          <a:prstGeom prst="rect">
            <a:avLst/>
          </a:prstGeom>
          <a:noFill/>
          <a:ln w="12700">
            <a:noFill/>
          </a:ln>
        </p:spPr>
        <p:txBody>
          <a:bodyPr wrap="square" anchor="t">
            <a:spAutoFit/>
          </a:bodyPr>
          <a:lstStyle/>
          <a:p>
            <a:pPr>
              <a:spcBef>
                <a:spcPct val="50000"/>
              </a:spcBef>
              <a:buClr>
                <a:schemeClr val="tx2"/>
              </a:buClr>
              <a:buSzTx/>
              <a:buFontTx/>
              <a:buChar char="•"/>
            </a:pPr>
            <a:r>
              <a:rPr lang="zh-CN" altLang="en-US" sz="2800" dirty="0">
                <a:latin typeface="Arial" panose="020B0604020202020204" pitchFamily="34" charset="0"/>
              </a:rPr>
              <a:t> </a:t>
            </a:r>
            <a:r>
              <a:rPr lang="zh-CN" altLang="en-US" sz="2800" dirty="0" smtClean="0">
                <a:solidFill>
                  <a:srgbClr val="FF0000"/>
                </a:solidFill>
                <a:latin typeface="Arial" panose="020B0604020202020204" pitchFamily="34" charset="0"/>
              </a:rPr>
              <a:t>删除</a:t>
            </a:r>
            <a:r>
              <a:rPr lang="en-US" altLang="zh-CN" sz="2800" dirty="0" smtClean="0">
                <a:solidFill>
                  <a:srgbClr val="FF0000"/>
                </a:solidFill>
                <a:latin typeface="Arial" panose="020B0604020202020204" pitchFamily="34" charset="0"/>
              </a:rPr>
              <a:t>16</a:t>
            </a:r>
            <a:r>
              <a:rPr lang="zh-CN" altLang="en-US" sz="2800" dirty="0" smtClean="0">
                <a:solidFill>
                  <a:srgbClr val="FF0000"/>
                </a:solidFill>
                <a:latin typeface="Arial" panose="020B0604020202020204" pitchFamily="34" charset="0"/>
              </a:rPr>
              <a:t>，需要代替吗</a:t>
            </a:r>
            <a:r>
              <a:rPr lang="en-US" altLang="zh-CN" sz="2800" dirty="0" smtClean="0">
                <a:solidFill>
                  <a:srgbClr val="FF0000"/>
                </a:solidFill>
                <a:latin typeface="Arial" panose="020B0604020202020204" pitchFamily="34" charset="0"/>
              </a:rPr>
              <a:t>?</a:t>
            </a:r>
            <a:r>
              <a:rPr lang="zh-CN" altLang="en-US" sz="2800" dirty="0" smtClean="0">
                <a:solidFill>
                  <a:srgbClr val="FF0000"/>
                </a:solidFill>
                <a:latin typeface="Arial" panose="020B0604020202020204" pitchFamily="34" charset="0"/>
              </a:rPr>
              <a:t>什么情况下需要代替？</a:t>
            </a:r>
            <a:endParaRPr lang="en-US" altLang="zh-CN" sz="2800" dirty="0">
              <a:latin typeface="Arial" panose="020B0604020202020204" pitchFamily="34" charset="0"/>
            </a:endParaRPr>
          </a:p>
        </p:txBody>
      </p:sp>
      <p:grpSp>
        <p:nvGrpSpPr>
          <p:cNvPr id="59395" name="Group 4"/>
          <p:cNvGrpSpPr/>
          <p:nvPr/>
        </p:nvGrpSpPr>
        <p:grpSpPr>
          <a:xfrm>
            <a:off x="971760" y="1358862"/>
            <a:ext cx="7391400" cy="2654300"/>
            <a:chOff x="624" y="816"/>
            <a:chExt cx="4656" cy="1672"/>
          </a:xfrm>
          <a:noFill/>
        </p:grpSpPr>
        <p:sp>
          <p:nvSpPr>
            <p:cNvPr id="59396" name="Oval 5"/>
            <p:cNvSpPr/>
            <p:nvPr/>
          </p:nvSpPr>
          <p:spPr>
            <a:xfrm>
              <a:off x="3744" y="1536"/>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397" name="Text Box 6"/>
            <p:cNvSpPr txBox="1"/>
            <p:nvPr/>
          </p:nvSpPr>
          <p:spPr>
            <a:xfrm>
              <a:off x="3744" y="1536"/>
              <a:ext cx="864"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15   20</a:t>
              </a:r>
            </a:p>
          </p:txBody>
        </p:sp>
        <p:sp>
          <p:nvSpPr>
            <p:cNvPr id="59398" name="Oval 7"/>
            <p:cNvSpPr/>
            <p:nvPr/>
          </p:nvSpPr>
          <p:spPr>
            <a:xfrm>
              <a:off x="3316" y="2164"/>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399" name="Oval 8"/>
            <p:cNvSpPr/>
            <p:nvPr/>
          </p:nvSpPr>
          <p:spPr>
            <a:xfrm>
              <a:off x="624" y="2160"/>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00" name="Oval 9"/>
            <p:cNvSpPr/>
            <p:nvPr/>
          </p:nvSpPr>
          <p:spPr>
            <a:xfrm>
              <a:off x="2692" y="820"/>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01" name="Line 10"/>
            <p:cNvSpPr/>
            <p:nvPr/>
          </p:nvSpPr>
          <p:spPr>
            <a:xfrm flipH="1">
              <a:off x="1584" y="1008"/>
              <a:ext cx="1104" cy="480"/>
            </a:xfrm>
            <a:prstGeom prst="line">
              <a:avLst/>
            </a:prstGeom>
            <a:grpFill/>
            <a:ln w="38100" cap="flat" cmpd="sng">
              <a:solidFill>
                <a:schemeClr val="tx1"/>
              </a:solidFill>
              <a:prstDash val="solid"/>
              <a:round/>
              <a:headEnd type="none" w="sm" len="sm"/>
              <a:tailEnd type="none" w="sm" len="sm"/>
            </a:ln>
          </p:spPr>
        </p:sp>
        <p:sp>
          <p:nvSpPr>
            <p:cNvPr id="59402" name="Line 11"/>
            <p:cNvSpPr/>
            <p:nvPr/>
          </p:nvSpPr>
          <p:spPr>
            <a:xfrm>
              <a:off x="2976" y="1008"/>
              <a:ext cx="1104" cy="528"/>
            </a:xfrm>
            <a:prstGeom prst="line">
              <a:avLst/>
            </a:prstGeom>
            <a:grpFill/>
            <a:ln w="38100" cap="flat" cmpd="sng">
              <a:solidFill>
                <a:schemeClr val="tx1"/>
              </a:solidFill>
              <a:prstDash val="solid"/>
              <a:round/>
              <a:headEnd type="none" w="sm" len="sm"/>
              <a:tailEnd type="none" w="sm" len="sm"/>
            </a:ln>
          </p:spPr>
        </p:sp>
        <p:sp>
          <p:nvSpPr>
            <p:cNvPr id="59403" name="Line 12"/>
            <p:cNvSpPr/>
            <p:nvPr/>
          </p:nvSpPr>
          <p:spPr>
            <a:xfrm flipH="1">
              <a:off x="867" y="1768"/>
              <a:ext cx="462" cy="440"/>
            </a:xfrm>
            <a:prstGeom prst="line">
              <a:avLst/>
            </a:prstGeom>
            <a:grpFill/>
            <a:ln w="38100" cap="flat" cmpd="sng">
              <a:solidFill>
                <a:schemeClr val="tx1"/>
              </a:solidFill>
              <a:prstDash val="solid"/>
              <a:round/>
              <a:headEnd type="none" w="sm" len="sm"/>
              <a:tailEnd type="none" w="sm" len="sm"/>
            </a:ln>
          </p:spPr>
        </p:sp>
        <p:sp>
          <p:nvSpPr>
            <p:cNvPr id="59404" name="Line 13"/>
            <p:cNvSpPr/>
            <p:nvPr/>
          </p:nvSpPr>
          <p:spPr>
            <a:xfrm flipH="1">
              <a:off x="3451" y="1771"/>
              <a:ext cx="384" cy="384"/>
            </a:xfrm>
            <a:prstGeom prst="line">
              <a:avLst/>
            </a:prstGeom>
            <a:grpFill/>
            <a:ln w="38100" cap="flat" cmpd="sng">
              <a:solidFill>
                <a:schemeClr val="tx1"/>
              </a:solidFill>
              <a:prstDash val="solid"/>
              <a:round/>
              <a:headEnd type="none" w="sm" len="sm"/>
              <a:tailEnd type="none" w="sm" len="sm"/>
            </a:ln>
          </p:spPr>
        </p:sp>
        <p:sp>
          <p:nvSpPr>
            <p:cNvPr id="59405" name="Line 14"/>
            <p:cNvSpPr/>
            <p:nvPr/>
          </p:nvSpPr>
          <p:spPr>
            <a:xfrm>
              <a:off x="4320" y="1776"/>
              <a:ext cx="384" cy="384"/>
            </a:xfrm>
            <a:prstGeom prst="line">
              <a:avLst/>
            </a:prstGeom>
            <a:grpFill/>
            <a:ln w="38100" cap="flat" cmpd="sng">
              <a:solidFill>
                <a:schemeClr val="tx1"/>
              </a:solidFill>
              <a:prstDash val="solid"/>
              <a:round/>
              <a:headEnd type="none" w="sm" len="sm"/>
              <a:tailEnd type="none" w="sm" len="sm"/>
            </a:ln>
          </p:spPr>
        </p:sp>
        <p:sp>
          <p:nvSpPr>
            <p:cNvPr id="59406" name="Line 15"/>
            <p:cNvSpPr/>
            <p:nvPr/>
          </p:nvSpPr>
          <p:spPr>
            <a:xfrm>
              <a:off x="1821" y="1723"/>
              <a:ext cx="243" cy="437"/>
            </a:xfrm>
            <a:prstGeom prst="line">
              <a:avLst/>
            </a:prstGeom>
            <a:grpFill/>
            <a:ln w="38100" cap="flat" cmpd="sng">
              <a:solidFill>
                <a:schemeClr val="tx1"/>
              </a:solidFill>
              <a:prstDash val="solid"/>
              <a:round/>
              <a:headEnd type="none" w="sm" len="sm"/>
              <a:tailEnd type="none" w="sm" len="sm"/>
            </a:ln>
          </p:spPr>
        </p:sp>
        <p:sp>
          <p:nvSpPr>
            <p:cNvPr id="59407" name="Text Box 16"/>
            <p:cNvSpPr txBox="1"/>
            <p:nvPr/>
          </p:nvSpPr>
          <p:spPr>
            <a:xfrm>
              <a:off x="2736" y="816"/>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59408" name="Text Box 17"/>
            <p:cNvSpPr txBox="1"/>
            <p:nvPr/>
          </p:nvSpPr>
          <p:spPr>
            <a:xfrm>
              <a:off x="668" y="2156"/>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59409" name="Oval 18"/>
            <p:cNvSpPr/>
            <p:nvPr/>
          </p:nvSpPr>
          <p:spPr>
            <a:xfrm>
              <a:off x="1776" y="2160"/>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0" name="Oval 19"/>
            <p:cNvSpPr/>
            <p:nvPr/>
          </p:nvSpPr>
          <p:spPr>
            <a:xfrm>
              <a:off x="1200" y="1488"/>
              <a:ext cx="744"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1" name="Text Box 20"/>
            <p:cNvSpPr txBox="1"/>
            <p:nvPr/>
          </p:nvSpPr>
          <p:spPr>
            <a:xfrm>
              <a:off x="1296" y="1488"/>
              <a:ext cx="677"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59412" name="Text Box 21"/>
            <p:cNvSpPr txBox="1"/>
            <p:nvPr/>
          </p:nvSpPr>
          <p:spPr>
            <a:xfrm>
              <a:off x="1872" y="2160"/>
              <a:ext cx="668"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59413" name="Line 22"/>
            <p:cNvSpPr/>
            <p:nvPr/>
          </p:nvSpPr>
          <p:spPr>
            <a:xfrm>
              <a:off x="4080" y="1824"/>
              <a:ext cx="0" cy="384"/>
            </a:xfrm>
            <a:prstGeom prst="line">
              <a:avLst/>
            </a:prstGeom>
            <a:grpFill/>
            <a:ln w="38100" cap="flat" cmpd="sng">
              <a:solidFill>
                <a:schemeClr val="tx1"/>
              </a:solidFill>
              <a:prstDash val="solid"/>
              <a:round/>
              <a:headEnd type="none" w="sm" len="sm"/>
              <a:tailEnd type="none" w="sm" len="sm"/>
            </a:ln>
          </p:spPr>
        </p:sp>
        <p:sp>
          <p:nvSpPr>
            <p:cNvPr id="59414" name="Oval 23"/>
            <p:cNvSpPr/>
            <p:nvPr/>
          </p:nvSpPr>
          <p:spPr>
            <a:xfrm>
              <a:off x="4416" y="2160"/>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5" name="Text Box 24"/>
            <p:cNvSpPr txBox="1"/>
            <p:nvPr/>
          </p:nvSpPr>
          <p:spPr>
            <a:xfrm>
              <a:off x="4416" y="2160"/>
              <a:ext cx="864"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30   40</a:t>
              </a:r>
            </a:p>
          </p:txBody>
        </p:sp>
        <p:sp>
          <p:nvSpPr>
            <p:cNvPr id="59416" name="Text Box 25"/>
            <p:cNvSpPr txBox="1"/>
            <p:nvPr/>
          </p:nvSpPr>
          <p:spPr>
            <a:xfrm>
              <a:off x="3360" y="2160"/>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59417" name="Oval 26"/>
            <p:cNvSpPr/>
            <p:nvPr/>
          </p:nvSpPr>
          <p:spPr>
            <a:xfrm>
              <a:off x="3744" y="2208"/>
              <a:ext cx="62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18" name="Text Box 27"/>
            <p:cNvSpPr txBox="1"/>
            <p:nvPr/>
          </p:nvSpPr>
          <p:spPr>
            <a:xfrm>
              <a:off x="3986" y="2188"/>
              <a:ext cx="397" cy="291"/>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17   </a:t>
              </a:r>
            </a:p>
          </p:txBody>
        </p:sp>
        <p:sp>
          <p:nvSpPr>
            <p:cNvPr id="59419" name="Oval 28"/>
            <p:cNvSpPr/>
            <p:nvPr/>
          </p:nvSpPr>
          <p:spPr>
            <a:xfrm>
              <a:off x="1348" y="2164"/>
              <a:ext cx="280" cy="280"/>
            </a:xfrm>
            <a:prstGeom prst="ellipse">
              <a:avLst/>
            </a:prstGeom>
            <a:grp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59420" name="Text Box 29"/>
            <p:cNvSpPr txBox="1"/>
            <p:nvPr/>
          </p:nvSpPr>
          <p:spPr>
            <a:xfrm>
              <a:off x="1392" y="2160"/>
              <a:ext cx="240" cy="288"/>
            </a:xfrm>
            <a:prstGeom prst="rect">
              <a:avLst/>
            </a:prstGeom>
            <a:grp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59421" name="Line 30"/>
            <p:cNvSpPr/>
            <p:nvPr/>
          </p:nvSpPr>
          <p:spPr>
            <a:xfrm>
              <a:off x="1488" y="1776"/>
              <a:ext cx="0" cy="384"/>
            </a:xfrm>
            <a:prstGeom prst="line">
              <a:avLst/>
            </a:prstGeom>
            <a:grpFill/>
            <a:ln w="38100" cap="flat" cmpd="sng">
              <a:solidFill>
                <a:schemeClr val="tx1"/>
              </a:solidFill>
              <a:prstDash val="solid"/>
              <a:round/>
              <a:headEnd type="none" w="sm" len="sm"/>
              <a:tailEnd type="none" w="sm" len="sm"/>
            </a:ln>
          </p:spPr>
        </p:sp>
      </p:grpSp>
      <p:sp>
        <p:nvSpPr>
          <p:cNvPr id="31" name="Text Box 27"/>
          <p:cNvSpPr txBox="1"/>
          <p:nvPr/>
        </p:nvSpPr>
        <p:spPr>
          <a:xfrm>
            <a:off x="5832475" y="3473450"/>
            <a:ext cx="630238"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1"/>
                                        </p:tgtEl>
                                      </p:cBhvr>
                                    </p:animEffect>
                                    <p:anim calcmode="lin" valueType="num">
                                      <p:cBhvr>
                                        <p:cTn id="7" dur="1822" tmFilter="0,0; 0.14,0.31; 0.43,0.73; 0.71,0.91; 1.0,1.0">
                                          <p:stCondLst>
                                            <p:cond delay="0"/>
                                          </p:stCondLst>
                                        </p:cTn>
                                        <p:tgtEl>
                                          <p:spTgt spid="31"/>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1"/>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1"/>
                                        </p:tgtEl>
                                        <p:attrNameLst>
                                          <p:attrName>ppt_y</p:attrName>
                                        </p:attrNameLst>
                                      </p:cBhvr>
                                      <p:tavLst>
                                        <p:tav tm="0">
                                          <p:val>
                                            <p:strVal val="ppt_y"/>
                                          </p:val>
                                        </p:tav>
                                        <p:tav tm="100000">
                                          <p:val>
                                            <p:strVal val="ppt_y+ppt_h"/>
                                          </p:val>
                                        </p:tav>
                                      </p:tavLst>
                                    </p:anim>
                                    <p:animScale>
                                      <p:cBhvr>
                                        <p:cTn id="14" dur="26">
                                          <p:stCondLst>
                                            <p:cond delay="620"/>
                                          </p:stCondLst>
                                        </p:cTn>
                                        <p:tgtEl>
                                          <p:spTgt spid="31"/>
                                        </p:tgtEl>
                                      </p:cBhvr>
                                      <p:to x="100000" y="60000"/>
                                    </p:animScale>
                                    <p:animScale>
                                      <p:cBhvr>
                                        <p:cTn id="15" dur="166" decel="50000">
                                          <p:stCondLst>
                                            <p:cond delay="646"/>
                                          </p:stCondLst>
                                        </p:cTn>
                                        <p:tgtEl>
                                          <p:spTgt spid="31"/>
                                        </p:tgtEl>
                                      </p:cBhvr>
                                      <p:to x="100000" y="100000"/>
                                    </p:animScale>
                                    <p:animScale>
                                      <p:cBhvr>
                                        <p:cTn id="16" dur="26">
                                          <p:stCondLst>
                                            <p:cond delay="1312"/>
                                          </p:stCondLst>
                                        </p:cTn>
                                        <p:tgtEl>
                                          <p:spTgt spid="31"/>
                                        </p:tgtEl>
                                      </p:cBhvr>
                                      <p:to x="100000" y="80000"/>
                                    </p:animScale>
                                    <p:animScale>
                                      <p:cBhvr>
                                        <p:cTn id="17" dur="166" decel="50000">
                                          <p:stCondLst>
                                            <p:cond delay="1338"/>
                                          </p:stCondLst>
                                        </p:cTn>
                                        <p:tgtEl>
                                          <p:spTgt spid="31"/>
                                        </p:tgtEl>
                                      </p:cBhvr>
                                      <p:to x="100000" y="100000"/>
                                    </p:animScale>
                                    <p:animScale>
                                      <p:cBhvr>
                                        <p:cTn id="18" dur="26">
                                          <p:stCondLst>
                                            <p:cond delay="1642"/>
                                          </p:stCondLst>
                                        </p:cTn>
                                        <p:tgtEl>
                                          <p:spTgt spid="31"/>
                                        </p:tgtEl>
                                      </p:cBhvr>
                                      <p:to x="100000" y="90000"/>
                                    </p:animScale>
                                    <p:animScale>
                                      <p:cBhvr>
                                        <p:cTn id="19" dur="166" decel="50000">
                                          <p:stCondLst>
                                            <p:cond delay="1668"/>
                                          </p:stCondLst>
                                        </p:cTn>
                                        <p:tgtEl>
                                          <p:spTgt spid="31"/>
                                        </p:tgtEl>
                                      </p:cBhvr>
                                      <p:to x="100000" y="100000"/>
                                    </p:animScale>
                                    <p:animScale>
                                      <p:cBhvr>
                                        <p:cTn id="20" dur="26">
                                          <p:stCondLst>
                                            <p:cond delay="1808"/>
                                          </p:stCondLst>
                                        </p:cTn>
                                        <p:tgtEl>
                                          <p:spTgt spid="31"/>
                                        </p:tgtEl>
                                      </p:cBhvr>
                                      <p:to x="100000" y="95000"/>
                                    </p:animScale>
                                    <p:animScale>
                                      <p:cBhvr>
                                        <p:cTn id="21" dur="166" decel="50000">
                                          <p:stCondLst>
                                            <p:cond delay="1834"/>
                                          </p:stCondLst>
                                        </p:cTn>
                                        <p:tgtEl>
                                          <p:spTgt spid="31"/>
                                        </p:tgtEl>
                                      </p:cBhvr>
                                      <p:to x="100000" y="100000"/>
                                    </p:animScale>
                                    <p:set>
                                      <p:cBhvr>
                                        <p:cTn id="22" dur="1" fill="hold">
                                          <p:stCondLst>
                                            <p:cond delay="1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p:nvPr/>
        </p:nvSpPr>
        <p:spPr>
          <a:xfrm>
            <a:off x="381000" y="3886200"/>
            <a:ext cx="6756171" cy="523220"/>
          </a:xfrm>
          <a:prstGeom prst="rect">
            <a:avLst/>
          </a:prstGeom>
          <a:noFill/>
          <a:ln w="12700">
            <a:noFill/>
          </a:ln>
        </p:spPr>
        <p:txBody>
          <a:bodyPr wrap="square" anchor="t">
            <a:spAutoFit/>
          </a:bodyPr>
          <a:lstStyle/>
          <a:p>
            <a:pPr>
              <a:spcBef>
                <a:spcPct val="50000"/>
              </a:spcBef>
              <a:buClr>
                <a:schemeClr val="tx2"/>
              </a:buClr>
              <a:buSzTx/>
            </a:pPr>
            <a:r>
              <a:rPr lang="zh-CN" altLang="en-US" sz="2800" dirty="0" smtClean="0">
                <a:solidFill>
                  <a:srgbClr val="FF0000"/>
                </a:solidFill>
                <a:latin typeface="Arial" panose="020B0604020202020204" pitchFamily="34" charset="0"/>
              </a:rPr>
              <a:t>删除</a:t>
            </a:r>
            <a:r>
              <a:rPr lang="en-US" altLang="zh-CN" sz="2800" dirty="0" smtClean="0">
                <a:solidFill>
                  <a:srgbClr val="FF0000"/>
                </a:solidFill>
                <a:latin typeface="Arial" panose="020B0604020202020204" pitchFamily="34" charset="0"/>
              </a:rPr>
              <a:t>17</a:t>
            </a:r>
            <a:endParaRPr lang="zh-CN" altLang="en-US" sz="2800" dirty="0" smtClean="0">
              <a:solidFill>
                <a:srgbClr val="FF0000"/>
              </a:solidFill>
              <a:latin typeface="Arial" panose="020B0604020202020204" pitchFamily="34" charset="0"/>
            </a:endParaRPr>
          </a:p>
        </p:txBody>
      </p:sp>
      <p:sp>
        <p:nvSpPr>
          <p:cNvPr id="60419" name="Oval 4"/>
          <p:cNvSpPr/>
          <p:nvPr/>
        </p:nvSpPr>
        <p:spPr>
          <a:xfrm>
            <a:off x="5943600" y="1905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0" name="Text Box 5"/>
          <p:cNvSpPr txBox="1"/>
          <p:nvPr/>
        </p:nvSpPr>
        <p:spPr>
          <a:xfrm>
            <a:off x="5943600" y="1905000"/>
            <a:ext cx="65405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a:t>
            </a:r>
          </a:p>
        </p:txBody>
      </p:sp>
      <p:sp>
        <p:nvSpPr>
          <p:cNvPr id="60421" name="Oval 6"/>
          <p:cNvSpPr/>
          <p:nvPr/>
        </p:nvSpPr>
        <p:spPr>
          <a:xfrm>
            <a:off x="5264150" y="29019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2" name="Oval 7"/>
          <p:cNvSpPr/>
          <p:nvPr/>
        </p:nvSpPr>
        <p:spPr>
          <a:xfrm>
            <a:off x="990600" y="28956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3" name="Oval 8"/>
          <p:cNvSpPr/>
          <p:nvPr/>
        </p:nvSpPr>
        <p:spPr>
          <a:xfrm>
            <a:off x="4273550" y="7683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24" name="Line 9"/>
          <p:cNvSpPr/>
          <p:nvPr/>
        </p:nvSpPr>
        <p:spPr>
          <a:xfrm flipH="1">
            <a:off x="2514600" y="1066800"/>
            <a:ext cx="1752600" cy="762000"/>
          </a:xfrm>
          <a:prstGeom prst="line">
            <a:avLst/>
          </a:prstGeom>
          <a:ln w="38100" cap="flat" cmpd="sng">
            <a:solidFill>
              <a:schemeClr val="tx1"/>
            </a:solidFill>
            <a:prstDash val="solid"/>
            <a:round/>
            <a:headEnd type="none" w="sm" len="sm"/>
            <a:tailEnd type="none" w="sm" len="sm"/>
          </a:ln>
        </p:spPr>
      </p:sp>
      <p:sp>
        <p:nvSpPr>
          <p:cNvPr id="60425" name="Line 10"/>
          <p:cNvSpPr/>
          <p:nvPr/>
        </p:nvSpPr>
        <p:spPr>
          <a:xfrm>
            <a:off x="4724400" y="1066800"/>
            <a:ext cx="1752600" cy="838200"/>
          </a:xfrm>
          <a:prstGeom prst="line">
            <a:avLst/>
          </a:prstGeom>
          <a:ln w="38100" cap="flat" cmpd="sng">
            <a:solidFill>
              <a:schemeClr val="tx1"/>
            </a:solidFill>
            <a:prstDash val="solid"/>
            <a:round/>
            <a:headEnd type="none" w="sm" len="sm"/>
            <a:tailEnd type="none" w="sm" len="sm"/>
          </a:ln>
        </p:spPr>
      </p:sp>
      <p:sp>
        <p:nvSpPr>
          <p:cNvPr id="60426" name="Line 11"/>
          <p:cNvSpPr/>
          <p:nvPr/>
        </p:nvSpPr>
        <p:spPr>
          <a:xfrm flipH="1">
            <a:off x="1219200" y="2133600"/>
            <a:ext cx="990600" cy="762000"/>
          </a:xfrm>
          <a:prstGeom prst="line">
            <a:avLst/>
          </a:prstGeom>
          <a:ln w="38100" cap="flat" cmpd="sng">
            <a:solidFill>
              <a:schemeClr val="tx1"/>
            </a:solidFill>
            <a:prstDash val="solid"/>
            <a:round/>
            <a:headEnd type="none" w="sm" len="sm"/>
            <a:tailEnd type="none" w="sm" len="sm"/>
          </a:ln>
        </p:spPr>
      </p:sp>
      <p:sp>
        <p:nvSpPr>
          <p:cNvPr id="60427" name="Line 12"/>
          <p:cNvSpPr/>
          <p:nvPr/>
        </p:nvSpPr>
        <p:spPr>
          <a:xfrm flipH="1">
            <a:off x="5638800" y="2362200"/>
            <a:ext cx="609600" cy="609600"/>
          </a:xfrm>
          <a:prstGeom prst="line">
            <a:avLst/>
          </a:prstGeom>
          <a:ln w="38100" cap="flat" cmpd="sng">
            <a:solidFill>
              <a:schemeClr val="tx1"/>
            </a:solidFill>
            <a:prstDash val="solid"/>
            <a:round/>
            <a:headEnd type="none" w="sm" len="sm"/>
            <a:tailEnd type="none" w="sm" len="sm"/>
          </a:ln>
        </p:spPr>
      </p:sp>
      <p:sp>
        <p:nvSpPr>
          <p:cNvPr id="60428" name="Line 13"/>
          <p:cNvSpPr/>
          <p:nvPr/>
        </p:nvSpPr>
        <p:spPr>
          <a:xfrm>
            <a:off x="6858000" y="2286000"/>
            <a:ext cx="609600" cy="609600"/>
          </a:xfrm>
          <a:prstGeom prst="line">
            <a:avLst/>
          </a:prstGeom>
          <a:ln w="38100" cap="flat" cmpd="sng">
            <a:solidFill>
              <a:schemeClr val="tx1"/>
            </a:solidFill>
            <a:prstDash val="solid"/>
            <a:round/>
            <a:headEnd type="none" w="sm" len="sm"/>
            <a:tailEnd type="none" w="sm" len="sm"/>
          </a:ln>
        </p:spPr>
      </p:sp>
      <p:sp>
        <p:nvSpPr>
          <p:cNvPr id="60429" name="Line 14"/>
          <p:cNvSpPr/>
          <p:nvPr/>
        </p:nvSpPr>
        <p:spPr>
          <a:xfrm>
            <a:off x="2819400" y="2133600"/>
            <a:ext cx="457200" cy="762000"/>
          </a:xfrm>
          <a:prstGeom prst="line">
            <a:avLst/>
          </a:prstGeom>
          <a:ln w="38100" cap="flat" cmpd="sng">
            <a:solidFill>
              <a:schemeClr val="tx1"/>
            </a:solidFill>
            <a:prstDash val="solid"/>
            <a:round/>
            <a:headEnd type="none" w="sm" len="sm"/>
            <a:tailEnd type="none" w="sm" len="sm"/>
          </a:ln>
        </p:spPr>
      </p:sp>
      <p:sp>
        <p:nvSpPr>
          <p:cNvPr id="60430" name="Text Box 15"/>
          <p:cNvSpPr txBox="1"/>
          <p:nvPr/>
        </p:nvSpPr>
        <p:spPr>
          <a:xfrm>
            <a:off x="4343400" y="7620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60431" name="Text Box 16"/>
          <p:cNvSpPr txBox="1"/>
          <p:nvPr/>
        </p:nvSpPr>
        <p:spPr>
          <a:xfrm>
            <a:off x="1060450" y="28892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60432" name="Oval 17"/>
          <p:cNvSpPr/>
          <p:nvPr/>
        </p:nvSpPr>
        <p:spPr>
          <a:xfrm>
            <a:off x="2819400" y="28956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33" name="Oval 18"/>
          <p:cNvSpPr/>
          <p:nvPr/>
        </p:nvSpPr>
        <p:spPr>
          <a:xfrm>
            <a:off x="1905000" y="18288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34" name="Text Box 19"/>
          <p:cNvSpPr txBox="1"/>
          <p:nvPr/>
        </p:nvSpPr>
        <p:spPr>
          <a:xfrm>
            <a:off x="2057400" y="1828800"/>
            <a:ext cx="9842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60435" name="Text Box 20"/>
          <p:cNvSpPr txBox="1"/>
          <p:nvPr/>
        </p:nvSpPr>
        <p:spPr>
          <a:xfrm>
            <a:off x="2971800" y="2895600"/>
            <a:ext cx="11049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60436" name="Line 21"/>
          <p:cNvSpPr/>
          <p:nvPr/>
        </p:nvSpPr>
        <p:spPr>
          <a:xfrm>
            <a:off x="6477000" y="2362200"/>
            <a:ext cx="0" cy="609600"/>
          </a:xfrm>
          <a:prstGeom prst="line">
            <a:avLst/>
          </a:prstGeom>
          <a:ln w="38100" cap="flat" cmpd="sng">
            <a:solidFill>
              <a:schemeClr val="tx1"/>
            </a:solidFill>
            <a:prstDash val="solid"/>
            <a:round/>
            <a:headEnd type="none" w="sm" len="sm"/>
            <a:tailEnd type="none" w="sm" len="sm"/>
          </a:ln>
        </p:spPr>
      </p:sp>
      <p:sp>
        <p:nvSpPr>
          <p:cNvPr id="60437" name="Oval 22"/>
          <p:cNvSpPr/>
          <p:nvPr/>
        </p:nvSpPr>
        <p:spPr>
          <a:xfrm>
            <a:off x="7010400" y="28956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2279" name="Text Box 23"/>
          <p:cNvSpPr txBox="1"/>
          <p:nvPr/>
        </p:nvSpPr>
        <p:spPr>
          <a:xfrm>
            <a:off x="7010400" y="2895600"/>
            <a:ext cx="62230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a:t>
            </a:r>
          </a:p>
        </p:txBody>
      </p:sp>
      <p:sp>
        <p:nvSpPr>
          <p:cNvPr id="60439" name="Text Box 24"/>
          <p:cNvSpPr txBox="1"/>
          <p:nvPr/>
        </p:nvSpPr>
        <p:spPr>
          <a:xfrm>
            <a:off x="5334000" y="2895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60440" name="Oval 25"/>
          <p:cNvSpPr/>
          <p:nvPr/>
        </p:nvSpPr>
        <p:spPr>
          <a:xfrm>
            <a:off x="2139950" y="29019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0441" name="Text Box 26"/>
          <p:cNvSpPr txBox="1"/>
          <p:nvPr/>
        </p:nvSpPr>
        <p:spPr>
          <a:xfrm>
            <a:off x="2209800" y="28956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60442" name="Line 27"/>
          <p:cNvSpPr/>
          <p:nvPr/>
        </p:nvSpPr>
        <p:spPr>
          <a:xfrm>
            <a:off x="2362200" y="2286000"/>
            <a:ext cx="0" cy="609600"/>
          </a:xfrm>
          <a:prstGeom prst="line">
            <a:avLst/>
          </a:prstGeom>
          <a:ln w="38100" cap="flat" cmpd="sng">
            <a:solidFill>
              <a:schemeClr val="tx1"/>
            </a:solidFill>
            <a:prstDash val="solid"/>
            <a:round/>
            <a:headEnd type="none" w="sm" len="sm"/>
            <a:tailEnd type="none" w="sm" len="sm"/>
          </a:ln>
        </p:spPr>
      </p:sp>
      <p:sp>
        <p:nvSpPr>
          <p:cNvPr id="60443" name="Oval 28"/>
          <p:cNvSpPr/>
          <p:nvPr/>
        </p:nvSpPr>
        <p:spPr>
          <a:xfrm>
            <a:off x="6248400" y="29718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2285" name="Text Box 29"/>
          <p:cNvSpPr txBox="1"/>
          <p:nvPr/>
        </p:nvSpPr>
        <p:spPr>
          <a:xfrm>
            <a:off x="6248400" y="2965450"/>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17</a:t>
            </a:r>
          </a:p>
        </p:txBody>
      </p:sp>
      <p:sp>
        <p:nvSpPr>
          <p:cNvPr id="60445" name="Text Box 23"/>
          <p:cNvSpPr txBox="1"/>
          <p:nvPr/>
        </p:nvSpPr>
        <p:spPr>
          <a:xfrm>
            <a:off x="7497763" y="2889250"/>
            <a:ext cx="620712"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40</a:t>
            </a:r>
          </a:p>
        </p:txBody>
      </p:sp>
      <p:sp>
        <p:nvSpPr>
          <p:cNvPr id="31" name="Text Box 5"/>
          <p:cNvSpPr txBox="1"/>
          <p:nvPr/>
        </p:nvSpPr>
        <p:spPr>
          <a:xfrm>
            <a:off x="6416675" y="1898650"/>
            <a:ext cx="654050" cy="461963"/>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2285"/>
                                        </p:tgtEl>
                                      </p:cBhvr>
                                    </p:animEffect>
                                    <p:set>
                                      <p:cBhvr>
                                        <p:cTn id="7" dur="1" fill="hold">
                                          <p:stCondLst>
                                            <p:cond delay="499"/>
                                          </p:stCondLst>
                                        </p:cTn>
                                        <p:tgtEl>
                                          <p:spTgt spid="35228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4.15356E-6 C -0.00764 0.01618 -0.00295 0.00948 -0.01267 0.02058 C -0.01962 0.03746 -0.02656 0.05481 -0.03437 0.07146 C -0.03333 0.09204 -0.03299 0.11309 -0.03125 0.1339 C -0.0309 0.13621 -0.02899 0.13829 -0.0283 0.14084 C -0.02656 0.14801 -0.0283 0.16235 -0.01892 0.16859 " pathEditMode="relative" rAng="0" ptsTypes="fffffA">
                                      <p:cBhvr>
                                        <p:cTn id="11" dur="2000" fill="hold"/>
                                        <p:tgtEl>
                                          <p:spTgt spid="31">
                                            <p:txEl>
                                              <p:pRg st="0" end="0"/>
                                            </p:txEl>
                                          </p:spTgt>
                                        </p:tgtEl>
                                        <p:attrNameLst>
                                          <p:attrName>ppt_x</p:attrName>
                                          <p:attrName>ppt_y</p:attrName>
                                        </p:attrNameLst>
                                      </p:cBhvr>
                                      <p:rCtr x="-1700" y="8400"/>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816 -0.00926 C 0.01025 -0.02059 0.0099 -0.03423 0.00209 -0.04094 C -4.44444E-6 -0.05019 -0.00277 -0.06083 -0.00677 -0.06892 C -0.00781 -0.07424 -0.00885 -0.08419 -0.01128 -0.08881 C -0.01319 -0.09274 -0.01631 -0.09529 -0.01875 -0.09876 C -0.02083 -0.10662 -0.02343 -0.11078 -0.02777 -0.11656 C -0.03159 -0.13345 -0.02604 -0.11286 -0.03229 -0.12651 C -0.03316 -0.12836 -0.03281 -0.13067 -0.03368 -0.13252 C -0.03489 -0.13483 -0.03663 -0.13645 -0.03819 -0.1383 C -0.04652 -0.1494 -0.04635 -0.14917 -0.05763 -0.15241 C -0.06059 -0.15172 -0.06388 -0.15218 -0.06649 -0.15033 C -0.06805 -0.14917 -0.06944 -0.14432 -0.06944 -0.14408 " pathEditMode="relative" rAng="0" ptsTypes="fffffffffffA">
                                      <p:cBhvr>
                                        <p:cTn id="15" dur="2000" fill="hold"/>
                                        <p:tgtEl>
                                          <p:spTgt spid="352279"/>
                                        </p:tgtEl>
                                        <p:attrNameLst>
                                          <p:attrName>ppt_x</p:attrName>
                                          <p:attrName>ppt_y</p:attrName>
                                        </p:attrNameLst>
                                      </p:cBhvr>
                                      <p:rCtr x="-3800" y="-7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79" grpId="0"/>
      <p:bldP spid="3522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p:nvPr/>
        </p:nvSpPr>
        <p:spPr>
          <a:xfrm>
            <a:off x="381000" y="3886200"/>
            <a:ext cx="8763000" cy="1169988"/>
          </a:xfrm>
          <a:prstGeom prst="rect">
            <a:avLst/>
          </a:prstGeom>
          <a:noFill/>
          <a:ln w="12700">
            <a:noFill/>
          </a:ln>
        </p:spPr>
        <p:txBody>
          <a:bodyPr anchor="t">
            <a:spAutoFit/>
          </a:bodyPr>
          <a:lstStyle/>
          <a:p>
            <a:pPr>
              <a:spcBef>
                <a:spcPct val="50000"/>
              </a:spcBef>
              <a:buClr>
                <a:schemeClr val="tx2"/>
              </a:buClr>
              <a:buSzTx/>
              <a:buFontTx/>
              <a:buChar char="•"/>
            </a:pPr>
            <a:r>
              <a:rPr lang="zh-CN" altLang="en-US" sz="2800" dirty="0">
                <a:latin typeface="Arial" panose="020B0604020202020204" pitchFamily="34" charset="0"/>
              </a:rPr>
              <a:t> </a:t>
            </a:r>
            <a:r>
              <a:rPr lang="zh-CN" altLang="en-US" sz="2800" dirty="0" smtClean="0">
                <a:latin typeface="Arial" panose="020B0604020202020204" pitchFamily="34" charset="0"/>
              </a:rPr>
              <a:t>删</a:t>
            </a:r>
            <a:r>
              <a:rPr lang="zh-CN" altLang="en-US" sz="2800" dirty="0" smtClean="0"/>
              <a:t>出</a:t>
            </a:r>
            <a:r>
              <a:rPr lang="en-US" altLang="zh-CN" sz="2800" dirty="0" smtClean="0"/>
              <a:t>20,30</a:t>
            </a:r>
            <a:r>
              <a:rPr lang="en-US" altLang="zh-CN" sz="2800" dirty="0"/>
              <a:t>,</a:t>
            </a:r>
            <a:r>
              <a:rPr lang="en-US" altLang="zh-CN" sz="2800" dirty="0" smtClean="0"/>
              <a:t>40</a:t>
            </a:r>
            <a:endParaRPr lang="en-US" altLang="zh-CN" sz="2800" dirty="0">
              <a:latin typeface="Arial" panose="020B0604020202020204" pitchFamily="34" charset="0"/>
            </a:endParaRPr>
          </a:p>
          <a:p>
            <a:pPr>
              <a:spcBef>
                <a:spcPct val="50000"/>
              </a:spcBef>
              <a:buClr>
                <a:schemeClr val="tx2"/>
              </a:buClr>
              <a:buSzTx/>
            </a:pPr>
            <a:endParaRPr lang="en-US" altLang="zh-CN" sz="2800" dirty="0">
              <a:latin typeface="Arial" panose="020B0604020202020204" pitchFamily="34" charset="0"/>
            </a:endParaRPr>
          </a:p>
        </p:txBody>
      </p:sp>
      <p:sp>
        <p:nvSpPr>
          <p:cNvPr id="61443" name="Oval 4"/>
          <p:cNvSpPr/>
          <p:nvPr/>
        </p:nvSpPr>
        <p:spPr>
          <a:xfrm>
            <a:off x="5943600" y="19812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4" name="Oval 6"/>
          <p:cNvSpPr/>
          <p:nvPr/>
        </p:nvSpPr>
        <p:spPr>
          <a:xfrm>
            <a:off x="4751388" y="2978150"/>
            <a:ext cx="957262"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5" name="Oval 7"/>
          <p:cNvSpPr/>
          <p:nvPr/>
        </p:nvSpPr>
        <p:spPr>
          <a:xfrm>
            <a:off x="990600" y="29718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6" name="Oval 8"/>
          <p:cNvSpPr/>
          <p:nvPr/>
        </p:nvSpPr>
        <p:spPr>
          <a:xfrm>
            <a:off x="4273550" y="8445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47" name="Line 9"/>
          <p:cNvSpPr/>
          <p:nvPr/>
        </p:nvSpPr>
        <p:spPr>
          <a:xfrm flipH="1">
            <a:off x="2514600" y="1143000"/>
            <a:ext cx="1752600" cy="762000"/>
          </a:xfrm>
          <a:prstGeom prst="line">
            <a:avLst/>
          </a:prstGeom>
          <a:ln w="38100" cap="flat" cmpd="sng">
            <a:solidFill>
              <a:schemeClr val="tx1"/>
            </a:solidFill>
            <a:prstDash val="solid"/>
            <a:round/>
            <a:headEnd type="none" w="sm" len="sm"/>
            <a:tailEnd type="none" w="sm" len="sm"/>
          </a:ln>
        </p:spPr>
      </p:sp>
      <p:sp>
        <p:nvSpPr>
          <p:cNvPr id="61448" name="Line 10"/>
          <p:cNvSpPr/>
          <p:nvPr/>
        </p:nvSpPr>
        <p:spPr>
          <a:xfrm>
            <a:off x="4724400" y="1143000"/>
            <a:ext cx="1752600" cy="838200"/>
          </a:xfrm>
          <a:prstGeom prst="line">
            <a:avLst/>
          </a:prstGeom>
          <a:ln w="38100" cap="flat" cmpd="sng">
            <a:solidFill>
              <a:schemeClr val="tx1"/>
            </a:solidFill>
            <a:prstDash val="solid"/>
            <a:round/>
            <a:headEnd type="none" w="sm" len="sm"/>
            <a:tailEnd type="none" w="sm" len="sm"/>
          </a:ln>
        </p:spPr>
      </p:sp>
      <p:sp>
        <p:nvSpPr>
          <p:cNvPr id="61449" name="Line 11"/>
          <p:cNvSpPr/>
          <p:nvPr/>
        </p:nvSpPr>
        <p:spPr>
          <a:xfrm flipH="1">
            <a:off x="1219200" y="2209800"/>
            <a:ext cx="990600" cy="762000"/>
          </a:xfrm>
          <a:prstGeom prst="line">
            <a:avLst/>
          </a:prstGeom>
          <a:ln w="38100" cap="flat" cmpd="sng">
            <a:solidFill>
              <a:schemeClr val="tx1"/>
            </a:solidFill>
            <a:prstDash val="solid"/>
            <a:round/>
            <a:headEnd type="none" w="sm" len="sm"/>
            <a:tailEnd type="none" w="sm" len="sm"/>
          </a:ln>
        </p:spPr>
      </p:sp>
      <p:sp>
        <p:nvSpPr>
          <p:cNvPr id="61450" name="Line 12"/>
          <p:cNvSpPr/>
          <p:nvPr/>
        </p:nvSpPr>
        <p:spPr>
          <a:xfrm flipH="1">
            <a:off x="5638800" y="2438400"/>
            <a:ext cx="609600" cy="609600"/>
          </a:xfrm>
          <a:prstGeom prst="line">
            <a:avLst/>
          </a:prstGeom>
          <a:ln w="38100" cap="flat" cmpd="sng">
            <a:solidFill>
              <a:schemeClr val="tx1"/>
            </a:solidFill>
            <a:prstDash val="solid"/>
            <a:round/>
            <a:headEnd type="none" w="sm" len="sm"/>
            <a:tailEnd type="none" w="sm" len="sm"/>
          </a:ln>
        </p:spPr>
      </p:sp>
      <p:sp>
        <p:nvSpPr>
          <p:cNvPr id="61451" name="Line 13"/>
          <p:cNvSpPr/>
          <p:nvPr/>
        </p:nvSpPr>
        <p:spPr>
          <a:xfrm>
            <a:off x="6858000" y="2362200"/>
            <a:ext cx="609600" cy="609600"/>
          </a:xfrm>
          <a:prstGeom prst="line">
            <a:avLst/>
          </a:prstGeom>
          <a:ln w="38100" cap="flat" cmpd="sng">
            <a:solidFill>
              <a:schemeClr val="tx1"/>
            </a:solidFill>
            <a:prstDash val="solid"/>
            <a:round/>
            <a:headEnd type="none" w="sm" len="sm"/>
            <a:tailEnd type="none" w="sm" len="sm"/>
          </a:ln>
        </p:spPr>
      </p:sp>
      <p:sp>
        <p:nvSpPr>
          <p:cNvPr id="61452" name="Line 14"/>
          <p:cNvSpPr/>
          <p:nvPr/>
        </p:nvSpPr>
        <p:spPr>
          <a:xfrm>
            <a:off x="2819400" y="2209800"/>
            <a:ext cx="457200" cy="762000"/>
          </a:xfrm>
          <a:prstGeom prst="line">
            <a:avLst/>
          </a:prstGeom>
          <a:ln w="38100" cap="flat" cmpd="sng">
            <a:solidFill>
              <a:schemeClr val="tx1"/>
            </a:solidFill>
            <a:prstDash val="solid"/>
            <a:round/>
            <a:headEnd type="none" w="sm" len="sm"/>
            <a:tailEnd type="none" w="sm" len="sm"/>
          </a:ln>
        </p:spPr>
      </p:sp>
      <p:sp>
        <p:nvSpPr>
          <p:cNvPr id="61453" name="Text Box 15"/>
          <p:cNvSpPr txBox="1"/>
          <p:nvPr/>
        </p:nvSpPr>
        <p:spPr>
          <a:xfrm>
            <a:off x="4343400" y="8382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8</a:t>
            </a:r>
          </a:p>
        </p:txBody>
      </p:sp>
      <p:sp>
        <p:nvSpPr>
          <p:cNvPr id="61454" name="Text Box 16"/>
          <p:cNvSpPr txBox="1"/>
          <p:nvPr/>
        </p:nvSpPr>
        <p:spPr>
          <a:xfrm>
            <a:off x="1060450" y="296545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a:t>
            </a:r>
          </a:p>
        </p:txBody>
      </p:sp>
      <p:sp>
        <p:nvSpPr>
          <p:cNvPr id="61455" name="Oval 17"/>
          <p:cNvSpPr/>
          <p:nvPr/>
        </p:nvSpPr>
        <p:spPr>
          <a:xfrm>
            <a:off x="2819400" y="29718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56" name="Oval 18"/>
          <p:cNvSpPr/>
          <p:nvPr/>
        </p:nvSpPr>
        <p:spPr>
          <a:xfrm>
            <a:off x="1905000" y="1905000"/>
            <a:ext cx="98425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57" name="Text Box 19"/>
          <p:cNvSpPr txBox="1"/>
          <p:nvPr/>
        </p:nvSpPr>
        <p:spPr>
          <a:xfrm>
            <a:off x="2057400" y="1905000"/>
            <a:ext cx="9398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2   4</a:t>
            </a:r>
          </a:p>
        </p:txBody>
      </p:sp>
      <p:sp>
        <p:nvSpPr>
          <p:cNvPr id="61458" name="Text Box 20"/>
          <p:cNvSpPr txBox="1"/>
          <p:nvPr/>
        </p:nvSpPr>
        <p:spPr>
          <a:xfrm>
            <a:off x="2971800" y="2971800"/>
            <a:ext cx="969963"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5   6</a:t>
            </a:r>
          </a:p>
        </p:txBody>
      </p:sp>
      <p:sp>
        <p:nvSpPr>
          <p:cNvPr id="353301" name="Line 21"/>
          <p:cNvSpPr/>
          <p:nvPr/>
        </p:nvSpPr>
        <p:spPr>
          <a:xfrm>
            <a:off x="6477000" y="2438400"/>
            <a:ext cx="0" cy="609600"/>
          </a:xfrm>
          <a:prstGeom prst="line">
            <a:avLst/>
          </a:prstGeom>
          <a:ln w="38100" cap="flat" cmpd="sng">
            <a:solidFill>
              <a:schemeClr val="tx1"/>
            </a:solidFill>
            <a:prstDash val="solid"/>
            <a:round/>
            <a:headEnd type="none" w="sm" len="sm"/>
            <a:tailEnd type="none" w="sm" len="sm"/>
          </a:ln>
        </p:spPr>
      </p:sp>
      <p:sp>
        <p:nvSpPr>
          <p:cNvPr id="61460" name="Text Box 22"/>
          <p:cNvSpPr txBox="1"/>
          <p:nvPr/>
        </p:nvSpPr>
        <p:spPr>
          <a:xfrm>
            <a:off x="4841875" y="2979738"/>
            <a:ext cx="782638"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9</a:t>
            </a:r>
          </a:p>
        </p:txBody>
      </p:sp>
      <p:sp>
        <p:nvSpPr>
          <p:cNvPr id="61461" name="Oval 23"/>
          <p:cNvSpPr/>
          <p:nvPr/>
        </p:nvSpPr>
        <p:spPr>
          <a:xfrm>
            <a:off x="2139950" y="29781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62" name="Text Box 24"/>
          <p:cNvSpPr txBox="1"/>
          <p:nvPr/>
        </p:nvSpPr>
        <p:spPr>
          <a:xfrm>
            <a:off x="2209800" y="2971800"/>
            <a:ext cx="38100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a:t>
            </a:r>
          </a:p>
        </p:txBody>
      </p:sp>
      <p:sp>
        <p:nvSpPr>
          <p:cNvPr id="61463" name="Line 25"/>
          <p:cNvSpPr/>
          <p:nvPr/>
        </p:nvSpPr>
        <p:spPr>
          <a:xfrm>
            <a:off x="2362200" y="2362200"/>
            <a:ext cx="0" cy="609600"/>
          </a:xfrm>
          <a:prstGeom prst="line">
            <a:avLst/>
          </a:prstGeom>
          <a:ln w="38100" cap="flat" cmpd="sng">
            <a:solidFill>
              <a:schemeClr val="tx1"/>
            </a:solidFill>
            <a:prstDash val="solid"/>
            <a:round/>
            <a:headEnd type="none" w="sm" len="sm"/>
            <a:tailEnd type="none" w="sm" len="sm"/>
          </a:ln>
        </p:spPr>
      </p:sp>
      <p:sp>
        <p:nvSpPr>
          <p:cNvPr id="353306" name="Oval 26"/>
          <p:cNvSpPr/>
          <p:nvPr/>
        </p:nvSpPr>
        <p:spPr>
          <a:xfrm>
            <a:off x="6248400" y="304800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353307" name="Text Box 27"/>
          <p:cNvSpPr txBox="1"/>
          <p:nvPr/>
        </p:nvSpPr>
        <p:spPr>
          <a:xfrm>
            <a:off x="6281738" y="3068638"/>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20</a:t>
            </a:r>
          </a:p>
        </p:txBody>
      </p:sp>
      <p:sp>
        <p:nvSpPr>
          <p:cNvPr id="61466" name="Oval 28"/>
          <p:cNvSpPr/>
          <p:nvPr/>
        </p:nvSpPr>
        <p:spPr>
          <a:xfrm>
            <a:off x="7239000" y="2978150"/>
            <a:ext cx="444500" cy="444500"/>
          </a:xfrm>
          <a:prstGeom prst="ellipse">
            <a:avLst/>
          </a:prstGeom>
          <a:noFill/>
          <a:ln w="12700" cap="flat" cmpd="sng">
            <a:solidFill>
              <a:schemeClr val="tx1"/>
            </a:solidFill>
            <a:prstDash val="solid"/>
            <a:round/>
            <a:headEnd type="none" w="med" len="med"/>
            <a:tailEnd type="none" w="med" len="med"/>
          </a:ln>
        </p:spPr>
        <p:txBody>
          <a:bodyPr wrap="none" anchor="ctr"/>
          <a:lstStyle/>
          <a:p>
            <a:pPr>
              <a:buSzTx/>
            </a:pPr>
            <a:endParaRPr lang="zh-CN" altLang="en-US" dirty="0">
              <a:latin typeface="Arial" panose="020B0604020202020204" pitchFamily="34" charset="0"/>
            </a:endParaRPr>
          </a:p>
        </p:txBody>
      </p:sp>
      <p:sp>
        <p:nvSpPr>
          <p:cNvPr id="61467" name="Text Box 29"/>
          <p:cNvSpPr txBox="1"/>
          <p:nvPr/>
        </p:nvSpPr>
        <p:spPr>
          <a:xfrm>
            <a:off x="7239000" y="2971800"/>
            <a:ext cx="539750" cy="457200"/>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40</a:t>
            </a:r>
          </a:p>
        </p:txBody>
      </p:sp>
      <p:sp>
        <p:nvSpPr>
          <p:cNvPr id="61468" name="Text Box 5"/>
          <p:cNvSpPr txBox="1"/>
          <p:nvPr/>
        </p:nvSpPr>
        <p:spPr>
          <a:xfrm>
            <a:off x="6416675" y="1989138"/>
            <a:ext cx="609600" cy="461962"/>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30</a:t>
            </a:r>
          </a:p>
        </p:txBody>
      </p:sp>
      <p:sp>
        <p:nvSpPr>
          <p:cNvPr id="353285" name="Text Box 5"/>
          <p:cNvSpPr txBox="1"/>
          <p:nvPr/>
        </p:nvSpPr>
        <p:spPr>
          <a:xfrm>
            <a:off x="5921375" y="1989138"/>
            <a:ext cx="609600" cy="461962"/>
          </a:xfrm>
          <a:prstGeom prst="rect">
            <a:avLst/>
          </a:prstGeom>
          <a:noFill/>
          <a:ln w="12700">
            <a:noFill/>
          </a:ln>
        </p:spPr>
        <p:txBody>
          <a:bodyPr anchor="t">
            <a:spAutoFit/>
          </a:bodyPr>
          <a:lstStyle/>
          <a:p>
            <a:pPr>
              <a:spcBef>
                <a:spcPct val="50000"/>
              </a:spcBef>
              <a:buSzTx/>
            </a:pPr>
            <a:r>
              <a:rPr lang="en-US" altLang="zh-CN" sz="2400" dirty="0">
                <a:latin typeface="Arial" panose="020B0604020202020204" pitchFamily="34" charset="0"/>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53307"/>
                                        </p:tgtEl>
                                      </p:cBhvr>
                                    </p:animEffect>
                                    <p:set>
                                      <p:cBhvr>
                                        <p:cTn id="7" dur="1" fill="hold">
                                          <p:stCondLst>
                                            <p:cond delay="499"/>
                                          </p:stCondLst>
                                        </p:cTn>
                                        <p:tgtEl>
                                          <p:spTgt spid="35330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353301"/>
                                        </p:tgtEl>
                                      </p:cBhvr>
                                    </p:animEffect>
                                    <p:set>
                                      <p:cBhvr>
                                        <p:cTn id="12" dur="1" fill="hold">
                                          <p:stCondLst>
                                            <p:cond delay="499"/>
                                          </p:stCondLst>
                                        </p:cTn>
                                        <p:tgtEl>
                                          <p:spTgt spid="35330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353307"/>
                                        </p:tgtEl>
                                      </p:cBhvr>
                                    </p:animEffect>
                                    <p:set>
                                      <p:cBhvr>
                                        <p:cTn id="17" dur="1" fill="hold">
                                          <p:stCondLst>
                                            <p:cond delay="499"/>
                                          </p:stCondLst>
                                        </p:cTn>
                                        <p:tgtEl>
                                          <p:spTgt spid="35330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353306"/>
                                        </p:tgtEl>
                                      </p:cBhvr>
                                    </p:animEffect>
                                    <p:set>
                                      <p:cBhvr>
                                        <p:cTn id="22" dur="1" fill="hold">
                                          <p:stCondLst>
                                            <p:cond delay="499"/>
                                          </p:stCondLst>
                                        </p:cTn>
                                        <p:tgtEl>
                                          <p:spTgt spid="35330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1.54487E-6 C -0.00226 0.00832 -0.00434 0.01364 -0.00903 0.01989 C -0.01216 0.0333 -0.00764 0.01804 -0.0165 0.03168 C -0.01788 0.03399 -0.01806 0.03746 -0.01945 0.03977 C -0.0224 0.0444 -0.02656 0.04741 -0.02986 0.05157 C -0.03091 0.05481 -0.03108 0.05874 -0.03281 0.06151 C -0.03386 0.06313 -0.03611 0.06244 -0.03733 0.0636 C -0.03959 0.06568 -0.04115 0.06915 -0.04323 0.07146 C -0.04462 0.07308 -0.04618 0.07423 -0.04775 0.07562 C -0.05087 0.08695 -0.04705 0.07632 -0.05521 0.08742 C -0.06059 0.09482 -0.06441 0.10407 -0.07014 0.11124 C -0.0717 0.1191 -0.075 0.13159 -0.07917 0.13714 " pathEditMode="relative" ptsTypes="fffffffffffA">
                                      <p:cBhvr>
                                        <p:cTn id="26" dur="2000" fill="hold"/>
                                        <p:tgtEl>
                                          <p:spTgt spid="35328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06" grpId="0" animBg="1"/>
      <p:bldP spid="353307" grpId="0"/>
      <p:bldP spid="353307" grpId="1"/>
      <p:bldP spid="3532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881063" y="1042988"/>
            <a:ext cx="7426325" cy="3635375"/>
            <a:chOff x="839" y="2478"/>
            <a:chExt cx="3629" cy="1637"/>
          </a:xfrm>
        </p:grpSpPr>
        <p:grpSp>
          <p:nvGrpSpPr>
            <p:cNvPr id="3" name="Group 4"/>
            <p:cNvGrpSpPr/>
            <p:nvPr/>
          </p:nvGrpSpPr>
          <p:grpSpPr bwMode="auto">
            <a:xfrm>
              <a:off x="930" y="2614"/>
              <a:ext cx="3538" cy="1497"/>
              <a:chOff x="2983" y="7479"/>
              <a:chExt cx="5476" cy="1902"/>
            </a:xfrm>
            <a:grpFill/>
          </p:grpSpPr>
          <p:sp>
            <p:nvSpPr>
              <p:cNvPr id="23" name="Oval 5"/>
              <p:cNvSpPr>
                <a:spLocks noChangeArrowheads="1"/>
              </p:cNvSpPr>
              <p:nvPr/>
            </p:nvSpPr>
            <p:spPr bwMode="auto">
              <a:xfrm>
                <a:off x="5016" y="7943"/>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6"/>
              <p:cNvSpPr>
                <a:spLocks noChangeArrowheads="1"/>
              </p:cNvSpPr>
              <p:nvPr/>
            </p:nvSpPr>
            <p:spPr bwMode="auto">
              <a:xfrm>
                <a:off x="2983" y="9030"/>
                <a:ext cx="938"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Oval 7"/>
              <p:cNvSpPr>
                <a:spLocks noChangeArrowheads="1"/>
              </p:cNvSpPr>
              <p:nvPr/>
            </p:nvSpPr>
            <p:spPr bwMode="auto">
              <a:xfrm>
                <a:off x="4234"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Oval 8"/>
              <p:cNvSpPr>
                <a:spLocks noChangeArrowheads="1"/>
              </p:cNvSpPr>
              <p:nvPr/>
            </p:nvSpPr>
            <p:spPr bwMode="auto">
              <a:xfrm>
                <a:off x="5329"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Oval 9"/>
              <p:cNvSpPr>
                <a:spLocks noChangeArrowheads="1"/>
              </p:cNvSpPr>
              <p:nvPr/>
            </p:nvSpPr>
            <p:spPr bwMode="auto">
              <a:xfrm>
                <a:off x="7521" y="9030"/>
                <a:ext cx="938"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Oval 10"/>
              <p:cNvSpPr>
                <a:spLocks noChangeArrowheads="1"/>
              </p:cNvSpPr>
              <p:nvPr/>
            </p:nvSpPr>
            <p:spPr bwMode="auto">
              <a:xfrm>
                <a:off x="6425" y="9030"/>
                <a:ext cx="940" cy="351"/>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Freeform 11"/>
              <p:cNvSpPr/>
              <p:nvPr/>
            </p:nvSpPr>
            <p:spPr bwMode="auto">
              <a:xfrm>
                <a:off x="5121" y="7479"/>
                <a:ext cx="366" cy="464"/>
              </a:xfrm>
              <a:custGeom>
                <a:avLst/>
                <a:gdLst/>
                <a:ahLst/>
                <a:cxnLst>
                  <a:cxn ang="0">
                    <a:pos x="0" y="0"/>
                  </a:cxn>
                  <a:cxn ang="0">
                    <a:pos x="290" y="160"/>
                  </a:cxn>
                  <a:cxn ang="0">
                    <a:pos x="140" y="280"/>
                  </a:cxn>
                  <a:cxn ang="0">
                    <a:pos x="420" y="533"/>
                  </a:cxn>
                </a:cxnLst>
                <a:rect l="0" t="0" r="r" b="b"/>
                <a:pathLst>
                  <a:path w="420" h="533">
                    <a:moveTo>
                      <a:pt x="0" y="0"/>
                    </a:moveTo>
                    <a:cubicBezTo>
                      <a:pt x="52" y="27"/>
                      <a:pt x="267" y="113"/>
                      <a:pt x="290" y="160"/>
                    </a:cubicBezTo>
                    <a:cubicBezTo>
                      <a:pt x="313" y="207"/>
                      <a:pt x="118" y="218"/>
                      <a:pt x="140" y="280"/>
                    </a:cubicBezTo>
                    <a:cubicBezTo>
                      <a:pt x="162" y="342"/>
                      <a:pt x="362" y="480"/>
                      <a:pt x="420" y="533"/>
                    </a:cubicBezTo>
                  </a:path>
                </a:pathLst>
              </a:custGeom>
              <a:grpFill/>
              <a:ln w="9525" cap="flat" cmpd="sng">
                <a:solidFill>
                  <a:srgbClr val="000000"/>
                </a:solidFill>
                <a:prstDash val="solid"/>
                <a:round/>
                <a:headEnd type="none" w="med" len="me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 name="Line 12"/>
              <p:cNvSpPr>
                <a:spLocks noChangeShapeType="1"/>
              </p:cNvSpPr>
              <p:nvPr/>
            </p:nvSpPr>
            <p:spPr bwMode="auto">
              <a:xfrm flipH="1">
                <a:off x="4078" y="8079"/>
                <a:ext cx="938" cy="408"/>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Line 13"/>
              <p:cNvSpPr>
                <a:spLocks noChangeShapeType="1"/>
              </p:cNvSpPr>
              <p:nvPr/>
            </p:nvSpPr>
            <p:spPr bwMode="auto">
              <a:xfrm>
                <a:off x="5956" y="8079"/>
                <a:ext cx="938" cy="408"/>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Freeform 14"/>
              <p:cNvSpPr/>
              <p:nvPr/>
            </p:nvSpPr>
            <p:spPr bwMode="auto">
              <a:xfrm>
                <a:off x="3452" y="8733"/>
                <a:ext cx="313" cy="297"/>
              </a:xfrm>
              <a:custGeom>
                <a:avLst/>
                <a:gdLst/>
                <a:ahLst/>
                <a:cxnLst>
                  <a:cxn ang="0">
                    <a:pos x="360" y="0"/>
                  </a:cxn>
                  <a:cxn ang="0">
                    <a:pos x="0" y="341"/>
                  </a:cxn>
                </a:cxnLst>
                <a:rect l="0" t="0" r="r" b="b"/>
                <a:pathLst>
                  <a:path w="360" h="341">
                    <a:moveTo>
                      <a:pt x="360" y="0"/>
                    </a:moveTo>
                    <a:lnTo>
                      <a:pt x="0" y="34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5"/>
              <p:cNvSpPr/>
              <p:nvPr/>
            </p:nvSpPr>
            <p:spPr bwMode="auto">
              <a:xfrm>
                <a:off x="4365" y="8725"/>
                <a:ext cx="339" cy="305"/>
              </a:xfrm>
              <a:custGeom>
                <a:avLst/>
                <a:gdLst/>
                <a:ahLst/>
                <a:cxnLst>
                  <a:cxn ang="0">
                    <a:pos x="0" y="0"/>
                  </a:cxn>
                  <a:cxn ang="0">
                    <a:pos x="390" y="351"/>
                  </a:cxn>
                </a:cxnLst>
                <a:rect l="0" t="0" r="r" b="b"/>
                <a:pathLst>
                  <a:path w="390" h="351">
                    <a:moveTo>
                      <a:pt x="0" y="0"/>
                    </a:moveTo>
                    <a:lnTo>
                      <a:pt x="390" y="35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Line 16"/>
              <p:cNvSpPr>
                <a:spLocks noChangeShapeType="1"/>
              </p:cNvSpPr>
              <p:nvPr/>
            </p:nvSpPr>
            <p:spPr bwMode="auto">
              <a:xfrm>
                <a:off x="6896" y="8759"/>
                <a:ext cx="1" cy="271"/>
              </a:xfrm>
              <a:prstGeom prst="line">
                <a:avLst/>
              </a:prstGeom>
              <a:grpFill/>
              <a:ln w="9525">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17"/>
              <p:cNvSpPr/>
              <p:nvPr/>
            </p:nvSpPr>
            <p:spPr bwMode="auto">
              <a:xfrm>
                <a:off x="5801" y="8717"/>
                <a:ext cx="773" cy="313"/>
              </a:xfrm>
              <a:custGeom>
                <a:avLst/>
                <a:gdLst/>
                <a:ahLst/>
                <a:cxnLst>
                  <a:cxn ang="0">
                    <a:pos x="889" y="0"/>
                  </a:cxn>
                  <a:cxn ang="0">
                    <a:pos x="0" y="361"/>
                  </a:cxn>
                </a:cxnLst>
                <a:rect l="0" t="0" r="r" b="b"/>
                <a:pathLst>
                  <a:path w="889" h="361">
                    <a:moveTo>
                      <a:pt x="889" y="0"/>
                    </a:moveTo>
                    <a:lnTo>
                      <a:pt x="0" y="36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Freeform 18"/>
              <p:cNvSpPr/>
              <p:nvPr/>
            </p:nvSpPr>
            <p:spPr bwMode="auto">
              <a:xfrm>
                <a:off x="7259" y="8707"/>
                <a:ext cx="731" cy="323"/>
              </a:xfrm>
              <a:custGeom>
                <a:avLst/>
                <a:gdLst/>
                <a:ahLst/>
                <a:cxnLst>
                  <a:cxn ang="0">
                    <a:pos x="0" y="0"/>
                  </a:cxn>
                  <a:cxn ang="0">
                    <a:pos x="840" y="371"/>
                  </a:cxn>
                </a:cxnLst>
                <a:rect l="0" t="0" r="r" b="b"/>
                <a:pathLst>
                  <a:path w="840" h="371">
                    <a:moveTo>
                      <a:pt x="0" y="0"/>
                    </a:moveTo>
                    <a:lnTo>
                      <a:pt x="840" y="371"/>
                    </a:lnTo>
                  </a:path>
                </a:pathLst>
              </a:custGeom>
              <a:grpFill/>
              <a:ln w="9525" cap="flat" cmpd="sng">
                <a:solidFill>
                  <a:srgbClr val="000000"/>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Oval 19"/>
              <p:cNvSpPr>
                <a:spLocks noChangeArrowheads="1"/>
              </p:cNvSpPr>
              <p:nvPr/>
            </p:nvSpPr>
            <p:spPr bwMode="auto">
              <a:xfrm>
                <a:off x="3607" y="8487"/>
                <a:ext cx="940" cy="328"/>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Oval 20"/>
              <p:cNvSpPr>
                <a:spLocks noChangeArrowheads="1"/>
              </p:cNvSpPr>
              <p:nvPr/>
            </p:nvSpPr>
            <p:spPr bwMode="auto">
              <a:xfrm>
                <a:off x="6425" y="8487"/>
                <a:ext cx="940" cy="328"/>
              </a:xfrm>
              <a:prstGeom prst="ellipse">
                <a:avLst/>
              </a:prstGeom>
              <a:grpFill/>
              <a:ln w="9525" algn="ctr">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 name="Rectangle 21"/>
            <p:cNvSpPr>
              <a:spLocks noChangeArrowheads="1"/>
            </p:cNvSpPr>
            <p:nvPr/>
          </p:nvSpPr>
          <p:spPr bwMode="auto">
            <a:xfrm>
              <a:off x="2109" y="2478"/>
              <a:ext cx="280"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bt </a:t>
              </a:r>
            </a:p>
          </p:txBody>
        </p:sp>
        <p:sp>
          <p:nvSpPr>
            <p:cNvPr id="7" name="Rectangle 22"/>
            <p:cNvSpPr>
              <a:spLocks noChangeArrowheads="1"/>
            </p:cNvSpPr>
            <p:nvPr/>
          </p:nvSpPr>
          <p:spPr bwMode="auto">
            <a:xfrm>
              <a:off x="2157" y="2841"/>
              <a:ext cx="224"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 </a:t>
              </a:r>
            </a:p>
          </p:txBody>
        </p:sp>
        <p:sp>
          <p:nvSpPr>
            <p:cNvPr id="8" name="Rectangle 23"/>
            <p:cNvSpPr>
              <a:spLocks noChangeArrowheads="1"/>
            </p:cNvSpPr>
            <p:nvPr/>
          </p:nvSpPr>
          <p:spPr bwMode="auto">
            <a:xfrm>
              <a:off x="2403" y="3018"/>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45 </a:t>
              </a:r>
            </a:p>
          </p:txBody>
        </p:sp>
        <p:sp>
          <p:nvSpPr>
            <p:cNvPr id="9" name="Rectangle 24"/>
            <p:cNvSpPr>
              <a:spLocks noChangeArrowheads="1"/>
            </p:cNvSpPr>
            <p:nvPr/>
          </p:nvSpPr>
          <p:spPr bwMode="auto">
            <a:xfrm>
              <a:off x="1247" y="3249"/>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 </a:t>
              </a:r>
            </a:p>
          </p:txBody>
        </p:sp>
        <p:sp>
          <p:nvSpPr>
            <p:cNvPr id="10" name="Rectangle 25"/>
            <p:cNvSpPr>
              <a:spLocks noChangeArrowheads="1"/>
            </p:cNvSpPr>
            <p:nvPr/>
          </p:nvSpPr>
          <p:spPr bwMode="auto">
            <a:xfrm>
              <a:off x="1493" y="3426"/>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24 </a:t>
              </a:r>
            </a:p>
          </p:txBody>
        </p:sp>
        <p:sp>
          <p:nvSpPr>
            <p:cNvPr id="11" name="Rectangle 26"/>
            <p:cNvSpPr>
              <a:spLocks noChangeArrowheads="1"/>
            </p:cNvSpPr>
            <p:nvPr/>
          </p:nvSpPr>
          <p:spPr bwMode="auto">
            <a:xfrm>
              <a:off x="839" y="3703"/>
              <a:ext cx="21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 </a:t>
              </a:r>
            </a:p>
          </p:txBody>
        </p:sp>
        <p:sp>
          <p:nvSpPr>
            <p:cNvPr id="12" name="Rectangle 27"/>
            <p:cNvSpPr>
              <a:spLocks noChangeArrowheads="1"/>
            </p:cNvSpPr>
            <p:nvPr/>
          </p:nvSpPr>
          <p:spPr bwMode="auto">
            <a:xfrm>
              <a:off x="1150" y="3880"/>
              <a:ext cx="18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a:t>
              </a:r>
            </a:p>
          </p:txBody>
        </p:sp>
        <p:sp>
          <p:nvSpPr>
            <p:cNvPr id="13" name="Rectangle 28"/>
            <p:cNvSpPr>
              <a:spLocks noChangeArrowheads="1"/>
            </p:cNvSpPr>
            <p:nvPr/>
          </p:nvSpPr>
          <p:spPr bwMode="auto">
            <a:xfrm>
              <a:off x="1636" y="3707"/>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 </a:t>
              </a:r>
            </a:p>
          </p:txBody>
        </p:sp>
        <p:sp>
          <p:nvSpPr>
            <p:cNvPr id="14" name="Rectangle 29"/>
            <p:cNvSpPr>
              <a:spLocks noChangeArrowheads="1"/>
            </p:cNvSpPr>
            <p:nvPr/>
          </p:nvSpPr>
          <p:spPr bwMode="auto">
            <a:xfrm>
              <a:off x="1882" y="3884"/>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37 </a:t>
              </a:r>
            </a:p>
          </p:txBody>
        </p:sp>
        <p:sp>
          <p:nvSpPr>
            <p:cNvPr id="15" name="Rectangle 30"/>
            <p:cNvSpPr>
              <a:spLocks noChangeArrowheads="1"/>
            </p:cNvSpPr>
            <p:nvPr/>
          </p:nvSpPr>
          <p:spPr bwMode="auto">
            <a:xfrm>
              <a:off x="2338" y="3703"/>
              <a:ext cx="200"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 </a:t>
              </a:r>
            </a:p>
          </p:txBody>
        </p:sp>
        <p:sp>
          <p:nvSpPr>
            <p:cNvPr id="16" name="Rectangle 31"/>
            <p:cNvSpPr>
              <a:spLocks noChangeArrowheads="1"/>
            </p:cNvSpPr>
            <p:nvPr/>
          </p:nvSpPr>
          <p:spPr bwMode="auto">
            <a:xfrm>
              <a:off x="2584" y="3880"/>
              <a:ext cx="29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50 </a:t>
              </a:r>
            </a:p>
          </p:txBody>
        </p:sp>
        <p:sp>
          <p:nvSpPr>
            <p:cNvPr id="17" name="Rectangle 32"/>
            <p:cNvSpPr>
              <a:spLocks noChangeArrowheads="1"/>
            </p:cNvSpPr>
            <p:nvPr/>
          </p:nvSpPr>
          <p:spPr bwMode="auto">
            <a:xfrm>
              <a:off x="3768" y="3707"/>
              <a:ext cx="232"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 </a:t>
              </a:r>
            </a:p>
          </p:txBody>
        </p:sp>
        <p:sp>
          <p:nvSpPr>
            <p:cNvPr id="18" name="Rectangle 33"/>
            <p:cNvSpPr>
              <a:spLocks noChangeArrowheads="1"/>
            </p:cNvSpPr>
            <p:nvPr/>
          </p:nvSpPr>
          <p:spPr bwMode="auto">
            <a:xfrm>
              <a:off x="4014" y="3884"/>
              <a:ext cx="36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100 </a:t>
              </a:r>
            </a:p>
          </p:txBody>
        </p:sp>
        <p:sp>
          <p:nvSpPr>
            <p:cNvPr id="19" name="Rectangle 34"/>
            <p:cNvSpPr>
              <a:spLocks noChangeArrowheads="1"/>
            </p:cNvSpPr>
            <p:nvPr/>
          </p:nvSpPr>
          <p:spPr bwMode="auto">
            <a:xfrm>
              <a:off x="3061" y="3703"/>
              <a:ext cx="224"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g </a:t>
              </a:r>
            </a:p>
          </p:txBody>
        </p:sp>
        <p:sp>
          <p:nvSpPr>
            <p:cNvPr id="20" name="Rectangle 35"/>
            <p:cNvSpPr>
              <a:spLocks noChangeArrowheads="1"/>
            </p:cNvSpPr>
            <p:nvPr/>
          </p:nvSpPr>
          <p:spPr bwMode="auto">
            <a:xfrm>
              <a:off x="3198" y="3880"/>
              <a:ext cx="54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61   70 </a:t>
              </a:r>
            </a:p>
          </p:txBody>
        </p:sp>
        <p:sp>
          <p:nvSpPr>
            <p:cNvPr id="21" name="Rectangle 36"/>
            <p:cNvSpPr>
              <a:spLocks noChangeArrowheads="1"/>
            </p:cNvSpPr>
            <p:nvPr/>
          </p:nvSpPr>
          <p:spPr bwMode="auto">
            <a:xfrm>
              <a:off x="3062" y="3249"/>
              <a:ext cx="216"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e </a:t>
              </a:r>
            </a:p>
          </p:txBody>
        </p:sp>
        <p:sp>
          <p:nvSpPr>
            <p:cNvPr id="22" name="Rectangle 37"/>
            <p:cNvSpPr>
              <a:spLocks noChangeArrowheads="1"/>
            </p:cNvSpPr>
            <p:nvPr/>
          </p:nvSpPr>
          <p:spPr bwMode="auto">
            <a:xfrm>
              <a:off x="3199" y="3426"/>
              <a:ext cx="548" cy="231"/>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53   90 </a:t>
              </a:r>
            </a:p>
          </p:txBody>
        </p:sp>
      </p:grpSp>
      <p:sp>
        <p:nvSpPr>
          <p:cNvPr id="68628" name="TextBox 38"/>
          <p:cNvSpPr txBox="1"/>
          <p:nvPr/>
        </p:nvSpPr>
        <p:spPr>
          <a:xfrm>
            <a:off x="4630217" y="5608863"/>
            <a:ext cx="3465512" cy="646113"/>
          </a:xfrm>
          <a:prstGeom prst="rect">
            <a:avLst/>
          </a:prstGeom>
          <a:noFill/>
          <a:ln w="9525">
            <a:noFill/>
          </a:ln>
        </p:spPr>
        <p:txBody>
          <a:bodyPr anchor="t">
            <a:spAutoFit/>
          </a:bodyPr>
          <a:lstStyle/>
          <a:p>
            <a:pPr>
              <a:buSzTx/>
            </a:pPr>
            <a:r>
              <a:rPr lang="zh-CN" altLang="en-US" sz="3600" dirty="0">
                <a:solidFill>
                  <a:srgbClr val="FF0000"/>
                </a:solidFill>
              </a:rPr>
              <a:t>插入</a:t>
            </a:r>
            <a:r>
              <a:rPr lang="en-US" altLang="zh-CN" sz="3600" dirty="0" smtClean="0">
                <a:solidFill>
                  <a:srgbClr val="FF0000"/>
                </a:solidFill>
                <a:latin typeface="Arial" panose="020B0604020202020204" pitchFamily="34" charset="0"/>
              </a:rPr>
              <a:t>50,53,37</a:t>
            </a:r>
            <a:endParaRPr lang="zh-CN" altLang="en-US" sz="3600" dirty="0">
              <a:solidFill>
                <a:srgbClr val="FF0000"/>
              </a:solidFill>
              <a:latin typeface="Arial" panose="020B0604020202020204" pitchFamily="34" charset="0"/>
            </a:endParaRPr>
          </a:p>
        </p:txBody>
      </p:sp>
      <p:grpSp>
        <p:nvGrpSpPr>
          <p:cNvPr id="4" name="Group 38"/>
          <p:cNvGrpSpPr/>
          <p:nvPr/>
        </p:nvGrpSpPr>
        <p:grpSpPr>
          <a:xfrm>
            <a:off x="1150938" y="1538288"/>
            <a:ext cx="6470650" cy="2997200"/>
            <a:chOff x="930" y="436"/>
            <a:chExt cx="3764" cy="1547"/>
          </a:xfrm>
        </p:grpSpPr>
        <p:grpSp>
          <p:nvGrpSpPr>
            <p:cNvPr id="68630" name="Group 39"/>
            <p:cNvGrpSpPr/>
            <p:nvPr/>
          </p:nvGrpSpPr>
          <p:grpSpPr>
            <a:xfrm>
              <a:off x="1020" y="572"/>
              <a:ext cx="3674" cy="1407"/>
              <a:chOff x="2983" y="7479"/>
              <a:chExt cx="5476" cy="1902"/>
            </a:xfrm>
          </p:grpSpPr>
          <p:sp>
            <p:nvSpPr>
              <p:cNvPr id="68631" name="Oval 40"/>
              <p:cNvSpPr/>
              <p:nvPr/>
            </p:nvSpPr>
            <p:spPr>
              <a:xfrm>
                <a:off x="5016" y="794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2" name="Oval 41"/>
              <p:cNvSpPr/>
              <p:nvPr/>
            </p:nvSpPr>
            <p:spPr>
              <a:xfrm>
                <a:off x="2983" y="9030"/>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3" name="Oval 42"/>
              <p:cNvSpPr/>
              <p:nvPr/>
            </p:nvSpPr>
            <p:spPr>
              <a:xfrm>
                <a:off x="4234"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4" name="Oval 43"/>
              <p:cNvSpPr/>
              <p:nvPr/>
            </p:nvSpPr>
            <p:spPr>
              <a:xfrm>
                <a:off x="5329"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5" name="Oval 44"/>
              <p:cNvSpPr/>
              <p:nvPr/>
            </p:nvSpPr>
            <p:spPr>
              <a:xfrm>
                <a:off x="7521" y="9030"/>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6" name="Oval 45"/>
              <p:cNvSpPr/>
              <p:nvPr/>
            </p:nvSpPr>
            <p:spPr>
              <a:xfrm>
                <a:off x="6425" y="9030"/>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37" name="Freeform 46"/>
              <p:cNvSpPr/>
              <p:nvPr/>
            </p:nvSpPr>
            <p:spPr>
              <a:xfrm>
                <a:off x="5121" y="7479"/>
                <a:ext cx="366" cy="464"/>
              </a:xfrm>
              <a:custGeom>
                <a:avLst/>
                <a:gdLst/>
                <a:ahLst/>
                <a:cxnLst>
                  <a:cxn ang="0">
                    <a:pos x="0" y="0"/>
                  </a:cxn>
                  <a:cxn ang="0">
                    <a:pos x="74" y="39"/>
                  </a:cxn>
                  <a:cxn ang="0">
                    <a:pos x="35" y="70"/>
                  </a:cxn>
                  <a:cxn ang="0">
                    <a:pos x="105" y="133"/>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638" name="Line 47"/>
              <p:cNvSpPr/>
              <p:nvPr/>
            </p:nvSpPr>
            <p:spPr>
              <a:xfrm flipH="1">
                <a:off x="4078" y="8079"/>
                <a:ext cx="938" cy="408"/>
              </a:xfrm>
              <a:prstGeom prst="line">
                <a:avLst/>
              </a:prstGeom>
              <a:ln w="9525" cap="flat" cmpd="sng">
                <a:solidFill>
                  <a:srgbClr val="000000"/>
                </a:solidFill>
                <a:prstDash val="solid"/>
                <a:round/>
                <a:headEnd type="none" w="med" len="med"/>
                <a:tailEnd type="none" w="med" len="med"/>
              </a:ln>
            </p:spPr>
          </p:sp>
          <p:sp>
            <p:nvSpPr>
              <p:cNvPr id="68639" name="Line 48"/>
              <p:cNvSpPr/>
              <p:nvPr/>
            </p:nvSpPr>
            <p:spPr>
              <a:xfrm>
                <a:off x="5956" y="8079"/>
                <a:ext cx="938" cy="408"/>
              </a:xfrm>
              <a:prstGeom prst="line">
                <a:avLst/>
              </a:prstGeom>
              <a:ln w="9525" cap="flat" cmpd="sng">
                <a:solidFill>
                  <a:srgbClr val="000000"/>
                </a:solidFill>
                <a:prstDash val="solid"/>
                <a:round/>
                <a:headEnd type="none" w="med" len="med"/>
                <a:tailEnd type="none" w="med" len="med"/>
              </a:ln>
            </p:spPr>
          </p:sp>
          <p:sp>
            <p:nvSpPr>
              <p:cNvPr id="68640" name="Freeform 49"/>
              <p:cNvSpPr/>
              <p:nvPr/>
            </p:nvSpPr>
            <p:spPr>
              <a:xfrm>
                <a:off x="3452" y="8733"/>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1" name="Freeform 50"/>
              <p:cNvSpPr/>
              <p:nvPr/>
            </p:nvSpPr>
            <p:spPr>
              <a:xfrm>
                <a:off x="4365" y="8725"/>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2" name="Line 51"/>
              <p:cNvSpPr/>
              <p:nvPr/>
            </p:nvSpPr>
            <p:spPr>
              <a:xfrm>
                <a:off x="6896" y="8759"/>
                <a:ext cx="1" cy="271"/>
              </a:xfrm>
              <a:prstGeom prst="line">
                <a:avLst/>
              </a:prstGeom>
              <a:ln w="9525" cap="flat" cmpd="sng">
                <a:solidFill>
                  <a:srgbClr val="000000"/>
                </a:solidFill>
                <a:prstDash val="solid"/>
                <a:round/>
                <a:headEnd type="none" w="med" len="med"/>
                <a:tailEnd type="none" w="med" len="med"/>
              </a:ln>
            </p:spPr>
          </p:sp>
          <p:sp>
            <p:nvSpPr>
              <p:cNvPr id="68643" name="Freeform 52"/>
              <p:cNvSpPr/>
              <p:nvPr/>
            </p:nvSpPr>
            <p:spPr>
              <a:xfrm>
                <a:off x="5801" y="8717"/>
                <a:ext cx="773" cy="313"/>
              </a:xfrm>
              <a:custGeom>
                <a:avLst/>
                <a:gdLst/>
                <a:ahLst/>
                <a:cxnLst>
                  <a:cxn ang="0">
                    <a:pos x="219" y="0"/>
                  </a:cxn>
                  <a:cxn ang="0">
                    <a:pos x="0" y="87"/>
                  </a:cxn>
                </a:cxnLst>
                <a:rect l="0" t="0" r="0" b="0"/>
                <a:pathLst>
                  <a:path w="889" h="361">
                    <a:moveTo>
                      <a:pt x="889" y="0"/>
                    </a:moveTo>
                    <a:lnTo>
                      <a:pt x="0" y="36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4" name="Freeform 53"/>
              <p:cNvSpPr/>
              <p:nvPr/>
            </p:nvSpPr>
            <p:spPr>
              <a:xfrm>
                <a:off x="7259" y="8707"/>
                <a:ext cx="731" cy="323"/>
              </a:xfrm>
              <a:custGeom>
                <a:avLst/>
                <a:gdLst/>
                <a:ahLst/>
                <a:cxnLst>
                  <a:cxn ang="0">
                    <a:pos x="0" y="0"/>
                  </a:cxn>
                  <a:cxn ang="0">
                    <a:pos x="210" y="92"/>
                  </a:cxn>
                </a:cxnLst>
                <a:rect l="0" t="0" r="0" b="0"/>
                <a:pathLst>
                  <a:path w="840" h="371">
                    <a:moveTo>
                      <a:pt x="0" y="0"/>
                    </a:moveTo>
                    <a:lnTo>
                      <a:pt x="840" y="37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45" name="Oval 54"/>
              <p:cNvSpPr/>
              <p:nvPr/>
            </p:nvSpPr>
            <p:spPr>
              <a:xfrm>
                <a:off x="3607" y="8487"/>
                <a:ext cx="940" cy="32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46" name="Oval 55"/>
              <p:cNvSpPr/>
              <p:nvPr/>
            </p:nvSpPr>
            <p:spPr>
              <a:xfrm>
                <a:off x="6425" y="8487"/>
                <a:ext cx="940" cy="328"/>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grpSp>
        <p:sp>
          <p:nvSpPr>
            <p:cNvPr id="68647" name="Rectangle 56"/>
            <p:cNvSpPr/>
            <p:nvPr/>
          </p:nvSpPr>
          <p:spPr>
            <a:xfrm>
              <a:off x="2154" y="436"/>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sp>
          <p:nvSpPr>
            <p:cNvPr id="68648" name="Rectangle 57"/>
            <p:cNvSpPr/>
            <p:nvPr/>
          </p:nvSpPr>
          <p:spPr>
            <a:xfrm>
              <a:off x="2562" y="931"/>
              <a:ext cx="260" cy="231"/>
            </a:xfrm>
            <a:prstGeom prst="rect">
              <a:avLst/>
            </a:prstGeom>
            <a:noFill/>
            <a:ln w="9525">
              <a:noFill/>
            </a:ln>
          </p:spPr>
          <p:txBody>
            <a:bodyPr wrap="none" anchor="t">
              <a:spAutoFit/>
            </a:bodyPr>
            <a:lstStyle/>
            <a:p>
              <a:pPr>
                <a:buSzTx/>
              </a:pPr>
              <a:r>
                <a:rPr lang="en-US" altLang="zh-CN" b="1" dirty="0">
                  <a:latin typeface="Arial" panose="020B0604020202020204" pitchFamily="34" charset="0"/>
                </a:rPr>
                <a:t>45</a:t>
              </a:r>
            </a:p>
          </p:txBody>
        </p:sp>
        <p:sp>
          <p:nvSpPr>
            <p:cNvPr id="68649" name="Rectangle 58"/>
            <p:cNvSpPr/>
            <p:nvPr/>
          </p:nvSpPr>
          <p:spPr>
            <a:xfrm>
              <a:off x="2288" y="79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a </a:t>
              </a:r>
            </a:p>
          </p:txBody>
        </p:sp>
        <p:sp>
          <p:nvSpPr>
            <p:cNvPr id="68650" name="Rectangle 59"/>
            <p:cNvSpPr/>
            <p:nvPr/>
          </p:nvSpPr>
          <p:spPr>
            <a:xfrm>
              <a:off x="1378" y="1162"/>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 </a:t>
              </a:r>
            </a:p>
          </p:txBody>
        </p:sp>
        <p:sp>
          <p:nvSpPr>
            <p:cNvPr id="68651" name="Rectangle 60"/>
            <p:cNvSpPr/>
            <p:nvPr/>
          </p:nvSpPr>
          <p:spPr>
            <a:xfrm>
              <a:off x="1624" y="1339"/>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24 </a:t>
              </a:r>
            </a:p>
          </p:txBody>
        </p:sp>
        <p:sp>
          <p:nvSpPr>
            <p:cNvPr id="68652" name="Rectangle 61"/>
            <p:cNvSpPr/>
            <p:nvPr/>
          </p:nvSpPr>
          <p:spPr>
            <a:xfrm>
              <a:off x="930" y="1570"/>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653" name="Rectangle 62"/>
            <p:cNvSpPr/>
            <p:nvPr/>
          </p:nvSpPr>
          <p:spPr>
            <a:xfrm>
              <a:off x="1241" y="1747"/>
              <a:ext cx="18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a:t>
              </a:r>
            </a:p>
          </p:txBody>
        </p:sp>
        <p:sp>
          <p:nvSpPr>
            <p:cNvPr id="68654" name="Rectangle 63"/>
            <p:cNvSpPr/>
            <p:nvPr/>
          </p:nvSpPr>
          <p:spPr>
            <a:xfrm>
              <a:off x="1767" y="1574"/>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d </a:t>
              </a:r>
            </a:p>
          </p:txBody>
        </p:sp>
        <p:sp>
          <p:nvSpPr>
            <p:cNvPr id="68655" name="Rectangle 64"/>
            <p:cNvSpPr/>
            <p:nvPr/>
          </p:nvSpPr>
          <p:spPr>
            <a:xfrm>
              <a:off x="2013" y="1751"/>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37 </a:t>
              </a:r>
            </a:p>
          </p:txBody>
        </p:sp>
        <p:sp>
          <p:nvSpPr>
            <p:cNvPr id="68656" name="Rectangle 65"/>
            <p:cNvSpPr/>
            <p:nvPr/>
          </p:nvSpPr>
          <p:spPr>
            <a:xfrm>
              <a:off x="2499" y="1570"/>
              <a:ext cx="20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f </a:t>
              </a:r>
            </a:p>
          </p:txBody>
        </p:sp>
        <p:sp>
          <p:nvSpPr>
            <p:cNvPr id="68657" name="Rectangle 66"/>
            <p:cNvSpPr/>
            <p:nvPr/>
          </p:nvSpPr>
          <p:spPr>
            <a:xfrm>
              <a:off x="2765" y="1747"/>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53 </a:t>
              </a:r>
            </a:p>
          </p:txBody>
        </p:sp>
        <p:sp>
          <p:nvSpPr>
            <p:cNvPr id="68658" name="Rectangle 67"/>
            <p:cNvSpPr/>
            <p:nvPr/>
          </p:nvSpPr>
          <p:spPr>
            <a:xfrm>
              <a:off x="3923" y="1616"/>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659" name="Rectangle 68"/>
            <p:cNvSpPr/>
            <p:nvPr/>
          </p:nvSpPr>
          <p:spPr>
            <a:xfrm>
              <a:off x="4236" y="1748"/>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660" name="Rectangle 69"/>
            <p:cNvSpPr/>
            <p:nvPr/>
          </p:nvSpPr>
          <p:spPr>
            <a:xfrm>
              <a:off x="3200" y="1570"/>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661" name="Rectangle 70"/>
            <p:cNvSpPr/>
            <p:nvPr/>
          </p:nvSpPr>
          <p:spPr>
            <a:xfrm>
              <a:off x="3491" y="1752"/>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70 </a:t>
              </a:r>
            </a:p>
          </p:txBody>
        </p:sp>
        <p:sp>
          <p:nvSpPr>
            <p:cNvPr id="68662" name="Rectangle 71"/>
            <p:cNvSpPr/>
            <p:nvPr/>
          </p:nvSpPr>
          <p:spPr>
            <a:xfrm>
              <a:off x="3208" y="1203"/>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sp>
          <p:nvSpPr>
            <p:cNvPr id="68663" name="Rectangle 72"/>
            <p:cNvSpPr/>
            <p:nvPr/>
          </p:nvSpPr>
          <p:spPr>
            <a:xfrm>
              <a:off x="3379" y="1339"/>
              <a:ext cx="54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61   90 </a:t>
              </a:r>
            </a:p>
          </p:txBody>
        </p:sp>
      </p:grpSp>
      <p:grpSp>
        <p:nvGrpSpPr>
          <p:cNvPr id="19513" name="Group 2"/>
          <p:cNvGrpSpPr/>
          <p:nvPr/>
        </p:nvGrpSpPr>
        <p:grpSpPr>
          <a:xfrm>
            <a:off x="881063" y="638175"/>
            <a:ext cx="7246937" cy="4365625"/>
            <a:chOff x="1066" y="436"/>
            <a:chExt cx="3206" cy="1509"/>
          </a:xfrm>
        </p:grpSpPr>
        <p:grpSp>
          <p:nvGrpSpPr>
            <p:cNvPr id="68665" name="Group 3"/>
            <p:cNvGrpSpPr/>
            <p:nvPr/>
          </p:nvGrpSpPr>
          <p:grpSpPr>
            <a:xfrm>
              <a:off x="1202" y="572"/>
              <a:ext cx="3070" cy="1373"/>
              <a:chOff x="2983" y="1862"/>
              <a:chExt cx="5165" cy="1902"/>
            </a:xfrm>
          </p:grpSpPr>
          <p:sp>
            <p:nvSpPr>
              <p:cNvPr id="68666" name="Oval 4"/>
              <p:cNvSpPr/>
              <p:nvPr/>
            </p:nvSpPr>
            <p:spPr>
              <a:xfrm>
                <a:off x="5016" y="2326"/>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7" name="Oval 5"/>
              <p:cNvSpPr/>
              <p:nvPr/>
            </p:nvSpPr>
            <p:spPr>
              <a:xfrm>
                <a:off x="2983" y="3413"/>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8" name="Oval 6"/>
              <p:cNvSpPr/>
              <p:nvPr/>
            </p:nvSpPr>
            <p:spPr>
              <a:xfrm>
                <a:off x="4234" y="341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69" name="Freeform 7"/>
              <p:cNvSpPr/>
              <p:nvPr/>
            </p:nvSpPr>
            <p:spPr>
              <a:xfrm>
                <a:off x="5121" y="1862"/>
                <a:ext cx="366" cy="464"/>
              </a:xfrm>
              <a:custGeom>
                <a:avLst/>
                <a:gdLst/>
                <a:ahLst/>
                <a:cxnLst>
                  <a:cxn ang="0">
                    <a:pos x="0" y="0"/>
                  </a:cxn>
                  <a:cxn ang="0">
                    <a:pos x="74" y="39"/>
                  </a:cxn>
                  <a:cxn ang="0">
                    <a:pos x="35" y="70"/>
                  </a:cxn>
                  <a:cxn ang="0">
                    <a:pos x="105" y="133"/>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670" name="Line 8"/>
              <p:cNvSpPr/>
              <p:nvPr/>
            </p:nvSpPr>
            <p:spPr>
              <a:xfrm flipH="1">
                <a:off x="4078" y="2462"/>
                <a:ext cx="938" cy="407"/>
              </a:xfrm>
              <a:prstGeom prst="line">
                <a:avLst/>
              </a:prstGeom>
              <a:ln w="9525" cap="flat" cmpd="sng">
                <a:solidFill>
                  <a:srgbClr val="000000"/>
                </a:solidFill>
                <a:prstDash val="solid"/>
                <a:round/>
                <a:headEnd type="none" w="med" len="med"/>
                <a:tailEnd type="none" w="med" len="med"/>
              </a:ln>
            </p:spPr>
          </p:sp>
          <p:sp>
            <p:nvSpPr>
              <p:cNvPr id="68671" name="Line 9"/>
              <p:cNvSpPr/>
              <p:nvPr/>
            </p:nvSpPr>
            <p:spPr>
              <a:xfrm>
                <a:off x="5956" y="2462"/>
                <a:ext cx="938" cy="407"/>
              </a:xfrm>
              <a:prstGeom prst="line">
                <a:avLst/>
              </a:prstGeom>
              <a:ln w="9525" cap="flat" cmpd="sng">
                <a:solidFill>
                  <a:srgbClr val="000000"/>
                </a:solidFill>
                <a:prstDash val="solid"/>
                <a:round/>
                <a:headEnd type="none" w="med" len="med"/>
                <a:tailEnd type="none" w="med" len="med"/>
              </a:ln>
            </p:spPr>
          </p:sp>
          <p:sp>
            <p:nvSpPr>
              <p:cNvPr id="68672" name="Freeform 10"/>
              <p:cNvSpPr/>
              <p:nvPr/>
            </p:nvSpPr>
            <p:spPr>
              <a:xfrm>
                <a:off x="3452" y="3116"/>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3" name="Freeform 11"/>
              <p:cNvSpPr/>
              <p:nvPr/>
            </p:nvSpPr>
            <p:spPr>
              <a:xfrm>
                <a:off x="4365" y="3108"/>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4" name="Oval 12"/>
              <p:cNvSpPr/>
              <p:nvPr/>
            </p:nvSpPr>
            <p:spPr>
              <a:xfrm>
                <a:off x="3607" y="2869"/>
                <a:ext cx="940" cy="329"/>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5" name="Oval 13"/>
              <p:cNvSpPr/>
              <p:nvPr/>
            </p:nvSpPr>
            <p:spPr>
              <a:xfrm>
                <a:off x="5958" y="3413"/>
                <a:ext cx="937"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6" name="Oval 14"/>
              <p:cNvSpPr/>
              <p:nvPr/>
            </p:nvSpPr>
            <p:spPr>
              <a:xfrm>
                <a:off x="7208" y="341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77" name="Freeform 15"/>
              <p:cNvSpPr/>
              <p:nvPr/>
            </p:nvSpPr>
            <p:spPr>
              <a:xfrm>
                <a:off x="6426" y="3116"/>
                <a:ext cx="313" cy="297"/>
              </a:xfrm>
              <a:custGeom>
                <a:avLst/>
                <a:gdLst/>
                <a:ahLst/>
                <a:cxnLst>
                  <a:cxn ang="0">
                    <a:pos x="89" y="0"/>
                  </a:cxn>
                  <a:cxn ang="0">
                    <a:pos x="0" y="86"/>
                  </a:cxn>
                </a:cxnLst>
                <a:rect l="0" t="0" r="0" b="0"/>
                <a:pathLst>
                  <a:path w="360" h="341">
                    <a:moveTo>
                      <a:pt x="360" y="0"/>
                    </a:moveTo>
                    <a:lnTo>
                      <a:pt x="0" y="34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8" name="Freeform 16"/>
              <p:cNvSpPr/>
              <p:nvPr/>
            </p:nvSpPr>
            <p:spPr>
              <a:xfrm>
                <a:off x="7339" y="3108"/>
                <a:ext cx="339" cy="305"/>
              </a:xfrm>
              <a:custGeom>
                <a:avLst/>
                <a:gdLst/>
                <a:ahLst/>
                <a:cxnLst>
                  <a:cxn ang="0">
                    <a:pos x="0" y="0"/>
                  </a:cxn>
                  <a:cxn ang="0">
                    <a:pos x="96" y="86"/>
                  </a:cxn>
                </a:cxnLst>
                <a:rect l="0" t="0" r="0" b="0"/>
                <a:pathLst>
                  <a:path w="390" h="351">
                    <a:moveTo>
                      <a:pt x="0" y="0"/>
                    </a:moveTo>
                    <a:lnTo>
                      <a:pt x="390" y="35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679" name="Oval 17"/>
              <p:cNvSpPr/>
              <p:nvPr/>
            </p:nvSpPr>
            <p:spPr>
              <a:xfrm>
                <a:off x="6581" y="2869"/>
                <a:ext cx="940" cy="329"/>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grpSp>
        <p:sp>
          <p:nvSpPr>
            <p:cNvPr id="68680" name="Rectangle 18"/>
            <p:cNvSpPr/>
            <p:nvPr/>
          </p:nvSpPr>
          <p:spPr>
            <a:xfrm>
              <a:off x="2245" y="436"/>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sp>
          <p:nvSpPr>
            <p:cNvPr id="68681" name="Rectangle 19"/>
            <p:cNvSpPr/>
            <p:nvPr/>
          </p:nvSpPr>
          <p:spPr>
            <a:xfrm>
              <a:off x="2562" y="931"/>
              <a:ext cx="260" cy="231"/>
            </a:xfrm>
            <a:prstGeom prst="rect">
              <a:avLst/>
            </a:prstGeom>
            <a:noFill/>
            <a:ln w="9525">
              <a:noFill/>
            </a:ln>
          </p:spPr>
          <p:txBody>
            <a:bodyPr wrap="none" anchor="t">
              <a:spAutoFit/>
            </a:bodyPr>
            <a:lstStyle/>
            <a:p>
              <a:pPr>
                <a:buSzTx/>
              </a:pPr>
              <a:r>
                <a:rPr lang="en-US" altLang="zh-CN" b="1" dirty="0">
                  <a:latin typeface="Arial" panose="020B0604020202020204" pitchFamily="34" charset="0"/>
                </a:rPr>
                <a:t>45</a:t>
              </a:r>
            </a:p>
          </p:txBody>
        </p:sp>
        <p:sp>
          <p:nvSpPr>
            <p:cNvPr id="68682" name="Rectangle 20"/>
            <p:cNvSpPr/>
            <p:nvPr/>
          </p:nvSpPr>
          <p:spPr>
            <a:xfrm>
              <a:off x="2288" y="79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a </a:t>
              </a:r>
            </a:p>
          </p:txBody>
        </p:sp>
        <p:sp>
          <p:nvSpPr>
            <p:cNvPr id="68683" name="Rectangle 21"/>
            <p:cNvSpPr/>
            <p:nvPr/>
          </p:nvSpPr>
          <p:spPr>
            <a:xfrm>
              <a:off x="1469" y="1162"/>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 </a:t>
              </a:r>
            </a:p>
          </p:txBody>
        </p:sp>
        <p:sp>
          <p:nvSpPr>
            <p:cNvPr id="68684" name="Rectangle 22"/>
            <p:cNvSpPr/>
            <p:nvPr/>
          </p:nvSpPr>
          <p:spPr>
            <a:xfrm>
              <a:off x="1720" y="1294"/>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24 </a:t>
              </a:r>
            </a:p>
          </p:txBody>
        </p:sp>
        <p:sp>
          <p:nvSpPr>
            <p:cNvPr id="68685" name="Rectangle 23"/>
            <p:cNvSpPr/>
            <p:nvPr/>
          </p:nvSpPr>
          <p:spPr>
            <a:xfrm>
              <a:off x="1066" y="1525"/>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686" name="Rectangle 24"/>
            <p:cNvSpPr/>
            <p:nvPr/>
          </p:nvSpPr>
          <p:spPr>
            <a:xfrm>
              <a:off x="1377" y="1702"/>
              <a:ext cx="18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a:t>
              </a:r>
            </a:p>
          </p:txBody>
        </p:sp>
        <p:sp>
          <p:nvSpPr>
            <p:cNvPr id="68687" name="Rectangle 25"/>
            <p:cNvSpPr/>
            <p:nvPr/>
          </p:nvSpPr>
          <p:spPr>
            <a:xfrm>
              <a:off x="1903" y="1529"/>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d </a:t>
              </a:r>
            </a:p>
          </p:txBody>
        </p:sp>
        <p:sp>
          <p:nvSpPr>
            <p:cNvPr id="68688" name="Rectangle 26"/>
            <p:cNvSpPr/>
            <p:nvPr/>
          </p:nvSpPr>
          <p:spPr>
            <a:xfrm>
              <a:off x="2109" y="1706"/>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37 </a:t>
              </a:r>
            </a:p>
          </p:txBody>
        </p:sp>
        <p:sp>
          <p:nvSpPr>
            <p:cNvPr id="68689" name="Rectangle 27"/>
            <p:cNvSpPr/>
            <p:nvPr/>
          </p:nvSpPr>
          <p:spPr>
            <a:xfrm>
              <a:off x="3601" y="1570"/>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690" name="Rectangle 28"/>
            <p:cNvSpPr/>
            <p:nvPr/>
          </p:nvSpPr>
          <p:spPr>
            <a:xfrm>
              <a:off x="3828" y="1702"/>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691" name="Rectangle 29"/>
            <p:cNvSpPr/>
            <p:nvPr/>
          </p:nvSpPr>
          <p:spPr>
            <a:xfrm>
              <a:off x="2880" y="1525"/>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692" name="Rectangle 30"/>
            <p:cNvSpPr/>
            <p:nvPr/>
          </p:nvSpPr>
          <p:spPr>
            <a:xfrm>
              <a:off x="3003" y="1706"/>
              <a:ext cx="51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61  70 </a:t>
              </a:r>
            </a:p>
          </p:txBody>
        </p:sp>
        <p:sp>
          <p:nvSpPr>
            <p:cNvPr id="68693" name="Rectangle 31"/>
            <p:cNvSpPr/>
            <p:nvPr/>
          </p:nvSpPr>
          <p:spPr>
            <a:xfrm>
              <a:off x="3243" y="1162"/>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sp>
          <p:nvSpPr>
            <p:cNvPr id="68694" name="Rectangle 32"/>
            <p:cNvSpPr/>
            <p:nvPr/>
          </p:nvSpPr>
          <p:spPr>
            <a:xfrm>
              <a:off x="3491" y="1298"/>
              <a:ext cx="29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90 </a:t>
              </a:r>
            </a:p>
          </p:txBody>
        </p:sp>
      </p:grpSp>
      <p:grpSp>
        <p:nvGrpSpPr>
          <p:cNvPr id="19548" name="Group 34"/>
          <p:cNvGrpSpPr/>
          <p:nvPr/>
        </p:nvGrpSpPr>
        <p:grpSpPr>
          <a:xfrm>
            <a:off x="1916113" y="1673225"/>
            <a:ext cx="5130800" cy="3060700"/>
            <a:chOff x="1383" y="2387"/>
            <a:chExt cx="1997" cy="1315"/>
          </a:xfrm>
        </p:grpSpPr>
        <p:grpSp>
          <p:nvGrpSpPr>
            <p:cNvPr id="68696" name="Group 35"/>
            <p:cNvGrpSpPr/>
            <p:nvPr/>
          </p:nvGrpSpPr>
          <p:grpSpPr>
            <a:xfrm>
              <a:off x="1519" y="2523"/>
              <a:ext cx="1861" cy="1175"/>
              <a:chOff x="5170" y="3230"/>
              <a:chExt cx="3130" cy="1630"/>
            </a:xfrm>
          </p:grpSpPr>
          <p:sp>
            <p:nvSpPr>
              <p:cNvPr id="68697" name="Oval 36"/>
              <p:cNvSpPr/>
              <p:nvPr/>
            </p:nvSpPr>
            <p:spPr>
              <a:xfrm>
                <a:off x="6268" y="3693"/>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98" name="Oval 37"/>
              <p:cNvSpPr/>
              <p:nvPr/>
            </p:nvSpPr>
            <p:spPr>
              <a:xfrm>
                <a:off x="5170" y="4509"/>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699" name="Oval 38"/>
              <p:cNvSpPr/>
              <p:nvPr/>
            </p:nvSpPr>
            <p:spPr>
              <a:xfrm>
                <a:off x="7362" y="4509"/>
                <a:ext cx="938"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700" name="Oval 39"/>
              <p:cNvSpPr/>
              <p:nvPr/>
            </p:nvSpPr>
            <p:spPr>
              <a:xfrm>
                <a:off x="6266" y="4509"/>
                <a:ext cx="940"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a:buSzTx/>
                </a:pPr>
                <a:endParaRPr lang="zh-CN" altLang="en-US" dirty="0">
                  <a:latin typeface="Arial" panose="020B0604020202020204" pitchFamily="34" charset="0"/>
                </a:endParaRPr>
              </a:p>
            </p:txBody>
          </p:sp>
          <p:sp>
            <p:nvSpPr>
              <p:cNvPr id="68701" name="Freeform 40"/>
              <p:cNvSpPr/>
              <p:nvPr/>
            </p:nvSpPr>
            <p:spPr>
              <a:xfrm>
                <a:off x="6373" y="3230"/>
                <a:ext cx="366" cy="463"/>
              </a:xfrm>
              <a:custGeom>
                <a:avLst/>
                <a:gdLst/>
                <a:ahLst/>
                <a:cxnLst>
                  <a:cxn ang="0">
                    <a:pos x="0" y="0"/>
                  </a:cxn>
                  <a:cxn ang="0">
                    <a:pos x="74" y="39"/>
                  </a:cxn>
                  <a:cxn ang="0">
                    <a:pos x="35" y="68"/>
                  </a:cxn>
                  <a:cxn ang="0">
                    <a:pos x="105" y="129"/>
                  </a:cxn>
                </a:cxnLst>
                <a:rect l="0" t="0" r="0" b="0"/>
                <a:pathLst>
                  <a:path w="420" h="533">
                    <a:moveTo>
                      <a:pt x="0" y="0"/>
                    </a:moveTo>
                    <a:cubicBezTo>
                      <a:pt x="52" y="27"/>
                      <a:pt x="267" y="113"/>
                      <a:pt x="290" y="160"/>
                    </a:cubicBezTo>
                    <a:cubicBezTo>
                      <a:pt x="313" y="207"/>
                      <a:pt x="118" y="218"/>
                      <a:pt x="140" y="280"/>
                    </a:cubicBezTo>
                    <a:cubicBezTo>
                      <a:pt x="162" y="342"/>
                      <a:pt x="362" y="480"/>
                      <a:pt x="420" y="533"/>
                    </a:cubicBezTo>
                  </a:path>
                </a:pathLst>
              </a:custGeom>
              <a:noFill/>
              <a:ln w="9525" cap="flat" cmpd="sng">
                <a:solidFill>
                  <a:srgbClr val="000000"/>
                </a:solidFill>
                <a:prstDash val="solid"/>
                <a:round/>
                <a:headEnd type="none" w="med" len="med"/>
                <a:tailEnd type="triangle" w="med" len="med"/>
              </a:ln>
            </p:spPr>
            <p:txBody>
              <a:bodyPr/>
              <a:lstStyle/>
              <a:p>
                <a:endParaRPr lang="zh-CN" altLang="en-US"/>
              </a:p>
            </p:txBody>
          </p:sp>
          <p:sp>
            <p:nvSpPr>
              <p:cNvPr id="68702" name="Freeform 41"/>
              <p:cNvSpPr/>
              <p:nvPr/>
            </p:nvSpPr>
            <p:spPr>
              <a:xfrm>
                <a:off x="6738" y="4033"/>
                <a:ext cx="1" cy="476"/>
              </a:xfrm>
              <a:custGeom>
                <a:avLst/>
                <a:gdLst/>
                <a:ahLst/>
                <a:cxnLst>
                  <a:cxn ang="0">
                    <a:pos x="0" y="0"/>
                  </a:cxn>
                  <a:cxn ang="0">
                    <a:pos x="1" y="139"/>
                  </a:cxn>
                </a:cxnLst>
                <a:rect l="0" t="0" r="0" b="0"/>
                <a:pathLst>
                  <a:path w="2" h="546">
                    <a:moveTo>
                      <a:pt x="0" y="0"/>
                    </a:moveTo>
                    <a:lnTo>
                      <a:pt x="2" y="54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703" name="Freeform 42"/>
              <p:cNvSpPr/>
              <p:nvPr/>
            </p:nvSpPr>
            <p:spPr>
              <a:xfrm>
                <a:off x="5642" y="3998"/>
                <a:ext cx="765" cy="511"/>
              </a:xfrm>
              <a:custGeom>
                <a:avLst/>
                <a:gdLst/>
                <a:ahLst/>
                <a:cxnLst>
                  <a:cxn ang="0">
                    <a:pos x="216" y="0"/>
                  </a:cxn>
                  <a:cxn ang="0">
                    <a:pos x="0" y="149"/>
                  </a:cxn>
                </a:cxnLst>
                <a:rect l="0" t="0" r="0" b="0"/>
                <a:pathLst>
                  <a:path w="880" h="586">
                    <a:moveTo>
                      <a:pt x="880" y="0"/>
                    </a:moveTo>
                    <a:lnTo>
                      <a:pt x="0" y="58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8704" name="Freeform 43"/>
              <p:cNvSpPr/>
              <p:nvPr/>
            </p:nvSpPr>
            <p:spPr>
              <a:xfrm>
                <a:off x="7059" y="3998"/>
                <a:ext cx="773" cy="511"/>
              </a:xfrm>
              <a:custGeom>
                <a:avLst/>
                <a:gdLst/>
                <a:ahLst/>
                <a:cxnLst>
                  <a:cxn ang="0">
                    <a:pos x="0" y="0"/>
                  </a:cxn>
                  <a:cxn ang="0">
                    <a:pos x="219" y="149"/>
                  </a:cxn>
                </a:cxnLst>
                <a:rect l="0" t="0" r="0" b="0"/>
                <a:pathLst>
                  <a:path w="889" h="586">
                    <a:moveTo>
                      <a:pt x="0" y="0"/>
                    </a:moveTo>
                    <a:lnTo>
                      <a:pt x="889" y="586"/>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
          <p:nvSpPr>
            <p:cNvPr id="68705" name="Rectangle 44"/>
            <p:cNvSpPr/>
            <p:nvPr/>
          </p:nvSpPr>
          <p:spPr>
            <a:xfrm>
              <a:off x="2029" y="2750"/>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e </a:t>
              </a:r>
            </a:p>
          </p:txBody>
        </p:sp>
        <p:grpSp>
          <p:nvGrpSpPr>
            <p:cNvPr id="68706" name="Group 45"/>
            <p:cNvGrpSpPr/>
            <p:nvPr/>
          </p:nvGrpSpPr>
          <p:grpSpPr>
            <a:xfrm>
              <a:off x="1383" y="2882"/>
              <a:ext cx="1951" cy="820"/>
              <a:chOff x="1383" y="2882"/>
              <a:chExt cx="1951" cy="820"/>
            </a:xfrm>
          </p:grpSpPr>
          <p:sp>
            <p:nvSpPr>
              <p:cNvPr id="68707" name="Rectangle 46"/>
              <p:cNvSpPr/>
              <p:nvPr/>
            </p:nvSpPr>
            <p:spPr>
              <a:xfrm>
                <a:off x="1383" y="3339"/>
                <a:ext cx="216"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c </a:t>
                </a:r>
              </a:p>
            </p:txBody>
          </p:sp>
          <p:sp>
            <p:nvSpPr>
              <p:cNvPr id="68708" name="Rectangle 47"/>
              <p:cNvSpPr/>
              <p:nvPr/>
            </p:nvSpPr>
            <p:spPr>
              <a:xfrm>
                <a:off x="1565" y="3471"/>
                <a:ext cx="44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3   24</a:t>
                </a:r>
              </a:p>
            </p:txBody>
          </p:sp>
          <p:sp>
            <p:nvSpPr>
              <p:cNvPr id="68709" name="Rectangle 48"/>
              <p:cNvSpPr/>
              <p:nvPr/>
            </p:nvSpPr>
            <p:spPr>
              <a:xfrm>
                <a:off x="2739" y="3294"/>
                <a:ext cx="23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h </a:t>
                </a:r>
              </a:p>
            </p:txBody>
          </p:sp>
          <p:sp>
            <p:nvSpPr>
              <p:cNvPr id="68710" name="Rectangle 49"/>
              <p:cNvSpPr/>
              <p:nvPr/>
            </p:nvSpPr>
            <p:spPr>
              <a:xfrm>
                <a:off x="2966" y="3471"/>
                <a:ext cx="36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100 </a:t>
                </a:r>
              </a:p>
            </p:txBody>
          </p:sp>
          <p:sp>
            <p:nvSpPr>
              <p:cNvPr id="68711" name="Rectangle 50"/>
              <p:cNvSpPr/>
              <p:nvPr/>
            </p:nvSpPr>
            <p:spPr>
              <a:xfrm>
                <a:off x="2063" y="3290"/>
                <a:ext cx="224"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g </a:t>
                </a:r>
              </a:p>
            </p:txBody>
          </p:sp>
          <p:sp>
            <p:nvSpPr>
              <p:cNvPr id="68712" name="Rectangle 51"/>
              <p:cNvSpPr/>
              <p:nvPr/>
            </p:nvSpPr>
            <p:spPr>
              <a:xfrm>
                <a:off x="2186" y="3471"/>
                <a:ext cx="512"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61  70 </a:t>
                </a:r>
              </a:p>
            </p:txBody>
          </p:sp>
          <p:sp>
            <p:nvSpPr>
              <p:cNvPr id="68713" name="Rectangle 52"/>
              <p:cNvSpPr/>
              <p:nvPr/>
            </p:nvSpPr>
            <p:spPr>
              <a:xfrm>
                <a:off x="2200" y="2882"/>
                <a:ext cx="548"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45   90 </a:t>
                </a:r>
              </a:p>
            </p:txBody>
          </p:sp>
        </p:grpSp>
        <p:sp>
          <p:nvSpPr>
            <p:cNvPr id="68714" name="Rectangle 53"/>
            <p:cNvSpPr/>
            <p:nvPr/>
          </p:nvSpPr>
          <p:spPr>
            <a:xfrm>
              <a:off x="2010" y="2387"/>
              <a:ext cx="280" cy="231"/>
            </a:xfrm>
            <a:prstGeom prst="rect">
              <a:avLst/>
            </a:prstGeom>
            <a:noFill/>
            <a:ln w="9525">
              <a:noFill/>
            </a:ln>
          </p:spPr>
          <p:txBody>
            <a:bodyPr wrap="none" anchor="ctr">
              <a:spAutoFit/>
            </a:bodyPr>
            <a:lstStyle/>
            <a:p>
              <a:pPr>
                <a:buSzTx/>
              </a:pPr>
              <a:r>
                <a:rPr lang="en-US" altLang="zh-CN" b="1" dirty="0">
                  <a:latin typeface="Arial" panose="020B0604020202020204" pitchFamily="34" charset="0"/>
                </a:rPr>
                <a:t>bt </a:t>
              </a:r>
            </a:p>
          </p:txBody>
        </p:sp>
      </p:grpSp>
      <p:sp>
        <p:nvSpPr>
          <p:cNvPr id="126" name="标题 125"/>
          <p:cNvSpPr>
            <a:spLocks noGrp="1"/>
          </p:cNvSpPr>
          <p:nvPr>
            <p:ph type="title"/>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accent6">
                    <a:lumMod val="50000"/>
                  </a:schemeClr>
                </a:solidFill>
                <a:effectLst/>
                <a:uLnTx/>
                <a:uFillTx/>
                <a:latin typeface="+mj-lt"/>
                <a:ea typeface="+mj-ea"/>
                <a:cs typeface="+mj-cs"/>
              </a:rPr>
              <a:t>B-</a:t>
            </a:r>
            <a:r>
              <a:rPr kumimoji="0" lang="zh-CN" altLang="en-US" sz="3600" b="1" i="0" u="none" strike="noStrike" kern="0" cap="none" spc="0" normalizeH="0" baseline="0" noProof="0" dirty="0" smtClean="0">
                <a:ln>
                  <a:noFill/>
                </a:ln>
                <a:solidFill>
                  <a:schemeClr val="accent6">
                    <a:lumMod val="50000"/>
                  </a:schemeClr>
                </a:solidFill>
                <a:effectLst/>
                <a:uLnTx/>
                <a:uFillTx/>
                <a:latin typeface="+mj-lt"/>
                <a:ea typeface="+mj-ea"/>
                <a:cs typeface="+mj-cs"/>
              </a:rPr>
              <a:t>树课堂练习</a:t>
            </a:r>
            <a:endPar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endParaRPr>
          </a:p>
        </p:txBody>
      </p:sp>
      <p:sp>
        <p:nvSpPr>
          <p:cNvPr id="125" name="TextBox 38"/>
          <p:cNvSpPr txBox="1"/>
          <p:nvPr/>
        </p:nvSpPr>
        <p:spPr>
          <a:xfrm>
            <a:off x="5084763" y="746125"/>
            <a:ext cx="3465512" cy="646113"/>
          </a:xfrm>
          <a:prstGeom prst="rect">
            <a:avLst/>
          </a:prstGeom>
          <a:noFill/>
          <a:ln w="9525">
            <a:noFill/>
          </a:ln>
        </p:spPr>
        <p:txBody>
          <a:bodyPr anchor="t">
            <a:spAutoFit/>
          </a:bodyPr>
          <a:lstStyle/>
          <a:p>
            <a:pPr>
              <a:buSzTx/>
            </a:pPr>
            <a:r>
              <a:rPr lang="zh-CN" altLang="en-US" sz="3600" dirty="0">
                <a:solidFill>
                  <a:srgbClr val="FF0000"/>
                </a:solidFill>
                <a:latin typeface="Arial" panose="020B0604020202020204" pitchFamily="34" charset="0"/>
              </a:rPr>
              <a:t>删除</a:t>
            </a:r>
            <a:r>
              <a:rPr lang="en-US" altLang="zh-CN" sz="3600" dirty="0">
                <a:solidFill>
                  <a:srgbClr val="FF0000"/>
                </a:solidFill>
                <a:latin typeface="Arial" panose="020B0604020202020204" pitchFamily="34" charset="0"/>
              </a:rPr>
              <a:t>50,53,37</a:t>
            </a:r>
            <a:endParaRPr lang="zh-CN" altLang="en-US" sz="3600"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plus(in)">
                                      <p:cBhvr>
                                        <p:cTn id="11"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3" presetClass="entr" presetSubtype="16" fill="hold" nodeType="clickEffect">
                                  <p:stCondLst>
                                    <p:cond delay="0"/>
                                  </p:stCondLst>
                                  <p:childTnLst>
                                    <p:set>
                                      <p:cBhvr>
                                        <p:cTn id="15" dur="1" fill="hold">
                                          <p:stCondLst>
                                            <p:cond delay="0"/>
                                          </p:stCondLst>
                                        </p:cTn>
                                        <p:tgtEl>
                                          <p:spTgt spid="19513"/>
                                        </p:tgtEl>
                                        <p:attrNameLst>
                                          <p:attrName>style.visibility</p:attrName>
                                        </p:attrNameLst>
                                      </p:cBhvr>
                                      <p:to>
                                        <p:strVal val="visible"/>
                                      </p:to>
                                    </p:set>
                                    <p:animEffect transition="in" filter="plus(in)">
                                      <p:cBhvr>
                                        <p:cTn id="16" dur="2000"/>
                                        <p:tgtEl>
                                          <p:spTgt spid="19513"/>
                                        </p:tgtEl>
                                      </p:cBhvr>
                                    </p:animEffect>
                                  </p:childTnLst>
                                  <p:subTnLst>
                                    <p:set>
                                      <p:cBhvr override="childStyle">
                                        <p:cTn dur="1" fill="hold" display="0" masterRel="nextClick" afterEffect="1"/>
                                        <p:tgtEl>
                                          <p:spTgt spid="1951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19548"/>
                                        </p:tgtEl>
                                        <p:attrNameLst>
                                          <p:attrName>style.visibility</p:attrName>
                                        </p:attrNameLst>
                                      </p:cBhvr>
                                      <p:to>
                                        <p:strVal val="visible"/>
                                      </p:to>
                                    </p:set>
                                    <p:animEffect transition="in" filter="plus(in)">
                                      <p:cBhvr>
                                        <p:cTn id="21" dur="2000"/>
                                        <p:tgtEl>
                                          <p:spTgt spid="1954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8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bwMode="auto">
          <a:xfrm>
            <a:off x="206375" y="233363"/>
            <a:ext cx="8540750" cy="585788"/>
          </a:xfrm>
          <a:prstGeom prst="rect">
            <a:avLst/>
          </a:prstGeom>
          <a:noFill/>
          <a:ln w="9525">
            <a:noFill/>
            <a:miter lim="800000"/>
          </a:ln>
        </p:spPr>
        <p:txBody>
          <a:bodyPr/>
          <a:lstStyle/>
          <a:p>
            <a:pPr marR="0" defTabSz="914400" eaLnBrk="0" hangingPunct="0">
              <a:buClrTx/>
              <a:buSzTx/>
              <a:buFontTx/>
              <a:defRPr/>
            </a:pPr>
            <a:r>
              <a:rPr kumimoji="0" lang="zh-CN" altLang="en-US" sz="3600" b="1" kern="0" cap="none" spc="0" normalizeH="0" baseline="0" noProof="0" dirty="0">
                <a:solidFill>
                  <a:schemeClr val="accent6">
                    <a:lumMod val="50000"/>
                  </a:schemeClr>
                </a:solidFill>
                <a:effectLst>
                  <a:outerShdw blurRad="38100" dist="38100" dir="2700000" algn="tl">
                    <a:srgbClr val="C0C0C0"/>
                  </a:outerShdw>
                </a:effectLst>
                <a:latin typeface="楷体_GB2312" pitchFamily="49" charset="-122"/>
                <a:ea typeface="楷体_GB2312" pitchFamily="49" charset="-122"/>
                <a:cs typeface="+mj-cs"/>
              </a:rPr>
              <a:t>散列表查找</a:t>
            </a:r>
            <a:r>
              <a:rPr kumimoji="0" lang="zh-CN" altLang="en-US" sz="3600" b="1" kern="0" cap="none" spc="0" normalizeH="0" baseline="0" noProof="0" dirty="0">
                <a:solidFill>
                  <a:schemeClr val="accent6">
                    <a:lumMod val="50000"/>
                  </a:schemeClr>
                </a:solidFill>
                <a:latin typeface="+mj-lt"/>
                <a:ea typeface="+mj-ea"/>
                <a:cs typeface="+mj-cs"/>
              </a:rPr>
              <a:t> </a:t>
            </a:r>
          </a:p>
        </p:txBody>
      </p:sp>
      <p:sp>
        <p:nvSpPr>
          <p:cNvPr id="4" name="Rectangle 3"/>
          <p:cNvSpPr>
            <a:spLocks noChangeArrowheads="1"/>
          </p:cNvSpPr>
          <p:nvPr/>
        </p:nvSpPr>
        <p:spPr bwMode="auto">
          <a:xfrm>
            <a:off x="385763" y="954088"/>
            <a:ext cx="8191500" cy="1857375"/>
          </a:xfrm>
          <a:prstGeom prst="rect">
            <a:avLst/>
          </a:prstGeom>
          <a:noFill/>
          <a:ln w="57150">
            <a:solidFill>
              <a:srgbClr val="FF9900"/>
            </a:solidFill>
            <a:miter lim="800000"/>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accent6">
                    <a:lumMod val="50000"/>
                  </a:schemeClr>
                </a:solidFill>
                <a:effectLst/>
                <a:uLnTx/>
                <a:uFillTx/>
                <a:latin typeface="宋体" panose="02010600030101010101" pitchFamily="2" charset="-122"/>
                <a:ea typeface="宋体" panose="02010600030101010101" pitchFamily="2" charset="-122"/>
                <a:cs typeface="+mn-cs"/>
              </a:rPr>
              <a:t>顺序查找、折半查找、二叉排序树查找等。</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accent6">
                    <a:lumMod val="50000"/>
                  </a:schemeClr>
                </a:solidFill>
                <a:effectLst/>
                <a:uLnTx/>
                <a:uFillTx/>
                <a:latin typeface="宋体" panose="02010600030101010101" pitchFamily="2" charset="-122"/>
                <a:ea typeface="宋体" panose="02010600030101010101" pitchFamily="2" charset="-122"/>
                <a:cs typeface="+mn-cs"/>
              </a:rPr>
              <a:t>这些查找技术都是通过一系列的给定值与关键码的比较，查找效率依赖于查找过程中进行的给定值与关键码的比较次数。</a:t>
            </a:r>
          </a:p>
        </p:txBody>
      </p:sp>
      <p:grpSp>
        <p:nvGrpSpPr>
          <p:cNvPr id="3" name="Group 18"/>
          <p:cNvGrpSpPr/>
          <p:nvPr/>
        </p:nvGrpSpPr>
        <p:grpSpPr>
          <a:xfrm>
            <a:off x="0" y="2889250"/>
            <a:ext cx="8455025" cy="854075"/>
            <a:chOff x="339" y="1650"/>
            <a:chExt cx="5040" cy="538"/>
          </a:xfrm>
        </p:grpSpPr>
        <p:sp>
          <p:nvSpPr>
            <p:cNvPr id="6" name="Text Box 19"/>
            <p:cNvSpPr txBox="1">
              <a:spLocks noChangeArrowheads="1"/>
            </p:cNvSpPr>
            <p:nvPr/>
          </p:nvSpPr>
          <p:spPr bwMode="auto">
            <a:xfrm>
              <a:off x="489" y="1650"/>
              <a:ext cx="4890" cy="327"/>
            </a:xfrm>
            <a:prstGeom prst="rect">
              <a:avLst/>
            </a:prstGeom>
            <a:noFill/>
            <a:ln w="9525">
              <a:noFill/>
              <a:miter lim="800000"/>
            </a:ln>
            <a:effectLst/>
          </p:spPr>
          <p:txBody>
            <a:bodyPr>
              <a:spAutoFit/>
            </a:bodyPr>
            <a:lstStyle/>
            <a:p>
              <a:pPr marR="0" defTabSz="914400" eaLnBrk="0" hangingPunct="0">
                <a:spcBef>
                  <a:spcPct val="50000"/>
                </a:spcBef>
                <a:buClrTx/>
                <a:buSzTx/>
                <a:buFontTx/>
                <a:defRPr/>
              </a:pPr>
              <a:r>
                <a:rPr kumimoji="0" lang="zh-CN" altLang="en-US" sz="2800" kern="1200" cap="none" spc="0" normalizeH="0" baseline="0" noProof="0" dirty="0">
                  <a:latin typeface="楷体_GB2312" pitchFamily="49" charset="-122"/>
                  <a:ea typeface="楷体_GB2312" pitchFamily="49" charset="-122"/>
                  <a:cs typeface="+mn-cs"/>
                </a:rPr>
                <a:t>能否不用比较，通过</a:t>
              </a:r>
              <a:r>
                <a:rPr kumimoji="0" lang="zh-CN" altLang="en-US" sz="2800" kern="1200" cap="none" spc="0" normalizeH="0" baseline="0" noProof="0" dirty="0">
                  <a:solidFill>
                    <a:srgbClr val="FF0000"/>
                  </a:solidFill>
                  <a:latin typeface="楷体_GB2312" pitchFamily="49" charset="-122"/>
                  <a:ea typeface="楷体_GB2312" pitchFamily="49" charset="-122"/>
                  <a:cs typeface="+mn-cs"/>
                </a:rPr>
                <a:t>关键码直接确定</a:t>
              </a:r>
              <a:r>
                <a:rPr kumimoji="0" lang="zh-CN" altLang="en-US" sz="2800" kern="1200" cap="none" spc="0" normalizeH="0" baseline="0" noProof="0" dirty="0">
                  <a:latin typeface="楷体_GB2312" pitchFamily="49" charset="-122"/>
                  <a:ea typeface="楷体_GB2312" pitchFamily="49" charset="-122"/>
                  <a:cs typeface="+mn-cs"/>
                </a:rPr>
                <a:t>存储位置？</a:t>
              </a:r>
            </a:p>
          </p:txBody>
        </p:sp>
        <p:grpSp>
          <p:nvGrpSpPr>
            <p:cNvPr id="5" name="Group 20"/>
            <p:cNvGrpSpPr/>
            <p:nvPr/>
          </p:nvGrpSpPr>
          <p:grpSpPr bwMode="auto">
            <a:xfrm>
              <a:off x="339" y="1904"/>
              <a:ext cx="188" cy="284"/>
              <a:chOff x="3840" y="1584"/>
              <a:chExt cx="1093" cy="1871"/>
            </a:xfrm>
            <a:grpFill/>
          </p:grpSpPr>
          <p:sp>
            <p:nvSpPr>
              <p:cNvPr id="8" name="Rectangle 21"/>
              <p:cNvSpPr>
                <a:spLocks noChangeArrowheads="1"/>
              </p:cNvSpPr>
              <p:nvPr/>
            </p:nvSpPr>
            <p:spPr bwMode="auto">
              <a:xfrm>
                <a:off x="4128" y="3120"/>
                <a:ext cx="347" cy="335"/>
              </a:xfrm>
              <a:prstGeom prst="rect">
                <a:avLst/>
              </a:prstGeom>
              <a:grp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9" name="Freeform 22"/>
              <p:cNvSpPr/>
              <p:nvPr/>
            </p:nvSpPr>
            <p:spPr bwMode="auto">
              <a:xfrm>
                <a:off x="3840" y="1584"/>
                <a:ext cx="1093" cy="1357"/>
              </a:xfrm>
              <a:custGeom>
                <a:avLst/>
                <a:gdLst/>
                <a:ahLst/>
                <a:cxnLst>
                  <a:cxn ang="0">
                    <a:pos x="644" y="1007"/>
                  </a:cxn>
                  <a:cxn ang="0">
                    <a:pos x="677" y="874"/>
                  </a:cxn>
                  <a:cxn ang="0">
                    <a:pos x="748" y="769"/>
                  </a:cxn>
                  <a:cxn ang="0">
                    <a:pos x="847" y="695"/>
                  </a:cxn>
                  <a:cxn ang="0">
                    <a:pos x="963" y="652"/>
                  </a:cxn>
                  <a:cxn ang="0">
                    <a:pos x="1090" y="644"/>
                  </a:cxn>
                  <a:cxn ang="0">
                    <a:pos x="1218" y="672"/>
                  </a:cxn>
                  <a:cxn ang="0">
                    <a:pos x="1337" y="736"/>
                  </a:cxn>
                  <a:cxn ang="0">
                    <a:pos x="1435" y="833"/>
                  </a:cxn>
                  <a:cxn ang="0">
                    <a:pos x="1491" y="922"/>
                  </a:cxn>
                  <a:cxn ang="0">
                    <a:pos x="1516" y="1012"/>
                  </a:cxn>
                  <a:cxn ang="0">
                    <a:pos x="1509" y="1105"/>
                  </a:cxn>
                  <a:cxn ang="0">
                    <a:pos x="1469" y="1205"/>
                  </a:cxn>
                  <a:cxn ang="0">
                    <a:pos x="1394" y="1315"/>
                  </a:cxn>
                  <a:cxn ang="0">
                    <a:pos x="1281" y="1435"/>
                  </a:cxn>
                  <a:cxn ang="0">
                    <a:pos x="1131" y="1568"/>
                  </a:cxn>
                  <a:cxn ang="0">
                    <a:pos x="966" y="1711"/>
                  </a:cxn>
                  <a:cxn ang="0">
                    <a:pos x="873" y="1834"/>
                  </a:cxn>
                  <a:cxn ang="0">
                    <a:pos x="795" y="1955"/>
                  </a:cxn>
                  <a:cxn ang="0">
                    <a:pos x="734" y="2078"/>
                  </a:cxn>
                  <a:cxn ang="0">
                    <a:pos x="686" y="2202"/>
                  </a:cxn>
                  <a:cxn ang="0">
                    <a:pos x="654" y="2330"/>
                  </a:cxn>
                  <a:cxn ang="0">
                    <a:pos x="633" y="2464"/>
                  </a:cxn>
                  <a:cxn ang="0">
                    <a:pos x="622" y="2604"/>
                  </a:cxn>
                  <a:cxn ang="0">
                    <a:pos x="1280" y="2715"/>
                  </a:cxn>
                  <a:cxn ang="0">
                    <a:pos x="1279" y="2626"/>
                  </a:cxn>
                  <a:cxn ang="0">
                    <a:pos x="1284" y="2541"/>
                  </a:cxn>
                  <a:cxn ang="0">
                    <a:pos x="1299" y="2460"/>
                  </a:cxn>
                  <a:cxn ang="0">
                    <a:pos x="1322" y="2383"/>
                  </a:cxn>
                  <a:cxn ang="0">
                    <a:pos x="1357" y="2309"/>
                  </a:cxn>
                  <a:cxn ang="0">
                    <a:pos x="1403" y="2240"/>
                  </a:cxn>
                  <a:cxn ang="0">
                    <a:pos x="1462" y="2177"/>
                  </a:cxn>
                  <a:cxn ang="0">
                    <a:pos x="1536" y="2117"/>
                  </a:cxn>
                  <a:cxn ang="0">
                    <a:pos x="1647" y="2035"/>
                  </a:cxn>
                  <a:cxn ang="0">
                    <a:pos x="1760" y="1939"/>
                  </a:cxn>
                  <a:cxn ang="0">
                    <a:pos x="1870" y="1832"/>
                  </a:cxn>
                  <a:cxn ang="0">
                    <a:pos x="1970" y="1711"/>
                  </a:cxn>
                  <a:cxn ang="0">
                    <a:pos x="2057" y="1578"/>
                  </a:cxn>
                  <a:cxn ang="0">
                    <a:pos x="2125" y="1435"/>
                  </a:cxn>
                  <a:cxn ang="0">
                    <a:pos x="2170" y="1281"/>
                  </a:cxn>
                  <a:cxn ang="0">
                    <a:pos x="2185" y="1118"/>
                  </a:cxn>
                  <a:cxn ang="0">
                    <a:pos x="2163" y="869"/>
                  </a:cxn>
                  <a:cxn ang="0">
                    <a:pos x="2100" y="651"/>
                  </a:cxn>
                  <a:cxn ang="0">
                    <a:pos x="2000" y="463"/>
                  </a:cxn>
                  <a:cxn ang="0">
                    <a:pos x="1871" y="308"/>
                  </a:cxn>
                  <a:cxn ang="0">
                    <a:pos x="1721" y="183"/>
                  </a:cxn>
                  <a:cxn ang="0">
                    <a:pos x="1554" y="91"/>
                  </a:cxn>
                  <a:cxn ang="0">
                    <a:pos x="1379" y="31"/>
                  </a:cxn>
                  <a:cxn ang="0">
                    <a:pos x="1201" y="5"/>
                  </a:cxn>
                  <a:cxn ang="0">
                    <a:pos x="954" y="5"/>
                  </a:cxn>
                  <a:cxn ang="0">
                    <a:pos x="724" y="42"/>
                  </a:cxn>
                  <a:cxn ang="0">
                    <a:pos x="519" y="112"/>
                  </a:cxn>
                  <a:cxn ang="0">
                    <a:pos x="343" y="217"/>
                  </a:cxn>
                  <a:cxn ang="0">
                    <a:pos x="199" y="354"/>
                  </a:cxn>
                  <a:cxn ang="0">
                    <a:pos x="91" y="521"/>
                  </a:cxn>
                  <a:cxn ang="0">
                    <a:pos x="23" y="717"/>
                  </a:cxn>
                  <a:cxn ang="0">
                    <a:pos x="0" y="940"/>
                  </a:cxn>
                </a:cxnLst>
                <a:rect l="0" t="0" r="r" b="b"/>
                <a:pathLst>
                  <a:path w="2185" h="2715">
                    <a:moveTo>
                      <a:pt x="0" y="1340"/>
                    </a:moveTo>
                    <a:lnTo>
                      <a:pt x="643" y="1340"/>
                    </a:lnTo>
                    <a:lnTo>
                      <a:pt x="643" y="1044"/>
                    </a:lnTo>
                    <a:lnTo>
                      <a:pt x="644" y="1007"/>
                    </a:lnTo>
                    <a:lnTo>
                      <a:pt x="648" y="970"/>
                    </a:lnTo>
                    <a:lnTo>
                      <a:pt x="655" y="937"/>
                    </a:lnTo>
                    <a:lnTo>
                      <a:pt x="666" y="903"/>
                    </a:lnTo>
                    <a:lnTo>
                      <a:pt x="677" y="874"/>
                    </a:lnTo>
                    <a:lnTo>
                      <a:pt x="692" y="845"/>
                    </a:lnTo>
                    <a:lnTo>
                      <a:pt x="708" y="818"/>
                    </a:lnTo>
                    <a:lnTo>
                      <a:pt x="728" y="793"/>
                    </a:lnTo>
                    <a:lnTo>
                      <a:pt x="748" y="769"/>
                    </a:lnTo>
                    <a:lnTo>
                      <a:pt x="771" y="748"/>
                    </a:lnTo>
                    <a:lnTo>
                      <a:pt x="794" y="728"/>
                    </a:lnTo>
                    <a:lnTo>
                      <a:pt x="819" y="711"/>
                    </a:lnTo>
                    <a:lnTo>
                      <a:pt x="847" y="695"/>
                    </a:lnTo>
                    <a:lnTo>
                      <a:pt x="874" y="681"/>
                    </a:lnTo>
                    <a:lnTo>
                      <a:pt x="903" y="670"/>
                    </a:lnTo>
                    <a:lnTo>
                      <a:pt x="933" y="660"/>
                    </a:lnTo>
                    <a:lnTo>
                      <a:pt x="963" y="652"/>
                    </a:lnTo>
                    <a:lnTo>
                      <a:pt x="994" y="648"/>
                    </a:lnTo>
                    <a:lnTo>
                      <a:pt x="1025" y="644"/>
                    </a:lnTo>
                    <a:lnTo>
                      <a:pt x="1057" y="643"/>
                    </a:lnTo>
                    <a:lnTo>
                      <a:pt x="1090" y="644"/>
                    </a:lnTo>
                    <a:lnTo>
                      <a:pt x="1122" y="648"/>
                    </a:lnTo>
                    <a:lnTo>
                      <a:pt x="1154" y="653"/>
                    </a:lnTo>
                    <a:lnTo>
                      <a:pt x="1186" y="662"/>
                    </a:lnTo>
                    <a:lnTo>
                      <a:pt x="1218" y="672"/>
                    </a:lnTo>
                    <a:lnTo>
                      <a:pt x="1249" y="683"/>
                    </a:lnTo>
                    <a:lnTo>
                      <a:pt x="1279" y="700"/>
                    </a:lnTo>
                    <a:lnTo>
                      <a:pt x="1309" y="717"/>
                    </a:lnTo>
                    <a:lnTo>
                      <a:pt x="1337" y="736"/>
                    </a:lnTo>
                    <a:lnTo>
                      <a:pt x="1365" y="758"/>
                    </a:lnTo>
                    <a:lnTo>
                      <a:pt x="1392" y="784"/>
                    </a:lnTo>
                    <a:lnTo>
                      <a:pt x="1417" y="811"/>
                    </a:lnTo>
                    <a:lnTo>
                      <a:pt x="1435" y="833"/>
                    </a:lnTo>
                    <a:lnTo>
                      <a:pt x="1451" y="855"/>
                    </a:lnTo>
                    <a:lnTo>
                      <a:pt x="1466" y="878"/>
                    </a:lnTo>
                    <a:lnTo>
                      <a:pt x="1480" y="900"/>
                    </a:lnTo>
                    <a:lnTo>
                      <a:pt x="1491" y="922"/>
                    </a:lnTo>
                    <a:lnTo>
                      <a:pt x="1501" y="944"/>
                    </a:lnTo>
                    <a:lnTo>
                      <a:pt x="1507" y="966"/>
                    </a:lnTo>
                    <a:lnTo>
                      <a:pt x="1514" y="989"/>
                    </a:lnTo>
                    <a:lnTo>
                      <a:pt x="1516" y="1012"/>
                    </a:lnTo>
                    <a:lnTo>
                      <a:pt x="1518" y="1035"/>
                    </a:lnTo>
                    <a:lnTo>
                      <a:pt x="1517" y="1058"/>
                    </a:lnTo>
                    <a:lnTo>
                      <a:pt x="1514" y="1082"/>
                    </a:lnTo>
                    <a:lnTo>
                      <a:pt x="1509" y="1105"/>
                    </a:lnTo>
                    <a:lnTo>
                      <a:pt x="1502" y="1130"/>
                    </a:lnTo>
                    <a:lnTo>
                      <a:pt x="1493" y="1155"/>
                    </a:lnTo>
                    <a:lnTo>
                      <a:pt x="1481" y="1180"/>
                    </a:lnTo>
                    <a:lnTo>
                      <a:pt x="1469" y="1205"/>
                    </a:lnTo>
                    <a:lnTo>
                      <a:pt x="1454" y="1232"/>
                    </a:lnTo>
                    <a:lnTo>
                      <a:pt x="1435" y="1260"/>
                    </a:lnTo>
                    <a:lnTo>
                      <a:pt x="1415" y="1287"/>
                    </a:lnTo>
                    <a:lnTo>
                      <a:pt x="1394" y="1315"/>
                    </a:lnTo>
                    <a:lnTo>
                      <a:pt x="1369" y="1344"/>
                    </a:lnTo>
                    <a:lnTo>
                      <a:pt x="1342" y="1374"/>
                    </a:lnTo>
                    <a:lnTo>
                      <a:pt x="1312" y="1404"/>
                    </a:lnTo>
                    <a:lnTo>
                      <a:pt x="1281" y="1435"/>
                    </a:lnTo>
                    <a:lnTo>
                      <a:pt x="1248" y="1467"/>
                    </a:lnTo>
                    <a:lnTo>
                      <a:pt x="1212" y="1500"/>
                    </a:lnTo>
                    <a:lnTo>
                      <a:pt x="1173" y="1534"/>
                    </a:lnTo>
                    <a:lnTo>
                      <a:pt x="1131" y="1568"/>
                    </a:lnTo>
                    <a:lnTo>
                      <a:pt x="1087" y="1604"/>
                    </a:lnTo>
                    <a:lnTo>
                      <a:pt x="1042" y="1641"/>
                    </a:lnTo>
                    <a:lnTo>
                      <a:pt x="994" y="1679"/>
                    </a:lnTo>
                    <a:lnTo>
                      <a:pt x="966" y="1711"/>
                    </a:lnTo>
                    <a:lnTo>
                      <a:pt x="942" y="1741"/>
                    </a:lnTo>
                    <a:lnTo>
                      <a:pt x="918" y="1772"/>
                    </a:lnTo>
                    <a:lnTo>
                      <a:pt x="894" y="1803"/>
                    </a:lnTo>
                    <a:lnTo>
                      <a:pt x="873" y="1834"/>
                    </a:lnTo>
                    <a:lnTo>
                      <a:pt x="851" y="1864"/>
                    </a:lnTo>
                    <a:lnTo>
                      <a:pt x="832" y="1896"/>
                    </a:lnTo>
                    <a:lnTo>
                      <a:pt x="813" y="1924"/>
                    </a:lnTo>
                    <a:lnTo>
                      <a:pt x="795" y="1955"/>
                    </a:lnTo>
                    <a:lnTo>
                      <a:pt x="779" y="1985"/>
                    </a:lnTo>
                    <a:lnTo>
                      <a:pt x="761" y="2017"/>
                    </a:lnTo>
                    <a:lnTo>
                      <a:pt x="748" y="2048"/>
                    </a:lnTo>
                    <a:lnTo>
                      <a:pt x="734" y="2078"/>
                    </a:lnTo>
                    <a:lnTo>
                      <a:pt x="721" y="2109"/>
                    </a:lnTo>
                    <a:lnTo>
                      <a:pt x="708" y="2140"/>
                    </a:lnTo>
                    <a:lnTo>
                      <a:pt x="698" y="2171"/>
                    </a:lnTo>
                    <a:lnTo>
                      <a:pt x="686" y="2202"/>
                    </a:lnTo>
                    <a:lnTo>
                      <a:pt x="677" y="2233"/>
                    </a:lnTo>
                    <a:lnTo>
                      <a:pt x="669" y="2265"/>
                    </a:lnTo>
                    <a:lnTo>
                      <a:pt x="661" y="2298"/>
                    </a:lnTo>
                    <a:lnTo>
                      <a:pt x="654" y="2330"/>
                    </a:lnTo>
                    <a:lnTo>
                      <a:pt x="647" y="2362"/>
                    </a:lnTo>
                    <a:lnTo>
                      <a:pt x="642" y="2397"/>
                    </a:lnTo>
                    <a:lnTo>
                      <a:pt x="637" y="2429"/>
                    </a:lnTo>
                    <a:lnTo>
                      <a:pt x="633" y="2464"/>
                    </a:lnTo>
                    <a:lnTo>
                      <a:pt x="629" y="2498"/>
                    </a:lnTo>
                    <a:lnTo>
                      <a:pt x="627" y="2533"/>
                    </a:lnTo>
                    <a:lnTo>
                      <a:pt x="623" y="2567"/>
                    </a:lnTo>
                    <a:lnTo>
                      <a:pt x="622" y="2604"/>
                    </a:lnTo>
                    <a:lnTo>
                      <a:pt x="621" y="2640"/>
                    </a:lnTo>
                    <a:lnTo>
                      <a:pt x="620" y="2677"/>
                    </a:lnTo>
                    <a:lnTo>
                      <a:pt x="620" y="2715"/>
                    </a:lnTo>
                    <a:lnTo>
                      <a:pt x="1280" y="2715"/>
                    </a:lnTo>
                    <a:lnTo>
                      <a:pt x="1280" y="2692"/>
                    </a:lnTo>
                    <a:lnTo>
                      <a:pt x="1279" y="2670"/>
                    </a:lnTo>
                    <a:lnTo>
                      <a:pt x="1279" y="2648"/>
                    </a:lnTo>
                    <a:lnTo>
                      <a:pt x="1279" y="2626"/>
                    </a:lnTo>
                    <a:lnTo>
                      <a:pt x="1280" y="2604"/>
                    </a:lnTo>
                    <a:lnTo>
                      <a:pt x="1281" y="2582"/>
                    </a:lnTo>
                    <a:lnTo>
                      <a:pt x="1282" y="2562"/>
                    </a:lnTo>
                    <a:lnTo>
                      <a:pt x="1284" y="2541"/>
                    </a:lnTo>
                    <a:lnTo>
                      <a:pt x="1287" y="2520"/>
                    </a:lnTo>
                    <a:lnTo>
                      <a:pt x="1291" y="2499"/>
                    </a:lnTo>
                    <a:lnTo>
                      <a:pt x="1295" y="2480"/>
                    </a:lnTo>
                    <a:lnTo>
                      <a:pt x="1299" y="2460"/>
                    </a:lnTo>
                    <a:lnTo>
                      <a:pt x="1304" y="2441"/>
                    </a:lnTo>
                    <a:lnTo>
                      <a:pt x="1310" y="2421"/>
                    </a:lnTo>
                    <a:lnTo>
                      <a:pt x="1316" y="2401"/>
                    </a:lnTo>
                    <a:lnTo>
                      <a:pt x="1322" y="2383"/>
                    </a:lnTo>
                    <a:lnTo>
                      <a:pt x="1329" y="2365"/>
                    </a:lnTo>
                    <a:lnTo>
                      <a:pt x="1339" y="2345"/>
                    </a:lnTo>
                    <a:lnTo>
                      <a:pt x="1347" y="2328"/>
                    </a:lnTo>
                    <a:lnTo>
                      <a:pt x="1357" y="2309"/>
                    </a:lnTo>
                    <a:lnTo>
                      <a:pt x="1367" y="2292"/>
                    </a:lnTo>
                    <a:lnTo>
                      <a:pt x="1379" y="2275"/>
                    </a:lnTo>
                    <a:lnTo>
                      <a:pt x="1390" y="2257"/>
                    </a:lnTo>
                    <a:lnTo>
                      <a:pt x="1403" y="2240"/>
                    </a:lnTo>
                    <a:lnTo>
                      <a:pt x="1417" y="2224"/>
                    </a:lnTo>
                    <a:lnTo>
                      <a:pt x="1431" y="2208"/>
                    </a:lnTo>
                    <a:lnTo>
                      <a:pt x="1446" y="2193"/>
                    </a:lnTo>
                    <a:lnTo>
                      <a:pt x="1462" y="2177"/>
                    </a:lnTo>
                    <a:lnTo>
                      <a:pt x="1479" y="2161"/>
                    </a:lnTo>
                    <a:lnTo>
                      <a:pt x="1496" y="2146"/>
                    </a:lnTo>
                    <a:lnTo>
                      <a:pt x="1516" y="2131"/>
                    </a:lnTo>
                    <a:lnTo>
                      <a:pt x="1536" y="2117"/>
                    </a:lnTo>
                    <a:lnTo>
                      <a:pt x="1563" y="2097"/>
                    </a:lnTo>
                    <a:lnTo>
                      <a:pt x="1591" y="2078"/>
                    </a:lnTo>
                    <a:lnTo>
                      <a:pt x="1619" y="2057"/>
                    </a:lnTo>
                    <a:lnTo>
                      <a:pt x="1647" y="2035"/>
                    </a:lnTo>
                    <a:lnTo>
                      <a:pt x="1676" y="2012"/>
                    </a:lnTo>
                    <a:lnTo>
                      <a:pt x="1704" y="1989"/>
                    </a:lnTo>
                    <a:lnTo>
                      <a:pt x="1731" y="1964"/>
                    </a:lnTo>
                    <a:lnTo>
                      <a:pt x="1760" y="1939"/>
                    </a:lnTo>
                    <a:lnTo>
                      <a:pt x="1788" y="1914"/>
                    </a:lnTo>
                    <a:lnTo>
                      <a:pt x="1816" y="1887"/>
                    </a:lnTo>
                    <a:lnTo>
                      <a:pt x="1843" y="1861"/>
                    </a:lnTo>
                    <a:lnTo>
                      <a:pt x="1870" y="1832"/>
                    </a:lnTo>
                    <a:lnTo>
                      <a:pt x="1896" y="1802"/>
                    </a:lnTo>
                    <a:lnTo>
                      <a:pt x="1922" y="1772"/>
                    </a:lnTo>
                    <a:lnTo>
                      <a:pt x="1946" y="1742"/>
                    </a:lnTo>
                    <a:lnTo>
                      <a:pt x="1970" y="1711"/>
                    </a:lnTo>
                    <a:lnTo>
                      <a:pt x="1993" y="1679"/>
                    </a:lnTo>
                    <a:lnTo>
                      <a:pt x="2016" y="1647"/>
                    </a:lnTo>
                    <a:lnTo>
                      <a:pt x="2037" y="1612"/>
                    </a:lnTo>
                    <a:lnTo>
                      <a:pt x="2057" y="1578"/>
                    </a:lnTo>
                    <a:lnTo>
                      <a:pt x="2076" y="1544"/>
                    </a:lnTo>
                    <a:lnTo>
                      <a:pt x="2093" y="1507"/>
                    </a:lnTo>
                    <a:lnTo>
                      <a:pt x="2110" y="1472"/>
                    </a:lnTo>
                    <a:lnTo>
                      <a:pt x="2125" y="1435"/>
                    </a:lnTo>
                    <a:lnTo>
                      <a:pt x="2138" y="1398"/>
                    </a:lnTo>
                    <a:lnTo>
                      <a:pt x="2151" y="1360"/>
                    </a:lnTo>
                    <a:lnTo>
                      <a:pt x="2161" y="1321"/>
                    </a:lnTo>
                    <a:lnTo>
                      <a:pt x="2170" y="1281"/>
                    </a:lnTo>
                    <a:lnTo>
                      <a:pt x="2177" y="1242"/>
                    </a:lnTo>
                    <a:lnTo>
                      <a:pt x="2182" y="1201"/>
                    </a:lnTo>
                    <a:lnTo>
                      <a:pt x="2185" y="1160"/>
                    </a:lnTo>
                    <a:lnTo>
                      <a:pt x="2185" y="1118"/>
                    </a:lnTo>
                    <a:lnTo>
                      <a:pt x="2184" y="1053"/>
                    </a:lnTo>
                    <a:lnTo>
                      <a:pt x="2181" y="990"/>
                    </a:lnTo>
                    <a:lnTo>
                      <a:pt x="2174" y="929"/>
                    </a:lnTo>
                    <a:lnTo>
                      <a:pt x="2163" y="869"/>
                    </a:lnTo>
                    <a:lnTo>
                      <a:pt x="2151" y="811"/>
                    </a:lnTo>
                    <a:lnTo>
                      <a:pt x="2136" y="756"/>
                    </a:lnTo>
                    <a:lnTo>
                      <a:pt x="2119" y="703"/>
                    </a:lnTo>
                    <a:lnTo>
                      <a:pt x="2100" y="651"/>
                    </a:lnTo>
                    <a:lnTo>
                      <a:pt x="2078" y="600"/>
                    </a:lnTo>
                    <a:lnTo>
                      <a:pt x="2054" y="553"/>
                    </a:lnTo>
                    <a:lnTo>
                      <a:pt x="2028" y="507"/>
                    </a:lnTo>
                    <a:lnTo>
                      <a:pt x="2000" y="463"/>
                    </a:lnTo>
                    <a:lnTo>
                      <a:pt x="1970" y="422"/>
                    </a:lnTo>
                    <a:lnTo>
                      <a:pt x="1939" y="382"/>
                    </a:lnTo>
                    <a:lnTo>
                      <a:pt x="1905" y="344"/>
                    </a:lnTo>
                    <a:lnTo>
                      <a:pt x="1871" y="308"/>
                    </a:lnTo>
                    <a:lnTo>
                      <a:pt x="1835" y="273"/>
                    </a:lnTo>
                    <a:lnTo>
                      <a:pt x="1798" y="242"/>
                    </a:lnTo>
                    <a:lnTo>
                      <a:pt x="1760" y="212"/>
                    </a:lnTo>
                    <a:lnTo>
                      <a:pt x="1721" y="183"/>
                    </a:lnTo>
                    <a:lnTo>
                      <a:pt x="1681" y="158"/>
                    </a:lnTo>
                    <a:lnTo>
                      <a:pt x="1639" y="134"/>
                    </a:lnTo>
                    <a:lnTo>
                      <a:pt x="1597" y="112"/>
                    </a:lnTo>
                    <a:lnTo>
                      <a:pt x="1554" y="91"/>
                    </a:lnTo>
                    <a:lnTo>
                      <a:pt x="1511" y="74"/>
                    </a:lnTo>
                    <a:lnTo>
                      <a:pt x="1468" y="58"/>
                    </a:lnTo>
                    <a:lnTo>
                      <a:pt x="1424" y="44"/>
                    </a:lnTo>
                    <a:lnTo>
                      <a:pt x="1379" y="31"/>
                    </a:lnTo>
                    <a:lnTo>
                      <a:pt x="1335" y="22"/>
                    </a:lnTo>
                    <a:lnTo>
                      <a:pt x="1290" y="14"/>
                    </a:lnTo>
                    <a:lnTo>
                      <a:pt x="1246" y="8"/>
                    </a:lnTo>
                    <a:lnTo>
                      <a:pt x="1201" y="5"/>
                    </a:lnTo>
                    <a:lnTo>
                      <a:pt x="1138" y="1"/>
                    </a:lnTo>
                    <a:lnTo>
                      <a:pt x="1075" y="0"/>
                    </a:lnTo>
                    <a:lnTo>
                      <a:pt x="1013" y="1"/>
                    </a:lnTo>
                    <a:lnTo>
                      <a:pt x="954" y="5"/>
                    </a:lnTo>
                    <a:lnTo>
                      <a:pt x="894" y="11"/>
                    </a:lnTo>
                    <a:lnTo>
                      <a:pt x="836" y="19"/>
                    </a:lnTo>
                    <a:lnTo>
                      <a:pt x="780" y="29"/>
                    </a:lnTo>
                    <a:lnTo>
                      <a:pt x="724" y="42"/>
                    </a:lnTo>
                    <a:lnTo>
                      <a:pt x="671" y="55"/>
                    </a:lnTo>
                    <a:lnTo>
                      <a:pt x="619" y="72"/>
                    </a:lnTo>
                    <a:lnTo>
                      <a:pt x="569" y="91"/>
                    </a:lnTo>
                    <a:lnTo>
                      <a:pt x="519" y="112"/>
                    </a:lnTo>
                    <a:lnTo>
                      <a:pt x="473" y="136"/>
                    </a:lnTo>
                    <a:lnTo>
                      <a:pt x="428" y="160"/>
                    </a:lnTo>
                    <a:lnTo>
                      <a:pt x="385" y="187"/>
                    </a:lnTo>
                    <a:lnTo>
                      <a:pt x="343" y="217"/>
                    </a:lnTo>
                    <a:lnTo>
                      <a:pt x="304" y="248"/>
                    </a:lnTo>
                    <a:lnTo>
                      <a:pt x="267" y="281"/>
                    </a:lnTo>
                    <a:lnTo>
                      <a:pt x="231" y="316"/>
                    </a:lnTo>
                    <a:lnTo>
                      <a:pt x="199" y="354"/>
                    </a:lnTo>
                    <a:lnTo>
                      <a:pt x="168" y="393"/>
                    </a:lnTo>
                    <a:lnTo>
                      <a:pt x="140" y="433"/>
                    </a:lnTo>
                    <a:lnTo>
                      <a:pt x="114" y="476"/>
                    </a:lnTo>
                    <a:lnTo>
                      <a:pt x="91" y="521"/>
                    </a:lnTo>
                    <a:lnTo>
                      <a:pt x="70" y="567"/>
                    </a:lnTo>
                    <a:lnTo>
                      <a:pt x="52" y="615"/>
                    </a:lnTo>
                    <a:lnTo>
                      <a:pt x="37" y="665"/>
                    </a:lnTo>
                    <a:lnTo>
                      <a:pt x="23" y="717"/>
                    </a:lnTo>
                    <a:lnTo>
                      <a:pt x="13" y="770"/>
                    </a:lnTo>
                    <a:lnTo>
                      <a:pt x="6" y="825"/>
                    </a:lnTo>
                    <a:lnTo>
                      <a:pt x="1" y="883"/>
                    </a:lnTo>
                    <a:lnTo>
                      <a:pt x="0" y="940"/>
                    </a:lnTo>
                    <a:lnTo>
                      <a:pt x="0" y="1340"/>
                    </a:lnTo>
                    <a:close/>
                  </a:path>
                </a:pathLst>
              </a:custGeom>
              <a:grp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sp>
        <p:nvSpPr>
          <p:cNvPr id="13" name="TextBox 12"/>
          <p:cNvSpPr txBox="1"/>
          <p:nvPr/>
        </p:nvSpPr>
        <p:spPr>
          <a:xfrm>
            <a:off x="1196975" y="3743325"/>
            <a:ext cx="1035350" cy="2554545"/>
          </a:xfrm>
          <a:prstGeom prst="rect">
            <a:avLst/>
          </a:prstGeom>
          <a:noFill/>
        </p:spPr>
        <p:txBody>
          <a:bodyPr wrap="square">
            <a:spAutoFit/>
          </a:bodyPr>
          <a:lstStyle/>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关</a:t>
            </a:r>
            <a:r>
              <a:rPr kumimoji="0" lang="zh-CN" altLang="en-US" sz="4000" kern="1200" cap="none" spc="0" normalizeH="0" baseline="0" noProof="0" dirty="0" smtClean="0">
                <a:solidFill>
                  <a:schemeClr val="accent6">
                    <a:lumMod val="50000"/>
                  </a:schemeClr>
                </a:solidFill>
                <a:latin typeface="宋体" panose="02010600030101010101" pitchFamily="2" charset="-122"/>
                <a:ea typeface="宋体" panose="02010600030101010101" pitchFamily="2" charset="-122"/>
                <a:cs typeface="+mn-cs"/>
              </a:rPr>
              <a:t>键码</a:t>
            </a:r>
            <a:r>
              <a:rPr kumimoji="0" lang="en-US" altLang="zh-CN" sz="4000" kern="1200" cap="none" spc="0" normalizeH="0" baseline="0" noProof="0" dirty="0" smtClean="0">
                <a:solidFill>
                  <a:srgbClr val="FF0000"/>
                </a:solidFill>
                <a:latin typeface="宋体" panose="02010600030101010101" pitchFamily="2" charset="-122"/>
                <a:ea typeface="宋体" panose="02010600030101010101" pitchFamily="2" charset="-122"/>
                <a:cs typeface="+mn-cs"/>
              </a:rPr>
              <a:t>Ki</a:t>
            </a:r>
            <a:endParaRPr kumimoji="0" lang="zh-CN" altLang="en-US" sz="4000" kern="1200" cap="none" spc="0" normalizeH="0" baseline="0" noProof="0" dirty="0">
              <a:solidFill>
                <a:srgbClr val="FF0000"/>
              </a:solidFill>
              <a:latin typeface="宋体" panose="02010600030101010101" pitchFamily="2" charset="-122"/>
              <a:ea typeface="宋体" panose="02010600030101010101" pitchFamily="2" charset="-122"/>
              <a:cs typeface="+mn-cs"/>
            </a:endParaRPr>
          </a:p>
        </p:txBody>
      </p:sp>
      <p:sp>
        <p:nvSpPr>
          <p:cNvPr id="16" name="TextBox 15"/>
          <p:cNvSpPr txBox="1"/>
          <p:nvPr/>
        </p:nvSpPr>
        <p:spPr>
          <a:xfrm>
            <a:off x="6057900" y="3968750"/>
            <a:ext cx="493713" cy="2554288"/>
          </a:xfrm>
          <a:prstGeom prst="rect">
            <a:avLst/>
          </a:prstGeom>
          <a:noFill/>
        </p:spPr>
        <p:txBody>
          <a:bodyPr>
            <a:spAutoFit/>
          </a:bodyPr>
          <a:lstStyle/>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存</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储</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位</a:t>
            </a:r>
            <a:endParaRPr kumimoji="0" lang="en-US" altLang="zh-CN"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endParaRPr>
          </a:p>
          <a:p>
            <a:pPr marR="0" defTabSz="914400">
              <a:buClrTx/>
              <a:buSzTx/>
              <a:buFontTx/>
              <a:defRPr/>
            </a:pPr>
            <a:r>
              <a:rPr kumimoji="0" lang="zh-CN" altLang="en-US" sz="4000" kern="1200" cap="none" spc="0" normalizeH="0" baseline="0" noProof="0" dirty="0">
                <a:solidFill>
                  <a:schemeClr val="accent6">
                    <a:lumMod val="50000"/>
                  </a:schemeClr>
                </a:solidFill>
                <a:latin typeface="宋体" panose="02010600030101010101" pitchFamily="2" charset="-122"/>
                <a:ea typeface="宋体" panose="02010600030101010101" pitchFamily="2" charset="-122"/>
                <a:cs typeface="+mn-cs"/>
              </a:rPr>
              <a:t>置</a:t>
            </a:r>
          </a:p>
        </p:txBody>
      </p:sp>
      <p:sp>
        <p:nvSpPr>
          <p:cNvPr id="17" name="AutoShape 12"/>
          <p:cNvSpPr/>
          <p:nvPr/>
        </p:nvSpPr>
        <p:spPr>
          <a:xfrm>
            <a:off x="2816225" y="4643438"/>
            <a:ext cx="3195638" cy="735012"/>
          </a:xfrm>
          <a:prstGeom prst="rightArrow">
            <a:avLst>
              <a:gd name="adj1" fmla="val 50000"/>
              <a:gd name="adj2" fmla="val 57204"/>
            </a:avLst>
          </a:prstGeom>
          <a:noFill/>
          <a:ln w="28575" cap="flat" cmpd="sng">
            <a:solidFill>
              <a:schemeClr val="tx1"/>
            </a:solidFill>
            <a:prstDash val="solid"/>
            <a:miter/>
            <a:headEnd type="none" w="med" len="med"/>
            <a:tailEnd type="none" w="med" len="med"/>
          </a:ln>
        </p:spPr>
        <p:txBody>
          <a:bodyPr anchor="ctr">
            <a:spAutoFit/>
          </a:bodyPr>
          <a:lstStyle/>
          <a:p>
            <a:pPr>
              <a:buSzTx/>
            </a:pPr>
            <a:endParaRPr lang="zh-CN" altLang="en-US" dirty="0">
              <a:latin typeface="Arial" panose="020B0604020202020204" pitchFamily="34" charset="0"/>
            </a:endParaRPr>
          </a:p>
        </p:txBody>
      </p:sp>
      <p:sp>
        <p:nvSpPr>
          <p:cNvPr id="19" name="TextBox 18"/>
          <p:cNvSpPr txBox="1"/>
          <p:nvPr/>
        </p:nvSpPr>
        <p:spPr>
          <a:xfrm>
            <a:off x="2951163" y="4149725"/>
            <a:ext cx="2070100" cy="646113"/>
          </a:xfrm>
          <a:prstGeom prst="rect">
            <a:avLst/>
          </a:prstGeom>
          <a:noFill/>
          <a:ln w="9525">
            <a:noFill/>
          </a:ln>
        </p:spPr>
        <p:txBody>
          <a:bodyPr anchor="t">
            <a:spAutoFit/>
          </a:bodyPr>
          <a:lstStyle/>
          <a:p>
            <a:pPr>
              <a:buSzTx/>
            </a:pPr>
            <a:r>
              <a:rPr lang="zh-CN" altLang="en-US" sz="3600" dirty="0">
                <a:solidFill>
                  <a:srgbClr val="FF0000"/>
                </a:solidFill>
                <a:latin typeface="Arial" panose="020B0604020202020204" pitchFamily="34" charset="0"/>
              </a:rPr>
              <a:t>散列函数</a:t>
            </a:r>
          </a:p>
        </p:txBody>
      </p:sp>
      <p:sp>
        <p:nvSpPr>
          <p:cNvPr id="20" name="Oval 59"/>
          <p:cNvSpPr/>
          <p:nvPr/>
        </p:nvSpPr>
        <p:spPr>
          <a:xfrm>
            <a:off x="657225" y="3608388"/>
            <a:ext cx="1928813" cy="2879725"/>
          </a:xfrm>
          <a:prstGeom prst="ellipse">
            <a:avLst/>
          </a:prstGeom>
          <a:noFill/>
          <a:ln w="38100" cap="flat" cmpd="sng">
            <a:solidFill>
              <a:schemeClr val="accent1"/>
            </a:solidFill>
            <a:prstDash val="solid"/>
            <a:round/>
            <a:headEnd type="none" w="med" len="med"/>
            <a:tailEnd type="none" w="med" len="med"/>
          </a:ln>
        </p:spPr>
        <p:txBody>
          <a:bodyPr anchor="t"/>
          <a:lstStyle/>
          <a:p>
            <a:pPr>
              <a:buSzTx/>
            </a:pPr>
            <a:endParaRPr lang="zh-CN" altLang="zh-CN" dirty="0">
              <a:solidFill>
                <a:schemeClr val="accent2"/>
              </a:solidFill>
              <a:latin typeface="Arial" panose="020B0604020202020204" pitchFamily="34" charset="0"/>
            </a:endParaRPr>
          </a:p>
        </p:txBody>
      </p:sp>
      <p:sp>
        <p:nvSpPr>
          <p:cNvPr id="21" name="Text Box 62"/>
          <p:cNvSpPr txBox="1">
            <a:spLocks noChangeArrowheads="1"/>
          </p:cNvSpPr>
          <p:nvPr/>
        </p:nvSpPr>
        <p:spPr bwMode="auto">
          <a:xfrm>
            <a:off x="6732588" y="3519488"/>
            <a:ext cx="1168400" cy="3105150"/>
          </a:xfrm>
          <a:prstGeom prst="rect">
            <a:avLst/>
          </a:prstGeom>
          <a:noFill/>
          <a:ln w="38100">
            <a:solidFill>
              <a:schemeClr val="accent6">
                <a:lumMod val="50000"/>
              </a:schemeClr>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12000"/>
              </a:lnSpc>
              <a:spcBef>
                <a:spcPct val="0"/>
              </a:spcBef>
              <a:spcAft>
                <a:spcPct val="0"/>
              </a:spcAft>
              <a:buClrTx/>
              <a:buSzTx/>
              <a:buFontTx/>
              <a:buNone/>
              <a:defRPr/>
            </a:pPr>
            <a:endParaRPr kumimoji="0" lang="en-US" altLang="zh-CN" sz="1800" b="0" i="1" u="none" strike="noStrike" kern="1200" cap="none" spc="0" normalizeH="0" baseline="0" noProof="0" dirty="0" smtClean="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12000"/>
              </a:lnSpc>
              <a:spcBef>
                <a:spcPct val="0"/>
              </a:spcBef>
              <a:spcAft>
                <a:spcPct val="0"/>
              </a:spcAft>
              <a:buClrTx/>
              <a:buSzTx/>
              <a:buFontTx/>
              <a:buNone/>
              <a:defRPr/>
            </a:pPr>
            <a:endParaRPr kumimoji="0" lang="en-US" altLang="zh-CN" sz="1800" b="0" i="1" u="none" strike="noStrike" kern="1200" cap="none" spc="0" normalizeH="0" baseline="0" noProof="0" dirty="0" smtClean="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dirty="0" smtClean="0">
              <a:ln>
                <a:noFill/>
              </a:ln>
              <a:solidFill>
                <a:srgbClr val="1A3A15"/>
              </a:solidFill>
              <a:effectLst/>
              <a:uLnTx/>
              <a:uFillTx/>
              <a:latin typeface="Arial" panose="020B0604020202020204" pitchFamily="34" charset="0"/>
              <a:ea typeface="Angsana New"/>
              <a:cs typeface="Angsana New"/>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dirty="0" smtClean="0">
                <a:ln>
                  <a:noFill/>
                </a:ln>
                <a:solidFill>
                  <a:srgbClr val="1A3A15"/>
                </a:solidFill>
                <a:effectLst/>
                <a:uLnTx/>
                <a:uFillTx/>
                <a:latin typeface="Arial" panose="020B0604020202020204" pitchFamily="34" charset="0"/>
                <a:ea typeface="Angsana New"/>
                <a:cs typeface="Angsana New"/>
              </a:rPr>
              <a:t>     </a:t>
            </a:r>
            <a:endParaRPr kumimoji="0" lang="en-US" altLang="zh-CN" sz="1800" b="0" i="0" u="none" strike="noStrike" kern="1200" cap="none" spc="0" normalizeH="0" baseline="0" noProof="0" dirty="0" smtClean="0">
              <a:ln>
                <a:noFill/>
              </a:ln>
              <a:solidFill>
                <a:srgbClr val="1A3A15"/>
              </a:solidFill>
              <a:effectLst/>
              <a:uLnTx/>
              <a:uFillTx/>
              <a:latin typeface="Arial" panose="020B0604020202020204" pitchFamily="34" charset="0"/>
              <a:ea typeface="华文行楷" pitchFamily="2" charset="-122"/>
              <a:cs typeface="Angsana New"/>
            </a:endParaRPr>
          </a:p>
        </p:txBody>
      </p:sp>
      <p:sp>
        <p:nvSpPr>
          <p:cNvPr id="22" name="Line 63"/>
          <p:cNvSpPr>
            <a:spLocks noChangeShapeType="1"/>
          </p:cNvSpPr>
          <p:nvPr/>
        </p:nvSpPr>
        <p:spPr bwMode="auto">
          <a:xfrm>
            <a:off x="6732588" y="4749729"/>
            <a:ext cx="1168400" cy="1588"/>
          </a:xfrm>
          <a:prstGeom prst="line">
            <a:avLst/>
          </a:prstGeom>
          <a:noFill/>
          <a:ln w="28575">
            <a:solidFill>
              <a:schemeClr val="accent6">
                <a:lumMod val="50000"/>
              </a:schemeClr>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6">
                  <a:lumMod val="50000"/>
                </a:schemeClr>
              </a:solidFill>
              <a:effectLst/>
              <a:uLnTx/>
              <a:uFillTx/>
              <a:latin typeface="Arial" panose="020B0604020202020204" pitchFamily="34" charset="0"/>
              <a:ea typeface="宋体" panose="02010600030101010101" pitchFamily="2" charset="-122"/>
              <a:cs typeface="+mn-cs"/>
            </a:endParaRPr>
          </a:p>
        </p:txBody>
      </p:sp>
      <p:sp>
        <p:nvSpPr>
          <p:cNvPr id="23" name="Line 64"/>
          <p:cNvSpPr>
            <a:spLocks noChangeShapeType="1"/>
          </p:cNvSpPr>
          <p:nvPr/>
        </p:nvSpPr>
        <p:spPr bwMode="auto">
          <a:xfrm>
            <a:off x="6732588" y="5195455"/>
            <a:ext cx="1168400" cy="1588"/>
          </a:xfrm>
          <a:prstGeom prst="line">
            <a:avLst/>
          </a:prstGeom>
          <a:noFill/>
          <a:ln w="28575">
            <a:solidFill>
              <a:schemeClr val="accent6">
                <a:lumMod val="50000"/>
              </a:schemeClr>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6">
                  <a:lumMod val="50000"/>
                </a:schemeClr>
              </a:solidFill>
              <a:effectLst/>
              <a:uLnTx/>
              <a:uFillTx/>
              <a:latin typeface="Arial" panose="020B0604020202020204" pitchFamily="34" charset="0"/>
              <a:ea typeface="宋体" panose="02010600030101010101" pitchFamily="2" charset="-122"/>
              <a:cs typeface="+mn-cs"/>
            </a:endParaRPr>
          </a:p>
        </p:txBody>
      </p:sp>
      <p:sp>
        <p:nvSpPr>
          <p:cNvPr id="24" name="Text Box 66"/>
          <p:cNvSpPr txBox="1">
            <a:spLocks noChangeArrowheads="1"/>
          </p:cNvSpPr>
          <p:nvPr/>
        </p:nvSpPr>
        <p:spPr bwMode="auto">
          <a:xfrm>
            <a:off x="7316788" y="3789363"/>
            <a:ext cx="334963" cy="827088"/>
          </a:xfrm>
          <a:prstGeom prst="rect">
            <a:avLst/>
          </a:prstGeom>
          <a:noFill/>
          <a:ln w="9525">
            <a:noFill/>
            <a:miter lim="800000"/>
          </a:ln>
        </p:spPr>
        <p:txBody>
          <a:bodyPr vert="eaVert" lIns="18000" tIns="36000" rIns="18000" bIns="0"/>
          <a:lstStyle/>
          <a:p>
            <a:pPr marR="0" algn="just" defTabSz="914400">
              <a:lnSpc>
                <a:spcPct val="96000"/>
              </a:lnSpc>
              <a:buClrTx/>
              <a:buSzTx/>
              <a:buFontTx/>
              <a:defRPr/>
            </a:pPr>
            <a:r>
              <a:rPr kumimoji="0" lang="en-US" altLang="zh-CN" kern="1200" cap="none" spc="0" normalizeH="0" baseline="0" noProof="0">
                <a:solidFill>
                  <a:schemeClr val="accent6">
                    <a:lumMod val="50000"/>
                  </a:schemeClr>
                </a:solidFill>
                <a:latin typeface="Arial" panose="020B0604020202020204" pitchFamily="34" charset="0"/>
                <a:ea typeface="宋体" panose="02010600030101010101" pitchFamily="2" charset="-122"/>
                <a:cs typeface="Angsana New" pitchFamily="18" charset="-34"/>
              </a:rPr>
              <a:t>……</a:t>
            </a:r>
            <a:endParaRPr kumimoji="0" lang="en-US" altLang="zh-CN" kern="1200" cap="none" spc="0" normalizeH="0" baseline="0" noProof="0">
              <a:solidFill>
                <a:schemeClr val="accent6">
                  <a:lumMod val="50000"/>
                </a:schemeClr>
              </a:solidFill>
              <a:latin typeface="Arial" panose="020B0604020202020204" pitchFamily="34" charset="0"/>
              <a:ea typeface="华文行楷" pitchFamily="2" charset="-122"/>
              <a:cs typeface="Angsana New" pitchFamily="18" charset="-34"/>
            </a:endParaRPr>
          </a:p>
        </p:txBody>
      </p:sp>
      <p:sp>
        <p:nvSpPr>
          <p:cNvPr id="25" name="Text Box 67"/>
          <p:cNvSpPr txBox="1">
            <a:spLocks noChangeArrowheads="1"/>
          </p:cNvSpPr>
          <p:nvPr/>
        </p:nvSpPr>
        <p:spPr bwMode="auto">
          <a:xfrm>
            <a:off x="7304088" y="5499100"/>
            <a:ext cx="334963" cy="827088"/>
          </a:xfrm>
          <a:prstGeom prst="rect">
            <a:avLst/>
          </a:prstGeom>
          <a:noFill/>
          <a:ln w="9525">
            <a:noFill/>
            <a:miter lim="800000"/>
          </a:ln>
        </p:spPr>
        <p:txBody>
          <a:bodyPr vert="eaVert" lIns="18000" tIns="36000" rIns="18000" bIns="0"/>
          <a:lstStyle/>
          <a:p>
            <a:pPr marR="0" algn="just" defTabSz="914400">
              <a:lnSpc>
                <a:spcPct val="96000"/>
              </a:lnSpc>
              <a:buClrTx/>
              <a:buSzTx/>
              <a:buFontTx/>
              <a:defRPr/>
            </a:pPr>
            <a:r>
              <a:rPr kumimoji="0" lang="en-US" altLang="zh-CN" kern="1200" cap="none" spc="0" normalizeH="0" baseline="0" noProof="0" dirty="0">
                <a:solidFill>
                  <a:schemeClr val="accent6">
                    <a:lumMod val="50000"/>
                  </a:schemeClr>
                </a:solidFill>
                <a:latin typeface="Arial" panose="020B0604020202020204" pitchFamily="34" charset="0"/>
                <a:ea typeface="宋体" panose="02010600030101010101" pitchFamily="2" charset="-122"/>
                <a:cs typeface="Angsana New" pitchFamily="18" charset="-34"/>
              </a:rPr>
              <a:t>……</a:t>
            </a:r>
            <a:endParaRPr kumimoji="0" lang="en-US" altLang="zh-CN" kern="1200" cap="none" spc="0" normalizeH="0" baseline="0" noProof="0" dirty="0">
              <a:solidFill>
                <a:schemeClr val="accent6">
                  <a:lumMod val="50000"/>
                </a:schemeClr>
              </a:solidFill>
              <a:latin typeface="Arial" panose="020B0604020202020204" pitchFamily="34" charset="0"/>
              <a:ea typeface="华文行楷" pitchFamily="2" charset="-122"/>
              <a:cs typeface="Angsana New" pitchFamily="18" charset="-34"/>
            </a:endParaRPr>
          </a:p>
        </p:txBody>
      </p:sp>
      <p:sp>
        <p:nvSpPr>
          <p:cNvPr id="69649" name="TextBox 27"/>
          <p:cNvSpPr txBox="1"/>
          <p:nvPr/>
        </p:nvSpPr>
        <p:spPr>
          <a:xfrm>
            <a:off x="2997200" y="4778375"/>
            <a:ext cx="269875" cy="369888"/>
          </a:xfrm>
          <a:prstGeom prst="rect">
            <a:avLst/>
          </a:prstGeom>
          <a:noFill/>
          <a:ln w="9525">
            <a:noFill/>
          </a:ln>
        </p:spPr>
        <p:txBody>
          <a:bodyPr anchor="t">
            <a:spAutoFit/>
          </a:bodyPr>
          <a:lstStyle/>
          <a:p>
            <a:pPr>
              <a:buSzTx/>
            </a:pPr>
            <a:endParaRPr lang="zh-CN" altLang="en-US" dirty="0">
              <a:latin typeface="Arial" panose="020B0604020202020204" pitchFamily="34" charset="0"/>
            </a:endParaRPr>
          </a:p>
        </p:txBody>
      </p:sp>
      <p:sp>
        <p:nvSpPr>
          <p:cNvPr id="7" name="矩形 6"/>
          <p:cNvSpPr/>
          <p:nvPr/>
        </p:nvSpPr>
        <p:spPr>
          <a:xfrm>
            <a:off x="3125788" y="5646192"/>
            <a:ext cx="2390026" cy="769441"/>
          </a:xfrm>
          <a:prstGeom prst="rect">
            <a:avLst/>
          </a:prstGeom>
        </p:spPr>
        <p:txBody>
          <a:bodyPr wrap="square">
            <a:spAutoFit/>
          </a:bodyPr>
          <a:lstStyle/>
          <a:p>
            <a:pPr marL="0" lvl="3">
              <a:spcBef>
                <a:spcPct val="20000"/>
              </a:spcBef>
              <a:buClr>
                <a:srgbClr val="FF9900"/>
              </a:buClr>
            </a:pPr>
            <a:r>
              <a:rPr lang="zh-CN" altLang="en-US" sz="2000" dirty="0">
                <a:solidFill>
                  <a:srgbClr val="FF0000"/>
                </a:solidFill>
                <a:latin typeface="楷体" panose="02010609060101010101" pitchFamily="49" charset="-122"/>
                <a:ea typeface="楷体" panose="02010609060101010101" pitchFamily="49" charset="-122"/>
              </a:rPr>
              <a:t>散列</a:t>
            </a:r>
            <a:r>
              <a:rPr lang="zh-CN" altLang="en-US" sz="2000" dirty="0" smtClean="0">
                <a:solidFill>
                  <a:srgbClr val="FF0000"/>
                </a:solidFill>
                <a:latin typeface="楷体" panose="02010609060101010101" pitchFamily="49" charset="-122"/>
                <a:ea typeface="楷体" panose="02010609060101010101" pitchFamily="49" charset="-122"/>
              </a:rPr>
              <a:t>函数</a:t>
            </a:r>
            <a:r>
              <a:rPr lang="zh-CN" altLang="en-US" sz="2000" dirty="0">
                <a:solidFill>
                  <a:srgbClr val="FF0000"/>
                </a:solidFill>
                <a:latin typeface="楷体" panose="02010609060101010101" pitchFamily="49" charset="-122"/>
                <a:ea typeface="楷体" panose="02010609060101010101" pitchFamily="49" charset="-122"/>
              </a:rPr>
              <a:t>可写成</a:t>
            </a:r>
            <a:r>
              <a:rPr lang="zh-CN" altLang="en-US" sz="2000" dirty="0" smtClean="0">
                <a:solidFill>
                  <a:srgbClr val="FF0000"/>
                </a:solidFill>
                <a:latin typeface="楷体" panose="02010609060101010101" pitchFamily="49" charset="-122"/>
                <a:ea typeface="楷体" panose="02010609060101010101" pitchFamily="49" charset="-122"/>
              </a:rPr>
              <a:t>：</a:t>
            </a:r>
            <a:endParaRPr lang="en-US" altLang="zh-CN" sz="2000" dirty="0" smtClean="0">
              <a:solidFill>
                <a:srgbClr val="FF0000"/>
              </a:solidFill>
              <a:latin typeface="楷体" panose="02010609060101010101" pitchFamily="49" charset="-122"/>
              <a:ea typeface="楷体" panose="02010609060101010101" pitchFamily="49" charset="-122"/>
            </a:endParaRPr>
          </a:p>
          <a:p>
            <a:pPr marL="0" lvl="3">
              <a:spcBef>
                <a:spcPct val="20000"/>
              </a:spcBef>
              <a:buClr>
                <a:srgbClr val="FF9900"/>
              </a:buClr>
            </a:pPr>
            <a:r>
              <a:rPr lang="en-US" altLang="zh-CN" sz="2000" dirty="0" err="1" smtClean="0">
                <a:solidFill>
                  <a:srgbClr val="FF0000"/>
                </a:solidFill>
                <a:latin typeface="楷体" panose="02010609060101010101" pitchFamily="49" charset="-122"/>
                <a:ea typeface="楷体" panose="02010609060101010101" pitchFamily="49" charset="-122"/>
              </a:rPr>
              <a:t>addr</a:t>
            </a:r>
            <a:r>
              <a:rPr lang="en-US" altLang="zh-CN" sz="2000" dirty="0" smtClean="0">
                <a:solidFill>
                  <a:srgbClr val="FF0000"/>
                </a:solidFill>
                <a:latin typeface="楷体" panose="02010609060101010101" pitchFamily="49" charset="-122"/>
                <a:ea typeface="楷体" panose="02010609060101010101" pitchFamily="49" charset="-122"/>
              </a:rPr>
              <a:t>(</a:t>
            </a:r>
            <a:r>
              <a:rPr lang="en-US" altLang="zh-CN" sz="2000" dirty="0" err="1" smtClean="0">
                <a:solidFill>
                  <a:srgbClr val="FF0000"/>
                </a:solidFill>
                <a:latin typeface="楷体" panose="02010609060101010101" pitchFamily="49" charset="-122"/>
                <a:ea typeface="楷体" panose="02010609060101010101" pitchFamily="49" charset="-122"/>
              </a:rPr>
              <a:t>ai</a:t>
            </a:r>
            <a:r>
              <a:rPr lang="en-US" altLang="zh-CN" sz="2000" dirty="0">
                <a:solidFill>
                  <a:srgbClr val="FF0000"/>
                </a:solidFill>
                <a:latin typeface="楷体" panose="02010609060101010101" pitchFamily="49" charset="-122"/>
                <a:ea typeface="楷体" panose="02010609060101010101" pitchFamily="49" charset="-122"/>
              </a:rPr>
              <a:t>) = H(</a:t>
            </a:r>
            <a:r>
              <a:rPr lang="en-US" altLang="zh-CN" sz="2000" dirty="0" err="1">
                <a:solidFill>
                  <a:srgbClr val="FF0000"/>
                </a:solidFill>
                <a:latin typeface="楷体" panose="02010609060101010101" pitchFamily="49" charset="-122"/>
                <a:ea typeface="楷体" panose="02010609060101010101" pitchFamily="49" charset="-122"/>
              </a:rPr>
              <a:t>ki</a:t>
            </a:r>
            <a:r>
              <a:rPr lang="en-US" altLang="zh-CN" sz="2000" dirty="0" smtClean="0">
                <a:solidFill>
                  <a:srgbClr val="FF0000"/>
                </a:solidFill>
                <a:latin typeface="楷体" panose="02010609060101010101" pitchFamily="49" charset="-122"/>
                <a:ea typeface="楷体" panose="02010609060101010101" pitchFamily="49" charset="-122"/>
              </a:rPr>
              <a:t>)</a:t>
            </a:r>
            <a:endParaRPr lang="en-US" altLang="zh-CN" sz="2000" dirty="0">
              <a:solidFill>
                <a:srgbClr val="FF0000"/>
              </a:solidFill>
              <a:latin typeface="楷体" panose="02010609060101010101" pitchFamily="49" charset="-122"/>
              <a:ea typeface="楷体" panose="02010609060101010101" pitchFamily="49" charset="-122"/>
            </a:endParaRPr>
          </a:p>
        </p:txBody>
      </p:sp>
      <p:sp>
        <p:nvSpPr>
          <p:cNvPr id="10" name="文本框 9"/>
          <p:cNvSpPr txBox="1"/>
          <p:nvPr/>
        </p:nvSpPr>
        <p:spPr>
          <a:xfrm>
            <a:off x="6973756" y="4795838"/>
            <a:ext cx="660664" cy="461665"/>
          </a:xfrm>
          <a:prstGeom prst="rect">
            <a:avLst/>
          </a:prstGeom>
          <a:noFill/>
        </p:spPr>
        <p:txBody>
          <a:bodyPr wrap="square" rtlCol="0">
            <a:spAutoFit/>
          </a:bodyPr>
          <a:lstStyle/>
          <a:p>
            <a:r>
              <a:rPr lang="en-US" altLang="zh-CN" sz="2400" dirty="0" smtClean="0">
                <a:solidFill>
                  <a:srgbClr val="FF0000"/>
                </a:solidFill>
              </a:rPr>
              <a:t>A[</a:t>
            </a:r>
            <a:r>
              <a:rPr lang="en-US" altLang="zh-CN" sz="2400" dirty="0" err="1" smtClean="0">
                <a:solidFill>
                  <a:srgbClr val="FF0000"/>
                </a:solidFill>
              </a:rPr>
              <a:t>i</a:t>
            </a:r>
            <a:r>
              <a:rPr lang="en-US" altLang="zh-CN" sz="2400" dirty="0" smtClean="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500"/>
                                        <p:tgtEl>
                                          <p:spTgt spid="24"/>
                                        </p:tgtEl>
                                      </p:cBhvr>
                                    </p:animEffect>
                                  </p:childTnLst>
                                </p:cTn>
                              </p:par>
                              <p:par>
                                <p:cTn id="28" presetID="4" presetClass="entr" presetSubtype="16"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500"/>
                                        <p:tgtEl>
                                          <p:spTgt spid="22"/>
                                        </p:tgtEl>
                                      </p:cBhvr>
                                    </p:animEffect>
                                  </p:childTnLst>
                                </p:cTn>
                              </p:par>
                              <p:par>
                                <p:cTn id="31" presetID="4" presetClass="entr" presetSubtype="16"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ox(in)">
                                      <p:cBhvr>
                                        <p:cTn id="33" dur="500"/>
                                        <p:tgtEl>
                                          <p:spTgt spid="2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ox(in)">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in)">
                                      <p:cBhvr>
                                        <p:cTn id="41" dur="500"/>
                                        <p:tgtEl>
                                          <p:spTgt spid="1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animBg="1"/>
      <p:bldP spid="19" grpId="0"/>
      <p:bldP spid="20" grpId="0" animBg="1"/>
      <p:bldP spid="21" grpId="0" animBg="1"/>
      <p:bldP spid="24" grpId="0"/>
      <p:bldP spid="25" grpId="0"/>
      <p:bldP spid="7"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0" y="228600"/>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4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华文新魏" pitchFamily="2" charset="-122"/>
                <a:ea typeface="华文新魏" pitchFamily="2" charset="-122"/>
                <a:cs typeface="+mj-cs"/>
              </a:rPr>
              <a:t>散列表查找</a:t>
            </a:r>
          </a:p>
        </p:txBody>
      </p:sp>
      <p:sp>
        <p:nvSpPr>
          <p:cNvPr id="797699" name="Rectangle 3"/>
          <p:cNvSpPr/>
          <p:nvPr/>
        </p:nvSpPr>
        <p:spPr>
          <a:xfrm>
            <a:off x="152400" y="914400"/>
            <a:ext cx="8610600" cy="3352800"/>
          </a:xfrm>
          <a:prstGeom prst="rect">
            <a:avLst/>
          </a:prstGeom>
          <a:noFill/>
          <a:ln w="9525">
            <a:noFill/>
          </a:ln>
        </p:spPr>
        <p:txBody>
          <a:bodyPr anchor="t"/>
          <a:lstStyle/>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800" dirty="0">
                <a:solidFill>
                  <a:schemeClr val="tx1"/>
                </a:solidFill>
                <a:latin typeface="楷体" panose="02010609060101010101" pitchFamily="49" charset="-122"/>
                <a:ea typeface="楷体" panose="02010609060101010101" pitchFamily="49" charset="-122"/>
              </a:rPr>
              <a:t>基本思想：在记录的存储地址和它的关键字之间建立一个确定的对应关系；这样，不经过比较，一次存取就能得到所查元素的查找方法</a:t>
            </a:r>
          </a:p>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800" dirty="0">
                <a:solidFill>
                  <a:schemeClr val="tx1"/>
                </a:solidFill>
                <a:latin typeface="楷体" panose="02010609060101010101" pitchFamily="49" charset="-122"/>
                <a:ea typeface="楷体" panose="02010609060101010101" pitchFamily="49" charset="-122"/>
              </a:rPr>
              <a:t>定义 </a:t>
            </a:r>
            <a:r>
              <a:rPr lang="en-US" altLang="zh-CN" sz="2800" dirty="0">
                <a:solidFill>
                  <a:schemeClr val="tx1"/>
                </a:solidFill>
                <a:latin typeface="楷体" panose="02010609060101010101" pitchFamily="49" charset="-122"/>
                <a:ea typeface="楷体" panose="02010609060101010101" pitchFamily="49" charset="-122"/>
              </a:rPr>
              <a:t>(Hash—</a:t>
            </a:r>
            <a:r>
              <a:rPr lang="zh-CN" altLang="en-US" sz="2800" dirty="0">
                <a:solidFill>
                  <a:schemeClr val="tx1"/>
                </a:solidFill>
                <a:latin typeface="楷体" panose="02010609060101010101" pitchFamily="49" charset="-122"/>
                <a:ea typeface="楷体" panose="02010609060101010101" pitchFamily="49" charset="-122"/>
              </a:rPr>
              <a:t>杂凑</a:t>
            </a: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散列</a:t>
            </a: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哈希</a:t>
            </a:r>
            <a:r>
              <a:rPr lang="en-US" altLang="zh-CN" sz="2800" dirty="0">
                <a:solidFill>
                  <a:schemeClr val="tx1"/>
                </a:solidFill>
                <a:latin typeface="楷体" panose="02010609060101010101" pitchFamily="49" charset="-122"/>
                <a:ea typeface="楷体" panose="02010609060101010101" pitchFamily="49" charset="-122"/>
              </a:rPr>
              <a:t>)</a:t>
            </a: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哈希函数</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在记录的关键字与记录的存储地址之间建立的一种对应关系</a:t>
            </a:r>
            <a:r>
              <a:rPr lang="zh-CN" altLang="en-US" sz="2200" dirty="0" smtClean="0">
                <a:solidFill>
                  <a:schemeClr val="tx1"/>
                </a:solidFill>
                <a:latin typeface="楷体" panose="02010609060101010101" pitchFamily="49" charset="-122"/>
                <a:ea typeface="楷体" panose="02010609060101010101" pitchFamily="49" charset="-122"/>
              </a:rPr>
              <a:t>叫</a:t>
            </a:r>
            <a:r>
              <a:rPr lang="zh-CN" altLang="en-US" sz="2200" dirty="0" smtClean="0">
                <a:latin typeface="楷体" panose="02010609060101010101" pitchFamily="49" charset="-122"/>
                <a:ea typeface="楷体" panose="02010609060101010101" pitchFamily="49" charset="-122"/>
              </a:rPr>
              <a:t>哈希函数。</a:t>
            </a:r>
            <a:endParaRPr lang="en-US" altLang="zh-CN" sz="2200" dirty="0">
              <a:solidFill>
                <a:schemeClr val="tx1"/>
              </a:solidFill>
              <a:latin typeface="楷体" panose="02010609060101010101" pitchFamily="49" charset="-122"/>
              <a:ea typeface="楷体" panose="02010609060101010101" pitchFamily="49" charset="-122"/>
            </a:endParaRPr>
          </a:p>
        </p:txBody>
      </p:sp>
      <p:sp>
        <p:nvSpPr>
          <p:cNvPr id="797707" name="Rectangle 11"/>
          <p:cNvSpPr/>
          <p:nvPr/>
        </p:nvSpPr>
        <p:spPr>
          <a:xfrm>
            <a:off x="154529" y="3567113"/>
            <a:ext cx="8610600" cy="1981200"/>
          </a:xfrm>
          <a:prstGeom prst="rect">
            <a:avLst/>
          </a:prstGeom>
          <a:noFill/>
          <a:ln w="9525">
            <a:noFill/>
          </a:ln>
        </p:spPr>
        <p:txBody>
          <a:bodyPr anchor="t"/>
          <a:lstStyle/>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哈希表</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应用哈希函数，由记录的关键字确定记录在表中的地址，并将记录放入此地址，这样构成的表</a:t>
            </a:r>
            <a:r>
              <a:rPr lang="zh-CN" altLang="en-US" sz="2200" dirty="0" smtClean="0">
                <a:solidFill>
                  <a:schemeClr val="tx1"/>
                </a:solidFill>
                <a:latin typeface="楷体" panose="02010609060101010101" pitchFamily="49" charset="-122"/>
                <a:ea typeface="楷体" panose="02010609060101010101" pitchFamily="49" charset="-122"/>
              </a:rPr>
              <a:t>叫</a:t>
            </a:r>
            <a:r>
              <a:rPr lang="zh-CN" altLang="en-US" sz="2200" dirty="0" smtClean="0">
                <a:latin typeface="楷体" panose="02010609060101010101" pitchFamily="49" charset="-122"/>
                <a:ea typeface="楷体" panose="02010609060101010101" pitchFamily="49" charset="-122"/>
              </a:rPr>
              <a:t>哈希表</a:t>
            </a:r>
            <a:endParaRPr lang="en-US" altLang="zh-CN" sz="2200" dirty="0">
              <a:solidFill>
                <a:schemeClr val="tx1"/>
              </a:solidFill>
              <a:latin typeface="楷体" panose="02010609060101010101" pitchFamily="49" charset="-122"/>
              <a:ea typeface="楷体" panose="02010609060101010101" pitchFamily="49" charset="-122"/>
            </a:endParaRP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哈希存储</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又叫散列存储，利用哈希技术存储数据</a:t>
            </a:r>
            <a:r>
              <a:rPr lang="zh-CN" altLang="en-US" sz="2200" dirty="0" smtClean="0">
                <a:solidFill>
                  <a:schemeClr val="tx1"/>
                </a:solidFill>
                <a:latin typeface="楷体" panose="02010609060101010101" pitchFamily="49" charset="-122"/>
                <a:ea typeface="楷体" panose="02010609060101010101" pitchFamily="49" charset="-122"/>
              </a:rPr>
              <a:t>叫</a:t>
            </a:r>
            <a:r>
              <a:rPr lang="zh-CN" altLang="en-US" sz="2200" dirty="0" smtClean="0">
                <a:latin typeface="楷体" panose="02010609060101010101" pitchFamily="49" charset="-122"/>
                <a:ea typeface="楷体" panose="02010609060101010101" pitchFamily="49" charset="-122"/>
              </a:rPr>
              <a:t>哈希存储</a:t>
            </a:r>
            <a:endParaRPr lang="en-US" altLang="zh-CN" sz="2200" dirty="0">
              <a:solidFill>
                <a:schemeClr val="tx1"/>
              </a:solidFill>
              <a:latin typeface="楷体" panose="02010609060101010101" pitchFamily="49" charset="-122"/>
              <a:ea typeface="楷体" panose="02010609060101010101" pitchFamily="49" charset="-122"/>
            </a:endParaRPr>
          </a:p>
          <a:p>
            <a:pPr marL="1371600" lvl="2" indent="-457200" algn="l" rtl="0" eaLnBrk="1" fontAlgn="base" hangingPunct="1">
              <a:spcBef>
                <a:spcPct val="20000"/>
              </a:spcBef>
              <a:spcAft>
                <a:spcPct val="0"/>
              </a:spcAft>
              <a:buClr>
                <a:srgbClr val="FF3300"/>
              </a:buClr>
              <a:buSzTx/>
              <a:buFont typeface="Wingdings" panose="05000000000000000000" pitchFamily="2" charset="2"/>
              <a:buChar char="v"/>
            </a:pPr>
            <a:r>
              <a:rPr lang="zh-CN" altLang="en-US" sz="2200" dirty="0">
                <a:solidFill>
                  <a:schemeClr val="tx1"/>
                </a:solidFill>
                <a:latin typeface="楷体" panose="02010609060101010101" pitchFamily="49" charset="-122"/>
                <a:ea typeface="楷体" panose="02010609060101010101" pitchFamily="49" charset="-122"/>
              </a:rPr>
              <a:t>哈希查找</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又叫散列查找，利用哈希函数进行查找的过程</a:t>
            </a:r>
            <a:r>
              <a:rPr lang="zh-CN" altLang="en-US" sz="2200" dirty="0" smtClean="0">
                <a:solidFill>
                  <a:schemeClr val="tx1"/>
                </a:solidFill>
                <a:latin typeface="楷体" panose="02010609060101010101" pitchFamily="49" charset="-122"/>
                <a:ea typeface="楷体" panose="02010609060101010101" pitchFamily="49" charset="-122"/>
              </a:rPr>
              <a:t>叫</a:t>
            </a:r>
            <a:r>
              <a:rPr lang="zh-CN" altLang="en-US" sz="2200" dirty="0" smtClean="0">
                <a:latin typeface="楷体" panose="02010609060101010101" pitchFamily="49" charset="-122"/>
                <a:ea typeface="楷体" panose="02010609060101010101" pitchFamily="49" charset="-122"/>
              </a:rPr>
              <a:t>哈希查找</a:t>
            </a:r>
            <a:endParaRPr lang="en-US" altLang="zh-CN" sz="2200"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ox(out)">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ox(out)">
                                      <p:cBhvr>
                                        <p:cTn id="12" dur="500"/>
                                        <p:tgtEl>
                                          <p:spTgt spid="79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ox(out)">
                                      <p:cBhvr>
                                        <p:cTn id="17" dur="500"/>
                                        <p:tgtEl>
                                          <p:spTgt spid="797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7707">
                                            <p:txEl>
                                              <p:pRg st="0" end="0"/>
                                            </p:txEl>
                                          </p:spTgt>
                                        </p:tgtEl>
                                        <p:attrNameLst>
                                          <p:attrName>style.visibility</p:attrName>
                                        </p:attrNameLst>
                                      </p:cBhvr>
                                      <p:to>
                                        <p:strVal val="visible"/>
                                      </p:to>
                                    </p:set>
                                    <p:animEffect transition="in" filter="box(out)">
                                      <p:cBhvr>
                                        <p:cTn id="22" dur="500"/>
                                        <p:tgtEl>
                                          <p:spTgt spid="79770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7707">
                                            <p:txEl>
                                              <p:pRg st="1" end="1"/>
                                            </p:txEl>
                                          </p:spTgt>
                                        </p:tgtEl>
                                        <p:attrNameLst>
                                          <p:attrName>style.visibility</p:attrName>
                                        </p:attrNameLst>
                                      </p:cBhvr>
                                      <p:to>
                                        <p:strVal val="visible"/>
                                      </p:to>
                                    </p:set>
                                    <p:animEffect transition="in" filter="box(out)">
                                      <p:cBhvr>
                                        <p:cTn id="27" dur="500"/>
                                        <p:tgtEl>
                                          <p:spTgt spid="79770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7707">
                                            <p:txEl>
                                              <p:pRg st="2" end="2"/>
                                            </p:txEl>
                                          </p:spTgt>
                                        </p:tgtEl>
                                        <p:attrNameLst>
                                          <p:attrName>style.visibility</p:attrName>
                                        </p:attrNameLst>
                                      </p:cBhvr>
                                      <p:to>
                                        <p:strVal val="visible"/>
                                      </p:to>
                                    </p:set>
                                    <p:animEffect transition="in" filter="box(out)">
                                      <p:cBhvr>
                                        <p:cTn id="32" dur="500"/>
                                        <p:tgtEl>
                                          <p:spTgt spid="797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3"/>
      <p:bldP spid="797707"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p:nvPr/>
        </p:nvSpPr>
        <p:spPr>
          <a:xfrm>
            <a:off x="152400" y="685800"/>
            <a:ext cx="8610600" cy="533400"/>
          </a:xfrm>
          <a:prstGeom prst="rect">
            <a:avLst/>
          </a:prstGeom>
          <a:noFill/>
          <a:ln w="9525">
            <a:noFill/>
          </a:ln>
        </p:spPr>
        <p:txBody>
          <a:bodyPr anchor="t"/>
          <a:lstStyle/>
          <a:p>
            <a:pPr marL="914400" lvl="1" indent="-457200" algn="l" rtl="0" eaLnBrk="1" fontAlgn="base" hangingPunct="1">
              <a:spcBef>
                <a:spcPct val="20000"/>
              </a:spcBef>
              <a:spcAft>
                <a:spcPct val="0"/>
              </a:spcAft>
              <a:buClr>
                <a:srgbClr val="6699FF"/>
              </a:buClr>
              <a:buSzTx/>
              <a:buFont typeface="Wingdings" panose="05000000000000000000" pitchFamily="2" charset="2"/>
              <a:buChar char="«"/>
            </a:pPr>
            <a:r>
              <a:rPr lang="zh-CN" altLang="en-US" sz="2600" dirty="0">
                <a:solidFill>
                  <a:schemeClr val="tx1"/>
                </a:solidFill>
                <a:latin typeface="楷体" panose="02010609060101010101" pitchFamily="49" charset="-122"/>
                <a:ea typeface="楷体" panose="02010609060101010101" pitchFamily="49" charset="-122"/>
              </a:rPr>
              <a:t>例子： </a:t>
            </a:r>
            <a:r>
              <a:rPr lang="en-US" altLang="zh-CN" sz="2000" b="1" dirty="0">
                <a:solidFill>
                  <a:schemeClr val="tx1"/>
                </a:solidFill>
                <a:latin typeface="楷体" panose="02010609060101010101" pitchFamily="49" charset="-122"/>
                <a:ea typeface="楷体" panose="02010609060101010101" pitchFamily="49" charset="-122"/>
              </a:rPr>
              <a:t>30</a:t>
            </a:r>
            <a:r>
              <a:rPr lang="zh-CN" altLang="en-US" sz="2000" b="1" dirty="0">
                <a:solidFill>
                  <a:schemeClr val="tx1"/>
                </a:solidFill>
                <a:latin typeface="楷体" panose="02010609060101010101" pitchFamily="49" charset="-122"/>
                <a:ea typeface="楷体" panose="02010609060101010101" pitchFamily="49" charset="-122"/>
              </a:rPr>
              <a:t>个地区的各民族人口统计表</a:t>
            </a:r>
            <a:endParaRPr lang="zh-CN" altLang="en-US" sz="2600" b="1" dirty="0">
              <a:solidFill>
                <a:schemeClr val="tx1"/>
              </a:solidFill>
              <a:latin typeface="楷体" panose="02010609060101010101" pitchFamily="49" charset="-122"/>
              <a:ea typeface="楷体" panose="02010609060101010101" pitchFamily="49" charset="-122"/>
            </a:endParaRPr>
          </a:p>
        </p:txBody>
      </p:sp>
      <p:grpSp>
        <p:nvGrpSpPr>
          <p:cNvPr id="2" name="Group 4"/>
          <p:cNvGrpSpPr/>
          <p:nvPr/>
        </p:nvGrpSpPr>
        <p:grpSpPr>
          <a:xfrm>
            <a:off x="1143000" y="609600"/>
            <a:ext cx="5965825" cy="2532063"/>
            <a:chOff x="698" y="1427"/>
            <a:chExt cx="3758" cy="1595"/>
          </a:xfrm>
        </p:grpSpPr>
        <p:sp>
          <p:nvSpPr>
            <p:cNvPr id="72707" name="Text Box 5"/>
            <p:cNvSpPr txBox="1"/>
            <p:nvPr/>
          </p:nvSpPr>
          <p:spPr>
            <a:xfrm>
              <a:off x="698" y="1427"/>
              <a:ext cx="116" cy="250"/>
            </a:xfrm>
            <a:prstGeom prst="rect">
              <a:avLst/>
            </a:prstGeom>
            <a:noFill/>
            <a:ln w="9525">
              <a:noFill/>
            </a:ln>
          </p:spPr>
          <p:txBody>
            <a:bodyPr wrap="none" anchor="t">
              <a:spAutoFit/>
            </a:bodyPr>
            <a:lstStyle/>
            <a:p>
              <a:pPr>
                <a:buSzTx/>
              </a:pPr>
              <a:endParaRPr lang="zh-CN" altLang="zh-CN" sz="2000" dirty="0">
                <a:latin typeface="Times New Roman" panose="02020603050405020304" pitchFamily="18" charset="0"/>
              </a:endParaRPr>
            </a:p>
          </p:txBody>
        </p:sp>
        <p:sp>
          <p:nvSpPr>
            <p:cNvPr id="72708" name="Rectangle 6"/>
            <p:cNvSpPr/>
            <p:nvPr/>
          </p:nvSpPr>
          <p:spPr>
            <a:xfrm>
              <a:off x="1211" y="1744"/>
              <a:ext cx="3245" cy="1278"/>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72709" name="Line 7"/>
            <p:cNvSpPr/>
            <p:nvPr/>
          </p:nvSpPr>
          <p:spPr>
            <a:xfrm flipV="1">
              <a:off x="1211" y="1978"/>
              <a:ext cx="3234" cy="0"/>
            </a:xfrm>
            <a:prstGeom prst="line">
              <a:avLst/>
            </a:prstGeom>
            <a:ln w="9525" cap="flat" cmpd="sng">
              <a:solidFill>
                <a:schemeClr val="tx1"/>
              </a:solidFill>
              <a:prstDash val="solid"/>
              <a:round/>
              <a:headEnd type="none" w="med" len="med"/>
              <a:tailEnd type="none" w="med" len="med"/>
            </a:ln>
          </p:spPr>
        </p:sp>
        <p:sp>
          <p:nvSpPr>
            <p:cNvPr id="72710" name="Text Box 8"/>
            <p:cNvSpPr txBox="1"/>
            <p:nvPr/>
          </p:nvSpPr>
          <p:spPr>
            <a:xfrm>
              <a:off x="1264" y="1750"/>
              <a:ext cx="3116" cy="250"/>
            </a:xfrm>
            <a:prstGeom prst="rect">
              <a:avLst/>
            </a:prstGeom>
            <a:noFill/>
            <a:ln w="9525">
              <a:noFill/>
            </a:ln>
          </p:spPr>
          <p:txBody>
            <a:bodyPr wrap="none" anchor="t">
              <a:spAutoFit/>
            </a:bodyPr>
            <a:lstStyle/>
            <a:p>
              <a:pPr>
                <a:buSzTx/>
              </a:pPr>
              <a:r>
                <a:rPr lang="zh-CN" altLang="en-US" sz="2000" dirty="0">
                  <a:latin typeface="Times New Roman" panose="02020603050405020304" pitchFamily="18" charset="0"/>
                </a:rPr>
                <a:t>编号     地区别     总人口     汉族     回族</a:t>
              </a:r>
              <a:r>
                <a:rPr lang="en-US" altLang="zh-CN" sz="2000" dirty="0">
                  <a:latin typeface="Times New Roman" panose="02020603050405020304" pitchFamily="18" charset="0"/>
                </a:rPr>
                <a:t>…...</a:t>
              </a:r>
            </a:p>
          </p:txBody>
        </p:sp>
        <p:sp>
          <p:nvSpPr>
            <p:cNvPr id="72711" name="Line 9"/>
            <p:cNvSpPr/>
            <p:nvPr/>
          </p:nvSpPr>
          <p:spPr>
            <a:xfrm flipV="1">
              <a:off x="1218" y="2229"/>
              <a:ext cx="3234" cy="0"/>
            </a:xfrm>
            <a:prstGeom prst="line">
              <a:avLst/>
            </a:prstGeom>
            <a:ln w="9525" cap="flat" cmpd="sng">
              <a:solidFill>
                <a:schemeClr val="tx1"/>
              </a:solidFill>
              <a:prstDash val="solid"/>
              <a:round/>
              <a:headEnd type="none" w="med" len="med"/>
              <a:tailEnd type="none" w="med" len="med"/>
            </a:ln>
          </p:spPr>
        </p:sp>
        <p:sp>
          <p:nvSpPr>
            <p:cNvPr id="72712" name="Line 10"/>
            <p:cNvSpPr/>
            <p:nvPr/>
          </p:nvSpPr>
          <p:spPr>
            <a:xfrm flipV="1">
              <a:off x="1207" y="2507"/>
              <a:ext cx="3234" cy="0"/>
            </a:xfrm>
            <a:prstGeom prst="line">
              <a:avLst/>
            </a:prstGeom>
            <a:ln w="9525" cap="flat" cmpd="sng">
              <a:solidFill>
                <a:schemeClr val="tx1"/>
              </a:solidFill>
              <a:prstDash val="solid"/>
              <a:round/>
              <a:headEnd type="none" w="med" len="med"/>
              <a:tailEnd type="none" w="med" len="med"/>
            </a:ln>
          </p:spPr>
        </p:sp>
        <p:sp>
          <p:nvSpPr>
            <p:cNvPr id="72713" name="Line 11"/>
            <p:cNvSpPr/>
            <p:nvPr/>
          </p:nvSpPr>
          <p:spPr>
            <a:xfrm flipH="1">
              <a:off x="1689" y="1744"/>
              <a:ext cx="0" cy="1267"/>
            </a:xfrm>
            <a:prstGeom prst="line">
              <a:avLst/>
            </a:prstGeom>
            <a:ln w="9525" cap="flat" cmpd="sng">
              <a:solidFill>
                <a:schemeClr val="tx1"/>
              </a:solidFill>
              <a:prstDash val="solid"/>
              <a:round/>
              <a:headEnd type="none" w="med" len="med"/>
              <a:tailEnd type="none" w="med" len="med"/>
            </a:ln>
          </p:spPr>
        </p:sp>
        <p:sp>
          <p:nvSpPr>
            <p:cNvPr id="72714" name="Line 12"/>
            <p:cNvSpPr/>
            <p:nvPr/>
          </p:nvSpPr>
          <p:spPr>
            <a:xfrm>
              <a:off x="2411" y="1744"/>
              <a:ext cx="0" cy="1278"/>
            </a:xfrm>
            <a:prstGeom prst="line">
              <a:avLst/>
            </a:prstGeom>
            <a:ln w="9525" cap="flat" cmpd="sng">
              <a:solidFill>
                <a:schemeClr val="tx1"/>
              </a:solidFill>
              <a:prstDash val="solid"/>
              <a:round/>
              <a:headEnd type="none" w="med" len="med"/>
              <a:tailEnd type="none" w="med" len="med"/>
            </a:ln>
          </p:spPr>
        </p:sp>
        <p:sp>
          <p:nvSpPr>
            <p:cNvPr id="72715" name="Line 13"/>
            <p:cNvSpPr/>
            <p:nvPr/>
          </p:nvSpPr>
          <p:spPr>
            <a:xfrm>
              <a:off x="3078" y="1744"/>
              <a:ext cx="0" cy="1278"/>
            </a:xfrm>
            <a:prstGeom prst="line">
              <a:avLst/>
            </a:prstGeom>
            <a:ln w="9525" cap="flat" cmpd="sng">
              <a:solidFill>
                <a:schemeClr val="tx1"/>
              </a:solidFill>
              <a:prstDash val="solid"/>
              <a:round/>
              <a:headEnd type="none" w="med" len="med"/>
              <a:tailEnd type="none" w="med" len="med"/>
            </a:ln>
          </p:spPr>
        </p:sp>
        <p:sp>
          <p:nvSpPr>
            <p:cNvPr id="72716" name="Line 14"/>
            <p:cNvSpPr/>
            <p:nvPr/>
          </p:nvSpPr>
          <p:spPr>
            <a:xfrm>
              <a:off x="3612" y="1744"/>
              <a:ext cx="0" cy="1278"/>
            </a:xfrm>
            <a:prstGeom prst="line">
              <a:avLst/>
            </a:prstGeom>
            <a:ln w="9525" cap="flat" cmpd="sng">
              <a:solidFill>
                <a:schemeClr val="tx1"/>
              </a:solidFill>
              <a:prstDash val="solid"/>
              <a:round/>
              <a:headEnd type="none" w="med" len="med"/>
              <a:tailEnd type="none" w="med" len="med"/>
            </a:ln>
          </p:spPr>
        </p:sp>
        <p:sp>
          <p:nvSpPr>
            <p:cNvPr id="72717" name="Text Box 15"/>
            <p:cNvSpPr txBox="1"/>
            <p:nvPr/>
          </p:nvSpPr>
          <p:spPr>
            <a:xfrm>
              <a:off x="1354" y="1995"/>
              <a:ext cx="924" cy="252"/>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1          </a:t>
              </a:r>
              <a:r>
                <a:rPr lang="zh-CN" altLang="en-US" sz="2000" dirty="0" smtClean="0">
                  <a:latin typeface="Times New Roman" panose="02020603050405020304" pitchFamily="18" charset="0"/>
                </a:rPr>
                <a:t>北京</a:t>
              </a:r>
              <a:endParaRPr lang="zh-CN" altLang="en-US" sz="2000" dirty="0">
                <a:latin typeface="Times New Roman" panose="02020603050405020304" pitchFamily="18" charset="0"/>
              </a:endParaRPr>
            </a:p>
          </p:txBody>
        </p:sp>
        <p:sp>
          <p:nvSpPr>
            <p:cNvPr id="72718" name="Text Box 16"/>
            <p:cNvSpPr txBox="1"/>
            <p:nvPr/>
          </p:nvSpPr>
          <p:spPr>
            <a:xfrm>
              <a:off x="1339" y="2257"/>
              <a:ext cx="91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2          </a:t>
              </a:r>
              <a:r>
                <a:rPr lang="zh-CN" altLang="en-US" sz="2000" dirty="0">
                  <a:latin typeface="Times New Roman" panose="02020603050405020304" pitchFamily="18" charset="0"/>
                </a:rPr>
                <a:t>上海</a:t>
              </a:r>
            </a:p>
          </p:txBody>
        </p:sp>
        <p:sp>
          <p:nvSpPr>
            <p:cNvPr id="72719" name="Text Box 17"/>
            <p:cNvSpPr txBox="1"/>
            <p:nvPr/>
          </p:nvSpPr>
          <p:spPr>
            <a:xfrm>
              <a:off x="1349" y="2560"/>
              <a:ext cx="308" cy="338"/>
            </a:xfrm>
            <a:prstGeom prst="rect">
              <a:avLst/>
            </a:prstGeom>
            <a:noFill/>
            <a:ln w="9525">
              <a:noFill/>
            </a:ln>
          </p:spPr>
          <p:txBody>
            <a:bodyPr vert="eaVert" wrap="none" anchor="t">
              <a:spAutoFit/>
            </a:bodyPr>
            <a:lstStyle/>
            <a:p>
              <a:pPr>
                <a:buSzTx/>
              </a:pPr>
              <a:r>
                <a:rPr lang="en-US" altLang="zh-CN" sz="2000" dirty="0">
                  <a:latin typeface="Times New Roman" panose="02020603050405020304" pitchFamily="18" charset="0"/>
                </a:rPr>
                <a:t>…...</a:t>
              </a:r>
            </a:p>
          </p:txBody>
        </p:sp>
        <p:sp>
          <p:nvSpPr>
            <p:cNvPr id="72720" name="Text Box 18"/>
            <p:cNvSpPr txBox="1"/>
            <p:nvPr/>
          </p:nvSpPr>
          <p:spPr>
            <a:xfrm>
              <a:off x="1934" y="2578"/>
              <a:ext cx="308" cy="338"/>
            </a:xfrm>
            <a:prstGeom prst="rect">
              <a:avLst/>
            </a:prstGeom>
            <a:noFill/>
            <a:ln w="9525">
              <a:noFill/>
            </a:ln>
          </p:spPr>
          <p:txBody>
            <a:bodyPr vert="eaVert" wrap="none" anchor="t">
              <a:spAutoFit/>
            </a:bodyPr>
            <a:lstStyle/>
            <a:p>
              <a:pPr>
                <a:buSzTx/>
              </a:pPr>
              <a:r>
                <a:rPr lang="en-US" altLang="zh-CN" sz="2000" dirty="0">
                  <a:latin typeface="Times New Roman" panose="02020603050405020304" pitchFamily="18" charset="0"/>
                </a:rPr>
                <a:t>…...</a:t>
              </a:r>
            </a:p>
          </p:txBody>
        </p:sp>
      </p:grpSp>
      <p:sp>
        <p:nvSpPr>
          <p:cNvPr id="799764" name="AutoShape 20"/>
          <p:cNvSpPr/>
          <p:nvPr/>
        </p:nvSpPr>
        <p:spPr>
          <a:xfrm>
            <a:off x="4906963" y="3597543"/>
            <a:ext cx="3619902" cy="1323439"/>
          </a:xfrm>
          <a:prstGeom prst="wedgeRectCallout">
            <a:avLst>
              <a:gd name="adj1" fmla="val -66704"/>
              <a:gd name="adj2" fmla="val -59181"/>
            </a:avLst>
          </a:prstGeom>
          <a:noFill/>
          <a:ln w="9525" cap="flat" cmpd="sng">
            <a:solidFill>
              <a:schemeClr val="tx1"/>
            </a:solidFill>
            <a:prstDash val="solid"/>
            <a:miter/>
            <a:headEnd type="none" w="med" len="med"/>
            <a:tailEnd type="none" w="med" len="med"/>
          </a:ln>
        </p:spPr>
        <p:txBody>
          <a:bodyPr wrap="none" anchor="ctr">
            <a:spAutoFit/>
          </a:bodyPr>
          <a:lstStyle/>
          <a:p>
            <a:pPr>
              <a:buSzTx/>
            </a:pPr>
            <a:r>
              <a:rPr lang="zh-CN" altLang="en-US" sz="2000" dirty="0">
                <a:latin typeface="Times New Roman" panose="02020603050405020304" pitchFamily="18" charset="0"/>
              </a:rPr>
              <a:t>以地区别作关键字，取地区</a:t>
            </a:r>
          </a:p>
          <a:p>
            <a:pPr>
              <a:buSzTx/>
            </a:pPr>
            <a:r>
              <a:rPr lang="zh-CN" altLang="en-US" sz="2000" dirty="0">
                <a:latin typeface="Times New Roman" panose="02020603050405020304" pitchFamily="18" charset="0"/>
              </a:rPr>
              <a:t>名称第一个拼音字母的序号</a:t>
            </a:r>
          </a:p>
          <a:p>
            <a:pPr>
              <a:buSzTx/>
            </a:pPr>
            <a:r>
              <a:rPr lang="zh-CN" altLang="en-US" sz="2000" dirty="0">
                <a:latin typeface="Times New Roman" panose="02020603050405020304" pitchFamily="18" charset="0"/>
              </a:rPr>
              <a:t>作哈希函数</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H(Shanghai</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19</a:t>
            </a:r>
            <a:endParaRPr lang="en-US" altLang="zh-CN" sz="2000" dirty="0">
              <a:latin typeface="Times New Roman" panose="02020603050405020304" pitchFamily="18" charset="0"/>
            </a:endParaRPr>
          </a:p>
          <a:p>
            <a:pPr>
              <a:buSzTx/>
            </a:pPr>
            <a:r>
              <a:rPr lang="en-US" altLang="zh-CN" sz="2000" dirty="0">
                <a:latin typeface="Times New Roman" panose="02020603050405020304" pitchFamily="18" charset="0"/>
              </a:rPr>
              <a:t>                        H(Shenyang) </a:t>
            </a:r>
            <a:r>
              <a:rPr lang="en-US" altLang="zh-CN" sz="2000" dirty="0" smtClean="0">
                <a:latin typeface="Times New Roman" panose="02020603050405020304" pitchFamily="18" charset="0"/>
              </a:rPr>
              <a:t>= 19</a:t>
            </a:r>
            <a:endParaRPr lang="en-US" altLang="zh-CN" sz="2000" dirty="0">
              <a:latin typeface="Times New Roman" panose="02020603050405020304" pitchFamily="18" charset="0"/>
            </a:endParaRPr>
          </a:p>
        </p:txBody>
      </p:sp>
      <p:sp>
        <p:nvSpPr>
          <p:cNvPr id="799765" name="Rectangle 21"/>
          <p:cNvSpPr/>
          <p:nvPr/>
        </p:nvSpPr>
        <p:spPr>
          <a:xfrm>
            <a:off x="-783357" y="3361987"/>
            <a:ext cx="8610600" cy="3200400"/>
          </a:xfrm>
          <a:prstGeom prst="rect">
            <a:avLst/>
          </a:prstGeom>
          <a:noFill/>
          <a:ln w="9525">
            <a:noFill/>
          </a:ln>
        </p:spPr>
        <p:txBody>
          <a:bodyPr anchor="t"/>
          <a:lstStyle/>
          <a:p>
            <a:pPr marL="1371600" lvl="2" indent="-457200" algn="l" rtl="0" eaLnBrk="1" fontAlgn="base" hangingPunct="1">
              <a:spcBef>
                <a:spcPct val="20000"/>
              </a:spcBef>
              <a:spcAft>
                <a:spcPct val="0"/>
              </a:spcAft>
              <a:buClr>
                <a:srgbClr val="FF3300"/>
              </a:buClr>
              <a:buSzTx/>
              <a:buNone/>
            </a:pPr>
            <a:r>
              <a:rPr lang="zh-CN" altLang="en-US" sz="1800" dirty="0">
                <a:solidFill>
                  <a:schemeClr val="tx1"/>
                </a:solidFill>
                <a:latin typeface="楷体" panose="02010609060101010101" pitchFamily="49" charset="-122"/>
                <a:ea typeface="楷体" panose="02010609060101010101" pitchFamily="49" charset="-122"/>
              </a:rPr>
              <a:t>从例子可见：</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哈希函数只是一种映象，所以哈希函数的设定很灵活，只要使任何关键字的哈希函数值都落在表长允许的范围之内即可</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zh-CN" sz="2000" dirty="0">
                <a:solidFill>
                  <a:schemeClr val="tx1"/>
                </a:solidFill>
                <a:latin typeface="楷体" panose="02010609060101010101" pitchFamily="49" charset="-122"/>
                <a:ea typeface="楷体" panose="02010609060101010101" pitchFamily="49" charset="-122"/>
              </a:rPr>
              <a:t>冲突</a:t>
            </a:r>
            <a:r>
              <a:rPr lang="en-US" altLang="zh-CN" sz="2000" b="1" dirty="0">
                <a:solidFill>
                  <a:schemeClr val="tx1"/>
                </a:solidFill>
                <a:latin typeface="楷体" panose="02010609060101010101" pitchFamily="49" charset="-122"/>
                <a:ea typeface="楷体" panose="02010609060101010101" pitchFamily="49" charset="-122"/>
              </a:rPr>
              <a:t>(collision)</a:t>
            </a:r>
            <a:r>
              <a:rPr lang="zh-CN" altLang="zh-CN" sz="2000" dirty="0">
                <a:solidFill>
                  <a:schemeClr val="tx1"/>
                </a:solidFill>
                <a:latin typeface="楷体" panose="02010609060101010101" pitchFamily="49" charset="-122"/>
                <a:ea typeface="楷体" panose="02010609060101010101" pitchFamily="49" charset="-122"/>
              </a:rPr>
              <a:t> ：</a:t>
            </a:r>
            <a:r>
              <a:rPr lang="en-US" altLang="zh-CN" sz="2000" dirty="0">
                <a:solidFill>
                  <a:schemeClr val="tx1"/>
                </a:solidFill>
                <a:latin typeface="楷体" panose="02010609060101010101" pitchFamily="49" charset="-122"/>
                <a:ea typeface="楷体" panose="02010609060101010101" pitchFamily="49" charset="-122"/>
              </a:rPr>
              <a:t>key1</a:t>
            </a:r>
            <a:r>
              <a:rPr lang="en-US"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key2</a:t>
            </a:r>
            <a:r>
              <a:rPr lang="zh-CN" altLang="en-US" sz="2000" dirty="0">
                <a:solidFill>
                  <a:schemeClr val="tx1"/>
                </a:solidFill>
                <a:latin typeface="楷体" panose="02010609060101010101" pitchFamily="49" charset="-122"/>
                <a:ea typeface="楷体" panose="02010609060101010101" pitchFamily="49" charset="-122"/>
                <a:sym typeface="Symbol" panose="05050102010706020507" pitchFamily="18" charset="2"/>
              </a:rPr>
              <a:t>，</a:t>
            </a:r>
            <a:r>
              <a:rPr lang="zh-CN"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但</a:t>
            </a:r>
            <a:r>
              <a:rPr lang="en-US" altLang="zh-CN" sz="2000" dirty="0">
                <a:solidFill>
                  <a:schemeClr val="tx1"/>
                </a:solidFill>
                <a:latin typeface="楷体" panose="02010609060101010101" pitchFamily="49" charset="-122"/>
                <a:ea typeface="楷体" panose="02010609060101010101" pitchFamily="49" charset="-122"/>
                <a:sym typeface="Symbol" panose="05050102010706020507" pitchFamily="18" charset="2"/>
              </a:rPr>
              <a:t>H(key1)=H(key2)</a:t>
            </a:r>
            <a:r>
              <a:rPr lang="zh-CN" altLang="en-US" sz="2000" dirty="0">
                <a:solidFill>
                  <a:schemeClr val="tx1"/>
                </a:solidFill>
                <a:latin typeface="楷体" panose="02010609060101010101" pitchFamily="49" charset="-122"/>
                <a:ea typeface="楷体" panose="02010609060101010101" pitchFamily="49" charset="-122"/>
              </a:rPr>
              <a:t>的现象叫</a:t>
            </a:r>
            <a:r>
              <a:rPr lang="en-US" altLang="zh-CN" sz="2000" dirty="0">
                <a:solidFill>
                  <a:schemeClr val="tx1"/>
                </a:solidFill>
                <a:latin typeface="楷体" panose="02010609060101010101" pitchFamily="49" charset="-122"/>
                <a:ea typeface="楷体" panose="02010609060101010101" pitchFamily="49" charset="-122"/>
              </a:rPr>
              <a:t>~</a:t>
            </a: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同义词：具有相同函数值的两个关键字，叫该哈希函数</a:t>
            </a:r>
            <a:r>
              <a:rPr lang="zh-CN" altLang="en-US" sz="2000" dirty="0" smtClean="0">
                <a:solidFill>
                  <a:schemeClr val="tx1"/>
                </a:solidFill>
                <a:latin typeface="楷体" panose="02010609060101010101" pitchFamily="49" charset="-122"/>
                <a:ea typeface="楷体" panose="02010609060101010101" pitchFamily="49" charset="-122"/>
              </a:rPr>
              <a:t>的</a:t>
            </a:r>
            <a:r>
              <a:rPr lang="zh-CN" altLang="en-US" sz="2000" dirty="0">
                <a:latin typeface="楷体" panose="02010609060101010101" pitchFamily="49" charset="-122"/>
                <a:ea typeface="楷体" panose="02010609060101010101" pitchFamily="49" charset="-122"/>
              </a:rPr>
              <a:t>同义词</a:t>
            </a:r>
            <a:endParaRPr lang="en-US" altLang="zh-CN" sz="2000" dirty="0">
              <a:solidFill>
                <a:schemeClr val="tx1"/>
              </a:solidFill>
              <a:latin typeface="楷体" panose="02010609060101010101" pitchFamily="49" charset="-122"/>
              <a:ea typeface="楷体" panose="02010609060101010101" pitchFamily="49" charset="-122"/>
            </a:endParaRPr>
          </a:p>
          <a:p>
            <a:pPr marL="1828800" lvl="3" indent="-457200" algn="l" rtl="0" eaLnBrk="1" fontAlgn="base" hangingPunct="1">
              <a:spcBef>
                <a:spcPct val="20000"/>
              </a:spcBef>
              <a:spcAft>
                <a:spcPct val="0"/>
              </a:spcAft>
              <a:buClr>
                <a:srgbClr val="FF9900"/>
              </a:buClr>
              <a:buSzTx/>
              <a:buFont typeface="Wingdings" panose="05000000000000000000" pitchFamily="2" charset="2"/>
              <a:buChar char="l"/>
            </a:pPr>
            <a:r>
              <a:rPr lang="zh-CN" altLang="en-US" sz="2000" dirty="0">
                <a:solidFill>
                  <a:srgbClr val="FF0000"/>
                </a:solidFill>
                <a:latin typeface="楷体" panose="02010609060101010101" pitchFamily="49" charset="-122"/>
                <a:ea typeface="楷体" panose="02010609060101010101" pitchFamily="49" charset="-122"/>
              </a:rPr>
              <a:t>哈希函数通常是一种压缩映象，所以冲突不可避免</a:t>
            </a:r>
            <a:r>
              <a:rPr lang="zh-CN" altLang="en-US" sz="2000" dirty="0">
                <a:solidFill>
                  <a:schemeClr val="tx1"/>
                </a:solidFill>
                <a:latin typeface="楷体" panose="02010609060101010101" pitchFamily="49" charset="-122"/>
                <a:ea typeface="楷体" panose="02010609060101010101" pitchFamily="49" charset="-122"/>
              </a:rPr>
              <a:t>，只能尽量减少；同时，冲突发生后，应该有处理冲突的方法</a:t>
            </a:r>
          </a:p>
        </p:txBody>
      </p:sp>
      <p:sp>
        <p:nvSpPr>
          <p:cNvPr id="799766" name="Text Box 22" descr="empty-background"/>
          <p:cNvSpPr txBox="1"/>
          <p:nvPr/>
        </p:nvSpPr>
        <p:spPr>
          <a:xfrm>
            <a:off x="0" y="4685595"/>
            <a:ext cx="8610600" cy="2086725"/>
          </a:xfrm>
          <a:prstGeom prst="rect">
            <a:avLst/>
          </a:prstGeom>
          <a:solidFill>
            <a:schemeClr val="bg1"/>
          </a:solidFill>
          <a:ln w="9525">
            <a:noFill/>
          </a:ln>
        </p:spPr>
        <p:txBody>
          <a:bodyPr anchor="t">
            <a:spAutoFit/>
          </a:bodyPr>
          <a:lstStyle/>
          <a:p>
            <a:pPr algn="just">
              <a:spcBef>
                <a:spcPct val="110000"/>
              </a:spcBef>
              <a:buSzTx/>
            </a:pPr>
            <a:r>
              <a:rPr lang="zh-CN" altLang="en-US" sz="2400" b="1" dirty="0" smtClean="0">
                <a:solidFill>
                  <a:srgbClr val="008000"/>
                </a:solidFill>
                <a:latin typeface="Times New Roman" panose="02020603050405020304" pitchFamily="18" charset="0"/>
                <a:ea typeface="华文楷体" pitchFamily="2" charset="-122"/>
              </a:rPr>
              <a:t>对于</a:t>
            </a:r>
            <a:r>
              <a:rPr lang="zh-CN" altLang="en-US" sz="2400" b="1" dirty="0">
                <a:solidFill>
                  <a:srgbClr val="008000"/>
                </a:solidFill>
                <a:latin typeface="Times New Roman" panose="02020603050405020304" pitchFamily="18" charset="0"/>
                <a:ea typeface="华文楷体" pitchFamily="2" charset="-122"/>
              </a:rPr>
              <a:t>散列方法，需要讨论以下两个问题：</a:t>
            </a:r>
          </a:p>
          <a:p>
            <a:pPr algn="just">
              <a:spcBef>
                <a:spcPct val="70000"/>
              </a:spcBef>
              <a:buSzTx/>
            </a:pPr>
            <a:r>
              <a:rPr lang="zh-CN" altLang="en-US" sz="2400" b="1" dirty="0">
                <a:solidFill>
                  <a:srgbClr val="000000"/>
                </a:solidFill>
                <a:latin typeface="Times New Roman" panose="02020603050405020304" pitchFamily="18" charset="0"/>
                <a:ea typeface="华文楷体" pitchFamily="2" charset="-122"/>
              </a:rPr>
              <a:t>（</a:t>
            </a:r>
            <a:r>
              <a:rPr lang="en-US" altLang="zh-CN" sz="2400" b="1" dirty="0">
                <a:solidFill>
                  <a:srgbClr val="000000"/>
                </a:solidFill>
                <a:latin typeface="Times New Roman" panose="02020603050405020304" pitchFamily="18" charset="0"/>
                <a:ea typeface="华文楷体" pitchFamily="2" charset="-122"/>
              </a:rPr>
              <a:t>1</a:t>
            </a:r>
            <a:r>
              <a:rPr lang="zh-CN" altLang="en-US" sz="2400" b="1" dirty="0">
                <a:solidFill>
                  <a:srgbClr val="000000"/>
                </a:solidFill>
                <a:latin typeface="Times New Roman" panose="02020603050405020304" pitchFamily="18" charset="0"/>
                <a:ea typeface="华文楷体" pitchFamily="2" charset="-122"/>
              </a:rPr>
              <a:t>）对于给定的一个关键字集合，选择一个计算简单且地址分布比较均匀的散列函数，避免或尽量减少冲突；</a:t>
            </a:r>
          </a:p>
          <a:p>
            <a:pPr>
              <a:spcBef>
                <a:spcPct val="70000"/>
              </a:spcBef>
              <a:buSzTx/>
            </a:pPr>
            <a:r>
              <a:rPr lang="zh-CN" altLang="en-US" sz="2400" b="1" dirty="0">
                <a:latin typeface="Times New Roman" panose="02020603050405020304" pitchFamily="18" charset="0"/>
                <a:ea typeface="华文楷体" pitchFamily="2" charset="-122"/>
              </a:rPr>
              <a:t>（</a:t>
            </a:r>
            <a:r>
              <a:rPr lang="en-US" altLang="zh-CN" sz="2400" b="1" dirty="0">
                <a:latin typeface="Times New Roman" panose="02020603050405020304" pitchFamily="18" charset="0"/>
                <a:ea typeface="华文楷体" pitchFamily="2" charset="-122"/>
              </a:rPr>
              <a:t>2</a:t>
            </a:r>
            <a:r>
              <a:rPr lang="zh-CN" altLang="en-US" sz="2400" b="1" dirty="0">
                <a:latin typeface="Times New Roman" panose="02020603050405020304" pitchFamily="18" charset="0"/>
                <a:ea typeface="华文楷体" pitchFamily="2" charset="-122"/>
              </a:rPr>
              <a:t>）制定解决冲突的方案。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99764"/>
                                        </p:tgtEl>
                                        <p:attrNameLst>
                                          <p:attrName>style.visibility</p:attrName>
                                        </p:attrNameLst>
                                      </p:cBhvr>
                                      <p:to>
                                        <p:strVal val="visible"/>
                                      </p:to>
                                    </p:set>
                                    <p:animEffect transition="in" filter="blinds(vertical)">
                                      <p:cBhvr>
                                        <p:cTn id="12" dur="500"/>
                                        <p:tgtEl>
                                          <p:spTgt spid="799764"/>
                                        </p:tgtEl>
                                      </p:cBhvr>
                                    </p:animEffect>
                                  </p:childTnLst>
                                  <p:subTnLst>
                                    <p:set>
                                      <p:cBhvr override="childStyle">
                                        <p:cTn dur="1" fill="hold" display="0" masterRel="nextClick" afterEffect="1"/>
                                        <p:tgtEl>
                                          <p:spTgt spid="79976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9765">
                                            <p:txEl>
                                              <p:pRg st="0" end="0"/>
                                            </p:txEl>
                                          </p:spTgt>
                                        </p:tgtEl>
                                        <p:attrNameLst>
                                          <p:attrName>style.visibility</p:attrName>
                                        </p:attrNameLst>
                                      </p:cBhvr>
                                      <p:to>
                                        <p:strVal val="visible"/>
                                      </p:to>
                                    </p:set>
                                    <p:animEffect transition="in" filter="box(out)">
                                      <p:cBhvr>
                                        <p:cTn id="17" dur="500"/>
                                        <p:tgtEl>
                                          <p:spTgt spid="7997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9765">
                                            <p:txEl>
                                              <p:pRg st="1" end="1"/>
                                            </p:txEl>
                                          </p:spTgt>
                                        </p:tgtEl>
                                        <p:attrNameLst>
                                          <p:attrName>style.visibility</p:attrName>
                                        </p:attrNameLst>
                                      </p:cBhvr>
                                      <p:to>
                                        <p:strVal val="visible"/>
                                      </p:to>
                                    </p:set>
                                    <p:animEffect transition="in" filter="box(out)">
                                      <p:cBhvr>
                                        <p:cTn id="22" dur="500"/>
                                        <p:tgtEl>
                                          <p:spTgt spid="79976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9765">
                                            <p:txEl>
                                              <p:pRg st="2" end="2"/>
                                            </p:txEl>
                                          </p:spTgt>
                                        </p:tgtEl>
                                        <p:attrNameLst>
                                          <p:attrName>style.visibility</p:attrName>
                                        </p:attrNameLst>
                                      </p:cBhvr>
                                      <p:to>
                                        <p:strVal val="visible"/>
                                      </p:to>
                                    </p:set>
                                    <p:animEffect transition="in" filter="box(out)">
                                      <p:cBhvr>
                                        <p:cTn id="27" dur="500"/>
                                        <p:tgtEl>
                                          <p:spTgt spid="79976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9765">
                                            <p:txEl>
                                              <p:pRg st="3" end="3"/>
                                            </p:txEl>
                                          </p:spTgt>
                                        </p:tgtEl>
                                        <p:attrNameLst>
                                          <p:attrName>style.visibility</p:attrName>
                                        </p:attrNameLst>
                                      </p:cBhvr>
                                      <p:to>
                                        <p:strVal val="visible"/>
                                      </p:to>
                                    </p:set>
                                    <p:animEffect transition="in" filter="box(out)">
                                      <p:cBhvr>
                                        <p:cTn id="32" dur="500"/>
                                        <p:tgtEl>
                                          <p:spTgt spid="7997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99765">
                                            <p:txEl>
                                              <p:pRg st="4" end="4"/>
                                            </p:txEl>
                                          </p:spTgt>
                                        </p:tgtEl>
                                        <p:attrNameLst>
                                          <p:attrName>style.visibility</p:attrName>
                                        </p:attrNameLst>
                                      </p:cBhvr>
                                      <p:to>
                                        <p:strVal val="visible"/>
                                      </p:to>
                                    </p:set>
                                    <p:animEffect transition="in" filter="box(out)">
                                      <p:cBhvr>
                                        <p:cTn id="37" dur="500"/>
                                        <p:tgtEl>
                                          <p:spTgt spid="7997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99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4" grpId="0" animBg="1"/>
      <p:bldP spid="799765" grpId="0" build="p" bldLvl="4"/>
      <p:bldP spid="79976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8" y="15875"/>
            <a:ext cx="9144000" cy="5334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Tx/>
              <a:buFontTx/>
              <a:buNone/>
              <a:defRPr/>
            </a:pPr>
            <a:r>
              <a:rPr kumimoji="0" lang="zh-CN" altLang="en-US" sz="3600" b="1" i="0" u="none" strike="noStrike" kern="0" cap="none" spc="0" normalizeH="0" baseline="0" noProof="0" dirty="0" smtClean="0">
                <a:ln>
                  <a:noFill/>
                </a:ln>
                <a:solidFill>
                  <a:srgbClr val="008080"/>
                </a:solidFill>
                <a:effectLst/>
                <a:uLnTx/>
                <a:uFillTx/>
                <a:latin typeface="华文新魏" pitchFamily="2" charset="-122"/>
                <a:ea typeface="华文新魏" pitchFamily="2" charset="-122"/>
                <a:cs typeface="+mj-cs"/>
              </a:rPr>
              <a:t>哈希函数的构造</a:t>
            </a:r>
          </a:p>
        </p:txBody>
      </p:sp>
      <p:sp>
        <p:nvSpPr>
          <p:cNvPr id="73730" name="Text Box 3"/>
          <p:cNvSpPr txBox="1"/>
          <p:nvPr/>
        </p:nvSpPr>
        <p:spPr>
          <a:xfrm>
            <a:off x="522288" y="4914900"/>
            <a:ext cx="5334000" cy="1555750"/>
          </a:xfrm>
          <a:prstGeom prst="rect">
            <a:avLst/>
          </a:prstGeom>
          <a:noFill/>
          <a:ln w="9525">
            <a:noFill/>
          </a:ln>
        </p:spPr>
        <p:txBody>
          <a:bodyPr anchor="t">
            <a:spAutoFit/>
          </a:bodyPr>
          <a:lstStyle/>
          <a:p>
            <a:pPr>
              <a:spcBef>
                <a:spcPct val="50000"/>
              </a:spcBef>
              <a:buSzTx/>
            </a:pPr>
            <a:r>
              <a:rPr lang="zh-CN" altLang="en-US" sz="2400" b="1" dirty="0">
                <a:latin typeface="宋体" panose="02010600030101010101" pitchFamily="2" charset="-122"/>
                <a:ea typeface="华文行楷" pitchFamily="2" charset="-122"/>
              </a:rPr>
              <a:t>要求：</a:t>
            </a:r>
          </a:p>
          <a:p>
            <a:pPr>
              <a:spcBef>
                <a:spcPct val="50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定义域</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全部关键字；值域在</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到</a:t>
            </a:r>
            <a:r>
              <a:rPr lang="en-US" altLang="zh-CN" sz="2000" b="1" dirty="0">
                <a:latin typeface="楷体_GB2312" pitchFamily="49" charset="-122"/>
                <a:ea typeface="楷体_GB2312" pitchFamily="49" charset="-122"/>
              </a:rPr>
              <a:t>m-1</a:t>
            </a:r>
            <a:r>
              <a:rPr lang="zh-CN" altLang="en-US" sz="2000" b="1" dirty="0">
                <a:latin typeface="楷体_GB2312" pitchFamily="49" charset="-122"/>
                <a:ea typeface="楷体_GB2312" pitchFamily="49" charset="-122"/>
              </a:rPr>
              <a:t>之间</a:t>
            </a:r>
          </a:p>
          <a:p>
            <a:pPr>
              <a:spcBef>
                <a:spcPct val="5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计算的地址均匀分布</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等概率</a:t>
            </a:r>
          </a:p>
          <a:p>
            <a:pPr>
              <a:spcBef>
                <a:spcPct val="5000"/>
              </a:spcBef>
              <a:buClrTx/>
              <a:buSzTx/>
              <a:buFont typeface="Wingdings" panose="05000000000000000000" pitchFamily="2" charset="2"/>
              <a:buChar char="v"/>
            </a:pPr>
            <a:r>
              <a:rPr lang="zh-CN" altLang="en-US" sz="2000" b="1" dirty="0">
                <a:latin typeface="楷体_GB2312" pitchFamily="49" charset="-122"/>
                <a:ea typeface="楷体_GB2312" pitchFamily="49" charset="-122"/>
              </a:rPr>
              <a:t> 函数简单</a:t>
            </a:r>
          </a:p>
        </p:txBody>
      </p:sp>
      <p:sp>
        <p:nvSpPr>
          <p:cNvPr id="73731" name="Text Box 4"/>
          <p:cNvSpPr txBox="1"/>
          <p:nvPr/>
        </p:nvSpPr>
        <p:spPr>
          <a:xfrm>
            <a:off x="228600" y="703263"/>
            <a:ext cx="7620000" cy="3176587"/>
          </a:xfrm>
          <a:prstGeom prst="rect">
            <a:avLst/>
          </a:prstGeom>
          <a:noFill/>
          <a:ln w="9525">
            <a:noFill/>
          </a:ln>
        </p:spPr>
        <p:txBody>
          <a:bodyPr anchor="t">
            <a:spAutoFit/>
          </a:bodyPr>
          <a:lstStyle/>
          <a:p>
            <a:pPr>
              <a:spcBef>
                <a:spcPct val="50000"/>
              </a:spcBef>
              <a:buSzTx/>
            </a:pPr>
            <a:r>
              <a:rPr lang="zh-CN" altLang="en-US" sz="2400" b="1" dirty="0">
                <a:latin typeface="楷体" panose="02010609060101010101" pitchFamily="49" charset="-122"/>
                <a:ea typeface="楷体" panose="02010609060101010101" pitchFamily="49" charset="-122"/>
              </a:rPr>
              <a:t>直接定址法：</a:t>
            </a:r>
            <a:r>
              <a:rPr lang="en-US" altLang="zh-CN" sz="2400" b="1" dirty="0">
                <a:latin typeface="楷体" panose="02010609060101010101" pitchFamily="49" charset="-122"/>
                <a:ea typeface="楷体" panose="02010609060101010101" pitchFamily="49" charset="-122"/>
              </a:rPr>
              <a:t>H(key) = a·key+b</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数字分析法：学号 </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事先知晓</a:t>
            </a:r>
            <a:r>
              <a:rPr lang="en-US" altLang="zh-CN" sz="2400" b="1" dirty="0">
                <a:latin typeface="楷体" panose="02010609060101010101" pitchFamily="49" charset="-122"/>
                <a:ea typeface="楷体" panose="02010609060101010101" pitchFamily="49" charset="-122"/>
              </a:rPr>
              <a:t>key)</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平方取中法：</a:t>
            </a:r>
          </a:p>
          <a:p>
            <a:pPr>
              <a:spcBef>
                <a:spcPct val="5000"/>
              </a:spcBef>
              <a:buClrTx/>
              <a:buSzTx/>
              <a:buFont typeface="Wingdings" panose="05000000000000000000" pitchFamily="2" charset="2"/>
              <a:buChar char="v"/>
            </a:pPr>
            <a:r>
              <a:rPr lang="zh-CN" altLang="en-US" sz="2400" b="1" dirty="0">
                <a:latin typeface="楷体" panose="02010609060101010101" pitchFamily="49" charset="-122"/>
                <a:ea typeface="楷体" panose="02010609060101010101" pitchFamily="49" charset="-122"/>
              </a:rPr>
              <a:t> 除留余数法： </a:t>
            </a:r>
            <a:endParaRPr lang="en-US" altLang="zh-CN" sz="2400" b="1" dirty="0">
              <a:latin typeface="楷体" panose="02010609060101010101" pitchFamily="49" charset="-122"/>
              <a:ea typeface="楷体" panose="02010609060101010101" pitchFamily="49" charset="-122"/>
            </a:endParaRPr>
          </a:p>
          <a:p>
            <a:pPr>
              <a:spcBef>
                <a:spcPct val="5000"/>
              </a:spcBef>
              <a:buSzTx/>
            </a:pPr>
            <a:r>
              <a:rPr lang="en-US" altLang="zh-CN" sz="2400" b="1" dirty="0">
                <a:latin typeface="楷体" panose="02010609060101010101" pitchFamily="49" charset="-122"/>
                <a:ea typeface="楷体" panose="02010609060101010101" pitchFamily="49" charset="-122"/>
              </a:rPr>
              <a:t>H(key) = key   MOD  p</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p</a:t>
            </a:r>
            <a:r>
              <a:rPr lang="en-US" altLang="zh-CN" sz="2400" b="1" dirty="0">
                <a:latin typeface="楷体" panose="02010609060101010101" pitchFamily="49" charset="-122"/>
                <a:ea typeface="楷体" panose="02010609060101010101" pitchFamily="49" charset="-122"/>
                <a:sym typeface="Symbol" panose="05050102010706020507" pitchFamily="18" charset="2"/>
              </a:rPr>
              <a:t>m</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sym typeface="Symbol" panose="05050102010706020507" pitchFamily="18" charset="2"/>
              </a:rPr>
              <a:t>随机数法：   </a:t>
            </a:r>
            <a:endParaRPr lang="en-US" altLang="zh-CN" sz="2400" b="1" dirty="0">
              <a:latin typeface="楷体" panose="02010609060101010101" pitchFamily="49" charset="-122"/>
              <a:ea typeface="楷体" panose="02010609060101010101" pitchFamily="49" charset="-122"/>
              <a:sym typeface="Symbol" panose="05050102010706020507" pitchFamily="18" charset="2"/>
            </a:endParaRPr>
          </a:p>
          <a:p>
            <a:pPr>
              <a:spcBef>
                <a:spcPct val="5000"/>
              </a:spcBef>
              <a:buSzTx/>
            </a:pPr>
            <a:r>
              <a:rPr lang="en-US" altLang="zh-CN" sz="2400" b="1" dirty="0">
                <a:latin typeface="楷体" panose="02010609060101010101" pitchFamily="49" charset="-122"/>
                <a:ea typeface="楷体" panose="02010609060101010101" pitchFamily="49" charset="-122"/>
              </a:rPr>
              <a:t>H(key) = Random(key )</a:t>
            </a:r>
          </a:p>
          <a:p>
            <a:pPr>
              <a:spcBef>
                <a:spcPct val="5000"/>
              </a:spcBef>
              <a:buClrTx/>
              <a:buSzTx/>
              <a:buFont typeface="Wingdings" panose="05000000000000000000" pitchFamily="2" charset="2"/>
              <a:buChar char="v"/>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乘余取整法：</a:t>
            </a:r>
          </a:p>
        </p:txBody>
      </p:sp>
      <p:sp>
        <p:nvSpPr>
          <p:cNvPr id="800773" name="Text Box 5"/>
          <p:cNvSpPr txBox="1"/>
          <p:nvPr/>
        </p:nvSpPr>
        <p:spPr>
          <a:xfrm>
            <a:off x="228600" y="4114800"/>
            <a:ext cx="7086600" cy="2251075"/>
          </a:xfrm>
          <a:prstGeom prst="rect">
            <a:avLst/>
          </a:prstGeom>
          <a:solidFill>
            <a:schemeClr val="bg1"/>
          </a:solidFill>
          <a:ln w="9525">
            <a:noFill/>
          </a:ln>
        </p:spPr>
        <p:txBody>
          <a:bodyPr anchor="t">
            <a:spAutoFit/>
          </a:bodyPr>
          <a:lstStyle/>
          <a:p>
            <a:pPr lvl="2" indent="0" algn="l" rtl="0" eaLnBrk="1" fontAlgn="base" hangingPunct="1">
              <a:spcBef>
                <a:spcPct val="20000"/>
              </a:spcBef>
              <a:spcAft>
                <a:spcPct val="30000"/>
              </a:spcAft>
              <a:buClr>
                <a:srgbClr val="FF3300"/>
              </a:buClr>
              <a:buSzTx/>
              <a:buFont typeface="Wingdings" panose="05000000000000000000" pitchFamily="2" charset="2"/>
              <a:buChar char="v"/>
            </a:pP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选取哈希函数，考虑以下因素：</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计算哈希函数所需时间</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关键字长度</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哈希表长度（哈希地址范围）</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关键字分布情况</a:t>
            </a:r>
          </a:p>
          <a:p>
            <a:pPr lvl="3" indent="0" algn="l" rtl="0" eaLnBrk="1" fontAlgn="base" hangingPunct="1">
              <a:spcBef>
                <a:spcPct val="5000"/>
              </a:spcBef>
              <a:spcAft>
                <a:spcPct val="0"/>
              </a:spcAft>
              <a:buClr>
                <a:srgbClr val="FF9900"/>
              </a:buClr>
              <a:buSzTx/>
              <a:buFont typeface="Wingdings" panose="05000000000000000000" pitchFamily="2" charset="2"/>
              <a:buChar char="l"/>
            </a:pPr>
            <a:r>
              <a:rPr lang="zh-CN" altLang="en-US" sz="2000" dirty="0">
                <a:solidFill>
                  <a:schemeClr val="tx1"/>
                </a:solidFill>
                <a:latin typeface="楷体" panose="02010609060101010101" pitchFamily="49" charset="-122"/>
                <a:ea typeface="楷体" panose="02010609060101010101" pitchFamily="49" charset="-122"/>
              </a:rPr>
              <a:t>  记录的查找频率</a:t>
            </a:r>
          </a:p>
        </p:txBody>
      </p:sp>
      <p:grpSp>
        <p:nvGrpSpPr>
          <p:cNvPr id="73733" name="Group 29"/>
          <p:cNvGrpSpPr/>
          <p:nvPr/>
        </p:nvGrpSpPr>
        <p:grpSpPr>
          <a:xfrm>
            <a:off x="6102350" y="454025"/>
            <a:ext cx="1689100" cy="3816350"/>
            <a:chOff x="1776" y="1776"/>
            <a:chExt cx="1064" cy="2404"/>
          </a:xfrm>
        </p:grpSpPr>
        <p:sp>
          <p:nvSpPr>
            <p:cNvPr id="73734" name="Rectangle 9"/>
            <p:cNvSpPr/>
            <p:nvPr/>
          </p:nvSpPr>
          <p:spPr>
            <a:xfrm>
              <a:off x="1836" y="1776"/>
              <a:ext cx="675"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关键字</a:t>
              </a:r>
            </a:p>
          </p:txBody>
        </p:sp>
        <p:sp>
          <p:nvSpPr>
            <p:cNvPr id="73735" name="Rectangle 11"/>
            <p:cNvSpPr/>
            <p:nvPr/>
          </p:nvSpPr>
          <p:spPr>
            <a:xfrm>
              <a:off x="1776" y="2137"/>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923 17 6 02</a:t>
              </a:r>
            </a:p>
          </p:txBody>
        </p:sp>
        <p:sp>
          <p:nvSpPr>
            <p:cNvPr id="73736" name="Rectangle 12"/>
            <p:cNvSpPr/>
            <p:nvPr/>
          </p:nvSpPr>
          <p:spPr>
            <a:xfrm>
              <a:off x="1776" y="2432"/>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923 26 8 75</a:t>
              </a:r>
            </a:p>
          </p:txBody>
        </p:sp>
        <p:sp>
          <p:nvSpPr>
            <p:cNvPr id="73737" name="Rectangle 13"/>
            <p:cNvSpPr/>
            <p:nvPr/>
          </p:nvSpPr>
          <p:spPr>
            <a:xfrm>
              <a:off x="1776" y="2728"/>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927 39 6 28</a:t>
              </a:r>
            </a:p>
          </p:txBody>
        </p:sp>
        <p:sp>
          <p:nvSpPr>
            <p:cNvPr id="73738" name="Rectangle 14"/>
            <p:cNvSpPr/>
            <p:nvPr/>
          </p:nvSpPr>
          <p:spPr>
            <a:xfrm>
              <a:off x="1776" y="3024"/>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923 43 6 34</a:t>
              </a:r>
            </a:p>
          </p:txBody>
        </p:sp>
        <p:sp>
          <p:nvSpPr>
            <p:cNvPr id="73739" name="Rectangle 15"/>
            <p:cNvSpPr/>
            <p:nvPr/>
          </p:nvSpPr>
          <p:spPr>
            <a:xfrm>
              <a:off x="1776" y="3319"/>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927 06 8 16</a:t>
              </a:r>
            </a:p>
          </p:txBody>
        </p:sp>
        <p:sp>
          <p:nvSpPr>
            <p:cNvPr id="73740" name="Rectangle 16"/>
            <p:cNvSpPr/>
            <p:nvPr/>
          </p:nvSpPr>
          <p:spPr>
            <a:xfrm>
              <a:off x="1776" y="3615"/>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927 74 6 38</a:t>
              </a:r>
            </a:p>
          </p:txBody>
        </p:sp>
        <p:sp>
          <p:nvSpPr>
            <p:cNvPr id="73741" name="Rectangle 17"/>
            <p:cNvSpPr/>
            <p:nvPr/>
          </p:nvSpPr>
          <p:spPr>
            <a:xfrm>
              <a:off x="1776" y="3911"/>
              <a:ext cx="106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923 81 2 62</a:t>
              </a:r>
            </a:p>
          </p:txBody>
        </p:sp>
      </p:grpSp>
      <p:grpSp>
        <p:nvGrpSpPr>
          <p:cNvPr id="73742" name="Group 30"/>
          <p:cNvGrpSpPr/>
          <p:nvPr/>
        </p:nvGrpSpPr>
        <p:grpSpPr>
          <a:xfrm>
            <a:off x="7677150" y="503238"/>
            <a:ext cx="1428750" cy="3803650"/>
            <a:chOff x="3212" y="1776"/>
            <a:chExt cx="900" cy="2396"/>
          </a:xfrm>
        </p:grpSpPr>
        <p:sp>
          <p:nvSpPr>
            <p:cNvPr id="73743" name="Rectangle 10"/>
            <p:cNvSpPr/>
            <p:nvPr/>
          </p:nvSpPr>
          <p:spPr>
            <a:xfrm>
              <a:off x="3212" y="1776"/>
              <a:ext cx="900"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散列地址</a:t>
              </a:r>
            </a:p>
          </p:txBody>
        </p:sp>
        <p:sp>
          <p:nvSpPr>
            <p:cNvPr id="73744" name="Rectangle 18"/>
            <p:cNvSpPr/>
            <p:nvPr/>
          </p:nvSpPr>
          <p:spPr>
            <a:xfrm>
              <a:off x="3551" y="2130"/>
              <a:ext cx="112"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2</a:t>
              </a:r>
            </a:p>
          </p:txBody>
        </p:sp>
        <p:sp>
          <p:nvSpPr>
            <p:cNvPr id="73745" name="Rectangle 19"/>
            <p:cNvSpPr/>
            <p:nvPr/>
          </p:nvSpPr>
          <p:spPr>
            <a:xfrm>
              <a:off x="3521" y="2425"/>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75</a:t>
              </a:r>
            </a:p>
          </p:txBody>
        </p:sp>
        <p:sp>
          <p:nvSpPr>
            <p:cNvPr id="73746" name="Rectangle 20"/>
            <p:cNvSpPr/>
            <p:nvPr/>
          </p:nvSpPr>
          <p:spPr>
            <a:xfrm>
              <a:off x="3521" y="2721"/>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28</a:t>
              </a:r>
            </a:p>
          </p:txBody>
        </p:sp>
        <p:sp>
          <p:nvSpPr>
            <p:cNvPr id="73747" name="Rectangle 21"/>
            <p:cNvSpPr/>
            <p:nvPr/>
          </p:nvSpPr>
          <p:spPr>
            <a:xfrm>
              <a:off x="3521" y="3016"/>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34</a:t>
              </a:r>
            </a:p>
          </p:txBody>
        </p:sp>
        <p:sp>
          <p:nvSpPr>
            <p:cNvPr id="73748" name="Rectangle 22"/>
            <p:cNvSpPr/>
            <p:nvPr/>
          </p:nvSpPr>
          <p:spPr>
            <a:xfrm>
              <a:off x="3521" y="3312"/>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16</a:t>
              </a:r>
            </a:p>
          </p:txBody>
        </p:sp>
        <p:sp>
          <p:nvSpPr>
            <p:cNvPr id="73749" name="Rectangle 23"/>
            <p:cNvSpPr/>
            <p:nvPr/>
          </p:nvSpPr>
          <p:spPr>
            <a:xfrm>
              <a:off x="3521" y="3608"/>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38</a:t>
              </a:r>
            </a:p>
          </p:txBody>
        </p:sp>
        <p:sp>
          <p:nvSpPr>
            <p:cNvPr id="73750" name="Rectangle 24"/>
            <p:cNvSpPr/>
            <p:nvPr/>
          </p:nvSpPr>
          <p:spPr>
            <a:xfrm>
              <a:off x="3521" y="3903"/>
              <a:ext cx="224" cy="269"/>
            </a:xfrm>
            <a:prstGeom prst="rect">
              <a:avLst/>
            </a:prstGeom>
            <a:noFill/>
            <a:ln w="9525">
              <a:noFill/>
            </a:ln>
          </p:spPr>
          <p:txBody>
            <a:bodyPr wrap="none" lIns="0" tIns="0" rIns="0" bIns="0" anchor="t">
              <a:spAutoFit/>
            </a:bodyPr>
            <a:lstStyle/>
            <a:p>
              <a:pPr>
                <a:buSzTx/>
              </a:pPr>
              <a:r>
                <a:rPr lang="zh-CN" altLang="en-US" sz="2800" dirty="0">
                  <a:latin typeface="Times New Roman" panose="02020603050405020304" pitchFamily="18" charset="0"/>
                </a:rPr>
                <a:t>62</a:t>
              </a:r>
            </a:p>
          </p:txBody>
        </p:sp>
      </p:grpSp>
      <p:sp>
        <p:nvSpPr>
          <p:cNvPr id="73751" name="Rectangle 31"/>
          <p:cNvSpPr/>
          <p:nvPr/>
        </p:nvSpPr>
        <p:spPr>
          <a:xfrm>
            <a:off x="7392988" y="1027113"/>
            <a:ext cx="431800" cy="3240087"/>
          </a:xfrm>
          <a:prstGeom prst="rect">
            <a:avLst/>
          </a:prstGeom>
          <a:noFill/>
          <a:ln w="28575" cap="flat" cmpd="sng">
            <a:solidFill>
              <a:srgbClr val="FF0000"/>
            </a:solidFill>
            <a:prstDash val="solid"/>
            <a:miter/>
            <a:headEnd type="none" w="med" len="med"/>
            <a:tailEnd type="none" w="med" len="med"/>
          </a:ln>
        </p:spPr>
        <p:txBody>
          <a:bodyPr anchor="ctr">
            <a:spAutoFit/>
          </a:bodyPr>
          <a:lstStyle/>
          <a:p>
            <a:pPr>
              <a:buSzTx/>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0773"/>
                                        </p:tgtEl>
                                        <p:attrNameLst>
                                          <p:attrName>style.visibility</p:attrName>
                                        </p:attrNameLst>
                                      </p:cBhvr>
                                      <p:to>
                                        <p:strVal val="visible"/>
                                      </p:to>
                                    </p:set>
                                    <p:animEffect transition="in" filter="checkerboard(across)">
                                      <p:cBhvr>
                                        <p:cTn id="7" dur="500"/>
                                        <p:tgtEl>
                                          <p:spTgt spid="80077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6"/>
          <p:cNvSpPr txBox="1"/>
          <p:nvPr/>
        </p:nvSpPr>
        <p:spPr>
          <a:xfrm>
            <a:off x="161925" y="1089025"/>
            <a:ext cx="8382000" cy="1570038"/>
          </a:xfrm>
          <a:prstGeom prst="rect">
            <a:avLst/>
          </a:prstGeom>
          <a:noFill/>
          <a:ln w="12700">
            <a:noFill/>
          </a:ln>
        </p:spPr>
        <p:txBody>
          <a:bodyPr anchor="t">
            <a:spAutoFit/>
          </a:bodyPr>
          <a:lstStyle/>
          <a:p>
            <a:pPr eaLnBrk="0" hangingPunct="0">
              <a:buSzTx/>
            </a:pPr>
            <a:r>
              <a:rPr lang="zh-CN" altLang="en-US" sz="2400" dirty="0">
                <a:latin typeface="楷体_GB2312" pitchFamily="49" charset="-122"/>
                <a:ea typeface="楷体_GB2312" pitchFamily="49" charset="-122"/>
              </a:rPr>
              <a:t>例：设哈希表</a:t>
            </a:r>
            <a:r>
              <a:rPr lang="en-US" altLang="zh-CN" sz="2400" dirty="0">
                <a:latin typeface="楷体_GB2312" pitchFamily="49" charset="-122"/>
                <a:ea typeface="楷体_GB2312" pitchFamily="49" charset="-122"/>
              </a:rPr>
              <a:t>HT</a:t>
            </a:r>
            <a:r>
              <a:rPr lang="zh-CN" altLang="en-US" sz="2400" dirty="0">
                <a:latin typeface="楷体_GB2312" pitchFamily="49" charset="-122"/>
                <a:ea typeface="楷体_GB2312" pitchFamily="49" charset="-122"/>
              </a:rPr>
              <a:t>表长为</a:t>
            </a:r>
            <a:r>
              <a:rPr lang="en-US" altLang="zh-CN" sz="2400" dirty="0" smtClean="0">
                <a:solidFill>
                  <a:srgbClr val="FF0000"/>
                </a:solidFill>
                <a:latin typeface="楷体_GB2312" pitchFamily="49" charset="-122"/>
                <a:ea typeface="楷体_GB2312" pitchFamily="49" charset="-122"/>
              </a:rPr>
              <a:t>12</a:t>
            </a:r>
            <a:r>
              <a:rPr lang="zh-CN" altLang="en-US" sz="2400" dirty="0" smtClean="0">
                <a:latin typeface="楷体_GB2312" pitchFamily="49" charset="-122"/>
                <a:ea typeface="楷体_GB2312" pitchFamily="49" charset="-122"/>
              </a:rPr>
              <a:t>，</a:t>
            </a:r>
            <a:r>
              <a:rPr lang="zh-CN" altLang="en-US" sz="2400" dirty="0">
                <a:latin typeface="楷体_GB2312" pitchFamily="49" charset="-122"/>
                <a:ea typeface="楷体_GB2312" pitchFamily="49" charset="-122"/>
              </a:rPr>
              <a:t>哈希函数 </a:t>
            </a:r>
            <a:r>
              <a:rPr lang="en-US" altLang="zh-CN" sz="2400" dirty="0">
                <a:latin typeface="楷体_GB2312" pitchFamily="49" charset="-122"/>
                <a:ea typeface="楷体_GB2312" pitchFamily="49" charset="-122"/>
              </a:rPr>
              <a:t>H(key)=key MOD </a:t>
            </a:r>
            <a:r>
              <a:rPr lang="en-US" altLang="zh-CN" sz="2400" dirty="0">
                <a:solidFill>
                  <a:srgbClr val="FF0000"/>
                </a:solidFill>
                <a:latin typeface="楷体_GB2312" pitchFamily="49" charset="-122"/>
                <a:ea typeface="楷体_GB2312" pitchFamily="49" charset="-122"/>
              </a:rPr>
              <a:t>11</a:t>
            </a:r>
            <a:r>
              <a:rPr lang="en-US" altLang="zh-CN" sz="2400" dirty="0">
                <a:latin typeface="楷体_GB2312" pitchFamily="49" charset="-122"/>
                <a:ea typeface="楷体_GB2312" pitchFamily="49" charset="-122"/>
              </a:rPr>
              <a:t>,</a:t>
            </a:r>
          </a:p>
          <a:p>
            <a:pPr eaLnBrk="0" hangingPunct="0">
              <a:buSzTx/>
            </a:pPr>
            <a:r>
              <a:rPr lang="en-US" altLang="zh-CN" sz="2400" dirty="0">
                <a:latin typeface="楷体_GB2312" pitchFamily="49" charset="-122"/>
                <a:ea typeface="楷体_GB2312" pitchFamily="49" charset="-122"/>
              </a:rPr>
              <a:t>H</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(key)=(H(key)+d</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 MOD </a:t>
            </a:r>
            <a:r>
              <a:rPr lang="en-US" altLang="zh-CN" sz="2400" dirty="0" smtClean="0">
                <a:latin typeface="楷体_GB2312" pitchFamily="49" charset="-122"/>
                <a:ea typeface="楷体_GB2312" pitchFamily="49" charset="-122"/>
              </a:rPr>
              <a:t>12 </a:t>
            </a:r>
            <a:r>
              <a:rPr lang="en-US" altLang="zh-CN" sz="2400" dirty="0">
                <a:latin typeface="楷体_GB2312" pitchFamily="49" charset="-122"/>
                <a:ea typeface="楷体_GB2312" pitchFamily="49" charset="-122"/>
              </a:rPr>
              <a:t>(d</a:t>
            </a:r>
            <a:r>
              <a:rPr lang="en-US" altLang="zh-CN" sz="2400" baseline="-30000"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=1,d</a:t>
            </a:r>
            <a:r>
              <a:rPr lang="en-US" altLang="zh-CN" sz="2400" baseline="-30000"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=2,d</a:t>
            </a:r>
            <a:r>
              <a:rPr lang="en-US" altLang="zh-CN" sz="2400" baseline="-30000" dirty="0">
                <a:latin typeface="楷体_GB2312" pitchFamily="49" charset="-122"/>
                <a:ea typeface="楷体_GB2312" pitchFamily="49" charset="-122"/>
              </a:rPr>
              <a:t>3</a:t>
            </a:r>
            <a:r>
              <a:rPr lang="en-US" altLang="zh-CN" sz="2400" dirty="0">
                <a:latin typeface="楷体_GB2312" pitchFamily="49" charset="-122"/>
                <a:ea typeface="楷体_GB2312" pitchFamily="49" charset="-122"/>
              </a:rPr>
              <a:t>=3,</a:t>
            </a:r>
            <a:r>
              <a:rPr lang="en-US" altLang="zh-CN" sz="2400" dirty="0">
                <a:latin typeface="Times New Roman" panose="02020603050405020304" pitchFamily="18" charset="0"/>
                <a:ea typeface="楷体_GB2312" pitchFamily="49" charset="-122"/>
              </a:rPr>
              <a:t>…</a:t>
            </a:r>
            <a:r>
              <a:rPr lang="en-US" altLang="zh-CN" sz="2400" dirty="0">
                <a:latin typeface="楷体_GB2312" pitchFamily="49" charset="-122"/>
                <a:ea typeface="楷体_GB2312" pitchFamily="49" charset="-122"/>
              </a:rPr>
              <a:t>),</a:t>
            </a:r>
          </a:p>
          <a:p>
            <a:pPr eaLnBrk="0" hangingPunct="0">
              <a:buSzTx/>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试对下列关键字序列</a:t>
            </a:r>
            <a:r>
              <a:rPr lang="en-US" altLang="zh-CN" sz="2400" dirty="0">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19</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13</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33</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02</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16</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29</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24</a:t>
            </a:r>
            <a:r>
              <a:rPr lang="zh-CN" altLang="en-US" sz="2400" dirty="0">
                <a:latin typeface="楷体_GB2312" pitchFamily="49" charset="-122"/>
                <a:ea typeface="楷体_GB2312" pitchFamily="49" charset="-122"/>
              </a:rPr>
              <a:t>）</a:t>
            </a:r>
          </a:p>
          <a:p>
            <a:pPr eaLnBrk="0" hangingPunct="0">
              <a:buSzTx/>
            </a:pPr>
            <a:r>
              <a:rPr lang="zh-CN" altLang="en-US" sz="2400" dirty="0">
                <a:latin typeface="楷体_GB2312" pitchFamily="49" charset="-122"/>
                <a:ea typeface="楷体_GB2312" pitchFamily="49" charset="-122"/>
              </a:rPr>
              <a:t>    构造哈希表</a:t>
            </a:r>
            <a:r>
              <a:rPr lang="en-US" altLang="zh-CN" sz="2400" dirty="0">
                <a:latin typeface="楷体_GB2312" pitchFamily="49" charset="-122"/>
                <a:ea typeface="楷体_GB2312" pitchFamily="49" charset="-122"/>
              </a:rPr>
              <a:t>HT</a:t>
            </a:r>
            <a:r>
              <a:rPr lang="zh-CN" altLang="en-US" sz="2400" dirty="0">
                <a:latin typeface="楷体_GB2312" pitchFamily="49" charset="-122"/>
                <a:ea typeface="楷体_GB2312" pitchFamily="49" charset="-122"/>
              </a:rPr>
              <a:t>。</a:t>
            </a:r>
          </a:p>
        </p:txBody>
      </p:sp>
      <p:grpSp>
        <p:nvGrpSpPr>
          <p:cNvPr id="74754" name="Group 25"/>
          <p:cNvGrpSpPr/>
          <p:nvPr/>
        </p:nvGrpSpPr>
        <p:grpSpPr>
          <a:xfrm>
            <a:off x="1676400" y="4149725"/>
            <a:ext cx="6781800" cy="854075"/>
            <a:chOff x="1104" y="2016"/>
            <a:chExt cx="4272" cy="538"/>
          </a:xfrm>
        </p:grpSpPr>
        <p:grpSp>
          <p:nvGrpSpPr>
            <p:cNvPr id="74755" name="Group 26"/>
            <p:cNvGrpSpPr/>
            <p:nvPr/>
          </p:nvGrpSpPr>
          <p:grpSpPr>
            <a:xfrm>
              <a:off x="1104" y="2266"/>
              <a:ext cx="4032" cy="288"/>
              <a:chOff x="0" y="3216"/>
              <a:chExt cx="4032" cy="240"/>
            </a:xfrm>
          </p:grpSpPr>
          <p:sp>
            <p:nvSpPr>
              <p:cNvPr id="74756" name="Rectangle 27"/>
              <p:cNvSpPr/>
              <p:nvPr/>
            </p:nvSpPr>
            <p:spPr>
              <a:xfrm>
                <a:off x="0" y="3216"/>
                <a:ext cx="4032" cy="240"/>
              </a:xfrm>
              <a:prstGeom prst="rect">
                <a:avLst/>
              </a:prstGeom>
              <a:solidFill>
                <a:srgbClr val="99CCFF"/>
              </a:solidFill>
              <a:ln w="12700">
                <a:noFill/>
              </a:ln>
            </p:spPr>
            <p:txBody>
              <a:bodyPr wrap="none" anchor="ctr"/>
              <a:lstStyle/>
              <a:p>
                <a:pPr>
                  <a:buSzTx/>
                </a:pPr>
                <a:endParaRPr lang="zh-CN" altLang="en-US" dirty="0">
                  <a:latin typeface="Arial" panose="020B0604020202020204" pitchFamily="34" charset="0"/>
                </a:endParaRPr>
              </a:p>
            </p:txBody>
          </p:sp>
          <p:sp>
            <p:nvSpPr>
              <p:cNvPr id="74757" name="Line 28"/>
              <p:cNvSpPr/>
              <p:nvPr/>
            </p:nvSpPr>
            <p:spPr>
              <a:xfrm>
                <a:off x="336" y="3216"/>
                <a:ext cx="0" cy="240"/>
              </a:xfrm>
              <a:prstGeom prst="line">
                <a:avLst/>
              </a:prstGeom>
              <a:ln w="19050" cap="rnd" cmpd="sng">
                <a:solidFill>
                  <a:schemeClr val="bg2"/>
                </a:solidFill>
                <a:prstDash val="solid"/>
                <a:round/>
                <a:headEnd type="none" w="med" len="med"/>
                <a:tailEnd type="none" w="med" len="med"/>
              </a:ln>
            </p:spPr>
          </p:sp>
          <p:sp>
            <p:nvSpPr>
              <p:cNvPr id="74758" name="Line 29"/>
              <p:cNvSpPr/>
              <p:nvPr/>
            </p:nvSpPr>
            <p:spPr>
              <a:xfrm>
                <a:off x="672" y="3216"/>
                <a:ext cx="0" cy="240"/>
              </a:xfrm>
              <a:prstGeom prst="line">
                <a:avLst/>
              </a:prstGeom>
              <a:ln w="19050" cap="rnd" cmpd="sng">
                <a:solidFill>
                  <a:schemeClr val="bg2"/>
                </a:solidFill>
                <a:prstDash val="solid"/>
                <a:round/>
                <a:headEnd type="none" w="med" len="med"/>
                <a:tailEnd type="none" w="med" len="med"/>
              </a:ln>
            </p:spPr>
          </p:sp>
          <p:sp>
            <p:nvSpPr>
              <p:cNvPr id="74759" name="Line 30"/>
              <p:cNvSpPr/>
              <p:nvPr/>
            </p:nvSpPr>
            <p:spPr>
              <a:xfrm>
                <a:off x="1008" y="3216"/>
                <a:ext cx="0" cy="240"/>
              </a:xfrm>
              <a:prstGeom prst="line">
                <a:avLst/>
              </a:prstGeom>
              <a:ln w="19050" cap="rnd" cmpd="sng">
                <a:solidFill>
                  <a:schemeClr val="bg2"/>
                </a:solidFill>
                <a:prstDash val="solid"/>
                <a:round/>
                <a:headEnd type="none" w="med" len="med"/>
                <a:tailEnd type="none" w="med" len="med"/>
              </a:ln>
            </p:spPr>
          </p:sp>
          <p:sp>
            <p:nvSpPr>
              <p:cNvPr id="74760" name="Line 31"/>
              <p:cNvSpPr/>
              <p:nvPr/>
            </p:nvSpPr>
            <p:spPr>
              <a:xfrm>
                <a:off x="1344" y="3216"/>
                <a:ext cx="0" cy="240"/>
              </a:xfrm>
              <a:prstGeom prst="line">
                <a:avLst/>
              </a:prstGeom>
              <a:ln w="19050" cap="rnd" cmpd="sng">
                <a:solidFill>
                  <a:schemeClr val="bg2"/>
                </a:solidFill>
                <a:prstDash val="solid"/>
                <a:round/>
                <a:headEnd type="none" w="med" len="med"/>
                <a:tailEnd type="none" w="med" len="med"/>
              </a:ln>
            </p:spPr>
          </p:sp>
          <p:sp>
            <p:nvSpPr>
              <p:cNvPr id="74761" name="Line 32"/>
              <p:cNvSpPr/>
              <p:nvPr/>
            </p:nvSpPr>
            <p:spPr>
              <a:xfrm>
                <a:off x="1677" y="3216"/>
                <a:ext cx="0" cy="240"/>
              </a:xfrm>
              <a:prstGeom prst="line">
                <a:avLst/>
              </a:prstGeom>
              <a:ln w="19050" cap="rnd" cmpd="sng">
                <a:solidFill>
                  <a:schemeClr val="bg2"/>
                </a:solidFill>
                <a:prstDash val="solid"/>
                <a:round/>
                <a:headEnd type="none" w="med" len="med"/>
                <a:tailEnd type="none" w="med" len="med"/>
              </a:ln>
            </p:spPr>
          </p:sp>
          <p:sp>
            <p:nvSpPr>
              <p:cNvPr id="74762" name="Line 33"/>
              <p:cNvSpPr/>
              <p:nvPr/>
            </p:nvSpPr>
            <p:spPr>
              <a:xfrm>
                <a:off x="2010" y="3216"/>
                <a:ext cx="0" cy="240"/>
              </a:xfrm>
              <a:prstGeom prst="line">
                <a:avLst/>
              </a:prstGeom>
              <a:ln w="19050" cap="rnd" cmpd="sng">
                <a:solidFill>
                  <a:schemeClr val="bg2"/>
                </a:solidFill>
                <a:prstDash val="solid"/>
                <a:round/>
                <a:headEnd type="none" w="med" len="med"/>
                <a:tailEnd type="none" w="med" len="med"/>
              </a:ln>
            </p:spPr>
          </p:sp>
          <p:sp>
            <p:nvSpPr>
              <p:cNvPr id="74763" name="Line 34"/>
              <p:cNvSpPr/>
              <p:nvPr/>
            </p:nvSpPr>
            <p:spPr>
              <a:xfrm>
                <a:off x="3015" y="3216"/>
                <a:ext cx="0" cy="240"/>
              </a:xfrm>
              <a:prstGeom prst="line">
                <a:avLst/>
              </a:prstGeom>
              <a:ln w="19050" cap="rnd" cmpd="sng">
                <a:solidFill>
                  <a:schemeClr val="bg2"/>
                </a:solidFill>
                <a:prstDash val="solid"/>
                <a:round/>
                <a:headEnd type="none" w="med" len="med"/>
                <a:tailEnd type="none" w="med" len="med"/>
              </a:ln>
            </p:spPr>
          </p:sp>
          <p:sp>
            <p:nvSpPr>
              <p:cNvPr id="74764" name="Line 35"/>
              <p:cNvSpPr/>
              <p:nvPr/>
            </p:nvSpPr>
            <p:spPr>
              <a:xfrm>
                <a:off x="2659" y="3216"/>
                <a:ext cx="0" cy="240"/>
              </a:xfrm>
              <a:prstGeom prst="line">
                <a:avLst/>
              </a:prstGeom>
              <a:ln w="19050" cap="rnd" cmpd="sng">
                <a:solidFill>
                  <a:schemeClr val="bg2"/>
                </a:solidFill>
                <a:prstDash val="solid"/>
                <a:round/>
                <a:headEnd type="none" w="med" len="med"/>
                <a:tailEnd type="none" w="med" len="med"/>
              </a:ln>
            </p:spPr>
          </p:sp>
          <p:sp>
            <p:nvSpPr>
              <p:cNvPr id="74765" name="Line 36"/>
              <p:cNvSpPr/>
              <p:nvPr/>
            </p:nvSpPr>
            <p:spPr>
              <a:xfrm>
                <a:off x="2325" y="3216"/>
                <a:ext cx="0" cy="240"/>
              </a:xfrm>
              <a:prstGeom prst="line">
                <a:avLst/>
              </a:prstGeom>
              <a:ln w="19050" cap="rnd" cmpd="sng">
                <a:solidFill>
                  <a:schemeClr val="bg2"/>
                </a:solidFill>
                <a:prstDash val="solid"/>
                <a:round/>
                <a:headEnd type="none" w="med" len="med"/>
                <a:tailEnd type="none" w="med" len="med"/>
              </a:ln>
            </p:spPr>
          </p:sp>
          <p:sp>
            <p:nvSpPr>
              <p:cNvPr id="74766" name="Line 37"/>
              <p:cNvSpPr/>
              <p:nvPr/>
            </p:nvSpPr>
            <p:spPr>
              <a:xfrm>
                <a:off x="3355" y="3216"/>
                <a:ext cx="0" cy="240"/>
              </a:xfrm>
              <a:prstGeom prst="line">
                <a:avLst/>
              </a:prstGeom>
              <a:ln w="19050" cap="rnd" cmpd="sng">
                <a:solidFill>
                  <a:schemeClr val="bg2"/>
                </a:solidFill>
                <a:prstDash val="solid"/>
                <a:round/>
                <a:headEnd type="none" w="med" len="med"/>
                <a:tailEnd type="none" w="med" len="med"/>
              </a:ln>
            </p:spPr>
          </p:sp>
          <p:sp>
            <p:nvSpPr>
              <p:cNvPr id="74767" name="Line 38"/>
              <p:cNvSpPr/>
              <p:nvPr/>
            </p:nvSpPr>
            <p:spPr>
              <a:xfrm>
                <a:off x="3692" y="3216"/>
                <a:ext cx="0" cy="240"/>
              </a:xfrm>
              <a:prstGeom prst="line">
                <a:avLst/>
              </a:prstGeom>
              <a:ln w="19050" cap="rnd" cmpd="sng">
                <a:solidFill>
                  <a:schemeClr val="bg2"/>
                </a:solidFill>
                <a:prstDash val="solid"/>
                <a:round/>
                <a:headEnd type="none" w="med" len="med"/>
                <a:tailEnd type="none" w="med" len="med"/>
              </a:ln>
            </p:spPr>
          </p:sp>
        </p:grpSp>
        <p:sp>
          <p:nvSpPr>
            <p:cNvPr id="74768" name="Text Box 39"/>
            <p:cNvSpPr txBox="1"/>
            <p:nvPr/>
          </p:nvSpPr>
          <p:spPr>
            <a:xfrm>
              <a:off x="1152" y="2016"/>
              <a:ext cx="4224" cy="250"/>
            </a:xfrm>
            <a:prstGeom prst="rect">
              <a:avLst/>
            </a:prstGeom>
            <a:noFill/>
            <a:ln w="12700">
              <a:noFill/>
            </a:ln>
          </p:spPr>
          <p:txBody>
            <a:bodyPr anchor="t">
              <a:spAutoFit/>
            </a:bodyPr>
            <a:lstStyle/>
            <a:p>
              <a:pPr eaLnBrk="0" hangingPunct="0">
                <a:spcBef>
                  <a:spcPct val="50000"/>
                </a:spcBef>
                <a:buSzTx/>
              </a:pPr>
              <a:r>
                <a:rPr lang="en-US" altLang="zh-CN" sz="2000" dirty="0">
                  <a:latin typeface="隶书" pitchFamily="49" charset="-122"/>
                  <a:ea typeface="隶书" pitchFamily="49" charset="-122"/>
                </a:rPr>
                <a:t>0    1   2   3   4   5   6   7   8    9   10  11</a:t>
              </a:r>
            </a:p>
          </p:txBody>
        </p:sp>
      </p:grpSp>
      <p:sp>
        <p:nvSpPr>
          <p:cNvPr id="110633" name="Text Box 41"/>
          <p:cNvSpPr txBox="1"/>
          <p:nvPr/>
        </p:nvSpPr>
        <p:spPr>
          <a:xfrm>
            <a:off x="583247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19</a:t>
            </a:r>
            <a:endParaRPr lang="en-US" altLang="zh-CN" u="sng" dirty="0">
              <a:latin typeface="Arial" panose="020B0604020202020204" pitchFamily="34" charset="0"/>
            </a:endParaRPr>
          </a:p>
        </p:txBody>
      </p:sp>
      <p:sp>
        <p:nvSpPr>
          <p:cNvPr id="110634" name="Text Box 42"/>
          <p:cNvSpPr txBox="1"/>
          <p:nvPr/>
        </p:nvSpPr>
        <p:spPr>
          <a:xfrm>
            <a:off x="2681288"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13</a:t>
            </a:r>
            <a:endParaRPr lang="en-US" altLang="zh-CN" u="sng" dirty="0">
              <a:latin typeface="Arial" panose="020B0604020202020204" pitchFamily="34" charset="0"/>
            </a:endParaRPr>
          </a:p>
        </p:txBody>
      </p:sp>
      <p:sp>
        <p:nvSpPr>
          <p:cNvPr id="110635" name="Text Box 43"/>
          <p:cNvSpPr txBox="1"/>
          <p:nvPr/>
        </p:nvSpPr>
        <p:spPr>
          <a:xfrm>
            <a:off x="1601788"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33</a:t>
            </a:r>
            <a:endParaRPr lang="en-US" altLang="zh-CN" u="sng" dirty="0">
              <a:latin typeface="Arial" panose="020B0604020202020204" pitchFamily="34" charset="0"/>
            </a:endParaRPr>
          </a:p>
        </p:txBody>
      </p:sp>
      <p:sp>
        <p:nvSpPr>
          <p:cNvPr id="110636" name="Text Box 44"/>
          <p:cNvSpPr txBox="1"/>
          <p:nvPr/>
        </p:nvSpPr>
        <p:spPr>
          <a:xfrm>
            <a:off x="3222625" y="4598988"/>
            <a:ext cx="762000" cy="369887"/>
          </a:xfrm>
          <a:prstGeom prst="rect">
            <a:avLst/>
          </a:prstGeom>
          <a:noFill/>
          <a:ln w="12700">
            <a:noFill/>
          </a:ln>
        </p:spPr>
        <p:txBody>
          <a:bodyPr anchor="t">
            <a:spAutoFit/>
          </a:bodyPr>
          <a:lstStyle/>
          <a:p>
            <a:pPr eaLnBrk="0" hangingPunct="0">
              <a:spcBef>
                <a:spcPct val="50000"/>
              </a:spcBef>
              <a:buSzTx/>
            </a:pPr>
            <a:r>
              <a:rPr lang="en-US" altLang="zh-CN" dirty="0">
                <a:solidFill>
                  <a:srgbClr val="FF0000"/>
                </a:solidFill>
                <a:latin typeface="Arial" panose="020B0604020202020204" pitchFamily="34" charset="0"/>
              </a:rPr>
              <a:t>02</a:t>
            </a:r>
            <a:endParaRPr lang="en-US" altLang="zh-CN" u="sng" dirty="0">
              <a:solidFill>
                <a:srgbClr val="FF0000"/>
              </a:solidFill>
              <a:latin typeface="Arial" panose="020B0604020202020204" pitchFamily="34" charset="0"/>
            </a:endParaRPr>
          </a:p>
        </p:txBody>
      </p:sp>
      <p:sp>
        <p:nvSpPr>
          <p:cNvPr id="110637" name="Text Box 45"/>
          <p:cNvSpPr txBox="1"/>
          <p:nvPr/>
        </p:nvSpPr>
        <p:spPr>
          <a:xfrm>
            <a:off x="4302125" y="459898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16</a:t>
            </a:r>
            <a:endParaRPr lang="en-US" altLang="zh-CN" u="sng" dirty="0">
              <a:latin typeface="Arial" panose="020B0604020202020204" pitchFamily="34" charset="0"/>
            </a:endParaRPr>
          </a:p>
        </p:txBody>
      </p:sp>
      <p:sp>
        <p:nvSpPr>
          <p:cNvPr id="110638" name="Text Box 46"/>
          <p:cNvSpPr txBox="1"/>
          <p:nvPr/>
        </p:nvSpPr>
        <p:spPr>
          <a:xfrm>
            <a:off x="533717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29</a:t>
            </a:r>
            <a:endParaRPr lang="en-US" altLang="zh-CN" u="sng" dirty="0">
              <a:latin typeface="Arial" panose="020B0604020202020204" pitchFamily="34" charset="0"/>
            </a:endParaRPr>
          </a:p>
        </p:txBody>
      </p:sp>
      <p:sp>
        <p:nvSpPr>
          <p:cNvPr id="110639" name="Text Box 47"/>
          <p:cNvSpPr txBox="1"/>
          <p:nvPr/>
        </p:nvSpPr>
        <p:spPr>
          <a:xfrm>
            <a:off x="3806825" y="4643438"/>
            <a:ext cx="762000" cy="369887"/>
          </a:xfrm>
          <a:prstGeom prst="rect">
            <a:avLst/>
          </a:prstGeom>
          <a:noFill/>
          <a:ln w="12700">
            <a:noFill/>
          </a:ln>
        </p:spPr>
        <p:txBody>
          <a:bodyPr anchor="t">
            <a:spAutoFit/>
          </a:bodyPr>
          <a:lstStyle/>
          <a:p>
            <a:pPr eaLnBrk="0" hangingPunct="0">
              <a:spcBef>
                <a:spcPct val="50000"/>
              </a:spcBef>
              <a:buSzTx/>
            </a:pPr>
            <a:r>
              <a:rPr lang="en-US" altLang="zh-CN" dirty="0">
                <a:solidFill>
                  <a:srgbClr val="FF0000"/>
                </a:solidFill>
                <a:latin typeface="Arial" panose="020B0604020202020204" pitchFamily="34" charset="0"/>
              </a:rPr>
              <a:t>24</a:t>
            </a:r>
            <a:endParaRPr lang="en-US" altLang="zh-CN" u="sng" dirty="0">
              <a:solidFill>
                <a:srgbClr val="FF0000"/>
              </a:solidFill>
              <a:latin typeface="Arial" panose="020B0604020202020204" pitchFamily="34" charset="0"/>
            </a:endParaRPr>
          </a:p>
        </p:txBody>
      </p:sp>
      <p:sp>
        <p:nvSpPr>
          <p:cNvPr id="110640" name="Text Box 48"/>
          <p:cNvSpPr txBox="1"/>
          <p:nvPr/>
        </p:nvSpPr>
        <p:spPr>
          <a:xfrm>
            <a:off x="2700338" y="4962525"/>
            <a:ext cx="762000" cy="369888"/>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02</a:t>
            </a:r>
            <a:endParaRPr lang="en-US" altLang="zh-CN" u="sng" dirty="0">
              <a:latin typeface="Arial" panose="020B0604020202020204" pitchFamily="34" charset="0"/>
            </a:endParaRPr>
          </a:p>
        </p:txBody>
      </p:sp>
      <p:sp>
        <p:nvSpPr>
          <p:cNvPr id="110641" name="Text Box 49"/>
          <p:cNvSpPr txBox="1"/>
          <p:nvPr/>
        </p:nvSpPr>
        <p:spPr>
          <a:xfrm>
            <a:off x="2700338" y="5300663"/>
            <a:ext cx="762000" cy="457200"/>
          </a:xfrm>
          <a:prstGeom prst="rect">
            <a:avLst/>
          </a:prstGeom>
          <a:noFill/>
          <a:ln w="12700">
            <a:noFill/>
          </a:ln>
        </p:spPr>
        <p:txBody>
          <a:bodyPr anchor="t">
            <a:spAutoFit/>
          </a:bodyPr>
          <a:lstStyle/>
          <a:p>
            <a:pPr eaLnBrk="0" hangingPunct="0">
              <a:spcBef>
                <a:spcPct val="50000"/>
              </a:spcBef>
              <a:buSzTx/>
            </a:pPr>
            <a:r>
              <a:rPr lang="en-US" altLang="zh-CN" dirty="0">
                <a:solidFill>
                  <a:schemeClr val="tx2"/>
                </a:solidFill>
                <a:latin typeface="Arial" panose="020B0604020202020204" pitchFamily="34" charset="0"/>
              </a:rPr>
              <a:t>24</a:t>
            </a:r>
            <a:endParaRPr lang="en-US" altLang="zh-CN" u="sng" dirty="0">
              <a:solidFill>
                <a:schemeClr val="tx2"/>
              </a:solidFill>
              <a:latin typeface="Arial" panose="020B0604020202020204" pitchFamily="34" charset="0"/>
            </a:endParaRPr>
          </a:p>
        </p:txBody>
      </p:sp>
      <p:sp>
        <p:nvSpPr>
          <p:cNvPr id="110642" name="Text Box 50"/>
          <p:cNvSpPr txBox="1"/>
          <p:nvPr/>
        </p:nvSpPr>
        <p:spPr>
          <a:xfrm>
            <a:off x="3233738" y="4962525"/>
            <a:ext cx="762000" cy="369888"/>
          </a:xfrm>
          <a:prstGeom prst="rect">
            <a:avLst/>
          </a:prstGeom>
          <a:noFill/>
          <a:ln w="12700">
            <a:noFill/>
          </a:ln>
        </p:spPr>
        <p:txBody>
          <a:bodyPr anchor="t">
            <a:spAutoFit/>
          </a:bodyPr>
          <a:lstStyle/>
          <a:p>
            <a:pPr eaLnBrk="0" hangingPunct="0">
              <a:spcBef>
                <a:spcPct val="50000"/>
              </a:spcBef>
              <a:buSzTx/>
            </a:pPr>
            <a:r>
              <a:rPr lang="en-US" altLang="zh-CN" dirty="0">
                <a:latin typeface="Arial" panose="020B0604020202020204" pitchFamily="34" charset="0"/>
              </a:rPr>
              <a:t>24</a:t>
            </a:r>
            <a:endParaRPr lang="en-US" altLang="zh-CN" u="sng" dirty="0">
              <a:latin typeface="Arial" panose="020B0604020202020204" pitchFamily="34" charset="0"/>
            </a:endParaRPr>
          </a:p>
        </p:txBody>
      </p:sp>
      <p:sp>
        <p:nvSpPr>
          <p:cNvPr id="110643" name="Text Box 51"/>
          <p:cNvSpPr txBox="1"/>
          <p:nvPr/>
        </p:nvSpPr>
        <p:spPr>
          <a:xfrm>
            <a:off x="296863" y="2933700"/>
            <a:ext cx="8181975" cy="831850"/>
          </a:xfrm>
          <a:prstGeom prst="rect">
            <a:avLst/>
          </a:prstGeom>
          <a:noFill/>
          <a:ln w="38100">
            <a:noFill/>
          </a:ln>
        </p:spPr>
        <p:txBody>
          <a:bodyPr anchor="t">
            <a:spAutoFit/>
          </a:bodyPr>
          <a:lstStyle/>
          <a:p>
            <a:pPr eaLnBrk="0" hangingPunct="0">
              <a:buSzTx/>
            </a:pPr>
            <a:r>
              <a:rPr lang="zh-CN" altLang="en-US" sz="2400" dirty="0">
                <a:solidFill>
                  <a:srgbClr val="FF0000"/>
                </a:solidFill>
                <a:latin typeface="宋体" panose="02010600030101010101" pitchFamily="2" charset="-122"/>
                <a:ea typeface="楷体_GB2312" pitchFamily="49" charset="-122"/>
              </a:rPr>
              <a:t>堆积：</a:t>
            </a:r>
            <a:r>
              <a:rPr lang="zh-CN" altLang="en-US" sz="2400" dirty="0">
                <a:solidFill>
                  <a:srgbClr val="FF0000"/>
                </a:solidFill>
                <a:latin typeface="Arial" panose="020B0604020202020204" pitchFamily="34" charset="0"/>
                <a:ea typeface="楷体_GB2312" pitchFamily="49" charset="-122"/>
              </a:rPr>
              <a:t>在处理冲突的过程中出现的非同义词之间对</a:t>
            </a:r>
            <a:r>
              <a:rPr lang="zh-CN" altLang="en-US" sz="2400" dirty="0">
                <a:solidFill>
                  <a:srgbClr val="FF0000"/>
                </a:solidFill>
                <a:latin typeface="宋体" panose="02010600030101010101" pitchFamily="2" charset="-122"/>
                <a:ea typeface="楷体_GB2312" pitchFamily="49" charset="-122"/>
              </a:rPr>
              <a:t>同一个散列地址争夺的现象</a:t>
            </a:r>
            <a:r>
              <a:rPr lang="zh-CN" altLang="en-US" sz="2400" dirty="0">
                <a:solidFill>
                  <a:srgbClr val="FF0000"/>
                </a:solidFill>
                <a:latin typeface="Arial" panose="020B0604020202020204" pitchFamily="34" charset="0"/>
                <a:ea typeface="楷体_GB2312" pitchFamily="49" charset="-122"/>
              </a:rPr>
              <a:t>。</a:t>
            </a:r>
          </a:p>
        </p:txBody>
      </p:sp>
      <p:sp>
        <p:nvSpPr>
          <p:cNvPr id="32" name="Rectangle 2"/>
          <p:cNvSpPr txBox="1">
            <a:spLocks noChangeArrowheads="1"/>
          </p:cNvSpPr>
          <p:nvPr/>
        </p:nvSpPr>
        <p:spPr>
          <a:xfrm>
            <a:off x="250825" y="188913"/>
            <a:ext cx="7772400" cy="641350"/>
          </a:xfrm>
          <a:prstGeom prst="rect">
            <a:avLst/>
          </a:prstGeom>
        </p:spPr>
        <p:txBody>
          <a:bodyPr/>
          <a:lstStyle/>
          <a:p>
            <a:pPr marL="0" marR="0" lvl="1"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线性探查法</a:t>
            </a:r>
            <a:b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br>
            <a:endPar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grpSp>
        <p:nvGrpSpPr>
          <p:cNvPr id="31" name="Group 67"/>
          <p:cNvGrpSpPr/>
          <p:nvPr/>
        </p:nvGrpSpPr>
        <p:grpSpPr>
          <a:xfrm>
            <a:off x="746125" y="5807075"/>
            <a:ext cx="4724400" cy="914400"/>
            <a:chOff x="2448" y="2971"/>
            <a:chExt cx="2976" cy="576"/>
          </a:xfrm>
        </p:grpSpPr>
        <p:sp>
          <p:nvSpPr>
            <p:cNvPr id="74782" name="Text Box 68"/>
            <p:cNvSpPr txBox="1"/>
            <p:nvPr/>
          </p:nvSpPr>
          <p:spPr>
            <a:xfrm>
              <a:off x="2448" y="3120"/>
              <a:ext cx="2976" cy="28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succ</a:t>
              </a:r>
              <a:r>
                <a:rPr lang="en-US" altLang="zh-CN" sz="2400" b="1" dirty="0">
                  <a:latin typeface="Times New Roman" panose="02020603050405020304" pitchFamily="18" charset="0"/>
                </a:rPr>
                <a:t>=      (1*5+2+3)=</a:t>
              </a:r>
            </a:p>
          </p:txBody>
        </p:sp>
        <p:grpSp>
          <p:nvGrpSpPr>
            <p:cNvPr id="74783" name="Group 69"/>
            <p:cNvGrpSpPr/>
            <p:nvPr/>
          </p:nvGrpSpPr>
          <p:grpSpPr>
            <a:xfrm>
              <a:off x="3168" y="2976"/>
              <a:ext cx="336" cy="528"/>
              <a:chOff x="3024" y="3552"/>
              <a:chExt cx="336" cy="528"/>
            </a:xfrm>
          </p:grpSpPr>
          <p:sp>
            <p:nvSpPr>
              <p:cNvPr id="74784" name="Text Box 70"/>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4785" name="Text Box 71"/>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7</a:t>
                </a:r>
              </a:p>
            </p:txBody>
          </p:sp>
          <p:sp>
            <p:nvSpPr>
              <p:cNvPr id="74786" name="Line 72"/>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nvGrpSpPr>
            <p:cNvPr id="74787" name="Group 73"/>
            <p:cNvGrpSpPr/>
            <p:nvPr/>
          </p:nvGrpSpPr>
          <p:grpSpPr>
            <a:xfrm>
              <a:off x="4384" y="2971"/>
              <a:ext cx="368" cy="576"/>
              <a:chOff x="2224" y="3547"/>
              <a:chExt cx="368" cy="576"/>
            </a:xfrm>
          </p:grpSpPr>
          <p:sp>
            <p:nvSpPr>
              <p:cNvPr id="74788" name="Text Box 74"/>
              <p:cNvSpPr txBox="1"/>
              <p:nvPr/>
            </p:nvSpPr>
            <p:spPr>
              <a:xfrm>
                <a:off x="2256" y="3547"/>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10</a:t>
                </a:r>
              </a:p>
            </p:txBody>
          </p:sp>
          <p:sp>
            <p:nvSpPr>
              <p:cNvPr id="74789" name="Text Box 75"/>
              <p:cNvSpPr txBox="1"/>
              <p:nvPr/>
            </p:nvSpPr>
            <p:spPr>
              <a:xfrm>
                <a:off x="2224" y="3835"/>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7</a:t>
                </a:r>
              </a:p>
            </p:txBody>
          </p:sp>
          <p:sp>
            <p:nvSpPr>
              <p:cNvPr id="74790" name="Line 76"/>
              <p:cNvSpPr/>
              <p:nvPr/>
            </p:nvSpPr>
            <p:spPr>
              <a:xfrm>
                <a:off x="2288" y="3840"/>
                <a:ext cx="240" cy="0"/>
              </a:xfrm>
              <a:prstGeom prst="line">
                <a:avLst/>
              </a:prstGeom>
              <a:ln w="25400" cap="flat" cmpd="sng">
                <a:solidFill>
                  <a:schemeClr val="tx1"/>
                </a:solidFill>
                <a:prstDash val="solid"/>
                <a:round/>
                <a:headEnd type="none" w="med" len="med"/>
                <a:tailEnd type="none" w="med" len="med"/>
              </a:ln>
            </p:spPr>
          </p:sp>
        </p:grpSp>
      </p:grpSp>
      <p:sp>
        <p:nvSpPr>
          <p:cNvPr id="52" name="Text Box 77"/>
          <p:cNvSpPr txBox="1"/>
          <p:nvPr/>
        </p:nvSpPr>
        <p:spPr>
          <a:xfrm>
            <a:off x="4826000" y="5842000"/>
            <a:ext cx="2984500" cy="70643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unsucc</a:t>
            </a:r>
            <a:r>
              <a:rPr lang="en-US" altLang="zh-CN" sz="2400" b="1" dirty="0">
                <a:latin typeface="Times New Roman" panose="02020603050405020304" pitchFamily="18" charset="0"/>
              </a:rPr>
              <a:t>=</a:t>
            </a:r>
            <a:r>
              <a:rPr lang="en-US" altLang="zh-CN" sz="4000" b="1" dirty="0">
                <a:solidFill>
                  <a:srgbClr val="FF0000"/>
                </a:solidFill>
                <a:latin typeface="Times New Roman" panose="02020603050405020304" pitchFamily="18" charset="0"/>
              </a:rPr>
              <a:t>?</a:t>
            </a:r>
          </a:p>
        </p:txBody>
      </p:sp>
      <p:cxnSp>
        <p:nvCxnSpPr>
          <p:cNvPr id="4" name="直接箭头连接符 3"/>
          <p:cNvCxnSpPr/>
          <p:nvPr/>
        </p:nvCxnSpPr>
        <p:spPr>
          <a:xfrm flipH="1" flipV="1">
            <a:off x="7137400" y="866775"/>
            <a:ext cx="400050" cy="447675"/>
          </a:xfrm>
          <a:prstGeom prst="straightConnector1">
            <a:avLst/>
          </a:prstGeom>
          <a:ln w="412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316444" y="323654"/>
            <a:ext cx="1611595" cy="923329"/>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11</a:t>
            </a:r>
            <a:r>
              <a:rPr kumimoji="0" lang="zh-CN" altLang="en-US" sz="5400" b="1" i="0" u="none" strike="noStrike" kern="1200" cap="none" spc="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a:t>
            </a:r>
          </a:p>
        </p:txBody>
      </p:sp>
      <p:cxnSp>
        <p:nvCxnSpPr>
          <p:cNvPr id="7" name="直接箭头连接符 6"/>
          <p:cNvCxnSpPr/>
          <p:nvPr/>
        </p:nvCxnSpPr>
        <p:spPr>
          <a:xfrm flipV="1">
            <a:off x="3984625" y="908050"/>
            <a:ext cx="2478088" cy="720725"/>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20242" y="1865313"/>
            <a:ext cx="7350991" cy="2554545"/>
          </a:xfrm>
          <a:prstGeom prst="rect">
            <a:avLst/>
          </a:prstGeom>
          <a:solidFill>
            <a:schemeClr val="bg1"/>
          </a:solid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思考题：</a:t>
            </a:r>
            <a:endParaRPr lang="en-US" altLang="zh-CN" sz="3200" dirty="0" smtClean="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1.N</a:t>
            </a:r>
            <a:r>
              <a:rPr lang="zh-CN" altLang="en-US" sz="3200" dirty="0" smtClean="0">
                <a:latin typeface="楷体" panose="02010609060101010101" pitchFamily="49" charset="-122"/>
                <a:ea typeface="楷体" panose="02010609060101010101" pitchFamily="49" charset="-122"/>
              </a:rPr>
              <a:t>个数据的哈希表，除留余数法中的</a:t>
            </a:r>
            <a:r>
              <a:rPr lang="en-US" altLang="zh-CN" sz="3200" dirty="0" smtClean="0">
                <a:latin typeface="楷体" panose="02010609060101010101" pitchFamily="49" charset="-122"/>
                <a:ea typeface="楷体" panose="02010609060101010101" pitchFamily="49" charset="-122"/>
              </a:rPr>
              <a:t>p</a:t>
            </a:r>
            <a:r>
              <a:rPr lang="zh-CN" altLang="en-US" sz="3200" dirty="0" smtClean="0">
                <a:latin typeface="楷体" panose="02010609060101010101" pitchFamily="49" charset="-122"/>
                <a:ea typeface="楷体" panose="02010609060101010101" pitchFamily="49" charset="-122"/>
              </a:rPr>
              <a:t>为多少比较好？</a:t>
            </a:r>
            <a:endParaRPr lang="en-US" altLang="zh-CN" sz="3200" dirty="0" smtClean="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2.</a:t>
            </a:r>
            <a:r>
              <a:rPr lang="zh-CN" altLang="en-US" sz="3200" dirty="0" smtClean="0">
                <a:latin typeface="楷体" panose="02010609060101010101" pitchFamily="49" charset="-122"/>
                <a:ea typeface="楷体" panose="02010609060101010101" pitchFamily="49" charset="-122"/>
              </a:rPr>
              <a:t>设存储表长为</a:t>
            </a:r>
            <a:r>
              <a:rPr lang="en-US" altLang="zh-CN" sz="3200" dirty="0" smtClean="0">
                <a:latin typeface="楷体" panose="02010609060101010101" pitchFamily="49" charset="-122"/>
                <a:ea typeface="楷体" panose="02010609060101010101" pitchFamily="49" charset="-122"/>
              </a:rPr>
              <a:t>m</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楷体" panose="02010609060101010101" pitchFamily="49" charset="-122"/>
                <a:ea typeface="楷体" panose="02010609060101010101" pitchFamily="49" charset="-122"/>
              </a:rPr>
              <a:t>n</a:t>
            </a:r>
            <a:r>
              <a:rPr lang="zh-CN" altLang="en-US" sz="3200" dirty="0" smtClean="0">
                <a:latin typeface="楷体" panose="02010609060101010101" pitchFamily="49" charset="-122"/>
                <a:ea typeface="楷体" panose="02010609060101010101" pitchFamily="49" charset="-122"/>
              </a:rPr>
              <a:t>个数据，则求不成功</a:t>
            </a:r>
            <a:r>
              <a:rPr lang="en-US" altLang="zh-CN" sz="3200" dirty="0" err="1" smtClean="0">
                <a:latin typeface="楷体" panose="02010609060101010101" pitchFamily="49" charset="-122"/>
                <a:ea typeface="楷体" panose="02010609060101010101" pitchFamily="49" charset="-122"/>
              </a:rPr>
              <a:t>asl</a:t>
            </a:r>
            <a:r>
              <a:rPr lang="zh-CN" altLang="en-US" sz="3200" dirty="0" smtClean="0">
                <a:latin typeface="楷体" panose="02010609060101010101" pitchFamily="49" charset="-122"/>
                <a:ea typeface="楷体" panose="02010609060101010101" pitchFamily="49" charset="-122"/>
              </a:rPr>
              <a:t>的元素概率为多少？为什么？</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33"/>
                                        </p:tgtEl>
                                        <p:attrNameLst>
                                          <p:attrName>style.visibility</p:attrName>
                                        </p:attrNameLst>
                                      </p:cBhvr>
                                      <p:to>
                                        <p:strVal val="visible"/>
                                      </p:to>
                                    </p:set>
                                    <p:animEffect transition="in" filter="wipe(left)">
                                      <p:cBhvr>
                                        <p:cTn id="7" dur="500"/>
                                        <p:tgtEl>
                                          <p:spTgt spid="1106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34"/>
                                        </p:tgtEl>
                                        <p:attrNameLst>
                                          <p:attrName>style.visibility</p:attrName>
                                        </p:attrNameLst>
                                      </p:cBhvr>
                                      <p:to>
                                        <p:strVal val="visible"/>
                                      </p:to>
                                    </p:set>
                                    <p:animEffect transition="in" filter="wipe(left)">
                                      <p:cBhvr>
                                        <p:cTn id="12" dur="500"/>
                                        <p:tgtEl>
                                          <p:spTgt spid="1106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35"/>
                                        </p:tgtEl>
                                        <p:attrNameLst>
                                          <p:attrName>style.visibility</p:attrName>
                                        </p:attrNameLst>
                                      </p:cBhvr>
                                      <p:to>
                                        <p:strVal val="visible"/>
                                      </p:to>
                                    </p:set>
                                    <p:animEffect transition="in" filter="wipe(left)">
                                      <p:cBhvr>
                                        <p:cTn id="17" dur="500"/>
                                        <p:tgtEl>
                                          <p:spTgt spid="1106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640"/>
                                        </p:tgtEl>
                                        <p:attrNameLst>
                                          <p:attrName>style.visibility</p:attrName>
                                        </p:attrNameLst>
                                      </p:cBhvr>
                                      <p:to>
                                        <p:strVal val="visible"/>
                                      </p:to>
                                    </p:set>
                                    <p:animEffect transition="in" filter="wipe(left)">
                                      <p:cBhvr>
                                        <p:cTn id="22" dur="500"/>
                                        <p:tgtEl>
                                          <p:spTgt spid="11064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0636"/>
                                        </p:tgtEl>
                                        <p:attrNameLst>
                                          <p:attrName>style.visibility</p:attrName>
                                        </p:attrNameLst>
                                      </p:cBhvr>
                                      <p:to>
                                        <p:strVal val="visible"/>
                                      </p:to>
                                    </p:set>
                                    <p:animEffect transition="in" filter="wipe(left)">
                                      <p:cBhvr>
                                        <p:cTn id="26" dur="500"/>
                                        <p:tgtEl>
                                          <p:spTgt spid="1106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0637"/>
                                        </p:tgtEl>
                                        <p:attrNameLst>
                                          <p:attrName>style.visibility</p:attrName>
                                        </p:attrNameLst>
                                      </p:cBhvr>
                                      <p:to>
                                        <p:strVal val="visible"/>
                                      </p:to>
                                    </p:set>
                                    <p:animEffect transition="in" filter="wipe(left)">
                                      <p:cBhvr>
                                        <p:cTn id="31" dur="500"/>
                                        <p:tgtEl>
                                          <p:spTgt spid="1106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0638"/>
                                        </p:tgtEl>
                                        <p:attrNameLst>
                                          <p:attrName>style.visibility</p:attrName>
                                        </p:attrNameLst>
                                      </p:cBhvr>
                                      <p:to>
                                        <p:strVal val="visible"/>
                                      </p:to>
                                    </p:set>
                                    <p:animEffect transition="in" filter="wipe(left)">
                                      <p:cBhvr>
                                        <p:cTn id="36" dur="500"/>
                                        <p:tgtEl>
                                          <p:spTgt spid="1106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0641"/>
                                        </p:tgtEl>
                                        <p:attrNameLst>
                                          <p:attrName>style.visibility</p:attrName>
                                        </p:attrNameLst>
                                      </p:cBhvr>
                                      <p:to>
                                        <p:strVal val="visible"/>
                                      </p:to>
                                    </p:set>
                                    <p:animEffect transition="in" filter="wipe(left)">
                                      <p:cBhvr>
                                        <p:cTn id="41" dur="500"/>
                                        <p:tgtEl>
                                          <p:spTgt spid="110641"/>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10642"/>
                                        </p:tgtEl>
                                        <p:attrNameLst>
                                          <p:attrName>style.visibility</p:attrName>
                                        </p:attrNameLst>
                                      </p:cBhvr>
                                      <p:to>
                                        <p:strVal val="visible"/>
                                      </p:to>
                                    </p:set>
                                    <p:animEffect transition="in" filter="wipe(left)">
                                      <p:cBhvr>
                                        <p:cTn id="45" dur="500"/>
                                        <p:tgtEl>
                                          <p:spTgt spid="110642"/>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10639"/>
                                        </p:tgtEl>
                                        <p:attrNameLst>
                                          <p:attrName>style.visibility</p:attrName>
                                        </p:attrNameLst>
                                      </p:cBhvr>
                                      <p:to>
                                        <p:strVal val="visible"/>
                                      </p:to>
                                    </p:set>
                                    <p:animEffect transition="in" filter="wipe(left)">
                                      <p:cBhvr>
                                        <p:cTn id="49" dur="500"/>
                                        <p:tgtEl>
                                          <p:spTgt spid="11063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064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out)">
                                      <p:cBhvr>
                                        <p:cTn id="58" dur="500"/>
                                        <p:tgtEl>
                                          <p:spTgt spid="31"/>
                                        </p:tgtEl>
                                      </p:cBhvr>
                                    </p:animEffect>
                                  </p:childTnLst>
                                  <p:subTnLst>
                                    <p:audio>
                                      <p:cMediaNode>
                                        <p:cTn display="0" masterRel="sameClick">
                                          <p:stCondLst>
                                            <p:cond evt="begin" delay="0">
                                              <p:tn val="56"/>
                                            </p:cond>
                                          </p:stCondLst>
                                          <p:endCondLst>
                                            <p:cond evt="onStopAudio" delay="0">
                                              <p:tgtEl>
                                                <p:sldTgt/>
                                              </p:tgtEl>
                                            </p:cond>
                                          </p:endCondLst>
                                        </p:cTn>
                                        <p:tgtEl>
                                          <p:sndTgt r:embed="rId2" name="whoosh.wav"/>
                                        </p:tgtEl>
                                      </p:cMediaNode>
                                    </p:audio>
                                  </p:subTnLst>
                                </p:cTn>
                              </p:par>
                            </p:childTnLst>
                          </p:cTn>
                        </p:par>
                      </p:childTnLst>
                    </p:cTn>
                  </p:par>
                  <p:par>
                    <p:cTn id="59" fill="hold">
                      <p:stCondLst>
                        <p:cond delay="indefinite"/>
                      </p:stCondLst>
                      <p:childTnLst>
                        <p:par>
                          <p:cTn id="60" fill="hold">
                            <p:stCondLst>
                              <p:cond delay="0"/>
                            </p:stCondLst>
                            <p:childTnLst>
                              <p:par>
                                <p:cTn id="61" presetID="3" presetClass="entr" presetSubtype="5"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blinds(vertical)">
                                      <p:cBhvr>
                                        <p:cTn id="63" dur="500"/>
                                        <p:tgtEl>
                                          <p:spTgt spid="5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3" grpId="0"/>
      <p:bldP spid="110634" grpId="0"/>
      <p:bldP spid="110635" grpId="0"/>
      <p:bldP spid="110636" grpId="0"/>
      <p:bldP spid="110637" grpId="0"/>
      <p:bldP spid="110638" grpId="0"/>
      <p:bldP spid="110639" grpId="0"/>
      <p:bldP spid="110640" grpId="0"/>
      <p:bldP spid="110641" grpId="0"/>
      <p:bldP spid="110642" grpId="0"/>
      <p:bldP spid="110643" grpId="0"/>
      <p:bldP spid="52" grpId="0"/>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3"/>
          <p:cNvSpPr txBox="1"/>
          <p:nvPr/>
        </p:nvSpPr>
        <p:spPr>
          <a:xfrm>
            <a:off x="2514600" y="304800"/>
            <a:ext cx="4800600" cy="641350"/>
          </a:xfrm>
          <a:prstGeom prst="rect">
            <a:avLst/>
          </a:prstGeom>
          <a:noFill/>
          <a:ln w="12700">
            <a:noFill/>
          </a:ln>
        </p:spPr>
        <p:txBody>
          <a:bodyPr anchor="t">
            <a:spAutoFit/>
          </a:bodyPr>
          <a:lstStyle/>
          <a:p>
            <a:pPr>
              <a:buSzTx/>
            </a:pPr>
            <a:r>
              <a:rPr lang="en-US" altLang="zh-CN" sz="3600" dirty="0">
                <a:solidFill>
                  <a:srgbClr val="FFFFFF"/>
                </a:solidFill>
                <a:latin typeface="Arial" panose="020B0604020202020204" pitchFamily="34" charset="0"/>
                <a:ea typeface="楷体_GB2312" pitchFamily="49" charset="-122"/>
              </a:rPr>
              <a:t> 9.3</a:t>
            </a:r>
            <a:r>
              <a:rPr lang="en-US" altLang="zh-CN" sz="3600" dirty="0">
                <a:solidFill>
                  <a:srgbClr val="FFFFFF"/>
                </a:solidFill>
                <a:latin typeface="楷体_GB2312" pitchFamily="49" charset="-122"/>
                <a:ea typeface="楷体_GB2312" pitchFamily="49" charset="-122"/>
              </a:rPr>
              <a:t>   </a:t>
            </a:r>
            <a:r>
              <a:rPr lang="zh-CN" altLang="en-US" sz="3600" dirty="0">
                <a:solidFill>
                  <a:srgbClr val="FFFFFF"/>
                </a:solidFill>
                <a:latin typeface="楷体_GB2312" pitchFamily="49" charset="-122"/>
                <a:ea typeface="楷体_GB2312" pitchFamily="49" charset="-122"/>
              </a:rPr>
              <a:t>哈希表</a:t>
            </a:r>
            <a:endParaRPr lang="zh-CN" altLang="en-US" sz="3600" dirty="0">
              <a:solidFill>
                <a:srgbClr val="FFFFFF"/>
              </a:solidFill>
              <a:latin typeface="Arial" panose="020B0604020202020204" pitchFamily="34" charset="0"/>
            </a:endParaRPr>
          </a:p>
        </p:txBody>
      </p:sp>
      <p:grpSp>
        <p:nvGrpSpPr>
          <p:cNvPr id="2" name="组合 1"/>
          <p:cNvGrpSpPr/>
          <p:nvPr/>
        </p:nvGrpSpPr>
        <p:grpSpPr>
          <a:xfrm>
            <a:off x="250825" y="188913"/>
            <a:ext cx="8382000" cy="1045865"/>
            <a:chOff x="250825" y="188913"/>
            <a:chExt cx="8382000" cy="1045865"/>
          </a:xfrm>
        </p:grpSpPr>
        <p:sp>
          <p:nvSpPr>
            <p:cNvPr id="75778" name="Text Box 4"/>
            <p:cNvSpPr txBox="1"/>
            <p:nvPr/>
          </p:nvSpPr>
          <p:spPr>
            <a:xfrm>
              <a:off x="250825" y="773113"/>
              <a:ext cx="8382000" cy="461665"/>
            </a:xfrm>
            <a:prstGeom prst="rect">
              <a:avLst/>
            </a:prstGeom>
            <a:noFill/>
            <a:ln w="12700">
              <a:noFill/>
            </a:ln>
          </p:spPr>
          <p:txBody>
            <a:bodyPr anchor="t">
              <a:spAutoFit/>
            </a:bodyPr>
            <a:lstStyle/>
            <a:p>
              <a:pPr eaLnBrk="0" hangingPunct="0"/>
              <a:r>
                <a:rPr kumimoji="1" lang="en-US" altLang="zh-CN" sz="2400" dirty="0">
                  <a:latin typeface="Times New Roman" pitchFamily="18" charset="0"/>
                </a:rPr>
                <a:t>H</a:t>
              </a:r>
              <a:r>
                <a:rPr kumimoji="1" lang="en-US" altLang="zh-CN" sz="2400" baseline="-30000" dirty="0">
                  <a:latin typeface="Times New Roman" pitchFamily="18" charset="0"/>
                </a:rPr>
                <a:t>i</a:t>
              </a:r>
              <a:r>
                <a:rPr kumimoji="1" lang="zh-CN" altLang="en-US" sz="2400" dirty="0">
                  <a:latin typeface="宋体" pitchFamily="2" charset="-122"/>
                </a:rPr>
                <a:t>＝</a:t>
              </a:r>
              <a:r>
                <a:rPr kumimoji="1" lang="en-US" altLang="zh-CN" sz="2400" dirty="0">
                  <a:latin typeface="Times New Roman" pitchFamily="18" charset="0"/>
                </a:rPr>
                <a:t>(</a:t>
              </a:r>
              <a:r>
                <a:rPr kumimoji="1" lang="en-US" altLang="zh-CN" sz="2400" dirty="0" smtClean="0">
                  <a:latin typeface="Times New Roman" pitchFamily="18" charset="0"/>
                </a:rPr>
                <a:t>H</a:t>
              </a:r>
              <a:r>
                <a:rPr kumimoji="1" lang="en-US" altLang="zh-CN" sz="2400" baseline="-30000" dirty="0" smtClean="0">
                  <a:latin typeface="Times New Roman" pitchFamily="18" charset="0"/>
                </a:rPr>
                <a:t>0</a:t>
              </a:r>
              <a:r>
                <a:rPr kumimoji="1" lang="en-US" altLang="zh-CN" sz="2400" dirty="0" smtClean="0">
                  <a:latin typeface="Times New Roman" pitchFamily="18" charset="0"/>
                </a:rPr>
                <a:t>+d</a:t>
              </a:r>
              <a:r>
                <a:rPr kumimoji="1" lang="en-US" altLang="zh-CN" sz="2400" baseline="-30000" dirty="0" smtClean="0">
                  <a:latin typeface="Times New Roman" pitchFamily="18" charset="0"/>
                </a:rPr>
                <a:t>i</a:t>
              </a:r>
              <a:r>
                <a:rPr kumimoji="1" lang="en-US" altLang="zh-CN" sz="2400" dirty="0" smtClean="0">
                  <a:latin typeface="Times New Roman" pitchFamily="18" charset="0"/>
                </a:rPr>
                <a:t>+m)</a:t>
              </a:r>
              <a:r>
                <a:rPr kumimoji="1" lang="zh-CN" altLang="en-US" sz="2400" dirty="0">
                  <a:latin typeface="宋体" pitchFamily="2" charset="-122"/>
                </a:rPr>
                <a:t>％</a:t>
              </a:r>
              <a:r>
                <a:rPr kumimoji="1" lang="en-US" altLang="zh-CN" sz="2400" dirty="0">
                  <a:latin typeface="Times New Roman" pitchFamily="18" charset="0"/>
                </a:rPr>
                <a:t>m</a:t>
              </a:r>
              <a:r>
                <a:rPr kumimoji="1" lang="zh-CN" altLang="en-US" sz="2400" dirty="0">
                  <a:latin typeface="宋体" pitchFamily="2" charset="-122"/>
                </a:rPr>
                <a:t>，</a:t>
              </a:r>
              <a:r>
                <a:rPr kumimoji="1" lang="en-US" altLang="zh-CN" sz="2400" dirty="0">
                  <a:latin typeface="Times New Roman" pitchFamily="18" charset="0"/>
                </a:rPr>
                <a:t>d</a:t>
              </a:r>
              <a:r>
                <a:rPr kumimoji="1" lang="en-US" altLang="zh-CN" sz="2400" baseline="-30000" dirty="0">
                  <a:latin typeface="Times New Roman" pitchFamily="18" charset="0"/>
                </a:rPr>
                <a:t>i</a:t>
              </a:r>
              <a:r>
                <a:rPr kumimoji="1" lang="zh-CN" altLang="en-US" sz="2400" dirty="0" smtClean="0">
                  <a:latin typeface="宋体" pitchFamily="2" charset="-122"/>
                </a:rPr>
                <a:t>＝</a:t>
              </a:r>
              <a:r>
                <a:rPr kumimoji="1" lang="en-US" altLang="zh-CN" sz="2400" dirty="0" smtClean="0">
                  <a:latin typeface="宋体" pitchFamily="2" charset="-122"/>
                </a:rPr>
                <a:t>(</a:t>
              </a:r>
              <a:r>
                <a:rPr kumimoji="1" lang="en-US" altLang="zh-CN" sz="2400" dirty="0" smtClean="0">
                  <a:latin typeface="Times New Roman" pitchFamily="18" charset="0"/>
                </a:rPr>
                <a:t>1</a:t>
              </a:r>
              <a:r>
                <a:rPr kumimoji="1" lang="en-US" altLang="zh-CN" sz="2400" baseline="30000" dirty="0" smtClean="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-1</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2</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a:latin typeface="Times New Roman" pitchFamily="18" charset="0"/>
                </a:rPr>
                <a:t>-2</a:t>
              </a:r>
              <a:r>
                <a:rPr kumimoji="1" lang="en-US" altLang="zh-CN" sz="2400" baseline="30000" dirty="0">
                  <a:latin typeface="Times New Roman" pitchFamily="18" charset="0"/>
                </a:rPr>
                <a:t>2</a:t>
              </a:r>
              <a:r>
                <a:rPr kumimoji="1" lang="zh-CN" altLang="en-US" sz="2400" dirty="0">
                  <a:latin typeface="宋体" pitchFamily="2" charset="-122"/>
                </a:rPr>
                <a:t>，</a:t>
              </a:r>
              <a:r>
                <a:rPr kumimoji="1" lang="en-US" altLang="zh-CN" sz="2400" dirty="0" smtClean="0">
                  <a:latin typeface="Times New Roman" pitchFamily="18" charset="0"/>
                </a:rPr>
                <a:t>…</a:t>
              </a:r>
              <a:r>
                <a:rPr kumimoji="1" lang="en-US" altLang="zh-CN" sz="2400" dirty="0">
                  <a:latin typeface="Times New Roman" pitchFamily="18" charset="0"/>
                </a:rPr>
                <a:t>(</a:t>
              </a:r>
              <a:r>
                <a:rPr kumimoji="1" lang="en-US" altLang="zh-CN" sz="2400" dirty="0" smtClean="0">
                  <a:latin typeface="Times New Roman" pitchFamily="18" charset="0"/>
                </a:rPr>
                <a:t>m-1</a:t>
              </a:r>
              <a:r>
                <a:rPr kumimoji="1" lang="en-US" altLang="zh-CN" sz="2400" dirty="0">
                  <a:latin typeface="Times New Roman" pitchFamily="18" charset="0"/>
                </a:rPr>
                <a:t>)</a:t>
              </a:r>
              <a:r>
                <a:rPr kumimoji="1" lang="en-US" altLang="zh-CN" sz="2400" dirty="0" smtClean="0">
                  <a:latin typeface="Times New Roman" pitchFamily="18" charset="0"/>
                </a:rPr>
                <a:t>/2)</a:t>
              </a:r>
              <a:endParaRPr kumimoji="1" lang="en-US" altLang="zh-CN" sz="2400" dirty="0">
                <a:latin typeface="宋体" pitchFamily="2" charset="-122"/>
              </a:endParaRPr>
            </a:p>
          </p:txBody>
        </p:sp>
        <p:sp>
          <p:nvSpPr>
            <p:cNvPr id="31" name="Rectangle 2"/>
            <p:cNvSpPr txBox="1">
              <a:spLocks noChangeArrowheads="1"/>
            </p:cNvSpPr>
            <p:nvPr/>
          </p:nvSpPr>
          <p:spPr>
            <a:xfrm>
              <a:off x="250825" y="188913"/>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二次探测</a:t>
              </a:r>
              <a:r>
                <a:rPr kumimoji="0" lang="zh-CN" altLang="en-US" sz="3600" b="1" i="0" u="none" strike="noStrike" kern="0" cap="none" spc="0" normalizeH="0" baseline="0" noProof="0" dirty="0" smtClean="0">
                  <a:ln>
                    <a:noFill/>
                  </a:ln>
                  <a:solidFill>
                    <a:schemeClr val="tx1"/>
                  </a:solidFill>
                  <a:effectLst/>
                  <a:uLnTx/>
                  <a:uFillTx/>
                  <a:latin typeface="Garamond" pitchFamily="18" charset="0"/>
                  <a:ea typeface="宋体" panose="02010600030101010101" pitchFamily="2" charset="-122"/>
                  <a:cs typeface="+mn-cs"/>
                </a:rPr>
                <a:t>法</a:t>
              </a:r>
              <a:endPar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grpSp>
      <p:sp>
        <p:nvSpPr>
          <p:cNvPr id="32" name="Rectangle 2"/>
          <p:cNvSpPr txBox="1">
            <a:spLocks noChangeArrowheads="1"/>
          </p:cNvSpPr>
          <p:nvPr/>
        </p:nvSpPr>
        <p:spPr>
          <a:xfrm>
            <a:off x="251011" y="1382416"/>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a:t>
            </a:r>
            <a: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t>双散列法</a:t>
            </a:r>
            <a:br>
              <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rPr>
            </a:br>
            <a:endParaRPr kumimoji="0" lang="en-US" altLang="zh-CN" sz="3600" b="1" i="0" u="none" strike="noStrike" kern="0" cap="none" spc="0" normalizeH="0" baseline="0" noProof="0" dirty="0" smtClean="0">
              <a:ln>
                <a:noFill/>
              </a:ln>
              <a:solidFill>
                <a:schemeClr val="tx1"/>
              </a:solidFill>
              <a:effectLst/>
              <a:uLnTx/>
              <a:uFillTx/>
              <a:latin typeface="Garamond" pitchFamily="18" charset="0"/>
              <a:ea typeface="宋体" panose="02010600030101010101" pitchFamily="2" charset="-122"/>
              <a:cs typeface="+mn-cs"/>
            </a:endParaRPr>
          </a:p>
          <a:p>
            <a:pPr marL="0" marR="0" lvl="1" indent="0" algn="l" defTabSz="914400" rtl="0" eaLnBrk="1" fontAlgn="base" latinLnBrk="0" hangingPunct="1">
              <a:lnSpc>
                <a:spcPct val="100000"/>
              </a:lnSpc>
              <a:spcBef>
                <a:spcPct val="0"/>
              </a:spcBef>
              <a:spcAft>
                <a:spcPct val="0"/>
              </a:spcAft>
              <a:buClrTx/>
              <a:buSzTx/>
              <a:buFontTx/>
              <a:buNone/>
              <a:defRPr/>
            </a:pPr>
            <a:endParaRPr kumimoji="0" lang="zh-CN" altLang="en-US" sz="3600" b="1" i="0" u="none" strike="noStrike" kern="0" cap="none" spc="0" normalizeH="0" baseline="0" noProof="0" dirty="0">
              <a:ln>
                <a:noFill/>
              </a:ln>
              <a:solidFill>
                <a:schemeClr val="tx1"/>
              </a:solidFill>
              <a:effectLst/>
              <a:uLnTx/>
              <a:uFillTx/>
              <a:latin typeface="Garamond" pitchFamily="18" charset="0"/>
              <a:ea typeface="宋体" panose="02010600030101010101" pitchFamily="2" charset="-122"/>
              <a:cs typeface="+mn-cs"/>
            </a:endParaRPr>
          </a:p>
        </p:txBody>
      </p:sp>
      <p:sp>
        <p:nvSpPr>
          <p:cNvPr id="33" name="矩形 32"/>
          <p:cNvSpPr/>
          <p:nvPr/>
        </p:nvSpPr>
        <p:spPr>
          <a:xfrm>
            <a:off x="599980" y="5117641"/>
            <a:ext cx="8145543" cy="461665"/>
          </a:xfrm>
          <a:prstGeom prst="rect">
            <a:avLst/>
          </a:prstGeom>
          <a:noFill/>
          <a:ln w="9525">
            <a:noFill/>
          </a:ln>
        </p:spPr>
        <p:txBody>
          <a:bodyPr wrap="square" anchor="t">
            <a:spAutoFit/>
          </a:bodyPr>
          <a:lstStyle/>
          <a:p>
            <a:pPr algn="just">
              <a:spcBef>
                <a:spcPct val="50000"/>
              </a:spcBef>
            </a:pPr>
            <a:r>
              <a:rPr lang="en-US" altLang="zh-CN" sz="2400" dirty="0"/>
              <a:t>H</a:t>
            </a:r>
            <a:r>
              <a:rPr lang="en-US" altLang="zh-CN" sz="2400" baseline="-25000" dirty="0"/>
              <a:t>i</a:t>
            </a:r>
            <a:r>
              <a:rPr lang="en-US" altLang="zh-CN" sz="2400" dirty="0"/>
              <a:t>=</a:t>
            </a:r>
            <a:r>
              <a:rPr lang="zh-CN" altLang="zh-CN" sz="2400" dirty="0"/>
              <a:t>（</a:t>
            </a:r>
            <a:r>
              <a:rPr lang="en-US" altLang="zh-CN" sz="2400" dirty="0" smtClean="0"/>
              <a:t>H</a:t>
            </a:r>
            <a:r>
              <a:rPr lang="en-US" altLang="zh-CN" sz="2400" baseline="-25000" dirty="0" smtClean="0"/>
              <a:t>0</a:t>
            </a:r>
            <a:r>
              <a:rPr lang="en-US" altLang="zh-CN" sz="2400" dirty="0" smtClean="0"/>
              <a:t>+</a:t>
            </a:r>
            <a:r>
              <a:rPr lang="zh-CN" altLang="en-US" sz="2400" dirty="0" smtClean="0"/>
              <a:t>随机数</a:t>
            </a:r>
            <a:r>
              <a:rPr lang="zh-CN" altLang="zh-CN" sz="2400" dirty="0" smtClean="0"/>
              <a:t>）</a:t>
            </a:r>
            <a:r>
              <a:rPr lang="en-US" altLang="zh-CN" sz="2400" dirty="0"/>
              <a:t>% </a:t>
            </a:r>
            <a:r>
              <a:rPr lang="en-US" altLang="zh-CN" sz="2400" dirty="0" smtClean="0"/>
              <a:t>m</a:t>
            </a:r>
            <a:endParaRPr lang="zh-CN" altLang="zh-CN" sz="2400" dirty="0"/>
          </a:p>
        </p:txBody>
      </p:sp>
      <p:sp>
        <p:nvSpPr>
          <p:cNvPr id="34" name="Rectangle 2"/>
          <p:cNvSpPr txBox="1">
            <a:spLocks noChangeArrowheads="1"/>
          </p:cNvSpPr>
          <p:nvPr/>
        </p:nvSpPr>
        <p:spPr>
          <a:xfrm>
            <a:off x="296715" y="4447723"/>
            <a:ext cx="7772400" cy="641350"/>
          </a:xfrm>
          <a:prstGeom prst="rect">
            <a:avLst/>
          </a:prstGeom>
        </p:spPr>
        <p:txBody>
          <a:bodyPr/>
          <a:lstStyle/>
          <a:p>
            <a:pPr marL="571500" marR="0" lvl="1"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v"/>
              <a:defRPr/>
            </a:pPr>
            <a:r>
              <a:rPr kumimoji="0" lang="zh-CN" altLang="en-US" sz="3600" b="1" i="0" u="none" strike="noStrike" kern="0" cap="none" spc="0" normalizeH="0" baseline="0" noProof="0" dirty="0">
                <a:ln>
                  <a:noFill/>
                </a:ln>
                <a:solidFill>
                  <a:srgbClr val="005C2E"/>
                </a:solidFill>
                <a:effectLst/>
                <a:uLnTx/>
                <a:uFillTx/>
                <a:latin typeface="Garamond" pitchFamily="18" charset="0"/>
                <a:ea typeface="宋体" panose="02010600030101010101" pitchFamily="2" charset="-122"/>
                <a:cs typeface="+mn-cs"/>
              </a:rPr>
              <a:t>处理冲突的方法</a:t>
            </a:r>
            <a:r>
              <a:rPr kumimoji="0" lang="en-US" altLang="zh-CN" sz="3600" b="1" i="0" u="none" strike="noStrike" kern="0" cap="none" spc="0" normalizeH="0" baseline="0" noProof="0" dirty="0" smtClean="0">
                <a:ln>
                  <a:noFill/>
                </a:ln>
                <a:solidFill>
                  <a:srgbClr val="005C2E"/>
                </a:solidFill>
                <a:effectLst/>
                <a:uLnTx/>
                <a:uFillTx/>
                <a:latin typeface="Garamond" pitchFamily="18" charset="0"/>
                <a:ea typeface="宋体" panose="02010600030101010101" pitchFamily="2" charset="-122"/>
                <a:cs typeface="+mn-cs"/>
              </a:rPr>
              <a:t>---</a:t>
            </a:r>
            <a:r>
              <a:rPr lang="zh-CN" altLang="en-US" sz="3600" b="1" kern="0" dirty="0" smtClean="0">
                <a:latin typeface="Garamond" pitchFamily="18" charset="0"/>
              </a:rPr>
              <a:t>随机探测法</a:t>
            </a:r>
            <a:endParaRPr kumimoji="0" lang="en-US" altLang="zh-CN" sz="3600" b="1" i="0" u="none" strike="noStrike" kern="0" cap="none" spc="0" normalizeH="0" baseline="0" noProof="0" dirty="0" smtClean="0">
              <a:ln>
                <a:noFill/>
              </a:ln>
              <a:solidFill>
                <a:schemeClr val="tx1"/>
              </a:solidFill>
              <a:effectLst/>
              <a:uLnTx/>
              <a:uFillTx/>
              <a:latin typeface="Garamond" pitchFamily="18" charset="0"/>
              <a:ea typeface="宋体" panose="02010600030101010101" pitchFamily="2" charset="-122"/>
              <a:cs typeface="+mn-cs"/>
            </a:endParaRPr>
          </a:p>
        </p:txBody>
      </p:sp>
      <p:sp>
        <p:nvSpPr>
          <p:cNvPr id="35" name="矩形 34"/>
          <p:cNvSpPr/>
          <p:nvPr/>
        </p:nvSpPr>
        <p:spPr>
          <a:xfrm>
            <a:off x="369053" y="2114380"/>
            <a:ext cx="8145543" cy="2123658"/>
          </a:xfrm>
          <a:prstGeom prst="rect">
            <a:avLst/>
          </a:prstGeom>
          <a:noFill/>
          <a:ln w="9525">
            <a:noFill/>
          </a:ln>
        </p:spPr>
        <p:txBody>
          <a:bodyPr wrap="square" anchor="t">
            <a:spAutoFit/>
          </a:bodyPr>
          <a:lstStyle/>
          <a:p>
            <a:pPr algn="just">
              <a:spcBef>
                <a:spcPct val="50000"/>
              </a:spcBef>
            </a:pPr>
            <a:r>
              <a:rPr lang="en-US" altLang="zh-CN" sz="2400" dirty="0"/>
              <a:t>H</a:t>
            </a:r>
            <a:r>
              <a:rPr lang="en-US" altLang="zh-CN" sz="2400" baseline="-25000" dirty="0"/>
              <a:t>i</a:t>
            </a:r>
            <a:r>
              <a:rPr lang="en-US" altLang="zh-CN" sz="2400" dirty="0"/>
              <a:t>=</a:t>
            </a:r>
            <a:r>
              <a:rPr lang="zh-CN" altLang="zh-CN" sz="2400" dirty="0"/>
              <a:t>（</a:t>
            </a:r>
            <a:r>
              <a:rPr lang="en-US" altLang="zh-CN" sz="2400" dirty="0"/>
              <a:t>H</a:t>
            </a:r>
            <a:r>
              <a:rPr lang="en-US" altLang="zh-CN" sz="2400" baseline="-25000" dirty="0"/>
              <a:t>0</a:t>
            </a:r>
            <a:r>
              <a:rPr lang="en-US" altLang="zh-CN" sz="2400" dirty="0"/>
              <a:t>+i*</a:t>
            </a:r>
            <a:r>
              <a:rPr lang="en-US" altLang="zh-CN" sz="2400" dirty="0" err="1"/>
              <a:t>ReHash</a:t>
            </a:r>
            <a:r>
              <a:rPr lang="zh-CN" altLang="zh-CN" sz="2400" dirty="0"/>
              <a:t>（</a:t>
            </a:r>
            <a:r>
              <a:rPr lang="en-US" altLang="zh-CN" sz="2400" dirty="0"/>
              <a:t>key</a:t>
            </a:r>
            <a:r>
              <a:rPr lang="zh-CN" altLang="zh-CN" sz="2400" dirty="0"/>
              <a:t>））</a:t>
            </a:r>
            <a:r>
              <a:rPr lang="en-US" altLang="zh-CN" sz="2400" dirty="0"/>
              <a:t>% m    </a:t>
            </a:r>
            <a:r>
              <a:rPr lang="en-US" altLang="zh-CN" sz="2400" dirty="0" err="1"/>
              <a:t>i</a:t>
            </a:r>
            <a:r>
              <a:rPr lang="zh-CN" altLang="zh-CN" sz="2400" dirty="0" smtClean="0"/>
              <a:t>＝</a:t>
            </a:r>
            <a:r>
              <a:rPr lang="en-US" altLang="zh-CN" sz="2400" dirty="0" smtClean="0"/>
              <a:t>(1</a:t>
            </a:r>
            <a:r>
              <a:rPr lang="zh-CN" altLang="zh-CN" sz="2400" dirty="0"/>
              <a:t>，</a:t>
            </a:r>
            <a:r>
              <a:rPr lang="en-US" altLang="zh-CN" sz="2400" dirty="0"/>
              <a:t>2</a:t>
            </a:r>
            <a:r>
              <a:rPr lang="zh-CN" altLang="zh-CN" sz="2400" dirty="0"/>
              <a:t>，…，</a:t>
            </a:r>
            <a:r>
              <a:rPr lang="en-US" altLang="zh-CN" sz="2400" dirty="0" smtClean="0"/>
              <a:t>m-1)</a:t>
            </a:r>
            <a:endParaRPr lang="zh-CN" altLang="zh-CN" sz="2400" dirty="0"/>
          </a:p>
          <a:p>
            <a:pPr algn="just">
              <a:spcBef>
                <a:spcPct val="50000"/>
              </a:spcBef>
              <a:buSzTx/>
            </a:pPr>
            <a:r>
              <a:rPr lang="en-US" altLang="zh-CN" sz="2400" dirty="0" smtClean="0">
                <a:latin typeface="Times New Roman" panose="02020603050405020304" pitchFamily="18" charset="0"/>
              </a:rPr>
              <a:t>hash(key</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3*key</a:t>
            </a:r>
            <a:r>
              <a:rPr lang="zh-CN" altLang="en-US" sz="2400" dirty="0">
                <a:latin typeface="Times New Roman" panose="02020603050405020304" pitchFamily="18" charset="0"/>
              </a:rPr>
              <a:t>） </a:t>
            </a:r>
            <a:r>
              <a:rPr lang="en-US" altLang="zh-CN" sz="2400" dirty="0">
                <a:latin typeface="Times New Roman" panose="02020603050405020304" pitchFamily="18" charset="0"/>
              </a:rPr>
              <a:t>% 11</a:t>
            </a:r>
            <a:r>
              <a:rPr lang="zh-CN" altLang="en-US" sz="2400" dirty="0">
                <a:latin typeface="Times New Roman" panose="02020603050405020304" pitchFamily="18" charset="0"/>
              </a:rPr>
              <a:t>；</a:t>
            </a:r>
          </a:p>
          <a:p>
            <a:pPr algn="just">
              <a:spcBef>
                <a:spcPct val="50000"/>
              </a:spcBef>
              <a:buSzTx/>
            </a:pPr>
            <a:r>
              <a:rPr lang="zh-CN" altLang="en-US" sz="2400" dirty="0">
                <a:solidFill>
                  <a:srgbClr val="000000"/>
                </a:solidFill>
                <a:latin typeface="宋体" panose="02010600030101010101" pitchFamily="2" charset="-122"/>
              </a:rPr>
              <a:t>第二个散列函数</a:t>
            </a:r>
            <a:r>
              <a:rPr lang="en-US" altLang="zh-CN" sz="2400" dirty="0">
                <a:solidFill>
                  <a:srgbClr val="000000"/>
                </a:solidFill>
                <a:latin typeface="宋体" panose="02010600030101010101" pitchFamily="2" charset="-122"/>
              </a:rPr>
              <a:t>ReHash()</a:t>
            </a:r>
            <a:r>
              <a:rPr lang="zh-CN" altLang="en-US" sz="2400" dirty="0">
                <a:solidFill>
                  <a:srgbClr val="000000"/>
                </a:solidFill>
                <a:latin typeface="宋体" panose="02010600030101010101" pitchFamily="2" charset="-122"/>
              </a:rPr>
              <a:t>为：</a:t>
            </a:r>
          </a:p>
          <a:p>
            <a:pPr algn="just">
              <a:spcBef>
                <a:spcPct val="50000"/>
              </a:spcBef>
              <a:buSzTx/>
            </a:pPr>
            <a:r>
              <a:rPr lang="en-US" altLang="zh-CN" sz="2400" dirty="0">
                <a:latin typeface="Times New Roman" panose="02020603050405020304" pitchFamily="18" charset="0"/>
              </a:rPr>
              <a:t>ReHash(key) = 7*key % 10 + 1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8.2</a:t>
            </a:r>
            <a:r>
              <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rPr>
              <a:t>顺序表</a:t>
            </a:r>
            <a:r>
              <a:rPr kumimoji="0" lang="zh-CN" altLang="en-US"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的查找</a:t>
            </a:r>
            <a:r>
              <a:rPr kumimoji="0" lang="en-US" altLang="zh-CN"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a:t>
            </a:r>
            <a:r>
              <a:rPr kumimoji="0" lang="zh-CN" altLang="en-US" sz="3600" b="1" i="0" u="none" strike="noStrike" kern="0" cap="none" spc="0" normalizeH="0" baseline="0" noProof="0" dirty="0">
                <a:ln>
                  <a:noFill/>
                </a:ln>
                <a:solidFill>
                  <a:schemeClr val="accent6">
                    <a:lumMod val="50000"/>
                  </a:schemeClr>
                </a:solidFill>
                <a:effectLst/>
                <a:uLnTx/>
                <a:uFillTx/>
                <a:latin typeface="宋体" panose="02010600030101010101" pitchFamily="2" charset="-122"/>
                <a:ea typeface="+mj-ea"/>
                <a:cs typeface="+mj-cs"/>
              </a:rPr>
              <a:t>静态查找</a:t>
            </a:r>
            <a:r>
              <a:rPr kumimoji="0" lang="zh-CN" altLang="en-US" sz="3600" b="1" i="0" u="none" strike="noStrike" kern="0" cap="none" spc="0" normalizeH="0" baseline="0" noProof="0" dirty="0">
                <a:ln>
                  <a:noFill/>
                </a:ln>
                <a:solidFill>
                  <a:schemeClr val="accent6">
                    <a:lumMod val="50000"/>
                  </a:schemeClr>
                </a:solidFill>
                <a:effectLst/>
                <a:uLnTx/>
                <a:uFillTx/>
                <a:latin typeface="+mj-lt"/>
                <a:ea typeface="+mj-ea"/>
                <a:cs typeface="+mj-cs"/>
              </a:rPr>
              <a:t> </a:t>
            </a:r>
            <a:endParaRPr kumimoji="0" lang="zh-CN" altLang="en-US" sz="3600" b="1" i="0" u="none" strike="noStrike" kern="0" cap="none" spc="0" normalizeH="0" baseline="0" noProof="0" dirty="0">
              <a:ln>
                <a:noFill/>
              </a:ln>
              <a:solidFill>
                <a:schemeClr val="accent6">
                  <a:lumMod val="50000"/>
                </a:schemeClr>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10242" name="Text Box 3"/>
          <p:cNvSpPr txBox="1"/>
          <p:nvPr/>
        </p:nvSpPr>
        <p:spPr>
          <a:xfrm>
            <a:off x="296863" y="998538"/>
            <a:ext cx="8153400" cy="954087"/>
          </a:xfrm>
          <a:prstGeom prst="rect">
            <a:avLst/>
          </a:prstGeom>
          <a:noFill/>
          <a:ln w="9525">
            <a:noFill/>
          </a:ln>
        </p:spPr>
        <p:txBody>
          <a:bodyPr anchor="t">
            <a:spAutoFit/>
          </a:bodyPr>
          <a:lstStyle/>
          <a:p>
            <a:pPr algn="just">
              <a:spcBef>
                <a:spcPct val="50000"/>
              </a:spcBef>
              <a:buSzTx/>
            </a:pPr>
            <a:r>
              <a:rPr lang="en-US" altLang="zh-CN" sz="2400" dirty="0">
                <a:solidFill>
                  <a:srgbClr val="FF0000"/>
                </a:solidFill>
                <a:latin typeface="宋体" panose="02010600030101010101" pitchFamily="2" charset="-122"/>
              </a:rPr>
              <a:t>  </a:t>
            </a:r>
            <a:r>
              <a:rPr lang="zh-CN" altLang="en-US" sz="2800" dirty="0">
                <a:solidFill>
                  <a:srgbClr val="0D0D0D"/>
                </a:solidFill>
                <a:latin typeface="宋体" panose="02010600030101010101" pitchFamily="2" charset="-122"/>
              </a:rPr>
              <a:t>采用顺序存储结构的数据表称为顺序表。顺序表适合作</a:t>
            </a:r>
            <a:r>
              <a:rPr lang="zh-CN" altLang="en-US" sz="2800" dirty="0">
                <a:solidFill>
                  <a:srgbClr val="FF0000"/>
                </a:solidFill>
                <a:latin typeface="宋体" panose="02010600030101010101" pitchFamily="2" charset="-122"/>
              </a:rPr>
              <a:t>静态</a:t>
            </a:r>
            <a:r>
              <a:rPr lang="zh-CN" altLang="en-US" sz="2800" dirty="0">
                <a:solidFill>
                  <a:srgbClr val="0D0D0D"/>
                </a:solidFill>
                <a:latin typeface="宋体" panose="02010600030101010101" pitchFamily="2" charset="-122"/>
              </a:rPr>
              <a:t>查找。  </a:t>
            </a:r>
          </a:p>
        </p:txBody>
      </p:sp>
      <p:graphicFrame>
        <p:nvGraphicFramePr>
          <p:cNvPr id="10243" name="Object 2"/>
          <p:cNvGraphicFramePr>
            <a:graphicFrameLocks noChangeAspect="1"/>
          </p:cNvGraphicFramePr>
          <p:nvPr/>
        </p:nvGraphicFramePr>
        <p:xfrm>
          <a:off x="475933" y="3181827"/>
          <a:ext cx="8312785" cy="1423035"/>
        </p:xfrm>
        <a:graphic>
          <a:graphicData uri="http://schemas.openxmlformats.org/presentationml/2006/ole">
            <mc:AlternateContent xmlns:mc="http://schemas.openxmlformats.org/markup-compatibility/2006">
              <mc:Choice xmlns:v="urn:schemas-microsoft-com:vml" Requires="v">
                <p:oleObj spid="_x0000_s4131" r:id="rId3" imgW="8933180" imgH="1535430" progId="Word.Document.8">
                  <p:embed/>
                </p:oleObj>
              </mc:Choice>
              <mc:Fallback>
                <p:oleObj r:id="rId3" imgW="8933180" imgH="1535430" progId="Word.Document.8">
                  <p:embed/>
                  <p:pic>
                    <p:nvPicPr>
                      <p:cNvPr id="0" name="图片 3079"/>
                      <p:cNvPicPr/>
                      <p:nvPr/>
                    </p:nvPicPr>
                    <p:blipFill>
                      <a:blip r:embed="rId4"/>
                      <a:stretch>
                        <a:fillRect/>
                      </a:stretch>
                    </p:blipFill>
                    <p:spPr>
                      <a:xfrm>
                        <a:off x="475933" y="3181827"/>
                        <a:ext cx="8312785" cy="1423035"/>
                      </a:xfrm>
                      <a:prstGeom prst="rect">
                        <a:avLst/>
                      </a:prstGeom>
                      <a:noFill/>
                      <a:ln w="38100">
                        <a:noFill/>
                        <a:miter/>
                      </a:ln>
                    </p:spPr>
                  </p:pic>
                </p:oleObj>
              </mc:Fallback>
            </mc:AlternateContent>
          </a:graphicData>
        </a:graphic>
      </p:graphicFrame>
      <p:sp>
        <p:nvSpPr>
          <p:cNvPr id="10246" name="Text Box 16"/>
          <p:cNvSpPr txBox="1"/>
          <p:nvPr/>
        </p:nvSpPr>
        <p:spPr>
          <a:xfrm>
            <a:off x="1241425" y="4419600"/>
            <a:ext cx="1825625" cy="584200"/>
          </a:xfrm>
          <a:prstGeom prst="rect">
            <a:avLst/>
          </a:prstGeom>
          <a:noFill/>
          <a:ln w="9525">
            <a:noFill/>
          </a:ln>
        </p:spPr>
        <p:txBody>
          <a:bodyPr wrap="none" anchor="t">
            <a:spAutoFit/>
          </a:bodyPr>
          <a:lstStyle/>
          <a:p>
            <a:pPr>
              <a:buSzTx/>
            </a:pPr>
            <a:r>
              <a:rPr lang="zh-CN" altLang="en-US" sz="3200" dirty="0">
                <a:solidFill>
                  <a:srgbClr val="CC0000"/>
                </a:solidFill>
                <a:latin typeface="Times New Roman" panose="02020603050405020304" pitchFamily="18" charset="0"/>
              </a:rPr>
              <a:t>查找：</a:t>
            </a:r>
            <a:r>
              <a:rPr lang="en-US" altLang="zh-CN" sz="3200" dirty="0">
                <a:solidFill>
                  <a:srgbClr val="CC0000"/>
                </a:solidFill>
                <a:latin typeface="Times New Roman" panose="02020603050405020304" pitchFamily="18" charset="0"/>
              </a:rPr>
              <a:t>80</a:t>
            </a:r>
            <a:endParaRPr lang="en-US" altLang="zh-CN" sz="2400" dirty="0">
              <a:latin typeface="Times New Roman" panose="02020603050405020304" pitchFamily="18" charset="0"/>
            </a:endParaRPr>
          </a:p>
        </p:txBody>
      </p:sp>
      <p:grpSp>
        <p:nvGrpSpPr>
          <p:cNvPr id="2" name="Group 4"/>
          <p:cNvGrpSpPr/>
          <p:nvPr/>
        </p:nvGrpSpPr>
        <p:grpSpPr>
          <a:xfrm>
            <a:off x="6805930" y="2214245"/>
            <a:ext cx="608013" cy="803275"/>
            <a:chOff x="3408" y="288"/>
            <a:chExt cx="383" cy="624"/>
          </a:xfrm>
        </p:grpSpPr>
        <p:sp>
          <p:nvSpPr>
            <p:cNvPr id="10248"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0249" name="Text Box 6"/>
            <p:cNvSpPr txBox="1"/>
            <p:nvPr/>
          </p:nvSpPr>
          <p:spPr>
            <a:xfrm>
              <a:off x="3461" y="306"/>
              <a:ext cx="33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i=9</a:t>
              </a:r>
              <a:endParaRPr lang="en-US" altLang="zh-CN" sz="2000" dirty="0">
                <a:latin typeface="Times New Roman" panose="02020603050405020304" pitchFamily="18" charset="0"/>
              </a:endParaRPr>
            </a:p>
          </p:txBody>
        </p:sp>
      </p:grpSp>
      <p:grpSp>
        <p:nvGrpSpPr>
          <p:cNvPr id="3" name="Group 4"/>
          <p:cNvGrpSpPr/>
          <p:nvPr/>
        </p:nvGrpSpPr>
        <p:grpSpPr>
          <a:xfrm>
            <a:off x="7578090" y="2237105"/>
            <a:ext cx="739775" cy="803275"/>
            <a:chOff x="3408" y="288"/>
            <a:chExt cx="466" cy="624"/>
          </a:xfrm>
        </p:grpSpPr>
        <p:sp>
          <p:nvSpPr>
            <p:cNvPr id="10251"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0252" name="Text Box 6"/>
            <p:cNvSpPr txBox="1"/>
            <p:nvPr/>
          </p:nvSpPr>
          <p:spPr>
            <a:xfrm>
              <a:off x="3461" y="306"/>
              <a:ext cx="413" cy="311"/>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i=10</a:t>
              </a:r>
              <a:endParaRPr lang="en-US" altLang="zh-CN" sz="2000" dirty="0">
                <a:latin typeface="Times New Roman" panose="02020603050405020304" pitchFamily="18" charset="0"/>
              </a:endParaRPr>
            </a:p>
          </p:txBody>
        </p:sp>
      </p:grpSp>
      <p:sp>
        <p:nvSpPr>
          <p:cNvPr id="22" name="Text Box 16"/>
          <p:cNvSpPr txBox="1"/>
          <p:nvPr/>
        </p:nvSpPr>
        <p:spPr>
          <a:xfrm>
            <a:off x="3446463" y="4464050"/>
            <a:ext cx="2135187" cy="461963"/>
          </a:xfrm>
          <a:prstGeom prst="rect">
            <a:avLst/>
          </a:prstGeom>
          <a:noFill/>
          <a:ln w="9525">
            <a:noFill/>
          </a:ln>
        </p:spPr>
        <p:txBody>
          <a:bodyPr wrap="none" anchor="t">
            <a:spAutoFit/>
          </a:bodyPr>
          <a:lstStyle/>
          <a:p>
            <a:pPr>
              <a:buSzTx/>
            </a:pPr>
            <a:r>
              <a:rPr lang="zh-CN" altLang="en-US" sz="2400" dirty="0">
                <a:latin typeface="Times New Roman" panose="02020603050405020304" pitchFamily="18" charset="0"/>
              </a:rPr>
              <a:t>成功，</a:t>
            </a:r>
            <a:r>
              <a:rPr lang="en-US" altLang="zh-CN" sz="2400" dirty="0">
                <a:latin typeface="Times New Roman" panose="02020603050405020304" pitchFamily="18" charset="0"/>
              </a:rPr>
              <a:t>i=9</a:t>
            </a:r>
            <a:r>
              <a:rPr lang="zh-CN" altLang="en-US" sz="2400" dirty="0">
                <a:latin typeface="Times New Roman" panose="02020603050405020304" pitchFamily="18" charset="0"/>
              </a:rPr>
              <a:t>返回</a:t>
            </a:r>
            <a:endParaRPr lang="en-US" altLang="zh-CN" sz="2400" dirty="0">
              <a:latin typeface="Times New Roman" panose="02020603050405020304" pitchFamily="18" charset="0"/>
            </a:endParaRPr>
          </a:p>
        </p:txBody>
      </p:sp>
      <p:sp>
        <p:nvSpPr>
          <p:cNvPr id="10254" name="Text Box 16"/>
          <p:cNvSpPr txBox="1"/>
          <p:nvPr/>
        </p:nvSpPr>
        <p:spPr>
          <a:xfrm>
            <a:off x="1331913" y="5319713"/>
            <a:ext cx="1825625" cy="584200"/>
          </a:xfrm>
          <a:prstGeom prst="rect">
            <a:avLst/>
          </a:prstGeom>
          <a:noFill/>
          <a:ln w="9525">
            <a:noFill/>
          </a:ln>
        </p:spPr>
        <p:txBody>
          <a:bodyPr wrap="none" anchor="t">
            <a:spAutoFit/>
          </a:bodyPr>
          <a:lstStyle/>
          <a:p>
            <a:pPr>
              <a:buSzTx/>
            </a:pPr>
            <a:r>
              <a:rPr lang="zh-CN" altLang="en-US" sz="3200" dirty="0">
                <a:solidFill>
                  <a:srgbClr val="CC0000"/>
                </a:solidFill>
                <a:latin typeface="Times New Roman" panose="02020603050405020304" pitchFamily="18" charset="0"/>
              </a:rPr>
              <a:t>查找：</a:t>
            </a:r>
            <a:r>
              <a:rPr lang="en-US" altLang="zh-CN" sz="3200" dirty="0">
                <a:solidFill>
                  <a:srgbClr val="CC0000"/>
                </a:solidFill>
                <a:latin typeface="Times New Roman" panose="02020603050405020304" pitchFamily="18" charset="0"/>
              </a:rPr>
              <a:t>60</a:t>
            </a:r>
            <a:endParaRPr lang="en-US" altLang="zh-CN" sz="2400" dirty="0">
              <a:latin typeface="Times New Roman" panose="02020603050405020304" pitchFamily="18" charset="0"/>
            </a:endParaRPr>
          </a:p>
        </p:txBody>
      </p:sp>
      <p:sp>
        <p:nvSpPr>
          <p:cNvPr id="24" name="Text Box 16"/>
          <p:cNvSpPr txBox="1"/>
          <p:nvPr/>
        </p:nvSpPr>
        <p:spPr>
          <a:xfrm>
            <a:off x="3492500" y="5364163"/>
            <a:ext cx="1988820" cy="460375"/>
          </a:xfrm>
          <a:prstGeom prst="rect">
            <a:avLst/>
          </a:prstGeom>
          <a:noFill/>
          <a:ln w="9525">
            <a:noFill/>
          </a:ln>
        </p:spPr>
        <p:txBody>
          <a:bodyPr wrap="none" anchor="t">
            <a:spAutoFit/>
          </a:bodyPr>
          <a:lstStyle/>
          <a:p>
            <a:pPr>
              <a:buSzTx/>
            </a:pPr>
            <a:r>
              <a:rPr lang="zh-CN" altLang="en-US" sz="2400" dirty="0">
                <a:latin typeface="Times New Roman" panose="02020603050405020304" pitchFamily="18" charset="0"/>
              </a:rPr>
              <a:t>失败</a:t>
            </a:r>
            <a:r>
              <a:rPr lang="en-US" altLang="zh-CN" sz="2400" dirty="0">
                <a:latin typeface="Times New Roman" panose="02020603050405020304" pitchFamily="18" charset="0"/>
              </a:rPr>
              <a:t>,i=-1</a:t>
            </a:r>
            <a:r>
              <a:rPr lang="zh-CN" altLang="en-US" sz="2400" dirty="0">
                <a:latin typeface="Times New Roman" panose="02020603050405020304" pitchFamily="18" charset="0"/>
              </a:rPr>
              <a:t>返回</a:t>
            </a:r>
          </a:p>
        </p:txBody>
      </p:sp>
      <p:sp>
        <p:nvSpPr>
          <p:cNvPr id="10258" name="Text Box 6"/>
          <p:cNvSpPr txBox="1"/>
          <p:nvPr/>
        </p:nvSpPr>
        <p:spPr>
          <a:xfrm>
            <a:off x="476250" y="2049780"/>
            <a:ext cx="612775" cy="40005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a:t>
            </a:r>
            <a:endParaRPr lang="en-US" altLang="zh-CN" sz="2000" dirty="0">
              <a:latin typeface="Times New Roman" panose="02020603050405020304" pitchFamily="18" charset="0"/>
            </a:endParaRPr>
          </a:p>
        </p:txBody>
      </p:sp>
      <p:grpSp>
        <p:nvGrpSpPr>
          <p:cNvPr id="5" name="Group 4"/>
          <p:cNvGrpSpPr/>
          <p:nvPr/>
        </p:nvGrpSpPr>
        <p:grpSpPr>
          <a:xfrm>
            <a:off x="8103235" y="2259965"/>
            <a:ext cx="725488" cy="803275"/>
            <a:chOff x="3408" y="288"/>
            <a:chExt cx="457" cy="624"/>
          </a:xfrm>
        </p:grpSpPr>
        <p:sp>
          <p:nvSpPr>
            <p:cNvPr id="6"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7" name="Text Box 6"/>
            <p:cNvSpPr txBox="1"/>
            <p:nvPr/>
          </p:nvSpPr>
          <p:spPr>
            <a:xfrm>
              <a:off x="3461" y="306"/>
              <a:ext cx="404" cy="31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9" name="Line 5"/>
          <p:cNvSpPr/>
          <p:nvPr/>
        </p:nvSpPr>
        <p:spPr>
          <a:xfrm>
            <a:off x="6189345" y="2214245"/>
            <a:ext cx="0" cy="803275"/>
          </a:xfrm>
          <a:prstGeom prst="line">
            <a:avLst/>
          </a:prstGeom>
          <a:ln w="12700" cap="flat" cmpd="sng">
            <a:solidFill>
              <a:srgbClr val="990000"/>
            </a:solidFill>
            <a:prstDash val="solid"/>
            <a:round/>
            <a:headEnd type="none" w="med" len="med"/>
            <a:tailEnd type="stealth" w="med" len="lg"/>
          </a:ln>
        </p:spPr>
      </p:sp>
      <p:sp>
        <p:nvSpPr>
          <p:cNvPr id="143381" name="Text Box 21"/>
          <p:cNvSpPr txBox="1"/>
          <p:nvPr/>
        </p:nvSpPr>
        <p:spPr>
          <a:xfrm>
            <a:off x="756285" y="3168015"/>
            <a:ext cx="660400" cy="521970"/>
          </a:xfrm>
          <a:prstGeom prst="rect">
            <a:avLst/>
          </a:prstGeom>
          <a:noFill/>
          <a:ln w="9525">
            <a:noFill/>
          </a:ln>
        </p:spPr>
        <p:txBody>
          <a:bodyPr wrap="square" anchor="t">
            <a:spAutoFit/>
          </a:bodyPr>
          <a:lstStyle/>
          <a:p>
            <a:pPr>
              <a:buSzTx/>
            </a:pPr>
            <a:r>
              <a:rPr lang="en-US" altLang="zh-CN" sz="2800" b="1" dirty="0">
                <a:solidFill>
                  <a:schemeClr val="tx1"/>
                </a:solidFill>
                <a:latin typeface="Times New Roman" panose="02020603050405020304" pitchFamily="18" charset="0"/>
              </a:rPr>
              <a:t>77</a:t>
            </a:r>
          </a:p>
        </p:txBody>
      </p:sp>
      <p:sp>
        <p:nvSpPr>
          <p:cNvPr id="12" name="文本框 11"/>
          <p:cNvSpPr txBox="1"/>
          <p:nvPr/>
        </p:nvSpPr>
        <p:spPr>
          <a:xfrm>
            <a:off x="347980" y="756285"/>
            <a:ext cx="8102600" cy="2306955"/>
          </a:xfrm>
          <a:prstGeom prst="rect">
            <a:avLst/>
          </a:prstGeom>
          <a:solidFill>
            <a:schemeClr val="bg1">
              <a:lumMod val="95000"/>
            </a:schemeClr>
          </a:solidFill>
          <a:ln w="3175">
            <a:solidFill>
              <a:schemeClr val="tx1"/>
            </a:solidFill>
          </a:ln>
        </p:spPr>
        <p:txBody>
          <a:bodyPr wrap="square" rtlCol="0" anchor="t">
            <a:spAutoFit/>
          </a:bodyPr>
          <a:lstStyle/>
          <a:p>
            <a:pPr marL="457200" lvl="0" indent="-457200">
              <a:spcBef>
                <a:spcPct val="10000"/>
              </a:spcBef>
              <a:spcAft>
                <a:spcPct val="30000"/>
              </a:spcAft>
              <a:buClrTx/>
              <a:buSzTx/>
              <a:buFontTx/>
              <a:buNone/>
            </a:pPr>
            <a:r>
              <a:rPr lang="zh-CN" altLang="en-US" sz="2400" b="1" dirty="0">
                <a:solidFill>
                  <a:srgbClr val="000000"/>
                </a:solidFill>
                <a:latin typeface="楷体_GB2312" pitchFamily="49" charset="-122"/>
                <a:ea typeface="楷体_GB2312" pitchFamily="49" charset="-122"/>
                <a:sym typeface="+mn-ea"/>
              </a:rPr>
              <a:t>算法思想：设有</a:t>
            </a:r>
            <a:r>
              <a:rPr lang="en-US" altLang="zh-CN" sz="2400" b="1" dirty="0">
                <a:solidFill>
                  <a:srgbClr val="000000"/>
                </a:solidFill>
                <a:latin typeface="楷体_GB2312" pitchFamily="49" charset="-122"/>
                <a:ea typeface="楷体_GB2312" pitchFamily="49" charset="-122"/>
                <a:sym typeface="+mn-ea"/>
              </a:rPr>
              <a:t>n</a:t>
            </a:r>
            <a:r>
              <a:rPr lang="zh-CN" altLang="en-US" sz="2400" b="1" dirty="0">
                <a:solidFill>
                  <a:srgbClr val="000000"/>
                </a:solidFill>
                <a:latin typeface="楷体_GB2312" pitchFamily="49" charset="-122"/>
                <a:ea typeface="楷体_GB2312" pitchFamily="49" charset="-122"/>
                <a:sym typeface="+mn-ea"/>
              </a:rPr>
              <a:t>个数据元素的顺序表，从表的一端开始，用给定的值依次和表中各数据元素的关键字进行比较，若在表中找到某个数据元素的关键字和给定值相等，则查找成功，给出该数据元素在表中的位置；若查遍整个表，不存在关键字等于给定值的数据元素，则查找失败，给出失败信息。</a:t>
            </a:r>
            <a:endParaRPr lang="zh-CN" altLang="en-US" sz="2400"/>
          </a:p>
        </p:txBody>
      </p:sp>
      <p:sp>
        <p:nvSpPr>
          <p:cNvPr id="11267" name="Text Box 2"/>
          <p:cNvSpPr txBox="1"/>
          <p:nvPr/>
        </p:nvSpPr>
        <p:spPr>
          <a:xfrm>
            <a:off x="347663" y="3062923"/>
            <a:ext cx="8101012" cy="3415030"/>
          </a:xfrm>
          <a:prstGeom prst="rect">
            <a:avLst/>
          </a:prstGeom>
          <a:solidFill>
            <a:schemeClr val="bg1">
              <a:lumMod val="85000"/>
            </a:schemeClr>
          </a:solidFill>
          <a:ln w="9525">
            <a:solidFill>
              <a:schemeClr val="tx1"/>
            </a:solid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SqSerach(ElemType elem[],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n, ElemType key)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i;		</a:t>
            </a: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for</a:t>
            </a:r>
            <a:r>
              <a:rPr lang="en-US" altLang="zh-CN" sz="2400" dirty="0">
                <a:solidFill>
                  <a:schemeClr val="tx1"/>
                </a:solidFill>
                <a:latin typeface="Arial" panose="020B0604020202020204" pitchFamily="34" charset="0"/>
                <a:ea typeface="宋体" panose="02010600030101010101" pitchFamily="2" charset="-122"/>
              </a:rPr>
              <a:t> (i=n-1; i &gt;=0 &amp;&amp; elem[i] != key; i--);</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(i</a:t>
            </a:r>
            <a:r>
              <a:rPr lang="en-US" altLang="zh-CN" sz="2400" dirty="0">
                <a:solidFill>
                  <a:schemeClr val="tx1"/>
                </a:solidFill>
                <a:latin typeface="Arial" panose="020B0604020202020204" pitchFamily="34" charset="0"/>
                <a:ea typeface="宋体" panose="02010600030101010101" pitchFamily="2" charset="-122"/>
                <a:sym typeface="+mn-ea"/>
              </a:rPr>
              <a:t>  &gt;=0</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i; // </a:t>
            </a:r>
            <a:r>
              <a:rPr lang="zh-CN" altLang="zh-CN" sz="2400" dirty="0">
                <a:solidFill>
                  <a:schemeClr val="tx1"/>
                </a:solidFill>
                <a:latin typeface="Arial" panose="020B0604020202020204" pitchFamily="34" charset="0"/>
                <a:ea typeface="宋体" panose="02010600030101010101" pitchFamily="2" charset="-122"/>
              </a:rPr>
              <a:t>查找成功，返回序号</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-1; // </a:t>
            </a:r>
            <a:r>
              <a:rPr lang="zh-CN" altLang="zh-CN" sz="2400" dirty="0">
                <a:solidFill>
                  <a:schemeClr val="tx1"/>
                </a:solidFill>
                <a:latin typeface="Arial" panose="020B0604020202020204" pitchFamily="34" charset="0"/>
                <a:ea typeface="宋体" panose="02010600030101010101" pitchFamily="2" charset="-122"/>
              </a:rPr>
              <a:t>查找失败，返回</a:t>
            </a:r>
            <a:r>
              <a:rPr lang="en-US" altLang="zh-CN" sz="2400" dirty="0">
                <a:solidFill>
                  <a:schemeClr val="tx1"/>
                </a:solidFill>
                <a:latin typeface="Arial" panose="020B0604020202020204" pitchFamily="34" charset="0"/>
                <a:ea typeface="宋体" panose="02010600030101010101" pitchFamily="2" charset="-122"/>
              </a:rPr>
              <a:t>-1</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65" fill="hold" display="1"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subTnLst>
                                    <p:set>
                                      <p:cBhvr override="childStyle">
                                        <p:cTn dur="65" fill="hold" display="1" masterRel="nextClick" afterEffect="1"/>
                                        <p:tgtEl>
                                          <p:spTgt spid="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500"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0.024236 -0.019259 L -0.649306 -0.019167 " pathEditMode="relative" rAng="0" ptsTypes="">
                                      <p:cBhvr>
                                        <p:cTn id="31" dur="5000" fill="hold"/>
                                        <p:tgtEl>
                                          <p:spTgt spid="9"/>
                                        </p:tgtEl>
                                        <p:attrNameLst>
                                          <p:attrName>ppt_x</p:attrName>
                                          <p:attrName>ppt_y</p:attrName>
                                        </p:attrNameLst>
                                      </p:cBhvr>
                                      <p:rCtr x="-302" y="0"/>
                                    </p:animMotion>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258"/>
                                        </p:tgtEl>
                                        <p:attrNameLst>
                                          <p:attrName>style.visibility</p:attrName>
                                        </p:attrNameLst>
                                      </p:cBhvr>
                                      <p:to>
                                        <p:strVal val="visible"/>
                                      </p:to>
                                    </p:set>
                                    <p:animEffect transition="in" filter="blinds(horizontal)">
                                      <p:cBhvr>
                                        <p:cTn id="36" dur="500"/>
                                        <p:tgtEl>
                                          <p:spTgt spid="1025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500" fill="hold">
                                          <p:stCondLst>
                                            <p:cond delay="0"/>
                                          </p:stCondLst>
                                        </p:cTn>
                                        <p:tgtEl>
                                          <p:spTgt spid="11267"/>
                                        </p:tgtEl>
                                        <p:attrNameLst>
                                          <p:attrName>style.visibility</p:attrName>
                                        </p:attrNameLst>
                                      </p:cBhvr>
                                      <p:to>
                                        <p:strVal val="visible"/>
                                      </p:to>
                                    </p:set>
                                    <p:animEffect transition="in" filter="blinds(horizontal)">
                                      <p:cBhvr>
                                        <p:cTn id="5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0258" grpId="0"/>
      <p:bldP spid="12" grpId="0" animBg="1"/>
      <p:bldP spid="1126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288" y="187326"/>
            <a:ext cx="9144000" cy="533400"/>
          </a:xfrm>
        </p:spPr>
        <p:txBody>
          <a:bodyPr vert="horz" wrap="square" lIns="91440" tIns="45720" rIns="91440" bIns="45720" numCol="1" anchor="t" anchorCtr="0" compatLnSpc="1"/>
          <a:lstStyle/>
          <a:p>
            <a:pPr marR="0" lvl="0" algn="l" defTabSz="914400" rtl="0" eaLnBrk="1" fontAlgn="auto" latinLnBrk="0" hangingPunct="1">
              <a:lnSpc>
                <a:spcPct val="100000"/>
              </a:lnSpc>
              <a:spcBef>
                <a:spcPct val="0"/>
              </a:spcBef>
              <a:spcAft>
                <a:spcPts val="0"/>
              </a:spcAft>
              <a:buClr>
                <a:schemeClr val="accent6">
                  <a:lumMod val="75000"/>
                </a:schemeClr>
              </a:buClr>
              <a:buSzTx/>
              <a:defRPr/>
            </a:pPr>
            <a:r>
              <a:rPr lang="zh-CN" altLang="en-US" sz="3200" dirty="0" smtClean="0">
                <a:solidFill>
                  <a:schemeClr val="tx1"/>
                </a:solidFill>
                <a:latin typeface="隶书" pitchFamily="49" charset="-122"/>
                <a:ea typeface="隶书" pitchFamily="49" charset="-122"/>
              </a:rPr>
              <a:t>闭散列方法</a:t>
            </a:r>
            <a:endParaRPr kumimoji="0" lang="en-US" altLang="zh-CN"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endParaRPr>
          </a:p>
        </p:txBody>
      </p:sp>
      <p:sp>
        <p:nvSpPr>
          <p:cNvPr id="809987" name="Text Box 3"/>
          <p:cNvSpPr txBox="1"/>
          <p:nvPr/>
        </p:nvSpPr>
        <p:spPr>
          <a:xfrm>
            <a:off x="-92075" y="773113"/>
            <a:ext cx="8991600" cy="1144587"/>
          </a:xfrm>
          <a:prstGeom prst="rect">
            <a:avLst/>
          </a:prstGeom>
          <a:noFill/>
          <a:ln w="9525">
            <a:noFill/>
          </a:ln>
        </p:spPr>
        <p:txBody>
          <a:bodyPr anchor="t">
            <a:spAutoFit/>
          </a:bodyPr>
          <a:lstStyle/>
          <a:p>
            <a:pPr lvl="1" indent="0" algn="l" rtl="0" eaLnBrk="1" fontAlgn="base" hangingPunct="1">
              <a:lnSpc>
                <a:spcPct val="90000"/>
              </a:lnSpc>
              <a:spcBef>
                <a:spcPct val="20000"/>
              </a:spcBef>
              <a:spcAft>
                <a:spcPct val="0"/>
              </a:spcAft>
              <a:buClr>
                <a:srgbClr val="6699FF"/>
              </a:buClr>
              <a:buSzTx/>
              <a:buFont typeface="Wingdings" panose="05000000000000000000" pitchFamily="2" charset="2"/>
              <a:buChar char="«"/>
            </a:pPr>
            <a:r>
              <a:rPr lang="en-US" altLang="zh-CN" sz="2800" dirty="0">
                <a:solidFill>
                  <a:schemeClr val="tx1"/>
                </a:solidFill>
                <a:latin typeface="Arial" panose="020B0604020202020204" pitchFamily="34" charset="0"/>
                <a:ea typeface="隶书" pitchFamily="49" charset="-122"/>
              </a:rPr>
              <a:t> </a:t>
            </a:r>
            <a:r>
              <a:rPr lang="zh-CN" altLang="en-US" sz="2800" dirty="0">
                <a:solidFill>
                  <a:schemeClr val="tx1"/>
                </a:solidFill>
                <a:latin typeface="Arial" panose="020B0604020202020204" pitchFamily="34" charset="0"/>
                <a:ea typeface="隶书" pitchFamily="49" charset="-122"/>
              </a:rPr>
              <a:t>例题：</a:t>
            </a:r>
            <a:r>
              <a:rPr lang="zh-CN" altLang="en-US" sz="2400" b="1" dirty="0">
                <a:solidFill>
                  <a:schemeClr val="tx1"/>
                </a:solidFill>
                <a:latin typeface="Times New Roman" panose="02020603050405020304" pitchFamily="18" charset="0"/>
              </a:rPr>
              <a:t>表长为</a:t>
            </a:r>
            <a:r>
              <a:rPr lang="en-US" altLang="zh-CN" sz="2400" b="1" dirty="0">
                <a:solidFill>
                  <a:schemeClr val="tx1"/>
                </a:solidFill>
                <a:latin typeface="Times New Roman" panose="02020603050405020304" pitchFamily="18" charset="0"/>
              </a:rPr>
              <a:t>11</a:t>
            </a:r>
            <a:r>
              <a:rPr lang="zh-CN" altLang="en-US" sz="2400" b="1" dirty="0">
                <a:solidFill>
                  <a:schemeClr val="tx1"/>
                </a:solidFill>
                <a:latin typeface="Times New Roman" panose="02020603050405020304" pitchFamily="18" charset="0"/>
              </a:rPr>
              <a:t>的哈希表中已填有关键字为</a:t>
            </a:r>
            <a:r>
              <a:rPr lang="en-US" altLang="zh-CN" sz="2400" b="1" dirty="0">
                <a:solidFill>
                  <a:schemeClr val="tx1"/>
                </a:solidFill>
                <a:latin typeface="Times New Roman" panose="02020603050405020304" pitchFamily="18" charset="0"/>
              </a:rPr>
              <a:t>17</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60</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29</a:t>
            </a:r>
            <a:r>
              <a:rPr lang="zh-CN" altLang="en-US" sz="2400" b="1" dirty="0">
                <a:solidFill>
                  <a:schemeClr val="tx1"/>
                </a:solidFill>
                <a:latin typeface="Times New Roman" panose="02020603050405020304" pitchFamily="18" charset="0"/>
              </a:rPr>
              <a:t>的记录，</a:t>
            </a:r>
            <a:r>
              <a:rPr lang="en-US" altLang="zh-CN" sz="2400" b="1" dirty="0">
                <a:solidFill>
                  <a:schemeClr val="tx1"/>
                </a:solidFill>
                <a:latin typeface="Times New Roman" panose="02020603050405020304" pitchFamily="18" charset="0"/>
              </a:rPr>
              <a:t>H(key) = key  MOD  11, </a:t>
            </a:r>
            <a:r>
              <a:rPr lang="zh-CN" altLang="zh-CN" sz="2400" b="1" dirty="0">
                <a:solidFill>
                  <a:schemeClr val="tx1"/>
                </a:solidFill>
                <a:latin typeface="Times New Roman" panose="02020603050405020304" pitchFamily="18" charset="0"/>
              </a:rPr>
              <a:t>现有第4个记录，其关键字为38，按</a:t>
            </a:r>
            <a:r>
              <a:rPr lang="zh-CN" altLang="en-US" sz="2400" b="1" dirty="0">
                <a:solidFill>
                  <a:schemeClr val="tx1"/>
                </a:solidFill>
                <a:latin typeface="Times New Roman" panose="02020603050405020304" pitchFamily="18" charset="0"/>
              </a:rPr>
              <a:t>四</a:t>
            </a:r>
            <a:r>
              <a:rPr lang="zh-CN" altLang="zh-CN" sz="2400" b="1" dirty="0">
                <a:solidFill>
                  <a:schemeClr val="tx1"/>
                </a:solidFill>
                <a:latin typeface="Times New Roman" panose="02020603050405020304" pitchFamily="18" charset="0"/>
              </a:rPr>
              <a:t>种处理冲突的方法，将它填入表中</a:t>
            </a:r>
            <a:endParaRPr lang="zh-CN" altLang="en-US" sz="2400" b="1" dirty="0">
              <a:solidFill>
                <a:schemeClr val="tx1"/>
              </a:solidFill>
              <a:latin typeface="Times New Roman" panose="02020603050405020304" pitchFamily="18" charset="0"/>
            </a:endParaRPr>
          </a:p>
        </p:txBody>
      </p:sp>
      <p:grpSp>
        <p:nvGrpSpPr>
          <p:cNvPr id="2" name="Group 4"/>
          <p:cNvGrpSpPr/>
          <p:nvPr/>
        </p:nvGrpSpPr>
        <p:grpSpPr>
          <a:xfrm>
            <a:off x="2001838" y="2032000"/>
            <a:ext cx="4256087" cy="690563"/>
            <a:chOff x="1261" y="1173"/>
            <a:chExt cx="2681" cy="435"/>
          </a:xfrm>
        </p:grpSpPr>
        <p:sp>
          <p:nvSpPr>
            <p:cNvPr id="76804" name="Text Box 5"/>
            <p:cNvSpPr txBox="1"/>
            <p:nvPr/>
          </p:nvSpPr>
          <p:spPr>
            <a:xfrm>
              <a:off x="1295" y="1173"/>
              <a:ext cx="263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0    1    2    3    4    5    6    7    8    9   10</a:t>
              </a:r>
            </a:p>
          </p:txBody>
        </p:sp>
        <p:sp>
          <p:nvSpPr>
            <p:cNvPr id="76805" name="Rectangle 6"/>
            <p:cNvSpPr/>
            <p:nvPr/>
          </p:nvSpPr>
          <p:spPr>
            <a:xfrm>
              <a:off x="1261" y="1366"/>
              <a:ext cx="2681" cy="238"/>
            </a:xfrm>
            <a:prstGeom prst="rect">
              <a:avLst/>
            </a:prstGeom>
            <a:noFill/>
            <a:ln w="9525" cap="flat" cmpd="sng">
              <a:solidFill>
                <a:schemeClr val="tx1"/>
              </a:solidFill>
              <a:prstDash val="solid"/>
              <a:miter/>
              <a:headEnd type="none" w="med" len="med"/>
              <a:tailEnd type="none" w="med" len="med"/>
            </a:ln>
          </p:spPr>
          <p:txBody>
            <a:bodyPr wrap="none" anchor="ctr"/>
            <a:lstStyle/>
            <a:p>
              <a:pPr algn="ctr">
                <a:buSzTx/>
              </a:pPr>
              <a:endParaRPr lang="zh-CN" altLang="en-US" sz="2400" dirty="0">
                <a:latin typeface="Times New Roman" panose="02020603050405020304" pitchFamily="18" charset="0"/>
              </a:endParaRPr>
            </a:p>
          </p:txBody>
        </p:sp>
        <p:sp>
          <p:nvSpPr>
            <p:cNvPr id="76806" name="Line 7"/>
            <p:cNvSpPr/>
            <p:nvPr/>
          </p:nvSpPr>
          <p:spPr>
            <a:xfrm>
              <a:off x="1498" y="1366"/>
              <a:ext cx="0" cy="238"/>
            </a:xfrm>
            <a:prstGeom prst="line">
              <a:avLst/>
            </a:prstGeom>
            <a:ln w="9525" cap="flat" cmpd="sng">
              <a:solidFill>
                <a:schemeClr val="tx1"/>
              </a:solidFill>
              <a:prstDash val="solid"/>
              <a:round/>
              <a:headEnd type="none" w="med" len="med"/>
              <a:tailEnd type="none" w="med" len="med"/>
            </a:ln>
          </p:spPr>
        </p:sp>
        <p:sp>
          <p:nvSpPr>
            <p:cNvPr id="76807" name="Line 8"/>
            <p:cNvSpPr/>
            <p:nvPr/>
          </p:nvSpPr>
          <p:spPr>
            <a:xfrm>
              <a:off x="1741" y="1366"/>
              <a:ext cx="0" cy="238"/>
            </a:xfrm>
            <a:prstGeom prst="line">
              <a:avLst/>
            </a:prstGeom>
            <a:ln w="9525" cap="flat" cmpd="sng">
              <a:solidFill>
                <a:schemeClr val="tx1"/>
              </a:solidFill>
              <a:prstDash val="solid"/>
              <a:round/>
              <a:headEnd type="none" w="med" len="med"/>
              <a:tailEnd type="none" w="med" len="med"/>
            </a:ln>
          </p:spPr>
        </p:sp>
        <p:sp>
          <p:nvSpPr>
            <p:cNvPr id="76808" name="Line 9"/>
            <p:cNvSpPr/>
            <p:nvPr/>
          </p:nvSpPr>
          <p:spPr>
            <a:xfrm>
              <a:off x="1985" y="1366"/>
              <a:ext cx="0" cy="238"/>
            </a:xfrm>
            <a:prstGeom prst="line">
              <a:avLst/>
            </a:prstGeom>
            <a:ln w="9525" cap="flat" cmpd="sng">
              <a:solidFill>
                <a:schemeClr val="tx1"/>
              </a:solidFill>
              <a:prstDash val="solid"/>
              <a:round/>
              <a:headEnd type="none" w="med" len="med"/>
              <a:tailEnd type="none" w="med" len="med"/>
            </a:ln>
          </p:spPr>
        </p:sp>
        <p:sp>
          <p:nvSpPr>
            <p:cNvPr id="76809" name="Line 10"/>
            <p:cNvSpPr/>
            <p:nvPr/>
          </p:nvSpPr>
          <p:spPr>
            <a:xfrm>
              <a:off x="2229" y="1366"/>
              <a:ext cx="0" cy="238"/>
            </a:xfrm>
            <a:prstGeom prst="line">
              <a:avLst/>
            </a:prstGeom>
            <a:ln w="9525" cap="flat" cmpd="sng">
              <a:solidFill>
                <a:schemeClr val="tx1"/>
              </a:solidFill>
              <a:prstDash val="solid"/>
              <a:round/>
              <a:headEnd type="none" w="med" len="med"/>
              <a:tailEnd type="none" w="med" len="med"/>
            </a:ln>
          </p:spPr>
        </p:sp>
        <p:sp>
          <p:nvSpPr>
            <p:cNvPr id="76810" name="Line 11"/>
            <p:cNvSpPr/>
            <p:nvPr/>
          </p:nvSpPr>
          <p:spPr>
            <a:xfrm>
              <a:off x="2473" y="1366"/>
              <a:ext cx="0" cy="238"/>
            </a:xfrm>
            <a:prstGeom prst="line">
              <a:avLst/>
            </a:prstGeom>
            <a:ln w="9525" cap="flat" cmpd="sng">
              <a:solidFill>
                <a:schemeClr val="tx1"/>
              </a:solidFill>
              <a:prstDash val="solid"/>
              <a:round/>
              <a:headEnd type="none" w="med" len="med"/>
              <a:tailEnd type="none" w="med" len="med"/>
            </a:ln>
          </p:spPr>
        </p:sp>
        <p:sp>
          <p:nvSpPr>
            <p:cNvPr id="76811" name="Line 12"/>
            <p:cNvSpPr/>
            <p:nvPr/>
          </p:nvSpPr>
          <p:spPr>
            <a:xfrm>
              <a:off x="2716" y="1366"/>
              <a:ext cx="0" cy="238"/>
            </a:xfrm>
            <a:prstGeom prst="line">
              <a:avLst/>
            </a:prstGeom>
            <a:ln w="9525" cap="flat" cmpd="sng">
              <a:solidFill>
                <a:schemeClr val="tx1"/>
              </a:solidFill>
              <a:prstDash val="solid"/>
              <a:round/>
              <a:headEnd type="none" w="med" len="med"/>
              <a:tailEnd type="none" w="med" len="med"/>
            </a:ln>
          </p:spPr>
        </p:sp>
        <p:sp>
          <p:nvSpPr>
            <p:cNvPr id="76812" name="Line 13"/>
            <p:cNvSpPr/>
            <p:nvPr/>
          </p:nvSpPr>
          <p:spPr>
            <a:xfrm>
              <a:off x="2960" y="1366"/>
              <a:ext cx="0" cy="238"/>
            </a:xfrm>
            <a:prstGeom prst="line">
              <a:avLst/>
            </a:prstGeom>
            <a:ln w="9525" cap="flat" cmpd="sng">
              <a:solidFill>
                <a:schemeClr val="tx1"/>
              </a:solidFill>
              <a:prstDash val="solid"/>
              <a:round/>
              <a:headEnd type="none" w="med" len="med"/>
              <a:tailEnd type="none" w="med" len="med"/>
            </a:ln>
          </p:spPr>
        </p:sp>
        <p:sp>
          <p:nvSpPr>
            <p:cNvPr id="76813" name="Line 14"/>
            <p:cNvSpPr/>
            <p:nvPr/>
          </p:nvSpPr>
          <p:spPr>
            <a:xfrm>
              <a:off x="3204" y="1366"/>
              <a:ext cx="0" cy="238"/>
            </a:xfrm>
            <a:prstGeom prst="line">
              <a:avLst/>
            </a:prstGeom>
            <a:ln w="9525" cap="flat" cmpd="sng">
              <a:solidFill>
                <a:schemeClr val="tx1"/>
              </a:solidFill>
              <a:prstDash val="solid"/>
              <a:round/>
              <a:headEnd type="none" w="med" len="med"/>
              <a:tailEnd type="none" w="med" len="med"/>
            </a:ln>
          </p:spPr>
        </p:sp>
        <p:sp>
          <p:nvSpPr>
            <p:cNvPr id="76814" name="Line 15"/>
            <p:cNvSpPr/>
            <p:nvPr/>
          </p:nvSpPr>
          <p:spPr>
            <a:xfrm>
              <a:off x="3448" y="1366"/>
              <a:ext cx="0" cy="238"/>
            </a:xfrm>
            <a:prstGeom prst="line">
              <a:avLst/>
            </a:prstGeom>
            <a:ln w="9525" cap="flat" cmpd="sng">
              <a:solidFill>
                <a:schemeClr val="tx1"/>
              </a:solidFill>
              <a:prstDash val="solid"/>
              <a:round/>
              <a:headEnd type="none" w="med" len="med"/>
              <a:tailEnd type="none" w="med" len="med"/>
            </a:ln>
          </p:spPr>
        </p:sp>
        <p:sp>
          <p:nvSpPr>
            <p:cNvPr id="76815" name="Line 16"/>
            <p:cNvSpPr/>
            <p:nvPr/>
          </p:nvSpPr>
          <p:spPr>
            <a:xfrm>
              <a:off x="3692" y="1366"/>
              <a:ext cx="0" cy="238"/>
            </a:xfrm>
            <a:prstGeom prst="line">
              <a:avLst/>
            </a:prstGeom>
            <a:ln w="9525" cap="flat" cmpd="sng">
              <a:solidFill>
                <a:schemeClr val="tx1"/>
              </a:solidFill>
              <a:prstDash val="solid"/>
              <a:round/>
              <a:headEnd type="none" w="med" len="med"/>
              <a:tailEnd type="none" w="med" len="med"/>
            </a:ln>
          </p:spPr>
        </p:sp>
        <p:sp>
          <p:nvSpPr>
            <p:cNvPr id="76816" name="Text Box 17"/>
            <p:cNvSpPr txBox="1"/>
            <p:nvPr/>
          </p:nvSpPr>
          <p:spPr>
            <a:xfrm>
              <a:off x="2454" y="1358"/>
              <a:ext cx="756" cy="250"/>
            </a:xfrm>
            <a:prstGeom prst="rect">
              <a:avLst/>
            </a:prstGeom>
            <a:noFill/>
            <a:ln w="9525">
              <a:noFill/>
            </a:ln>
          </p:spPr>
          <p:txBody>
            <a:bodyPr wrap="none" anchor="t">
              <a:spAutoFit/>
            </a:bodyPr>
            <a:lstStyle/>
            <a:p>
              <a:pPr>
                <a:buSzTx/>
              </a:pPr>
              <a:r>
                <a:rPr lang="en-US" altLang="zh-CN" sz="2000" dirty="0">
                  <a:latin typeface="Times New Roman" panose="02020603050405020304" pitchFamily="18" charset="0"/>
                </a:rPr>
                <a:t>60  17  29</a:t>
              </a:r>
            </a:p>
          </p:txBody>
        </p:sp>
      </p:grpSp>
      <p:sp>
        <p:nvSpPr>
          <p:cNvPr id="810002" name="Text Box 18"/>
          <p:cNvSpPr txBox="1"/>
          <p:nvPr/>
        </p:nvSpPr>
        <p:spPr>
          <a:xfrm>
            <a:off x="479425" y="2967038"/>
            <a:ext cx="4217988" cy="13112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0066FF"/>
                </a:solidFill>
                <a:latin typeface="Times New Roman" panose="02020603050405020304" pitchFamily="18" charset="0"/>
              </a:rPr>
              <a:t>1</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 MOD 11 = 6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(5+2) MOD 11 = 7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3 </a:t>
            </a:r>
            <a:r>
              <a:rPr lang="en-US" altLang="zh-CN" sz="2000" b="1" dirty="0">
                <a:latin typeface="Times New Roman" panose="02020603050405020304" pitchFamily="18" charset="0"/>
              </a:rPr>
              <a:t>= (5+3) MOD 11 = 8    </a:t>
            </a:r>
            <a:r>
              <a:rPr lang="zh-CN" altLang="zh-CN" sz="2000" b="1" dirty="0">
                <a:latin typeface="Times New Roman" panose="02020603050405020304" pitchFamily="18" charset="0"/>
              </a:rPr>
              <a:t>不冲突 </a:t>
            </a:r>
            <a:endParaRPr lang="zh-CN" altLang="en-US" sz="2000" b="1" dirty="0">
              <a:latin typeface="Times New Roman" panose="02020603050405020304" pitchFamily="18" charset="0"/>
            </a:endParaRPr>
          </a:p>
        </p:txBody>
      </p:sp>
      <p:sp>
        <p:nvSpPr>
          <p:cNvPr id="810003" name="Text Box 19"/>
          <p:cNvSpPr txBox="1"/>
          <p:nvPr/>
        </p:nvSpPr>
        <p:spPr>
          <a:xfrm>
            <a:off x="5080000" y="2327275"/>
            <a:ext cx="438150" cy="396875"/>
          </a:xfrm>
          <a:prstGeom prst="rect">
            <a:avLst/>
          </a:prstGeom>
          <a:noFill/>
          <a:ln w="9525">
            <a:noFill/>
          </a:ln>
        </p:spPr>
        <p:txBody>
          <a:bodyPr wrap="none" anchor="t">
            <a:spAutoFit/>
          </a:bodyPr>
          <a:lstStyle/>
          <a:p>
            <a:pPr>
              <a:buSzTx/>
            </a:pPr>
            <a:r>
              <a:rPr lang="en-US" altLang="zh-CN" sz="2000" dirty="0">
                <a:solidFill>
                  <a:srgbClr val="0066FF"/>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810004" name="Text Box 20"/>
          <p:cNvSpPr txBox="1"/>
          <p:nvPr/>
        </p:nvSpPr>
        <p:spPr>
          <a:xfrm>
            <a:off x="434975" y="4367213"/>
            <a:ext cx="4249738" cy="112712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chemeClr val="folHlink"/>
                </a:solidFill>
                <a:latin typeface="Times New Roman" panose="02020603050405020304" pitchFamily="18" charset="0"/>
              </a:rPr>
              <a:t>2</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a:t>
            </a:r>
            <a:r>
              <a:rPr lang="en-US" altLang="zh-CN" sz="2400" b="1" dirty="0">
                <a:latin typeface="Times New Roman" panose="02020603050405020304" pitchFamily="18" charset="0"/>
                <a:sym typeface="Symbol" panose="05050102010706020507" pitchFamily="18" charset="2"/>
              </a:rPr>
              <a:t>²</a:t>
            </a:r>
            <a:r>
              <a:rPr lang="en-US" altLang="zh-CN" sz="2000" b="1" dirty="0">
                <a:latin typeface="Times New Roman" panose="02020603050405020304" pitchFamily="18" charset="0"/>
              </a:rPr>
              <a:t>) MOD 11 = 6    </a:t>
            </a:r>
            <a:r>
              <a:rPr lang="zh-CN" altLang="zh-CN" sz="2000" b="1" dirty="0">
                <a:latin typeface="Times New Roman" panose="02020603050405020304" pitchFamily="18" charset="0"/>
              </a:rPr>
              <a:t>冲突</a:t>
            </a:r>
          </a:p>
          <a:p>
            <a:pPr>
              <a:buSzTx/>
            </a:pPr>
            <a:r>
              <a:rPr lang="zh-CN" altLang="zh-CN"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(5-1</a:t>
            </a:r>
            <a:r>
              <a:rPr lang="en-US" altLang="zh-CN" sz="2400" b="1" dirty="0">
                <a:latin typeface="Times New Roman" panose="02020603050405020304" pitchFamily="18" charset="0"/>
                <a:sym typeface="Symbol" panose="05050102010706020507" pitchFamily="18" charset="2"/>
              </a:rPr>
              <a:t>²</a:t>
            </a:r>
            <a:r>
              <a:rPr lang="en-US" altLang="zh-CN" sz="2000" b="1" dirty="0">
                <a:latin typeface="Times New Roman" panose="02020603050405020304" pitchFamily="18" charset="0"/>
              </a:rPr>
              <a:t>) MOD 11 = 4     </a:t>
            </a:r>
            <a:r>
              <a:rPr lang="zh-CN" altLang="zh-CN" sz="2000" b="1" dirty="0">
                <a:latin typeface="Times New Roman" panose="02020603050405020304" pitchFamily="18" charset="0"/>
              </a:rPr>
              <a:t>不冲突</a:t>
            </a:r>
          </a:p>
        </p:txBody>
      </p:sp>
      <p:sp>
        <p:nvSpPr>
          <p:cNvPr id="810005" name="Text Box 21"/>
          <p:cNvSpPr txBox="1"/>
          <p:nvPr/>
        </p:nvSpPr>
        <p:spPr>
          <a:xfrm>
            <a:off x="3524250" y="2332038"/>
            <a:ext cx="438150" cy="396875"/>
          </a:xfrm>
          <a:prstGeom prst="rect">
            <a:avLst/>
          </a:prstGeom>
          <a:noFill/>
          <a:ln w="9525">
            <a:noFill/>
          </a:ln>
        </p:spPr>
        <p:txBody>
          <a:bodyPr wrap="none" anchor="t">
            <a:spAutoFit/>
          </a:bodyPr>
          <a:lstStyle/>
          <a:p>
            <a:pPr>
              <a:buSzTx/>
            </a:pPr>
            <a:r>
              <a:rPr lang="en-US" altLang="zh-CN" sz="2000" dirty="0">
                <a:solidFill>
                  <a:schemeClr val="folHlink"/>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810006" name="Text Box 22"/>
          <p:cNvSpPr txBox="1"/>
          <p:nvPr/>
        </p:nvSpPr>
        <p:spPr>
          <a:xfrm>
            <a:off x="431800" y="5546725"/>
            <a:ext cx="4154488" cy="10064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FF3300"/>
                </a:solidFill>
                <a:latin typeface="Times New Roman" panose="02020603050405020304" pitchFamily="18" charset="0"/>
              </a:rPr>
              <a:t>3</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a:p>
            <a:pPr>
              <a:buSzTx/>
            </a:pPr>
            <a:r>
              <a:rPr lang="zh-CN" altLang="en-US" sz="2000" b="1" dirty="0">
                <a:latin typeface="Times New Roman" panose="02020603050405020304" pitchFamily="18" charset="0"/>
              </a:rPr>
              <a:t>      设伪随机数序列为</a:t>
            </a:r>
            <a:r>
              <a:rPr lang="en-US" altLang="zh-CN" sz="2000" b="1" dirty="0">
                <a:latin typeface="Times New Roman" panose="02020603050405020304" pitchFamily="18" charset="0"/>
              </a:rPr>
              <a:t>9</a:t>
            </a:r>
            <a:r>
              <a:rPr lang="zh-CN" altLang="en-US" sz="2000" b="1" dirty="0">
                <a:latin typeface="Times New Roman" panose="02020603050405020304" pitchFamily="18" charset="0"/>
              </a:rPr>
              <a:t>，则：</a:t>
            </a: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(5+9) MOD 11 = 3    </a:t>
            </a:r>
            <a:r>
              <a:rPr lang="zh-CN" altLang="zh-CN" sz="2000" b="1" dirty="0">
                <a:latin typeface="Times New Roman" panose="02020603050405020304" pitchFamily="18" charset="0"/>
              </a:rPr>
              <a:t>不冲突</a:t>
            </a:r>
            <a:endParaRPr lang="zh-CN" altLang="en-US" sz="2000" b="1" dirty="0">
              <a:latin typeface="Times New Roman" panose="02020603050405020304" pitchFamily="18" charset="0"/>
            </a:endParaRPr>
          </a:p>
        </p:txBody>
      </p:sp>
      <p:sp>
        <p:nvSpPr>
          <p:cNvPr id="810007" name="Text Box 23"/>
          <p:cNvSpPr txBox="1"/>
          <p:nvPr/>
        </p:nvSpPr>
        <p:spPr>
          <a:xfrm>
            <a:off x="3133725" y="2320925"/>
            <a:ext cx="438150" cy="396875"/>
          </a:xfrm>
          <a:prstGeom prst="rect">
            <a:avLst/>
          </a:prstGeom>
          <a:noFill/>
          <a:ln w="9525">
            <a:noFill/>
          </a:ln>
        </p:spPr>
        <p:txBody>
          <a:bodyPr wrap="none" anchor="t">
            <a:spAutoFit/>
          </a:bodyPr>
          <a:lstStyle/>
          <a:p>
            <a:pPr>
              <a:buSzTx/>
            </a:pPr>
            <a:r>
              <a:rPr lang="en-US" altLang="zh-CN" sz="2000" dirty="0">
                <a:solidFill>
                  <a:srgbClr val="FF3300"/>
                </a:solidFill>
                <a:latin typeface="Times New Roman" panose="02020603050405020304" pitchFamily="18" charset="0"/>
              </a:rPr>
              <a:t>38</a:t>
            </a:r>
            <a:endParaRPr lang="en-US" altLang="zh-CN" sz="2000" dirty="0">
              <a:latin typeface="Times New Roman" panose="02020603050405020304" pitchFamily="18" charset="0"/>
            </a:endParaRPr>
          </a:p>
        </p:txBody>
      </p:sp>
      <p:sp>
        <p:nvSpPr>
          <p:cNvPr id="28" name="Text Box 22"/>
          <p:cNvSpPr txBox="1"/>
          <p:nvPr/>
        </p:nvSpPr>
        <p:spPr>
          <a:xfrm>
            <a:off x="4527550" y="2889250"/>
            <a:ext cx="4371975" cy="1322388"/>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a:t>
            </a:r>
            <a:r>
              <a:rPr lang="en-US" altLang="zh-CN" sz="2000" b="1" dirty="0">
                <a:solidFill>
                  <a:srgbClr val="D60093"/>
                </a:solidFill>
                <a:latin typeface="Times New Roman" panose="02020603050405020304" pitchFamily="18" charset="0"/>
              </a:rPr>
              <a:t>4</a:t>
            </a:r>
            <a:r>
              <a:rPr lang="en-US" altLang="zh-CN" sz="2000" b="1" dirty="0">
                <a:latin typeface="Times New Roman" panose="02020603050405020304" pitchFamily="18" charset="0"/>
              </a:rPr>
              <a:t>)  H(38) = 38 MOD 11 = 5    </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HH(38) = 38 MOD 7 = 3</a:t>
            </a:r>
            <a:r>
              <a:rPr lang="zh-CN" altLang="en-US" sz="2000" b="1" dirty="0">
                <a:latin typeface="Times New Roman" panose="02020603050405020304" pitchFamily="18" charset="0"/>
              </a:rPr>
              <a:t>，则：</a:t>
            </a:r>
          </a:p>
          <a:p>
            <a:pPr>
              <a:buSzTx/>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1400" b="1" dirty="0">
                <a:latin typeface="Times New Roman" panose="02020603050405020304" pitchFamily="18" charset="0"/>
              </a:rPr>
              <a:t>1 </a:t>
            </a:r>
            <a:r>
              <a:rPr lang="en-US" altLang="zh-CN" sz="2000" b="1" dirty="0">
                <a:latin typeface="Times New Roman" panose="02020603050405020304" pitchFamily="18" charset="0"/>
              </a:rPr>
              <a:t>= (5+1*3) MOD 11 = 8    </a:t>
            </a:r>
            <a:r>
              <a:rPr lang="zh-CN" altLang="zh-CN" sz="2000" b="1" dirty="0">
                <a:latin typeface="Times New Roman" panose="02020603050405020304" pitchFamily="18" charset="0"/>
              </a:rPr>
              <a:t>冲突</a:t>
            </a:r>
            <a:endParaRPr lang="en-US" altLang="zh-CN" sz="2000" b="1" dirty="0">
              <a:latin typeface="Times New Roman" panose="02020603050405020304" pitchFamily="18" charset="0"/>
            </a:endParaRPr>
          </a:p>
          <a:p>
            <a:pPr>
              <a:buSzTx/>
            </a:pPr>
            <a:r>
              <a:rPr lang="en-US" altLang="zh-CN" sz="2000" b="1" dirty="0">
                <a:latin typeface="Times New Roman" panose="02020603050405020304" pitchFamily="18" charset="0"/>
              </a:rPr>
              <a:t>      H</a:t>
            </a:r>
            <a:r>
              <a:rPr lang="en-US" altLang="zh-CN" sz="1400" b="1" dirty="0">
                <a:latin typeface="Times New Roman" panose="02020603050405020304" pitchFamily="18" charset="0"/>
              </a:rPr>
              <a:t>2 </a:t>
            </a:r>
            <a:r>
              <a:rPr lang="en-US" altLang="zh-CN" sz="2000" b="1" dirty="0">
                <a:latin typeface="Times New Roman" panose="02020603050405020304" pitchFamily="18" charset="0"/>
              </a:rPr>
              <a:t>= (5+2*3) MOD 11 = 0    </a:t>
            </a:r>
            <a:r>
              <a:rPr lang="zh-CN" altLang="en-US" sz="2000" b="1" dirty="0">
                <a:latin typeface="Times New Roman" panose="02020603050405020304" pitchFamily="18" charset="0"/>
              </a:rPr>
              <a:t>不</a:t>
            </a:r>
            <a:r>
              <a:rPr lang="zh-CN" altLang="zh-CN" sz="2000" b="1" dirty="0">
                <a:latin typeface="Times New Roman" panose="02020603050405020304" pitchFamily="18" charset="0"/>
              </a:rPr>
              <a:t>冲突</a:t>
            </a:r>
            <a:endParaRPr lang="zh-CN" altLang="en-US" sz="2000" b="1" dirty="0">
              <a:latin typeface="Times New Roman" panose="02020603050405020304" pitchFamily="18" charset="0"/>
            </a:endParaRPr>
          </a:p>
        </p:txBody>
      </p:sp>
      <p:sp>
        <p:nvSpPr>
          <p:cNvPr id="25" name="Text Box 23"/>
          <p:cNvSpPr txBox="1"/>
          <p:nvPr/>
        </p:nvSpPr>
        <p:spPr>
          <a:xfrm>
            <a:off x="1922463" y="2328863"/>
            <a:ext cx="438150" cy="396875"/>
          </a:xfrm>
          <a:prstGeom prst="rect">
            <a:avLst/>
          </a:prstGeom>
          <a:noFill/>
          <a:ln w="9525">
            <a:noFill/>
          </a:ln>
        </p:spPr>
        <p:txBody>
          <a:bodyPr wrap="none" anchor="t">
            <a:spAutoFit/>
          </a:bodyPr>
          <a:lstStyle/>
          <a:p>
            <a:pPr>
              <a:buSzTx/>
            </a:pPr>
            <a:r>
              <a:rPr lang="en-US" altLang="zh-CN" sz="2000" dirty="0">
                <a:solidFill>
                  <a:srgbClr val="7030A0"/>
                </a:solidFill>
                <a:latin typeface="Times New Roman" panose="02020603050405020304" pitchFamily="18" charset="0"/>
              </a:rPr>
              <a:t>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additive="base">
                                        <p:cTn id="7" dur="500" fill="hold"/>
                                        <p:tgtEl>
                                          <p:spTgt spid="80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0002">
                                            <p:txEl>
                                              <p:pRg st="0" end="0"/>
                                            </p:txEl>
                                          </p:spTgt>
                                        </p:tgtEl>
                                        <p:attrNameLst>
                                          <p:attrName>style.visibility</p:attrName>
                                        </p:attrNameLst>
                                      </p:cBhvr>
                                      <p:to>
                                        <p:strVal val="visible"/>
                                      </p:to>
                                    </p:set>
                                    <p:anim calcmode="lin" valueType="num">
                                      <p:cBhvr additive="base">
                                        <p:cTn id="19" dur="500" fill="hold"/>
                                        <p:tgtEl>
                                          <p:spTgt spid="81000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00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0002">
                                            <p:txEl>
                                              <p:pRg st="1" end="1"/>
                                            </p:txEl>
                                          </p:spTgt>
                                        </p:tgtEl>
                                        <p:attrNameLst>
                                          <p:attrName>style.visibility</p:attrName>
                                        </p:attrNameLst>
                                      </p:cBhvr>
                                      <p:to>
                                        <p:strVal val="visible"/>
                                      </p:to>
                                    </p:set>
                                    <p:anim calcmode="lin" valueType="num">
                                      <p:cBhvr additive="base">
                                        <p:cTn id="25" dur="500" fill="hold"/>
                                        <p:tgtEl>
                                          <p:spTgt spid="81000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00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0002">
                                            <p:txEl>
                                              <p:pRg st="2" end="2"/>
                                            </p:txEl>
                                          </p:spTgt>
                                        </p:tgtEl>
                                        <p:attrNameLst>
                                          <p:attrName>style.visibility</p:attrName>
                                        </p:attrNameLst>
                                      </p:cBhvr>
                                      <p:to>
                                        <p:strVal val="visible"/>
                                      </p:to>
                                    </p:set>
                                    <p:anim calcmode="lin" valueType="num">
                                      <p:cBhvr additive="base">
                                        <p:cTn id="31" dur="500" fill="hold"/>
                                        <p:tgtEl>
                                          <p:spTgt spid="81000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000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0002">
                                            <p:txEl>
                                              <p:pRg st="3" end="3"/>
                                            </p:txEl>
                                          </p:spTgt>
                                        </p:tgtEl>
                                        <p:attrNameLst>
                                          <p:attrName>style.visibility</p:attrName>
                                        </p:attrNameLst>
                                      </p:cBhvr>
                                      <p:to>
                                        <p:strVal val="visible"/>
                                      </p:to>
                                    </p:set>
                                    <p:anim calcmode="lin" valueType="num">
                                      <p:cBhvr additive="base">
                                        <p:cTn id="37" dur="500" fill="hold"/>
                                        <p:tgtEl>
                                          <p:spTgt spid="81000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000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10003"/>
                                        </p:tgtEl>
                                        <p:attrNameLst>
                                          <p:attrName>style.visibility</p:attrName>
                                        </p:attrNameLst>
                                      </p:cBhvr>
                                      <p:to>
                                        <p:strVal val="visible"/>
                                      </p:to>
                                    </p:set>
                                    <p:animEffect transition="in" filter="box(out)">
                                      <p:cBhvr>
                                        <p:cTn id="43" dur="500"/>
                                        <p:tgtEl>
                                          <p:spTgt spid="810003"/>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10004">
                                            <p:txEl>
                                              <p:pRg st="0" end="0"/>
                                            </p:txEl>
                                          </p:spTgt>
                                        </p:tgtEl>
                                        <p:attrNameLst>
                                          <p:attrName>style.visibility</p:attrName>
                                        </p:attrNameLst>
                                      </p:cBhvr>
                                      <p:to>
                                        <p:strVal val="visible"/>
                                      </p:to>
                                    </p:set>
                                    <p:anim calcmode="lin" valueType="num">
                                      <p:cBhvr additive="base">
                                        <p:cTn id="48" dur="500" fill="hold"/>
                                        <p:tgtEl>
                                          <p:spTgt spid="81000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81000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WHOOSH.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10004">
                                            <p:txEl>
                                              <p:pRg st="1" end="1"/>
                                            </p:txEl>
                                          </p:spTgt>
                                        </p:tgtEl>
                                        <p:attrNameLst>
                                          <p:attrName>style.visibility</p:attrName>
                                        </p:attrNameLst>
                                      </p:cBhvr>
                                      <p:to>
                                        <p:strVal val="visible"/>
                                      </p:to>
                                    </p:set>
                                    <p:anim calcmode="lin" valueType="num">
                                      <p:cBhvr additive="base">
                                        <p:cTn id="54" dur="500" fill="hold"/>
                                        <p:tgtEl>
                                          <p:spTgt spid="810004">
                                            <p:txEl>
                                              <p:pRg st="1" end="1"/>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1000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810004">
                                            <p:txEl>
                                              <p:pRg st="2" end="2"/>
                                            </p:txEl>
                                          </p:spTgt>
                                        </p:tgtEl>
                                        <p:attrNameLst>
                                          <p:attrName>style.visibility</p:attrName>
                                        </p:attrNameLst>
                                      </p:cBhvr>
                                      <p:to>
                                        <p:strVal val="visible"/>
                                      </p:to>
                                    </p:set>
                                    <p:anim calcmode="lin" valueType="num">
                                      <p:cBhvr additive="base">
                                        <p:cTn id="60" dur="500" fill="hold"/>
                                        <p:tgtEl>
                                          <p:spTgt spid="810004">
                                            <p:txEl>
                                              <p:pRg st="2" end="2"/>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81000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WHOOSH.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810005"/>
                                        </p:tgtEl>
                                        <p:attrNameLst>
                                          <p:attrName>style.visibility</p:attrName>
                                        </p:attrNameLst>
                                      </p:cBhvr>
                                      <p:to>
                                        <p:strVal val="visible"/>
                                      </p:to>
                                    </p:set>
                                    <p:animEffect transition="in" filter="box(out)">
                                      <p:cBhvr>
                                        <p:cTn id="66" dur="500"/>
                                        <p:tgtEl>
                                          <p:spTgt spid="810005"/>
                                        </p:tgtEl>
                                      </p:cBhvr>
                                    </p:animEffect>
                                  </p:childTnLst>
                                  <p:subTnLst>
                                    <p:audio>
                                      <p:cMediaNode>
                                        <p:cTn display="0" masterRel="sameClick">
                                          <p:stCondLst>
                                            <p:cond evt="begin" delay="0">
                                              <p:tn val="64"/>
                                            </p:cond>
                                          </p:stCondLst>
                                          <p:endCondLst>
                                            <p:cond evt="onStopAudio" delay="0">
                                              <p:tgtEl>
                                                <p:sldTgt/>
                                              </p:tgtEl>
                                            </p:cond>
                                          </p:endCondLst>
                                        </p:cTn>
                                        <p:tgtEl>
                                          <p:sndTgt r:embed="rId3" name="whoosh.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810006">
                                            <p:txEl>
                                              <p:pRg st="0" end="0"/>
                                            </p:txEl>
                                          </p:spTgt>
                                        </p:tgtEl>
                                        <p:attrNameLst>
                                          <p:attrName>style.visibility</p:attrName>
                                        </p:attrNameLst>
                                      </p:cBhvr>
                                      <p:to>
                                        <p:strVal val="visible"/>
                                      </p:to>
                                    </p:set>
                                    <p:anim calcmode="lin" valueType="num">
                                      <p:cBhvr additive="base">
                                        <p:cTn id="71" dur="500" fill="hold"/>
                                        <p:tgtEl>
                                          <p:spTgt spid="810006">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8100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WHOOSH.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810006">
                                            <p:txEl>
                                              <p:pRg st="1" end="1"/>
                                            </p:txEl>
                                          </p:spTgt>
                                        </p:tgtEl>
                                        <p:attrNameLst>
                                          <p:attrName>style.visibility</p:attrName>
                                        </p:attrNameLst>
                                      </p:cBhvr>
                                      <p:to>
                                        <p:strVal val="visible"/>
                                      </p:to>
                                    </p:set>
                                    <p:anim calcmode="lin" valueType="num">
                                      <p:cBhvr additive="base">
                                        <p:cTn id="77" dur="500" fill="hold"/>
                                        <p:tgtEl>
                                          <p:spTgt spid="810006">
                                            <p:txEl>
                                              <p:pRg st="1" end="1"/>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81000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WHOOSH.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810006">
                                            <p:txEl>
                                              <p:pRg st="2" end="2"/>
                                            </p:txEl>
                                          </p:spTgt>
                                        </p:tgtEl>
                                        <p:attrNameLst>
                                          <p:attrName>style.visibility</p:attrName>
                                        </p:attrNameLst>
                                      </p:cBhvr>
                                      <p:to>
                                        <p:strVal val="visible"/>
                                      </p:to>
                                    </p:set>
                                    <p:anim calcmode="lin" valueType="num">
                                      <p:cBhvr additive="base">
                                        <p:cTn id="83" dur="500" fill="hold"/>
                                        <p:tgtEl>
                                          <p:spTgt spid="810006">
                                            <p:txEl>
                                              <p:pRg st="2" end="2"/>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81000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WHOOSH.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810007"/>
                                        </p:tgtEl>
                                        <p:attrNameLst>
                                          <p:attrName>style.visibility</p:attrName>
                                        </p:attrNameLst>
                                      </p:cBhvr>
                                      <p:to>
                                        <p:strVal val="visible"/>
                                      </p:to>
                                    </p:set>
                                    <p:animEffect transition="in" filter="box(out)">
                                      <p:cBhvr>
                                        <p:cTn id="89" dur="500"/>
                                        <p:tgtEl>
                                          <p:spTgt spid="810007"/>
                                        </p:tgtEl>
                                      </p:cBhvr>
                                    </p:animEffect>
                                  </p:childTnLst>
                                  <p:subTnLst>
                                    <p:audio>
                                      <p:cMediaNode>
                                        <p:cTn display="0" masterRel="sameClick">
                                          <p:stCondLst>
                                            <p:cond evt="begin" delay="0">
                                              <p:tn val="87"/>
                                            </p:cond>
                                          </p:stCondLst>
                                          <p:endCondLst>
                                            <p:cond evt="onStopAudio" delay="0">
                                              <p:tgtEl>
                                                <p:sldTgt/>
                                              </p:tgtEl>
                                            </p:cond>
                                          </p:endCondLst>
                                        </p:cTn>
                                        <p:tgtEl>
                                          <p:sndTgt r:embed="rId3" name="whoosh.wav"/>
                                        </p:tgtEl>
                                      </p:cMediaNode>
                                    </p:audio>
                                  </p:subTnLst>
                                </p:cTn>
                              </p:par>
                            </p:childTnLst>
                          </p:cTn>
                        </p:par>
                      </p:childTnLst>
                    </p:cTn>
                  </p:par>
                  <p:par>
                    <p:cTn id="90" fill="hold">
                      <p:stCondLst>
                        <p:cond delay="indefinite"/>
                      </p:stCondLst>
                      <p:childTnLst>
                        <p:par>
                          <p:cTn id="91" fill="hold">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8">
                                            <p:txEl>
                                              <p:pRg st="0" end="0"/>
                                            </p:txEl>
                                          </p:spTgt>
                                        </p:tgtEl>
                                        <p:attrNameLst>
                                          <p:attrName>style.visibility</p:attrName>
                                        </p:attrNameLst>
                                      </p:cBhvr>
                                      <p:to>
                                        <p:strVal val="visible"/>
                                      </p:to>
                                    </p:set>
                                    <p:anim calcmode="lin" valueType="num">
                                      <p:cBhvr additive="base">
                                        <p:cTn id="94"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2" name="WHOOSH.WAV"/>
                                        </p:tgtEl>
                                      </p:cMediaNode>
                                    </p:audio>
                                  </p:sub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28">
                                            <p:txEl>
                                              <p:pRg st="1" end="1"/>
                                            </p:txEl>
                                          </p:spTgt>
                                        </p:tgtEl>
                                        <p:attrNameLst>
                                          <p:attrName>style.visibility</p:attrName>
                                        </p:attrNameLst>
                                      </p:cBhvr>
                                      <p:to>
                                        <p:strVal val="visible"/>
                                      </p:to>
                                    </p:set>
                                    <p:anim calcmode="lin" valueType="num">
                                      <p:cBhvr additive="base">
                                        <p:cTn id="100"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2" name="WHOOSH.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28">
                                            <p:txEl>
                                              <p:pRg st="2" end="2"/>
                                            </p:txEl>
                                          </p:spTgt>
                                        </p:tgtEl>
                                        <p:attrNameLst>
                                          <p:attrName>style.visibility</p:attrName>
                                        </p:attrNameLst>
                                      </p:cBhvr>
                                      <p:to>
                                        <p:strVal val="visible"/>
                                      </p:to>
                                    </p:set>
                                    <p:anim calcmode="lin" valueType="num">
                                      <p:cBhvr additive="base">
                                        <p:cTn id="106"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2" name="WHOOSH.WAV"/>
                                        </p:tgtEl>
                                      </p:cMediaNode>
                                    </p:audio>
                                  </p:subTnLst>
                                </p:cTn>
                              </p:par>
                            </p:childTnLst>
                          </p:cTn>
                        </p:par>
                      </p:childTnLst>
                    </p:cTn>
                  </p:par>
                  <p:par>
                    <p:cTn id="108" fill="hold">
                      <p:stCondLst>
                        <p:cond delay="indefinite"/>
                      </p:stCondLst>
                      <p:childTnLst>
                        <p:par>
                          <p:cTn id="109" fill="hold">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28">
                                            <p:txEl>
                                              <p:pRg st="3" end="3"/>
                                            </p:txEl>
                                          </p:spTgt>
                                        </p:tgtEl>
                                        <p:attrNameLst>
                                          <p:attrName>style.visibility</p:attrName>
                                        </p:attrNameLst>
                                      </p:cBhvr>
                                      <p:to>
                                        <p:strVal val="visible"/>
                                      </p:to>
                                    </p:set>
                                    <p:anim calcmode="lin" valueType="num">
                                      <p:cBhvr additive="base">
                                        <p:cTn id="112" dur="500" fill="hold"/>
                                        <p:tgtEl>
                                          <p:spTgt spid="28">
                                            <p:txEl>
                                              <p:pRg st="3" end="3"/>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2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0"/>
                                            </p:cond>
                                          </p:stCondLst>
                                          <p:endCondLst>
                                            <p:cond evt="onStopAudio" delay="0">
                                              <p:tgtEl>
                                                <p:sldTgt/>
                                              </p:tgtEl>
                                            </p:cond>
                                          </p:endCondLst>
                                        </p:cTn>
                                        <p:tgtEl>
                                          <p:sndTgt r:embed="rId2" name="WHOOSH.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box(out)">
                                      <p:cBhvr>
                                        <p:cTn id="118" dur="500"/>
                                        <p:tgtEl>
                                          <p:spTgt spid="25"/>
                                        </p:tgtEl>
                                      </p:cBhvr>
                                    </p:animEffect>
                                  </p:childTnLst>
                                  <p:subTnLst>
                                    <p:audio>
                                      <p:cMediaNode>
                                        <p:cTn display="0" masterRel="sameClick">
                                          <p:stCondLst>
                                            <p:cond evt="begin" delay="0">
                                              <p:tn val="116"/>
                                            </p:cond>
                                          </p:stCondLst>
                                          <p:endCondLst>
                                            <p:cond evt="onStopAudio" delay="0">
                                              <p:tgtEl>
                                                <p:sldTgt/>
                                              </p:tgtEl>
                                            </p:cond>
                                          </p:endCondLst>
                                        </p:cTn>
                                        <p:tgtEl>
                                          <p:sndTgt r:embed="rId3" name="whoosh.wav"/>
                                        </p:tgtEl>
                                      </p:cMediaNode>
                                    </p:audio>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p:bldP spid="810002" grpId="0" build="p"/>
      <p:bldP spid="810003" grpId="0"/>
      <p:bldP spid="810004" grpId="0" build="p"/>
      <p:bldP spid="810005" grpId="0"/>
      <p:bldP spid="810006" grpId="0" build="p"/>
      <p:bldP spid="810007" grpId="0"/>
      <p:bldP spid="28" grpId="0" build="p"/>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p:nvPr/>
        </p:nvSpPr>
        <p:spPr>
          <a:xfrm>
            <a:off x="381000" y="609600"/>
            <a:ext cx="8458200" cy="822325"/>
          </a:xfrm>
          <a:prstGeom prst="rect">
            <a:avLst/>
          </a:prstGeom>
          <a:noFill/>
          <a:ln w="9525">
            <a:noFill/>
          </a:ln>
        </p:spPr>
        <p:txBody>
          <a:bodyPr anchor="t">
            <a:spAutoFit/>
          </a:bodyPr>
          <a:lstStyle/>
          <a:p>
            <a:pPr>
              <a:buSzTx/>
            </a:pPr>
            <a:r>
              <a:rPr lang="zh-CN" altLang="en-US" sz="2400" b="1" dirty="0">
                <a:latin typeface="楷体_GB2312" pitchFamily="49" charset="-122"/>
                <a:ea typeface="楷体_GB2312" pitchFamily="49" charset="-122"/>
              </a:rPr>
              <a:t>关键字</a:t>
            </a:r>
            <a:r>
              <a:rPr lang="en-US" altLang="zh-CN" sz="2400" b="1" dirty="0">
                <a:latin typeface="楷体_GB2312" pitchFamily="49" charset="-122"/>
                <a:ea typeface="楷体_GB2312" pitchFamily="49" charset="-122"/>
              </a:rPr>
              <a:t>(19, 14, 23, 01, 68, 20, 84, 27, 55,  11, 10, 79), </a:t>
            </a:r>
            <a:r>
              <a:rPr lang="zh-CN" altLang="en-US" sz="2400" b="1" dirty="0">
                <a:solidFill>
                  <a:srgbClr val="00339A"/>
                </a:solidFill>
                <a:latin typeface="楷体_GB2312" pitchFamily="49" charset="-122"/>
                <a:ea typeface="楷体_GB2312" pitchFamily="49" charset="-122"/>
              </a:rPr>
              <a:t>哈希函数</a:t>
            </a:r>
            <a:r>
              <a:rPr lang="en-US" altLang="zh-CN" sz="2400" b="1" i="1" dirty="0">
                <a:latin typeface="楷体_GB2312" pitchFamily="49" charset="-122"/>
                <a:ea typeface="楷体_GB2312" pitchFamily="49" charset="-122"/>
              </a:rPr>
              <a:t>H</a:t>
            </a:r>
            <a:r>
              <a:rPr lang="en-US" altLang="zh-CN"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key</a:t>
            </a:r>
            <a:r>
              <a:rPr lang="en-US" altLang="zh-CN" sz="2400" b="1" dirty="0">
                <a:latin typeface="楷体_GB2312" pitchFamily="49" charset="-122"/>
                <a:ea typeface="楷体_GB2312" pitchFamily="49" charset="-122"/>
              </a:rPr>
              <a:t>) = </a:t>
            </a:r>
            <a:r>
              <a:rPr lang="en-US" altLang="zh-CN" sz="2400" b="1" i="1" dirty="0">
                <a:latin typeface="楷体_GB2312" pitchFamily="49" charset="-122"/>
                <a:ea typeface="楷体_GB2312" pitchFamily="49" charset="-122"/>
              </a:rPr>
              <a:t>key</a:t>
            </a:r>
            <a:r>
              <a:rPr lang="en-US" altLang="zh-CN" sz="2400" b="1" dirty="0">
                <a:latin typeface="楷体_GB2312" pitchFamily="49" charset="-122"/>
                <a:ea typeface="楷体_GB2312" pitchFamily="49" charset="-122"/>
              </a:rPr>
              <a:t>  MOD </a:t>
            </a:r>
            <a:r>
              <a:rPr lang="en-US" altLang="zh-CN" sz="2400" b="1" i="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13</a:t>
            </a:r>
            <a:r>
              <a:rPr lang="zh-CN" altLang="en-US" sz="2400" dirty="0">
                <a:latin typeface="楷体_GB2312" pitchFamily="49" charset="-122"/>
                <a:ea typeface="楷体_GB2312" pitchFamily="49" charset="-122"/>
              </a:rPr>
              <a:t>。</a:t>
            </a:r>
          </a:p>
        </p:txBody>
      </p:sp>
      <p:grpSp>
        <p:nvGrpSpPr>
          <p:cNvPr id="2" name="Group 4"/>
          <p:cNvGrpSpPr/>
          <p:nvPr/>
        </p:nvGrpSpPr>
        <p:grpSpPr>
          <a:xfrm>
            <a:off x="457200" y="2057400"/>
            <a:ext cx="5638800" cy="3962400"/>
            <a:chOff x="2496" y="1680"/>
            <a:chExt cx="3552" cy="2496"/>
          </a:xfrm>
        </p:grpSpPr>
        <p:grpSp>
          <p:nvGrpSpPr>
            <p:cNvPr id="77827" name="Group 5"/>
            <p:cNvGrpSpPr/>
            <p:nvPr/>
          </p:nvGrpSpPr>
          <p:grpSpPr>
            <a:xfrm>
              <a:off x="2496" y="1680"/>
              <a:ext cx="288" cy="2496"/>
              <a:chOff x="2736" y="1392"/>
              <a:chExt cx="288" cy="2496"/>
            </a:xfrm>
          </p:grpSpPr>
          <p:sp>
            <p:nvSpPr>
              <p:cNvPr id="77828" name="Rectangle 6"/>
              <p:cNvSpPr/>
              <p:nvPr/>
            </p:nvSpPr>
            <p:spPr>
              <a:xfrm>
                <a:off x="2736" y="2160"/>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29" name="Rectangle 7"/>
              <p:cNvSpPr/>
              <p:nvPr/>
            </p:nvSpPr>
            <p:spPr>
              <a:xfrm>
                <a:off x="2736" y="235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0" name="Rectangle 8"/>
              <p:cNvSpPr/>
              <p:nvPr/>
            </p:nvSpPr>
            <p:spPr>
              <a:xfrm>
                <a:off x="2736" y="254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1" name="Rectangle 9"/>
              <p:cNvSpPr/>
              <p:nvPr/>
            </p:nvSpPr>
            <p:spPr>
              <a:xfrm>
                <a:off x="2736" y="273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2" name="Rectangle 10"/>
              <p:cNvSpPr/>
              <p:nvPr/>
            </p:nvSpPr>
            <p:spPr>
              <a:xfrm>
                <a:off x="2736" y="2928"/>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3" name="Rectangle 11"/>
              <p:cNvSpPr/>
              <p:nvPr/>
            </p:nvSpPr>
            <p:spPr>
              <a:xfrm>
                <a:off x="2736" y="3120"/>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4" name="Rectangle 12"/>
              <p:cNvSpPr/>
              <p:nvPr/>
            </p:nvSpPr>
            <p:spPr>
              <a:xfrm>
                <a:off x="2736" y="331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5" name="Rectangle 13"/>
              <p:cNvSpPr/>
              <p:nvPr/>
            </p:nvSpPr>
            <p:spPr>
              <a:xfrm>
                <a:off x="273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6" name="Rectangle 14"/>
              <p:cNvSpPr/>
              <p:nvPr/>
            </p:nvSpPr>
            <p:spPr>
              <a:xfrm>
                <a:off x="2736" y="1392"/>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7" name="Rectangle 15"/>
              <p:cNvSpPr/>
              <p:nvPr/>
            </p:nvSpPr>
            <p:spPr>
              <a:xfrm>
                <a:off x="2736" y="158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38" name="Rectangle 16"/>
              <p:cNvSpPr/>
              <p:nvPr/>
            </p:nvSpPr>
            <p:spPr>
              <a:xfrm>
                <a:off x="2736" y="177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sp>
            <p:nvSpPr>
              <p:cNvPr id="77839" name="Rectangle 17"/>
              <p:cNvSpPr/>
              <p:nvPr/>
            </p:nvSpPr>
            <p:spPr>
              <a:xfrm>
                <a:off x="2736" y="1968"/>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sp>
            <p:nvSpPr>
              <p:cNvPr id="77840" name="Rectangle 18"/>
              <p:cNvSpPr/>
              <p:nvPr/>
            </p:nvSpPr>
            <p:spPr>
              <a:xfrm>
                <a:off x="2736" y="3696"/>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41" name="Group 19"/>
            <p:cNvGrpSpPr/>
            <p:nvPr/>
          </p:nvGrpSpPr>
          <p:grpSpPr>
            <a:xfrm>
              <a:off x="3024" y="3840"/>
              <a:ext cx="576" cy="192"/>
              <a:chOff x="3216" y="3504"/>
              <a:chExt cx="576" cy="192"/>
            </a:xfrm>
          </p:grpSpPr>
          <p:sp>
            <p:nvSpPr>
              <p:cNvPr id="77842" name="Rectangle 20"/>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11</a:t>
                </a:r>
              </a:p>
            </p:txBody>
          </p:sp>
          <p:sp>
            <p:nvSpPr>
              <p:cNvPr id="77843" name="Rectangle 21"/>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44" name="Group 22"/>
            <p:cNvGrpSpPr/>
            <p:nvPr/>
          </p:nvGrpSpPr>
          <p:grpSpPr>
            <a:xfrm>
              <a:off x="3024" y="3600"/>
              <a:ext cx="576" cy="192"/>
              <a:chOff x="3216" y="3504"/>
              <a:chExt cx="576" cy="192"/>
            </a:xfrm>
          </p:grpSpPr>
          <p:sp>
            <p:nvSpPr>
              <p:cNvPr id="77845" name="Rectangle 23"/>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10</a:t>
                </a:r>
              </a:p>
            </p:txBody>
          </p:sp>
          <p:sp>
            <p:nvSpPr>
              <p:cNvPr id="77846" name="Rectangle 24"/>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47" name="Group 25"/>
            <p:cNvGrpSpPr/>
            <p:nvPr/>
          </p:nvGrpSpPr>
          <p:grpSpPr>
            <a:xfrm>
              <a:off x="3024" y="3072"/>
              <a:ext cx="576" cy="192"/>
              <a:chOff x="3216" y="3504"/>
              <a:chExt cx="576" cy="192"/>
            </a:xfrm>
          </p:grpSpPr>
          <p:sp>
            <p:nvSpPr>
              <p:cNvPr id="77848" name="Rectangle 26"/>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20</a:t>
                </a:r>
              </a:p>
            </p:txBody>
          </p:sp>
          <p:sp>
            <p:nvSpPr>
              <p:cNvPr id="77849" name="Rectangle 27"/>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50" name="Group 28"/>
            <p:cNvGrpSpPr/>
            <p:nvPr/>
          </p:nvGrpSpPr>
          <p:grpSpPr>
            <a:xfrm>
              <a:off x="3024" y="2832"/>
              <a:ext cx="576" cy="192"/>
              <a:chOff x="3216" y="3504"/>
              <a:chExt cx="576" cy="192"/>
            </a:xfrm>
          </p:grpSpPr>
          <p:sp>
            <p:nvSpPr>
              <p:cNvPr id="77851" name="Rectangle 29"/>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19</a:t>
                </a:r>
              </a:p>
            </p:txBody>
          </p:sp>
          <p:sp>
            <p:nvSpPr>
              <p:cNvPr id="77852" name="Rectangle 30"/>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3" name="Group 31"/>
            <p:cNvGrpSpPr/>
            <p:nvPr/>
          </p:nvGrpSpPr>
          <p:grpSpPr>
            <a:xfrm>
              <a:off x="3024" y="2256"/>
              <a:ext cx="576" cy="192"/>
              <a:chOff x="3216" y="3504"/>
              <a:chExt cx="576" cy="192"/>
            </a:xfrm>
          </p:grpSpPr>
          <p:sp>
            <p:nvSpPr>
              <p:cNvPr id="77854" name="Rectangle 32"/>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55</a:t>
                </a:r>
              </a:p>
            </p:txBody>
          </p:sp>
          <p:sp>
            <p:nvSpPr>
              <p:cNvPr id="77855" name="Rectangle 33"/>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6" name="Group 34"/>
            <p:cNvGrpSpPr/>
            <p:nvPr/>
          </p:nvGrpSpPr>
          <p:grpSpPr>
            <a:xfrm>
              <a:off x="3024" y="1872"/>
              <a:ext cx="576" cy="192"/>
              <a:chOff x="3216" y="3504"/>
              <a:chExt cx="576" cy="192"/>
            </a:xfrm>
          </p:grpSpPr>
          <p:sp>
            <p:nvSpPr>
              <p:cNvPr id="77857" name="Rectangle 35"/>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01</a:t>
                </a:r>
              </a:p>
            </p:txBody>
          </p:sp>
          <p:sp>
            <p:nvSpPr>
              <p:cNvPr id="77858" name="Rectangle 36"/>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59" name="Group 37"/>
            <p:cNvGrpSpPr/>
            <p:nvPr/>
          </p:nvGrpSpPr>
          <p:grpSpPr>
            <a:xfrm>
              <a:off x="3840" y="2256"/>
              <a:ext cx="576" cy="192"/>
              <a:chOff x="3216" y="3504"/>
              <a:chExt cx="576" cy="192"/>
            </a:xfrm>
          </p:grpSpPr>
          <p:sp>
            <p:nvSpPr>
              <p:cNvPr id="77860" name="Rectangle 38"/>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68</a:t>
                </a:r>
              </a:p>
            </p:txBody>
          </p:sp>
          <p:sp>
            <p:nvSpPr>
              <p:cNvPr id="77861" name="Rectangle 39"/>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62" name="Group 40"/>
            <p:cNvGrpSpPr/>
            <p:nvPr/>
          </p:nvGrpSpPr>
          <p:grpSpPr>
            <a:xfrm>
              <a:off x="3840" y="1872"/>
              <a:ext cx="576" cy="192"/>
              <a:chOff x="3216" y="3504"/>
              <a:chExt cx="576" cy="192"/>
            </a:xfrm>
          </p:grpSpPr>
          <p:sp>
            <p:nvSpPr>
              <p:cNvPr id="77863" name="Rectangle 41"/>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14</a:t>
                </a:r>
              </a:p>
            </p:txBody>
          </p:sp>
          <p:sp>
            <p:nvSpPr>
              <p:cNvPr id="77864" name="Rectangle 42"/>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grpSp>
          <p:nvGrpSpPr>
            <p:cNvPr id="77865" name="Group 43"/>
            <p:cNvGrpSpPr/>
            <p:nvPr/>
          </p:nvGrpSpPr>
          <p:grpSpPr>
            <a:xfrm>
              <a:off x="3840" y="3600"/>
              <a:ext cx="576" cy="192"/>
              <a:chOff x="3216" y="3504"/>
              <a:chExt cx="576" cy="192"/>
            </a:xfrm>
          </p:grpSpPr>
          <p:sp>
            <p:nvSpPr>
              <p:cNvPr id="77866" name="Rectangle 44"/>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23</a:t>
                </a:r>
              </a:p>
            </p:txBody>
          </p:sp>
          <p:sp>
            <p:nvSpPr>
              <p:cNvPr id="77867" name="Rectangle 45"/>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68" name="Group 46"/>
            <p:cNvGrpSpPr/>
            <p:nvPr/>
          </p:nvGrpSpPr>
          <p:grpSpPr>
            <a:xfrm>
              <a:off x="3840" y="2832"/>
              <a:ext cx="576" cy="192"/>
              <a:chOff x="3216" y="3504"/>
              <a:chExt cx="576" cy="192"/>
            </a:xfrm>
          </p:grpSpPr>
          <p:sp>
            <p:nvSpPr>
              <p:cNvPr id="77869" name="Rectangle 47"/>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84</a:t>
                </a:r>
              </a:p>
            </p:txBody>
          </p:sp>
          <p:sp>
            <p:nvSpPr>
              <p:cNvPr id="77870" name="Rectangle 48"/>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71" name="Group 49"/>
            <p:cNvGrpSpPr/>
            <p:nvPr/>
          </p:nvGrpSpPr>
          <p:grpSpPr>
            <a:xfrm>
              <a:off x="5472" y="1872"/>
              <a:ext cx="576" cy="192"/>
              <a:chOff x="3216" y="3504"/>
              <a:chExt cx="576" cy="192"/>
            </a:xfrm>
          </p:grpSpPr>
          <p:sp>
            <p:nvSpPr>
              <p:cNvPr id="77872" name="Rectangle 50"/>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79</a:t>
                </a:r>
              </a:p>
            </p:txBody>
          </p:sp>
          <p:sp>
            <p:nvSpPr>
              <p:cNvPr id="77873" name="Rectangle 51"/>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a:t>
                </a:r>
              </a:p>
            </p:txBody>
          </p:sp>
        </p:grpSp>
        <p:grpSp>
          <p:nvGrpSpPr>
            <p:cNvPr id="77874" name="Group 52"/>
            <p:cNvGrpSpPr/>
            <p:nvPr/>
          </p:nvGrpSpPr>
          <p:grpSpPr>
            <a:xfrm>
              <a:off x="4656" y="1872"/>
              <a:ext cx="576" cy="192"/>
              <a:chOff x="3216" y="3504"/>
              <a:chExt cx="576" cy="192"/>
            </a:xfrm>
          </p:grpSpPr>
          <p:sp>
            <p:nvSpPr>
              <p:cNvPr id="77875" name="Rectangle 53"/>
              <p:cNvSpPr/>
              <p:nvPr/>
            </p:nvSpPr>
            <p:spPr>
              <a:xfrm>
                <a:off x="3216"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r>
                  <a:rPr lang="en-US" altLang="zh-CN" sz="2400" b="1" dirty="0">
                    <a:latin typeface="Times New Roman" panose="02020603050405020304" pitchFamily="18" charset="0"/>
                    <a:sym typeface="Symbol" panose="05050102010706020507" pitchFamily="18" charset="2"/>
                  </a:rPr>
                  <a:t>27</a:t>
                </a:r>
              </a:p>
            </p:txBody>
          </p:sp>
          <p:sp>
            <p:nvSpPr>
              <p:cNvPr id="77876" name="Rectangle 54"/>
              <p:cNvSpPr/>
              <p:nvPr/>
            </p:nvSpPr>
            <p:spPr>
              <a:xfrm>
                <a:off x="3504" y="3504"/>
                <a:ext cx="288" cy="192"/>
              </a:xfrm>
              <a:prstGeom prst="rect">
                <a:avLst/>
              </a:prstGeom>
              <a:noFill/>
              <a:ln w="12700" cap="flat" cmpd="sng">
                <a:solidFill>
                  <a:srgbClr val="00339A"/>
                </a:solidFill>
                <a:prstDash val="solid"/>
                <a:miter/>
                <a:headEnd type="none" w="med" len="med"/>
                <a:tailEnd type="none" w="med" len="med"/>
              </a:ln>
            </p:spPr>
            <p:txBody>
              <a:bodyPr wrap="none" anchor="ctr"/>
              <a:lstStyle/>
              <a:p>
                <a:pPr algn="ctr" eaLnBrk="0" hangingPunct="0">
                  <a:spcBef>
                    <a:spcPct val="20000"/>
                  </a:spcBef>
                  <a:buClr>
                    <a:schemeClr val="tx2"/>
                  </a:buClr>
                  <a:buSzPct val="130000"/>
                </a:pPr>
                <a:endParaRPr lang="zh-CN" altLang="zh-CN" sz="2400" b="1" dirty="0">
                  <a:latin typeface="Times New Roman" panose="02020603050405020304" pitchFamily="18" charset="0"/>
                  <a:sym typeface="Symbol" panose="05050102010706020507" pitchFamily="18" charset="2"/>
                </a:endParaRPr>
              </a:p>
            </p:txBody>
          </p:sp>
        </p:grpSp>
        <p:sp>
          <p:nvSpPr>
            <p:cNvPr id="77877" name="Line 55"/>
            <p:cNvSpPr/>
            <p:nvPr/>
          </p:nvSpPr>
          <p:spPr>
            <a:xfrm>
              <a:off x="2640" y="1968"/>
              <a:ext cx="384" cy="0"/>
            </a:xfrm>
            <a:prstGeom prst="line">
              <a:avLst/>
            </a:prstGeom>
            <a:ln w="12700" cap="flat" cmpd="sng">
              <a:solidFill>
                <a:srgbClr val="00339A"/>
              </a:solidFill>
              <a:prstDash val="solid"/>
              <a:round/>
              <a:headEnd type="none" w="med" len="med"/>
              <a:tailEnd type="triangle" w="med" len="med"/>
            </a:ln>
          </p:spPr>
        </p:sp>
        <p:sp>
          <p:nvSpPr>
            <p:cNvPr id="77878" name="Line 56"/>
            <p:cNvSpPr/>
            <p:nvPr/>
          </p:nvSpPr>
          <p:spPr>
            <a:xfrm>
              <a:off x="2640" y="2352"/>
              <a:ext cx="384" cy="0"/>
            </a:xfrm>
            <a:prstGeom prst="line">
              <a:avLst/>
            </a:prstGeom>
            <a:ln w="12700" cap="flat" cmpd="sng">
              <a:solidFill>
                <a:srgbClr val="00339A"/>
              </a:solidFill>
              <a:prstDash val="solid"/>
              <a:round/>
              <a:headEnd type="none" w="med" len="med"/>
              <a:tailEnd type="triangle" w="med" len="med"/>
            </a:ln>
          </p:spPr>
        </p:sp>
        <p:sp>
          <p:nvSpPr>
            <p:cNvPr id="77879" name="Line 57"/>
            <p:cNvSpPr/>
            <p:nvPr/>
          </p:nvSpPr>
          <p:spPr>
            <a:xfrm>
              <a:off x="2640" y="2928"/>
              <a:ext cx="384" cy="0"/>
            </a:xfrm>
            <a:prstGeom prst="line">
              <a:avLst/>
            </a:prstGeom>
            <a:ln w="12700" cap="flat" cmpd="sng">
              <a:solidFill>
                <a:srgbClr val="00339A"/>
              </a:solidFill>
              <a:prstDash val="solid"/>
              <a:round/>
              <a:headEnd type="none" w="med" len="med"/>
              <a:tailEnd type="triangle" w="med" len="med"/>
            </a:ln>
          </p:spPr>
        </p:sp>
        <p:sp>
          <p:nvSpPr>
            <p:cNvPr id="77880" name="Line 58"/>
            <p:cNvSpPr/>
            <p:nvPr/>
          </p:nvSpPr>
          <p:spPr>
            <a:xfrm>
              <a:off x="2640" y="3168"/>
              <a:ext cx="384" cy="0"/>
            </a:xfrm>
            <a:prstGeom prst="line">
              <a:avLst/>
            </a:prstGeom>
            <a:ln w="12700" cap="flat" cmpd="sng">
              <a:solidFill>
                <a:srgbClr val="00339A"/>
              </a:solidFill>
              <a:prstDash val="solid"/>
              <a:round/>
              <a:headEnd type="none" w="med" len="med"/>
              <a:tailEnd type="triangle" w="med" len="med"/>
            </a:ln>
          </p:spPr>
        </p:sp>
        <p:sp>
          <p:nvSpPr>
            <p:cNvPr id="77881" name="Line 59"/>
            <p:cNvSpPr/>
            <p:nvPr/>
          </p:nvSpPr>
          <p:spPr>
            <a:xfrm>
              <a:off x="2640" y="3696"/>
              <a:ext cx="384" cy="0"/>
            </a:xfrm>
            <a:prstGeom prst="line">
              <a:avLst/>
            </a:prstGeom>
            <a:ln w="12700" cap="flat" cmpd="sng">
              <a:solidFill>
                <a:srgbClr val="00339A"/>
              </a:solidFill>
              <a:prstDash val="solid"/>
              <a:round/>
              <a:headEnd type="none" w="med" len="med"/>
              <a:tailEnd type="triangle" w="med" len="med"/>
            </a:ln>
          </p:spPr>
        </p:sp>
        <p:sp>
          <p:nvSpPr>
            <p:cNvPr id="77882" name="Line 60"/>
            <p:cNvSpPr/>
            <p:nvPr/>
          </p:nvSpPr>
          <p:spPr>
            <a:xfrm>
              <a:off x="2640" y="3936"/>
              <a:ext cx="384" cy="0"/>
            </a:xfrm>
            <a:prstGeom prst="line">
              <a:avLst/>
            </a:prstGeom>
            <a:ln w="12700" cap="flat" cmpd="sng">
              <a:solidFill>
                <a:srgbClr val="00339A"/>
              </a:solidFill>
              <a:prstDash val="solid"/>
              <a:round/>
              <a:headEnd type="none" w="med" len="med"/>
              <a:tailEnd type="triangle" w="med" len="med"/>
            </a:ln>
          </p:spPr>
        </p:sp>
        <p:sp>
          <p:nvSpPr>
            <p:cNvPr id="77883" name="Line 61"/>
            <p:cNvSpPr/>
            <p:nvPr/>
          </p:nvSpPr>
          <p:spPr>
            <a:xfrm>
              <a:off x="3456" y="1968"/>
              <a:ext cx="384" cy="0"/>
            </a:xfrm>
            <a:prstGeom prst="line">
              <a:avLst/>
            </a:prstGeom>
            <a:ln w="12700" cap="flat" cmpd="sng">
              <a:solidFill>
                <a:srgbClr val="00339A"/>
              </a:solidFill>
              <a:prstDash val="solid"/>
              <a:round/>
              <a:headEnd type="none" w="med" len="med"/>
              <a:tailEnd type="triangle" w="med" len="med"/>
            </a:ln>
          </p:spPr>
        </p:sp>
        <p:sp>
          <p:nvSpPr>
            <p:cNvPr id="77884" name="Line 62"/>
            <p:cNvSpPr/>
            <p:nvPr/>
          </p:nvSpPr>
          <p:spPr>
            <a:xfrm>
              <a:off x="3456" y="2352"/>
              <a:ext cx="384" cy="0"/>
            </a:xfrm>
            <a:prstGeom prst="line">
              <a:avLst/>
            </a:prstGeom>
            <a:ln w="12700" cap="flat" cmpd="sng">
              <a:solidFill>
                <a:srgbClr val="00339A"/>
              </a:solidFill>
              <a:prstDash val="solid"/>
              <a:round/>
              <a:headEnd type="none" w="med" len="med"/>
              <a:tailEnd type="triangle" w="med" len="med"/>
            </a:ln>
          </p:spPr>
        </p:sp>
        <p:sp>
          <p:nvSpPr>
            <p:cNvPr id="77885" name="Line 63"/>
            <p:cNvSpPr/>
            <p:nvPr/>
          </p:nvSpPr>
          <p:spPr>
            <a:xfrm>
              <a:off x="3456" y="2928"/>
              <a:ext cx="384" cy="0"/>
            </a:xfrm>
            <a:prstGeom prst="line">
              <a:avLst/>
            </a:prstGeom>
            <a:ln w="12700" cap="flat" cmpd="sng">
              <a:solidFill>
                <a:srgbClr val="00339A"/>
              </a:solidFill>
              <a:prstDash val="solid"/>
              <a:round/>
              <a:headEnd type="none" w="med" len="med"/>
              <a:tailEnd type="triangle" w="med" len="med"/>
            </a:ln>
          </p:spPr>
        </p:sp>
        <p:sp>
          <p:nvSpPr>
            <p:cNvPr id="77886" name="Line 64"/>
            <p:cNvSpPr/>
            <p:nvPr/>
          </p:nvSpPr>
          <p:spPr>
            <a:xfrm>
              <a:off x="4272" y="1968"/>
              <a:ext cx="384" cy="0"/>
            </a:xfrm>
            <a:prstGeom prst="line">
              <a:avLst/>
            </a:prstGeom>
            <a:ln w="12700" cap="flat" cmpd="sng">
              <a:solidFill>
                <a:srgbClr val="00339A"/>
              </a:solidFill>
              <a:prstDash val="solid"/>
              <a:round/>
              <a:headEnd type="none" w="med" len="med"/>
              <a:tailEnd type="triangle" w="med" len="med"/>
            </a:ln>
          </p:spPr>
        </p:sp>
        <p:sp>
          <p:nvSpPr>
            <p:cNvPr id="77887" name="Line 65"/>
            <p:cNvSpPr/>
            <p:nvPr/>
          </p:nvSpPr>
          <p:spPr>
            <a:xfrm>
              <a:off x="5088" y="1968"/>
              <a:ext cx="384" cy="0"/>
            </a:xfrm>
            <a:prstGeom prst="line">
              <a:avLst/>
            </a:prstGeom>
            <a:ln w="12700" cap="flat" cmpd="sng">
              <a:solidFill>
                <a:srgbClr val="00339A"/>
              </a:solidFill>
              <a:prstDash val="solid"/>
              <a:round/>
              <a:headEnd type="none" w="med" len="med"/>
              <a:tailEnd type="triangle" w="med" len="med"/>
            </a:ln>
          </p:spPr>
        </p:sp>
        <p:sp>
          <p:nvSpPr>
            <p:cNvPr id="77888" name="Line 66"/>
            <p:cNvSpPr/>
            <p:nvPr/>
          </p:nvSpPr>
          <p:spPr>
            <a:xfrm>
              <a:off x="3456" y="3696"/>
              <a:ext cx="384" cy="0"/>
            </a:xfrm>
            <a:prstGeom prst="line">
              <a:avLst/>
            </a:prstGeom>
            <a:ln w="12700" cap="flat" cmpd="sng">
              <a:solidFill>
                <a:srgbClr val="00339A"/>
              </a:solidFill>
              <a:prstDash val="solid"/>
              <a:round/>
              <a:headEnd type="none" w="med" len="med"/>
              <a:tailEnd type="triangle" w="med" len="med"/>
            </a:ln>
          </p:spPr>
        </p:sp>
      </p:grpSp>
      <p:grpSp>
        <p:nvGrpSpPr>
          <p:cNvPr id="16" name="Group 67"/>
          <p:cNvGrpSpPr/>
          <p:nvPr/>
        </p:nvGrpSpPr>
        <p:grpSpPr>
          <a:xfrm>
            <a:off x="3124200" y="1447800"/>
            <a:ext cx="4876800" cy="838200"/>
            <a:chOff x="2448" y="2976"/>
            <a:chExt cx="3072" cy="528"/>
          </a:xfrm>
        </p:grpSpPr>
        <p:sp>
          <p:nvSpPr>
            <p:cNvPr id="77890" name="Text Box 68"/>
            <p:cNvSpPr txBox="1"/>
            <p:nvPr/>
          </p:nvSpPr>
          <p:spPr>
            <a:xfrm>
              <a:off x="2448" y="3120"/>
              <a:ext cx="2976" cy="288"/>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succ</a:t>
              </a:r>
              <a:r>
                <a:rPr lang="en-US" altLang="zh-CN" sz="2400" b="1" dirty="0">
                  <a:latin typeface="Times New Roman" panose="02020603050405020304" pitchFamily="18" charset="0"/>
                </a:rPr>
                <a:t>=      (1*6+2*4+3*1+4*1)=</a:t>
              </a:r>
            </a:p>
          </p:txBody>
        </p:sp>
        <p:grpSp>
          <p:nvGrpSpPr>
            <p:cNvPr id="77891" name="Group 69"/>
            <p:cNvGrpSpPr/>
            <p:nvPr/>
          </p:nvGrpSpPr>
          <p:grpSpPr>
            <a:xfrm>
              <a:off x="3168" y="2976"/>
              <a:ext cx="336" cy="528"/>
              <a:chOff x="3024" y="3552"/>
              <a:chExt cx="336" cy="528"/>
            </a:xfrm>
          </p:grpSpPr>
          <p:sp>
            <p:nvSpPr>
              <p:cNvPr id="77892" name="Text Box 70"/>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7893" name="Text Box 71"/>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12</a:t>
                </a:r>
              </a:p>
            </p:txBody>
          </p:sp>
          <p:sp>
            <p:nvSpPr>
              <p:cNvPr id="77894" name="Line 72"/>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nvGrpSpPr>
            <p:cNvPr id="77895" name="Group 73"/>
            <p:cNvGrpSpPr/>
            <p:nvPr/>
          </p:nvGrpSpPr>
          <p:grpSpPr>
            <a:xfrm>
              <a:off x="5184" y="2976"/>
              <a:ext cx="336" cy="528"/>
              <a:chOff x="3024" y="3552"/>
              <a:chExt cx="336" cy="528"/>
            </a:xfrm>
          </p:grpSpPr>
          <p:sp>
            <p:nvSpPr>
              <p:cNvPr id="77896" name="Text Box 74"/>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21</a:t>
                </a:r>
              </a:p>
            </p:txBody>
          </p:sp>
          <p:sp>
            <p:nvSpPr>
              <p:cNvPr id="77897" name="Text Box 75"/>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12</a:t>
                </a:r>
              </a:p>
            </p:txBody>
          </p:sp>
          <p:sp>
            <p:nvSpPr>
              <p:cNvPr id="77898" name="Line 76"/>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grpSp>
      <p:sp>
        <p:nvSpPr>
          <p:cNvPr id="829517" name="Text Box 77"/>
          <p:cNvSpPr txBox="1"/>
          <p:nvPr/>
        </p:nvSpPr>
        <p:spPr>
          <a:xfrm>
            <a:off x="3962400" y="2971800"/>
            <a:ext cx="1752600" cy="457200"/>
          </a:xfrm>
          <a:prstGeom prst="rect">
            <a:avLst/>
          </a:prstGeom>
          <a:noFill/>
          <a:ln w="19050">
            <a:noFill/>
          </a:ln>
        </p:spPr>
        <p:txBody>
          <a:bodyPr anchor="t">
            <a:spAutoFit/>
          </a:bodyPr>
          <a:lstStyle/>
          <a:p>
            <a:pPr eaLnBrk="0" hangingPunct="0">
              <a:spcBef>
                <a:spcPct val="50000"/>
              </a:spcBef>
              <a:buSzTx/>
            </a:pPr>
            <a:r>
              <a:rPr lang="en-US" altLang="zh-CN" sz="2400" b="1" i="1" dirty="0">
                <a:latin typeface="Times New Roman" panose="02020603050405020304" pitchFamily="18" charset="0"/>
              </a:rPr>
              <a:t>ASL</a:t>
            </a:r>
            <a:r>
              <a:rPr lang="en-US" altLang="zh-CN" sz="2400" b="1" i="1" baseline="-25000" dirty="0">
                <a:latin typeface="Times New Roman" panose="02020603050405020304" pitchFamily="18" charset="0"/>
              </a:rPr>
              <a:t>unsucc</a:t>
            </a:r>
            <a:r>
              <a:rPr lang="en-US" altLang="zh-CN" sz="2400" b="1" dirty="0">
                <a:latin typeface="Times New Roman" panose="02020603050405020304" pitchFamily="18" charset="0"/>
              </a:rPr>
              <a:t>=</a:t>
            </a:r>
          </a:p>
        </p:txBody>
      </p:sp>
      <p:sp>
        <p:nvSpPr>
          <p:cNvPr id="829518" name="Text Box 78"/>
          <p:cNvSpPr txBox="1"/>
          <p:nvPr/>
        </p:nvSpPr>
        <p:spPr>
          <a:xfrm>
            <a:off x="95250" y="1981200"/>
            <a:ext cx="438150" cy="4054475"/>
          </a:xfrm>
          <a:prstGeom prst="rect">
            <a:avLst/>
          </a:prstGeom>
          <a:noFill/>
          <a:ln w="9525">
            <a:noFill/>
          </a:ln>
        </p:spPr>
        <p:txBody>
          <a:bodyPr wrap="none" anchor="t">
            <a:spAutoFit/>
          </a:bodyPr>
          <a:lstStyle/>
          <a:p>
            <a:pPr>
              <a:buSzTx/>
            </a:pPr>
            <a:r>
              <a:rPr lang="en-US" altLang="zh-CN" sz="2000" b="1" dirty="0">
                <a:latin typeface="Times New Roman" panose="02020603050405020304" pitchFamily="18" charset="0"/>
              </a:rPr>
              <a:t>0</a:t>
            </a:r>
          </a:p>
          <a:p>
            <a:pPr>
              <a:buSzTx/>
            </a:pPr>
            <a:r>
              <a:rPr lang="en-US" altLang="zh-CN" sz="2000" b="1" dirty="0">
                <a:latin typeface="Times New Roman" panose="02020603050405020304" pitchFamily="18" charset="0"/>
              </a:rPr>
              <a:t>1</a:t>
            </a:r>
          </a:p>
          <a:p>
            <a:pPr>
              <a:buSzTx/>
            </a:pPr>
            <a:r>
              <a:rPr lang="en-US" altLang="zh-CN" sz="2000" b="1" dirty="0">
                <a:latin typeface="Times New Roman" panose="02020603050405020304" pitchFamily="18" charset="0"/>
              </a:rPr>
              <a:t>2</a:t>
            </a:r>
          </a:p>
          <a:p>
            <a:pPr>
              <a:buSzTx/>
            </a:pPr>
            <a:r>
              <a:rPr lang="en-US" altLang="zh-CN" sz="2000" b="1" dirty="0">
                <a:latin typeface="Times New Roman" panose="02020603050405020304" pitchFamily="18" charset="0"/>
              </a:rPr>
              <a:t>3</a:t>
            </a:r>
          </a:p>
          <a:p>
            <a:pPr>
              <a:buSzTx/>
            </a:pPr>
            <a:r>
              <a:rPr lang="en-US" altLang="zh-CN" sz="2000" b="1" dirty="0">
                <a:latin typeface="Times New Roman" panose="02020603050405020304" pitchFamily="18" charset="0"/>
              </a:rPr>
              <a:t>4</a:t>
            </a:r>
          </a:p>
          <a:p>
            <a:pPr>
              <a:buSzTx/>
            </a:pPr>
            <a:r>
              <a:rPr lang="en-US" altLang="zh-CN" sz="2000" b="1" dirty="0">
                <a:latin typeface="Times New Roman" panose="02020603050405020304" pitchFamily="18" charset="0"/>
              </a:rPr>
              <a:t>5</a:t>
            </a:r>
          </a:p>
          <a:p>
            <a:pPr>
              <a:buSzTx/>
            </a:pPr>
            <a:r>
              <a:rPr lang="en-US" altLang="zh-CN" sz="2000" b="1" dirty="0">
                <a:latin typeface="Times New Roman" panose="02020603050405020304" pitchFamily="18" charset="0"/>
              </a:rPr>
              <a:t>6</a:t>
            </a:r>
          </a:p>
          <a:p>
            <a:pPr>
              <a:buSzTx/>
            </a:pPr>
            <a:r>
              <a:rPr lang="en-US" altLang="zh-CN" sz="2000" b="1" dirty="0">
                <a:latin typeface="Times New Roman" panose="02020603050405020304" pitchFamily="18" charset="0"/>
              </a:rPr>
              <a:t>7</a:t>
            </a:r>
          </a:p>
          <a:p>
            <a:pPr>
              <a:buSzTx/>
            </a:pPr>
            <a:r>
              <a:rPr lang="en-US" altLang="zh-CN" sz="2000" b="1" dirty="0">
                <a:latin typeface="Times New Roman" panose="02020603050405020304" pitchFamily="18" charset="0"/>
              </a:rPr>
              <a:t>8</a:t>
            </a:r>
          </a:p>
          <a:p>
            <a:pPr>
              <a:buSzTx/>
            </a:pPr>
            <a:r>
              <a:rPr lang="en-US" altLang="zh-CN" sz="2000" b="1" dirty="0">
                <a:latin typeface="Times New Roman" panose="02020603050405020304" pitchFamily="18" charset="0"/>
              </a:rPr>
              <a:t>9</a:t>
            </a:r>
          </a:p>
          <a:p>
            <a:pPr>
              <a:buSzTx/>
            </a:pPr>
            <a:r>
              <a:rPr lang="en-US" altLang="zh-CN" sz="2000" b="1" dirty="0">
                <a:latin typeface="Times New Roman" panose="02020603050405020304" pitchFamily="18" charset="0"/>
              </a:rPr>
              <a:t>10</a:t>
            </a:r>
          </a:p>
          <a:p>
            <a:pPr>
              <a:buSzTx/>
            </a:pPr>
            <a:r>
              <a:rPr lang="en-US" altLang="zh-CN" sz="2000" b="1" dirty="0">
                <a:latin typeface="Times New Roman" panose="02020603050405020304" pitchFamily="18" charset="0"/>
              </a:rPr>
              <a:t>11</a:t>
            </a:r>
          </a:p>
          <a:p>
            <a:pPr>
              <a:buSzTx/>
            </a:pPr>
            <a:r>
              <a:rPr lang="en-US" altLang="zh-CN" sz="2000" b="1" dirty="0">
                <a:latin typeface="Times New Roman" panose="02020603050405020304" pitchFamily="18" charset="0"/>
              </a:rPr>
              <a:t>12</a:t>
            </a:r>
          </a:p>
        </p:txBody>
      </p:sp>
      <p:sp>
        <p:nvSpPr>
          <p:cNvPr id="829519" name="Text Box 79"/>
          <p:cNvSpPr txBox="1"/>
          <p:nvPr/>
        </p:nvSpPr>
        <p:spPr>
          <a:xfrm>
            <a:off x="6019800" y="2971800"/>
            <a:ext cx="381000" cy="457200"/>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7</a:t>
            </a:r>
          </a:p>
        </p:txBody>
      </p:sp>
      <p:sp>
        <p:nvSpPr>
          <p:cNvPr id="829520" name="Text Box 80"/>
          <p:cNvSpPr txBox="1"/>
          <p:nvPr/>
        </p:nvSpPr>
        <p:spPr>
          <a:xfrm>
            <a:off x="6172200" y="2971800"/>
            <a:ext cx="533400" cy="461963"/>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+5</a:t>
            </a:r>
          </a:p>
        </p:txBody>
      </p:sp>
      <p:sp>
        <p:nvSpPr>
          <p:cNvPr id="829521" name="Text Box 81"/>
          <p:cNvSpPr txBox="1"/>
          <p:nvPr/>
        </p:nvSpPr>
        <p:spPr>
          <a:xfrm>
            <a:off x="6553200" y="2971800"/>
            <a:ext cx="914400" cy="457200"/>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+3*3</a:t>
            </a:r>
          </a:p>
        </p:txBody>
      </p:sp>
      <p:sp>
        <p:nvSpPr>
          <p:cNvPr id="829522" name="Text Box 82"/>
          <p:cNvSpPr txBox="1"/>
          <p:nvPr/>
        </p:nvSpPr>
        <p:spPr>
          <a:xfrm>
            <a:off x="7239000" y="2971800"/>
            <a:ext cx="914400" cy="461963"/>
          </a:xfrm>
          <a:prstGeom prst="rect">
            <a:avLst/>
          </a:prstGeom>
          <a:noFill/>
          <a:ln w="9525">
            <a:noFill/>
          </a:ln>
        </p:spPr>
        <p:txBody>
          <a:bodyPr anchor="t">
            <a:spAutoFit/>
          </a:bodyPr>
          <a:lstStyle/>
          <a:p>
            <a:pPr>
              <a:spcBef>
                <a:spcPct val="50000"/>
              </a:spcBef>
              <a:buSzTx/>
            </a:pPr>
            <a:r>
              <a:rPr lang="en-US" altLang="zh-CN" sz="2400" b="1" dirty="0">
                <a:latin typeface="Times New Roman" panose="02020603050405020304" pitchFamily="18" charset="0"/>
              </a:rPr>
              <a:t>+2*2</a:t>
            </a:r>
          </a:p>
        </p:txBody>
      </p:sp>
      <p:grpSp>
        <p:nvGrpSpPr>
          <p:cNvPr id="19" name="Group 83"/>
          <p:cNvGrpSpPr/>
          <p:nvPr/>
        </p:nvGrpSpPr>
        <p:grpSpPr>
          <a:xfrm>
            <a:off x="5461000" y="2762250"/>
            <a:ext cx="2895600" cy="838200"/>
            <a:chOff x="3456" y="2064"/>
            <a:chExt cx="1824" cy="528"/>
          </a:xfrm>
        </p:grpSpPr>
        <p:grpSp>
          <p:nvGrpSpPr>
            <p:cNvPr id="77906" name="Group 84"/>
            <p:cNvGrpSpPr/>
            <p:nvPr/>
          </p:nvGrpSpPr>
          <p:grpSpPr>
            <a:xfrm>
              <a:off x="3456" y="2064"/>
              <a:ext cx="336" cy="528"/>
              <a:chOff x="3024" y="3552"/>
              <a:chExt cx="336" cy="528"/>
            </a:xfrm>
          </p:grpSpPr>
          <p:sp>
            <p:nvSpPr>
              <p:cNvPr id="77907" name="Text Box 85"/>
              <p:cNvSpPr txBox="1"/>
              <p:nvPr/>
            </p:nvSpPr>
            <p:spPr>
              <a:xfrm>
                <a:off x="3024" y="355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a:t>
                </a:r>
              </a:p>
            </p:txBody>
          </p:sp>
          <p:sp>
            <p:nvSpPr>
              <p:cNvPr id="77908" name="Text Box 86"/>
              <p:cNvSpPr txBox="1"/>
              <p:nvPr/>
            </p:nvSpPr>
            <p:spPr>
              <a:xfrm>
                <a:off x="3024" y="3792"/>
                <a:ext cx="336" cy="288"/>
              </a:xfrm>
              <a:prstGeom prst="rect">
                <a:avLst/>
              </a:prstGeom>
              <a:noFill/>
              <a:ln w="19050">
                <a:noFill/>
              </a:ln>
            </p:spPr>
            <p:txBody>
              <a:bodyPr anchor="t">
                <a:spAutoFit/>
              </a:bodyPr>
              <a:lstStyle/>
              <a:p>
                <a:pPr algn="ctr" eaLnBrk="0" hangingPunct="0">
                  <a:spcBef>
                    <a:spcPct val="50000"/>
                  </a:spcBef>
                  <a:buSzTx/>
                </a:pPr>
                <a:r>
                  <a:rPr lang="en-US" altLang="zh-CN" sz="2400" b="1" dirty="0">
                    <a:latin typeface="Times New Roman" panose="02020603050405020304" pitchFamily="18" charset="0"/>
                  </a:rPr>
                  <a:t>13</a:t>
                </a:r>
              </a:p>
            </p:txBody>
          </p:sp>
          <p:sp>
            <p:nvSpPr>
              <p:cNvPr id="77909" name="Line 87"/>
              <p:cNvSpPr/>
              <p:nvPr/>
            </p:nvSpPr>
            <p:spPr>
              <a:xfrm>
                <a:off x="3072" y="3840"/>
                <a:ext cx="240" cy="0"/>
              </a:xfrm>
              <a:prstGeom prst="line">
                <a:avLst/>
              </a:prstGeom>
              <a:ln w="25400" cap="flat" cmpd="sng">
                <a:solidFill>
                  <a:schemeClr val="tx1"/>
                </a:solidFill>
                <a:prstDash val="solid"/>
                <a:round/>
                <a:headEnd type="none" w="med" len="med"/>
                <a:tailEnd type="none" w="med" len="med"/>
              </a:ln>
            </p:spPr>
          </p:sp>
        </p:grpSp>
        <p:sp>
          <p:nvSpPr>
            <p:cNvPr id="77910" name="Text Box 88"/>
            <p:cNvSpPr txBox="1"/>
            <p:nvPr/>
          </p:nvSpPr>
          <p:spPr>
            <a:xfrm>
              <a:off x="3744" y="2160"/>
              <a:ext cx="1536" cy="327"/>
            </a:xfrm>
            <a:prstGeom prst="rect">
              <a:avLst/>
            </a:prstGeom>
            <a:noFill/>
            <a:ln w="9525">
              <a:noFill/>
            </a:ln>
          </p:spPr>
          <p:txBody>
            <a:bodyPr anchor="t">
              <a:spAutoFit/>
            </a:bodyPr>
            <a:lstStyle/>
            <a:p>
              <a:pPr>
                <a:spcBef>
                  <a:spcPct val="50000"/>
                </a:spcBef>
                <a:buSzTx/>
              </a:pPr>
              <a:r>
                <a:rPr lang="en-US" altLang="zh-CN" sz="2800" b="1" dirty="0">
                  <a:latin typeface="Times New Roman" panose="02020603050405020304" pitchFamily="18" charset="0"/>
                </a:rPr>
                <a:t>(                      )</a:t>
              </a:r>
            </a:p>
          </p:txBody>
        </p:sp>
      </p:grpSp>
      <p:sp>
        <p:nvSpPr>
          <p:cNvPr id="829534" name="Text Box 94"/>
          <p:cNvSpPr txBox="1"/>
          <p:nvPr/>
        </p:nvSpPr>
        <p:spPr>
          <a:xfrm>
            <a:off x="228600" y="6248400"/>
            <a:ext cx="7010400" cy="403225"/>
          </a:xfrm>
          <a:prstGeom prst="rect">
            <a:avLst/>
          </a:prstGeom>
          <a:noFill/>
          <a:ln w="9525">
            <a:noFill/>
          </a:ln>
        </p:spPr>
        <p:txBody>
          <a:bodyPr anchor="t">
            <a:spAutoFit/>
          </a:bodyPr>
          <a:lstStyle/>
          <a:p>
            <a:pPr algn="just">
              <a:lnSpc>
                <a:spcPct val="85000"/>
              </a:lnSpc>
              <a:spcBef>
                <a:spcPct val="50000"/>
              </a:spcBef>
              <a:buSzTx/>
            </a:pPr>
            <a:r>
              <a:rPr lang="zh-CN" altLang="en-US" sz="2400" b="1" dirty="0">
                <a:latin typeface="Times New Roman" panose="02020603050405020304" pitchFamily="18" charset="0"/>
                <a:ea typeface="华文行楷" pitchFamily="2" charset="-122"/>
              </a:rPr>
              <a:t>优点：插入、删除方便，缺点：占用存储空间多。</a:t>
            </a:r>
          </a:p>
        </p:txBody>
      </p:sp>
      <p:sp>
        <p:nvSpPr>
          <p:cNvPr id="89" name="Rectangle 2"/>
          <p:cNvSpPr txBox="1">
            <a:spLocks noChangeArrowheads="1"/>
          </p:cNvSpPr>
          <p:nvPr/>
        </p:nvSpPr>
        <p:spPr>
          <a:xfrm>
            <a:off x="0" y="152400"/>
            <a:ext cx="9144000" cy="533400"/>
          </a:xfrm>
          <a:prstGeom prst="rect">
            <a:avLst/>
          </a:prstGeom>
        </p:spPr>
        <p:txBody>
          <a:bodyPr/>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marL="838200" marR="0" lvl="0" indent="-838200" algn="l" defTabSz="914400" rtl="0" eaLnBrk="1" fontAlgn="auto" latinLnBrk="0" hangingPunct="1">
              <a:lnSpc>
                <a:spcPct val="100000"/>
              </a:lnSpc>
              <a:spcBef>
                <a:spcPct val="0"/>
              </a:spcBef>
              <a:spcAft>
                <a:spcPts val="0"/>
              </a:spcAft>
              <a:buClr>
                <a:schemeClr val="accent6">
                  <a:lumMod val="75000"/>
                </a:schemeClr>
              </a:buClr>
              <a:buSzTx/>
              <a:buFontTx/>
              <a:buAutoNum type="arabicPeriod" startAt="2"/>
              <a:defRPr/>
            </a:pPr>
            <a:r>
              <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rPr>
              <a:t>开散列</a:t>
            </a:r>
            <a:r>
              <a:rPr kumimoji="0" lang="en-US" altLang="zh-CN"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rPr>
              <a:t>-</a:t>
            </a:r>
            <a:r>
              <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rPr>
              <a:t>拉链法</a:t>
            </a:r>
            <a:r>
              <a:rPr kumimoji="0" lang="en-US" altLang="zh-CN"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rPr>
              <a:t>/</a:t>
            </a:r>
            <a:r>
              <a:rPr kumimoji="0" lang="zh-CN" altLang="en-US" sz="3200" b="1" i="0" u="none" strike="noStrike" kern="0" cap="none" spc="0" normalizeH="0" baseline="0" noProof="0" dirty="0" smtClean="0">
                <a:ln>
                  <a:noFill/>
                </a:ln>
                <a:solidFill>
                  <a:schemeClr val="tx1"/>
                </a:solidFill>
                <a:effectLst/>
                <a:uLnTx/>
                <a:uFillTx/>
                <a:latin typeface="隶书" pitchFamily="49" charset="-122"/>
                <a:ea typeface="隶书" pitchFamily="49" charset="-122"/>
                <a:cs typeface="+mj-cs"/>
              </a:rPr>
              <a:t>链地址法</a:t>
            </a:r>
          </a:p>
        </p:txBody>
      </p:sp>
      <p:sp>
        <p:nvSpPr>
          <p:cNvPr id="3" name="文本框 2"/>
          <p:cNvSpPr txBox="1"/>
          <p:nvPr/>
        </p:nvSpPr>
        <p:spPr>
          <a:xfrm>
            <a:off x="4921827" y="3874076"/>
            <a:ext cx="3657600" cy="1815882"/>
          </a:xfrm>
          <a:prstGeom prst="rect">
            <a:avLst/>
          </a:prstGeom>
          <a:noFill/>
        </p:spPr>
        <p:txBody>
          <a:bodyPr wrap="square" rtlCol="0">
            <a:spAutoFit/>
          </a:bodyPr>
          <a:lstStyle/>
          <a:p>
            <a:r>
              <a:rPr lang="zh-CN" altLang="en-US" sz="2800" dirty="0" smtClean="0">
                <a:solidFill>
                  <a:srgbClr val="FF0000"/>
                </a:solidFill>
                <a:latin typeface="楷体" panose="02010609060101010101" pitchFamily="49" charset="-122"/>
                <a:ea typeface="楷体" panose="02010609060101010101" pitchFamily="49" charset="-122"/>
              </a:rPr>
              <a:t>思考：</a:t>
            </a:r>
            <a:endParaRPr lang="en-US" altLang="zh-CN" sz="2800" dirty="0" smtClean="0">
              <a:solidFill>
                <a:srgbClr val="FF0000"/>
              </a:solidFill>
              <a:latin typeface="楷体" panose="02010609060101010101" pitchFamily="49" charset="-122"/>
              <a:ea typeface="楷体" panose="02010609060101010101" pitchFamily="49" charset="-122"/>
            </a:endParaRPr>
          </a:p>
          <a:p>
            <a:r>
              <a:rPr lang="zh-CN" altLang="en-US" sz="2800" dirty="0" smtClean="0">
                <a:solidFill>
                  <a:srgbClr val="FF0000"/>
                </a:solidFill>
                <a:latin typeface="楷体" panose="02010609060101010101" pitchFamily="49" charset="-122"/>
                <a:ea typeface="楷体" panose="02010609060101010101" pitchFamily="49" charset="-122"/>
              </a:rPr>
              <a:t>拉链法中哈希表的表长多少？</a:t>
            </a:r>
            <a:endParaRPr lang="en-US" altLang="zh-CN" sz="2800" dirty="0" smtClean="0">
              <a:solidFill>
                <a:srgbClr val="FF0000"/>
              </a:solidFill>
              <a:latin typeface="楷体" panose="02010609060101010101" pitchFamily="49" charset="-122"/>
              <a:ea typeface="楷体" panose="02010609060101010101" pitchFamily="49" charset="-122"/>
            </a:endParaRPr>
          </a:p>
          <a:p>
            <a:r>
              <a:rPr lang="zh-CN" altLang="en-US" sz="2800" dirty="0" smtClean="0">
                <a:solidFill>
                  <a:srgbClr val="FF0000"/>
                </a:solidFill>
                <a:latin typeface="楷体" panose="02010609060101010101" pitchFamily="49" charset="-122"/>
                <a:ea typeface="楷体" panose="02010609060101010101" pitchFamily="49" charset="-122"/>
              </a:rPr>
              <a:t>存储空间是否浪费？</a:t>
            </a:r>
            <a:endParaRPr lang="zh-CN" altLang="en-US" sz="2800"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out)">
                                      <p:cBhvr>
                                        <p:cTn id="16" dur="500"/>
                                        <p:tgtEl>
                                          <p:spTgt spid="16"/>
                                        </p:tgtEl>
                                      </p:cBhvr>
                                    </p:animEffect>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829517"/>
                                        </p:tgtEl>
                                        <p:attrNameLst>
                                          <p:attrName>style.visibility</p:attrName>
                                        </p:attrNameLst>
                                      </p:cBhvr>
                                      <p:to>
                                        <p:strVal val="visible"/>
                                      </p:to>
                                    </p:set>
                                    <p:animEffect transition="in" filter="blinds(vertical)">
                                      <p:cBhvr>
                                        <p:cTn id="21" dur="500"/>
                                        <p:tgtEl>
                                          <p:spTgt spid="829517"/>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29519"/>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29520"/>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29521"/>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29522"/>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2" name="whoosh.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9"/>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829534"/>
                                        </p:tgtEl>
                                        <p:attrNameLst>
                                          <p:attrName>style.visibility</p:attrName>
                                        </p:attrNameLst>
                                      </p:cBhvr>
                                      <p:to>
                                        <p:strVal val="visible"/>
                                      </p:to>
                                    </p:set>
                                    <p:animEffect transition="in" filter="barn(outVertical)">
                                      <p:cBhvr>
                                        <p:cTn id="46" dur="500"/>
                                        <p:tgtEl>
                                          <p:spTgt spid="8295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7" grpId="0"/>
      <p:bldP spid="829518" grpId="0"/>
      <p:bldP spid="829519" grpId="0"/>
      <p:bldP spid="829520" grpId="0"/>
      <p:bldP spid="829521" grpId="0"/>
      <p:bldP spid="829522" grpId="0"/>
      <p:bldP spid="829534"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1438" y="15875"/>
            <a:ext cx="9144000" cy="533400"/>
          </a:xfrm>
          <a:prstGeom prst="rect">
            <a:avLst/>
          </a:prstGeom>
        </p:spPr>
        <p:txBody>
          <a:bodyPr vert="horz" wrap="square" lIns="91440" tIns="45720" rIns="91440" bIns="45720" numCol="1" anchor="t" anchorCtr="0" compatLnSpc="1"/>
          <a:lstStyle>
            <a:lvl1pPr algn="l" rtl="0" eaLnBrk="0" fontAlgn="base" hangingPunct="0">
              <a:spcBef>
                <a:spcPct val="0"/>
              </a:spcBef>
              <a:spcAft>
                <a:spcPct val="0"/>
              </a:spcAft>
              <a:defRPr sz="3600" b="1">
                <a:solidFill>
                  <a:srgbClr val="005C2E"/>
                </a:solidFill>
                <a:latin typeface="+mj-lt"/>
                <a:ea typeface="+mj-ea"/>
                <a:cs typeface="+mj-cs"/>
              </a:defRPr>
            </a:lvl1pPr>
            <a:lvl2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2pPr>
            <a:lvl3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3pPr>
            <a:lvl4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4pPr>
            <a:lvl5pPr algn="l" rtl="0" eaLnBrk="0" fontAlgn="base" hangingPunct="0">
              <a:spcBef>
                <a:spcPct val="0"/>
              </a:spcBef>
              <a:spcAft>
                <a:spcPct val="0"/>
              </a:spcAft>
              <a:defRPr sz="3600" b="1">
                <a:solidFill>
                  <a:srgbClr val="005C2E"/>
                </a:solidFill>
                <a:latin typeface="Garamond"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itchFamily="18" charset="0"/>
                <a:ea typeface="宋体" panose="02010600030101010101" pitchFamily="2" charset="-122"/>
              </a:defRPr>
            </a:lvl9pPr>
          </a:lstStyle>
          <a:p>
            <a:pPr marL="320040" indent="-320040" eaLnBrk="1" fontAlgn="auto" hangingPunct="1">
              <a:spcAft>
                <a:spcPts val="0"/>
              </a:spcAft>
              <a:buClr>
                <a:schemeClr val="accent6">
                  <a:lumMod val="75000"/>
                </a:schemeClr>
              </a:buClr>
              <a:defRPr/>
            </a:pPr>
            <a:r>
              <a:rPr lang="zh-CN" altLang="en-US" kern="0" dirty="0" smtClean="0">
                <a:solidFill>
                  <a:srgbClr val="008080"/>
                </a:solidFill>
                <a:latin typeface="华文新魏" pitchFamily="2" charset="-122"/>
                <a:ea typeface="华文新魏" pitchFamily="2" charset="-122"/>
              </a:rPr>
              <a:t>散列表分析</a:t>
            </a:r>
            <a:endParaRPr lang="zh-CN" altLang="en-US" kern="0" dirty="0" smtClean="0">
              <a:solidFill>
                <a:srgbClr val="008080"/>
              </a:solidFill>
              <a:latin typeface="华文新魏" pitchFamily="2" charset="-122"/>
              <a:ea typeface="华文新魏" pitchFamily="2" charset="-122"/>
            </a:endParaRPr>
          </a:p>
        </p:txBody>
      </p:sp>
      <p:sp>
        <p:nvSpPr>
          <p:cNvPr id="3" name="Text Box 2"/>
          <p:cNvSpPr txBox="1">
            <a:spLocks noChangeArrowheads="1"/>
          </p:cNvSpPr>
          <p:nvPr/>
        </p:nvSpPr>
        <p:spPr bwMode="auto">
          <a:xfrm>
            <a:off x="476727" y="1088844"/>
            <a:ext cx="807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dirty="0" smtClean="0">
                <a:solidFill>
                  <a:srgbClr val="000000"/>
                </a:solidFill>
                <a:latin typeface="楷体" panose="02010609060101010101" pitchFamily="49" charset="-122"/>
                <a:ea typeface="楷体" panose="02010609060101010101" pitchFamily="49" charset="-122"/>
              </a:rPr>
              <a:t>当</a:t>
            </a:r>
            <a:r>
              <a:rPr kumimoji="1" lang="zh-CN" altLang="en-US" sz="2800" b="1" dirty="0">
                <a:solidFill>
                  <a:srgbClr val="000000"/>
                </a:solidFill>
                <a:latin typeface="楷体" panose="02010609060101010101" pitchFamily="49" charset="-122"/>
                <a:ea typeface="楷体" panose="02010609060101010101" pitchFamily="49" charset="-122"/>
              </a:rPr>
              <a:t>选择的散列函数能够得到均匀的地址分布时，在查找过程中可以无需多次探测，查找效率较高，但是由于很难避免冲突，这就增加了</a:t>
            </a:r>
            <a:r>
              <a:rPr kumimoji="1" lang="zh-CN" altLang="en-US" sz="2800" b="1" dirty="0" smtClean="0">
                <a:solidFill>
                  <a:srgbClr val="000000"/>
                </a:solidFill>
                <a:latin typeface="楷体" panose="02010609060101010101" pitchFamily="49" charset="-122"/>
                <a:ea typeface="楷体" panose="02010609060101010101" pitchFamily="49" charset="-122"/>
              </a:rPr>
              <a:t>查找时间</a:t>
            </a:r>
            <a:r>
              <a:rPr kumimoji="1" lang="zh-CN" altLang="en-US" sz="2800" b="1" dirty="0">
                <a:solidFill>
                  <a:srgbClr val="000000"/>
                </a:solidFill>
                <a:latin typeface="楷体" panose="02010609060101010101" pitchFamily="49" charset="-122"/>
                <a:ea typeface="楷体" panose="02010609060101010101" pitchFamily="49" charset="-122"/>
              </a:rPr>
              <a:t>。</a:t>
            </a:r>
            <a:r>
              <a:rPr kumimoji="1" lang="zh-CN" altLang="en-US" sz="2800" b="1" dirty="0" smtClean="0">
                <a:latin typeface="楷体" panose="02010609060101010101" pitchFamily="49" charset="-122"/>
                <a:ea typeface="楷体" panose="02010609060101010101" pitchFamily="49" charset="-122"/>
              </a:rPr>
              <a:t>    </a:t>
            </a:r>
            <a:r>
              <a:rPr kumimoji="1" lang="zh-CN" altLang="en-US" sz="2800" b="1" dirty="0">
                <a:latin typeface="楷体" panose="02010609060101010101" pitchFamily="49" charset="-122"/>
                <a:ea typeface="楷体" panose="02010609060101010101" pitchFamily="49" charset="-122"/>
              </a:rPr>
              <a:t>冲突的出现，与散列函数的选取</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地址分布是否均匀</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、处理溢出的方法</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是否产生堆积</a:t>
            </a:r>
            <a:r>
              <a:rPr kumimoji="1" lang="en-US" altLang="zh-CN" sz="2800" b="1" dirty="0">
                <a:latin typeface="楷体" panose="02010609060101010101" pitchFamily="49" charset="-122"/>
                <a:ea typeface="楷体" panose="02010609060101010101" pitchFamily="49" charset="-122"/>
              </a:rPr>
              <a:t>)</a:t>
            </a:r>
            <a:r>
              <a:rPr kumimoji="1" lang="zh-CN" altLang="en-US" sz="2800" b="1" dirty="0">
                <a:latin typeface="楷体" panose="02010609060101010101" pitchFamily="49" charset="-122"/>
                <a:ea typeface="楷体" panose="02010609060101010101" pitchFamily="49" charset="-122"/>
              </a:rPr>
              <a:t>有关</a:t>
            </a:r>
            <a:r>
              <a:rPr kumimoji="1" lang="zh-CN" altLang="en-US" sz="2800" b="1" dirty="0" smtClean="0">
                <a:latin typeface="楷体" panose="02010609060101010101" pitchFamily="49" charset="-122"/>
                <a:ea typeface="楷体" panose="02010609060101010101" pitchFamily="49" charset="-122"/>
              </a:rPr>
              <a:t>。</a:t>
            </a:r>
            <a:endParaRPr kumimoji="1" lang="en-US" altLang="zh-CN" sz="2800" b="1" dirty="0" smtClean="0">
              <a:latin typeface="楷体" panose="02010609060101010101" pitchFamily="49" charset="-122"/>
              <a:ea typeface="楷体" panose="02010609060101010101" pitchFamily="49" charset="-122"/>
            </a:endParaRPr>
          </a:p>
          <a:p>
            <a:pPr algn="just" eaLnBrk="1" hangingPunct="1">
              <a:spcBef>
                <a:spcPct val="50000"/>
              </a:spcBef>
            </a:pPr>
            <a:r>
              <a:rPr lang="zh-CN" altLang="en-US" sz="2800" b="1" dirty="0">
                <a:solidFill>
                  <a:srgbClr val="FF0000"/>
                </a:solidFill>
                <a:latin typeface="楷体" panose="02010609060101010101" pitchFamily="49" charset="-122"/>
                <a:ea typeface="楷体" panose="02010609060101010101" pitchFamily="49" charset="-122"/>
              </a:rPr>
              <a:t>装载因子</a:t>
            </a:r>
            <a:r>
              <a:rPr lang="zh-CN" altLang="en-US" sz="2800" b="1"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en-US" altLang="zh-CN" sz="2800" b="1" dirty="0">
                <a:solidFill>
                  <a:srgbClr val="FF0000"/>
                </a:solidFill>
                <a:latin typeface="楷体" panose="02010609060101010101" pitchFamily="49" charset="-122"/>
                <a:ea typeface="楷体" panose="02010609060101010101" pitchFamily="49" charset="-122"/>
              </a:rPr>
              <a:t>=n/m</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sym typeface="Symbol" panose="05050102010706020507" pitchFamily="18" charset="2"/>
              </a:rPr>
              <a:t>标志</a:t>
            </a:r>
            <a:r>
              <a:rPr lang="zh-CN" altLang="en-US" sz="2800" b="1" dirty="0">
                <a:latin typeface="楷体" panose="02010609060101010101" pitchFamily="49" charset="-122"/>
                <a:ea typeface="楷体" panose="02010609060101010101" pitchFamily="49" charset="-122"/>
                <a:sym typeface="Symbol" panose="05050102010706020507" pitchFamily="18" charset="2"/>
              </a:rPr>
              <a:t>哈希表的装满程度。直观的看，越小，发生冲突的可能性越小；反之，越大</a:t>
            </a:r>
            <a:r>
              <a:rPr lang="zh-CN" altLang="en-US" sz="2800" b="1" dirty="0" smtClean="0">
                <a:latin typeface="楷体" panose="02010609060101010101" pitchFamily="49" charset="-122"/>
                <a:ea typeface="楷体" panose="02010609060101010101" pitchFamily="49" charset="-122"/>
                <a:sym typeface="Symbol" panose="05050102010706020507" pitchFamily="18" charset="2"/>
              </a:rPr>
              <a:t>，发生</a:t>
            </a:r>
            <a:r>
              <a:rPr lang="zh-CN" altLang="en-US" sz="2800" b="1" dirty="0">
                <a:latin typeface="楷体" panose="02010609060101010101" pitchFamily="49" charset="-122"/>
                <a:ea typeface="楷体" panose="02010609060101010101" pitchFamily="49" charset="-122"/>
                <a:sym typeface="Symbol" panose="05050102010706020507" pitchFamily="18" charset="2"/>
              </a:rPr>
              <a:t>冲突的可能性就越</a:t>
            </a:r>
            <a:r>
              <a:rPr lang="zh-CN" altLang="en-US" sz="2800" b="1" dirty="0" smtClean="0">
                <a:latin typeface="楷体" panose="02010609060101010101" pitchFamily="49" charset="-122"/>
                <a:ea typeface="楷体" panose="02010609060101010101" pitchFamily="49" charset="-122"/>
                <a:sym typeface="Symbol" panose="05050102010706020507" pitchFamily="18" charset="2"/>
              </a:rPr>
              <a:t>大。可以选择一个合适的装填因子，把平均查找长度限制在一定范围内。</a:t>
            </a:r>
            <a:endParaRPr kumimoji="1" lang="en-US" altLang="zh-CN" sz="2800" b="1" dirty="0">
              <a:latin typeface="楷体" panose="02010609060101010101" pitchFamily="49" charset="-122"/>
              <a:ea typeface="楷体" panose="02010609060101010101" pitchFamily="49" charset="-122"/>
            </a:endParaRPr>
          </a:p>
        </p:txBody>
      </p:sp>
      <p:graphicFrame>
        <p:nvGraphicFramePr>
          <p:cNvPr id="8" name="Object 0"/>
          <p:cNvGraphicFramePr>
            <a:graphicFrameLocks noChangeAspect="1"/>
          </p:cNvGraphicFramePr>
          <p:nvPr>
            <p:extLst>
              <p:ext uri="{D42A27DB-BD31-4B8C-83A1-F6EECF244321}">
                <p14:modId xmlns:p14="http://schemas.microsoft.com/office/powerpoint/2010/main" val="931485751"/>
              </p:ext>
            </p:extLst>
          </p:nvPr>
        </p:nvGraphicFramePr>
        <p:xfrm>
          <a:off x="622567" y="863829"/>
          <a:ext cx="7785519" cy="5036684"/>
        </p:xfrm>
        <a:graphic>
          <a:graphicData uri="http://schemas.openxmlformats.org/presentationml/2006/ole">
            <mc:AlternateContent xmlns:mc="http://schemas.openxmlformats.org/markup-compatibility/2006">
              <mc:Choice xmlns:v="urn:schemas-microsoft-com:vml" Requires="v">
                <p:oleObj spid="_x0000_s14338" name="位图图像" r:id="rId3" imgW="4315427" imgH="2790476" progId="Paint.Picture">
                  <p:embed/>
                </p:oleObj>
              </mc:Choice>
              <mc:Fallback>
                <p:oleObj name="位图图像" r:id="rId3" imgW="4315427" imgH="2790476" progId="Paint.Picture">
                  <p:embed/>
                  <p:pic>
                    <p:nvPicPr>
                      <p:cNvPr id="113669"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67" y="863829"/>
                        <a:ext cx="7785519" cy="503668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719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Object 2"/>
          <p:cNvGraphicFramePr>
            <a:graphicFrameLocks noChangeAspect="1"/>
          </p:cNvGraphicFramePr>
          <p:nvPr/>
        </p:nvGraphicFramePr>
        <p:xfrm>
          <a:off x="468313" y="2997200"/>
          <a:ext cx="8328025" cy="1792288"/>
        </p:xfrm>
        <a:graphic>
          <a:graphicData uri="http://schemas.openxmlformats.org/presentationml/2006/ole">
            <mc:AlternateContent xmlns:mc="http://schemas.openxmlformats.org/markup-compatibility/2006">
              <mc:Choice xmlns:v="urn:schemas-microsoft-com:vml" Requires="v">
                <p:oleObj spid="_x0000_s5189" r:id="rId3" imgW="8919845" imgH="1927860" progId="Word.Document.8">
                  <p:embed/>
                </p:oleObj>
              </mc:Choice>
              <mc:Fallback>
                <p:oleObj r:id="rId3" imgW="8919845" imgH="1927860" progId="Word.Document.8">
                  <p:embed/>
                  <p:pic>
                    <p:nvPicPr>
                      <p:cNvPr id="0" name="图片 3081"/>
                      <p:cNvPicPr/>
                      <p:nvPr/>
                    </p:nvPicPr>
                    <p:blipFill>
                      <a:blip r:embed="rId4"/>
                      <a:stretch>
                        <a:fillRect/>
                      </a:stretch>
                    </p:blipFill>
                    <p:spPr>
                      <a:xfrm>
                        <a:off x="468313" y="2997200"/>
                        <a:ext cx="8328025" cy="1792288"/>
                      </a:xfrm>
                      <a:prstGeom prst="rect">
                        <a:avLst/>
                      </a:prstGeom>
                      <a:noFill/>
                      <a:ln w="38100">
                        <a:noFill/>
                        <a:miter/>
                      </a:ln>
                    </p:spPr>
                  </p:pic>
                </p:oleObj>
              </mc:Fallback>
            </mc:AlternateContent>
          </a:graphicData>
        </a:graphic>
      </p:graphicFrame>
      <p:sp>
        <p:nvSpPr>
          <p:cNvPr id="143363" name="Text Box 3"/>
          <p:cNvSpPr txBox="1"/>
          <p:nvPr/>
        </p:nvSpPr>
        <p:spPr>
          <a:xfrm>
            <a:off x="323850" y="2492375"/>
            <a:ext cx="341313" cy="519113"/>
          </a:xfrm>
          <a:prstGeom prst="rect">
            <a:avLst/>
          </a:prstGeom>
          <a:noFill/>
          <a:ln w="9525">
            <a:noFill/>
          </a:ln>
        </p:spPr>
        <p:txBody>
          <a:bodyPr wrap="none" anchor="t">
            <a:spAutoFit/>
          </a:bodyPr>
          <a:lstStyle/>
          <a:p>
            <a:pPr>
              <a:buSzTx/>
            </a:pPr>
            <a:r>
              <a:rPr lang="en-US" altLang="zh-CN" sz="2800" dirty="0">
                <a:latin typeface="Times New Roman" panose="02020603050405020304" pitchFamily="18" charset="0"/>
              </a:rPr>
              <a:t>a</a:t>
            </a:r>
            <a:endParaRPr lang="en-US" altLang="zh-CN" sz="2400" dirty="0">
              <a:latin typeface="Times New Roman" panose="02020603050405020304" pitchFamily="18" charset="0"/>
            </a:endParaRPr>
          </a:p>
        </p:txBody>
      </p:sp>
      <p:grpSp>
        <p:nvGrpSpPr>
          <p:cNvPr id="2" name="Group 4"/>
          <p:cNvGrpSpPr/>
          <p:nvPr/>
        </p:nvGrpSpPr>
        <p:grpSpPr>
          <a:xfrm>
            <a:off x="6948488" y="2133600"/>
            <a:ext cx="608012" cy="803275"/>
            <a:chOff x="3408" y="288"/>
            <a:chExt cx="383" cy="624"/>
          </a:xfrm>
        </p:grpSpPr>
        <p:sp>
          <p:nvSpPr>
            <p:cNvPr id="11268" name="Line 5"/>
            <p:cNvSpPr/>
            <p:nvPr/>
          </p:nvSpPr>
          <p:spPr>
            <a:xfrm>
              <a:off x="3408" y="288"/>
              <a:ext cx="0" cy="624"/>
            </a:xfrm>
            <a:prstGeom prst="line">
              <a:avLst/>
            </a:prstGeom>
            <a:ln w="12700" cap="flat" cmpd="sng">
              <a:solidFill>
                <a:srgbClr val="990000"/>
              </a:solidFill>
              <a:prstDash val="solid"/>
              <a:round/>
              <a:headEnd type="none" w="med" len="med"/>
              <a:tailEnd type="stealth" w="med" len="lg"/>
            </a:ln>
          </p:spPr>
        </p:sp>
        <p:sp>
          <p:nvSpPr>
            <p:cNvPr id="11269" name="Text Box 6"/>
            <p:cNvSpPr txBox="1"/>
            <p:nvPr/>
          </p:nvSpPr>
          <p:spPr>
            <a:xfrm>
              <a:off x="3461" y="306"/>
              <a:ext cx="33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i=9</a:t>
              </a:r>
              <a:endParaRPr lang="en-US" altLang="zh-CN" sz="2000" dirty="0">
                <a:latin typeface="Times New Roman" panose="02020603050405020304" pitchFamily="18" charset="0"/>
              </a:endParaRPr>
            </a:p>
          </p:txBody>
        </p:sp>
      </p:grpSp>
      <p:graphicFrame>
        <p:nvGraphicFramePr>
          <p:cNvPr id="143367" name="Object 7"/>
          <p:cNvGraphicFramePr>
            <a:graphicFrameLocks noChangeAspect="1"/>
          </p:cNvGraphicFramePr>
          <p:nvPr/>
        </p:nvGraphicFramePr>
        <p:xfrm>
          <a:off x="684213" y="5078413"/>
          <a:ext cx="7948612" cy="1779587"/>
        </p:xfrm>
        <a:graphic>
          <a:graphicData uri="http://schemas.openxmlformats.org/presentationml/2006/ole">
            <mc:AlternateContent xmlns:mc="http://schemas.openxmlformats.org/markup-compatibility/2006">
              <mc:Choice xmlns:v="urn:schemas-microsoft-com:vml" Requires="v">
                <p:oleObj spid="_x0000_s5190" r:id="rId5" imgW="8176260" imgH="1842770" progId="Word.Document.8">
                  <p:embed/>
                </p:oleObj>
              </mc:Choice>
              <mc:Fallback>
                <p:oleObj r:id="rId5" imgW="8176260" imgH="1842770" progId="Word.Document.8">
                  <p:embed/>
                  <p:pic>
                    <p:nvPicPr>
                      <p:cNvPr id="0" name="图片 3080"/>
                      <p:cNvPicPr/>
                      <p:nvPr/>
                    </p:nvPicPr>
                    <p:blipFill>
                      <a:blip r:embed="rId6"/>
                      <a:stretch>
                        <a:fillRect/>
                      </a:stretch>
                    </p:blipFill>
                    <p:spPr>
                      <a:xfrm>
                        <a:off x="684213" y="5078413"/>
                        <a:ext cx="7948612" cy="1779587"/>
                      </a:xfrm>
                      <a:prstGeom prst="rect">
                        <a:avLst/>
                      </a:prstGeom>
                      <a:noFill/>
                      <a:ln w="38100">
                        <a:noFill/>
                        <a:miter/>
                      </a:ln>
                    </p:spPr>
                  </p:pic>
                </p:oleObj>
              </mc:Fallback>
            </mc:AlternateContent>
          </a:graphicData>
        </a:graphic>
      </p:graphicFrame>
      <p:sp>
        <p:nvSpPr>
          <p:cNvPr id="143368" name="Text Box 8"/>
          <p:cNvSpPr txBox="1"/>
          <p:nvPr/>
        </p:nvSpPr>
        <p:spPr>
          <a:xfrm>
            <a:off x="323850" y="4437063"/>
            <a:ext cx="341313" cy="519112"/>
          </a:xfrm>
          <a:prstGeom prst="rect">
            <a:avLst/>
          </a:prstGeom>
          <a:noFill/>
          <a:ln w="9525">
            <a:noFill/>
          </a:ln>
        </p:spPr>
        <p:txBody>
          <a:bodyPr wrap="none" anchor="t">
            <a:spAutoFit/>
          </a:bodyPr>
          <a:lstStyle/>
          <a:p>
            <a:pPr>
              <a:buSzTx/>
            </a:pPr>
            <a:r>
              <a:rPr lang="en-US" altLang="zh-CN" sz="28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3372" name="Text Box 12"/>
          <p:cNvSpPr txBox="1"/>
          <p:nvPr/>
        </p:nvSpPr>
        <p:spPr>
          <a:xfrm>
            <a:off x="684213" y="5019675"/>
            <a:ext cx="641350" cy="641350"/>
          </a:xfrm>
          <a:prstGeom prst="rect">
            <a:avLst/>
          </a:prstGeom>
          <a:noFill/>
          <a:ln w="9525">
            <a:noFill/>
          </a:ln>
        </p:spPr>
        <p:txBody>
          <a:bodyPr wrap="none" anchor="t">
            <a:spAutoFit/>
          </a:bodyPr>
          <a:lstStyle/>
          <a:p>
            <a:pPr>
              <a:buSzTx/>
            </a:pPr>
            <a:r>
              <a:rPr lang="en-US" altLang="zh-CN" sz="3600" dirty="0">
                <a:solidFill>
                  <a:srgbClr val="CC0000"/>
                </a:solidFill>
                <a:latin typeface="Times New Roman" panose="02020603050405020304" pitchFamily="18" charset="0"/>
              </a:rPr>
              <a:t>60</a:t>
            </a:r>
            <a:endParaRPr lang="en-US" altLang="zh-CN" sz="2400" dirty="0">
              <a:latin typeface="Times New Roman" panose="02020603050405020304" pitchFamily="18" charset="0"/>
            </a:endParaRPr>
          </a:p>
        </p:txBody>
      </p:sp>
      <p:grpSp>
        <p:nvGrpSpPr>
          <p:cNvPr id="4" name="Group 13"/>
          <p:cNvGrpSpPr/>
          <p:nvPr/>
        </p:nvGrpSpPr>
        <p:grpSpPr>
          <a:xfrm>
            <a:off x="8243888" y="2133600"/>
            <a:ext cx="735012" cy="803275"/>
            <a:chOff x="4992" y="240"/>
            <a:chExt cx="463" cy="624"/>
          </a:xfrm>
        </p:grpSpPr>
        <p:sp>
          <p:nvSpPr>
            <p:cNvPr id="11277" name="Line 14"/>
            <p:cNvSpPr/>
            <p:nvPr/>
          </p:nvSpPr>
          <p:spPr>
            <a:xfrm>
              <a:off x="4992" y="240"/>
              <a:ext cx="0" cy="624"/>
            </a:xfrm>
            <a:prstGeom prst="line">
              <a:avLst/>
            </a:prstGeom>
            <a:ln w="12700" cap="flat" cmpd="sng">
              <a:solidFill>
                <a:srgbClr val="990000"/>
              </a:solidFill>
              <a:prstDash val="solid"/>
              <a:round/>
              <a:headEnd type="none" w="med" len="med"/>
              <a:tailEnd type="stealth" w="med" len="lg"/>
            </a:ln>
          </p:spPr>
        </p:sp>
        <p:sp>
          <p:nvSpPr>
            <p:cNvPr id="11278" name="Text Box 15"/>
            <p:cNvSpPr txBox="1"/>
            <p:nvPr/>
          </p:nvSpPr>
          <p:spPr>
            <a:xfrm>
              <a:off x="5045" y="258"/>
              <a:ext cx="41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143376" name="Text Box 16"/>
          <p:cNvSpPr txBox="1"/>
          <p:nvPr/>
        </p:nvSpPr>
        <p:spPr>
          <a:xfrm>
            <a:off x="2268538" y="4076700"/>
            <a:ext cx="2082800" cy="579438"/>
          </a:xfrm>
          <a:prstGeom prst="rect">
            <a:avLst/>
          </a:prstGeom>
          <a:noFill/>
          <a:ln w="9525">
            <a:noFill/>
          </a:ln>
        </p:spPr>
        <p:txBody>
          <a:bodyPr wrap="none" anchor="t">
            <a:spAutoFit/>
          </a:bodyPr>
          <a:lstStyle/>
          <a:p>
            <a:pPr>
              <a:buSzTx/>
            </a:pPr>
            <a:r>
              <a:rPr lang="en-US" altLang="zh-CN" sz="3200" dirty="0">
                <a:solidFill>
                  <a:srgbClr val="CC0000"/>
                </a:solidFill>
                <a:latin typeface="Times New Roman" panose="02020603050405020304" pitchFamily="18" charset="0"/>
              </a:rPr>
              <a:t>Target = 80</a:t>
            </a:r>
            <a:endParaRPr lang="en-US" altLang="zh-CN" sz="2400" dirty="0">
              <a:latin typeface="Times New Roman" panose="02020603050405020304" pitchFamily="18" charset="0"/>
            </a:endParaRPr>
          </a:p>
        </p:txBody>
      </p:sp>
      <p:sp>
        <p:nvSpPr>
          <p:cNvPr id="143377" name="Text Box 17"/>
          <p:cNvSpPr txBox="1"/>
          <p:nvPr/>
        </p:nvSpPr>
        <p:spPr>
          <a:xfrm>
            <a:off x="2268538" y="6021388"/>
            <a:ext cx="2082800" cy="579437"/>
          </a:xfrm>
          <a:prstGeom prst="rect">
            <a:avLst/>
          </a:prstGeom>
          <a:noFill/>
          <a:ln w="9525">
            <a:noFill/>
          </a:ln>
        </p:spPr>
        <p:txBody>
          <a:bodyPr wrap="none" anchor="t">
            <a:spAutoFit/>
          </a:bodyPr>
          <a:lstStyle/>
          <a:p>
            <a:pPr>
              <a:buSzTx/>
            </a:pPr>
            <a:r>
              <a:rPr lang="en-US" altLang="zh-CN" sz="3200" dirty="0">
                <a:solidFill>
                  <a:srgbClr val="CC0000"/>
                </a:solidFill>
                <a:latin typeface="Times New Roman" panose="02020603050405020304" pitchFamily="18" charset="0"/>
              </a:rPr>
              <a:t>Target = 60</a:t>
            </a:r>
            <a:endParaRPr lang="en-US" altLang="zh-CN" sz="2400" dirty="0">
              <a:latin typeface="Times New Roman" panose="02020603050405020304" pitchFamily="18" charset="0"/>
            </a:endParaRPr>
          </a:p>
        </p:txBody>
      </p:sp>
      <p:grpSp>
        <p:nvGrpSpPr>
          <p:cNvPr id="5" name="Group 18"/>
          <p:cNvGrpSpPr/>
          <p:nvPr/>
        </p:nvGrpSpPr>
        <p:grpSpPr>
          <a:xfrm>
            <a:off x="7667625" y="4149725"/>
            <a:ext cx="727075" cy="857250"/>
            <a:chOff x="5040" y="2208"/>
            <a:chExt cx="458" cy="624"/>
          </a:xfrm>
        </p:grpSpPr>
        <p:sp>
          <p:nvSpPr>
            <p:cNvPr id="11282" name="Line 19"/>
            <p:cNvSpPr/>
            <p:nvPr/>
          </p:nvSpPr>
          <p:spPr>
            <a:xfrm>
              <a:off x="5040" y="2208"/>
              <a:ext cx="0" cy="624"/>
            </a:xfrm>
            <a:prstGeom prst="line">
              <a:avLst/>
            </a:prstGeom>
            <a:ln w="12700" cap="flat" cmpd="sng">
              <a:solidFill>
                <a:srgbClr val="990000"/>
              </a:solidFill>
              <a:prstDash val="solid"/>
              <a:round/>
              <a:headEnd type="none" w="med" len="med"/>
              <a:tailEnd type="stealth" w="med" len="lg"/>
            </a:ln>
          </p:spPr>
        </p:sp>
        <p:sp>
          <p:nvSpPr>
            <p:cNvPr id="11283" name="Text Box 20"/>
            <p:cNvSpPr txBox="1"/>
            <p:nvPr/>
          </p:nvSpPr>
          <p:spPr>
            <a:xfrm>
              <a:off x="5088" y="2267"/>
              <a:ext cx="410" cy="28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i=11</a:t>
              </a:r>
              <a:endParaRPr lang="en-US" altLang="zh-CN" sz="2000" dirty="0">
                <a:latin typeface="Times New Roman" panose="02020603050405020304" pitchFamily="18" charset="0"/>
              </a:endParaRPr>
            </a:p>
          </p:txBody>
        </p:sp>
      </p:grpSp>
      <p:sp>
        <p:nvSpPr>
          <p:cNvPr id="143381" name="Text Box 21"/>
          <p:cNvSpPr txBox="1"/>
          <p:nvPr/>
        </p:nvSpPr>
        <p:spPr>
          <a:xfrm>
            <a:off x="684213" y="2924175"/>
            <a:ext cx="641350" cy="641350"/>
          </a:xfrm>
          <a:prstGeom prst="rect">
            <a:avLst/>
          </a:prstGeom>
          <a:noFill/>
          <a:ln w="9525">
            <a:noFill/>
          </a:ln>
        </p:spPr>
        <p:txBody>
          <a:bodyPr wrap="none" anchor="t">
            <a:spAutoFit/>
          </a:bodyPr>
          <a:lstStyle/>
          <a:p>
            <a:pPr>
              <a:buSzTx/>
            </a:pPr>
            <a:r>
              <a:rPr lang="en-US" altLang="zh-CN" sz="3600" dirty="0">
                <a:solidFill>
                  <a:srgbClr val="CC0000"/>
                </a:solidFill>
                <a:latin typeface="Times New Roman" panose="02020603050405020304" pitchFamily="18" charset="0"/>
              </a:rPr>
              <a:t>80</a:t>
            </a:r>
            <a:endParaRPr lang="en-US" altLang="zh-CN" sz="2400" dirty="0">
              <a:latin typeface="Times New Roman" panose="02020603050405020304" pitchFamily="18" charset="0"/>
            </a:endParaRPr>
          </a:p>
        </p:txBody>
      </p:sp>
      <p:sp>
        <p:nvSpPr>
          <p:cNvPr id="143388" name="Text Box 28"/>
          <p:cNvSpPr txBox="1"/>
          <p:nvPr/>
        </p:nvSpPr>
        <p:spPr>
          <a:xfrm>
            <a:off x="476250" y="1016318"/>
            <a:ext cx="7705725" cy="831850"/>
          </a:xfrm>
          <a:prstGeom prst="rect">
            <a:avLst/>
          </a:prstGeom>
          <a:noFill/>
          <a:ln w="9525">
            <a:noFill/>
          </a:ln>
        </p:spPr>
        <p:txBody>
          <a:bodyPr anchor="t">
            <a:spAutoFit/>
          </a:bodyPr>
          <a:lstStyle/>
          <a:p>
            <a:pPr eaLnBrk="0" hangingPunct="0">
              <a:spcBef>
                <a:spcPct val="50000"/>
              </a:spcBef>
              <a:buSzTx/>
            </a:pPr>
            <a:r>
              <a:rPr lang="zh-CN" altLang="en-US" sz="2400" b="1" dirty="0">
                <a:solidFill>
                  <a:srgbClr val="FF0000"/>
                </a:solidFill>
                <a:latin typeface="Times New Roman" panose="02020603050405020304" pitchFamily="18" charset="0"/>
              </a:rPr>
              <a:t>基本思想：</a:t>
            </a:r>
            <a:r>
              <a:rPr lang="zh-CN" altLang="en-US" sz="2400" b="1" dirty="0">
                <a:latin typeface="Times New Roman" panose="02020603050405020304" pitchFamily="18" charset="0"/>
              </a:rPr>
              <a:t>设置</a:t>
            </a:r>
            <a:r>
              <a:rPr lang="zh-CN" altLang="en-US" sz="2400" b="1" dirty="0">
                <a:latin typeface="宋体" panose="02010600030101010101" pitchFamily="2" charset="-122"/>
              </a:rPr>
              <a:t>“</a:t>
            </a:r>
            <a:r>
              <a:rPr lang="zh-CN" altLang="en-US" sz="2400" b="1" dirty="0">
                <a:solidFill>
                  <a:srgbClr val="FF0000"/>
                </a:solidFill>
                <a:latin typeface="Times New Roman" panose="02020603050405020304" pitchFamily="18" charset="0"/>
              </a:rPr>
              <a:t>监视哨</a:t>
            </a:r>
            <a:r>
              <a:rPr lang="en-US" altLang="zh-CN" sz="2400" b="1" dirty="0">
                <a:latin typeface="宋体" panose="02010600030101010101" pitchFamily="2" charset="-122"/>
              </a:rPr>
              <a:t>”</a:t>
            </a:r>
            <a:r>
              <a:rPr lang="zh-CN" altLang="en-US" sz="2400" b="1" dirty="0">
                <a:latin typeface="Times New Roman" panose="02020603050405020304" pitchFamily="18" charset="0"/>
              </a:rPr>
              <a:t>。哨兵就是待查值，将它放在查找方向的</a:t>
            </a:r>
            <a:r>
              <a:rPr lang="zh-CN" altLang="en-US" sz="2400" b="1" dirty="0">
                <a:solidFill>
                  <a:srgbClr val="FF0000"/>
                </a:solidFill>
                <a:latin typeface="Times New Roman" panose="02020603050405020304" pitchFamily="18" charset="0"/>
              </a:rPr>
              <a:t>尽头</a:t>
            </a:r>
            <a:r>
              <a:rPr lang="zh-CN" altLang="en-US" sz="2400" b="1" dirty="0">
                <a:latin typeface="Times New Roman" panose="02020603050405020304" pitchFamily="18" charset="0"/>
              </a:rPr>
              <a:t>处。</a:t>
            </a:r>
            <a:endParaRPr lang="zh-CN" altLang="en-US" sz="2400" b="1" dirty="0">
              <a:latin typeface="Times New Roman" panose="02020603050405020304" pitchFamily="18" charset="0"/>
              <a:ea typeface="楷体_GB2312" pitchFamily="49" charset="-122"/>
            </a:endParaRPr>
          </a:p>
        </p:txBody>
      </p:sp>
      <p:grpSp>
        <p:nvGrpSpPr>
          <p:cNvPr id="6" name="Group 30"/>
          <p:cNvGrpSpPr/>
          <p:nvPr/>
        </p:nvGrpSpPr>
        <p:grpSpPr>
          <a:xfrm>
            <a:off x="7667625" y="2133600"/>
            <a:ext cx="735013" cy="803275"/>
            <a:chOff x="4992" y="240"/>
            <a:chExt cx="463" cy="624"/>
          </a:xfrm>
        </p:grpSpPr>
        <p:sp>
          <p:nvSpPr>
            <p:cNvPr id="11288" name="Line 31"/>
            <p:cNvSpPr/>
            <p:nvPr/>
          </p:nvSpPr>
          <p:spPr>
            <a:xfrm>
              <a:off x="4992" y="240"/>
              <a:ext cx="0" cy="624"/>
            </a:xfrm>
            <a:prstGeom prst="line">
              <a:avLst/>
            </a:prstGeom>
            <a:ln w="12700" cap="flat" cmpd="sng">
              <a:solidFill>
                <a:srgbClr val="990000"/>
              </a:solidFill>
              <a:prstDash val="solid"/>
              <a:round/>
              <a:headEnd type="none" w="med" len="med"/>
              <a:tailEnd type="stealth" w="med" len="lg"/>
            </a:ln>
          </p:spPr>
        </p:sp>
        <p:sp>
          <p:nvSpPr>
            <p:cNvPr id="11289" name="Text Box 32"/>
            <p:cNvSpPr txBox="1"/>
            <p:nvPr/>
          </p:nvSpPr>
          <p:spPr>
            <a:xfrm>
              <a:off x="5045" y="258"/>
              <a:ext cx="410" cy="309"/>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i=10</a:t>
              </a:r>
              <a:endParaRPr lang="en-US" altLang="zh-CN" sz="2000" dirty="0">
                <a:latin typeface="Times New Roman" panose="02020603050405020304" pitchFamily="18" charset="0"/>
              </a:endParaRPr>
            </a:p>
          </p:txBody>
        </p:sp>
      </p:grpSp>
      <p:sp>
        <p:nvSpPr>
          <p:cNvPr id="8" name="Line 5"/>
          <p:cNvSpPr/>
          <p:nvPr/>
        </p:nvSpPr>
        <p:spPr>
          <a:xfrm>
            <a:off x="6896735" y="4149725"/>
            <a:ext cx="0" cy="803275"/>
          </a:xfrm>
          <a:prstGeom prst="line">
            <a:avLst/>
          </a:prstGeom>
          <a:ln w="12700" cap="flat" cmpd="sng">
            <a:solidFill>
              <a:srgbClr val="990000"/>
            </a:solidFill>
            <a:prstDash val="solid"/>
            <a:round/>
            <a:headEnd type="none" w="med" len="med"/>
            <a:tailEnd type="stealth" w="med" len="lg"/>
          </a:ln>
        </p:spPr>
      </p:sp>
      <p:sp>
        <p:nvSpPr>
          <p:cNvPr id="10" name="Text Box 6"/>
          <p:cNvSpPr txBox="1"/>
          <p:nvPr/>
        </p:nvSpPr>
        <p:spPr>
          <a:xfrm>
            <a:off x="955040" y="4150036"/>
            <a:ext cx="523875" cy="398780"/>
          </a:xfrm>
          <a:prstGeom prst="rect">
            <a:avLst/>
          </a:prstGeom>
          <a:noFill/>
          <a:ln w="9525">
            <a:noFill/>
          </a:ln>
        </p:spPr>
        <p:txBody>
          <a:bodyPr wrap="none" anchor="t">
            <a:spAutoFit/>
          </a:bodyPr>
          <a:lstStyle/>
          <a:p>
            <a:pPr>
              <a:buSzTx/>
            </a:pPr>
            <a:r>
              <a:rPr lang="en-US" altLang="zh-CN" sz="2000" dirty="0">
                <a:solidFill>
                  <a:srgbClr val="990000"/>
                </a:solidFill>
                <a:latin typeface="Times New Roman" panose="02020603050405020304" pitchFamily="18" charset="0"/>
              </a:rPr>
              <a:t>i=0</a:t>
            </a:r>
            <a:endParaRPr lang="en-US" altLang="zh-CN" sz="2000" dirty="0">
              <a:latin typeface="Times New Roman" panose="02020603050405020304" pitchFamily="18" charset="0"/>
            </a:endParaRPr>
          </a:p>
        </p:txBody>
      </p:sp>
      <p:sp>
        <p:nvSpPr>
          <p:cNvPr id="11" name="文本框 10"/>
          <p:cNvSpPr txBox="1"/>
          <p:nvPr/>
        </p:nvSpPr>
        <p:spPr>
          <a:xfrm>
            <a:off x="468630" y="801370"/>
            <a:ext cx="5616575" cy="1814830"/>
          </a:xfrm>
          <a:prstGeom prst="rect">
            <a:avLst/>
          </a:prstGeom>
          <a:solidFill>
            <a:schemeClr val="bg1"/>
          </a:solidFill>
        </p:spPr>
        <p:txBody>
          <a:bodyPr wrap="square" rtlCol="0">
            <a:spAutoFit/>
          </a:bodyPr>
          <a:lstStyle/>
          <a:p>
            <a:r>
              <a:rPr lang="zh-CN" altLang="en-US" sz="2800" dirty="0">
                <a:solidFill>
                  <a:srgbClr val="FF0000"/>
                </a:solidFill>
                <a:latin typeface="楷体" panose="02010609060101010101" pitchFamily="49" charset="-122"/>
                <a:ea typeface="楷体" panose="02010609060101010101" pitchFamily="49" charset="-122"/>
              </a:rPr>
              <a:t>思考：</a:t>
            </a:r>
          </a:p>
          <a:p>
            <a:r>
              <a:rPr lang="en-US" altLang="zh-CN" sz="2800" dirty="0">
                <a:solidFill>
                  <a:srgbClr val="FF0000"/>
                </a:solidFill>
                <a:latin typeface="楷体" panose="02010609060101010101" pitchFamily="49" charset="-122"/>
                <a:ea typeface="楷体" panose="02010609060101010101" pitchFamily="49" charset="-122"/>
              </a:rPr>
              <a:t>1</a:t>
            </a:r>
            <a:r>
              <a:rPr lang="zh-CN" altLang="en-US" sz="2800" dirty="0">
                <a:solidFill>
                  <a:srgbClr val="FF0000"/>
                </a:solidFill>
                <a:latin typeface="楷体" panose="02010609060101010101" pitchFamily="49" charset="-122"/>
                <a:ea typeface="楷体" panose="02010609060101010101" pitchFamily="49" charset="-122"/>
              </a:rPr>
              <a:t>：监视哨的用处？</a:t>
            </a:r>
          </a:p>
          <a:p>
            <a:r>
              <a:rPr lang="en-US" altLang="zh-CN" sz="2800" dirty="0">
                <a:solidFill>
                  <a:srgbClr val="FF0000"/>
                </a:solidFill>
                <a:latin typeface="楷体" panose="02010609060101010101" pitchFamily="49" charset="-122"/>
                <a:ea typeface="楷体" panose="02010609060101010101" pitchFamily="49" charset="-122"/>
              </a:rPr>
              <a:t>2</a:t>
            </a:r>
            <a:r>
              <a:rPr lang="zh-CN" altLang="en-US" sz="2800" dirty="0">
                <a:solidFill>
                  <a:srgbClr val="FF0000"/>
                </a:solidFill>
                <a:latin typeface="楷体" panose="02010609060101010101" pitchFamily="49" charset="-122"/>
                <a:ea typeface="楷体" panose="02010609060101010101" pitchFamily="49" charset="-122"/>
              </a:rPr>
              <a:t>：成功的情况？失败的情况？</a:t>
            </a:r>
          </a:p>
          <a:p>
            <a:r>
              <a:rPr lang="en-US" altLang="zh-CN" sz="2800" dirty="0">
                <a:solidFill>
                  <a:srgbClr val="FF0000"/>
                </a:solidFill>
                <a:latin typeface="楷体" panose="02010609060101010101" pitchFamily="49" charset="-122"/>
                <a:ea typeface="楷体" panose="02010609060101010101" pitchFamily="49" charset="-122"/>
              </a:rPr>
              <a:t>3</a:t>
            </a:r>
            <a:r>
              <a:rPr lang="zh-CN" altLang="en-US" sz="2800" dirty="0">
                <a:solidFill>
                  <a:srgbClr val="FF0000"/>
                </a:solidFill>
                <a:latin typeface="楷体" panose="02010609060101010101" pitchFamily="49" charset="-122"/>
                <a:ea typeface="楷体" panose="02010609060101010101" pitchFamily="49" charset="-122"/>
              </a:rPr>
              <a:t>：成功比较次数？失败比较次数？</a:t>
            </a:r>
          </a:p>
        </p:txBody>
      </p:sp>
      <p:sp>
        <p:nvSpPr>
          <p:cNvPr id="11267" name="Text Box 2"/>
          <p:cNvSpPr txBox="1"/>
          <p:nvPr/>
        </p:nvSpPr>
        <p:spPr>
          <a:xfrm>
            <a:off x="475933" y="3011488"/>
            <a:ext cx="8101012" cy="3415030"/>
          </a:xfrm>
          <a:prstGeom prst="rect">
            <a:avLst/>
          </a:prstGeom>
          <a:solidFill>
            <a:schemeClr val="bg1">
              <a:lumMod val="85000"/>
            </a:schemeClr>
          </a:solidFill>
          <a:ln w="9525">
            <a:solidFill>
              <a:schemeClr val="tx1"/>
            </a:solid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SqSerach(ElemType elem[],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n, ElemType key)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i;	</a:t>
            </a: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for</a:t>
            </a:r>
            <a:r>
              <a:rPr lang="en-US" altLang="zh-CN" sz="2400" dirty="0">
                <a:solidFill>
                  <a:schemeClr val="tx1"/>
                </a:solidFill>
                <a:latin typeface="Arial" panose="020B0604020202020204" pitchFamily="34" charset="0"/>
                <a:ea typeface="宋体" panose="02010600030101010101" pitchFamily="2" charset="-122"/>
              </a:rPr>
              <a:t> (i=n-1; i &gt;=0 &amp;&amp; elem[i] != key; i--);</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(i </a:t>
            </a:r>
            <a:r>
              <a:rPr lang="en-US" altLang="zh-CN" sz="2400" dirty="0">
                <a:solidFill>
                  <a:schemeClr val="tx1"/>
                </a:solidFill>
                <a:latin typeface="Arial" panose="020B0604020202020204" pitchFamily="34" charset="0"/>
                <a:ea typeface="宋体" panose="02010600030101010101" pitchFamily="2" charset="-122"/>
                <a:sym typeface="+mn-ea"/>
              </a:rPr>
              <a:t>&gt;=0</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i; // </a:t>
            </a:r>
            <a:r>
              <a:rPr lang="zh-CN" altLang="zh-CN" sz="2400" dirty="0">
                <a:solidFill>
                  <a:schemeClr val="tx1"/>
                </a:solidFill>
                <a:latin typeface="Arial" panose="020B0604020202020204" pitchFamily="34" charset="0"/>
                <a:ea typeface="宋体" panose="02010600030101010101" pitchFamily="2" charset="-122"/>
              </a:rPr>
              <a:t>查找成功，返回序号</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-1; // </a:t>
            </a:r>
            <a:r>
              <a:rPr lang="zh-CN" altLang="zh-CN" sz="2400" dirty="0">
                <a:solidFill>
                  <a:schemeClr val="tx1"/>
                </a:solidFill>
                <a:latin typeface="Arial" panose="020B0604020202020204" pitchFamily="34" charset="0"/>
                <a:ea typeface="宋体" panose="02010600030101010101" pitchFamily="2" charset="-122"/>
              </a:rPr>
              <a:t>查找失败，返回</a:t>
            </a:r>
            <a:r>
              <a:rPr lang="en-US" altLang="zh-CN" sz="2400" dirty="0">
                <a:solidFill>
                  <a:schemeClr val="tx1"/>
                </a:solidFill>
                <a:latin typeface="Arial" panose="020B0604020202020204" pitchFamily="34" charset="0"/>
                <a:ea typeface="宋体" panose="02010600030101010101" pitchFamily="2" charset="-122"/>
              </a:rPr>
              <a:t>-1</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Tx/>
              <a:buFontTx/>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12" name="文本框 11"/>
          <p:cNvSpPr txBox="1"/>
          <p:nvPr/>
        </p:nvSpPr>
        <p:spPr>
          <a:xfrm>
            <a:off x="2680335" y="3709670"/>
            <a:ext cx="2011680" cy="398780"/>
          </a:xfrm>
          <a:prstGeom prst="rect">
            <a:avLst/>
          </a:prstGeom>
          <a:noFill/>
        </p:spPr>
        <p:txBody>
          <a:bodyPr wrap="none" rtlCol="0" anchor="t">
            <a:spAutoFit/>
          </a:bodyPr>
          <a:lstStyle/>
          <a:p>
            <a:pPr marL="0" lvl="0" indent="0">
              <a:spcBef>
                <a:spcPct val="0"/>
              </a:spcBef>
              <a:spcAft>
                <a:spcPct val="0"/>
              </a:spcAft>
              <a:buClrTx/>
              <a:buSzTx/>
              <a:buFontTx/>
              <a:buNone/>
            </a:pPr>
            <a:r>
              <a:rPr lang="en-US" altLang="zh-CN" sz="2000" dirty="0">
                <a:solidFill>
                  <a:srgbClr val="FF0000"/>
                </a:solidFill>
                <a:sym typeface="+mn-ea"/>
              </a:rPr>
              <a:t>elem[0]=key;	</a:t>
            </a:r>
          </a:p>
        </p:txBody>
      </p:sp>
      <p:sp>
        <p:nvSpPr>
          <p:cNvPr id="13" name="文本框 12"/>
          <p:cNvSpPr txBox="1"/>
          <p:nvPr/>
        </p:nvSpPr>
        <p:spPr>
          <a:xfrm>
            <a:off x="2870200" y="4149725"/>
            <a:ext cx="1285875" cy="368300"/>
          </a:xfrm>
          <a:prstGeom prst="rect">
            <a:avLst/>
          </a:prstGeom>
          <a:solidFill>
            <a:schemeClr val="bg1">
              <a:lumMod val="85000"/>
            </a:schemeClr>
          </a:solidFill>
        </p:spPr>
        <p:txBody>
          <a:bodyPr wrap="square" rtlCol="0">
            <a:spAutoFit/>
          </a:bodyPr>
          <a:lstStyle/>
          <a:p>
            <a:r>
              <a:rPr lang="en-US" altLang="zh-CN"/>
              <a:t>      </a:t>
            </a:r>
          </a:p>
        </p:txBody>
      </p:sp>
      <p:sp>
        <p:nvSpPr>
          <p:cNvPr id="14" name="文本框 13"/>
          <p:cNvSpPr txBox="1"/>
          <p:nvPr/>
        </p:nvSpPr>
        <p:spPr>
          <a:xfrm>
            <a:off x="2319655" y="4164965"/>
            <a:ext cx="421005" cy="368300"/>
          </a:xfrm>
          <a:prstGeom prst="rect">
            <a:avLst/>
          </a:prstGeom>
          <a:solidFill>
            <a:schemeClr val="bg1">
              <a:lumMod val="85000"/>
            </a:schemeClr>
          </a:solidFill>
        </p:spPr>
        <p:txBody>
          <a:bodyPr wrap="square" rtlCol="0">
            <a:spAutoFit/>
          </a:bodyPr>
          <a:lstStyle/>
          <a:p>
            <a:r>
              <a:rPr lang="en-US" altLang="zh-CN"/>
              <a:t> </a:t>
            </a:r>
            <a:r>
              <a:rPr lang="en-US" altLang="zh-CN">
                <a:solidFill>
                  <a:srgbClr val="FF0000"/>
                </a:solidFill>
              </a:rPr>
              <a:t>N </a:t>
            </a:r>
            <a:r>
              <a:rPr lang="en-US" altLang="zh-CN"/>
              <a:t>   </a:t>
            </a:r>
          </a:p>
        </p:txBody>
      </p:sp>
      <p:sp>
        <p:nvSpPr>
          <p:cNvPr id="15" name="文本框 14"/>
          <p:cNvSpPr txBox="1"/>
          <p:nvPr/>
        </p:nvSpPr>
        <p:spPr>
          <a:xfrm>
            <a:off x="1847215" y="4548505"/>
            <a:ext cx="711200" cy="368300"/>
          </a:xfrm>
          <a:prstGeom prst="rect">
            <a:avLst/>
          </a:prstGeom>
          <a:solidFill>
            <a:schemeClr val="bg1">
              <a:lumMod val="85000"/>
            </a:schemeClr>
          </a:solidFill>
        </p:spPr>
        <p:txBody>
          <a:bodyPr wrap="square" rtlCol="0">
            <a:spAutoFit/>
          </a:bodyPr>
          <a:lstStyle/>
          <a:p>
            <a:r>
              <a:rPr lang="en-US" altLang="zh-CN">
                <a:solidFill>
                  <a:srgbClr val="FF0000"/>
                </a:solidFill>
              </a:rPr>
              <a:t>i !=0</a:t>
            </a:r>
            <a:r>
              <a:rPr lang="en-US" altLang="zh-CN"/>
              <a:t>   </a:t>
            </a:r>
          </a:p>
        </p:txBody>
      </p:sp>
      <p:sp>
        <p:nvSpPr>
          <p:cNvPr id="3" name="文本框 2"/>
          <p:cNvSpPr txBox="1"/>
          <p:nvPr/>
        </p:nvSpPr>
        <p:spPr>
          <a:xfrm>
            <a:off x="251712" y="188784"/>
            <a:ext cx="4737432" cy="584775"/>
          </a:xfrm>
          <a:prstGeom prst="rect">
            <a:avLst/>
          </a:prstGeom>
          <a:noFill/>
        </p:spPr>
        <p:txBody>
          <a:bodyPr wrap="square" rtlCol="0">
            <a:spAutoFit/>
          </a:bodyPr>
          <a:lstStyle/>
          <a:p>
            <a:pPr marL="320040" indent="-320040" fontAlgn="auto">
              <a:spcAft>
                <a:spcPts val="0"/>
              </a:spcAft>
              <a:buClr>
                <a:schemeClr val="accent6">
                  <a:lumMod val="75000"/>
                </a:schemeClr>
              </a:buClr>
              <a:defRPr/>
            </a:pPr>
            <a:r>
              <a:rPr lang="zh-CN" altLang="en-US"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顺序查找</a:t>
            </a:r>
            <a:r>
              <a:rPr lang="en-US" altLang="zh-CN"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a:t>
            </a:r>
            <a:r>
              <a:rPr lang="zh-CN" altLang="en-US" sz="3200" b="1" kern="0" dirty="0">
                <a:solidFill>
                  <a:schemeClr val="accent6">
                    <a:lumMod val="50000"/>
                  </a:schemeClr>
                </a:solidFill>
                <a:effectLst>
                  <a:outerShdw blurRad="38100" dist="38100" dir="2700000" algn="tl">
                    <a:srgbClr val="C0C0C0"/>
                  </a:outerShdw>
                </a:effectLst>
                <a:latin typeface="宋体" panose="02010600030101010101" pitchFamily="2" charset="-122"/>
                <a:ea typeface="+mj-ea"/>
                <a:cs typeface="+mj-cs"/>
              </a:rPr>
              <a:t>哨兵查找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wipe(left)">
                                      <p:cBhvr>
                                        <p:cTn id="7" dur="500"/>
                                        <p:tgtEl>
                                          <p:spTgt spid="1433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left)">
                                      <p:cBhvr>
                                        <p:cTn id="11" dur="500"/>
                                        <p:tgtEl>
                                          <p:spTgt spid="1433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376"/>
                                        </p:tgtEl>
                                        <p:attrNameLst>
                                          <p:attrName>style.visibility</p:attrName>
                                        </p:attrNameLst>
                                      </p:cBhvr>
                                      <p:to>
                                        <p:strVal val="visible"/>
                                      </p:to>
                                    </p:set>
                                    <p:animEffect transition="in" filter="wipe(left)">
                                      <p:cBhvr>
                                        <p:cTn id="16" dur="500"/>
                                        <p:tgtEl>
                                          <p:spTgt spid="1433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81"/>
                                        </p:tgtEl>
                                        <p:attrNameLst>
                                          <p:attrName>style.visibility</p:attrName>
                                        </p:attrNameLst>
                                      </p:cBhvr>
                                      <p:to>
                                        <p:strVal val="visible"/>
                                      </p:to>
                                    </p:set>
                                    <p:animEffect transition="in" filter="wipe(left)">
                                      <p:cBhvr>
                                        <p:cTn id="21" dur="500"/>
                                        <p:tgtEl>
                                          <p:spTgt spid="1433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3367"/>
                                        </p:tgtEl>
                                        <p:attrNameLst>
                                          <p:attrName>style.visibility</p:attrName>
                                        </p:attrNameLst>
                                      </p:cBhvr>
                                      <p:to>
                                        <p:strVal val="visible"/>
                                      </p:to>
                                    </p:set>
                                    <p:animEffect transition="in" filter="wipe(left)">
                                      <p:cBhvr>
                                        <p:cTn id="51" dur="500"/>
                                        <p:tgtEl>
                                          <p:spTgt spid="143367"/>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43368"/>
                                        </p:tgtEl>
                                        <p:attrNameLst>
                                          <p:attrName>style.visibility</p:attrName>
                                        </p:attrNameLst>
                                      </p:cBhvr>
                                      <p:to>
                                        <p:strVal val="visible"/>
                                      </p:to>
                                    </p:set>
                                    <p:animEffect transition="in" filter="wipe(left)">
                                      <p:cBhvr>
                                        <p:cTn id="55" dur="500"/>
                                        <p:tgtEl>
                                          <p:spTgt spid="14336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3377"/>
                                        </p:tgtEl>
                                        <p:attrNameLst>
                                          <p:attrName>style.visibility</p:attrName>
                                        </p:attrNameLst>
                                      </p:cBhvr>
                                      <p:to>
                                        <p:strVal val="visible"/>
                                      </p:to>
                                    </p:set>
                                    <p:animEffect transition="in" filter="wipe(left)">
                                      <p:cBhvr>
                                        <p:cTn id="60" dur="500"/>
                                        <p:tgtEl>
                                          <p:spTgt spid="14337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43372"/>
                                        </p:tgtEl>
                                        <p:attrNameLst>
                                          <p:attrName>style.visibility</p:attrName>
                                        </p:attrNameLst>
                                      </p:cBhvr>
                                      <p:to>
                                        <p:strVal val="visible"/>
                                      </p:to>
                                    </p:set>
                                    <p:animEffect transition="in" filter="wipe(left)">
                                      <p:cBhvr>
                                        <p:cTn id="65" dur="500"/>
                                        <p:tgtEl>
                                          <p:spTgt spid="14337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5"/>
                                        </p:tgtEl>
                                      </p:cBhvr>
                                    </p:animEffect>
                                    <p:set>
                                      <p:cBhvr>
                                        <p:cTn id="75" dur="1" fill="hold">
                                          <p:stCondLst>
                                            <p:cond delay="499"/>
                                          </p:stCondLst>
                                        </p:cTn>
                                        <p:tgtEl>
                                          <p:spTgt spid="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blinds(horizontal)">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13125 0.000463 L -0.652847 0.000463 " pathEditMode="relative" rAng="0" ptsTypes="">
                                      <p:cBhvr>
                                        <p:cTn id="84" dur="2000" fill="hold"/>
                                        <p:tgtEl>
                                          <p:spTgt spid="8"/>
                                        </p:tgtEl>
                                        <p:attrNameLst>
                                          <p:attrName>ppt_x</p:attrName>
                                          <p:attrName>ppt_y</p:attrName>
                                        </p:attrNameLst>
                                      </p:cBhvr>
                                      <p:rCtr x="-314" y="0"/>
                                    </p:animMotion>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blinds(horizontal)">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500" fill="hold">
                                          <p:stCondLst>
                                            <p:cond delay="0"/>
                                          </p:stCondLst>
                                        </p:cTn>
                                        <p:tgtEl>
                                          <p:spTgt spid="11267"/>
                                        </p:tgtEl>
                                        <p:attrNameLst>
                                          <p:attrName>style.visibility</p:attrName>
                                        </p:attrNameLst>
                                      </p:cBhvr>
                                      <p:to>
                                        <p:strVal val="visible"/>
                                      </p:to>
                                    </p:set>
                                    <p:animEffect transition="in" filter="blinds(horizontal)">
                                      <p:cBhvr>
                                        <p:cTn id="99" dur="500"/>
                                        <p:tgtEl>
                                          <p:spTgt spid="11267"/>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blinds(horizontal)">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500" fill="hold">
                                          <p:stCondLst>
                                            <p:cond delay="0"/>
                                          </p:stCondLst>
                                        </p:cTn>
                                        <p:tgtEl>
                                          <p:spTgt spid="14"/>
                                        </p:tgtEl>
                                        <p:attrNameLst>
                                          <p:attrName>style.visibility</p:attrName>
                                        </p:attrNameLst>
                                      </p:cBhvr>
                                      <p:to>
                                        <p:strVal val="visible"/>
                                      </p:to>
                                    </p:set>
                                    <p:animEffect transition="in" filter="blinds(horizontal)">
                                      <p:cBhvr>
                                        <p:cTn id="109" dur="500"/>
                                        <p:tgtEl>
                                          <p:spTgt spid="1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4">
                                            <p:txEl>
                                              <p:pRg st="0" end="0"/>
                                            </p:txEl>
                                          </p:spTgt>
                                        </p:tgtEl>
                                        <p:attrNameLst>
                                          <p:attrName>style.visibility</p:attrName>
                                        </p:attrNameLst>
                                      </p:cBhvr>
                                      <p:to>
                                        <p:strVal val="visible"/>
                                      </p:to>
                                    </p:set>
                                    <p:animEffect transition="in" filter="blinds(horizontal)">
                                      <p:cBhvr>
                                        <p:cTn id="114" dur="500"/>
                                        <p:tgtEl>
                                          <p:spTgt spid="14">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500" fill="hold">
                                          <p:stCondLst>
                                            <p:cond delay="0"/>
                                          </p:stCondLst>
                                        </p:cTn>
                                        <p:tgtEl>
                                          <p:spTgt spid="13"/>
                                        </p:tgtEl>
                                        <p:attrNameLst>
                                          <p:attrName>style.visibility</p:attrName>
                                        </p:attrNameLst>
                                      </p:cBhvr>
                                      <p:to>
                                        <p:strVal val="visible"/>
                                      </p:to>
                                    </p:set>
                                    <p:animEffect transition="in" filter="blinds(horizontal)">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15"/>
                                        </p:tgtEl>
                                        <p:attrNameLst>
                                          <p:attrName>style.visibility</p:attrName>
                                        </p:attrNameLst>
                                      </p:cBhvr>
                                      <p:to>
                                        <p:strVal val="visible"/>
                                      </p:to>
                                    </p:set>
                                    <p:animEffect transition="in" filter="blinds(horizontal)">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500" fill="hold">
                                          <p:stCondLst>
                                            <p:cond delay="0"/>
                                          </p:stCondLst>
                                        </p:cTn>
                                        <p:tgtEl>
                                          <p:spTgt spid="15">
                                            <p:txEl>
                                              <p:pRg st="0" end="0"/>
                                            </p:txEl>
                                          </p:spTgt>
                                        </p:tgtEl>
                                        <p:attrNameLst>
                                          <p:attrName>style.visibility</p:attrName>
                                        </p:attrNameLst>
                                      </p:cBhvr>
                                      <p:to>
                                        <p:strVal val="visible"/>
                                      </p:to>
                                    </p:set>
                                    <p:animEffect transition="in" filter="blinds(horizontal)">
                                      <p:cBhvr>
                                        <p:cTn id="1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8" grpId="0"/>
      <p:bldP spid="143372" grpId="0"/>
      <p:bldP spid="143376" grpId="0"/>
      <p:bldP spid="143377" grpId="0"/>
      <p:bldP spid="143381" grpId="0"/>
      <p:bldP spid="10" grpId="0"/>
      <p:bldP spid="11" grpId="0" animBg="1"/>
      <p:bldP spid="11267" grpId="0" bldLvl="0" animBg="1"/>
      <p:bldP spid="12" grpId="0"/>
      <p:bldP spid="13" grpId="0" animBg="1"/>
      <p:bldP spid="14" grpId="0" bldLvl="0" animBg="1"/>
      <p:bldP spid="1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6395" y="202565"/>
            <a:ext cx="9144000" cy="533400"/>
          </a:xfrm>
          <a:noFill/>
          <a:ln>
            <a:noFill/>
          </a:ln>
          <a:scene3d>
            <a:camera prst="orthographicFront"/>
            <a:lightRig rig="balanced" dir="t"/>
          </a:scene3d>
          <a:sp3d prstMaterial="plastic"/>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None/>
              <a:defRPr/>
            </a:pPr>
            <a:r>
              <a:rPr kumimoji="0" lang="zh-CN" altLang="en-US" sz="2300" b="1" i="0" u="none" strike="noStrike" kern="1200" cap="none" spc="0" normalizeH="0" baseline="0" dirty="0">
                <a:solidFill>
                  <a:schemeClr val="tx1"/>
                </a:solidFill>
                <a:latin typeface="宋体" panose="02010600030101010101" pitchFamily="2" charset="-122"/>
                <a:ea typeface="楷体_GB2312" pitchFamily="49" charset="-122"/>
                <a:cs typeface="+mn-cs"/>
              </a:rPr>
              <a:t>顺序查找算法分析：</a:t>
            </a:r>
            <a:endParaRPr kumimoji="0" lang="zh-CN" altLang="en-US" sz="2800" b="1" i="0" u="none" strike="noStrike" kern="1200" cap="none" spc="0" normalizeH="0" baseline="0" noProof="0" smtClean="0">
              <a:ln>
                <a:noFill/>
              </a:ln>
              <a:solidFill>
                <a:srgbClr val="000000"/>
              </a:solidFill>
              <a:effectLst>
                <a:reflection blurRad="6350" stA="55000" endA="300" endPos="45500" dir="5400000" sy="-100000" algn="bl" rotWithShape="0"/>
              </a:effectLst>
              <a:uLnTx/>
              <a:uFillTx/>
              <a:latin typeface="华文新魏" pitchFamily="2" charset="-122"/>
              <a:ea typeface="华文新魏" pitchFamily="2" charset="-122"/>
              <a:cs typeface="+mj-cs"/>
            </a:endParaRPr>
          </a:p>
        </p:txBody>
      </p:sp>
      <p:grpSp>
        <p:nvGrpSpPr>
          <p:cNvPr id="3" name="Group 6"/>
          <p:cNvGrpSpPr/>
          <p:nvPr/>
        </p:nvGrpSpPr>
        <p:grpSpPr>
          <a:xfrm>
            <a:off x="458788" y="1313815"/>
            <a:ext cx="7272337" cy="755650"/>
            <a:chOff x="384" y="2381"/>
            <a:chExt cx="4581" cy="476"/>
          </a:xfrm>
        </p:grpSpPr>
        <p:sp>
          <p:nvSpPr>
            <p:cNvPr id="13356" name="Text Box 7"/>
            <p:cNvSpPr txBox="1"/>
            <p:nvPr/>
          </p:nvSpPr>
          <p:spPr>
            <a:xfrm>
              <a:off x="384" y="2448"/>
              <a:ext cx="316" cy="250"/>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宋体" panose="02010600030101010101" pitchFamily="2" charset="-122"/>
                </a:rPr>
                <a:t>例</a:t>
              </a:r>
              <a:r>
                <a:rPr lang="zh-CN" altLang="en-US" sz="2000" dirty="0">
                  <a:solidFill>
                    <a:schemeClr val="tx1"/>
                  </a:solidFill>
                  <a:latin typeface="Times New Roman" panose="02020603050405020304" pitchFamily="18" charset="0"/>
                  <a:ea typeface="宋体" panose="02010600030101010101" pitchFamily="2" charset="-122"/>
                </a:rPr>
                <a:t> </a:t>
              </a:r>
            </a:p>
          </p:txBody>
        </p:sp>
        <p:sp>
          <p:nvSpPr>
            <p:cNvPr id="13357" name="Text Box 8"/>
            <p:cNvSpPr txBox="1"/>
            <p:nvPr/>
          </p:nvSpPr>
          <p:spPr>
            <a:xfrm>
              <a:off x="720" y="2381"/>
              <a:ext cx="4245" cy="25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0      1       2       3       4       5       6        7        8       9      10     11</a:t>
              </a:r>
            </a:p>
          </p:txBody>
        </p:sp>
        <p:sp>
          <p:nvSpPr>
            <p:cNvPr id="13358" name="Rectangle 9"/>
            <p:cNvSpPr/>
            <p:nvPr/>
          </p:nvSpPr>
          <p:spPr>
            <a:xfrm>
              <a:off x="672" y="2602"/>
              <a:ext cx="4274" cy="255"/>
            </a:xfrm>
            <a:prstGeom prst="rect">
              <a:avLst/>
            </a:prstGeom>
            <a:noFill/>
            <a:ln w="9525" cap="flat" cmpd="sng">
              <a:solidFill>
                <a:schemeClr val="tx1"/>
              </a:solidFill>
              <a:prstDash val="solid"/>
              <a:miter/>
              <a:headEnd type="none" w="med" len="med"/>
              <a:tailEnd type="none" w="med" len="med"/>
            </a:ln>
          </p:spPr>
          <p:txBody>
            <a:bodyPr wrap="none" anchor="ct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         5      13     19     21     37     56      64      75     80     88     92</a:t>
              </a:r>
            </a:p>
          </p:txBody>
        </p:sp>
        <p:sp>
          <p:nvSpPr>
            <p:cNvPr id="13359" name="Line 10"/>
            <p:cNvSpPr/>
            <p:nvPr/>
          </p:nvSpPr>
          <p:spPr>
            <a:xfrm>
              <a:off x="1334" y="2601"/>
              <a:ext cx="0" cy="256"/>
            </a:xfrm>
            <a:prstGeom prst="line">
              <a:avLst/>
            </a:prstGeom>
            <a:ln w="9525" cap="flat" cmpd="sng">
              <a:solidFill>
                <a:schemeClr val="tx1"/>
              </a:solidFill>
              <a:prstDash val="solid"/>
              <a:headEnd type="none" w="med" len="med"/>
              <a:tailEnd type="none" w="med" len="med"/>
            </a:ln>
          </p:spPr>
        </p:sp>
        <p:sp>
          <p:nvSpPr>
            <p:cNvPr id="13360" name="Line 11"/>
            <p:cNvSpPr/>
            <p:nvPr/>
          </p:nvSpPr>
          <p:spPr>
            <a:xfrm>
              <a:off x="1698" y="2601"/>
              <a:ext cx="0" cy="256"/>
            </a:xfrm>
            <a:prstGeom prst="line">
              <a:avLst/>
            </a:prstGeom>
            <a:ln w="9525" cap="flat" cmpd="sng">
              <a:solidFill>
                <a:schemeClr val="tx1"/>
              </a:solidFill>
              <a:prstDash val="solid"/>
              <a:headEnd type="none" w="med" len="med"/>
              <a:tailEnd type="none" w="med" len="med"/>
            </a:ln>
          </p:spPr>
        </p:sp>
        <p:sp>
          <p:nvSpPr>
            <p:cNvPr id="13361" name="Line 12"/>
            <p:cNvSpPr/>
            <p:nvPr/>
          </p:nvSpPr>
          <p:spPr>
            <a:xfrm>
              <a:off x="2062" y="2601"/>
              <a:ext cx="0" cy="256"/>
            </a:xfrm>
            <a:prstGeom prst="line">
              <a:avLst/>
            </a:prstGeom>
            <a:ln w="9525" cap="flat" cmpd="sng">
              <a:solidFill>
                <a:schemeClr val="tx1"/>
              </a:solidFill>
              <a:prstDash val="solid"/>
              <a:headEnd type="none" w="med" len="med"/>
              <a:tailEnd type="none" w="med" len="med"/>
            </a:ln>
          </p:spPr>
        </p:sp>
        <p:sp>
          <p:nvSpPr>
            <p:cNvPr id="13362" name="Line 13"/>
            <p:cNvSpPr/>
            <p:nvPr/>
          </p:nvSpPr>
          <p:spPr>
            <a:xfrm>
              <a:off x="2426" y="2601"/>
              <a:ext cx="0" cy="256"/>
            </a:xfrm>
            <a:prstGeom prst="line">
              <a:avLst/>
            </a:prstGeom>
            <a:ln w="9525" cap="flat" cmpd="sng">
              <a:solidFill>
                <a:schemeClr val="tx1"/>
              </a:solidFill>
              <a:prstDash val="solid"/>
              <a:headEnd type="none" w="med" len="med"/>
              <a:tailEnd type="none" w="med" len="med"/>
            </a:ln>
          </p:spPr>
        </p:sp>
        <p:sp>
          <p:nvSpPr>
            <p:cNvPr id="13363" name="Line 14"/>
            <p:cNvSpPr/>
            <p:nvPr/>
          </p:nvSpPr>
          <p:spPr>
            <a:xfrm>
              <a:off x="2790" y="2601"/>
              <a:ext cx="0" cy="256"/>
            </a:xfrm>
            <a:prstGeom prst="line">
              <a:avLst/>
            </a:prstGeom>
            <a:ln w="9525" cap="flat" cmpd="sng">
              <a:solidFill>
                <a:schemeClr val="tx1"/>
              </a:solidFill>
              <a:prstDash val="solid"/>
              <a:headEnd type="none" w="med" len="med"/>
              <a:tailEnd type="none" w="med" len="med"/>
            </a:ln>
          </p:spPr>
        </p:sp>
        <p:sp>
          <p:nvSpPr>
            <p:cNvPr id="13364" name="Line 15"/>
            <p:cNvSpPr/>
            <p:nvPr/>
          </p:nvSpPr>
          <p:spPr>
            <a:xfrm>
              <a:off x="3154" y="2601"/>
              <a:ext cx="0" cy="256"/>
            </a:xfrm>
            <a:prstGeom prst="line">
              <a:avLst/>
            </a:prstGeom>
            <a:ln w="9525" cap="flat" cmpd="sng">
              <a:solidFill>
                <a:schemeClr val="tx1"/>
              </a:solidFill>
              <a:prstDash val="solid"/>
              <a:headEnd type="none" w="med" len="med"/>
              <a:tailEnd type="none" w="med" len="med"/>
            </a:ln>
          </p:spPr>
        </p:sp>
        <p:sp>
          <p:nvSpPr>
            <p:cNvPr id="13365" name="Line 16"/>
            <p:cNvSpPr/>
            <p:nvPr/>
          </p:nvSpPr>
          <p:spPr>
            <a:xfrm>
              <a:off x="3518" y="2601"/>
              <a:ext cx="0" cy="256"/>
            </a:xfrm>
            <a:prstGeom prst="line">
              <a:avLst/>
            </a:prstGeom>
            <a:ln w="9525" cap="flat" cmpd="sng">
              <a:solidFill>
                <a:schemeClr val="tx1"/>
              </a:solidFill>
              <a:prstDash val="solid"/>
              <a:headEnd type="none" w="med" len="med"/>
              <a:tailEnd type="none" w="med" len="med"/>
            </a:ln>
          </p:spPr>
        </p:sp>
        <p:sp>
          <p:nvSpPr>
            <p:cNvPr id="13366" name="Line 17"/>
            <p:cNvSpPr/>
            <p:nvPr/>
          </p:nvSpPr>
          <p:spPr>
            <a:xfrm>
              <a:off x="3882" y="2601"/>
              <a:ext cx="0" cy="256"/>
            </a:xfrm>
            <a:prstGeom prst="line">
              <a:avLst/>
            </a:prstGeom>
            <a:ln w="9525" cap="flat" cmpd="sng">
              <a:solidFill>
                <a:schemeClr val="tx1"/>
              </a:solidFill>
              <a:prstDash val="solid"/>
              <a:headEnd type="none" w="med" len="med"/>
              <a:tailEnd type="none" w="med" len="med"/>
            </a:ln>
          </p:spPr>
        </p:sp>
        <p:sp>
          <p:nvSpPr>
            <p:cNvPr id="13367" name="Line 18"/>
            <p:cNvSpPr/>
            <p:nvPr/>
          </p:nvSpPr>
          <p:spPr>
            <a:xfrm>
              <a:off x="4246" y="2601"/>
              <a:ext cx="0" cy="256"/>
            </a:xfrm>
            <a:prstGeom prst="line">
              <a:avLst/>
            </a:prstGeom>
            <a:ln w="9525" cap="flat" cmpd="sng">
              <a:solidFill>
                <a:schemeClr val="tx1"/>
              </a:solidFill>
              <a:prstDash val="solid"/>
              <a:headEnd type="none" w="med" len="med"/>
              <a:tailEnd type="none" w="med" len="med"/>
            </a:ln>
          </p:spPr>
        </p:sp>
        <p:sp>
          <p:nvSpPr>
            <p:cNvPr id="13368" name="Line 19"/>
            <p:cNvSpPr/>
            <p:nvPr/>
          </p:nvSpPr>
          <p:spPr>
            <a:xfrm>
              <a:off x="4610" y="2601"/>
              <a:ext cx="0" cy="256"/>
            </a:xfrm>
            <a:prstGeom prst="line">
              <a:avLst/>
            </a:prstGeom>
            <a:ln w="9525" cap="flat" cmpd="sng">
              <a:solidFill>
                <a:schemeClr val="tx1"/>
              </a:solidFill>
              <a:prstDash val="solid"/>
              <a:headEnd type="none" w="med" len="med"/>
              <a:tailEnd type="none" w="med" len="med"/>
            </a:ln>
          </p:spPr>
        </p:sp>
        <p:sp>
          <p:nvSpPr>
            <p:cNvPr id="13370" name="Line 21"/>
            <p:cNvSpPr/>
            <p:nvPr/>
          </p:nvSpPr>
          <p:spPr>
            <a:xfrm>
              <a:off x="1008" y="2592"/>
              <a:ext cx="0" cy="240"/>
            </a:xfrm>
            <a:prstGeom prst="line">
              <a:avLst/>
            </a:prstGeom>
            <a:ln w="9525" cap="flat" cmpd="sng">
              <a:solidFill>
                <a:schemeClr val="tx1"/>
              </a:solidFill>
              <a:prstDash val="solid"/>
              <a:headEnd type="none" w="med" len="med"/>
              <a:tailEnd type="none" w="med" len="med"/>
            </a:ln>
          </p:spPr>
        </p:sp>
      </p:grpSp>
      <p:sp>
        <p:nvSpPr>
          <p:cNvPr id="674838" name="Text Box 22"/>
          <p:cNvSpPr txBox="1"/>
          <p:nvPr/>
        </p:nvSpPr>
        <p:spPr>
          <a:xfrm>
            <a:off x="3541713" y="622618"/>
            <a:ext cx="754380" cy="398780"/>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N=11</a:t>
            </a:r>
          </a:p>
        </p:txBody>
      </p:sp>
      <p:sp>
        <p:nvSpPr>
          <p:cNvPr id="674853" name="Text Box 37"/>
          <p:cNvSpPr txBox="1"/>
          <p:nvPr/>
        </p:nvSpPr>
        <p:spPr>
          <a:xfrm>
            <a:off x="2879725" y="2173288"/>
            <a:ext cx="1917700" cy="1630045"/>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比较次数：</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92</a:t>
            </a:r>
            <a:r>
              <a:rPr lang="zh-CN" altLang="zh-CN" sz="2000" b="1" dirty="0">
                <a:solidFill>
                  <a:schemeClr val="tx1"/>
                </a:solidFill>
                <a:latin typeface="Times New Roman" panose="02020603050405020304" pitchFamily="18" charset="0"/>
                <a:ea typeface="楷体_GB2312" pitchFamily="49" charset="-122"/>
              </a:rPr>
              <a:t>：1</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88</a:t>
            </a:r>
            <a:r>
              <a:rPr lang="zh-CN" altLang="zh-CN" sz="2000" b="1" dirty="0">
                <a:solidFill>
                  <a:schemeClr val="tx1"/>
                </a:solidFill>
                <a:latin typeface="Times New Roman" panose="02020603050405020304" pitchFamily="18" charset="0"/>
                <a:ea typeface="楷体_GB2312" pitchFamily="49" charset="-122"/>
              </a:rPr>
              <a:t>：2</a:t>
            </a:r>
          </a:p>
          <a:p>
            <a:pPr marL="0" lvl="0" indent="0" algn="ctr" eaLnBrk="1" hangingPunct="1">
              <a:spcBef>
                <a:spcPct val="0"/>
              </a:spcBef>
              <a:spcAft>
                <a:spcPct val="0"/>
              </a:spcAft>
              <a:buClrTx/>
              <a:buSzTx/>
              <a:buFontTx/>
              <a:buNone/>
            </a:pPr>
            <a:r>
              <a:rPr lang="en-US" altLang="zh-CN" sz="2000" b="1" dirty="0">
                <a:solidFill>
                  <a:schemeClr val="tx1"/>
                </a:solidFill>
                <a:latin typeface="Times New Roman" panose="02020603050405020304" pitchFamily="18" charset="0"/>
                <a:ea typeface="楷体_GB2312" pitchFamily="49" charset="-122"/>
              </a:rPr>
              <a:t>……….</a:t>
            </a:r>
          </a:p>
          <a:p>
            <a:pPr marL="0" lvl="0" indent="0" algn="ctr" eaLnBrk="1" hangingPunct="1">
              <a:spcBef>
                <a:spcPct val="0"/>
              </a:spcBef>
              <a:spcAft>
                <a:spcPct val="0"/>
              </a:spcAft>
              <a:buClrTx/>
              <a:buSzTx/>
              <a:buFontTx/>
              <a:buNone/>
            </a:pPr>
            <a:r>
              <a:rPr lang="zh-CN" altLang="en-US" sz="2000" b="1" dirty="0">
                <a:solidFill>
                  <a:schemeClr val="tx1"/>
                </a:solidFill>
                <a:latin typeface="Times New Roman" panose="02020603050405020304" pitchFamily="18" charset="0"/>
                <a:ea typeface="楷体_GB2312" pitchFamily="49" charset="-122"/>
              </a:rPr>
              <a:t>查找</a:t>
            </a:r>
            <a:r>
              <a:rPr lang="zh-CN" altLang="zh-CN" sz="2000" b="1" dirty="0">
                <a:solidFill>
                  <a:schemeClr val="tx1"/>
                </a:solidFill>
                <a:latin typeface="Times New Roman" panose="02020603050405020304" pitchFamily="18" charset="0"/>
                <a:ea typeface="楷体_GB2312" pitchFamily="49" charset="-122"/>
              </a:rPr>
              <a:t>元素</a:t>
            </a:r>
            <a:r>
              <a:rPr lang="en-US" altLang="zh-CN" sz="2000" b="1" dirty="0">
                <a:solidFill>
                  <a:schemeClr val="tx1"/>
                </a:solidFill>
                <a:latin typeface="Times New Roman" panose="02020603050405020304" pitchFamily="18" charset="0"/>
                <a:ea typeface="楷体_GB2312" pitchFamily="49" charset="-122"/>
              </a:rPr>
              <a:t>5   </a:t>
            </a:r>
            <a:r>
              <a:rPr lang="zh-CN" altLang="zh-CN"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n</a:t>
            </a:r>
          </a:p>
        </p:txBody>
      </p:sp>
      <p:sp>
        <p:nvSpPr>
          <p:cNvPr id="674854" name="Rectangle 38"/>
          <p:cNvSpPr/>
          <p:nvPr/>
        </p:nvSpPr>
        <p:spPr>
          <a:xfrm>
            <a:off x="228600" y="3370263"/>
            <a:ext cx="5257800" cy="32893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10000"/>
              </a:spcBef>
              <a:spcAft>
                <a:spcPct val="30000"/>
              </a:spcAft>
              <a:buClrTx/>
              <a:buSzTx/>
              <a:buNone/>
            </a:pPr>
            <a:r>
              <a:rPr lang="zh-CN" altLang="en-US" sz="2800" b="1" dirty="0">
                <a:solidFill>
                  <a:srgbClr val="FF0000"/>
                </a:solidFill>
                <a:latin typeface="楷体" panose="02010609060101010101" pitchFamily="49" charset="-122"/>
                <a:ea typeface="楷体" panose="02010609060101010101" pitchFamily="49" charset="-122"/>
              </a:rPr>
              <a:t>查找成功：</a:t>
            </a:r>
          </a:p>
          <a:p>
            <a:pPr marL="914400" lvl="1" indent="-457200">
              <a:lnSpc>
                <a:spcPct val="110000"/>
              </a:lnSpc>
              <a:spcAft>
                <a:spcPct val="0"/>
              </a:spcAft>
              <a:buClr>
                <a:srgbClr val="006600"/>
              </a:buClr>
              <a:buSzPct val="110000"/>
              <a:buFontTx/>
              <a:buChar char="–"/>
            </a:pPr>
            <a:r>
              <a:rPr lang="zh-CN" altLang="en-US" sz="2300" b="1" dirty="0">
                <a:solidFill>
                  <a:schemeClr val="tx1"/>
                </a:solidFill>
                <a:latin typeface="宋体" panose="02010600030101010101" pitchFamily="2" charset="-122"/>
                <a:ea typeface="楷体_GB2312" pitchFamily="49" charset="-122"/>
              </a:rPr>
              <a:t>假设</a:t>
            </a:r>
            <a:r>
              <a:rPr lang="en-US" altLang="zh-CN" sz="2300" b="1" dirty="0">
                <a:solidFill>
                  <a:schemeClr val="tx1"/>
                </a:solidFill>
                <a:latin typeface="宋体" panose="02010600030101010101" pitchFamily="2" charset="-122"/>
                <a:ea typeface="楷体_GB2312" pitchFamily="49" charset="-122"/>
              </a:rPr>
              <a:t>n = Table.length,</a:t>
            </a:r>
            <a:r>
              <a:rPr lang="zh-CN" altLang="en-US" sz="2300" b="1" dirty="0">
                <a:solidFill>
                  <a:schemeClr val="tx1"/>
                </a:solidFill>
                <a:latin typeface="宋体" panose="02010600030101010101" pitchFamily="2" charset="-122"/>
                <a:ea typeface="楷体_GB2312" pitchFamily="49" charset="-122"/>
              </a:rPr>
              <a:t>则顺序查找的平均查找长度为</a:t>
            </a:r>
            <a:r>
              <a:rPr lang="en-US" altLang="zh-CN" sz="2300" b="1" dirty="0">
                <a:solidFill>
                  <a:schemeClr val="tx1"/>
                </a:solidFill>
                <a:latin typeface="Courier New" panose="02070309020205020404" pitchFamily="49" charset="0"/>
                <a:ea typeface="楷体_GB2312" pitchFamily="49" charset="-122"/>
              </a:rPr>
              <a:t>ASL = np</a:t>
            </a:r>
            <a:r>
              <a:rPr lang="en-US" altLang="zh-CN" sz="2300" b="1" baseline="-25000" dirty="0">
                <a:solidFill>
                  <a:schemeClr val="tx1"/>
                </a:solidFill>
                <a:latin typeface="Courier New" panose="02070309020205020404" pitchFamily="49" charset="0"/>
                <a:ea typeface="楷体_GB2312" pitchFamily="49" charset="-122"/>
              </a:rPr>
              <a:t>1</a:t>
            </a:r>
            <a:r>
              <a:rPr lang="en-US" altLang="zh-CN" sz="2300" b="1" dirty="0">
                <a:solidFill>
                  <a:schemeClr val="tx1"/>
                </a:solidFill>
                <a:latin typeface="Courier New" panose="02070309020205020404" pitchFamily="49" charset="0"/>
                <a:ea typeface="楷体_GB2312" pitchFamily="49" charset="-122"/>
              </a:rPr>
              <a:t>+(n-1)p</a:t>
            </a:r>
            <a:r>
              <a:rPr lang="en-US" altLang="zh-CN" sz="2300" b="1" baseline="-25000" dirty="0">
                <a:solidFill>
                  <a:schemeClr val="tx1"/>
                </a:solidFill>
                <a:latin typeface="Courier New" panose="02070309020205020404" pitchFamily="49" charset="0"/>
                <a:ea typeface="楷体_GB2312" pitchFamily="49" charset="-122"/>
              </a:rPr>
              <a:t>2</a:t>
            </a:r>
            <a:r>
              <a:rPr lang="en-US" altLang="zh-CN" sz="2300" b="1" dirty="0">
                <a:solidFill>
                  <a:schemeClr val="tx1"/>
                </a:solidFill>
                <a:latin typeface="Courier New" panose="02070309020205020404" pitchFamily="49" charset="0"/>
                <a:ea typeface="楷体_GB2312" pitchFamily="49" charset="-122"/>
              </a:rPr>
              <a:t>+…+2P</a:t>
            </a:r>
            <a:r>
              <a:rPr lang="en-US" altLang="zh-CN" sz="2300" b="1" baseline="-25000" dirty="0">
                <a:solidFill>
                  <a:schemeClr val="tx1"/>
                </a:solidFill>
                <a:latin typeface="Courier New" panose="02070309020205020404" pitchFamily="49" charset="0"/>
                <a:ea typeface="楷体_GB2312" pitchFamily="49" charset="-122"/>
              </a:rPr>
              <a:t>n-1</a:t>
            </a:r>
            <a:r>
              <a:rPr lang="en-US" altLang="zh-CN" sz="2300" b="1" dirty="0">
                <a:solidFill>
                  <a:schemeClr val="tx1"/>
                </a:solidFill>
                <a:latin typeface="Courier New" panose="02070309020205020404" pitchFamily="49" charset="0"/>
                <a:ea typeface="楷体_GB2312" pitchFamily="49" charset="-122"/>
              </a:rPr>
              <a:t>+P</a:t>
            </a:r>
            <a:r>
              <a:rPr lang="en-US" altLang="zh-CN" sz="2300" b="1" baseline="-25000" dirty="0">
                <a:solidFill>
                  <a:schemeClr val="tx1"/>
                </a:solidFill>
                <a:latin typeface="Courier New" panose="02070309020205020404" pitchFamily="49" charset="0"/>
                <a:ea typeface="楷体_GB2312" pitchFamily="49" charset="-122"/>
              </a:rPr>
              <a:t>n</a:t>
            </a:r>
          </a:p>
          <a:p>
            <a:pPr marL="914400" lvl="1" indent="-457200">
              <a:lnSpc>
                <a:spcPct val="110000"/>
              </a:lnSpc>
              <a:spcAft>
                <a:spcPct val="0"/>
              </a:spcAft>
              <a:buClr>
                <a:srgbClr val="006600"/>
              </a:buClr>
              <a:buSzPct val="110000"/>
              <a:buFontTx/>
              <a:buChar char="–"/>
            </a:pPr>
            <a:endParaRPr lang="en-US" altLang="zh-CN" sz="2300" b="1" baseline="-25000" dirty="0">
              <a:solidFill>
                <a:schemeClr val="tx1"/>
              </a:solidFill>
              <a:latin typeface="Courier New" panose="02070309020205020404" pitchFamily="49" charset="0"/>
              <a:ea typeface="楷体_GB2312" pitchFamily="49" charset="-122"/>
            </a:endParaRPr>
          </a:p>
          <a:p>
            <a:pPr marL="914400" lvl="1" indent="-457200">
              <a:lnSpc>
                <a:spcPct val="110000"/>
              </a:lnSpc>
              <a:spcBef>
                <a:spcPct val="0"/>
              </a:spcBef>
              <a:spcAft>
                <a:spcPct val="0"/>
              </a:spcAft>
              <a:buClr>
                <a:srgbClr val="006600"/>
              </a:buClr>
              <a:buSzPct val="110000"/>
              <a:buFontTx/>
              <a:buChar char="–"/>
            </a:pPr>
            <a:r>
              <a:rPr lang="zh-CN" altLang="en-US" sz="2300" b="1" dirty="0">
                <a:solidFill>
                  <a:schemeClr val="tx1"/>
                </a:solidFill>
                <a:latin typeface="宋体" panose="02010600030101010101" pitchFamily="2" charset="-122"/>
                <a:ea typeface="楷体_GB2312" pitchFamily="49" charset="-122"/>
              </a:rPr>
              <a:t>假设每个记录的查找概率相等</a:t>
            </a:r>
            <a:r>
              <a:rPr lang="en-US" altLang="zh-CN" sz="2300" b="1" dirty="0">
                <a:solidFill>
                  <a:schemeClr val="tx1"/>
                </a:solidFill>
                <a:latin typeface="宋体" panose="02010600030101010101" pitchFamily="2" charset="-122"/>
                <a:ea typeface="楷体_GB2312" pitchFamily="49" charset="-122"/>
              </a:rPr>
              <a:t>,</a:t>
            </a:r>
            <a:r>
              <a:rPr lang="zh-CN" altLang="en-US" sz="2300" b="1" dirty="0">
                <a:solidFill>
                  <a:schemeClr val="tx1"/>
                </a:solidFill>
                <a:latin typeface="宋体" panose="02010600030101010101" pitchFamily="2" charset="-122"/>
                <a:ea typeface="楷体_GB2312" pitchFamily="49" charset="-122"/>
              </a:rPr>
              <a:t>即</a:t>
            </a:r>
            <a:r>
              <a:rPr lang="en-US" altLang="zh-CN" sz="2300" b="1" dirty="0">
                <a:solidFill>
                  <a:schemeClr val="tx1"/>
                </a:solidFill>
                <a:latin typeface="宋体" panose="02010600030101010101" pitchFamily="2" charset="-122"/>
                <a:ea typeface="楷体_GB2312" pitchFamily="49" charset="-122"/>
              </a:rPr>
              <a:t>P</a:t>
            </a:r>
            <a:r>
              <a:rPr lang="en-US" altLang="zh-CN" sz="2300" b="1" baseline="-25000" dirty="0">
                <a:solidFill>
                  <a:schemeClr val="tx1"/>
                </a:solidFill>
                <a:latin typeface="宋体" panose="02010600030101010101" pitchFamily="2" charset="-122"/>
                <a:ea typeface="楷体_GB2312" pitchFamily="49" charset="-122"/>
              </a:rPr>
              <a:t>i </a:t>
            </a:r>
            <a:r>
              <a:rPr lang="en-US" altLang="zh-CN" sz="2300" b="1" dirty="0">
                <a:solidFill>
                  <a:schemeClr val="tx1"/>
                </a:solidFill>
                <a:latin typeface="宋体" panose="02010600030101010101" pitchFamily="2" charset="-122"/>
                <a:ea typeface="楷体_GB2312" pitchFamily="49" charset="-122"/>
              </a:rPr>
              <a:t>= 1/n</a:t>
            </a:r>
            <a:r>
              <a:rPr lang="zh-CN" altLang="en-US" sz="2300" b="1" dirty="0">
                <a:solidFill>
                  <a:schemeClr val="tx1"/>
                </a:solidFill>
                <a:latin typeface="宋体" panose="02010600030101010101" pitchFamily="2" charset="-122"/>
                <a:ea typeface="楷体_GB2312" pitchFamily="49" charset="-122"/>
              </a:rPr>
              <a:t>，则在等概率情况下顺序查找的平均查找长度为：</a:t>
            </a:r>
            <a:endParaRPr lang="zh-CN" altLang="en-US" sz="2300" b="1" dirty="0">
              <a:solidFill>
                <a:schemeClr val="tx1"/>
              </a:solidFill>
              <a:latin typeface="华文新魏" pitchFamily="2" charset="-122"/>
              <a:ea typeface="楷体_GB2312" pitchFamily="49" charset="-122"/>
            </a:endParaRPr>
          </a:p>
        </p:txBody>
      </p:sp>
      <p:sp>
        <p:nvSpPr>
          <p:cNvPr id="674855" name="Text Box 39"/>
          <p:cNvSpPr txBox="1"/>
          <p:nvPr/>
        </p:nvSpPr>
        <p:spPr>
          <a:xfrm>
            <a:off x="5273675" y="2237423"/>
            <a:ext cx="2863850" cy="1158875"/>
          </a:xfrm>
          <a:prstGeom prst="rect">
            <a:avLst/>
          </a:prstGeom>
          <a:noFill/>
          <a:ln w="9525">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比较次数：</a:t>
            </a:r>
          </a:p>
          <a:p>
            <a:pPr marL="0" lvl="0" indent="0" algn="ctr" eaLnBrk="1" hangingPunct="1">
              <a:spcBef>
                <a:spcPct val="5000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查找第</a:t>
            </a:r>
            <a:r>
              <a:rPr lang="en-US" altLang="zh-CN" sz="2000" b="1" dirty="0">
                <a:solidFill>
                  <a:srgbClr val="FF0000"/>
                </a:solidFill>
                <a:latin typeface="Times New Roman" panose="02020603050405020304" pitchFamily="18" charset="0"/>
                <a:ea typeface="楷体_GB2312" pitchFamily="49" charset="-122"/>
              </a:rPr>
              <a:t>i</a:t>
            </a:r>
            <a:r>
              <a:rPr lang="zh-CN" altLang="zh-CN" sz="2000" b="1" dirty="0">
                <a:solidFill>
                  <a:srgbClr val="FF0000"/>
                </a:solidFill>
                <a:latin typeface="Times New Roman" panose="02020603050405020304" pitchFamily="18" charset="0"/>
                <a:ea typeface="楷体_GB2312" pitchFamily="49" charset="-122"/>
              </a:rPr>
              <a:t>个元素：    </a:t>
            </a:r>
            <a:r>
              <a:rPr lang="en-US" altLang="zh-CN" sz="2000" b="1" dirty="0">
                <a:solidFill>
                  <a:srgbClr val="FF0000"/>
                </a:solidFill>
                <a:latin typeface="Times New Roman" panose="02020603050405020304" pitchFamily="18" charset="0"/>
                <a:ea typeface="楷体_GB2312" pitchFamily="49" charset="-122"/>
              </a:rPr>
              <a:t>n+1-i</a:t>
            </a:r>
          </a:p>
          <a:p>
            <a:pPr marL="0" lvl="0" indent="0" algn="ctr" eaLnBrk="1" hangingPunct="1">
              <a:spcBef>
                <a:spcPct val="0"/>
              </a:spcBef>
              <a:spcAft>
                <a:spcPct val="0"/>
              </a:spcAft>
              <a:buClrTx/>
              <a:buSzTx/>
              <a:buFontTx/>
              <a:buNone/>
            </a:pPr>
            <a:r>
              <a:rPr lang="zh-CN" altLang="en-US" sz="2000" b="1" dirty="0">
                <a:solidFill>
                  <a:srgbClr val="FF0000"/>
                </a:solidFill>
                <a:latin typeface="Times New Roman" panose="02020603050405020304" pitchFamily="18" charset="0"/>
                <a:ea typeface="楷体_GB2312" pitchFamily="49" charset="-122"/>
              </a:rPr>
              <a:t>查找失败</a:t>
            </a:r>
            <a:r>
              <a:rPr lang="zh-CN" altLang="zh-CN" sz="2000" b="1" dirty="0">
                <a:solidFill>
                  <a:srgbClr val="FF0000"/>
                </a:solidFill>
                <a:latin typeface="Times New Roman" panose="02020603050405020304" pitchFamily="18" charset="0"/>
                <a:ea typeface="楷体_GB2312" pitchFamily="49" charset="-122"/>
              </a:rPr>
              <a:t>：             </a:t>
            </a:r>
            <a:r>
              <a:rPr lang="en-US" altLang="zh-CN" sz="2000" b="1" dirty="0">
                <a:solidFill>
                  <a:srgbClr val="FF0000"/>
                </a:solidFill>
                <a:latin typeface="Times New Roman" panose="02020603050405020304" pitchFamily="18" charset="0"/>
                <a:ea typeface="楷体_GB2312" pitchFamily="49" charset="-122"/>
              </a:rPr>
              <a:t>n+1</a:t>
            </a:r>
          </a:p>
        </p:txBody>
      </p:sp>
      <p:grpSp>
        <p:nvGrpSpPr>
          <p:cNvPr id="8" name="Group 40"/>
          <p:cNvGrpSpPr/>
          <p:nvPr/>
        </p:nvGrpSpPr>
        <p:grpSpPr>
          <a:xfrm>
            <a:off x="5486400" y="3810000"/>
            <a:ext cx="3352800" cy="2347913"/>
            <a:chOff x="384" y="2121"/>
            <a:chExt cx="2112" cy="1479"/>
          </a:xfrm>
        </p:grpSpPr>
        <p:grpSp>
          <p:nvGrpSpPr>
            <p:cNvPr id="13328" name="Group 41"/>
            <p:cNvGrpSpPr/>
            <p:nvPr/>
          </p:nvGrpSpPr>
          <p:grpSpPr>
            <a:xfrm>
              <a:off x="384" y="2121"/>
              <a:ext cx="1440" cy="567"/>
              <a:chOff x="384" y="2121"/>
              <a:chExt cx="1440" cy="567"/>
            </a:xfrm>
          </p:grpSpPr>
          <p:sp>
            <p:nvSpPr>
              <p:cNvPr id="13344" name="Text Box 42"/>
              <p:cNvSpPr txBox="1"/>
              <p:nvPr/>
            </p:nvSpPr>
            <p:spPr>
              <a:xfrm>
                <a:off x="384" y="2256"/>
                <a:ext cx="14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ASL</a:t>
                </a:r>
                <a:r>
                  <a:rPr lang="en-US" altLang="zh-CN" sz="2400" b="1" baseline="-25000" dirty="0">
                    <a:solidFill>
                      <a:schemeClr val="tx1"/>
                    </a:solidFill>
                    <a:latin typeface="Courier New" panose="02070309020205020404" pitchFamily="49" charset="0"/>
                    <a:ea typeface="宋体" panose="02010600030101010101" pitchFamily="2" charset="-122"/>
                  </a:rPr>
                  <a:t>ss</a:t>
                </a:r>
                <a:r>
                  <a:rPr lang="en-US" altLang="zh-CN" sz="2400" b="1" dirty="0">
                    <a:solidFill>
                      <a:schemeClr val="tx1"/>
                    </a:solidFill>
                    <a:latin typeface="Courier New" panose="02070309020205020404" pitchFamily="49" charset="0"/>
                    <a:ea typeface="宋体" panose="02010600030101010101" pitchFamily="2" charset="-122"/>
                  </a:rPr>
                  <a:t>=</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P</a:t>
                </a:r>
                <a:r>
                  <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rPr>
                  <a:t>i</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C</a:t>
                </a:r>
                <a:r>
                  <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rPr>
                  <a:t>i</a:t>
                </a:r>
              </a:p>
            </p:txBody>
          </p:sp>
          <p:grpSp>
            <p:nvGrpSpPr>
              <p:cNvPr id="13345" name="Group 43"/>
              <p:cNvGrpSpPr/>
              <p:nvPr/>
            </p:nvGrpSpPr>
            <p:grpSpPr>
              <a:xfrm>
                <a:off x="912" y="2121"/>
                <a:ext cx="432" cy="567"/>
                <a:chOff x="1584" y="2160"/>
                <a:chExt cx="432" cy="567"/>
              </a:xfrm>
            </p:grpSpPr>
            <p:sp>
              <p:nvSpPr>
                <p:cNvPr id="13346" name="Text Box 44"/>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3347" name="Text Box 45"/>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grpSp>
          <p:nvGrpSpPr>
            <p:cNvPr id="13329" name="Group 46"/>
            <p:cNvGrpSpPr/>
            <p:nvPr/>
          </p:nvGrpSpPr>
          <p:grpSpPr>
            <a:xfrm>
              <a:off x="912" y="2592"/>
              <a:ext cx="1584" cy="576"/>
              <a:chOff x="912" y="2592"/>
              <a:chExt cx="1584" cy="576"/>
            </a:xfrm>
          </p:grpSpPr>
          <p:sp>
            <p:nvSpPr>
              <p:cNvPr id="13336" name="Text Box 47"/>
              <p:cNvSpPr txBox="1"/>
              <p:nvPr/>
            </p:nvSpPr>
            <p:spPr>
              <a:xfrm>
                <a:off x="912" y="2736"/>
                <a:ext cx="158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(n-i+1)</a:t>
                </a:r>
                <a:endPar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endParaRPr>
              </a:p>
            </p:txBody>
          </p:sp>
          <p:grpSp>
            <p:nvGrpSpPr>
              <p:cNvPr id="13337" name="Group 48"/>
              <p:cNvGrpSpPr/>
              <p:nvPr/>
            </p:nvGrpSpPr>
            <p:grpSpPr>
              <a:xfrm>
                <a:off x="1296" y="2601"/>
                <a:ext cx="432" cy="567"/>
                <a:chOff x="1584" y="2160"/>
                <a:chExt cx="432" cy="567"/>
              </a:xfrm>
            </p:grpSpPr>
            <p:sp>
              <p:nvSpPr>
                <p:cNvPr id="13342" name="Text Box 49"/>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3343" name="Text Box 50"/>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nvGrpSpPr>
              <p:cNvPr id="13338" name="Group 51"/>
              <p:cNvGrpSpPr/>
              <p:nvPr/>
            </p:nvGrpSpPr>
            <p:grpSpPr>
              <a:xfrm>
                <a:off x="1104" y="2592"/>
                <a:ext cx="288" cy="576"/>
                <a:chOff x="1056" y="2592"/>
                <a:chExt cx="288" cy="576"/>
              </a:xfrm>
            </p:grpSpPr>
            <p:sp>
              <p:nvSpPr>
                <p:cNvPr id="13339" name="Text Box 52"/>
                <p:cNvSpPr txBox="1"/>
                <p:nvPr/>
              </p:nvSpPr>
              <p:spPr>
                <a:xfrm>
                  <a:off x="1056" y="2592"/>
                  <a:ext cx="288"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1</a:t>
                  </a:r>
                </a:p>
              </p:txBody>
            </p:sp>
            <p:sp>
              <p:nvSpPr>
                <p:cNvPr id="13340" name="Text Box 53"/>
                <p:cNvSpPr txBox="1"/>
                <p:nvPr/>
              </p:nvSpPr>
              <p:spPr>
                <a:xfrm>
                  <a:off x="1056" y="2880"/>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a:t>
                  </a:r>
                </a:p>
              </p:txBody>
            </p:sp>
            <p:sp>
              <p:nvSpPr>
                <p:cNvPr id="13341" name="Line 54"/>
                <p:cNvSpPr/>
                <p:nvPr/>
              </p:nvSpPr>
              <p:spPr>
                <a:xfrm>
                  <a:off x="1056" y="2880"/>
                  <a:ext cx="240" cy="0"/>
                </a:xfrm>
                <a:prstGeom prst="line">
                  <a:avLst/>
                </a:prstGeom>
                <a:ln w="25400" cap="flat" cmpd="sng">
                  <a:solidFill>
                    <a:schemeClr val="tx1"/>
                  </a:solidFill>
                  <a:prstDash val="solid"/>
                  <a:headEnd type="none" w="med" len="med"/>
                  <a:tailEnd type="none" w="med" len="med"/>
                </a:ln>
              </p:spPr>
            </p:sp>
          </p:grpSp>
        </p:grpSp>
        <p:grpSp>
          <p:nvGrpSpPr>
            <p:cNvPr id="13330" name="Group 55"/>
            <p:cNvGrpSpPr/>
            <p:nvPr/>
          </p:nvGrpSpPr>
          <p:grpSpPr>
            <a:xfrm>
              <a:off x="912" y="3120"/>
              <a:ext cx="672" cy="480"/>
              <a:chOff x="960" y="3072"/>
              <a:chExt cx="672" cy="480"/>
            </a:xfrm>
          </p:grpSpPr>
          <p:sp>
            <p:nvSpPr>
              <p:cNvPr id="13331" name="Text Box 56"/>
              <p:cNvSpPr txBox="1"/>
              <p:nvPr/>
            </p:nvSpPr>
            <p:spPr>
              <a:xfrm>
                <a:off x="960" y="3168"/>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a:t>
                </a:r>
              </a:p>
            </p:txBody>
          </p:sp>
          <p:grpSp>
            <p:nvGrpSpPr>
              <p:cNvPr id="13332" name="Group 57"/>
              <p:cNvGrpSpPr/>
              <p:nvPr/>
            </p:nvGrpSpPr>
            <p:grpSpPr>
              <a:xfrm>
                <a:off x="1152" y="3072"/>
                <a:ext cx="480" cy="480"/>
                <a:chOff x="1152" y="3072"/>
                <a:chExt cx="480" cy="480"/>
              </a:xfrm>
            </p:grpSpPr>
            <p:sp>
              <p:nvSpPr>
                <p:cNvPr id="13333" name="Text Box 58"/>
                <p:cNvSpPr txBox="1"/>
                <p:nvPr/>
              </p:nvSpPr>
              <p:spPr>
                <a:xfrm>
                  <a:off x="1152" y="3072"/>
                  <a:ext cx="48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n+1</a:t>
                  </a:r>
                </a:p>
              </p:txBody>
            </p:sp>
            <p:sp>
              <p:nvSpPr>
                <p:cNvPr id="13334" name="Text Box 59"/>
                <p:cNvSpPr txBox="1"/>
                <p:nvPr/>
              </p:nvSpPr>
              <p:spPr>
                <a:xfrm>
                  <a:off x="1248"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a:t>
                  </a:r>
                </a:p>
              </p:txBody>
            </p:sp>
            <p:sp>
              <p:nvSpPr>
                <p:cNvPr id="13335" name="Line 60"/>
                <p:cNvSpPr/>
                <p:nvPr/>
              </p:nvSpPr>
              <p:spPr>
                <a:xfrm>
                  <a:off x="1152" y="3312"/>
                  <a:ext cx="432" cy="0"/>
                </a:xfrm>
                <a:prstGeom prst="line">
                  <a:avLst/>
                </a:prstGeom>
                <a:ln w="25400" cap="flat" cmpd="sng">
                  <a:solidFill>
                    <a:schemeClr val="tx1"/>
                  </a:solidFill>
                  <a:prstDash val="solid"/>
                  <a:headEnd type="none" w="med" len="med"/>
                  <a:tailEnd type="none" w="med" len="med"/>
                </a:ln>
              </p:spPr>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4838">
                                            <p:txEl>
                                              <p:pRg st="0" end="0"/>
                                            </p:txEl>
                                          </p:spTgt>
                                        </p:tgtEl>
                                        <p:attrNameLst>
                                          <p:attrName>style.visibility</p:attrName>
                                        </p:attrNameLst>
                                      </p:cBhvr>
                                      <p:to>
                                        <p:strVal val="visible"/>
                                      </p:to>
                                    </p:set>
                                    <p:animEffect transition="in" filter="box(out)">
                                      <p:cBhvr>
                                        <p:cTn id="12" dur="500"/>
                                        <p:tgtEl>
                                          <p:spTgt spid="6748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74853">
                                            <p:txEl>
                                              <p:pRg st="0" end="0"/>
                                            </p:txEl>
                                          </p:spTgt>
                                        </p:tgtEl>
                                        <p:attrNameLst>
                                          <p:attrName>style.visibility</p:attrName>
                                        </p:attrNameLst>
                                      </p:cBhvr>
                                      <p:to>
                                        <p:strVal val="visible"/>
                                      </p:to>
                                    </p:set>
                                    <p:animEffect transition="in" filter="box(out)">
                                      <p:cBhvr>
                                        <p:cTn id="17" dur="500"/>
                                        <p:tgtEl>
                                          <p:spTgt spid="67485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74853">
                                            <p:txEl>
                                              <p:pRg st="1" end="1"/>
                                            </p:txEl>
                                          </p:spTgt>
                                        </p:tgtEl>
                                        <p:attrNameLst>
                                          <p:attrName>style.visibility</p:attrName>
                                        </p:attrNameLst>
                                      </p:cBhvr>
                                      <p:to>
                                        <p:strVal val="visible"/>
                                      </p:to>
                                    </p:set>
                                    <p:animEffect transition="in" filter="box(out)">
                                      <p:cBhvr>
                                        <p:cTn id="22" dur="500"/>
                                        <p:tgtEl>
                                          <p:spTgt spid="67485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74853">
                                            <p:txEl>
                                              <p:pRg st="2" end="2"/>
                                            </p:txEl>
                                          </p:spTgt>
                                        </p:tgtEl>
                                        <p:attrNameLst>
                                          <p:attrName>style.visibility</p:attrName>
                                        </p:attrNameLst>
                                      </p:cBhvr>
                                      <p:to>
                                        <p:strVal val="visible"/>
                                      </p:to>
                                    </p:set>
                                    <p:animEffect transition="in" filter="box(out)">
                                      <p:cBhvr>
                                        <p:cTn id="27" dur="500"/>
                                        <p:tgtEl>
                                          <p:spTgt spid="67485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74853">
                                            <p:txEl>
                                              <p:pRg st="3" end="3"/>
                                            </p:txEl>
                                          </p:spTgt>
                                        </p:tgtEl>
                                        <p:attrNameLst>
                                          <p:attrName>style.visibility</p:attrName>
                                        </p:attrNameLst>
                                      </p:cBhvr>
                                      <p:to>
                                        <p:strVal val="visible"/>
                                      </p:to>
                                    </p:set>
                                    <p:animEffect transition="in" filter="box(out)">
                                      <p:cBhvr>
                                        <p:cTn id="32" dur="500"/>
                                        <p:tgtEl>
                                          <p:spTgt spid="67485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74853">
                                            <p:txEl>
                                              <p:pRg st="4" end="4"/>
                                            </p:txEl>
                                          </p:spTgt>
                                        </p:tgtEl>
                                        <p:attrNameLst>
                                          <p:attrName>style.visibility</p:attrName>
                                        </p:attrNameLst>
                                      </p:cBhvr>
                                      <p:to>
                                        <p:strVal val="visible"/>
                                      </p:to>
                                    </p:set>
                                    <p:animEffect transition="in" filter="box(out)">
                                      <p:cBhvr>
                                        <p:cTn id="37" dur="500"/>
                                        <p:tgtEl>
                                          <p:spTgt spid="67485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500" fill="hold">
                                          <p:stCondLst>
                                            <p:cond delay="0"/>
                                          </p:stCondLst>
                                        </p:cTn>
                                        <p:tgtEl>
                                          <p:spTgt spid="674855">
                                            <p:txEl>
                                              <p:pRg st="0" end="0"/>
                                            </p:txEl>
                                          </p:spTgt>
                                        </p:tgtEl>
                                        <p:attrNameLst>
                                          <p:attrName>style.visibility</p:attrName>
                                        </p:attrNameLst>
                                      </p:cBhvr>
                                      <p:to>
                                        <p:strVal val="visible"/>
                                      </p:to>
                                    </p:set>
                                    <p:animEffect transition="in" filter="box(out)">
                                      <p:cBhvr>
                                        <p:cTn id="42" dur="500"/>
                                        <p:tgtEl>
                                          <p:spTgt spid="67485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500" fill="hold">
                                          <p:stCondLst>
                                            <p:cond delay="0"/>
                                          </p:stCondLst>
                                        </p:cTn>
                                        <p:tgtEl>
                                          <p:spTgt spid="674855">
                                            <p:txEl>
                                              <p:pRg st="1" end="1"/>
                                            </p:txEl>
                                          </p:spTgt>
                                        </p:tgtEl>
                                        <p:attrNameLst>
                                          <p:attrName>style.visibility</p:attrName>
                                        </p:attrNameLst>
                                      </p:cBhvr>
                                      <p:to>
                                        <p:strVal val="visible"/>
                                      </p:to>
                                    </p:set>
                                    <p:animEffect transition="in" filter="box(out)">
                                      <p:cBhvr>
                                        <p:cTn id="47" dur="500"/>
                                        <p:tgtEl>
                                          <p:spTgt spid="67485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500" fill="hold">
                                          <p:stCondLst>
                                            <p:cond delay="0"/>
                                          </p:stCondLst>
                                        </p:cTn>
                                        <p:tgtEl>
                                          <p:spTgt spid="674855">
                                            <p:txEl>
                                              <p:pRg st="2" end="2"/>
                                            </p:txEl>
                                          </p:spTgt>
                                        </p:tgtEl>
                                        <p:attrNameLst>
                                          <p:attrName>style.visibility</p:attrName>
                                        </p:attrNameLst>
                                      </p:cBhvr>
                                      <p:to>
                                        <p:strVal val="visible"/>
                                      </p:to>
                                    </p:set>
                                    <p:animEffect transition="in" filter="box(out)">
                                      <p:cBhvr>
                                        <p:cTn id="52" dur="500"/>
                                        <p:tgtEl>
                                          <p:spTgt spid="67485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74854">
                                            <p:txEl>
                                              <p:pRg st="0" end="0"/>
                                            </p:txEl>
                                          </p:spTgt>
                                        </p:tgtEl>
                                        <p:attrNameLst>
                                          <p:attrName>style.visibility</p:attrName>
                                        </p:attrNameLst>
                                      </p:cBhvr>
                                      <p:to>
                                        <p:strVal val="visible"/>
                                      </p:to>
                                    </p:set>
                                    <p:animEffect transition="in" filter="box(out)">
                                      <p:cBhvr>
                                        <p:cTn id="57" dur="500"/>
                                        <p:tgtEl>
                                          <p:spTgt spid="67485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74854">
                                            <p:txEl>
                                              <p:pRg st="1" end="1"/>
                                            </p:txEl>
                                          </p:spTgt>
                                        </p:tgtEl>
                                        <p:attrNameLst>
                                          <p:attrName>style.visibility</p:attrName>
                                        </p:attrNameLst>
                                      </p:cBhvr>
                                      <p:to>
                                        <p:strVal val="visible"/>
                                      </p:to>
                                    </p:set>
                                    <p:animEffect transition="in" filter="box(out)">
                                      <p:cBhvr>
                                        <p:cTn id="62" dur="500"/>
                                        <p:tgtEl>
                                          <p:spTgt spid="67485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674854">
                                            <p:txEl>
                                              <p:pRg st="3" end="3"/>
                                            </p:txEl>
                                          </p:spTgt>
                                        </p:tgtEl>
                                        <p:attrNameLst>
                                          <p:attrName>style.visibility</p:attrName>
                                        </p:attrNameLst>
                                      </p:cBhvr>
                                      <p:to>
                                        <p:strVal val="visible"/>
                                      </p:to>
                                    </p:set>
                                    <p:animEffect transition="in" filter="box(out)">
                                      <p:cBhvr>
                                        <p:cTn id="67" dur="500"/>
                                        <p:tgtEl>
                                          <p:spTgt spid="67485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ox(out)">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38" grpId="0" build="p"/>
      <p:bldP spid="674853" grpId="0" uiExpand="1" build="p"/>
      <p:bldP spid="674854" grpId="0" uiExpand="1" build="p" bldLvl="2"/>
      <p:bldP spid="67485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2056" y="285426"/>
            <a:ext cx="8892288" cy="533400"/>
          </a:xfrm>
          <a:noFill/>
          <a:ln>
            <a:noFill/>
          </a:ln>
          <a:scene3d>
            <a:camera prst="orthographicFront"/>
            <a:lightRig rig="balanced" dir="t"/>
          </a:scene3d>
          <a:sp3d prstMaterial="plastic"/>
        </p:spPr>
        <p:txBody>
          <a:bodyPr vert="horz" lIns="91440" tIns="45720" rIns="91440" bIns="45720" rtlCol="0" anchor="t" anchorCtr="0">
            <a:noAutofit/>
          </a:bodyPr>
          <a:lstStyle/>
          <a:p>
            <a:pPr marR="0" lvl="0" algn="l" defTabSz="914400" rtl="0" eaLnBrk="1" fontAlgn="auto" latinLnBrk="0" hangingPunct="1">
              <a:lnSpc>
                <a:spcPct val="100000"/>
              </a:lnSpc>
              <a:spcBef>
                <a:spcPct val="0"/>
              </a:spcBef>
              <a:spcAft>
                <a:spcPts val="0"/>
              </a:spcAft>
              <a:buClr>
                <a:srgbClr val="FF0000"/>
              </a:buClr>
              <a:buSzPct val="128000"/>
              <a:defRPr/>
            </a:pPr>
            <a:r>
              <a:rPr kumimoji="0" lang="zh-CN" altLang="en-US" sz="2800" b="1" i="0" u="none" strike="noStrike" kern="1200" cap="none" spc="0" normalizeH="0" baseline="0" dirty="0" smtClean="0">
                <a:solidFill>
                  <a:srgbClr val="FF0000"/>
                </a:solidFill>
                <a:latin typeface="楷体" panose="02010609060101010101" pitchFamily="49" charset="-122"/>
                <a:ea typeface="楷体" panose="02010609060101010101" pitchFamily="49" charset="-122"/>
                <a:cs typeface="+mn-cs"/>
              </a:rPr>
              <a:t>查找</a:t>
            </a:r>
            <a:r>
              <a:rPr kumimoji="0" lang="zh-CN" altLang="en-US" sz="2800" b="1" i="0" u="none" strike="noStrike" kern="1200" cap="none" spc="0" normalizeH="0" baseline="0" dirty="0">
                <a:solidFill>
                  <a:srgbClr val="FF0000"/>
                </a:solidFill>
                <a:latin typeface="楷体" panose="02010609060101010101" pitchFamily="49" charset="-122"/>
                <a:ea typeface="楷体" panose="02010609060101010101" pitchFamily="49" charset="-122"/>
                <a:cs typeface="+mn-cs"/>
              </a:rPr>
              <a:t>不成功：</a:t>
            </a:r>
            <a:endParaRPr kumimoji="0" lang="zh-CN" altLang="en-US" sz="2800" b="1" i="0" u="none" strike="noStrike" kern="1200" cap="none" spc="0" normalizeH="0" baseline="0" noProof="0" dirty="0" smtClean="0">
              <a:ln>
                <a:noFill/>
              </a:ln>
              <a:solidFill>
                <a:srgbClr val="FF0000"/>
              </a:solidFill>
              <a:effectLst>
                <a:reflection blurRad="6350" stA="55000" endA="300" endPos="45500" dir="5400000" sy="-100000" algn="bl" rotWithShape="0"/>
              </a:effectLst>
              <a:uLnTx/>
              <a:uFillTx/>
              <a:latin typeface="楷体" panose="02010609060101010101" pitchFamily="49" charset="-122"/>
              <a:ea typeface="楷体" panose="02010609060101010101" pitchFamily="49" charset="-122"/>
            </a:endParaRPr>
          </a:p>
        </p:txBody>
      </p:sp>
      <p:sp>
        <p:nvSpPr>
          <p:cNvPr id="675843" name="Rectangle 3"/>
          <p:cNvSpPr/>
          <p:nvPr/>
        </p:nvSpPr>
        <p:spPr>
          <a:xfrm>
            <a:off x="330200" y="762000"/>
            <a:ext cx="8763000" cy="3886200"/>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914400" lvl="1" indent="-457200">
              <a:lnSpc>
                <a:spcPct val="120000"/>
              </a:lnSpc>
              <a:spcAft>
                <a:spcPct val="0"/>
              </a:spcAft>
              <a:buClr>
                <a:srgbClr val="006600"/>
              </a:buClr>
              <a:buSzPct val="110000"/>
              <a:buFontTx/>
              <a:buChar char="–"/>
            </a:pPr>
            <a:r>
              <a:rPr lang="zh-CN" altLang="en-US" sz="2400" b="1" dirty="0">
                <a:solidFill>
                  <a:schemeClr val="tx1"/>
                </a:solidFill>
                <a:latin typeface="楷体_GB2312" pitchFamily="49" charset="-122"/>
                <a:ea typeface="楷体_GB2312" pitchFamily="49" charset="-122"/>
              </a:rPr>
              <a:t>查找不成功时和给定值进行比较的关键字个数均为</a:t>
            </a:r>
            <a:r>
              <a:rPr lang="en-US" altLang="zh-CN" sz="2400" b="1" dirty="0">
                <a:solidFill>
                  <a:srgbClr val="00339A"/>
                </a:solidFill>
                <a:latin typeface="楷体_GB2312" pitchFamily="49" charset="-122"/>
                <a:ea typeface="楷体_GB2312" pitchFamily="49" charset="-122"/>
              </a:rPr>
              <a:t>n+1</a:t>
            </a:r>
            <a:r>
              <a:rPr lang="en-US" altLang="zh-CN" sz="2400" b="1" dirty="0">
                <a:solidFill>
                  <a:schemeClr val="tx1"/>
                </a:solidFill>
                <a:latin typeface="楷体_GB2312" pitchFamily="49" charset="-122"/>
                <a:ea typeface="楷体_GB2312" pitchFamily="49" charset="-122"/>
              </a:rPr>
              <a:t>.</a:t>
            </a:r>
          </a:p>
          <a:p>
            <a:pPr marL="914400" lvl="1" indent="-457200">
              <a:lnSpc>
                <a:spcPct val="120000"/>
              </a:lnSpc>
              <a:spcAft>
                <a:spcPct val="0"/>
              </a:spcAft>
              <a:buClr>
                <a:srgbClr val="006600"/>
              </a:buClr>
              <a:buSzPct val="110000"/>
              <a:buFontTx/>
              <a:buChar char="–"/>
            </a:pPr>
            <a:r>
              <a:rPr lang="zh-CN" altLang="en-US" sz="2400" b="1" dirty="0">
                <a:solidFill>
                  <a:srgbClr val="00339A"/>
                </a:solidFill>
                <a:latin typeface="楷体_GB2312" pitchFamily="49" charset="-122"/>
                <a:ea typeface="楷体_GB2312" pitchFamily="49" charset="-122"/>
              </a:rPr>
              <a:t>假设查找成功与不成功</a:t>
            </a:r>
            <a:r>
              <a:rPr lang="zh-CN" altLang="en-US" sz="2400" b="1" dirty="0">
                <a:solidFill>
                  <a:schemeClr val="tx1"/>
                </a:solidFill>
                <a:latin typeface="楷体_GB2312" pitchFamily="49" charset="-122"/>
                <a:ea typeface="楷体_GB2312" pitchFamily="49" charset="-122"/>
              </a:rPr>
              <a:t>的可能性相同</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对每个记录的查找概率也相等</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则</a:t>
            </a:r>
            <a:r>
              <a:rPr lang="en-US" altLang="zh-CN" sz="2400" b="1" dirty="0">
                <a:solidFill>
                  <a:schemeClr val="tx1"/>
                </a:solidFill>
                <a:latin typeface="楷体_GB2312" pitchFamily="49" charset="-122"/>
                <a:ea typeface="楷体_GB2312" pitchFamily="49" charset="-122"/>
              </a:rPr>
              <a:t>P</a:t>
            </a:r>
            <a:r>
              <a:rPr lang="en-US" altLang="zh-CN" sz="2400" b="1" baseline="-25000" dirty="0">
                <a:solidFill>
                  <a:schemeClr val="tx1"/>
                </a:solidFill>
                <a:latin typeface="楷体_GB2312" pitchFamily="49" charset="-122"/>
                <a:ea typeface="楷体_GB2312" pitchFamily="49" charset="-122"/>
              </a:rPr>
              <a:t>i</a:t>
            </a:r>
            <a:r>
              <a:rPr lang="en-US" altLang="zh-CN" sz="2400" b="1" dirty="0">
                <a:solidFill>
                  <a:schemeClr val="tx1"/>
                </a:solidFill>
                <a:latin typeface="楷体_GB2312" pitchFamily="49" charset="-122"/>
                <a:ea typeface="楷体_GB2312" pitchFamily="49" charset="-122"/>
              </a:rPr>
              <a:t>=1/(2n),</a:t>
            </a:r>
            <a:r>
              <a:rPr lang="zh-CN" altLang="en-US" sz="2400" b="1" dirty="0">
                <a:solidFill>
                  <a:schemeClr val="tx1"/>
                </a:solidFill>
                <a:latin typeface="楷体_GB2312" pitchFamily="49" charset="-122"/>
                <a:ea typeface="楷体_GB2312" pitchFamily="49" charset="-122"/>
              </a:rPr>
              <a:t>此时顺序查找的平均查找长度为</a:t>
            </a:r>
          </a:p>
        </p:txBody>
      </p:sp>
      <p:grpSp>
        <p:nvGrpSpPr>
          <p:cNvPr id="2" name="Group 4"/>
          <p:cNvGrpSpPr/>
          <p:nvPr/>
        </p:nvGrpSpPr>
        <p:grpSpPr>
          <a:xfrm>
            <a:off x="2362200" y="2331085"/>
            <a:ext cx="4419600" cy="1738313"/>
            <a:chOff x="1536" y="2553"/>
            <a:chExt cx="2784" cy="1095"/>
          </a:xfrm>
        </p:grpSpPr>
        <p:grpSp>
          <p:nvGrpSpPr>
            <p:cNvPr id="14342" name="Group 5"/>
            <p:cNvGrpSpPr/>
            <p:nvPr/>
          </p:nvGrpSpPr>
          <p:grpSpPr>
            <a:xfrm>
              <a:off x="2592" y="2553"/>
              <a:ext cx="432" cy="567"/>
              <a:chOff x="1584" y="2160"/>
              <a:chExt cx="432" cy="567"/>
            </a:xfrm>
          </p:grpSpPr>
          <p:sp>
            <p:nvSpPr>
              <p:cNvPr id="14359" name="Text Box 6"/>
              <p:cNvSpPr txBox="1"/>
              <p:nvPr/>
            </p:nvSpPr>
            <p:spPr>
              <a:xfrm>
                <a:off x="1680" y="2160"/>
                <a:ext cx="288"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n</a:t>
                </a:r>
              </a:p>
            </p:txBody>
          </p:sp>
          <p:sp>
            <p:nvSpPr>
              <p:cNvPr id="14360" name="Text Box 7"/>
              <p:cNvSpPr txBox="1"/>
              <p:nvPr/>
            </p:nvSpPr>
            <p:spPr>
              <a:xfrm>
                <a:off x="1584" y="2496"/>
                <a:ext cx="432" cy="231"/>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1800" b="1" dirty="0">
                    <a:solidFill>
                      <a:schemeClr val="tx1"/>
                    </a:solidFill>
                    <a:latin typeface="Courier New" panose="02070309020205020404" pitchFamily="49" charset="0"/>
                    <a:ea typeface="宋体" panose="02010600030101010101" pitchFamily="2" charset="-122"/>
                  </a:rPr>
                  <a:t>i=1</a:t>
                </a:r>
              </a:p>
            </p:txBody>
          </p:sp>
        </p:grpSp>
        <p:grpSp>
          <p:nvGrpSpPr>
            <p:cNvPr id="14343" name="Group 8"/>
            <p:cNvGrpSpPr/>
            <p:nvPr/>
          </p:nvGrpSpPr>
          <p:grpSpPr>
            <a:xfrm>
              <a:off x="1536" y="2592"/>
              <a:ext cx="2784" cy="1056"/>
              <a:chOff x="1536" y="2592"/>
              <a:chExt cx="2784" cy="1056"/>
            </a:xfrm>
          </p:grpSpPr>
          <p:sp>
            <p:nvSpPr>
              <p:cNvPr id="14344" name="Text Box 9"/>
              <p:cNvSpPr txBox="1"/>
              <p:nvPr/>
            </p:nvSpPr>
            <p:spPr>
              <a:xfrm>
                <a:off x="1536" y="2688"/>
                <a:ext cx="254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ASL</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baseline="-25000" dirty="0">
                    <a:solidFill>
                      <a:schemeClr val="tx1"/>
                    </a:solidFill>
                    <a:latin typeface="Courier New" panose="02070309020205020404" pitchFamily="49" charset="0"/>
                    <a:ea typeface="宋体" panose="02010600030101010101" pitchFamily="2" charset="-122"/>
                  </a:rPr>
                  <a:t>ss</a:t>
                </a:r>
                <a:r>
                  <a:rPr lang="en-US" altLang="zh-CN" sz="2400" b="1" dirty="0">
                    <a:solidFill>
                      <a:schemeClr val="tx1"/>
                    </a:solidFill>
                    <a:latin typeface="Courier New" panose="02070309020205020404" pitchFamily="49" charset="0"/>
                    <a:ea typeface="宋体" panose="02010600030101010101" pitchFamily="2" charset="-122"/>
                  </a:rPr>
                  <a:t>=    </a:t>
                </a:r>
                <a:r>
                  <a:rPr lang="en-US" altLang="zh-CN" sz="2400" b="1" dirty="0">
                    <a:solidFill>
                      <a:schemeClr val="tx1"/>
                    </a:solidFill>
                    <a:latin typeface="Courier New" panose="02070309020205020404" pitchFamily="49" charset="0"/>
                    <a:ea typeface="宋体" panose="02010600030101010101" pitchFamily="2" charset="-122"/>
                    <a:sym typeface="Symbol" panose="05050102010706020507" pitchFamily="18" charset="2"/>
                  </a:rPr>
                  <a:t>(n-i+1)+</a:t>
                </a:r>
                <a:endParaRPr lang="en-US" altLang="zh-CN" sz="2400" b="1" baseline="-25000" dirty="0">
                  <a:solidFill>
                    <a:schemeClr val="tx1"/>
                  </a:solidFill>
                  <a:latin typeface="Courier New" panose="02070309020205020404" pitchFamily="49" charset="0"/>
                  <a:ea typeface="宋体" panose="02010600030101010101" pitchFamily="2" charset="-122"/>
                  <a:sym typeface="Symbol" panose="05050102010706020507" pitchFamily="18" charset="2"/>
                </a:endParaRPr>
              </a:p>
            </p:txBody>
          </p:sp>
          <p:grpSp>
            <p:nvGrpSpPr>
              <p:cNvPr id="14345" name="Group 10"/>
              <p:cNvGrpSpPr/>
              <p:nvPr/>
            </p:nvGrpSpPr>
            <p:grpSpPr>
              <a:xfrm>
                <a:off x="2112" y="3168"/>
                <a:ext cx="1152" cy="480"/>
                <a:chOff x="2064" y="3264"/>
                <a:chExt cx="1152" cy="480"/>
              </a:xfrm>
            </p:grpSpPr>
            <p:sp>
              <p:nvSpPr>
                <p:cNvPr id="14354" name="Text Box 11"/>
                <p:cNvSpPr txBox="1"/>
                <p:nvPr/>
              </p:nvSpPr>
              <p:spPr>
                <a:xfrm>
                  <a:off x="2064" y="3360"/>
                  <a:ext cx="1152"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  (n+1) </a:t>
                  </a:r>
                </a:p>
              </p:txBody>
            </p:sp>
            <p:grpSp>
              <p:nvGrpSpPr>
                <p:cNvPr id="14355" name="Group 12"/>
                <p:cNvGrpSpPr/>
                <p:nvPr/>
              </p:nvGrpSpPr>
              <p:grpSpPr>
                <a:xfrm>
                  <a:off x="2256" y="3264"/>
                  <a:ext cx="240" cy="480"/>
                  <a:chOff x="2256" y="3264"/>
                  <a:chExt cx="240" cy="480"/>
                </a:xfrm>
              </p:grpSpPr>
              <p:sp>
                <p:nvSpPr>
                  <p:cNvPr id="14356" name="Text Box 13"/>
                  <p:cNvSpPr txBox="1"/>
                  <p:nvPr/>
                </p:nvSpPr>
                <p:spPr>
                  <a:xfrm>
                    <a:off x="2256"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3</a:t>
                    </a:r>
                  </a:p>
                </p:txBody>
              </p:sp>
              <p:sp>
                <p:nvSpPr>
                  <p:cNvPr id="14357" name="Text Box 14"/>
                  <p:cNvSpPr txBox="1"/>
                  <p:nvPr/>
                </p:nvSpPr>
                <p:spPr>
                  <a:xfrm>
                    <a:off x="2256" y="3456"/>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4</a:t>
                    </a:r>
                  </a:p>
                </p:txBody>
              </p:sp>
              <p:sp>
                <p:nvSpPr>
                  <p:cNvPr id="14358" name="Line 15"/>
                  <p:cNvSpPr/>
                  <p:nvPr/>
                </p:nvSpPr>
                <p:spPr>
                  <a:xfrm>
                    <a:off x="2256" y="3504"/>
                    <a:ext cx="240" cy="0"/>
                  </a:xfrm>
                  <a:prstGeom prst="line">
                    <a:avLst/>
                  </a:prstGeom>
                  <a:ln w="25400" cap="flat" cmpd="sng">
                    <a:solidFill>
                      <a:schemeClr val="tx1"/>
                    </a:solidFill>
                    <a:prstDash val="solid"/>
                    <a:headEnd type="none" w="med" len="med"/>
                    <a:tailEnd type="none" w="med" len="med"/>
                  </a:ln>
                </p:spPr>
              </p:sp>
            </p:grpSp>
          </p:grpSp>
          <p:grpSp>
            <p:nvGrpSpPr>
              <p:cNvPr id="14346" name="Group 16"/>
              <p:cNvGrpSpPr/>
              <p:nvPr/>
            </p:nvGrpSpPr>
            <p:grpSpPr>
              <a:xfrm>
                <a:off x="3840" y="2592"/>
                <a:ext cx="480" cy="480"/>
                <a:chOff x="1152" y="3072"/>
                <a:chExt cx="480" cy="480"/>
              </a:xfrm>
            </p:grpSpPr>
            <p:sp>
              <p:nvSpPr>
                <p:cNvPr id="14351" name="Text Box 17"/>
                <p:cNvSpPr txBox="1"/>
                <p:nvPr/>
              </p:nvSpPr>
              <p:spPr>
                <a:xfrm>
                  <a:off x="1152" y="3072"/>
                  <a:ext cx="48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n+1</a:t>
                  </a:r>
                </a:p>
              </p:txBody>
            </p:sp>
            <p:sp>
              <p:nvSpPr>
                <p:cNvPr id="14352" name="Text Box 18"/>
                <p:cNvSpPr txBox="1"/>
                <p:nvPr/>
              </p:nvSpPr>
              <p:spPr>
                <a:xfrm>
                  <a:off x="1248" y="3264"/>
                  <a:ext cx="240"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a:t>
                  </a:r>
                </a:p>
              </p:txBody>
            </p:sp>
            <p:sp>
              <p:nvSpPr>
                <p:cNvPr id="14353" name="Line 19"/>
                <p:cNvSpPr/>
                <p:nvPr/>
              </p:nvSpPr>
              <p:spPr>
                <a:xfrm>
                  <a:off x="1152" y="3312"/>
                  <a:ext cx="432" cy="0"/>
                </a:xfrm>
                <a:prstGeom prst="line">
                  <a:avLst/>
                </a:prstGeom>
                <a:ln w="25400" cap="flat" cmpd="sng">
                  <a:solidFill>
                    <a:schemeClr val="tx1"/>
                  </a:solidFill>
                  <a:prstDash val="solid"/>
                  <a:headEnd type="none" w="med" len="med"/>
                  <a:tailEnd type="none" w="med" len="med"/>
                </a:ln>
              </p:spPr>
            </p:sp>
          </p:grpSp>
          <p:grpSp>
            <p:nvGrpSpPr>
              <p:cNvPr id="14347" name="Group 20"/>
              <p:cNvGrpSpPr/>
              <p:nvPr/>
            </p:nvGrpSpPr>
            <p:grpSpPr>
              <a:xfrm>
                <a:off x="2304" y="2592"/>
                <a:ext cx="384" cy="480"/>
                <a:chOff x="2304" y="2304"/>
                <a:chExt cx="384" cy="480"/>
              </a:xfrm>
            </p:grpSpPr>
            <p:sp>
              <p:nvSpPr>
                <p:cNvPr id="14348" name="Text Box 21"/>
                <p:cNvSpPr txBox="1"/>
                <p:nvPr/>
              </p:nvSpPr>
              <p:spPr>
                <a:xfrm>
                  <a:off x="2352" y="2304"/>
                  <a:ext cx="288"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1</a:t>
                  </a:r>
                </a:p>
              </p:txBody>
            </p:sp>
            <p:sp>
              <p:nvSpPr>
                <p:cNvPr id="14349" name="Text Box 22"/>
                <p:cNvSpPr txBox="1"/>
                <p:nvPr/>
              </p:nvSpPr>
              <p:spPr>
                <a:xfrm>
                  <a:off x="2304" y="2496"/>
                  <a:ext cx="384" cy="288"/>
                </a:xfrm>
                <a:prstGeom prst="rect">
                  <a:avLst/>
                </a:prstGeom>
                <a:noFill/>
                <a:ln w="38100">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50000"/>
                    </a:spcBef>
                    <a:spcAft>
                      <a:spcPct val="0"/>
                    </a:spcAft>
                    <a:buClrTx/>
                    <a:buSzTx/>
                    <a:buFontTx/>
                    <a:buNone/>
                  </a:pPr>
                  <a:r>
                    <a:rPr lang="en-US" altLang="zh-CN" sz="2400" b="1" dirty="0">
                      <a:solidFill>
                        <a:schemeClr val="tx1"/>
                      </a:solidFill>
                      <a:latin typeface="Courier New" panose="02070309020205020404" pitchFamily="49" charset="0"/>
                      <a:ea typeface="宋体" panose="02010600030101010101" pitchFamily="2" charset="-122"/>
                    </a:rPr>
                    <a:t>2n</a:t>
                  </a:r>
                </a:p>
              </p:txBody>
            </p:sp>
            <p:sp>
              <p:nvSpPr>
                <p:cNvPr id="14350" name="Line 23"/>
                <p:cNvSpPr/>
                <p:nvPr/>
              </p:nvSpPr>
              <p:spPr>
                <a:xfrm>
                  <a:off x="2304" y="2544"/>
                  <a:ext cx="336" cy="0"/>
                </a:xfrm>
                <a:prstGeom prst="line">
                  <a:avLst/>
                </a:prstGeom>
                <a:ln w="25400" cap="flat" cmpd="sng">
                  <a:solidFill>
                    <a:schemeClr val="tx1"/>
                  </a:solidFill>
                  <a:prstDash val="solid"/>
                  <a:headEnd type="none" w="med" len="med"/>
                  <a:tailEnd type="none" w="med" len="med"/>
                </a:ln>
              </p:spPr>
            </p:sp>
          </p:grpSp>
        </p:grpSp>
      </p:grpSp>
      <p:sp>
        <p:nvSpPr>
          <p:cNvPr id="675864" name="Rectangle 24"/>
          <p:cNvSpPr/>
          <p:nvPr/>
        </p:nvSpPr>
        <p:spPr>
          <a:xfrm>
            <a:off x="0" y="3878263"/>
            <a:ext cx="9144000" cy="2071687"/>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eaLnBrk="1" hangingPunct="1">
              <a:spcAft>
                <a:spcPct val="0"/>
              </a:spcAft>
              <a:buClr>
                <a:schemeClr val="folHlink"/>
              </a:buClr>
              <a:buSzPct val="60000"/>
              <a:buFont typeface="Wingdings" panose="05000000000000000000" pitchFamily="2" charset="2"/>
              <a:buNone/>
            </a:pPr>
            <a:r>
              <a:rPr lang="en-US" altLang="zh-CN" sz="2800" b="1" dirty="0">
                <a:solidFill>
                  <a:srgbClr val="000000"/>
                </a:solidFill>
                <a:latin typeface="华文新魏" pitchFamily="2" charset="-122"/>
                <a:ea typeface="华文新魏" pitchFamily="2" charset="-122"/>
              </a:rPr>
              <a:t> </a:t>
            </a:r>
            <a:r>
              <a:rPr lang="zh-CN" altLang="en-US" sz="2800" b="1" dirty="0">
                <a:solidFill>
                  <a:srgbClr val="FF0000"/>
                </a:solidFill>
                <a:latin typeface="楷体" panose="02010609060101010101" pitchFamily="49" charset="-122"/>
                <a:ea typeface="楷体" panose="02010609060101010101" pitchFamily="49" charset="-122"/>
              </a:rPr>
              <a:t>顺序查找特点：</a:t>
            </a:r>
            <a:endParaRPr lang="zh-CN" altLang="en-US" sz="2400" b="1" dirty="0">
              <a:solidFill>
                <a:srgbClr val="FF0000"/>
              </a:solidFill>
              <a:latin typeface="楷体" panose="02010609060101010101" pitchFamily="49" charset="-122"/>
              <a:ea typeface="楷体" panose="02010609060101010101" pitchFamily="49" charset="-122"/>
            </a:endParaRPr>
          </a:p>
          <a:p>
            <a:pPr marL="457200" lvl="0" indent="-457200" eaLnBrk="1" hangingPunct="1">
              <a:spcAft>
                <a:spcPct val="0"/>
              </a:spcAft>
              <a:buClr>
                <a:schemeClr val="folHlink"/>
              </a:buClr>
              <a:buSzPct val="60000"/>
              <a:buFont typeface="Wingdings" panose="05000000000000000000" pitchFamily="2" charset="2"/>
              <a:buNone/>
            </a:pPr>
            <a:r>
              <a:rPr lang="zh-CN" altLang="en-US" sz="2400" b="1" dirty="0">
                <a:solidFill>
                  <a:schemeClr val="tx1"/>
                </a:solidFill>
                <a:latin typeface="楷体_GB2312" pitchFamily="49" charset="-122"/>
                <a:ea typeface="楷体_GB2312" pitchFamily="49" charset="-122"/>
              </a:rPr>
              <a:t>优点：</a:t>
            </a:r>
            <a:r>
              <a:rPr lang="zh-CN" altLang="en-US" sz="2300" b="1" dirty="0">
                <a:solidFill>
                  <a:schemeClr val="tx1"/>
                </a:solidFill>
                <a:latin typeface="楷体_GB2312" pitchFamily="49" charset="-122"/>
                <a:ea typeface="楷体_GB2312" pitchFamily="49" charset="-122"/>
              </a:rPr>
              <a:t>算法简单</a:t>
            </a:r>
            <a:r>
              <a:rPr lang="zh-CN" altLang="en-US" sz="2300" b="1" dirty="0">
                <a:solidFill>
                  <a:schemeClr val="tx1"/>
                </a:solidFill>
                <a:latin typeface="Times New Roman" panose="02020603050405020304" pitchFamily="18" charset="0"/>
                <a:ea typeface="楷体_GB2312" pitchFamily="49" charset="-122"/>
              </a:rPr>
              <a:t>、适应面广</a:t>
            </a:r>
            <a:r>
              <a:rPr lang="zh-CN" altLang="en-US" sz="2300" b="1" dirty="0">
                <a:solidFill>
                  <a:schemeClr val="tx1"/>
                </a:solidFill>
                <a:latin typeface="楷体_GB2312" pitchFamily="49" charset="-122"/>
                <a:ea typeface="楷体_GB2312" pitchFamily="49" charset="-122"/>
              </a:rPr>
              <a:t>，对表的结构或关键字是否有序无任	何要求。</a:t>
            </a:r>
          </a:p>
          <a:p>
            <a:pPr marL="457200" lvl="0" indent="-457200" eaLnBrk="1" hangingPunct="1">
              <a:spcBef>
                <a:spcPct val="45000"/>
              </a:spcBef>
              <a:spcAft>
                <a:spcPct val="0"/>
              </a:spcAft>
              <a:buClr>
                <a:schemeClr val="folHlink"/>
              </a:buClr>
              <a:buSzPct val="60000"/>
              <a:buFont typeface="Wingdings" panose="05000000000000000000" pitchFamily="2" charset="2"/>
              <a:buNone/>
            </a:pPr>
            <a:r>
              <a:rPr lang="zh-CN" altLang="en-US" sz="2400" b="1" dirty="0">
                <a:solidFill>
                  <a:schemeClr val="tx1"/>
                </a:solidFill>
                <a:latin typeface="楷体_GB2312" pitchFamily="49" charset="-122"/>
                <a:ea typeface="楷体_GB2312" pitchFamily="49" charset="-122"/>
              </a:rPr>
              <a:t>缺点：</a:t>
            </a:r>
            <a:r>
              <a:rPr lang="zh-CN" altLang="en-US" sz="2300" b="1" dirty="0">
                <a:solidFill>
                  <a:schemeClr val="tx1"/>
                </a:solidFill>
                <a:latin typeface="楷体_GB2312" pitchFamily="49" charset="-122"/>
                <a:ea typeface="楷体_GB2312" pitchFamily="49" charset="-122"/>
              </a:rPr>
              <a:t>查找效率低，特别是当</a:t>
            </a:r>
            <a:r>
              <a:rPr lang="en-US" altLang="zh-CN" sz="2300" b="1" dirty="0">
                <a:solidFill>
                  <a:schemeClr val="tx1"/>
                </a:solidFill>
                <a:latin typeface="楷体_GB2312" pitchFamily="49" charset="-122"/>
                <a:ea typeface="楷体_GB2312" pitchFamily="49" charset="-122"/>
              </a:rPr>
              <a:t>n</a:t>
            </a:r>
            <a:r>
              <a:rPr lang="zh-CN" altLang="en-US" sz="2300" b="1" dirty="0">
                <a:solidFill>
                  <a:schemeClr val="tx1"/>
                </a:solidFill>
                <a:latin typeface="楷体_GB2312" pitchFamily="49" charset="-122"/>
                <a:ea typeface="楷体_GB2312" pitchFamily="49" charset="-122"/>
              </a:rPr>
              <a:t>较大时，查找效率较低，不宜采用。</a:t>
            </a:r>
            <a:endParaRPr lang="zh-CN" altLang="en-US" sz="23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Effect transition="in" filter="blinds(horizontal)">
                                      <p:cBhvr>
                                        <p:cTn id="7" dur="500"/>
                                        <p:tgtEl>
                                          <p:spTgt spid="6758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10" dur="500"/>
                                        <p:tgtEl>
                                          <p:spTgt spid="6758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500" fill="hold">
                                          <p:stCondLst>
                                            <p:cond delay="0"/>
                                          </p:stCondLst>
                                        </p:cTn>
                                        <p:tgtEl>
                                          <p:spTgt spid="2"/>
                                        </p:tgtEl>
                                        <p:attrNameLst>
                                          <p:attrName>style.visibility</p:attrName>
                                        </p:attrNameLst>
                                      </p:cBhvr>
                                      <p:to>
                                        <p:strVal val="visible"/>
                                      </p:to>
                                    </p:set>
                                    <p:animEffect transition="in" filter="blinds(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675864">
                                            <p:txEl>
                                              <p:pRg st="0" end="0"/>
                                            </p:txEl>
                                          </p:spTgt>
                                        </p:tgtEl>
                                        <p:attrNameLst>
                                          <p:attrName>style.visibility</p:attrName>
                                        </p:attrNameLst>
                                      </p:cBhvr>
                                      <p:to>
                                        <p:strVal val="visible"/>
                                      </p:to>
                                    </p:set>
                                    <p:animEffect transition="in" filter="box(out)">
                                      <p:cBhvr>
                                        <p:cTn id="20" dur="500"/>
                                        <p:tgtEl>
                                          <p:spTgt spid="67586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75864">
                                            <p:txEl>
                                              <p:pRg st="1" end="1"/>
                                            </p:txEl>
                                          </p:spTgt>
                                        </p:tgtEl>
                                        <p:attrNameLst>
                                          <p:attrName>style.visibility</p:attrName>
                                        </p:attrNameLst>
                                      </p:cBhvr>
                                      <p:to>
                                        <p:strVal val="visible"/>
                                      </p:to>
                                    </p:set>
                                    <p:animEffect transition="in" filter="box(out)">
                                      <p:cBhvr>
                                        <p:cTn id="25" dur="500"/>
                                        <p:tgtEl>
                                          <p:spTgt spid="67586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675864">
                                            <p:txEl>
                                              <p:pRg st="2" end="2"/>
                                            </p:txEl>
                                          </p:spTgt>
                                        </p:tgtEl>
                                        <p:attrNameLst>
                                          <p:attrName>style.visibility</p:attrName>
                                        </p:attrNameLst>
                                      </p:cBhvr>
                                      <p:to>
                                        <p:strVal val="visible"/>
                                      </p:to>
                                    </p:set>
                                    <p:animEffect transition="in" filter="box(out)">
                                      <p:cBhvr>
                                        <p:cTn id="30" dur="500"/>
                                        <p:tgtEl>
                                          <p:spTgt spid="6758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p:bldP spid="675864" grpId="0" uiExpand="1" build="p"/>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1980</TotalTime>
  <Words>7539</Words>
  <Application>Microsoft Office PowerPoint</Application>
  <PresentationFormat>全屏显示(4:3)</PresentationFormat>
  <Paragraphs>1297</Paragraphs>
  <Slides>62</Slides>
  <Notes>7</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7</vt:i4>
      </vt:variant>
      <vt:variant>
        <vt:lpstr>幻灯片标题</vt:lpstr>
      </vt:variant>
      <vt:variant>
        <vt:i4>62</vt:i4>
      </vt:variant>
    </vt:vector>
  </HeadingPairs>
  <TitlesOfParts>
    <vt:vector size="92" baseType="lpstr">
      <vt:lpstr>Angsana New</vt:lpstr>
      <vt:lpstr>MS Mincho</vt:lpstr>
      <vt:lpstr>UniversalMath1 BT</vt:lpstr>
      <vt:lpstr>方正舒体</vt:lpstr>
      <vt:lpstr>方正姚体</vt:lpstr>
      <vt:lpstr>华文仿宋</vt:lpstr>
      <vt:lpstr>华文楷体</vt:lpstr>
      <vt:lpstr>华文新魏</vt:lpstr>
      <vt:lpstr>华文行楷</vt:lpstr>
      <vt:lpstr>楷体</vt:lpstr>
      <vt:lpstr>楷体_GB2312</vt:lpstr>
      <vt:lpstr>隶书</vt:lpstr>
      <vt:lpstr>宋体</vt:lpstr>
      <vt:lpstr>Arial</vt:lpstr>
      <vt:lpstr>Calibri</vt:lpstr>
      <vt:lpstr>Courier New</vt:lpstr>
      <vt:lpstr>Garamond</vt:lpstr>
      <vt:lpstr>Georgia</vt:lpstr>
      <vt:lpstr>Symbol</vt:lpstr>
      <vt:lpstr>Tahoma</vt:lpstr>
      <vt:lpstr>Times New Roman</vt:lpstr>
      <vt:lpstr>Wingdings</vt:lpstr>
      <vt:lpstr>Edge</vt:lpstr>
      <vt:lpstr>Microsoft 公式 3.0</vt:lpstr>
      <vt:lpstr>Microsoft Word 97 - 2003 文档</vt:lpstr>
      <vt:lpstr>Equation.KSEE3</vt:lpstr>
      <vt:lpstr>Equation</vt:lpstr>
      <vt:lpstr>Microsoft Word Picture</vt:lpstr>
      <vt:lpstr>Bitmap Image</vt:lpstr>
      <vt:lpstr>位图图像</vt:lpstr>
      <vt:lpstr>PowerPoint 演示文稿</vt:lpstr>
      <vt:lpstr>PowerPoint 演示文稿</vt:lpstr>
      <vt:lpstr>学习难点</vt:lpstr>
      <vt:lpstr>作业：</vt:lpstr>
      <vt:lpstr>8.1基本概念 </vt:lpstr>
      <vt:lpstr>8.2顺序表的查找---静态查找 </vt:lpstr>
      <vt:lpstr>PowerPoint 演示文稿</vt:lpstr>
      <vt:lpstr>顺序查找算法分析：</vt:lpstr>
      <vt:lpstr>查找不成功：</vt:lpstr>
      <vt:lpstr>有序表的折半查找</vt:lpstr>
      <vt:lpstr>PowerPoint 演示文稿</vt:lpstr>
      <vt:lpstr>PowerPoint 演示文稿</vt:lpstr>
      <vt:lpstr>PowerPoint 演示文稿</vt:lpstr>
      <vt:lpstr>PowerPoint 演示文稿</vt:lpstr>
      <vt:lpstr>索引顺序表--二级索引</vt:lpstr>
      <vt:lpstr>查找方法比较</vt:lpstr>
      <vt:lpstr>倒排表</vt:lpstr>
      <vt:lpstr>链式倒排索引表</vt:lpstr>
      <vt:lpstr>单元式倒排索引表</vt:lpstr>
      <vt:lpstr>PowerPoint 演示文稿</vt:lpstr>
      <vt:lpstr>二叉排序树上的查找</vt:lpstr>
      <vt:lpstr>二叉排序树查找算法</vt:lpstr>
      <vt:lpstr>二叉排序树上的插入</vt:lpstr>
      <vt:lpstr>二叉排序树的创建</vt:lpstr>
      <vt:lpstr>二叉排序树算法性能分析</vt:lpstr>
      <vt:lpstr>PowerPoint 演示文稿</vt:lpstr>
      <vt:lpstr>PowerPoint 演示文稿</vt:lpstr>
      <vt:lpstr>二叉排序树删除</vt:lpstr>
      <vt:lpstr>二叉排序树练习</vt:lpstr>
      <vt:lpstr>PowerPoint 演示文稿</vt:lpstr>
      <vt:lpstr>PowerPoint 演示文稿</vt:lpstr>
      <vt:lpstr>PowerPoint 演示文稿</vt:lpstr>
      <vt:lpstr>PowerPoint 演示文稿</vt:lpstr>
      <vt:lpstr>PowerPoint 演示文稿</vt:lpstr>
      <vt:lpstr>PowerPoint 演示文稿</vt:lpstr>
      <vt:lpstr>平衡二叉树插入</vt:lpstr>
      <vt:lpstr>平衡二叉树中结点的删除</vt:lpstr>
      <vt:lpstr>平衡二叉树中结点的删除</vt:lpstr>
      <vt:lpstr>平衡二叉树中结点的删除</vt:lpstr>
      <vt:lpstr>PowerPoint 演示文稿</vt:lpstr>
      <vt:lpstr>PowerPoint 演示文稿</vt:lpstr>
      <vt:lpstr> B-树 </vt:lpstr>
      <vt:lpstr>PowerPoint 演示文稿</vt:lpstr>
      <vt:lpstr>B-树的插入</vt:lpstr>
      <vt:lpstr>B—树的删除</vt:lpstr>
      <vt:lpstr>B—树的删除</vt:lpstr>
      <vt:lpstr>PowerPoint 演示文稿</vt:lpstr>
      <vt:lpstr>B—树的删除过程</vt:lpstr>
      <vt:lpstr>B-树的删除 (2-3 tree)</vt:lpstr>
      <vt:lpstr>PowerPoint 演示文稿</vt:lpstr>
      <vt:lpstr>PowerPoint 演示文稿</vt:lpstr>
      <vt:lpstr>PowerPoint 演示文稿</vt:lpstr>
      <vt:lpstr>B-树课堂练习</vt:lpstr>
      <vt:lpstr>PowerPoint 演示文稿</vt:lpstr>
      <vt:lpstr>散列表查找</vt:lpstr>
      <vt:lpstr>PowerPoint 演示文稿</vt:lpstr>
      <vt:lpstr>哈希函数的构造</vt:lpstr>
      <vt:lpstr>PowerPoint 演示文稿</vt:lpstr>
      <vt:lpstr>PowerPoint 演示文稿</vt:lpstr>
      <vt:lpstr>闭散列方法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511</cp:revision>
  <dcterms:created xsi:type="dcterms:W3CDTF">2019-04-22T04:01:00Z</dcterms:created>
  <dcterms:modified xsi:type="dcterms:W3CDTF">2021-05-17T03:28:00Z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