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3"/>
    <p:sldMasterId id="2147483686" r:id="rId4"/>
  </p:sldMasterIdLst>
  <p:notesMasterIdLst>
    <p:notesMasterId r:id="rId21"/>
  </p:notesMasterIdLst>
  <p:handoutMasterIdLst>
    <p:handoutMasterId r:id="rId22"/>
  </p:handoutMasterIdLst>
  <p:sldIdLst>
    <p:sldId id="286" r:id="rId5"/>
    <p:sldId id="1142" r:id="rId6"/>
    <p:sldId id="287" r:id="rId7"/>
    <p:sldId id="288" r:id="rId8"/>
    <p:sldId id="1172" r:id="rId9"/>
    <p:sldId id="1173" r:id="rId10"/>
    <p:sldId id="330" r:id="rId11"/>
    <p:sldId id="1175" r:id="rId12"/>
    <p:sldId id="349" r:id="rId13"/>
    <p:sldId id="1177" r:id="rId14"/>
    <p:sldId id="1178" r:id="rId15"/>
    <p:sldId id="1179" r:id="rId16"/>
    <p:sldId id="1123" r:id="rId17"/>
    <p:sldId id="1180" r:id="rId18"/>
    <p:sldId id="1126" r:id="rId19"/>
    <p:sldId id="1127" r:id="rId20"/>
  </p:sldIdLst>
  <p:sldSz cx="9144000" cy="5143500" type="screen16x9"/>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880" userDrawn="1">
          <p15:clr>
            <a:srgbClr val="A4A3A4"/>
          </p15:clr>
        </p15:guide>
        <p15:guide id="4" orient="horz" pos="15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7B6"/>
    <a:srgbClr val="46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varScale="1">
        <p:scale>
          <a:sx n="143" d="100"/>
          <a:sy n="143" d="100"/>
        </p:scale>
        <p:origin x="720" y="120"/>
      </p:cViewPr>
      <p:guideLst>
        <p:guide pos="2880"/>
        <p:guide orient="horz" pos="1590"/>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6D774-52FA-4552-9278-8871F8D0D51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906EF8-ACAB-43A8-B55D-60C94978DA7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6C52-80BE-4770-9469-2B53534CDE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C9F5A-0E0D-4A71-8646-3725F62419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5267325" y="1209675"/>
            <a:ext cx="3876675" cy="136207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1876425"/>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5243512" y="0"/>
            <a:ext cx="3900488" cy="3286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Picture Placeholder 7"/>
          <p:cNvSpPr>
            <a:spLocks noGrp="1"/>
          </p:cNvSpPr>
          <p:nvPr>
            <p:ph type="pic" sz="quarter" idx="10"/>
          </p:nvPr>
        </p:nvSpPr>
        <p:spPr>
          <a:xfrm>
            <a:off x="4581525" y="1885950"/>
            <a:ext cx="2733675" cy="20383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5276850" y="2581275"/>
            <a:ext cx="2057400" cy="13716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3886200" y="1209675"/>
            <a:ext cx="2733675" cy="129540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000250" cy="1876425"/>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305425" y="0"/>
            <a:ext cx="2000250" cy="3257550"/>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9143999" cy="51435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057728" y="1162253"/>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4" name="Picture Placeholder 13"/>
          <p:cNvSpPr>
            <a:spLocks noGrp="1"/>
          </p:cNvSpPr>
          <p:nvPr>
            <p:ph type="pic" sz="quarter" idx="11"/>
          </p:nvPr>
        </p:nvSpPr>
        <p:spPr>
          <a:xfrm>
            <a:off x="3057728" y="3657397"/>
            <a:ext cx="838200" cy="8382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00"/>
            </a:lvl1pPr>
          </a:lstStyle>
          <a:p>
            <a:endParaRPr lang="en-US" dirty="0"/>
          </a:p>
        </p:txBody>
      </p:sp>
      <p:sp>
        <p:nvSpPr>
          <p:cNvPr id="17" name="Picture Placeholder 16"/>
          <p:cNvSpPr>
            <a:spLocks noGrp="1"/>
          </p:cNvSpPr>
          <p:nvPr>
            <p:ph type="pic" sz="quarter" idx="12"/>
          </p:nvPr>
        </p:nvSpPr>
        <p:spPr>
          <a:xfrm>
            <a:off x="7162800" y="2257425"/>
            <a:ext cx="1143000" cy="1143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050"/>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endParaRPr lang="en-US" dirty="0"/>
          </a:p>
        </p:txBody>
      </p:sp>
      <p:sp>
        <p:nvSpPr>
          <p:cNvPr id="8" name="Title 2"/>
          <p:cNvSpPr>
            <a:spLocks noGrp="1"/>
          </p:cNvSpPr>
          <p:nvPr>
            <p:ph type="title" hasCustomPrompt="1"/>
          </p:nvPr>
        </p:nvSpPr>
        <p:spPr>
          <a:xfrm>
            <a:off x="381001" y="341314"/>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3.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1.xml"/><Relationship Id="rId10" Type="http://schemas.openxmlformats.org/officeDocument/2006/relationships/slideLayout" Target="../slideLayouts/slideLayout43.xml"/><Relationship Id="rId1" Type="http://schemas.openxmlformats.org/officeDocument/2006/relationships/hyperlink" Target="https://www.ypppt.com/moban/"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1.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image" Target="../media/image9.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5877B6"/>
            </a:gs>
            <a:gs pos="0">
              <a:srgbClr val="465E96"/>
            </a:gs>
          </a:gsLst>
          <a:lin ang="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299545" y="545520"/>
            <a:ext cx="3418114" cy="3858814"/>
          </a:xfrm>
          <a:prstGeom prst="rect">
            <a:avLst/>
          </a:prstGeom>
        </p:spPr>
      </p:pic>
      <p:sp>
        <p:nvSpPr>
          <p:cNvPr id="14" name="TextBox 21"/>
          <p:cNvSpPr txBox="1"/>
          <p:nvPr/>
        </p:nvSpPr>
        <p:spPr>
          <a:xfrm>
            <a:off x="426341" y="1615067"/>
            <a:ext cx="2697859" cy="829945"/>
          </a:xfrm>
          <a:prstGeom prst="rect">
            <a:avLst/>
          </a:prstGeom>
          <a:noFill/>
        </p:spPr>
        <p:txBody>
          <a:bodyPr wrap="square" rtlCol="0">
            <a:spAutoFit/>
          </a:bodyPr>
          <a:lstStyle/>
          <a:p>
            <a:r>
              <a:rPr lang="en-US" sz="4800" spc="300" dirty="0" smtClean="0">
                <a:solidFill>
                  <a:schemeClr val="bg1"/>
                </a:solidFill>
                <a:effectLst>
                  <a:outerShdw blurRad="254000" dist="101600" dir="5400000" algn="ctr" rotWithShape="0">
                    <a:srgbClr val="000000">
                      <a:alpha val="15000"/>
                    </a:srgbClr>
                  </a:outerShdw>
                </a:effectLst>
                <a:cs typeface="+mn-ea"/>
                <a:sym typeface="+mn-lt"/>
              </a:rPr>
              <a:t>2023</a:t>
            </a:r>
            <a:endParaRPr lang="id-ID" sz="4800" spc="300" dirty="0">
              <a:solidFill>
                <a:schemeClr val="bg1"/>
              </a:solidFill>
              <a:effectLst>
                <a:outerShdw blurRad="254000" dist="101600" dir="5400000" algn="ctr" rotWithShape="0">
                  <a:srgbClr val="000000">
                    <a:alpha val="15000"/>
                  </a:srgbClr>
                </a:outerShdw>
              </a:effectLst>
              <a:cs typeface="+mn-ea"/>
              <a:sym typeface="+mn-lt"/>
            </a:endParaRPr>
          </a:p>
        </p:txBody>
      </p:sp>
      <p:sp>
        <p:nvSpPr>
          <p:cNvPr id="15" name="TextBox 21"/>
          <p:cNvSpPr txBox="1"/>
          <p:nvPr/>
        </p:nvSpPr>
        <p:spPr>
          <a:xfrm>
            <a:off x="372110" y="2406650"/>
            <a:ext cx="5031105" cy="1322070"/>
          </a:xfrm>
          <a:prstGeom prst="rect">
            <a:avLst/>
          </a:prstGeom>
          <a:noFill/>
        </p:spPr>
        <p:txBody>
          <a:bodyPr wrap="square" rtlCol="0">
            <a:spAutoFit/>
          </a:bodyPr>
          <a:lstStyle/>
          <a:p>
            <a:r>
              <a:rPr lang="zh-CN" altLang="id-ID" sz="4000" dirty="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rPr>
              <a:t>计算机方向</a:t>
            </a:r>
            <a:endParaRPr lang="zh-CN" altLang="id-ID" sz="4000" dirty="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endParaRPr>
          </a:p>
          <a:p>
            <a:r>
              <a:rPr lang="zh-CN" altLang="id-ID" sz="4000" dirty="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rPr>
              <a:t>就业调研</a:t>
            </a:r>
            <a:endParaRPr lang="zh-CN" altLang="id-ID" sz="4000" dirty="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sym typeface="+mn-lt"/>
            </a:endParaRPr>
          </a:p>
        </p:txBody>
      </p:sp>
      <p:sp>
        <p:nvSpPr>
          <p:cNvPr id="17" name="PA-文本框 31"/>
          <p:cNvSpPr txBox="1"/>
          <p:nvPr>
            <p:custDataLst>
              <p:tags r:id="rId3"/>
            </p:custDataLst>
          </p:nvPr>
        </p:nvSpPr>
        <p:spPr>
          <a:xfrm>
            <a:off x="502541" y="4104981"/>
            <a:ext cx="3612259" cy="306705"/>
          </a:xfrm>
          <a:prstGeom prst="rect">
            <a:avLst/>
          </a:prstGeom>
          <a:noFill/>
        </p:spPr>
        <p:txBody>
          <a:bodyPr wrap="square" rtlCol="0">
            <a:spAutoFit/>
          </a:bodyPr>
          <a:lstStyle/>
          <a:p>
            <a:r>
              <a:rPr lang="zh-CN" altLang="en-US" sz="1400" dirty="0">
                <a:solidFill>
                  <a:schemeClr val="bg1"/>
                </a:solidFill>
                <a:cs typeface="+mn-ea"/>
                <a:sym typeface="+mn-lt"/>
              </a:rPr>
              <a:t>汇报人</a:t>
            </a:r>
            <a:r>
              <a:rPr lang="zh-CN" altLang="en-US" sz="1400" dirty="0" smtClean="0">
                <a:solidFill>
                  <a:schemeClr val="bg1"/>
                </a:solidFill>
                <a:cs typeface="+mn-ea"/>
                <a:sym typeface="+mn-lt"/>
              </a:rPr>
              <a:t>：徐驰</a:t>
            </a:r>
            <a:r>
              <a:rPr lang="en-US" altLang="zh-CN" sz="1400" dirty="0" smtClean="0">
                <a:solidFill>
                  <a:schemeClr val="bg1"/>
                </a:solidFill>
                <a:cs typeface="+mn-ea"/>
                <a:sym typeface="+mn-lt"/>
              </a:rPr>
              <a:t>  </a:t>
            </a:r>
            <a:r>
              <a:rPr lang="zh-CN" altLang="en-US" sz="1400" dirty="0">
                <a:solidFill>
                  <a:schemeClr val="bg1"/>
                </a:solidFill>
                <a:cs typeface="+mn-ea"/>
                <a:sym typeface="+mn-lt"/>
              </a:rPr>
              <a:t>日</a:t>
            </a:r>
            <a:r>
              <a:rPr lang="zh-CN" altLang="en-US" sz="1400" dirty="0" smtClean="0">
                <a:solidFill>
                  <a:schemeClr val="bg1"/>
                </a:solidFill>
                <a:cs typeface="+mn-ea"/>
                <a:sym typeface="+mn-lt"/>
              </a:rPr>
              <a:t>期：</a:t>
            </a:r>
            <a:r>
              <a:rPr lang="en-US" altLang="zh-CN" sz="1400" dirty="0" smtClean="0">
                <a:solidFill>
                  <a:schemeClr val="bg1"/>
                </a:solidFill>
                <a:cs typeface="+mn-ea"/>
                <a:sym typeface="+mn-lt"/>
              </a:rPr>
              <a:t>2023.5</a:t>
            </a:r>
            <a:endParaRPr lang="zh-CN" altLang="en-US" sz="1400" dirty="0">
              <a:solidFill>
                <a:schemeClr val="bg1"/>
              </a:solidFill>
              <a:cs typeface="+mn-ea"/>
              <a:sym typeface="+mn-lt"/>
            </a:endParaRPr>
          </a:p>
        </p:txBody>
      </p:sp>
      <p:sp>
        <p:nvSpPr>
          <p:cNvPr id="18" name="TextBox 21"/>
          <p:cNvSpPr txBox="1"/>
          <p:nvPr/>
        </p:nvSpPr>
        <p:spPr>
          <a:xfrm>
            <a:off x="426340" y="335454"/>
            <a:ext cx="1707259" cy="460375"/>
          </a:xfrm>
          <a:prstGeom prst="rect">
            <a:avLst/>
          </a:prstGeom>
          <a:noFill/>
        </p:spPr>
        <p:txBody>
          <a:bodyPr wrap="square" rtlCol="0">
            <a:spAutoFit/>
          </a:bodyPr>
          <a:lstStyle>
            <a:defPPr>
              <a:defRPr lang="en-US"/>
            </a:defPPr>
            <a:lvl1pPr>
              <a:defRPr sz="2000">
                <a:solidFill>
                  <a:schemeClr val="bg1"/>
                </a:solidFill>
                <a:cs typeface="+mn-ea"/>
              </a:defRPr>
            </a:lvl1pPr>
          </a:lstStyle>
          <a:p>
            <a:r>
              <a:rPr lang="zh-CN" altLang="id-ID" sz="2400" dirty="0">
                <a:latin typeface="方正正黑简体" panose="02000000000000000000" pitchFamily="2" charset="-122"/>
                <a:ea typeface="方正正黑简体" panose="02000000000000000000" pitchFamily="2" charset="-122"/>
                <a:sym typeface="+mn-lt"/>
              </a:rPr>
              <a:t>上海大学</a:t>
            </a:r>
            <a:endParaRPr lang="zh-CN" altLang="id-ID" sz="2400" dirty="0">
              <a:latin typeface="方正正黑简体" panose="02000000000000000000" pitchFamily="2" charset="-122"/>
              <a:ea typeface="方正正黑简体" panose="02000000000000000000" pitchFamily="2"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3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anim calcmode="lin" valueType="num">
                                      <p:cBhvr>
                                        <p:cTn id="28" dur="500" fill="hold"/>
                                        <p:tgtEl>
                                          <p:spTgt spid="20"/>
                                        </p:tgtEl>
                                        <p:attrNameLst>
                                          <p:attrName>ppt_x</p:attrName>
                                        </p:attrNameLst>
                                      </p:cBhvr>
                                      <p:tavLst>
                                        <p:tav tm="0">
                                          <p:val>
                                            <p:strVal val="#ppt_x"/>
                                          </p:val>
                                        </p:tav>
                                        <p:tav tm="100000">
                                          <p:val>
                                            <p:strVal val="#ppt_x"/>
                                          </p:val>
                                        </p:tav>
                                      </p:tavLst>
                                    </p:anim>
                                    <p:anim calcmode="lin" valueType="num">
                                      <p:cBhvr>
                                        <p:cTn id="29" dur="5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anim calcmode="lin" valueType="num">
                                      <p:cBhvr>
                                        <p:cTn id="33" dur="500" fill="hold"/>
                                        <p:tgtEl>
                                          <p:spTgt spid="3"/>
                                        </p:tgtEl>
                                        <p:attrNameLst>
                                          <p:attrName>ppt_x</p:attrName>
                                        </p:attrNameLst>
                                      </p:cBhvr>
                                      <p:tavLst>
                                        <p:tav tm="0">
                                          <p:val>
                                            <p:strVal val="#ppt_x"/>
                                          </p:val>
                                        </p:tav>
                                        <p:tav tm="100000">
                                          <p:val>
                                            <p:strVal val="#ppt_x"/>
                                          </p:val>
                                        </p:tav>
                                      </p:tavLst>
                                    </p:anim>
                                    <p:anim calcmode="lin" valueType="num">
                                      <p:cBhvr>
                                        <p:cTn id="3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p:bldP spid="15"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读研方向选择</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2968625"/>
          </a:xfrm>
          <a:prstGeom prst="rect">
            <a:avLst/>
          </a:prstGeom>
          <a:noFill/>
        </p:spPr>
        <p:txBody>
          <a:bodyPr wrap="square" rtlCol="0">
            <a:spAutoFit/>
          </a:bodyPr>
          <a:p>
            <a:pPr>
              <a:lnSpc>
                <a:spcPct val="130000"/>
              </a:lnSpc>
            </a:pPr>
            <a:r>
              <a:rPr lang="zh-CN"/>
              <a:t>专业只是参考方向，所有安排根据具体的导师来。</a:t>
            </a:r>
            <a:endParaRPr lang="zh-CN"/>
          </a:p>
          <a:p>
            <a:pPr>
              <a:lnSpc>
                <a:spcPct val="130000"/>
              </a:lnSpc>
            </a:pPr>
            <a:endParaRPr lang="zh-CN"/>
          </a:p>
          <a:p>
            <a:pPr>
              <a:lnSpc>
                <a:spcPct val="130000"/>
              </a:lnSpc>
            </a:pPr>
            <a:r>
              <a:rPr lang="zh-CN"/>
              <a:t>数据和</a:t>
            </a:r>
            <a:r>
              <a:rPr lang="en-US" altLang="zh-CN"/>
              <a:t>AI</a:t>
            </a:r>
            <a:r>
              <a:rPr lang="zh-CN" altLang="en-US"/>
              <a:t>等交叉方向</a:t>
            </a:r>
            <a:endParaRPr lang="zh-CN" altLang="en-US"/>
          </a:p>
          <a:p>
            <a:pPr indent="457200">
              <a:lnSpc>
                <a:spcPct val="130000"/>
              </a:lnSpc>
            </a:pPr>
            <a:r>
              <a:rPr lang="zh-CN" altLang="en-US"/>
              <a:t>特点：热门、人多、高薪、卷（</a:t>
            </a:r>
            <a:r>
              <a:rPr lang="en-US" altLang="zh-CN"/>
              <a:t>985</a:t>
            </a:r>
            <a:r>
              <a:rPr lang="zh-CN" altLang="en-US"/>
              <a:t>硕起步，顶刊顶会背书，实习打底）</a:t>
            </a:r>
            <a:endParaRPr lang="zh-CN" altLang="en-US"/>
          </a:p>
          <a:p>
            <a:pPr indent="0">
              <a:lnSpc>
                <a:spcPct val="130000"/>
              </a:lnSpc>
            </a:pPr>
            <a:r>
              <a:rPr lang="zh-CN" altLang="en-US"/>
              <a:t>体系结构等底层研究</a:t>
            </a:r>
            <a:endParaRPr lang="zh-CN" altLang="en-US"/>
          </a:p>
          <a:p>
            <a:pPr indent="457200">
              <a:lnSpc>
                <a:spcPct val="130000"/>
              </a:lnSpc>
            </a:pPr>
            <a:r>
              <a:rPr lang="zh-CN" altLang="en-US"/>
              <a:t>特点：岗位少、难度高（未来可能会吃香）</a:t>
            </a:r>
            <a:endParaRPr lang="zh-CN" altLang="en-US"/>
          </a:p>
          <a:p>
            <a:pPr indent="0">
              <a:lnSpc>
                <a:spcPct val="130000"/>
              </a:lnSpc>
            </a:pPr>
            <a:r>
              <a:rPr lang="zh-CN" altLang="en-US"/>
              <a:t>计科、软工等传统方向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读研方向选择</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2749550"/>
          </a:xfrm>
          <a:prstGeom prst="rect">
            <a:avLst/>
          </a:prstGeom>
          <a:noFill/>
        </p:spPr>
        <p:txBody>
          <a:bodyPr wrap="square" rtlCol="0">
            <a:spAutoFit/>
          </a:bodyPr>
          <a:p>
            <a:pPr>
              <a:lnSpc>
                <a:spcPct val="160000"/>
              </a:lnSpc>
            </a:pPr>
            <a:r>
              <a:rPr lang="zh-CN"/>
              <a:t>以开发为主的前提下，可以选择</a:t>
            </a:r>
            <a:r>
              <a:rPr lang="en-US" altLang="zh-CN"/>
              <a:t>AI</a:t>
            </a:r>
            <a:r>
              <a:rPr lang="zh-CN" altLang="en-US"/>
              <a:t>这类好处成果的方向。相对会有更多时间自学。</a:t>
            </a:r>
            <a:endParaRPr lang="zh-CN" altLang="en-US"/>
          </a:p>
          <a:p>
            <a:pPr>
              <a:lnSpc>
                <a:spcPct val="160000"/>
              </a:lnSpc>
            </a:pPr>
            <a:r>
              <a:rPr lang="zh-CN" altLang="en-US"/>
              <a:t>求稳可以考虑传统计科、软工。进可研发退可开发。</a:t>
            </a:r>
            <a:endParaRPr lang="zh-CN" altLang="en-US"/>
          </a:p>
          <a:p>
            <a:pPr>
              <a:lnSpc>
                <a:spcPct val="160000"/>
              </a:lnSpc>
            </a:pPr>
            <a:r>
              <a:rPr lang="zh-CN" altLang="en-US"/>
              <a:t>真正核心的是导师的选择</a:t>
            </a:r>
            <a:endParaRPr lang="zh-CN" altLang="en-US"/>
          </a:p>
          <a:p>
            <a:pPr indent="457200">
              <a:lnSpc>
                <a:spcPct val="160000"/>
              </a:lnSpc>
            </a:pPr>
            <a:r>
              <a:rPr lang="zh-CN" altLang="en-US"/>
              <a:t>一定要提前打听好导师的情况，多问问师兄师姐</a:t>
            </a:r>
            <a:endParaRPr lang="zh-CN" altLang="en-US"/>
          </a:p>
          <a:p>
            <a:pPr indent="0">
              <a:lnSpc>
                <a:spcPct val="160000"/>
              </a:lnSpc>
            </a:pPr>
            <a:r>
              <a:rPr lang="zh-CN" altLang="en-US"/>
              <a:t>一定要学好一门开发技能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读研方向选择</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1503045"/>
          </a:xfrm>
          <a:prstGeom prst="rect">
            <a:avLst/>
          </a:prstGeom>
          <a:noFill/>
        </p:spPr>
        <p:txBody>
          <a:bodyPr wrap="square" rtlCol="0">
            <a:spAutoFit/>
          </a:bodyPr>
          <a:p>
            <a:pPr>
              <a:lnSpc>
                <a:spcPct val="170000"/>
              </a:lnSpc>
            </a:pPr>
            <a:r>
              <a:rPr lang="zh-CN" altLang="en-US"/>
              <a:t>时间充裕尽量选</a:t>
            </a:r>
            <a:r>
              <a:rPr lang="en-US" altLang="zh-CN"/>
              <a:t>408</a:t>
            </a:r>
            <a:r>
              <a:rPr lang="zh-CN" altLang="en-US"/>
              <a:t>，不压分，好调剂，选择面广。自命题改考</a:t>
            </a:r>
            <a:r>
              <a:rPr lang="en-US" altLang="zh-CN"/>
              <a:t>408</a:t>
            </a:r>
            <a:r>
              <a:rPr lang="zh-CN" altLang="en-US"/>
              <a:t>是大趋势。</a:t>
            </a:r>
            <a:endParaRPr lang="zh-CN" altLang="en-US"/>
          </a:p>
          <a:p>
            <a:pPr>
              <a:lnSpc>
                <a:spcPct val="170000"/>
              </a:lnSpc>
            </a:pPr>
            <a:r>
              <a:rPr lang="zh-CN" altLang="en-US"/>
              <a:t>本科尽量打好基础，积累履历。导师不希望收只会考试的学生。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1"/>
          <a:stretch>
            <a:fillRect/>
          </a:stretch>
        </p:blipFill>
        <p:spPr>
          <a:xfrm>
            <a:off x="487362" y="806519"/>
            <a:ext cx="3190875" cy="3276600"/>
          </a:xfrm>
          <a:prstGeom prst="rect">
            <a:avLst/>
          </a:prstGeom>
        </p:spPr>
      </p:pic>
      <p:sp>
        <p:nvSpPr>
          <p:cNvPr id="6" name="TextBox 21"/>
          <p:cNvSpPr txBox="1"/>
          <p:nvPr/>
        </p:nvSpPr>
        <p:spPr>
          <a:xfrm>
            <a:off x="4572000" y="2355919"/>
            <a:ext cx="3420587" cy="706755"/>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关于焦虑</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03</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关于焦虑</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2444115"/>
          </a:xfrm>
          <a:prstGeom prst="rect">
            <a:avLst/>
          </a:prstGeom>
          <a:noFill/>
        </p:spPr>
        <p:txBody>
          <a:bodyPr wrap="square" rtlCol="0">
            <a:spAutoFit/>
          </a:bodyPr>
          <a:p>
            <a:pPr>
              <a:lnSpc>
                <a:spcPct val="170000"/>
              </a:lnSpc>
            </a:pPr>
            <a:r>
              <a:rPr lang="zh-CN" altLang="en-US"/>
              <a:t>就业困难？</a:t>
            </a:r>
            <a:endParaRPr lang="zh-CN" altLang="en-US"/>
          </a:p>
          <a:p>
            <a:pPr indent="457200">
              <a:lnSpc>
                <a:spcPct val="170000"/>
              </a:lnSpc>
            </a:pPr>
            <a:r>
              <a:rPr lang="zh-CN" altLang="en-US"/>
              <a:t>对于大部分普通学生来说这两年确实难，但是不光是计算机难，所有行业都难。</a:t>
            </a:r>
            <a:endParaRPr lang="zh-CN" altLang="en-US"/>
          </a:p>
          <a:p>
            <a:pPr indent="0">
              <a:lnSpc>
                <a:spcPct val="170000"/>
              </a:lnSpc>
            </a:pPr>
            <a:r>
              <a:rPr lang="en-US" altLang="zh-CN"/>
              <a:t>ChatGPT</a:t>
            </a:r>
            <a:r>
              <a:rPr lang="zh-CN" altLang="en-US"/>
              <a:t>？</a:t>
            </a:r>
            <a:endParaRPr lang="zh-CN" altLang="en-US"/>
          </a:p>
          <a:p>
            <a:pPr indent="457200">
              <a:lnSpc>
                <a:spcPct val="170000"/>
              </a:lnSpc>
            </a:pPr>
            <a:r>
              <a:rPr lang="zh-CN" altLang="en-US"/>
              <a:t>科技发展都是围绕降低学习成本提高生产力为主。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3000">
              <a:srgbClr val="5877B6"/>
            </a:gs>
            <a:gs pos="100000">
              <a:srgbClr val="465E96"/>
            </a:gs>
          </a:gsLst>
          <a:lin ang="540000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pic>
        <p:nvPicPr>
          <p:cNvPr id="3" name="图形 2"/>
          <p:cNvPicPr>
            <a:picLocks noChangeAspect="1"/>
          </p:cNvPicPr>
          <p:nvPr/>
        </p:nvPicPr>
        <p:blipFill>
          <a:blip r:embed="rId1"/>
          <a:stretch>
            <a:fillRect/>
          </a:stretch>
        </p:blipFill>
        <p:spPr>
          <a:xfrm>
            <a:off x="5299545" y="545520"/>
            <a:ext cx="3418114" cy="3858814"/>
          </a:xfrm>
          <a:prstGeom prst="rect">
            <a:avLst/>
          </a:prstGeom>
        </p:spPr>
      </p:pic>
      <p:sp>
        <p:nvSpPr>
          <p:cNvPr id="14" name="TextBox 21"/>
          <p:cNvSpPr txBox="1"/>
          <p:nvPr/>
        </p:nvSpPr>
        <p:spPr>
          <a:xfrm>
            <a:off x="426341" y="1561727"/>
            <a:ext cx="1891901" cy="922020"/>
          </a:xfrm>
          <a:prstGeom prst="rect">
            <a:avLst/>
          </a:prstGeom>
          <a:noFill/>
        </p:spPr>
        <p:txBody>
          <a:bodyPr wrap="square" rtlCol="0">
            <a:spAutoFit/>
          </a:bodyPr>
          <a:lstStyle>
            <a:defPPr>
              <a:defRPr lang="en-US"/>
            </a:defPPr>
            <a:lvl1pPr>
              <a:defRPr sz="5400">
                <a:solidFill>
                  <a:schemeClr val="bg1"/>
                </a:solidFill>
                <a:effectLst>
                  <a:outerShdw blurRad="254000" dist="101600" dir="5400000" algn="ctr" rotWithShape="0">
                    <a:srgbClr val="000000">
                      <a:alpha val="15000"/>
                    </a:srgbClr>
                  </a:outerShdw>
                </a:effectLst>
                <a:cs typeface="+mn-ea"/>
              </a:defRPr>
            </a:lvl1pPr>
          </a:lstStyle>
          <a:p>
            <a:r>
              <a:rPr lang="zh-CN" altLang="en-US" dirty="0" smtClean="0">
                <a:sym typeface="+mn-lt"/>
              </a:rPr>
              <a:t>谢谢</a:t>
            </a:r>
            <a:endParaRPr lang="zh-CN" altLang="en-US" dirty="0">
              <a:sym typeface="+mn-lt"/>
            </a:endParaRPr>
          </a:p>
        </p:txBody>
      </p:sp>
      <p:sp>
        <p:nvSpPr>
          <p:cNvPr id="15" name="TextBox 21"/>
          <p:cNvSpPr txBox="1"/>
          <p:nvPr/>
        </p:nvSpPr>
        <p:spPr>
          <a:xfrm>
            <a:off x="372246" y="2315036"/>
            <a:ext cx="4771254" cy="706755"/>
          </a:xfrm>
          <a:prstGeom prst="rect">
            <a:avLst/>
          </a:prstGeom>
          <a:noFill/>
        </p:spPr>
        <p:txBody>
          <a:bodyPr wrap="square" rtlCol="0">
            <a:spAutoFit/>
          </a:bodyPr>
          <a:lstStyle>
            <a:defPPr>
              <a:defRPr lang="en-US"/>
            </a:defPPr>
            <a:lvl1pPr>
              <a:defRPr sz="400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defRPr>
            </a:lvl1pPr>
          </a:lstStyle>
          <a:p>
            <a:r>
              <a:rPr lang="en-US" altLang="zh-CN" dirty="0">
                <a:sym typeface="+mn-lt"/>
              </a:rPr>
              <a:t>THANK YOU</a:t>
            </a:r>
            <a:endParaRPr lang="id-ID" dirty="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212399"/>
            <a:ext cx="9143999"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685800">
              <a:defRPr/>
            </a:pPr>
            <a:r>
              <a:rPr lang="en-US" altLang="zh-CN" sz="21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                                             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1" y="1636569"/>
            <a:ext cx="9143999"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defTabSz="685800">
              <a:defRPr/>
            </a:pP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                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defTabSz="685800">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模板下载：</a:t>
            </a:r>
            <a:r>
              <a:rPr lang="en-US" altLang="zh-CN" sz="900" kern="0" dirty="0">
                <a:solidFill>
                  <a:srgbClr val="EEECE1">
                    <a:lumMod val="25000"/>
                  </a:srgbClr>
                </a:solidFill>
                <a:latin typeface="微软雅黑" panose="020B0503020204020204" charset="-122"/>
                <a:ea typeface="微软雅黑" panose="020B0503020204020204" charset="-122"/>
                <a:hlinkClick r:id="rId1"/>
              </a:rPr>
              <a:t>www.ypppt.com/moban/</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节日</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模板：</a:t>
            </a:r>
            <a:r>
              <a:rPr lang="en-US" altLang="zh-CN" sz="9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900" kern="0" dirty="0">
              <a:solidFill>
                <a:srgbClr val="EEECE1">
                  <a:lumMod val="25000"/>
                </a:srgbClr>
              </a:solidFill>
              <a:latin typeface="微软雅黑" panose="020B0503020204020204" charset="-122"/>
              <a:ea typeface="微软雅黑" panose="020B0503020204020204" charset="-122"/>
            </a:endParaRPr>
          </a:p>
          <a:p>
            <a:pPr defTabSz="685800">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背景图片：</a:t>
            </a:r>
            <a:r>
              <a:rPr lang="en-US" altLang="zh-CN" sz="9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图表下载：</a:t>
            </a:r>
            <a:r>
              <a:rPr lang="en-US" altLang="zh-CN" sz="9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900" kern="0" dirty="0">
              <a:solidFill>
                <a:srgbClr val="EEECE1">
                  <a:lumMod val="25000"/>
                </a:srgbClr>
              </a:solidFill>
              <a:latin typeface="微软雅黑" panose="020B0503020204020204" charset="-122"/>
              <a:ea typeface="微软雅黑" panose="020B0503020204020204" charset="-122"/>
            </a:endParaRPr>
          </a:p>
          <a:p>
            <a:pPr defTabSz="685800">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素材下载：</a:t>
            </a:r>
            <a:r>
              <a:rPr lang="en-US" altLang="zh-CN" sz="900" kern="0" dirty="0">
                <a:solidFill>
                  <a:srgbClr val="EEECE1">
                    <a:lumMod val="25000"/>
                  </a:srgbClr>
                </a:solidFill>
                <a:latin typeface="微软雅黑" panose="020B0503020204020204" charset="-122"/>
                <a:ea typeface="微软雅黑" panose="020B0503020204020204" charset="-122"/>
              </a:rPr>
              <a:t> </a:t>
            </a:r>
            <a:r>
              <a:rPr lang="en-US" altLang="zh-CN" sz="9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900" kern="0" dirty="0">
                <a:solidFill>
                  <a:srgbClr val="EEECE1">
                    <a:lumMod val="25000"/>
                  </a:srgbClr>
                </a:solidFill>
                <a:latin typeface="微软雅黑" panose="020B0503020204020204" charset="-122"/>
                <a:ea typeface="微软雅黑" panose="020B0503020204020204" charset="-122"/>
              </a:rPr>
              <a:t>            PPT</a:t>
            </a:r>
            <a:r>
              <a:rPr lang="zh-CN" altLang="en-US" sz="900" kern="0" dirty="0">
                <a:solidFill>
                  <a:srgbClr val="EEECE1">
                    <a:lumMod val="25000"/>
                  </a:srgbClr>
                </a:solidFill>
                <a:latin typeface="微软雅黑" panose="020B0503020204020204" charset="-122"/>
                <a:ea typeface="微软雅黑" panose="020B0503020204020204" charset="-122"/>
              </a:rPr>
              <a:t>教程下载：</a:t>
            </a:r>
            <a:r>
              <a:rPr lang="en-US" altLang="zh-CN" sz="900" kern="0" dirty="0">
                <a:solidFill>
                  <a:srgbClr val="EEECE1">
                    <a:lumMod val="25000"/>
                  </a:srgbClr>
                </a:solidFill>
                <a:latin typeface="微软雅黑" panose="020B0503020204020204" charset="-122"/>
                <a:ea typeface="微软雅黑" panose="020B0503020204020204" charset="-122"/>
                <a:hlinkClick r:id="rId6"/>
              </a:rPr>
              <a:t>www.ypppt.com/jiaocheng/</a:t>
            </a:r>
            <a:endParaRPr lang="en-US" altLang="zh-CN" sz="900" kern="0" dirty="0">
              <a:solidFill>
                <a:srgbClr val="EEECE1">
                  <a:lumMod val="25000"/>
                </a:srgbClr>
              </a:solidFill>
              <a:latin typeface="微软雅黑" panose="020B0503020204020204" charset="-122"/>
              <a:ea typeface="微软雅黑" panose="020B0503020204020204" charset="-122"/>
            </a:endParaRPr>
          </a:p>
          <a:p>
            <a:pPr defTabSz="685800">
              <a:lnSpc>
                <a:spcPts val="1800"/>
              </a:lnSpc>
            </a:pPr>
            <a:r>
              <a:rPr lang="zh-CN" altLang="en-US" sz="900" kern="0" dirty="0">
                <a:solidFill>
                  <a:srgbClr val="EEECE1">
                    <a:lumMod val="25000"/>
                  </a:srgbClr>
                </a:solidFill>
                <a:latin typeface="微软雅黑" panose="020B0503020204020204" charset="-122"/>
                <a:ea typeface="微软雅黑" panose="020B0503020204020204" charset="-122"/>
              </a:rPr>
              <a:t>字体下载：</a:t>
            </a:r>
            <a:r>
              <a:rPr lang="en-US" altLang="zh-CN" sz="900" kern="0" dirty="0">
                <a:solidFill>
                  <a:srgbClr val="EEECE1">
                    <a:lumMod val="25000"/>
                  </a:srgbClr>
                </a:solidFill>
                <a:latin typeface="微软雅黑" panose="020B0503020204020204" charset="-122"/>
                <a:ea typeface="微软雅黑" panose="020B0503020204020204" charset="-122"/>
                <a:hlinkClick r:id="rId7"/>
              </a:rPr>
              <a:t>www.ypppt.com/ziti/</a:t>
            </a:r>
            <a:r>
              <a:rPr lang="en-US" altLang="zh-CN" sz="900" kern="0" dirty="0">
                <a:solidFill>
                  <a:srgbClr val="EEECE1">
                    <a:lumMod val="25000"/>
                  </a:srgbClr>
                </a:solidFill>
                <a:latin typeface="微软雅黑" panose="020B0503020204020204" charset="-122"/>
                <a:ea typeface="微软雅黑" panose="020B0503020204020204" charset="-122"/>
              </a:rPr>
              <a:t>                       </a:t>
            </a:r>
            <a:r>
              <a:rPr lang="zh-CN" altLang="en-US" sz="900" kern="0" dirty="0">
                <a:solidFill>
                  <a:srgbClr val="EEECE1">
                    <a:lumMod val="25000"/>
                  </a:srgbClr>
                </a:solidFill>
                <a:latin typeface="微软雅黑" panose="020B0503020204020204" charset="-122"/>
                <a:ea typeface="微软雅黑" panose="020B0503020204020204" charset="-122"/>
              </a:rPr>
              <a:t>绘本故事</a:t>
            </a: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a:t>
            </a:r>
            <a:r>
              <a:rPr lang="en-US" altLang="zh-CN" sz="900" kern="0" dirty="0">
                <a:solidFill>
                  <a:srgbClr val="EEECE1">
                    <a:lumMod val="25000"/>
                  </a:srgbClr>
                </a:solidFill>
                <a:latin typeface="微软雅黑" panose="020B0503020204020204" charset="-122"/>
                <a:ea typeface="微软雅黑" panose="020B0503020204020204" charset="-122"/>
                <a:hlinkClick r:id="rId8"/>
              </a:rPr>
              <a:t>www.ypppt.com/gushi/</a:t>
            </a:r>
            <a:endParaRPr lang="en-US" altLang="zh-CN" sz="900" kern="0" dirty="0">
              <a:solidFill>
                <a:srgbClr val="EEECE1">
                  <a:lumMod val="25000"/>
                </a:srgbClr>
              </a:solidFill>
              <a:latin typeface="微软雅黑" panose="020B0503020204020204" charset="-122"/>
              <a:ea typeface="微软雅黑" panose="020B0503020204020204" charset="-122"/>
            </a:endParaRPr>
          </a:p>
          <a:p>
            <a:pPr defTabSz="685800">
              <a:lnSpc>
                <a:spcPts val="1800"/>
              </a:lnSpc>
            </a:pPr>
            <a:r>
              <a:rPr lang="en-US" altLang="zh-CN" sz="900" kern="0" dirty="0">
                <a:solidFill>
                  <a:srgbClr val="EEECE1">
                    <a:lumMod val="25000"/>
                  </a:srgbClr>
                </a:solidFill>
                <a:latin typeface="微软雅黑" panose="020B0503020204020204" charset="-122"/>
                <a:ea typeface="微软雅黑" panose="020B0503020204020204" charset="-122"/>
              </a:rPr>
              <a:t>PPT</a:t>
            </a:r>
            <a:r>
              <a:rPr lang="zh-CN" altLang="en-US" sz="900" kern="0" dirty="0">
                <a:solidFill>
                  <a:srgbClr val="EEECE1">
                    <a:lumMod val="25000"/>
                  </a:srgbClr>
                </a:solidFill>
                <a:latin typeface="微软雅黑" panose="020B0503020204020204" charset="-122"/>
                <a:ea typeface="微软雅黑" panose="020B0503020204020204" charset="-122"/>
              </a:rPr>
              <a:t>课件：</a:t>
            </a:r>
            <a:r>
              <a:rPr lang="en-US" altLang="zh-CN" sz="900" kern="0" dirty="0">
                <a:solidFill>
                  <a:srgbClr val="EEECE1">
                    <a:lumMod val="25000"/>
                  </a:srgbClr>
                </a:solidFill>
                <a:latin typeface="微软雅黑" panose="020B0503020204020204" charset="-122"/>
                <a:ea typeface="微软雅黑" panose="020B0503020204020204" charset="-122"/>
                <a:hlinkClick r:id="rId9"/>
              </a:rPr>
              <a:t>www.ypppt.com/kejian/</a:t>
            </a:r>
            <a:endParaRPr lang="en-US" altLang="zh-CN" sz="9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0557" y="2579080"/>
            <a:ext cx="1314425" cy="219291"/>
          </a:xfrm>
          <a:prstGeom prst="rect">
            <a:avLst/>
          </a:prstGeom>
        </p:spPr>
        <p:txBody>
          <a:bodyPr wrap="square">
            <a:spAutoFit/>
          </a:bodyPr>
          <a:lstStyle/>
          <a:p>
            <a:r>
              <a:rPr lang="en-US" sz="825" dirty="0">
                <a:solidFill>
                  <a:schemeClr val="bg1"/>
                </a:solidFill>
                <a:cs typeface="+mn-ea"/>
                <a:sym typeface="+mn-lt"/>
              </a:rPr>
              <a:t>American Filmmaker</a:t>
            </a:r>
            <a:endParaRPr lang="en-US" sz="825" dirty="0">
              <a:solidFill>
                <a:schemeClr val="bg1"/>
              </a:solidFill>
              <a:cs typeface="+mn-ea"/>
              <a:sym typeface="+mn-lt"/>
            </a:endParaRPr>
          </a:p>
        </p:txBody>
      </p:sp>
      <p:sp>
        <p:nvSpPr>
          <p:cNvPr id="8" name="TextBox 21"/>
          <p:cNvSpPr txBox="1"/>
          <p:nvPr/>
        </p:nvSpPr>
        <p:spPr>
          <a:xfrm>
            <a:off x="1038226" y="1064567"/>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导言</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179401" y="994822"/>
            <a:ext cx="3088300" cy="3097148"/>
          </a:xfrm>
          <a:prstGeom prst="rect">
            <a:avLst/>
          </a:prstGeom>
        </p:spPr>
      </p:pic>
      <p:sp>
        <p:nvSpPr>
          <p:cNvPr id="15" name="TextBox 53"/>
          <p:cNvSpPr txBox="1"/>
          <p:nvPr/>
        </p:nvSpPr>
        <p:spPr>
          <a:xfrm>
            <a:off x="1123950" y="2071370"/>
            <a:ext cx="3658870" cy="2167890"/>
          </a:xfrm>
          <a:prstGeom prst="rect">
            <a:avLst/>
          </a:prstGeom>
          <a:noFill/>
        </p:spPr>
        <p:txBody>
          <a:bodyPr wrap="square" lIns="0" tIns="0" rIns="0" bIns="0" rtlCol="0">
            <a:noAutofit/>
          </a:bodyPr>
          <a:lstStyle/>
          <a:p>
            <a:pPr algn="just">
              <a:lnSpc>
                <a:spcPct val="150000"/>
              </a:lnSpc>
              <a:spcAft>
                <a:spcPts val="1200"/>
              </a:spcAft>
            </a:pPr>
            <a:r>
              <a:rPr lang="zh-CN" altLang="en-US" sz="1600" dirty="0">
                <a:solidFill>
                  <a:schemeClr val="tx1">
                    <a:lumMod val="65000"/>
                    <a:lumOff val="35000"/>
                  </a:schemeClr>
                </a:solidFill>
                <a:cs typeface="+mn-ea"/>
                <a:sym typeface="+mn-lt"/>
              </a:rPr>
              <a:t>由于我确定了要走考研，因此我的这篇报告希望做点差异化的内容。也就是分析一下计算机相关专业的硕士生就业情况以及相关的一些信息。</a:t>
            </a:r>
            <a:endParaRPr lang="zh-CN" altLang="en-US" sz="16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p:nvPr/>
        </p:nvSpPr>
        <p:spPr bwMode="auto">
          <a:xfrm>
            <a:off x="3467100" y="0"/>
            <a:ext cx="5676900" cy="5149850"/>
          </a:xfrm>
          <a:custGeom>
            <a:avLst/>
            <a:gdLst>
              <a:gd name="T0" fmla="*/ 1902 w 1902"/>
              <a:gd name="T1" fmla="*/ 1727 h 1727"/>
              <a:gd name="T2" fmla="*/ 1902 w 1902"/>
              <a:gd name="T3" fmla="*/ 0 h 1727"/>
              <a:gd name="T4" fmla="*/ 1005 w 1902"/>
              <a:gd name="T5" fmla="*/ 0 h 1727"/>
              <a:gd name="T6" fmla="*/ 1024 w 1902"/>
              <a:gd name="T7" fmla="*/ 104 h 1727"/>
              <a:gd name="T8" fmla="*/ 1020 w 1902"/>
              <a:gd name="T9" fmla="*/ 183 h 1727"/>
              <a:gd name="T10" fmla="*/ 787 w 1902"/>
              <a:gd name="T11" fmla="*/ 479 h 1727"/>
              <a:gd name="T12" fmla="*/ 568 w 1902"/>
              <a:gd name="T13" fmla="*/ 726 h 1727"/>
              <a:gd name="T14" fmla="*/ 639 w 1902"/>
              <a:gd name="T15" fmla="*/ 1018 h 1727"/>
              <a:gd name="T16" fmla="*/ 512 w 1902"/>
              <a:gd name="T17" fmla="*/ 1301 h 1727"/>
              <a:gd name="T18" fmla="*/ 192 w 1902"/>
              <a:gd name="T19" fmla="*/ 1529 h 1727"/>
              <a:gd name="T20" fmla="*/ 0 w 1902"/>
              <a:gd name="T21" fmla="*/ 1727 h 1727"/>
              <a:gd name="T22" fmla="*/ 1902 w 1902"/>
              <a:gd name="T23" fmla="*/ 1727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2" h="1727">
                <a:moveTo>
                  <a:pt x="1902" y="1727"/>
                </a:moveTo>
                <a:cubicBezTo>
                  <a:pt x="1902" y="0"/>
                  <a:pt x="1902" y="0"/>
                  <a:pt x="1902" y="0"/>
                </a:cubicBezTo>
                <a:cubicBezTo>
                  <a:pt x="1005" y="0"/>
                  <a:pt x="1005" y="0"/>
                  <a:pt x="1005" y="0"/>
                </a:cubicBezTo>
                <a:cubicBezTo>
                  <a:pt x="1016" y="34"/>
                  <a:pt x="1022" y="69"/>
                  <a:pt x="1024" y="104"/>
                </a:cubicBezTo>
                <a:cubicBezTo>
                  <a:pt x="1025" y="130"/>
                  <a:pt x="1024" y="157"/>
                  <a:pt x="1020" y="183"/>
                </a:cubicBezTo>
                <a:cubicBezTo>
                  <a:pt x="997" y="323"/>
                  <a:pt x="905" y="413"/>
                  <a:pt x="787" y="479"/>
                </a:cubicBezTo>
                <a:cubicBezTo>
                  <a:pt x="685" y="536"/>
                  <a:pt x="585" y="601"/>
                  <a:pt x="568" y="726"/>
                </a:cubicBezTo>
                <a:cubicBezTo>
                  <a:pt x="553" y="837"/>
                  <a:pt x="634" y="914"/>
                  <a:pt x="639" y="1018"/>
                </a:cubicBezTo>
                <a:cubicBezTo>
                  <a:pt x="643" y="1124"/>
                  <a:pt x="585" y="1227"/>
                  <a:pt x="512" y="1301"/>
                </a:cubicBezTo>
                <a:cubicBezTo>
                  <a:pt x="419" y="1393"/>
                  <a:pt x="300" y="1453"/>
                  <a:pt x="192" y="1529"/>
                </a:cubicBezTo>
                <a:cubicBezTo>
                  <a:pt x="117" y="1582"/>
                  <a:pt x="44" y="1648"/>
                  <a:pt x="0" y="1727"/>
                </a:cubicBezTo>
                <a:lnTo>
                  <a:pt x="1902" y="1727"/>
                </a:lnTo>
                <a:close/>
              </a:path>
            </a:pathLst>
          </a:custGeom>
          <a:gradFill>
            <a:gsLst>
              <a:gs pos="0">
                <a:srgbClr val="5877B6"/>
              </a:gs>
              <a:gs pos="100000">
                <a:srgbClr val="465E96"/>
              </a:gs>
            </a:gsLst>
            <a:lin ang="5400000" scaled="0"/>
          </a:gradFill>
          <a:ln>
            <a:noFill/>
          </a:ln>
        </p:spPr>
        <p:txBody>
          <a:bodyPr vert="horz" wrap="square" lIns="91440" tIns="45720" rIns="91440" bIns="45720" numCol="1" anchor="t" anchorCtr="0" compatLnSpc="1"/>
          <a:lstStyle/>
          <a:p>
            <a:endParaRPr lang="zh-CN" altLang="en-US">
              <a:cs typeface="+mn-ea"/>
              <a:sym typeface="+mn-lt"/>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00537" y="938212"/>
            <a:ext cx="3667125" cy="3267075"/>
          </a:xfrm>
          <a:prstGeom prst="rect">
            <a:avLst/>
          </a:prstGeom>
        </p:spPr>
      </p:pic>
      <p:sp>
        <p:nvSpPr>
          <p:cNvPr id="13" name="TextBox 21"/>
          <p:cNvSpPr txBox="1"/>
          <p:nvPr/>
        </p:nvSpPr>
        <p:spPr>
          <a:xfrm>
            <a:off x="557983" y="361468"/>
            <a:ext cx="2566216" cy="646331"/>
          </a:xfrm>
          <a:prstGeom prst="rect">
            <a:avLst/>
          </a:prstGeom>
          <a:noFill/>
        </p:spPr>
        <p:txBody>
          <a:bodyPr wrap="square" rtlCol="0">
            <a:spAutoFit/>
          </a:bodyPr>
          <a:lstStyle/>
          <a:p>
            <a:r>
              <a:rPr lang="en-US" altLang="zh-CN" sz="36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C</a:t>
            </a:r>
            <a:r>
              <a:rPr lang="en-US" altLang="zh-CN"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ontents</a:t>
            </a:r>
            <a:endParaRPr lang="id-ID"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endParaRPr>
          </a:p>
        </p:txBody>
      </p:sp>
      <p:sp>
        <p:nvSpPr>
          <p:cNvPr id="12" name="椭圆 11"/>
          <p:cNvSpPr/>
          <p:nvPr/>
        </p:nvSpPr>
        <p:spPr>
          <a:xfrm>
            <a:off x="647700" y="1460500"/>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51"/>
          <p:cNvSpPr txBox="1"/>
          <p:nvPr/>
        </p:nvSpPr>
        <p:spPr>
          <a:xfrm>
            <a:off x="988059" y="1422261"/>
            <a:ext cx="1587501" cy="368300"/>
          </a:xfrm>
          <a:prstGeom prst="rect">
            <a:avLst/>
          </a:prstGeom>
          <a:noFill/>
        </p:spPr>
        <p:txBody>
          <a:bodyPr wrap="square" rtlCol="0">
            <a:spAutoFit/>
          </a:bodyPr>
          <a:lstStyle/>
          <a:p>
            <a:r>
              <a:rPr lang="zh-CN" b="1" dirty="0">
                <a:gradFill>
                  <a:gsLst>
                    <a:gs pos="100000">
                      <a:srgbClr val="465E96"/>
                    </a:gs>
                    <a:gs pos="0">
                      <a:srgbClr val="5877B6">
                        <a:lumMod val="80000"/>
                        <a:lumOff val="20000"/>
                      </a:srgbClr>
                    </a:gs>
                  </a:gsLst>
                  <a:lin ang="5400000" scaled="0"/>
                </a:gradFill>
                <a:cs typeface="+mn-ea"/>
                <a:sym typeface="+mn-lt"/>
              </a:rPr>
              <a:t>就业情况统计</a:t>
            </a:r>
            <a:endParaRPr lang="zh-CN" sz="1100" b="1" dirty="0">
              <a:solidFill>
                <a:schemeClr val="accent1"/>
              </a:solidFill>
              <a:cs typeface="+mn-ea"/>
              <a:sym typeface="+mn-lt"/>
            </a:endParaRPr>
          </a:p>
        </p:txBody>
      </p:sp>
      <p:sp>
        <p:nvSpPr>
          <p:cNvPr id="16" name="TextBox 51"/>
          <p:cNvSpPr txBox="1"/>
          <p:nvPr/>
        </p:nvSpPr>
        <p:spPr>
          <a:xfrm>
            <a:off x="988059" y="2211093"/>
            <a:ext cx="2197101" cy="368300"/>
          </a:xfrm>
          <a:prstGeom prst="rect">
            <a:avLst/>
          </a:prstGeom>
          <a:noFill/>
        </p:spPr>
        <p:txBody>
          <a:bodyPr wrap="square" rtlCol="0">
            <a:spAutoFit/>
          </a:bodyPr>
          <a:lstStyle/>
          <a:p>
            <a:r>
              <a:rPr lang="zh-CN" b="1" dirty="0">
                <a:gradFill>
                  <a:gsLst>
                    <a:gs pos="100000">
                      <a:srgbClr val="465E96"/>
                    </a:gs>
                    <a:gs pos="0">
                      <a:srgbClr val="5877B6">
                        <a:lumMod val="80000"/>
                        <a:lumOff val="20000"/>
                      </a:srgbClr>
                    </a:gs>
                  </a:gsLst>
                  <a:lin ang="5400000" scaled="0"/>
                </a:gradFill>
                <a:cs typeface="+mn-ea"/>
                <a:sym typeface="+mn-lt"/>
              </a:rPr>
              <a:t>读研方向选择</a:t>
            </a:r>
            <a:endParaRPr lang="zh-CN" sz="1100" b="1" dirty="0">
              <a:solidFill>
                <a:schemeClr val="accent1"/>
              </a:solidFill>
              <a:cs typeface="+mn-ea"/>
              <a:sym typeface="+mn-lt"/>
            </a:endParaRPr>
          </a:p>
        </p:txBody>
      </p:sp>
      <p:sp>
        <p:nvSpPr>
          <p:cNvPr id="17" name="TextBox 51"/>
          <p:cNvSpPr txBox="1"/>
          <p:nvPr/>
        </p:nvSpPr>
        <p:spPr>
          <a:xfrm>
            <a:off x="988059" y="3015016"/>
            <a:ext cx="1587501" cy="368300"/>
          </a:xfrm>
          <a:prstGeom prst="rect">
            <a:avLst/>
          </a:prstGeom>
          <a:noFill/>
        </p:spPr>
        <p:txBody>
          <a:bodyPr wrap="square" rtlCol="0">
            <a:spAutoFit/>
          </a:bodyPr>
          <a:lstStyle/>
          <a:p>
            <a:r>
              <a:rPr lang="zh-CN" b="1" dirty="0">
                <a:gradFill>
                  <a:gsLst>
                    <a:gs pos="100000">
                      <a:srgbClr val="465E96"/>
                    </a:gs>
                    <a:gs pos="0">
                      <a:srgbClr val="5877B6">
                        <a:lumMod val="80000"/>
                        <a:lumOff val="20000"/>
                      </a:srgbClr>
                    </a:gs>
                  </a:gsLst>
                  <a:lin ang="5400000" scaled="0"/>
                </a:gradFill>
                <a:cs typeface="+mn-ea"/>
                <a:sym typeface="+mn-lt"/>
              </a:rPr>
              <a:t>关于焦虑</a:t>
            </a:r>
            <a:endParaRPr lang="zh-CN" sz="1100" b="1" dirty="0">
              <a:solidFill>
                <a:schemeClr val="accent1"/>
              </a:solidFill>
              <a:cs typeface="+mn-ea"/>
              <a:sym typeface="+mn-lt"/>
            </a:endParaRPr>
          </a:p>
        </p:txBody>
      </p:sp>
      <p:sp>
        <p:nvSpPr>
          <p:cNvPr id="19" name="椭圆 18"/>
          <p:cNvSpPr/>
          <p:nvPr/>
        </p:nvSpPr>
        <p:spPr>
          <a:xfrm>
            <a:off x="647700" y="2280919"/>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647700" y="3101338"/>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anim calcmode="lin" valueType="num">
                                      <p:cBhvr>
                                        <p:cTn id="48" dur="500" fill="hold"/>
                                        <p:tgtEl>
                                          <p:spTgt spid="20"/>
                                        </p:tgtEl>
                                        <p:attrNameLst>
                                          <p:attrName>ppt_x</p:attrName>
                                        </p:attrNameLst>
                                      </p:cBhvr>
                                      <p:tavLst>
                                        <p:tav tm="0">
                                          <p:val>
                                            <p:strVal val="#ppt_x"/>
                                          </p:val>
                                        </p:tav>
                                        <p:tav tm="100000">
                                          <p:val>
                                            <p:strVal val="#ppt_x"/>
                                          </p:val>
                                        </p:tav>
                                      </p:tavLst>
                                    </p:anim>
                                    <p:anim calcmode="lin" valueType="num">
                                      <p:cBhvr>
                                        <p:cTn id="4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2" grpId="0" animBg="1"/>
      <p:bldP spid="15" grpId="0"/>
      <p:bldP spid="16" grpId="0"/>
      <p:bldP spid="17"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8402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87362" y="806519"/>
            <a:ext cx="3190875" cy="3276600"/>
          </a:xfrm>
          <a:prstGeom prst="rect">
            <a:avLst/>
          </a:prstGeom>
        </p:spPr>
      </p:pic>
      <p:sp>
        <p:nvSpPr>
          <p:cNvPr id="6" name="TextBox 21"/>
          <p:cNvSpPr txBox="1"/>
          <p:nvPr/>
        </p:nvSpPr>
        <p:spPr>
          <a:xfrm>
            <a:off x="4572000" y="2355919"/>
            <a:ext cx="3420587" cy="706755"/>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就业情况统计</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01</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8" name="TextBox 7"/>
          <p:cNvSpPr txBox="1"/>
          <p:nvPr/>
        </p:nvSpPr>
        <p:spPr>
          <a:xfrm>
            <a:off x="4572000" y="3063805"/>
            <a:ext cx="4200525" cy="333375"/>
          </a:xfrm>
          <a:prstGeom prst="rect">
            <a:avLst/>
          </a:prstGeom>
          <a:noFill/>
        </p:spPr>
        <p:txBody>
          <a:bodyPr wrap="square" rtlCol="0">
            <a:spAutoFit/>
          </a:bodyPr>
          <a:lstStyle/>
          <a:p>
            <a:pPr>
              <a:lnSpc>
                <a:spcPct val="150000"/>
              </a:lnSpc>
            </a:pPr>
            <a:endParaRPr lang="zh-CN" altLang="en-US" sz="1050" dirty="0">
              <a:solidFill>
                <a:schemeClr val="bg1">
                  <a:lumMod val="85000"/>
                </a:schemeClr>
              </a:solidFill>
              <a:cs typeface="+mn-ea"/>
              <a:sym typeface="+mn-lt"/>
            </a:endParaRPr>
          </a:p>
        </p:txBody>
      </p:sp>
      <p:sp>
        <p:nvSpPr>
          <p:cNvPr id="2" name="文本框 1"/>
          <p:cNvSpPr txBox="1"/>
          <p:nvPr/>
        </p:nvSpPr>
        <p:spPr>
          <a:xfrm>
            <a:off x="5873518" y="271963"/>
            <a:ext cx="289900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就业情况统计</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3" name="文本框 2"/>
          <p:cNvSpPr txBox="1"/>
          <p:nvPr/>
        </p:nvSpPr>
        <p:spPr>
          <a:xfrm>
            <a:off x="1048385" y="1371600"/>
            <a:ext cx="6510020" cy="2968625"/>
          </a:xfrm>
          <a:prstGeom prst="rect">
            <a:avLst/>
          </a:prstGeom>
          <a:noFill/>
        </p:spPr>
        <p:txBody>
          <a:bodyPr wrap="square" rtlCol="0">
            <a:spAutoFit/>
          </a:bodyPr>
          <a:p>
            <a:pPr>
              <a:lnSpc>
                <a:spcPct val="130000"/>
              </a:lnSpc>
            </a:pPr>
            <a:r>
              <a:rPr lang="zh-CN" altLang="en-US"/>
              <a:t>本科生：</a:t>
            </a:r>
            <a:endParaRPr lang="zh-CN" altLang="en-US"/>
          </a:p>
          <a:p>
            <a:pPr indent="457200">
              <a:lnSpc>
                <a:spcPct val="130000"/>
              </a:lnSpc>
            </a:pPr>
            <a:r>
              <a:rPr lang="zh-CN" altLang="en-US"/>
              <a:t>二本：能入行则普遍薪资在五千到八千，个别上万。但入行率很低（</a:t>
            </a:r>
            <a:r>
              <a:rPr lang="en-US" altLang="zh-CN"/>
              <a:t>20%</a:t>
            </a:r>
            <a:r>
              <a:rPr lang="zh-CN" altLang="en-US"/>
              <a:t>不到）</a:t>
            </a:r>
            <a:endParaRPr lang="zh-CN" altLang="en-US"/>
          </a:p>
          <a:p>
            <a:pPr indent="457200">
              <a:lnSpc>
                <a:spcPct val="130000"/>
              </a:lnSpc>
            </a:pPr>
            <a:r>
              <a:rPr lang="zh-CN" altLang="en-US"/>
              <a:t>双非：入行薪资与二本差不多，入行率不到</a:t>
            </a:r>
            <a:r>
              <a:rPr lang="en-US" altLang="zh-CN"/>
              <a:t>50%</a:t>
            </a:r>
            <a:r>
              <a:rPr lang="zh-CN" altLang="en-US"/>
              <a:t>，主要竞争对手是培训机构。</a:t>
            </a:r>
            <a:endParaRPr lang="zh-CN" altLang="en-US"/>
          </a:p>
          <a:p>
            <a:pPr indent="457200">
              <a:lnSpc>
                <a:spcPct val="130000"/>
              </a:lnSpc>
            </a:pPr>
            <a:r>
              <a:rPr lang="en-US" altLang="zh-CN"/>
              <a:t>211</a:t>
            </a:r>
            <a:r>
              <a:rPr lang="zh-CN" altLang="en-US"/>
              <a:t>：少部分有大厂实习，大厂以外则七八千到一万五六。</a:t>
            </a:r>
            <a:endParaRPr lang="zh-CN" altLang="en-US"/>
          </a:p>
          <a:p>
            <a:pPr indent="457200">
              <a:lnSpc>
                <a:spcPct val="130000"/>
              </a:lnSpc>
            </a:pPr>
            <a:r>
              <a:rPr lang="en-US" altLang="zh-CN"/>
              <a:t>985</a:t>
            </a:r>
            <a:r>
              <a:rPr lang="zh-CN" altLang="en-US"/>
              <a:t>：保研、读研、出国占比很大，就业基本围绕大厂。本科优秀直接进大厂年薪</a:t>
            </a:r>
            <a:r>
              <a:rPr lang="en-US" altLang="zh-CN"/>
              <a:t>15</a:t>
            </a:r>
            <a:r>
              <a:rPr lang="zh-CN" altLang="en-US"/>
              <a:t>到</a:t>
            </a:r>
            <a:r>
              <a:rPr lang="en-US" altLang="zh-CN"/>
              <a:t>20</a:t>
            </a:r>
            <a:r>
              <a:rPr lang="zh-CN" altLang="en-US"/>
              <a:t>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就业情况统计</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3328670"/>
          </a:xfrm>
          <a:prstGeom prst="rect">
            <a:avLst/>
          </a:prstGeom>
          <a:noFill/>
        </p:spPr>
        <p:txBody>
          <a:bodyPr wrap="square" rtlCol="0">
            <a:spAutoFit/>
          </a:bodyPr>
          <a:p>
            <a:pPr>
              <a:lnSpc>
                <a:spcPct val="130000"/>
              </a:lnSpc>
            </a:pPr>
            <a:r>
              <a:rPr lang="zh-CN" altLang="en-US"/>
              <a:t>硕士：</a:t>
            </a:r>
            <a:endParaRPr lang="zh-CN" altLang="en-US"/>
          </a:p>
          <a:p>
            <a:pPr indent="457200">
              <a:lnSpc>
                <a:spcPct val="130000"/>
              </a:lnSpc>
            </a:pPr>
            <a:r>
              <a:rPr lang="zh-CN" altLang="en-US"/>
              <a:t>开发和部分研发</a:t>
            </a:r>
            <a:endParaRPr lang="zh-CN" altLang="en-US"/>
          </a:p>
          <a:p>
            <a:pPr marL="457200" lvl="1" indent="457200">
              <a:lnSpc>
                <a:spcPct val="130000"/>
              </a:lnSpc>
            </a:pPr>
            <a:r>
              <a:rPr lang="zh-CN" altLang="en-US"/>
              <a:t>能进大厂基本年薪</a:t>
            </a:r>
            <a:r>
              <a:rPr lang="en-US" altLang="zh-CN"/>
              <a:t>30</a:t>
            </a:r>
            <a:r>
              <a:rPr lang="zh-CN" altLang="en-US"/>
              <a:t>万以上，去小公司</a:t>
            </a:r>
            <a:r>
              <a:rPr lang="en-US" altLang="zh-CN"/>
              <a:t>20</a:t>
            </a:r>
            <a:r>
              <a:rPr lang="zh-CN" altLang="en-US"/>
              <a:t>万以上。</a:t>
            </a:r>
            <a:endParaRPr lang="zh-CN" altLang="en-US"/>
          </a:p>
          <a:p>
            <a:pPr marL="457200" lvl="1" indent="457200">
              <a:lnSpc>
                <a:spcPct val="130000"/>
              </a:lnSpc>
            </a:pPr>
            <a:r>
              <a:rPr lang="zh-CN" altLang="en-US"/>
              <a:t>硕士期间若没有好好学东西，则多考公或转行。</a:t>
            </a:r>
            <a:endParaRPr lang="zh-CN" altLang="en-US"/>
          </a:p>
          <a:p>
            <a:pPr marL="457200" lvl="1" indent="0">
              <a:lnSpc>
                <a:spcPct val="130000"/>
              </a:lnSpc>
            </a:pPr>
            <a:r>
              <a:rPr lang="zh-CN" altLang="en-US"/>
              <a:t>算法</a:t>
            </a:r>
            <a:endParaRPr lang="zh-CN" altLang="en-US"/>
          </a:p>
          <a:p>
            <a:pPr marL="457200" lvl="1" indent="457200">
              <a:lnSpc>
                <a:spcPct val="130000"/>
              </a:lnSpc>
            </a:pPr>
            <a:r>
              <a:rPr lang="zh-CN" altLang="en-US"/>
              <a:t>业务算法大部分薪资在</a:t>
            </a:r>
            <a:r>
              <a:rPr lang="en-US" altLang="zh-CN"/>
              <a:t>20~30</a:t>
            </a:r>
            <a:r>
              <a:rPr lang="zh-CN" altLang="en-US"/>
              <a:t>多万</a:t>
            </a:r>
            <a:endParaRPr lang="zh-CN" altLang="en-US"/>
          </a:p>
          <a:p>
            <a:pPr marL="457200" lvl="1" indent="457200">
              <a:lnSpc>
                <a:spcPct val="130000"/>
              </a:lnSpc>
            </a:pPr>
            <a:r>
              <a:rPr lang="zh-CN" altLang="en-US"/>
              <a:t>研发算法大部分薪资在</a:t>
            </a:r>
            <a:r>
              <a:rPr lang="en-US" altLang="zh-CN"/>
              <a:t>40~80</a:t>
            </a:r>
            <a:r>
              <a:rPr lang="zh-CN" altLang="en-US"/>
              <a:t>万，有名校加持和好成果则上限会更高。</a:t>
            </a:r>
            <a:endParaRPr lang="zh-CN" altLang="en-US"/>
          </a:p>
          <a:p>
            <a:pPr marL="457200" lvl="1" indent="457200">
              <a:lnSpc>
                <a:spcPct val="130000"/>
              </a:lnSpc>
            </a:pPr>
            <a:r>
              <a:rPr lang="zh-CN" altLang="en-US"/>
              <a:t>算法岗位卷，准入门槛很高，需要有很好的开发技能。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就业情况统计</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51" name="图片 50"/>
          <p:cNvPicPr>
            <a:picLocks noChangeAspect="1"/>
          </p:cNvPicPr>
          <p:nvPr>
            <p:custDataLst>
              <p:tags r:id="rId1"/>
            </p:custDataLst>
          </p:nvPr>
        </p:nvPicPr>
        <p:blipFill>
          <a:blip r:embed="rId2"/>
          <a:stretch>
            <a:fillRect/>
          </a:stretch>
        </p:blipFill>
        <p:spPr>
          <a:xfrm>
            <a:off x="414655" y="1205865"/>
            <a:ext cx="4933950" cy="3224530"/>
          </a:xfrm>
          <a:prstGeom prst="rect">
            <a:avLst/>
          </a:prstGeom>
        </p:spPr>
      </p:pic>
      <p:pic>
        <p:nvPicPr>
          <p:cNvPr id="54" name="图片 53"/>
          <p:cNvPicPr>
            <a:picLocks noChangeAspect="1"/>
          </p:cNvPicPr>
          <p:nvPr>
            <p:custDataLst>
              <p:tags r:id="rId3"/>
            </p:custDataLst>
          </p:nvPr>
        </p:nvPicPr>
        <p:blipFill>
          <a:blip r:embed="rId4"/>
          <a:stretch>
            <a:fillRect/>
          </a:stretch>
        </p:blipFill>
        <p:spPr>
          <a:xfrm>
            <a:off x="5137785" y="3109595"/>
            <a:ext cx="3716020" cy="2033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p:grpSp>
        <p:nvGrpSpPr>
          <p:cNvPr id="65" name="Group 64"/>
          <p:cNvGrpSpPr/>
          <p:nvPr/>
        </p:nvGrpSpPr>
        <p:grpSpPr>
          <a:xfrm>
            <a:off x="6638334" y="1763695"/>
            <a:ext cx="1682721" cy="980741"/>
            <a:chOff x="8609812" y="2351592"/>
            <a:chExt cx="2243628" cy="1307653"/>
          </a:xfrm>
        </p:grpSpPr>
        <p:sp>
          <p:nvSpPr>
            <p:cNvPr id="60" name="TextBox 59"/>
            <p:cNvSpPr txBox="1"/>
            <p:nvPr/>
          </p:nvSpPr>
          <p:spPr>
            <a:xfrm>
              <a:off x="9003486" y="2351592"/>
              <a:ext cx="1849954" cy="367359"/>
            </a:xfrm>
            <a:prstGeom prst="rect">
              <a:avLst/>
            </a:prstGeom>
            <a:noFill/>
          </p:spPr>
          <p:txBody>
            <a:bodyPr wrap="none" rtlCol="0">
              <a:noAutofit/>
            </a:bodyPr>
            <a:lstStyle/>
            <a:p>
              <a:r>
                <a:rPr lang="zh-CN" altLang="en-US" sz="1050" dirty="0">
                  <a:solidFill>
                    <a:schemeClr val="bg1"/>
                  </a:solidFill>
                  <a:cs typeface="+mn-ea"/>
                  <a:sym typeface="+mn-lt"/>
                </a:rPr>
                <a:t>添加标题内容</a:t>
              </a:r>
              <a:endParaRPr lang="id-ID" altLang="zh-CN" sz="1050" dirty="0">
                <a:solidFill>
                  <a:schemeClr val="bg1"/>
                </a:solidFill>
                <a:cs typeface="+mn-ea"/>
                <a:sym typeface="+mn-lt"/>
              </a:endParaRPr>
            </a:p>
          </p:txBody>
        </p:sp>
        <p:sp>
          <p:nvSpPr>
            <p:cNvPr id="64" name="Rectangle 63"/>
            <p:cNvSpPr/>
            <p:nvPr/>
          </p:nvSpPr>
          <p:spPr>
            <a:xfrm>
              <a:off x="8609812" y="2774388"/>
              <a:ext cx="2243628" cy="884857"/>
            </a:xfrm>
            <a:prstGeom prst="rect">
              <a:avLst/>
            </a:prstGeom>
          </p:spPr>
          <p:txBody>
            <a:bodyPr wrap="square">
              <a:spAutoFit/>
            </a:bodyPr>
            <a:lstStyle/>
            <a:p>
              <a:pPr>
                <a:lnSpc>
                  <a:spcPct val="150000"/>
                </a:lnSpc>
              </a:pPr>
              <a:r>
                <a:rPr lang="zh-CN" altLang="en-US" sz="825" dirty="0">
                  <a:solidFill>
                    <a:schemeClr val="bg1"/>
                  </a:solidFill>
                  <a:cs typeface="+mn-ea"/>
                  <a:sym typeface="+mn-lt"/>
                </a:rPr>
                <a:t>您的内容打在这里，或者通过复制您的文本后，在此框中选择粘贴，并选择只保留文字。</a:t>
              </a:r>
              <a:endParaRPr lang="zh-CN" altLang="en-US" sz="825" dirty="0">
                <a:solidFill>
                  <a:schemeClr val="bg1"/>
                </a:solidFill>
                <a:cs typeface="+mn-ea"/>
                <a:sym typeface="+mn-lt"/>
              </a:endParaRPr>
            </a:p>
          </p:txBody>
        </p:sp>
      </p:grpSp>
      <p:sp>
        <p:nvSpPr>
          <p:cNvPr id="66" name="TextBox 21"/>
          <p:cNvSpPr txBox="1"/>
          <p:nvPr/>
        </p:nvSpPr>
        <p:spPr>
          <a:xfrm>
            <a:off x="647700" y="642620"/>
            <a:ext cx="2371725" cy="46037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就业情况统计</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890270" y="1438275"/>
            <a:ext cx="7599045" cy="1889760"/>
          </a:xfrm>
          <a:prstGeom prst="rect">
            <a:avLst/>
          </a:prstGeom>
          <a:noFill/>
        </p:spPr>
        <p:txBody>
          <a:bodyPr wrap="square" rtlCol="0">
            <a:spAutoFit/>
          </a:bodyPr>
          <a:p>
            <a:pPr>
              <a:lnSpc>
                <a:spcPct val="130000"/>
              </a:lnSpc>
            </a:pPr>
            <a:r>
              <a:rPr lang="en-US" altLang="zh-CN"/>
              <a:t>1</a:t>
            </a:r>
            <a:r>
              <a:rPr lang="zh-CN" altLang="en-US"/>
              <a:t>、计算机整体就业岗位以开发为主，硕士对比本科选择面更广，不用局限于互联网前后端，大部分薪资不会低于</a:t>
            </a:r>
            <a:r>
              <a:rPr lang="en-US" altLang="zh-CN"/>
              <a:t>20</a:t>
            </a:r>
            <a:r>
              <a:rPr lang="zh-CN" altLang="en-US"/>
              <a:t>万，入行率也更高。（本科入行率可能</a:t>
            </a:r>
            <a:r>
              <a:rPr lang="en-US" altLang="zh-CN"/>
              <a:t>50%</a:t>
            </a:r>
            <a:r>
              <a:rPr lang="zh-CN" altLang="en-US"/>
              <a:t>不到）</a:t>
            </a:r>
            <a:endParaRPr lang="zh-CN" altLang="en-US"/>
          </a:p>
          <a:p>
            <a:pPr>
              <a:lnSpc>
                <a:spcPct val="130000"/>
              </a:lnSpc>
            </a:pPr>
            <a:r>
              <a:rPr lang="en-US" altLang="zh-CN"/>
              <a:t>2</a:t>
            </a:r>
            <a:r>
              <a:rPr lang="zh-CN" altLang="en-US"/>
              <a:t>、对于开发岗，专业对就业薪资影响不大，最影响就业的是学历和个人经历（项目、竞赛、研究成果）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anim calcmode="lin" valueType="num">
                                      <p:cBhvr>
                                        <p:cTn id="8" dur="500" fill="hold"/>
                                        <p:tgtEl>
                                          <p:spTgt spid="61"/>
                                        </p:tgtEl>
                                        <p:attrNameLst>
                                          <p:attrName>ppt_x</p:attrName>
                                        </p:attrNameLst>
                                      </p:cBhvr>
                                      <p:tavLst>
                                        <p:tav tm="0">
                                          <p:val>
                                            <p:strVal val="#ppt_x"/>
                                          </p:val>
                                        </p:tav>
                                        <p:tav tm="100000">
                                          <p:val>
                                            <p:strVal val="#ppt_x"/>
                                          </p:val>
                                        </p:tav>
                                      </p:tavLst>
                                    </p:anim>
                                    <p:anim calcmode="lin" valueType="num">
                                      <p:cBhvr>
                                        <p:cTn id="9" dur="5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87362" y="806519"/>
            <a:ext cx="3190875" cy="3276600"/>
          </a:xfrm>
          <a:prstGeom prst="rect">
            <a:avLst/>
          </a:prstGeom>
        </p:spPr>
      </p:pic>
      <p:sp>
        <p:nvSpPr>
          <p:cNvPr id="6" name="TextBox 21"/>
          <p:cNvSpPr txBox="1"/>
          <p:nvPr/>
        </p:nvSpPr>
        <p:spPr>
          <a:xfrm>
            <a:off x="4572000" y="2394019"/>
            <a:ext cx="3420587" cy="706755"/>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读研方向选择</a:t>
            </a:r>
            <a:endParaRPr lang="zh-CN" altLang="en-US" sz="40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02</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tags/tag1.xml><?xml version="1.0" encoding="utf-8"?>
<p:tagLst xmlns:p="http://schemas.openxmlformats.org/presentationml/2006/main">
  <p:tag name="PA" val="v5.2.9"/>
  <p:tag name="RESOURCELIBID_ANIM" val="460"/>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c31d8819-57dc-4a59-b2df-ad6365883aca"/>
  <p:tag name="COMMONDATA" val="eyJoZGlkIjoiZjFmZWIzNDg2MmIzZjExOTIzMmViNTBmYTMwYTk0ZWYifQ=="/>
</p:tagLst>
</file>

<file path=ppt/theme/theme1.xml><?xml version="1.0" encoding="utf-8"?>
<a:theme xmlns:a="http://schemas.openxmlformats.org/drawingml/2006/main" name="第一PPT，www.1ppt.com">
  <a:themeElements>
    <a:clrScheme name="Pro House">
      <a:dk1>
        <a:sysClr val="windowText" lastClr="000000"/>
      </a:dk1>
      <a:lt1>
        <a:sysClr val="window" lastClr="FFFFFF"/>
      </a:lt1>
      <a:dk2>
        <a:srgbClr val="44546A"/>
      </a:dk2>
      <a:lt2>
        <a:srgbClr val="E7E6E6"/>
      </a:lt2>
      <a:accent1>
        <a:srgbClr val="D92751"/>
      </a:accent1>
      <a:accent2>
        <a:srgbClr val="D8D8D8"/>
      </a:accent2>
      <a:accent3>
        <a:srgbClr val="BFBFBF"/>
      </a:accent3>
      <a:accent4>
        <a:srgbClr val="A5A5A5"/>
      </a:accent4>
      <a:accent5>
        <a:srgbClr val="BFBFBF"/>
      </a:accent5>
      <a:accent6>
        <a:srgbClr val="D8D8D8"/>
      </a:accent6>
      <a:hlink>
        <a:srgbClr val="0563C1"/>
      </a:hlink>
      <a:folHlink>
        <a:srgbClr val="954F72"/>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1768</Words>
  <Application>WPS 演示</Application>
  <PresentationFormat>全屏显示(16:9)</PresentationFormat>
  <Paragraphs>139</Paragraphs>
  <Slides>16</Slides>
  <Notes>3</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16</vt:i4>
      </vt:variant>
    </vt:vector>
  </HeadingPairs>
  <TitlesOfParts>
    <vt:vector size="39" baseType="lpstr">
      <vt:lpstr>Arial</vt:lpstr>
      <vt:lpstr>宋体</vt:lpstr>
      <vt:lpstr>Wingdings</vt:lpstr>
      <vt:lpstr>Montserrat</vt:lpstr>
      <vt:lpstr>Segoe Print</vt:lpstr>
      <vt:lpstr>Segoe UI</vt:lpstr>
      <vt:lpstr>Roboto Light</vt:lpstr>
      <vt:lpstr>Wide Latin</vt:lpstr>
      <vt:lpstr>方正正黑简体</vt:lpstr>
      <vt:lpstr>黑体</vt:lpstr>
      <vt:lpstr>微软雅黑</vt:lpstr>
      <vt:lpstr>Arial Unicode MS</vt:lpstr>
      <vt:lpstr>等线</vt:lpstr>
      <vt:lpstr>Helvetica Neue</vt:lpstr>
      <vt:lpstr>Agency FB</vt:lpstr>
      <vt:lpstr>Meiryo</vt:lpstr>
      <vt:lpstr>Yu Gothic UI</vt:lpstr>
      <vt:lpstr>Arial Narrow</vt:lpstr>
      <vt:lpstr>Calibri</vt:lpstr>
      <vt:lpstr>Calibri Light</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16011</cp:lastModifiedBy>
  <cp:revision>62</cp:revision>
  <dcterms:created xsi:type="dcterms:W3CDTF">2019-10-17T14:20:00Z</dcterms:created>
  <dcterms:modified xsi:type="dcterms:W3CDTF">2023-05-05T01:33:14Z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049BCBC488EE4C8CBE0D4464FD7EC861_12</vt:lpwstr>
  </property>
  <property fmtid="{D5CDD505-2E9C-101B-9397-08002B2CF9AE}" pid="3" name="KSOProductBuildVer">
    <vt:lpwstr>2052-11.1.0.14036</vt:lpwstr>
  </property>
</Properties>
</file>