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3" r:id="rId3"/>
  </p:sldMasterIdLst>
  <p:notesMasterIdLst>
    <p:notesMasterId r:id="rId6"/>
  </p:notesMasterIdLst>
  <p:sldIdLst>
    <p:sldId id="365" r:id="rId4"/>
    <p:sldId id="356" r:id="rId5"/>
    <p:sldId id="357" r:id="rId7"/>
    <p:sldId id="258" r:id="rId8"/>
    <p:sldId id="402" r:id="rId9"/>
    <p:sldId id="405" r:id="rId10"/>
    <p:sldId id="359" r:id="rId11"/>
    <p:sldId id="403" r:id="rId12"/>
    <p:sldId id="404" r:id="rId13"/>
    <p:sldId id="406" r:id="rId14"/>
    <p:sldId id="407" r:id="rId15"/>
    <p:sldId id="363" r:id="rId16"/>
    <p:sldId id="366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4146" userDrawn="1">
          <p15:clr>
            <a:srgbClr val="A4A3A4"/>
          </p15:clr>
        </p15:guide>
        <p15:guide id="4" pos="415" userDrawn="1">
          <p15:clr>
            <a:srgbClr val="A4A3A4"/>
          </p15:clr>
        </p15:guide>
        <p15:guide id="6" orient="horz" pos="1523" userDrawn="1">
          <p15:clr>
            <a:srgbClr val="A4A3A4"/>
          </p15:clr>
        </p15:guide>
        <p15:guide id="7" pos="71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44C89"/>
    <a:srgbClr val="4E81C0"/>
    <a:srgbClr val="313D51"/>
    <a:srgbClr val="433D3C"/>
    <a:srgbClr val="C00000"/>
    <a:srgbClr val="F0F2F4"/>
    <a:srgbClr val="0B2C4F"/>
    <a:srgbClr val="213555"/>
    <a:srgbClr val="263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3" autoAdjust="0"/>
    <p:restoredTop sz="96314" autoAdjust="0"/>
  </p:normalViewPr>
  <p:slideViewPr>
    <p:cSldViewPr snapToGrid="0" showGuides="1">
      <p:cViewPr varScale="1">
        <p:scale>
          <a:sx n="108" d="100"/>
          <a:sy n="108" d="100"/>
        </p:scale>
        <p:origin x="720" y="114"/>
      </p:cViewPr>
      <p:guideLst>
        <p:guide pos="4146"/>
        <p:guide pos="415"/>
        <p:guide orient="horz" pos="1523"/>
        <p:guide pos="7181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gs" Target="tags/tag13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B2E5B-1A0B-4F0A-9547-4FB8D13F2C5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优品</a:t>
            </a:r>
            <a:r>
              <a:rPr lang="en-US" altLang="zh-CN" dirty="0" smtClean="0"/>
              <a:t>PPT</a:t>
            </a:r>
            <a:r>
              <a:rPr lang="zh-CN" altLang="en-US" dirty="0" smtClean="0"/>
              <a:t> </a:t>
            </a:r>
            <a:r>
              <a:rPr lang="en-US" altLang="zh-CN" smtClean="0"/>
              <a:t>https://www.ypppt.com/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5CCEA-3F45-46FD-873C-10FB1242F4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标题 1"/>
          <p:cNvSpPr>
            <a:spLocks noGrp="1"/>
          </p:cNvSpPr>
          <p:nvPr>
            <p:ph type="title" hasCustomPrompt="1"/>
          </p:nvPr>
        </p:nvSpPr>
        <p:spPr>
          <a:xfrm>
            <a:off x="1406898" y="752801"/>
            <a:ext cx="3629564" cy="45612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>
                <a:solidFill>
                  <a:srgbClr val="244C89"/>
                </a:solidFill>
                <a:ea typeface="思源黑体" panose="020B0500000000000000" pitchFamily="34" charset="-122"/>
              </a:defRPr>
            </a:lvl1pPr>
          </a:lstStyle>
          <a:p>
            <a:r>
              <a:rPr lang="zh-CN" altLang="en-US" dirty="0" smtClean="0"/>
              <a:t>单击编辑标题</a:t>
            </a:r>
            <a:endParaRPr lang="zh-CN" altLang="en-US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861588" y="857970"/>
            <a:ext cx="441095" cy="525190"/>
          </a:xfrm>
          <a:custGeom>
            <a:avLst/>
            <a:gdLst>
              <a:gd name="T0" fmla="*/ 269 w 537"/>
              <a:gd name="T1" fmla="*/ 0 h 623"/>
              <a:gd name="T2" fmla="*/ 403 w 537"/>
              <a:gd name="T3" fmla="*/ 78 h 623"/>
              <a:gd name="T4" fmla="*/ 537 w 537"/>
              <a:gd name="T5" fmla="*/ 156 h 623"/>
              <a:gd name="T6" fmla="*/ 537 w 537"/>
              <a:gd name="T7" fmla="*/ 311 h 623"/>
              <a:gd name="T8" fmla="*/ 537 w 537"/>
              <a:gd name="T9" fmla="*/ 467 h 623"/>
              <a:gd name="T10" fmla="*/ 403 w 537"/>
              <a:gd name="T11" fmla="*/ 545 h 623"/>
              <a:gd name="T12" fmla="*/ 269 w 537"/>
              <a:gd name="T13" fmla="*/ 623 h 623"/>
              <a:gd name="T14" fmla="*/ 134 w 537"/>
              <a:gd name="T15" fmla="*/ 545 h 623"/>
              <a:gd name="T16" fmla="*/ 0 w 537"/>
              <a:gd name="T17" fmla="*/ 467 h 623"/>
              <a:gd name="T18" fmla="*/ 0 w 537"/>
              <a:gd name="T19" fmla="*/ 311 h 623"/>
              <a:gd name="T20" fmla="*/ 0 w 537"/>
              <a:gd name="T21" fmla="*/ 156 h 623"/>
              <a:gd name="T22" fmla="*/ 134 w 537"/>
              <a:gd name="T23" fmla="*/ 78 h 623"/>
              <a:gd name="T24" fmla="*/ 269 w 537"/>
              <a:gd name="T25" fmla="*/ 0 h 623"/>
              <a:gd name="T26" fmla="*/ 269 w 537"/>
              <a:gd name="T27" fmla="*/ 53 h 623"/>
              <a:gd name="T28" fmla="*/ 380 w 537"/>
              <a:gd name="T29" fmla="*/ 117 h 623"/>
              <a:gd name="T30" fmla="*/ 492 w 537"/>
              <a:gd name="T31" fmla="*/ 182 h 623"/>
              <a:gd name="T32" fmla="*/ 492 w 537"/>
              <a:gd name="T33" fmla="*/ 311 h 623"/>
              <a:gd name="T34" fmla="*/ 492 w 537"/>
              <a:gd name="T35" fmla="*/ 441 h 623"/>
              <a:gd name="T36" fmla="*/ 380 w 537"/>
              <a:gd name="T37" fmla="*/ 505 h 623"/>
              <a:gd name="T38" fmla="*/ 269 w 537"/>
              <a:gd name="T39" fmla="*/ 570 h 623"/>
              <a:gd name="T40" fmla="*/ 157 w 537"/>
              <a:gd name="T41" fmla="*/ 505 h 623"/>
              <a:gd name="T42" fmla="*/ 46 w 537"/>
              <a:gd name="T43" fmla="*/ 441 h 623"/>
              <a:gd name="T44" fmla="*/ 46 w 537"/>
              <a:gd name="T45" fmla="*/ 311 h 623"/>
              <a:gd name="T46" fmla="*/ 46 w 537"/>
              <a:gd name="T47" fmla="*/ 182 h 623"/>
              <a:gd name="T48" fmla="*/ 157 w 537"/>
              <a:gd name="T49" fmla="*/ 117 h 623"/>
              <a:gd name="T50" fmla="*/ 269 w 537"/>
              <a:gd name="T51" fmla="*/ 53 h 623"/>
              <a:gd name="T52" fmla="*/ 215 w 537"/>
              <a:gd name="T53" fmla="*/ 455 h 623"/>
              <a:gd name="T54" fmla="*/ 367 w 537"/>
              <a:gd name="T55" fmla="*/ 455 h 623"/>
              <a:gd name="T56" fmla="*/ 375 w 537"/>
              <a:gd name="T57" fmla="*/ 463 h 623"/>
              <a:gd name="T58" fmla="*/ 367 w 537"/>
              <a:gd name="T59" fmla="*/ 471 h 623"/>
              <a:gd name="T60" fmla="*/ 215 w 537"/>
              <a:gd name="T61" fmla="*/ 471 h 623"/>
              <a:gd name="T62" fmla="*/ 207 w 537"/>
              <a:gd name="T63" fmla="*/ 463 h 623"/>
              <a:gd name="T64" fmla="*/ 215 w 537"/>
              <a:gd name="T65" fmla="*/ 455 h 623"/>
              <a:gd name="T66" fmla="*/ 218 w 537"/>
              <a:gd name="T67" fmla="*/ 380 h 623"/>
              <a:gd name="T68" fmla="*/ 302 w 537"/>
              <a:gd name="T69" fmla="*/ 242 h 623"/>
              <a:gd name="T70" fmla="*/ 331 w 537"/>
              <a:gd name="T71" fmla="*/ 260 h 623"/>
              <a:gd name="T72" fmla="*/ 248 w 537"/>
              <a:gd name="T73" fmla="*/ 398 h 623"/>
              <a:gd name="T74" fmla="*/ 218 w 537"/>
              <a:gd name="T75" fmla="*/ 380 h 623"/>
              <a:gd name="T76" fmla="*/ 159 w 537"/>
              <a:gd name="T77" fmla="*/ 344 h 623"/>
              <a:gd name="T78" fmla="*/ 243 w 537"/>
              <a:gd name="T79" fmla="*/ 207 h 623"/>
              <a:gd name="T80" fmla="*/ 272 w 537"/>
              <a:gd name="T81" fmla="*/ 224 h 623"/>
              <a:gd name="T82" fmla="*/ 189 w 537"/>
              <a:gd name="T83" fmla="*/ 362 h 623"/>
              <a:gd name="T84" fmla="*/ 159 w 537"/>
              <a:gd name="T85" fmla="*/ 344 h 623"/>
              <a:gd name="T86" fmla="*/ 146 w 537"/>
              <a:gd name="T87" fmla="*/ 456 h 623"/>
              <a:gd name="T88" fmla="*/ 154 w 537"/>
              <a:gd name="T89" fmla="*/ 387 h 623"/>
              <a:gd name="T90" fmla="*/ 211 w 537"/>
              <a:gd name="T91" fmla="*/ 422 h 623"/>
              <a:gd name="T92" fmla="*/ 155 w 537"/>
              <a:gd name="T93" fmla="*/ 461 h 623"/>
              <a:gd name="T94" fmla="*/ 146 w 537"/>
              <a:gd name="T95" fmla="*/ 456 h 623"/>
              <a:gd name="T96" fmla="*/ 266 w 537"/>
              <a:gd name="T97" fmla="*/ 168 h 623"/>
              <a:gd name="T98" fmla="*/ 253 w 537"/>
              <a:gd name="T99" fmla="*/ 188 h 623"/>
              <a:gd name="T100" fmla="*/ 342 w 537"/>
              <a:gd name="T101" fmla="*/ 242 h 623"/>
              <a:gd name="T102" fmla="*/ 354 w 537"/>
              <a:gd name="T103" fmla="*/ 222 h 623"/>
              <a:gd name="T104" fmla="*/ 266 w 537"/>
              <a:gd name="T105" fmla="*/ 168 h 623"/>
              <a:gd name="T106" fmla="*/ 285 w 537"/>
              <a:gd name="T107" fmla="*/ 138 h 623"/>
              <a:gd name="T108" fmla="*/ 311 w 537"/>
              <a:gd name="T109" fmla="*/ 131 h 623"/>
              <a:gd name="T110" fmla="*/ 366 w 537"/>
              <a:gd name="T111" fmla="*/ 165 h 623"/>
              <a:gd name="T112" fmla="*/ 373 w 537"/>
              <a:gd name="T113" fmla="*/ 191 h 623"/>
              <a:gd name="T114" fmla="*/ 365 w 537"/>
              <a:gd name="T115" fmla="*/ 204 h 623"/>
              <a:gd name="T116" fmla="*/ 277 w 537"/>
              <a:gd name="T117" fmla="*/ 150 h 623"/>
              <a:gd name="T118" fmla="*/ 285 w 537"/>
              <a:gd name="T119" fmla="*/ 138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37" h="623">
                <a:moveTo>
                  <a:pt x="269" y="0"/>
                </a:moveTo>
                <a:lnTo>
                  <a:pt x="403" y="78"/>
                </a:lnTo>
                <a:lnTo>
                  <a:pt x="537" y="156"/>
                </a:lnTo>
                <a:lnTo>
                  <a:pt x="537" y="311"/>
                </a:lnTo>
                <a:lnTo>
                  <a:pt x="537" y="467"/>
                </a:lnTo>
                <a:lnTo>
                  <a:pt x="403" y="545"/>
                </a:lnTo>
                <a:lnTo>
                  <a:pt x="269" y="623"/>
                </a:lnTo>
                <a:lnTo>
                  <a:pt x="134" y="545"/>
                </a:lnTo>
                <a:lnTo>
                  <a:pt x="0" y="467"/>
                </a:lnTo>
                <a:lnTo>
                  <a:pt x="0" y="311"/>
                </a:lnTo>
                <a:lnTo>
                  <a:pt x="0" y="156"/>
                </a:lnTo>
                <a:lnTo>
                  <a:pt x="134" y="78"/>
                </a:lnTo>
                <a:lnTo>
                  <a:pt x="269" y="0"/>
                </a:lnTo>
                <a:close/>
                <a:moveTo>
                  <a:pt x="269" y="53"/>
                </a:moveTo>
                <a:lnTo>
                  <a:pt x="380" y="117"/>
                </a:lnTo>
                <a:lnTo>
                  <a:pt x="492" y="182"/>
                </a:lnTo>
                <a:lnTo>
                  <a:pt x="492" y="311"/>
                </a:lnTo>
                <a:lnTo>
                  <a:pt x="492" y="441"/>
                </a:lnTo>
                <a:lnTo>
                  <a:pt x="380" y="505"/>
                </a:lnTo>
                <a:lnTo>
                  <a:pt x="269" y="570"/>
                </a:lnTo>
                <a:lnTo>
                  <a:pt x="157" y="505"/>
                </a:lnTo>
                <a:lnTo>
                  <a:pt x="46" y="441"/>
                </a:lnTo>
                <a:lnTo>
                  <a:pt x="46" y="311"/>
                </a:lnTo>
                <a:lnTo>
                  <a:pt x="46" y="182"/>
                </a:lnTo>
                <a:lnTo>
                  <a:pt x="157" y="117"/>
                </a:lnTo>
                <a:lnTo>
                  <a:pt x="269" y="53"/>
                </a:lnTo>
                <a:close/>
                <a:moveTo>
                  <a:pt x="215" y="455"/>
                </a:moveTo>
                <a:lnTo>
                  <a:pt x="367" y="455"/>
                </a:lnTo>
                <a:cubicBezTo>
                  <a:pt x="371" y="455"/>
                  <a:pt x="375" y="458"/>
                  <a:pt x="375" y="463"/>
                </a:cubicBezTo>
                <a:cubicBezTo>
                  <a:pt x="375" y="467"/>
                  <a:pt x="371" y="471"/>
                  <a:pt x="367" y="471"/>
                </a:cubicBezTo>
                <a:lnTo>
                  <a:pt x="215" y="471"/>
                </a:lnTo>
                <a:cubicBezTo>
                  <a:pt x="211" y="471"/>
                  <a:pt x="207" y="467"/>
                  <a:pt x="207" y="463"/>
                </a:cubicBezTo>
                <a:cubicBezTo>
                  <a:pt x="207" y="458"/>
                  <a:pt x="211" y="455"/>
                  <a:pt x="215" y="455"/>
                </a:cubicBezTo>
                <a:close/>
                <a:moveTo>
                  <a:pt x="218" y="380"/>
                </a:moveTo>
                <a:lnTo>
                  <a:pt x="302" y="242"/>
                </a:lnTo>
                <a:lnTo>
                  <a:pt x="331" y="260"/>
                </a:lnTo>
                <a:lnTo>
                  <a:pt x="248" y="398"/>
                </a:lnTo>
                <a:lnTo>
                  <a:pt x="218" y="380"/>
                </a:lnTo>
                <a:close/>
                <a:moveTo>
                  <a:pt x="159" y="344"/>
                </a:moveTo>
                <a:lnTo>
                  <a:pt x="243" y="207"/>
                </a:lnTo>
                <a:lnTo>
                  <a:pt x="272" y="224"/>
                </a:lnTo>
                <a:lnTo>
                  <a:pt x="189" y="362"/>
                </a:lnTo>
                <a:lnTo>
                  <a:pt x="159" y="344"/>
                </a:lnTo>
                <a:close/>
                <a:moveTo>
                  <a:pt x="146" y="456"/>
                </a:moveTo>
                <a:lnTo>
                  <a:pt x="154" y="387"/>
                </a:lnTo>
                <a:lnTo>
                  <a:pt x="211" y="422"/>
                </a:lnTo>
                <a:lnTo>
                  <a:pt x="155" y="461"/>
                </a:lnTo>
                <a:cubicBezTo>
                  <a:pt x="149" y="465"/>
                  <a:pt x="145" y="463"/>
                  <a:pt x="146" y="456"/>
                </a:cubicBezTo>
                <a:close/>
                <a:moveTo>
                  <a:pt x="266" y="168"/>
                </a:moveTo>
                <a:lnTo>
                  <a:pt x="253" y="188"/>
                </a:lnTo>
                <a:lnTo>
                  <a:pt x="342" y="242"/>
                </a:lnTo>
                <a:lnTo>
                  <a:pt x="354" y="222"/>
                </a:lnTo>
                <a:lnTo>
                  <a:pt x="266" y="168"/>
                </a:lnTo>
                <a:close/>
                <a:moveTo>
                  <a:pt x="285" y="138"/>
                </a:moveTo>
                <a:cubicBezTo>
                  <a:pt x="290" y="129"/>
                  <a:pt x="302" y="126"/>
                  <a:pt x="311" y="131"/>
                </a:cubicBezTo>
                <a:lnTo>
                  <a:pt x="366" y="165"/>
                </a:lnTo>
                <a:cubicBezTo>
                  <a:pt x="375" y="170"/>
                  <a:pt x="378" y="182"/>
                  <a:pt x="373" y="191"/>
                </a:cubicBezTo>
                <a:lnTo>
                  <a:pt x="365" y="204"/>
                </a:lnTo>
                <a:lnTo>
                  <a:pt x="277" y="150"/>
                </a:lnTo>
                <a:lnTo>
                  <a:pt x="285" y="138"/>
                </a:lnTo>
                <a:close/>
              </a:path>
            </a:pathLst>
          </a:custGeom>
          <a:solidFill>
            <a:srgbClr val="244C89"/>
          </a:solidFill>
          <a:ln>
            <a:noFill/>
          </a:ln>
        </p:spPr>
        <p:txBody>
          <a:bodyPr vert="horz" wrap="square" lIns="91392" tIns="45696" rIns="91392" bIns="45696" numCol="1" anchor="t" anchorCtr="0" compatLnSpc="1"/>
          <a:lstStyle/>
          <a:p>
            <a:endParaRPr lang="zh-CN" altLang="en-US" sz="1800">
              <a:solidFill>
                <a:schemeClr val="bg1"/>
              </a:solidFill>
            </a:endParaRPr>
          </a:p>
        </p:txBody>
      </p:sp>
      <p:sp>
        <p:nvSpPr>
          <p:cNvPr id="6" name="PA_文本框 1"/>
          <p:cNvSpPr txBox="1"/>
          <p:nvPr userDrawn="1">
            <p:custDataLst>
              <p:tags r:id="rId3"/>
            </p:custDataLst>
          </p:nvPr>
        </p:nvSpPr>
        <p:spPr>
          <a:xfrm>
            <a:off x="1508454" y="1130748"/>
            <a:ext cx="1982056" cy="31476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zh-CN" sz="1400" dirty="0" smtClean="0">
                <a:solidFill>
                  <a:srgbClr val="313D51"/>
                </a:solidFill>
                <a:cs typeface="+mn-ea"/>
                <a:sym typeface="+mn-lt"/>
              </a:rPr>
              <a:t>GRADUATION DEFENSE</a:t>
            </a:r>
            <a:endParaRPr lang="en-US" altLang="zh-CN" sz="1400" dirty="0">
              <a:solidFill>
                <a:srgbClr val="313D5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4"/>
            <a:ext cx="12194588" cy="6853636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96169" y="450677"/>
            <a:ext cx="11402250" cy="59610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tags" Target="../tags/tag3.xml"/><Relationship Id="rId3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7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tags" Target="../tags/tag10.xml"/><Relationship Id="rId4" Type="http://schemas.openxmlformats.org/officeDocument/2006/relationships/image" Target="../media/image10.png"/><Relationship Id="rId3" Type="http://schemas.openxmlformats.org/officeDocument/2006/relationships/tags" Target="../tags/tag9.xml"/><Relationship Id="rId2" Type="http://schemas.openxmlformats.org/officeDocument/2006/relationships/image" Target="../media/image9.png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ypppt.com/kejian/" TargetMode="External"/><Relationship Id="rId8" Type="http://schemas.openxmlformats.org/officeDocument/2006/relationships/hyperlink" Target="http://www.ypppt.com/gushi/" TargetMode="External"/><Relationship Id="rId7" Type="http://schemas.openxmlformats.org/officeDocument/2006/relationships/hyperlink" Target="http://www.ypppt.com/ziti/" TargetMode="External"/><Relationship Id="rId6" Type="http://schemas.openxmlformats.org/officeDocument/2006/relationships/hyperlink" Target="https://www.ypppt.com/jiaocheng/" TargetMode="External"/><Relationship Id="rId5" Type="http://schemas.openxmlformats.org/officeDocument/2006/relationships/hyperlink" Target="http://www.ypppt.com/sucai/" TargetMode="External"/><Relationship Id="rId4" Type="http://schemas.openxmlformats.org/officeDocument/2006/relationships/hyperlink" Target="https://www.ypppt.com/tubiao/" TargetMode="External"/><Relationship Id="rId3" Type="http://schemas.openxmlformats.org/officeDocument/2006/relationships/hyperlink" Target="https://www.ypppt.com/beijing/" TargetMode="External"/><Relationship Id="rId2" Type="http://schemas.openxmlformats.org/officeDocument/2006/relationships/hyperlink" Target="https://www.ypppt.com/jieri/" TargetMode="External"/><Relationship Id="rId11" Type="http://schemas.openxmlformats.org/officeDocument/2006/relationships/notesSlide" Target="../notesSlides/notesSlide12.xml"/><Relationship Id="rId10" Type="http://schemas.openxmlformats.org/officeDocument/2006/relationships/slideLayout" Target="../slideLayouts/slideLayout11.xml"/><Relationship Id="rId1" Type="http://schemas.openxmlformats.org/officeDocument/2006/relationships/hyperlink" Target="https://www.ypppt.com/moba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tags" Target="../tags/tag5.xml"/><Relationship Id="rId2" Type="http://schemas.openxmlformats.org/officeDocument/2006/relationships/image" Target="../media/image5.png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6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60496" y="1465866"/>
            <a:ext cx="7871010" cy="393208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/>
        </p:nvSpPr>
        <p:spPr>
          <a:xfrm>
            <a:off x="2429435" y="1711367"/>
            <a:ext cx="7333130" cy="3441085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文本框 4"/>
          <p:cNvSpPr txBox="1"/>
          <p:nvPr/>
        </p:nvSpPr>
        <p:spPr>
          <a:xfrm>
            <a:off x="2569302" y="2609419"/>
            <a:ext cx="7053116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en-US" sz="4800" b="1" dirty="0" smtClean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Pentium</a:t>
            </a:r>
            <a:r>
              <a:rPr lang="zh-CN" altLang="en-US" sz="4800" b="1" dirty="0" smtClean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中断机制简介</a:t>
            </a:r>
            <a:endParaRPr lang="zh-CN" altLang="en-US" sz="4800" b="1" dirty="0" smtClean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6" name="PA_圆角矩形 31"/>
          <p:cNvSpPr/>
          <p:nvPr>
            <p:custDataLst>
              <p:tags r:id="rId2"/>
            </p:custDataLst>
          </p:nvPr>
        </p:nvSpPr>
        <p:spPr>
          <a:xfrm>
            <a:off x="4419755" y="4537102"/>
            <a:ext cx="1421591" cy="2329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65" dirty="0" smtClean="0">
                <a:solidFill>
                  <a:srgbClr val="223762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讲述人：</a:t>
            </a:r>
            <a:r>
              <a:rPr lang="zh-CN" sz="1065" dirty="0">
                <a:solidFill>
                  <a:srgbClr val="223762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徐驰</a:t>
            </a:r>
            <a:endParaRPr lang="zh-CN" sz="1065" dirty="0">
              <a:solidFill>
                <a:srgbClr val="223762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87350" y="978500"/>
            <a:ext cx="1471398" cy="1390482"/>
            <a:chOff x="5387350" y="978500"/>
            <a:chExt cx="1471398" cy="1390482"/>
          </a:xfrm>
        </p:grpSpPr>
        <p:sp>
          <p:nvSpPr>
            <p:cNvPr id="8" name="椭圆 7"/>
            <p:cNvSpPr/>
            <p:nvPr/>
          </p:nvSpPr>
          <p:spPr>
            <a:xfrm>
              <a:off x="5387350" y="978500"/>
              <a:ext cx="1390484" cy="1390482"/>
            </a:xfrm>
            <a:prstGeom prst="ellipse">
              <a:avLst/>
            </a:prstGeom>
            <a:solidFill>
              <a:srgbClr val="244C89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5467040" y="1057257"/>
              <a:ext cx="1391708" cy="1240164"/>
              <a:chOff x="5136355" y="497958"/>
              <a:chExt cx="2111099" cy="1881221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5136355" y="497958"/>
                <a:ext cx="2111099" cy="1881221"/>
                <a:chOff x="5151345" y="437998"/>
                <a:chExt cx="2111099" cy="1881221"/>
              </a:xfrm>
            </p:grpSpPr>
            <p:sp>
              <p:nvSpPr>
                <p:cNvPr id="13" name="椭圆 12"/>
                <p:cNvSpPr/>
                <p:nvPr/>
              </p:nvSpPr>
              <p:spPr>
                <a:xfrm>
                  <a:off x="5174792" y="470865"/>
                  <a:ext cx="1813907" cy="181390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endParaRPr lang="zh-CN" altLang="en-US" sz="1200"/>
                </a:p>
              </p:txBody>
            </p:sp>
            <p:pic>
              <p:nvPicPr>
                <p:cNvPr id="14" name="图片 13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151345" y="437998"/>
                  <a:ext cx="2111099" cy="1881221"/>
                </a:xfrm>
                <a:prstGeom prst="rect">
                  <a:avLst/>
                </a:prstGeom>
              </p:spPr>
            </p:pic>
          </p:grpSp>
          <p:sp>
            <p:nvSpPr>
              <p:cNvPr id="11" name="椭圆 10"/>
              <p:cNvSpPr/>
              <p:nvPr/>
            </p:nvSpPr>
            <p:spPr>
              <a:xfrm>
                <a:off x="5472591" y="827607"/>
                <a:ext cx="1209821" cy="1209822"/>
              </a:xfrm>
              <a:prstGeom prst="ellipse">
                <a:avLst/>
              </a:prstGeom>
              <a:solidFill>
                <a:srgbClr val="244C8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</a:pPr>
                <a:endParaRPr lang="zh-CN" altLang="en-US" sz="1200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5457405" y="1186254"/>
                <a:ext cx="1243041" cy="608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b="1" dirty="0" smtClean="0">
                    <a:solidFill>
                      <a:schemeClr val="bg1"/>
                    </a:solidFill>
                    <a:latin typeface="Adobe 仿宋 Std R" panose="02020400000000000000" pitchFamily="18" charset="-122"/>
                    <a:ea typeface="Adobe 仿宋 Std R" panose="02020400000000000000" pitchFamily="18" charset="-122"/>
                  </a:rPr>
                  <a:t>LOGO</a:t>
                </a:r>
                <a:endParaRPr lang="zh-CN" altLang="en-US" b="1" dirty="0">
                  <a:solidFill>
                    <a:schemeClr val="bg1"/>
                  </a:solidFill>
                  <a:latin typeface="Adobe 仿宋 Std R" panose="02020400000000000000" pitchFamily="18" charset="-122"/>
                  <a:ea typeface="Adobe 仿宋 Std R" panose="02020400000000000000" pitchFamily="18" charset="-122"/>
                </a:endParaRPr>
              </a:p>
            </p:txBody>
          </p:sp>
        </p:grpSp>
      </p:grpSp>
      <p:sp>
        <p:nvSpPr>
          <p:cNvPr id="17" name="PA_圆角矩形 31"/>
          <p:cNvSpPr/>
          <p:nvPr>
            <p:custDataLst>
              <p:tags r:id="rId4"/>
            </p:custDataLst>
          </p:nvPr>
        </p:nvSpPr>
        <p:spPr>
          <a:xfrm>
            <a:off x="6402773" y="4537102"/>
            <a:ext cx="1421591" cy="2329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65" dirty="0" smtClean="0">
                <a:solidFill>
                  <a:srgbClr val="223762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学号：</a:t>
            </a:r>
            <a:r>
              <a:rPr lang="en-US" altLang="zh-CN" sz="1065" dirty="0" smtClean="0">
                <a:solidFill>
                  <a:srgbClr val="223762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20124652</a:t>
            </a:r>
            <a:endParaRPr lang="en-US" altLang="zh-CN" sz="1065" dirty="0" smtClean="0">
              <a:solidFill>
                <a:srgbClr val="223762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5"/>
          <a:srcRect l="14084" t="7579" r="17789"/>
          <a:stretch>
            <a:fillRect/>
          </a:stretch>
        </p:blipFill>
        <p:spPr>
          <a:xfrm>
            <a:off x="5347335" y="629920"/>
            <a:ext cx="1471295" cy="17887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 animBg="1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Pentium</a:t>
            </a:r>
            <a:r>
              <a:rPr lang="zh-CN" altLang="en-US" dirty="0" smtClean="0"/>
              <a:t>中断进入过程</a:t>
            </a:r>
            <a:r>
              <a:rPr lang="en-US" altLang="zh-CN" dirty="0" smtClean="0"/>
              <a:t>-2</a:t>
            </a:r>
            <a:endParaRPr lang="en-US" altLang="zh-CN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840209" y="1519646"/>
            <a:ext cx="1767016" cy="1767016"/>
            <a:chOff x="1773780" y="1442852"/>
            <a:chExt cx="1767016" cy="1767016"/>
          </a:xfrm>
        </p:grpSpPr>
        <p:sp>
          <p:nvSpPr>
            <p:cNvPr id="5" name="矩形 4"/>
            <p:cNvSpPr/>
            <p:nvPr/>
          </p:nvSpPr>
          <p:spPr>
            <a:xfrm>
              <a:off x="1773780" y="1442852"/>
              <a:ext cx="1767016" cy="1767016"/>
            </a:xfrm>
            <a:prstGeom prst="rect">
              <a:avLst/>
            </a:prstGeom>
            <a:noFill/>
            <a:ln>
              <a:solidFill>
                <a:srgbClr val="244C8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858425" y="1527497"/>
              <a:ext cx="1597727" cy="1597727"/>
            </a:xfrm>
            <a:prstGeom prst="rect">
              <a:avLst/>
            </a:prstGeom>
            <a:blipFill dpi="0"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013710" y="1461770"/>
            <a:ext cx="8386445" cy="14204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zh-CN"/>
              <a:t>保护模式下，当</a:t>
            </a:r>
            <a:r>
              <a:rPr lang="en-US" altLang="zh-CN"/>
              <a:t>CPU</a:t>
            </a:r>
            <a:r>
              <a:rPr lang="zh-CN" altLang="en-US"/>
              <a:t>读取到中断向量号之后，进入中断描述符表（</a:t>
            </a:r>
            <a:r>
              <a:rPr lang="en-US" altLang="zh-CN"/>
              <a:t>IDT</a:t>
            </a:r>
            <a:r>
              <a:rPr lang="zh-CN" altLang="en-US"/>
              <a:t>），在这个表中，我们主要关注选择符和偏移量。通过选择符进入</a:t>
            </a:r>
            <a:r>
              <a:rPr lang="en-US" altLang="zh-CN"/>
              <a:t>GDT</a:t>
            </a:r>
            <a:r>
              <a:rPr lang="zh-CN" altLang="en-US"/>
              <a:t>获取基址，然后和偏移量组成一个实地址，即为入口地址。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245610" y="2844800"/>
            <a:ext cx="5320665" cy="31496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07160" y="753110"/>
            <a:ext cx="4529455" cy="45593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Pentium</a:t>
            </a:r>
            <a:r>
              <a:rPr lang="zh-CN" altLang="en-US" dirty="0" smtClean="0"/>
              <a:t>中断</a:t>
            </a:r>
            <a:r>
              <a:rPr lang="zh-CN" dirty="0" smtClean="0"/>
              <a:t>处理过程</a:t>
            </a:r>
            <a:endParaRPr lang="zh-CN" dirty="0" smtClean="0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89585" y="1934210"/>
            <a:ext cx="3257550" cy="28625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359275" y="2064385"/>
            <a:ext cx="6596380" cy="14859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359275" y="3550285"/>
            <a:ext cx="6710680" cy="10001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160496" y="1465866"/>
            <a:ext cx="7871010" cy="393208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矩形 8"/>
          <p:cNvSpPr/>
          <p:nvPr/>
        </p:nvSpPr>
        <p:spPr>
          <a:xfrm>
            <a:off x="2429435" y="1711367"/>
            <a:ext cx="7333130" cy="3441085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文本框 3"/>
          <p:cNvSpPr txBox="1"/>
          <p:nvPr/>
        </p:nvSpPr>
        <p:spPr>
          <a:xfrm>
            <a:off x="2569302" y="2804999"/>
            <a:ext cx="7053116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defRPr/>
            </a:pPr>
            <a:r>
              <a:rPr lang="zh-CN" altLang="en-US" sz="4800" b="1" dirty="0" smtClean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谢谢</a:t>
            </a:r>
            <a:endParaRPr lang="zh-CN" altLang="en-US" sz="4800" b="1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7" name="PA_圆角矩形 31"/>
          <p:cNvSpPr/>
          <p:nvPr>
            <p:custDataLst>
              <p:tags r:id="rId2"/>
            </p:custDataLst>
          </p:nvPr>
        </p:nvSpPr>
        <p:spPr>
          <a:xfrm>
            <a:off x="4419755" y="4537102"/>
            <a:ext cx="1421591" cy="2329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65" dirty="0" smtClean="0">
                <a:solidFill>
                  <a:srgbClr val="223762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讲述人：徐驰</a:t>
            </a:r>
            <a:endParaRPr lang="zh-CN" altLang="en-US" sz="1065" dirty="0">
              <a:solidFill>
                <a:srgbClr val="223762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20" name="PA_圆角矩形 31"/>
          <p:cNvSpPr/>
          <p:nvPr>
            <p:custDataLst>
              <p:tags r:id="rId3"/>
            </p:custDataLst>
          </p:nvPr>
        </p:nvSpPr>
        <p:spPr>
          <a:xfrm>
            <a:off x="6402773" y="4537102"/>
            <a:ext cx="1421591" cy="2329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65" dirty="0" smtClean="0">
                <a:solidFill>
                  <a:srgbClr val="223762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20124652</a:t>
            </a:r>
            <a:endParaRPr lang="en-US" altLang="zh-CN" sz="1065" dirty="0" smtClean="0">
              <a:solidFill>
                <a:srgbClr val="223762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4" grpId="0"/>
      <p:bldP spid="7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2949865"/>
            <a:ext cx="12191999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                                             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182092"/>
            <a:ext cx="12191999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>
              <a:defRPr/>
            </a:pP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更多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2800" spc="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"/>
              </a:rPr>
              <a:t>www.ypppt.com/moban/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www.ypppt.com/ziti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www.ypppt.com/gushi/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www.ypppt.com/kejian/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2997200" y="423263"/>
            <a:ext cx="8780616" cy="60172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26" name="组合 25"/>
          <p:cNvGrpSpPr/>
          <p:nvPr/>
        </p:nvGrpSpPr>
        <p:grpSpPr>
          <a:xfrm>
            <a:off x="1129619" y="1228068"/>
            <a:ext cx="3045965" cy="1575682"/>
            <a:chOff x="944370" y="632414"/>
            <a:chExt cx="2981065" cy="1542110"/>
          </a:xfrm>
        </p:grpSpPr>
        <p:sp>
          <p:nvSpPr>
            <p:cNvPr id="24" name="矩形 23"/>
            <p:cNvSpPr/>
            <p:nvPr/>
          </p:nvSpPr>
          <p:spPr>
            <a:xfrm>
              <a:off x="1065396" y="632414"/>
              <a:ext cx="2860039" cy="1542110"/>
            </a:xfrm>
            <a:prstGeom prst="rect">
              <a:avLst/>
            </a:prstGeom>
            <a:solidFill>
              <a:srgbClr val="244C89"/>
            </a:solidFill>
            <a:ln>
              <a:noFill/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5" name="矩形 24"/>
            <p:cNvSpPr/>
            <p:nvPr/>
          </p:nvSpPr>
          <p:spPr>
            <a:xfrm>
              <a:off x="1194797" y="749939"/>
              <a:ext cx="2601237" cy="130706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  <a:effectLst>
              <a:outerShdw blurRad="444500" dist="2540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44370" y="1388963"/>
              <a:ext cx="2792383" cy="61254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en-US" altLang="zh-CN" sz="3465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CONTENT</a:t>
              </a:r>
              <a:endParaRPr lang="zh-CN" altLang="en-US" sz="3465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229307" y="849517"/>
              <a:ext cx="1490820" cy="65257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defRPr/>
              </a:pPr>
              <a:r>
                <a:rPr lang="zh-CN" altLang="en-US" sz="3735" b="1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rPr>
                <a:t>目 录</a:t>
              </a:r>
              <a:endParaRPr lang="zh-CN" altLang="en-US" sz="3735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 rot="16200000" flipV="1">
              <a:off x="2113755" y="1100764"/>
              <a:ext cx="313392" cy="18914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5620374" y="2775788"/>
            <a:ext cx="4890672" cy="576262"/>
            <a:chOff x="5714354" y="1664538"/>
            <a:chExt cx="4890672" cy="576262"/>
          </a:xfrm>
        </p:grpSpPr>
        <p:grpSp>
          <p:nvGrpSpPr>
            <p:cNvPr id="37" name="组合 36"/>
            <p:cNvGrpSpPr/>
            <p:nvPr/>
          </p:nvGrpSpPr>
          <p:grpSpPr>
            <a:xfrm>
              <a:off x="5714354" y="1664538"/>
              <a:ext cx="4752975" cy="576262"/>
              <a:chOff x="4753236" y="2069839"/>
              <a:chExt cx="4752975" cy="576262"/>
            </a:xfrm>
          </p:grpSpPr>
          <p:grpSp>
            <p:nvGrpSpPr>
              <p:cNvPr id="52" name="组合 21"/>
              <p:cNvGrpSpPr/>
              <p:nvPr/>
            </p:nvGrpSpPr>
            <p:grpSpPr bwMode="auto">
              <a:xfrm>
                <a:off x="4753236" y="2069839"/>
                <a:ext cx="576262" cy="576262"/>
                <a:chOff x="6170389" y="2579551"/>
                <a:chExt cx="576064" cy="576064"/>
              </a:xfrm>
            </p:grpSpPr>
            <p:sp>
              <p:nvSpPr>
                <p:cNvPr id="57" name="圆角矩形 10"/>
                <p:cNvSpPr>
                  <a:spLocks noChangeArrowheads="1"/>
                </p:cNvSpPr>
                <p:nvPr/>
              </p:nvSpPr>
              <p:spPr bwMode="auto">
                <a:xfrm>
                  <a:off x="6170389" y="2579551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8" name="Freeform 27"/>
                <p:cNvSpPr>
                  <a:spLocks noEditPoints="1"/>
                </p:cNvSpPr>
                <p:nvPr/>
              </p:nvSpPr>
              <p:spPr bwMode="auto">
                <a:xfrm>
                  <a:off x="6344742" y="2711328"/>
                  <a:ext cx="312142" cy="334857"/>
                </a:xfrm>
                <a:custGeom>
                  <a:avLst/>
                  <a:gdLst>
                    <a:gd name="T0" fmla="*/ 2147483646 w 812"/>
                    <a:gd name="T1" fmla="*/ 0 h 858"/>
                    <a:gd name="T2" fmla="*/ 2147483646 w 812"/>
                    <a:gd name="T3" fmla="*/ 2147483646 h 858"/>
                    <a:gd name="T4" fmla="*/ 2147483646 w 812"/>
                    <a:gd name="T5" fmla="*/ 2147483646 h 858"/>
                    <a:gd name="T6" fmla="*/ 2147483646 w 812"/>
                    <a:gd name="T7" fmla="*/ 2147483646 h 858"/>
                    <a:gd name="T8" fmla="*/ 2147483646 w 812"/>
                    <a:gd name="T9" fmla="*/ 2147483646 h 858"/>
                    <a:gd name="T10" fmla="*/ 2147483646 w 812"/>
                    <a:gd name="T11" fmla="*/ 2147483646 h 858"/>
                    <a:gd name="T12" fmla="*/ 2147483646 w 812"/>
                    <a:gd name="T13" fmla="*/ 2147483646 h 858"/>
                    <a:gd name="T14" fmla="*/ 2147483646 w 812"/>
                    <a:gd name="T15" fmla="*/ 2147483646 h 858"/>
                    <a:gd name="T16" fmla="*/ 0 w 812"/>
                    <a:gd name="T17" fmla="*/ 2147483646 h 858"/>
                    <a:gd name="T18" fmla="*/ 2147483646 w 812"/>
                    <a:gd name="T19" fmla="*/ 2147483646 h 858"/>
                    <a:gd name="T20" fmla="*/ 2147483646 w 812"/>
                    <a:gd name="T21" fmla="*/ 2147483646 h 858"/>
                    <a:gd name="T22" fmla="*/ 2147483646 w 812"/>
                    <a:gd name="T23" fmla="*/ 2147483646 h 858"/>
                    <a:gd name="T24" fmla="*/ 2147483646 w 812"/>
                    <a:gd name="T25" fmla="*/ 2147483646 h 858"/>
                    <a:gd name="T26" fmla="*/ 2147483646 w 812"/>
                    <a:gd name="T27" fmla="*/ 2147483646 h 858"/>
                    <a:gd name="T28" fmla="*/ 2147483646 w 812"/>
                    <a:gd name="T29" fmla="*/ 2147483646 h 858"/>
                    <a:gd name="T30" fmla="*/ 2147483646 w 812"/>
                    <a:gd name="T31" fmla="*/ 2147483646 h 858"/>
                    <a:gd name="T32" fmla="*/ 2147483646 w 812"/>
                    <a:gd name="T33" fmla="*/ 2147483646 h 858"/>
                    <a:gd name="T34" fmla="*/ 2147483646 w 812"/>
                    <a:gd name="T35" fmla="*/ 2147483646 h 858"/>
                    <a:gd name="T36" fmla="*/ 2147483646 w 812"/>
                    <a:gd name="T37" fmla="*/ 2147483646 h 858"/>
                    <a:gd name="T38" fmla="*/ 2147483646 w 812"/>
                    <a:gd name="T39" fmla="*/ 2147483646 h 858"/>
                    <a:gd name="T40" fmla="*/ 2147483646 w 812"/>
                    <a:gd name="T41" fmla="*/ 2147483646 h 858"/>
                    <a:gd name="T42" fmla="*/ 2147483646 w 812"/>
                    <a:gd name="T43" fmla="*/ 2147483646 h 858"/>
                    <a:gd name="T44" fmla="*/ 2147483646 w 812"/>
                    <a:gd name="T45" fmla="*/ 2147483646 h 858"/>
                    <a:gd name="T46" fmla="*/ 2147483646 w 812"/>
                    <a:gd name="T47" fmla="*/ 2147483646 h 858"/>
                    <a:gd name="T48" fmla="*/ 2147483646 w 812"/>
                    <a:gd name="T49" fmla="*/ 2147483646 h 858"/>
                    <a:gd name="T50" fmla="*/ 2147483646 w 812"/>
                    <a:gd name="T51" fmla="*/ 2147483646 h 858"/>
                    <a:gd name="T52" fmla="*/ 2147483646 w 812"/>
                    <a:gd name="T53" fmla="*/ 2147483646 h 858"/>
                    <a:gd name="T54" fmla="*/ 2147483646 w 812"/>
                    <a:gd name="T55" fmla="*/ 2147483646 h 858"/>
                    <a:gd name="T56" fmla="*/ 2147483646 w 812"/>
                    <a:gd name="T57" fmla="*/ 2147483646 h 858"/>
                    <a:gd name="T58" fmla="*/ 2147483646 w 812"/>
                    <a:gd name="T59" fmla="*/ 2147483646 h 858"/>
                    <a:gd name="T60" fmla="*/ 2147483646 w 812"/>
                    <a:gd name="T61" fmla="*/ 2147483646 h 858"/>
                    <a:gd name="T62" fmla="*/ 2147483646 w 812"/>
                    <a:gd name="T63" fmla="*/ 2147483646 h 858"/>
                    <a:gd name="T64" fmla="*/ 2147483646 w 812"/>
                    <a:gd name="T65" fmla="*/ 2147483646 h 858"/>
                    <a:gd name="T66" fmla="*/ 2147483646 w 812"/>
                    <a:gd name="T67" fmla="*/ 2147483646 h 858"/>
                    <a:gd name="T68" fmla="*/ 2147483646 w 812"/>
                    <a:gd name="T69" fmla="*/ 2147483646 h 858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812" h="858">
                      <a:moveTo>
                        <a:pt x="179" y="0"/>
                      </a:moveTo>
                      <a:lnTo>
                        <a:pt x="507" y="0"/>
                      </a:lnTo>
                      <a:cubicBezTo>
                        <a:pt x="569" y="0"/>
                        <a:pt x="620" y="51"/>
                        <a:pt x="620" y="113"/>
                      </a:cubicBezTo>
                      <a:lnTo>
                        <a:pt x="620" y="264"/>
                      </a:lnTo>
                      <a:cubicBezTo>
                        <a:pt x="584" y="292"/>
                        <a:pt x="563" y="318"/>
                        <a:pt x="535" y="356"/>
                      </a:cubicBezTo>
                      <a:lnTo>
                        <a:pt x="535" y="113"/>
                      </a:lnTo>
                      <a:cubicBezTo>
                        <a:pt x="535" y="98"/>
                        <a:pt x="522" y="85"/>
                        <a:pt x="507" y="85"/>
                      </a:cubicBezTo>
                      <a:lnTo>
                        <a:pt x="247" y="85"/>
                      </a:lnTo>
                      <a:lnTo>
                        <a:pt x="247" y="204"/>
                      </a:lnTo>
                      <a:cubicBezTo>
                        <a:pt x="247" y="216"/>
                        <a:pt x="237" y="226"/>
                        <a:pt x="225" y="226"/>
                      </a:cubicBezTo>
                      <a:lnTo>
                        <a:pt x="86" y="226"/>
                      </a:lnTo>
                      <a:lnTo>
                        <a:pt x="86" y="643"/>
                      </a:lnTo>
                      <a:cubicBezTo>
                        <a:pt x="86" y="658"/>
                        <a:pt x="98" y="670"/>
                        <a:pt x="113" y="670"/>
                      </a:cubicBezTo>
                      <a:lnTo>
                        <a:pt x="375" y="670"/>
                      </a:lnTo>
                      <a:cubicBezTo>
                        <a:pt x="366" y="699"/>
                        <a:pt x="358" y="727"/>
                        <a:pt x="353" y="756"/>
                      </a:cubicBezTo>
                      <a:lnTo>
                        <a:pt x="113" y="756"/>
                      </a:lnTo>
                      <a:cubicBezTo>
                        <a:pt x="51" y="756"/>
                        <a:pt x="0" y="705"/>
                        <a:pt x="0" y="643"/>
                      </a:cubicBezTo>
                      <a:lnTo>
                        <a:pt x="0" y="178"/>
                      </a:lnTo>
                      <a:lnTo>
                        <a:pt x="179" y="0"/>
                      </a:lnTo>
                      <a:close/>
                      <a:moveTo>
                        <a:pt x="721" y="277"/>
                      </a:moveTo>
                      <a:cubicBezTo>
                        <a:pt x="733" y="283"/>
                        <a:pt x="740" y="295"/>
                        <a:pt x="743" y="310"/>
                      </a:cubicBezTo>
                      <a:cubicBezTo>
                        <a:pt x="765" y="316"/>
                        <a:pt x="786" y="330"/>
                        <a:pt x="802" y="358"/>
                      </a:cubicBezTo>
                      <a:cubicBezTo>
                        <a:pt x="812" y="382"/>
                        <a:pt x="808" y="417"/>
                        <a:pt x="794" y="442"/>
                      </a:cubicBezTo>
                      <a:cubicBezTo>
                        <a:pt x="770" y="487"/>
                        <a:pt x="736" y="543"/>
                        <a:pt x="707" y="588"/>
                      </a:cubicBezTo>
                      <a:cubicBezTo>
                        <a:pt x="688" y="595"/>
                        <a:pt x="692" y="556"/>
                        <a:pt x="699" y="546"/>
                      </a:cubicBezTo>
                      <a:cubicBezTo>
                        <a:pt x="723" y="510"/>
                        <a:pt x="743" y="477"/>
                        <a:pt x="762" y="413"/>
                      </a:cubicBezTo>
                      <a:cubicBezTo>
                        <a:pt x="766" y="382"/>
                        <a:pt x="752" y="368"/>
                        <a:pt x="743" y="355"/>
                      </a:cubicBezTo>
                      <a:cubicBezTo>
                        <a:pt x="742" y="358"/>
                        <a:pt x="742" y="360"/>
                        <a:pt x="741" y="363"/>
                      </a:cubicBezTo>
                      <a:cubicBezTo>
                        <a:pt x="723" y="355"/>
                        <a:pt x="706" y="346"/>
                        <a:pt x="688" y="337"/>
                      </a:cubicBezTo>
                      <a:cubicBezTo>
                        <a:pt x="670" y="327"/>
                        <a:pt x="653" y="314"/>
                        <a:pt x="636" y="302"/>
                      </a:cubicBezTo>
                      <a:cubicBezTo>
                        <a:pt x="669" y="274"/>
                        <a:pt x="698" y="264"/>
                        <a:pt x="721" y="277"/>
                      </a:cubicBezTo>
                      <a:close/>
                      <a:moveTo>
                        <a:pt x="734" y="395"/>
                      </a:moveTo>
                      <a:cubicBezTo>
                        <a:pt x="719" y="445"/>
                        <a:pt x="690" y="508"/>
                        <a:pt x="649" y="579"/>
                      </a:cubicBezTo>
                      <a:cubicBezTo>
                        <a:pt x="628" y="615"/>
                        <a:pt x="604" y="650"/>
                        <a:pt x="580" y="681"/>
                      </a:cubicBezTo>
                      <a:cubicBezTo>
                        <a:pt x="557" y="670"/>
                        <a:pt x="535" y="658"/>
                        <a:pt x="512" y="646"/>
                      </a:cubicBezTo>
                      <a:cubicBezTo>
                        <a:pt x="488" y="633"/>
                        <a:pt x="465" y="617"/>
                        <a:pt x="442" y="601"/>
                      </a:cubicBezTo>
                      <a:cubicBezTo>
                        <a:pt x="457" y="565"/>
                        <a:pt x="475" y="527"/>
                        <a:pt x="496" y="491"/>
                      </a:cubicBezTo>
                      <a:cubicBezTo>
                        <a:pt x="536" y="420"/>
                        <a:pt x="576" y="363"/>
                        <a:pt x="612" y="325"/>
                      </a:cubicBezTo>
                      <a:cubicBezTo>
                        <a:pt x="631" y="338"/>
                        <a:pt x="650" y="351"/>
                        <a:pt x="671" y="363"/>
                      </a:cubicBezTo>
                      <a:cubicBezTo>
                        <a:pt x="691" y="375"/>
                        <a:pt x="712" y="384"/>
                        <a:pt x="734" y="395"/>
                      </a:cubicBezTo>
                      <a:close/>
                      <a:moveTo>
                        <a:pt x="560" y="707"/>
                      </a:moveTo>
                      <a:cubicBezTo>
                        <a:pt x="486" y="797"/>
                        <a:pt x="410" y="858"/>
                        <a:pt x="392" y="848"/>
                      </a:cubicBezTo>
                      <a:cubicBezTo>
                        <a:pt x="375" y="838"/>
                        <a:pt x="389" y="742"/>
                        <a:pt x="430" y="632"/>
                      </a:cubicBezTo>
                      <a:cubicBezTo>
                        <a:pt x="451" y="645"/>
                        <a:pt x="472" y="659"/>
                        <a:pt x="494" y="672"/>
                      </a:cubicBezTo>
                      <a:cubicBezTo>
                        <a:pt x="516" y="685"/>
                        <a:pt x="538" y="695"/>
                        <a:pt x="560" y="707"/>
                      </a:cubicBezTo>
                      <a:close/>
                      <a:moveTo>
                        <a:pt x="294" y="149"/>
                      </a:moveTo>
                      <a:lnTo>
                        <a:pt x="482" y="149"/>
                      </a:lnTo>
                      <a:lnTo>
                        <a:pt x="482" y="193"/>
                      </a:lnTo>
                      <a:lnTo>
                        <a:pt x="294" y="193"/>
                      </a:lnTo>
                      <a:lnTo>
                        <a:pt x="294" y="149"/>
                      </a:lnTo>
                      <a:close/>
                      <a:moveTo>
                        <a:pt x="148" y="437"/>
                      </a:moveTo>
                      <a:lnTo>
                        <a:pt x="258" y="437"/>
                      </a:lnTo>
                      <a:lnTo>
                        <a:pt x="258" y="480"/>
                      </a:lnTo>
                      <a:lnTo>
                        <a:pt x="148" y="480"/>
                      </a:lnTo>
                      <a:lnTo>
                        <a:pt x="148" y="437"/>
                      </a:lnTo>
                      <a:close/>
                      <a:moveTo>
                        <a:pt x="148" y="337"/>
                      </a:moveTo>
                      <a:lnTo>
                        <a:pt x="482" y="337"/>
                      </a:lnTo>
                      <a:lnTo>
                        <a:pt x="482" y="381"/>
                      </a:lnTo>
                      <a:lnTo>
                        <a:pt x="148" y="381"/>
                      </a:lnTo>
                      <a:lnTo>
                        <a:pt x="148" y="337"/>
                      </a:lnTo>
                      <a:close/>
                      <a:moveTo>
                        <a:pt x="148" y="245"/>
                      </a:moveTo>
                      <a:lnTo>
                        <a:pt x="482" y="245"/>
                      </a:lnTo>
                      <a:lnTo>
                        <a:pt x="482" y="288"/>
                      </a:lnTo>
                      <a:lnTo>
                        <a:pt x="148" y="288"/>
                      </a:lnTo>
                      <a:lnTo>
                        <a:pt x="148" y="245"/>
                      </a:lnTo>
                      <a:close/>
                      <a:moveTo>
                        <a:pt x="111" y="187"/>
                      </a:moveTo>
                      <a:lnTo>
                        <a:pt x="193" y="187"/>
                      </a:lnTo>
                      <a:cubicBezTo>
                        <a:pt x="201" y="187"/>
                        <a:pt x="208" y="181"/>
                        <a:pt x="208" y="173"/>
                      </a:cubicBezTo>
                      <a:lnTo>
                        <a:pt x="208" y="91"/>
                      </a:lnTo>
                      <a:lnTo>
                        <a:pt x="111" y="1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5" name="Rectangle 14"/>
              <p:cNvSpPr>
                <a:spLocks noChangeArrowheads="1"/>
              </p:cNvSpPr>
              <p:nvPr/>
            </p:nvSpPr>
            <p:spPr bwMode="auto">
              <a:xfrm>
                <a:off x="5581874" y="2234939"/>
                <a:ext cx="686726" cy="294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 smtClean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PART 1</a:t>
                </a:r>
                <a:endParaRPr lang="zh-CN" altLang="en-US" sz="1800" b="1" dirty="0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5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2152389"/>
                <a:ext cx="2940050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b="1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基本概念</a:t>
                </a:r>
                <a:endParaRPr lang="zh-CN" altLang="en-US" b="1" dirty="0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 flipH="1">
              <a:off x="6433491" y="2147214"/>
              <a:ext cx="4171535" cy="80892"/>
              <a:chOff x="2272062" y="2596259"/>
              <a:chExt cx="4173708" cy="80934"/>
            </a:xfrm>
          </p:grpSpPr>
          <p:cxnSp>
            <p:nvCxnSpPr>
              <p:cNvPr id="39" name="直接连接符 38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51" name="矩形 50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1800" kern="0">
                  <a:solidFill>
                    <a:srgbClr val="313D5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5620374" y="3633693"/>
            <a:ext cx="4890672" cy="576263"/>
            <a:chOff x="5714354" y="2522443"/>
            <a:chExt cx="4890672" cy="576263"/>
          </a:xfrm>
        </p:grpSpPr>
        <p:grpSp>
          <p:nvGrpSpPr>
            <p:cNvPr id="60" name="组合 59"/>
            <p:cNvGrpSpPr/>
            <p:nvPr/>
          </p:nvGrpSpPr>
          <p:grpSpPr>
            <a:xfrm>
              <a:off x="5714354" y="2522443"/>
              <a:ext cx="4229100" cy="576263"/>
              <a:chOff x="4753236" y="2862001"/>
              <a:chExt cx="4229100" cy="576263"/>
            </a:xfrm>
          </p:grpSpPr>
          <p:grpSp>
            <p:nvGrpSpPr>
              <p:cNvPr id="64" name="组合 22"/>
              <p:cNvGrpSpPr/>
              <p:nvPr/>
            </p:nvGrpSpPr>
            <p:grpSpPr bwMode="auto">
              <a:xfrm>
                <a:off x="4753236" y="2862001"/>
                <a:ext cx="576262" cy="576263"/>
                <a:chOff x="6170389" y="3371639"/>
                <a:chExt cx="576064" cy="576064"/>
              </a:xfrm>
            </p:grpSpPr>
            <p:sp>
              <p:nvSpPr>
                <p:cNvPr id="67" name="圆角矩形 11"/>
                <p:cNvSpPr>
                  <a:spLocks noChangeArrowheads="1"/>
                </p:cNvSpPr>
                <p:nvPr/>
              </p:nvSpPr>
              <p:spPr bwMode="auto">
                <a:xfrm>
                  <a:off x="6170389" y="3371639"/>
                  <a:ext cx="576064" cy="57606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244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  <a:latin typeface="Arial" panose="020B0604020202020204" pitchFamily="34" charset="0"/>
                      <a:ea typeface="仿宋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fontAlgn="base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8" name="Freeform 13"/>
                <p:cNvSpPr>
                  <a:spLocks noEditPoints="1"/>
                </p:cNvSpPr>
                <p:nvPr/>
              </p:nvSpPr>
              <p:spPr bwMode="auto">
                <a:xfrm>
                  <a:off x="6293383" y="3504805"/>
                  <a:ext cx="330076" cy="309733"/>
                </a:xfrm>
                <a:custGeom>
                  <a:avLst/>
                  <a:gdLst>
                    <a:gd name="T0" fmla="*/ 0 w 957"/>
                    <a:gd name="T1" fmla="*/ 2147483646 h 885"/>
                    <a:gd name="T2" fmla="*/ 2147483646 w 957"/>
                    <a:gd name="T3" fmla="*/ 2147483646 h 885"/>
                    <a:gd name="T4" fmla="*/ 2147483646 w 957"/>
                    <a:gd name="T5" fmla="*/ 2147483646 h 885"/>
                    <a:gd name="T6" fmla="*/ 2147483646 w 957"/>
                    <a:gd name="T7" fmla="*/ 2147483646 h 885"/>
                    <a:gd name="T8" fmla="*/ 2147483646 w 957"/>
                    <a:gd name="T9" fmla="*/ 2147483646 h 885"/>
                    <a:gd name="T10" fmla="*/ 2147483646 w 957"/>
                    <a:gd name="T11" fmla="*/ 2147483646 h 885"/>
                    <a:gd name="T12" fmla="*/ 2147483646 w 957"/>
                    <a:gd name="T13" fmla="*/ 2147483646 h 885"/>
                    <a:gd name="T14" fmla="*/ 2147483646 w 957"/>
                    <a:gd name="T15" fmla="*/ 2147483646 h 885"/>
                    <a:gd name="T16" fmla="*/ 2147483646 w 957"/>
                    <a:gd name="T17" fmla="*/ 2147483646 h 885"/>
                    <a:gd name="T18" fmla="*/ 2147483646 w 957"/>
                    <a:gd name="T19" fmla="*/ 2147483646 h 885"/>
                    <a:gd name="T20" fmla="*/ 0 w 957"/>
                    <a:gd name="T21" fmla="*/ 2147483646 h 885"/>
                    <a:gd name="T22" fmla="*/ 2147483646 w 957"/>
                    <a:gd name="T23" fmla="*/ 2147483646 h 885"/>
                    <a:gd name="T24" fmla="*/ 2147483646 w 957"/>
                    <a:gd name="T25" fmla="*/ 2147483646 h 885"/>
                    <a:gd name="T26" fmla="*/ 2147483646 w 957"/>
                    <a:gd name="T27" fmla="*/ 2147483646 h 885"/>
                    <a:gd name="T28" fmla="*/ 2147483646 w 957"/>
                    <a:gd name="T29" fmla="*/ 2147483646 h 885"/>
                    <a:gd name="T30" fmla="*/ 2147483646 w 957"/>
                    <a:gd name="T31" fmla="*/ 2147483646 h 885"/>
                    <a:gd name="T32" fmla="*/ 2147483646 w 957"/>
                    <a:gd name="T33" fmla="*/ 2147483646 h 885"/>
                    <a:gd name="T34" fmla="*/ 2147483646 w 957"/>
                    <a:gd name="T35" fmla="*/ 2147483646 h 885"/>
                    <a:gd name="T36" fmla="*/ 2147483646 w 957"/>
                    <a:gd name="T37" fmla="*/ 2147483646 h 885"/>
                    <a:gd name="T38" fmla="*/ 2147483646 w 957"/>
                    <a:gd name="T39" fmla="*/ 2147483646 h 885"/>
                    <a:gd name="T40" fmla="*/ 2147483646 w 957"/>
                    <a:gd name="T41" fmla="*/ 2147483646 h 885"/>
                    <a:gd name="T42" fmla="*/ 2147483646 w 957"/>
                    <a:gd name="T43" fmla="*/ 2147483646 h 885"/>
                    <a:gd name="T44" fmla="*/ 2147483646 w 957"/>
                    <a:gd name="T45" fmla="*/ 2147483646 h 885"/>
                    <a:gd name="T46" fmla="*/ 2147483646 w 957"/>
                    <a:gd name="T47" fmla="*/ 2147483646 h 885"/>
                    <a:gd name="T48" fmla="*/ 2147483646 w 957"/>
                    <a:gd name="T49" fmla="*/ 2147483646 h 885"/>
                    <a:gd name="T50" fmla="*/ 2147483646 w 957"/>
                    <a:gd name="T51" fmla="*/ 2147483646 h 885"/>
                    <a:gd name="T52" fmla="*/ 2147483646 w 957"/>
                    <a:gd name="T53" fmla="*/ 2147483646 h 885"/>
                    <a:gd name="T54" fmla="*/ 2147483646 w 957"/>
                    <a:gd name="T55" fmla="*/ 2147483646 h 885"/>
                    <a:gd name="T56" fmla="*/ 2147483646 w 957"/>
                    <a:gd name="T57" fmla="*/ 2147483646 h 885"/>
                    <a:gd name="T58" fmla="*/ 2147483646 w 957"/>
                    <a:gd name="T59" fmla="*/ 2147483646 h 885"/>
                    <a:gd name="T60" fmla="*/ 2147483646 w 957"/>
                    <a:gd name="T61" fmla="*/ 2147483646 h 885"/>
                    <a:gd name="T62" fmla="*/ 2147483646 w 957"/>
                    <a:gd name="T63" fmla="*/ 2147483646 h 885"/>
                    <a:gd name="T64" fmla="*/ 2147483646 w 957"/>
                    <a:gd name="T65" fmla="*/ 2147483646 h 885"/>
                    <a:gd name="T66" fmla="*/ 2147483646 w 957"/>
                    <a:gd name="T67" fmla="*/ 2147483646 h 885"/>
                    <a:gd name="T68" fmla="*/ 2147483646 w 957"/>
                    <a:gd name="T69" fmla="*/ 2147483646 h 885"/>
                    <a:gd name="T70" fmla="*/ 2147483646 w 957"/>
                    <a:gd name="T71" fmla="*/ 2147483646 h 885"/>
                    <a:gd name="T72" fmla="*/ 2147483646 w 957"/>
                    <a:gd name="T73" fmla="*/ 2147483646 h 885"/>
                    <a:gd name="T74" fmla="*/ 2147483646 w 957"/>
                    <a:gd name="T75" fmla="*/ 2147483646 h 885"/>
                    <a:gd name="T76" fmla="*/ 2147483646 w 957"/>
                    <a:gd name="T77" fmla="*/ 2147483646 h 885"/>
                    <a:gd name="T78" fmla="*/ 2147483646 w 957"/>
                    <a:gd name="T79" fmla="*/ 2147483646 h 885"/>
                    <a:gd name="T80" fmla="*/ 2147483646 w 957"/>
                    <a:gd name="T81" fmla="*/ 2147483646 h 885"/>
                    <a:gd name="T82" fmla="*/ 2147483646 w 957"/>
                    <a:gd name="T83" fmla="*/ 2147483646 h 885"/>
                    <a:gd name="T84" fmla="*/ 2147483646 w 957"/>
                    <a:gd name="T85" fmla="*/ 2147483646 h 885"/>
                    <a:gd name="T86" fmla="*/ 2147483646 w 957"/>
                    <a:gd name="T87" fmla="*/ 2147483646 h 885"/>
                    <a:gd name="T88" fmla="*/ 2147483646 w 957"/>
                    <a:gd name="T89" fmla="*/ 2147483646 h 885"/>
                    <a:gd name="T90" fmla="*/ 2147483646 w 957"/>
                    <a:gd name="T91" fmla="*/ 2147483646 h 885"/>
                    <a:gd name="T92" fmla="*/ 2147483646 w 957"/>
                    <a:gd name="T93" fmla="*/ 2147483646 h 885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</a:gdLst>
                  <a:ahLst/>
                  <a:cxnLst>
                    <a:cxn ang="T94">
                      <a:pos x="T0" y="T1"/>
                    </a:cxn>
                    <a:cxn ang="T95">
                      <a:pos x="T2" y="T3"/>
                    </a:cxn>
                    <a:cxn ang="T96">
                      <a:pos x="T4" y="T5"/>
                    </a:cxn>
                    <a:cxn ang="T97">
                      <a:pos x="T6" y="T7"/>
                    </a:cxn>
                    <a:cxn ang="T98">
                      <a:pos x="T8" y="T9"/>
                    </a:cxn>
                    <a:cxn ang="T99">
                      <a:pos x="T10" y="T11"/>
                    </a:cxn>
                    <a:cxn ang="T100">
                      <a:pos x="T12" y="T13"/>
                    </a:cxn>
                    <a:cxn ang="T101">
                      <a:pos x="T14" y="T15"/>
                    </a:cxn>
                    <a:cxn ang="T102">
                      <a:pos x="T16" y="T17"/>
                    </a:cxn>
                    <a:cxn ang="T103">
                      <a:pos x="T18" y="T19"/>
                    </a:cxn>
                    <a:cxn ang="T104">
                      <a:pos x="T20" y="T21"/>
                    </a:cxn>
                    <a:cxn ang="T105">
                      <a:pos x="T22" y="T23"/>
                    </a:cxn>
                    <a:cxn ang="T106">
                      <a:pos x="T24" y="T25"/>
                    </a:cxn>
                    <a:cxn ang="T107">
                      <a:pos x="T26" y="T27"/>
                    </a:cxn>
                    <a:cxn ang="T108">
                      <a:pos x="T28" y="T29"/>
                    </a:cxn>
                    <a:cxn ang="T109">
                      <a:pos x="T30" y="T31"/>
                    </a:cxn>
                    <a:cxn ang="T110">
                      <a:pos x="T32" y="T33"/>
                    </a:cxn>
                    <a:cxn ang="T111">
                      <a:pos x="T34" y="T35"/>
                    </a:cxn>
                    <a:cxn ang="T112">
                      <a:pos x="T36" y="T37"/>
                    </a:cxn>
                    <a:cxn ang="T113">
                      <a:pos x="T38" y="T39"/>
                    </a:cxn>
                    <a:cxn ang="T114">
                      <a:pos x="T40" y="T41"/>
                    </a:cxn>
                    <a:cxn ang="T115">
                      <a:pos x="T42" y="T43"/>
                    </a:cxn>
                    <a:cxn ang="T116">
                      <a:pos x="T44" y="T45"/>
                    </a:cxn>
                    <a:cxn ang="T117">
                      <a:pos x="T46" y="T47"/>
                    </a:cxn>
                    <a:cxn ang="T118">
                      <a:pos x="T48" y="T49"/>
                    </a:cxn>
                    <a:cxn ang="T119">
                      <a:pos x="T50" y="T51"/>
                    </a:cxn>
                    <a:cxn ang="T120">
                      <a:pos x="T52" y="T53"/>
                    </a:cxn>
                    <a:cxn ang="T121">
                      <a:pos x="T54" y="T55"/>
                    </a:cxn>
                    <a:cxn ang="T122">
                      <a:pos x="T56" y="T57"/>
                    </a:cxn>
                    <a:cxn ang="T123">
                      <a:pos x="T58" y="T59"/>
                    </a:cxn>
                    <a:cxn ang="T124">
                      <a:pos x="T60" y="T61"/>
                    </a:cxn>
                    <a:cxn ang="T125">
                      <a:pos x="T62" y="T63"/>
                    </a:cxn>
                    <a:cxn ang="T126">
                      <a:pos x="T64" y="T65"/>
                    </a:cxn>
                    <a:cxn ang="T127">
                      <a:pos x="T66" y="T67"/>
                    </a:cxn>
                    <a:cxn ang="T128">
                      <a:pos x="T68" y="T69"/>
                    </a:cxn>
                    <a:cxn ang="T129">
                      <a:pos x="T70" y="T71"/>
                    </a:cxn>
                    <a:cxn ang="T130">
                      <a:pos x="T72" y="T73"/>
                    </a:cxn>
                    <a:cxn ang="T131">
                      <a:pos x="T74" y="T75"/>
                    </a:cxn>
                    <a:cxn ang="T132">
                      <a:pos x="T76" y="T77"/>
                    </a:cxn>
                    <a:cxn ang="T133">
                      <a:pos x="T78" y="T79"/>
                    </a:cxn>
                    <a:cxn ang="T134">
                      <a:pos x="T80" y="T81"/>
                    </a:cxn>
                    <a:cxn ang="T135">
                      <a:pos x="T82" y="T83"/>
                    </a:cxn>
                    <a:cxn ang="T136">
                      <a:pos x="T84" y="T85"/>
                    </a:cxn>
                    <a:cxn ang="T137">
                      <a:pos x="T86" y="T87"/>
                    </a:cxn>
                    <a:cxn ang="T138">
                      <a:pos x="T88" y="T89"/>
                    </a:cxn>
                    <a:cxn ang="T139">
                      <a:pos x="T90" y="T91"/>
                    </a:cxn>
                    <a:cxn ang="T140">
                      <a:pos x="T92" y="T93"/>
                    </a:cxn>
                  </a:cxnLst>
                  <a:rect l="0" t="0" r="r" b="b"/>
                  <a:pathLst>
                    <a:path w="957" h="885">
                      <a:moveTo>
                        <a:pt x="0" y="155"/>
                      </a:moveTo>
                      <a:cubicBezTo>
                        <a:pt x="0" y="278"/>
                        <a:pt x="0" y="400"/>
                        <a:pt x="0" y="523"/>
                      </a:cubicBezTo>
                      <a:cubicBezTo>
                        <a:pt x="0" y="533"/>
                        <a:pt x="161" y="687"/>
                        <a:pt x="181" y="707"/>
                      </a:cubicBezTo>
                      <a:cubicBezTo>
                        <a:pt x="202" y="728"/>
                        <a:pt x="355" y="885"/>
                        <a:pt x="368" y="885"/>
                      </a:cubicBezTo>
                      <a:cubicBezTo>
                        <a:pt x="442" y="885"/>
                        <a:pt x="516" y="885"/>
                        <a:pt x="589" y="885"/>
                      </a:cubicBezTo>
                      <a:cubicBezTo>
                        <a:pt x="620" y="885"/>
                        <a:pt x="632" y="856"/>
                        <a:pt x="645" y="837"/>
                      </a:cubicBezTo>
                      <a:cubicBezTo>
                        <a:pt x="645" y="684"/>
                        <a:pt x="645" y="532"/>
                        <a:pt x="645" y="380"/>
                      </a:cubicBezTo>
                      <a:cubicBezTo>
                        <a:pt x="631" y="385"/>
                        <a:pt x="590" y="368"/>
                        <a:pt x="582" y="391"/>
                      </a:cubicBezTo>
                      <a:cubicBezTo>
                        <a:pt x="577" y="401"/>
                        <a:pt x="582" y="573"/>
                        <a:pt x="582" y="608"/>
                      </a:cubicBezTo>
                      <a:cubicBezTo>
                        <a:pt x="582" y="643"/>
                        <a:pt x="592" y="822"/>
                        <a:pt x="567" y="822"/>
                      </a:cubicBezTo>
                      <a:cubicBezTo>
                        <a:pt x="507" y="822"/>
                        <a:pt x="447" y="822"/>
                        <a:pt x="387" y="822"/>
                      </a:cubicBezTo>
                      <a:cubicBezTo>
                        <a:pt x="368" y="822"/>
                        <a:pt x="376" y="760"/>
                        <a:pt x="376" y="741"/>
                      </a:cubicBezTo>
                      <a:cubicBezTo>
                        <a:pt x="376" y="710"/>
                        <a:pt x="376" y="679"/>
                        <a:pt x="376" y="649"/>
                      </a:cubicBezTo>
                      <a:cubicBezTo>
                        <a:pt x="376" y="565"/>
                        <a:pt x="376" y="551"/>
                        <a:pt x="324" y="516"/>
                      </a:cubicBezTo>
                      <a:cubicBezTo>
                        <a:pt x="300" y="516"/>
                        <a:pt x="301" y="509"/>
                        <a:pt x="280" y="509"/>
                      </a:cubicBezTo>
                      <a:cubicBezTo>
                        <a:pt x="209" y="509"/>
                        <a:pt x="137" y="509"/>
                        <a:pt x="66" y="509"/>
                      </a:cubicBezTo>
                      <a:cubicBezTo>
                        <a:pt x="66" y="398"/>
                        <a:pt x="66" y="287"/>
                        <a:pt x="66" y="177"/>
                      </a:cubicBezTo>
                      <a:cubicBezTo>
                        <a:pt x="66" y="168"/>
                        <a:pt x="69" y="169"/>
                        <a:pt x="74" y="162"/>
                      </a:cubicBezTo>
                      <a:cubicBezTo>
                        <a:pt x="155" y="162"/>
                        <a:pt x="236" y="162"/>
                        <a:pt x="317" y="162"/>
                      </a:cubicBezTo>
                      <a:cubicBezTo>
                        <a:pt x="333" y="151"/>
                        <a:pt x="375" y="115"/>
                        <a:pt x="376" y="92"/>
                      </a:cubicBezTo>
                      <a:cubicBezTo>
                        <a:pt x="274" y="92"/>
                        <a:pt x="172" y="92"/>
                        <a:pt x="70" y="92"/>
                      </a:cubicBezTo>
                      <a:cubicBezTo>
                        <a:pt x="42" y="92"/>
                        <a:pt x="0" y="131"/>
                        <a:pt x="0" y="155"/>
                      </a:cubicBezTo>
                      <a:close/>
                      <a:moveTo>
                        <a:pt x="505" y="215"/>
                      </a:moveTo>
                      <a:lnTo>
                        <a:pt x="538" y="182"/>
                      </a:lnTo>
                      <a:lnTo>
                        <a:pt x="505" y="149"/>
                      </a:lnTo>
                      <a:cubicBezTo>
                        <a:pt x="504" y="148"/>
                        <a:pt x="504" y="146"/>
                        <a:pt x="505" y="145"/>
                      </a:cubicBezTo>
                      <a:lnTo>
                        <a:pt x="527" y="123"/>
                      </a:lnTo>
                      <a:cubicBezTo>
                        <a:pt x="528" y="122"/>
                        <a:pt x="530" y="122"/>
                        <a:pt x="531" y="123"/>
                      </a:cubicBezTo>
                      <a:lnTo>
                        <a:pt x="564" y="156"/>
                      </a:lnTo>
                      <a:lnTo>
                        <a:pt x="597" y="123"/>
                      </a:lnTo>
                      <a:cubicBezTo>
                        <a:pt x="599" y="122"/>
                        <a:pt x="601" y="122"/>
                        <a:pt x="602" y="123"/>
                      </a:cubicBezTo>
                      <a:lnTo>
                        <a:pt x="624" y="145"/>
                      </a:lnTo>
                      <a:cubicBezTo>
                        <a:pt x="625" y="146"/>
                        <a:pt x="625" y="148"/>
                        <a:pt x="624" y="149"/>
                      </a:cubicBezTo>
                      <a:lnTo>
                        <a:pt x="591" y="182"/>
                      </a:lnTo>
                      <a:lnTo>
                        <a:pt x="624" y="215"/>
                      </a:lnTo>
                      <a:cubicBezTo>
                        <a:pt x="625" y="217"/>
                        <a:pt x="625" y="219"/>
                        <a:pt x="624" y="220"/>
                      </a:cubicBezTo>
                      <a:lnTo>
                        <a:pt x="602" y="242"/>
                      </a:lnTo>
                      <a:cubicBezTo>
                        <a:pt x="601" y="243"/>
                        <a:pt x="599" y="243"/>
                        <a:pt x="597" y="242"/>
                      </a:cubicBezTo>
                      <a:lnTo>
                        <a:pt x="564" y="209"/>
                      </a:lnTo>
                      <a:lnTo>
                        <a:pt x="531" y="242"/>
                      </a:lnTo>
                      <a:cubicBezTo>
                        <a:pt x="530" y="243"/>
                        <a:pt x="528" y="243"/>
                        <a:pt x="527" y="242"/>
                      </a:cubicBezTo>
                      <a:lnTo>
                        <a:pt x="505" y="220"/>
                      </a:lnTo>
                      <a:cubicBezTo>
                        <a:pt x="504" y="219"/>
                        <a:pt x="504" y="217"/>
                        <a:pt x="505" y="215"/>
                      </a:cubicBezTo>
                      <a:close/>
                      <a:moveTo>
                        <a:pt x="780" y="332"/>
                      </a:moveTo>
                      <a:lnTo>
                        <a:pt x="944" y="496"/>
                      </a:lnTo>
                      <a:cubicBezTo>
                        <a:pt x="957" y="509"/>
                        <a:pt x="957" y="530"/>
                        <a:pt x="944" y="543"/>
                      </a:cubicBezTo>
                      <a:lnTo>
                        <a:pt x="925" y="562"/>
                      </a:lnTo>
                      <a:cubicBezTo>
                        <a:pt x="912" y="575"/>
                        <a:pt x="891" y="575"/>
                        <a:pt x="878" y="562"/>
                      </a:cubicBezTo>
                      <a:lnTo>
                        <a:pt x="714" y="398"/>
                      </a:lnTo>
                      <a:lnTo>
                        <a:pt x="780" y="332"/>
                      </a:lnTo>
                      <a:close/>
                      <a:moveTo>
                        <a:pt x="447" y="65"/>
                      </a:moveTo>
                      <a:cubicBezTo>
                        <a:pt x="512" y="0"/>
                        <a:pt x="617" y="0"/>
                        <a:pt x="682" y="65"/>
                      </a:cubicBezTo>
                      <a:cubicBezTo>
                        <a:pt x="740" y="123"/>
                        <a:pt x="747" y="213"/>
                        <a:pt x="701" y="278"/>
                      </a:cubicBezTo>
                      <a:lnTo>
                        <a:pt x="754" y="331"/>
                      </a:lnTo>
                      <a:cubicBezTo>
                        <a:pt x="756" y="333"/>
                        <a:pt x="756" y="337"/>
                        <a:pt x="754" y="339"/>
                      </a:cubicBezTo>
                      <a:lnTo>
                        <a:pt x="721" y="372"/>
                      </a:lnTo>
                      <a:cubicBezTo>
                        <a:pt x="719" y="374"/>
                        <a:pt x="715" y="374"/>
                        <a:pt x="713" y="372"/>
                      </a:cubicBezTo>
                      <a:lnTo>
                        <a:pt x="660" y="319"/>
                      </a:lnTo>
                      <a:cubicBezTo>
                        <a:pt x="595" y="364"/>
                        <a:pt x="505" y="358"/>
                        <a:pt x="447" y="300"/>
                      </a:cubicBezTo>
                      <a:cubicBezTo>
                        <a:pt x="382" y="235"/>
                        <a:pt x="382" y="130"/>
                        <a:pt x="447" y="65"/>
                      </a:cubicBezTo>
                      <a:close/>
                      <a:moveTo>
                        <a:pt x="486" y="104"/>
                      </a:moveTo>
                      <a:cubicBezTo>
                        <a:pt x="529" y="60"/>
                        <a:pt x="600" y="60"/>
                        <a:pt x="643" y="104"/>
                      </a:cubicBezTo>
                      <a:cubicBezTo>
                        <a:pt x="687" y="147"/>
                        <a:pt x="687" y="218"/>
                        <a:pt x="643" y="261"/>
                      </a:cubicBezTo>
                      <a:cubicBezTo>
                        <a:pt x="600" y="305"/>
                        <a:pt x="529" y="305"/>
                        <a:pt x="486" y="261"/>
                      </a:cubicBezTo>
                      <a:cubicBezTo>
                        <a:pt x="442" y="218"/>
                        <a:pt x="442" y="147"/>
                        <a:pt x="486" y="104"/>
                      </a:cubicBezTo>
                      <a:close/>
                      <a:moveTo>
                        <a:pt x="306" y="770"/>
                      </a:moveTo>
                      <a:cubicBezTo>
                        <a:pt x="304" y="706"/>
                        <a:pt x="303" y="643"/>
                        <a:pt x="302" y="579"/>
                      </a:cubicBezTo>
                      <a:cubicBezTo>
                        <a:pt x="241" y="579"/>
                        <a:pt x="179" y="579"/>
                        <a:pt x="118" y="579"/>
                      </a:cubicBezTo>
                      <a:cubicBezTo>
                        <a:pt x="117" y="580"/>
                        <a:pt x="116" y="581"/>
                        <a:pt x="115" y="581"/>
                      </a:cubicBezTo>
                      <a:cubicBezTo>
                        <a:pt x="179" y="644"/>
                        <a:pt x="242" y="707"/>
                        <a:pt x="306" y="770"/>
                      </a:cubicBezTo>
                      <a:close/>
                      <a:moveTo>
                        <a:pt x="110" y="225"/>
                      </a:moveTo>
                      <a:cubicBezTo>
                        <a:pt x="110" y="233"/>
                        <a:pt x="110" y="242"/>
                        <a:pt x="110" y="250"/>
                      </a:cubicBezTo>
                      <a:cubicBezTo>
                        <a:pt x="110" y="259"/>
                        <a:pt x="116" y="265"/>
                        <a:pt x="125" y="265"/>
                      </a:cubicBezTo>
                      <a:cubicBezTo>
                        <a:pt x="209" y="265"/>
                        <a:pt x="292" y="265"/>
                        <a:pt x="376" y="265"/>
                      </a:cubicBezTo>
                      <a:cubicBezTo>
                        <a:pt x="399" y="265"/>
                        <a:pt x="394" y="228"/>
                        <a:pt x="387" y="214"/>
                      </a:cubicBezTo>
                      <a:cubicBezTo>
                        <a:pt x="338" y="214"/>
                        <a:pt x="288" y="214"/>
                        <a:pt x="239" y="214"/>
                      </a:cubicBezTo>
                      <a:cubicBezTo>
                        <a:pt x="209" y="214"/>
                        <a:pt x="110" y="206"/>
                        <a:pt x="110" y="225"/>
                      </a:cubicBezTo>
                      <a:close/>
                      <a:moveTo>
                        <a:pt x="110" y="405"/>
                      </a:moveTo>
                      <a:cubicBezTo>
                        <a:pt x="110" y="416"/>
                        <a:pt x="110" y="427"/>
                        <a:pt x="110" y="439"/>
                      </a:cubicBezTo>
                      <a:cubicBezTo>
                        <a:pt x="110" y="447"/>
                        <a:pt x="113" y="450"/>
                        <a:pt x="121" y="450"/>
                      </a:cubicBezTo>
                      <a:cubicBezTo>
                        <a:pt x="211" y="450"/>
                        <a:pt x="301" y="450"/>
                        <a:pt x="390" y="450"/>
                      </a:cubicBezTo>
                      <a:cubicBezTo>
                        <a:pt x="392" y="440"/>
                        <a:pt x="400" y="402"/>
                        <a:pt x="379" y="402"/>
                      </a:cubicBezTo>
                      <a:cubicBezTo>
                        <a:pt x="296" y="402"/>
                        <a:pt x="212" y="402"/>
                        <a:pt x="129" y="402"/>
                      </a:cubicBezTo>
                      <a:cubicBezTo>
                        <a:pt x="123" y="402"/>
                        <a:pt x="115" y="404"/>
                        <a:pt x="110" y="405"/>
                      </a:cubicBezTo>
                      <a:close/>
                      <a:moveTo>
                        <a:pt x="110" y="328"/>
                      </a:moveTo>
                      <a:cubicBezTo>
                        <a:pt x="110" y="333"/>
                        <a:pt x="110" y="338"/>
                        <a:pt x="110" y="343"/>
                      </a:cubicBezTo>
                      <a:cubicBezTo>
                        <a:pt x="110" y="351"/>
                        <a:pt x="113" y="351"/>
                        <a:pt x="118" y="357"/>
                      </a:cubicBezTo>
                      <a:cubicBezTo>
                        <a:pt x="205" y="357"/>
                        <a:pt x="292" y="357"/>
                        <a:pt x="379" y="357"/>
                      </a:cubicBezTo>
                      <a:cubicBezTo>
                        <a:pt x="384" y="355"/>
                        <a:pt x="389" y="353"/>
                        <a:pt x="394" y="350"/>
                      </a:cubicBezTo>
                      <a:cubicBezTo>
                        <a:pt x="394" y="344"/>
                        <a:pt x="394" y="338"/>
                        <a:pt x="394" y="332"/>
                      </a:cubicBezTo>
                      <a:cubicBezTo>
                        <a:pt x="394" y="320"/>
                        <a:pt x="390" y="317"/>
                        <a:pt x="387" y="309"/>
                      </a:cubicBezTo>
                      <a:cubicBezTo>
                        <a:pt x="336" y="309"/>
                        <a:pt x="286" y="309"/>
                        <a:pt x="236" y="309"/>
                      </a:cubicBezTo>
                      <a:cubicBezTo>
                        <a:pt x="211" y="309"/>
                        <a:pt x="187" y="309"/>
                        <a:pt x="162" y="309"/>
                      </a:cubicBezTo>
                      <a:cubicBezTo>
                        <a:pt x="131" y="310"/>
                        <a:pt x="110" y="299"/>
                        <a:pt x="110" y="3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65" name="Rectangle 14"/>
              <p:cNvSpPr>
                <a:spLocks noChangeArrowheads="1"/>
              </p:cNvSpPr>
              <p:nvPr/>
            </p:nvSpPr>
            <p:spPr bwMode="auto">
              <a:xfrm>
                <a:off x="5581874" y="3017576"/>
                <a:ext cx="686726" cy="2946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600" b="1" dirty="0" smtClean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PART </a:t>
                </a:r>
                <a:r>
                  <a:rPr lang="en-US" altLang="zh-CN" sz="1600" b="1" dirty="0" smtClean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2</a:t>
                </a:r>
                <a:endParaRPr lang="zh-CN" altLang="en-US" sz="1800" b="1" dirty="0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66" name="TextBox 59"/>
              <p:cNvSpPr txBox="1">
                <a:spLocks noChangeArrowheads="1"/>
              </p:cNvSpPr>
              <p:nvPr/>
            </p:nvSpPr>
            <p:spPr bwMode="auto">
              <a:xfrm>
                <a:off x="6566161" y="2941376"/>
                <a:ext cx="2416175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  <a:latin typeface="Arial" panose="020B0604020202020204" pitchFamily="34" charset="0"/>
                    <a:ea typeface="仿宋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b="1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Pentium</a:t>
                </a:r>
                <a:r>
                  <a:rPr lang="zh-CN" altLang="en-US" b="1" dirty="0">
                    <a:solidFill>
                      <a:srgbClr val="313D51"/>
                    </a:solidFill>
                    <a:latin typeface="思源黑体" panose="020B0500000000000000" pitchFamily="34" charset="-122"/>
                    <a:ea typeface="思源黑体" panose="020B0500000000000000" pitchFamily="34" charset="-122"/>
                  </a:rPr>
                  <a:t>中断机制</a:t>
                </a:r>
                <a:endParaRPr lang="zh-CN" altLang="en-US" b="1" dirty="0">
                  <a:solidFill>
                    <a:srgbClr val="313D5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 flipH="1">
              <a:off x="6433491" y="3012031"/>
              <a:ext cx="4171535" cy="80892"/>
              <a:chOff x="2272062" y="2596259"/>
              <a:chExt cx="4173708" cy="80934"/>
            </a:xfrm>
          </p:grpSpPr>
          <p:cxnSp>
            <p:nvCxnSpPr>
              <p:cNvPr id="62" name="直接连接符 61"/>
              <p:cNvCxnSpPr/>
              <p:nvPr/>
            </p:nvCxnSpPr>
            <p:spPr>
              <a:xfrm>
                <a:off x="2272062" y="2672770"/>
                <a:ext cx="415871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63" name="矩形 62"/>
              <p:cNvSpPr/>
              <p:nvPr/>
            </p:nvSpPr>
            <p:spPr>
              <a:xfrm>
                <a:off x="5494740" y="2596259"/>
                <a:ext cx="951030" cy="80934"/>
              </a:xfrm>
              <a:prstGeom prst="rect">
                <a:avLst/>
              </a:prstGeom>
              <a:solidFill>
                <a:srgbClr val="244C8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3765">
                  <a:lnSpc>
                    <a:spcPct val="120000"/>
                  </a:lnSpc>
                  <a:defRPr/>
                </a:pPr>
                <a:endParaRPr lang="zh-CN" altLang="en-US" sz="1800" kern="0">
                  <a:solidFill>
                    <a:srgbClr val="313D51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7384026" y="827314"/>
            <a:ext cx="314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文本框 23"/>
          <p:cNvSpPr txBox="1"/>
          <p:nvPr/>
        </p:nvSpPr>
        <p:spPr>
          <a:xfrm>
            <a:off x="3051312" y="2443843"/>
            <a:ext cx="13115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  <a:latin typeface="Agency FB" panose="020B0503020202020204" pitchFamily="34" charset="0"/>
              </a:rPr>
              <a:t>01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11483" y="3069937"/>
            <a:ext cx="4238307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基本概念</a:t>
            </a:r>
            <a:endParaRPr lang="zh-CN" altLang="en-US" sz="4400" b="1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552445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Pentium</a:t>
            </a:r>
            <a:r>
              <a:rPr lang="zh-CN" altLang="en-US" dirty="0" smtClean="0"/>
              <a:t>处理器基本特征</a:t>
            </a:r>
            <a:endParaRPr lang="zh-CN" altLang="en-US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840209" y="1519646"/>
            <a:ext cx="1767016" cy="1767016"/>
            <a:chOff x="1773780" y="1442852"/>
            <a:chExt cx="1767016" cy="1767016"/>
          </a:xfrm>
        </p:grpSpPr>
        <p:sp>
          <p:nvSpPr>
            <p:cNvPr id="5" name="矩形 4"/>
            <p:cNvSpPr/>
            <p:nvPr/>
          </p:nvSpPr>
          <p:spPr>
            <a:xfrm>
              <a:off x="1773780" y="1442852"/>
              <a:ext cx="1767016" cy="1767016"/>
            </a:xfrm>
            <a:prstGeom prst="rect">
              <a:avLst/>
            </a:prstGeom>
            <a:noFill/>
            <a:ln>
              <a:solidFill>
                <a:srgbClr val="244C8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858425" y="1527497"/>
              <a:ext cx="1597727" cy="1597727"/>
            </a:xfrm>
            <a:prstGeom prst="rect">
              <a:avLst/>
            </a:prstGeom>
            <a:blipFill dpi="0"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009265" y="1461770"/>
            <a:ext cx="8386445" cy="4519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zh-CN" altLang="en-US" b="1"/>
              <a:t>Pentium处理器是英特尔公司推出的一种x86架构的微处理器，具有以下基本特征：</a:t>
            </a:r>
            <a:endParaRPr lang="zh-CN" altLang="en-US" b="1"/>
          </a:p>
          <a:p>
            <a:pPr>
              <a:lnSpc>
                <a:spcPct val="120000"/>
              </a:lnSpc>
            </a:pPr>
            <a:r>
              <a:rPr lang="en-US" altLang="zh-CN"/>
              <a:t>1.高性能：Pentium处理器采用了超标量技术，可以同时执行多个指令，大大提高了处理器的性能。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2.高速缓存：Pentium处理器具有高速缓存，可以存储频繁使用的数据和指令，减少了访问内存的时间，提高了系统的性能。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3.浮点数运算能力：Pentium处理器具有高效的浮点数运算能力，可以快速处理复杂的数学计算。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4.多媒体扩展：Pentium处理器具有多媒体扩展技术，可以提高音频和视频处理的效率，支持多种音频和视频编码格式。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5.超线程技术：Pentium处理器支持超线程技术，可以将一个物理处理器模拟成两个逻辑处理器，提高了系统的并行处理能力。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en-US" altLang="zh-CN"/>
              <a:t>6.低功耗设计：Pentium处理器采用了低功耗设计，可以降低系统的能耗和散热量，提高系统的稳定性和可靠性。</a:t>
            </a:r>
            <a:endParaRPr lang="en-US" altLang="zh-C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dirty="0" smtClean="0"/>
              <a:t>中断机制的基本原理</a:t>
            </a:r>
            <a:endParaRPr lang="zh-CN" dirty="0" smtClean="0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337050" y="1731645"/>
            <a:ext cx="5525135" cy="42856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49045" y="1424305"/>
            <a:ext cx="1456690" cy="459295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dirty="0" smtClean="0"/>
              <a:t>实模式和保护模式</a:t>
            </a:r>
            <a:endParaRPr lang="zh-CN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2055495" y="2063750"/>
            <a:ext cx="8636000" cy="22510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5400" b="1"/>
              <a:t>实模式（</a:t>
            </a:r>
            <a:r>
              <a:rPr lang="en-US" altLang="zh-CN" sz="5400" b="1"/>
              <a:t>Real Mode</a:t>
            </a:r>
            <a:r>
              <a:rPr lang="zh-CN" altLang="en-US" sz="5400" b="1"/>
              <a:t>）</a:t>
            </a:r>
            <a:endParaRPr lang="zh-CN" altLang="en-US" sz="5400" b="1"/>
          </a:p>
          <a:p>
            <a:pPr>
              <a:lnSpc>
                <a:spcPct val="130000"/>
              </a:lnSpc>
            </a:pPr>
            <a:r>
              <a:rPr lang="zh-CN" altLang="en-US" sz="5400" b="1"/>
              <a:t>保护模式（</a:t>
            </a:r>
            <a:r>
              <a:rPr lang="en-US" altLang="zh-CN" sz="5400" b="1"/>
              <a:t>Protected Mode</a:t>
            </a:r>
            <a:r>
              <a:rPr lang="zh-CN" altLang="en-US" sz="5400" b="1"/>
              <a:t>）</a:t>
            </a:r>
            <a:endParaRPr lang="zh-CN" altLang="en-US" sz="5400" b="1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9"/>
            <a:ext cx="12192000" cy="685218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49722" y="1931264"/>
            <a:ext cx="7292557" cy="3045469"/>
          </a:xfrm>
          <a:prstGeom prst="rect">
            <a:avLst/>
          </a:prstGeom>
          <a:solidFill>
            <a:srgbClr val="244C89"/>
          </a:solidFill>
          <a:ln>
            <a:noFill/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矩形 16"/>
          <p:cNvSpPr/>
          <p:nvPr/>
        </p:nvSpPr>
        <p:spPr>
          <a:xfrm>
            <a:off x="2679992" y="2159983"/>
            <a:ext cx="6832016" cy="2588032"/>
          </a:xfrm>
          <a:prstGeom prst="rect">
            <a:avLst/>
          </a:prstGeom>
          <a:noFill/>
          <a:ln w="25400">
            <a:solidFill>
              <a:schemeClr val="bg1"/>
            </a:solidFill>
          </a:ln>
          <a:effectLst>
            <a:outerShdw blurRad="444500" dist="254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文本框 23"/>
          <p:cNvSpPr txBox="1"/>
          <p:nvPr/>
        </p:nvSpPr>
        <p:spPr>
          <a:xfrm>
            <a:off x="2885401" y="2443843"/>
            <a:ext cx="164340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8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  <a:endParaRPr lang="zh-CN" altLang="en-US" sz="138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911725" y="3079750"/>
            <a:ext cx="444944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Pentium</a:t>
            </a:r>
            <a:r>
              <a:rPr lang="zh-CN" altLang="en-US" sz="44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中断机制</a:t>
            </a:r>
            <a:endParaRPr lang="zh-CN" altLang="en-US" sz="4400" b="1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4702757" y="2832100"/>
            <a:ext cx="0" cy="141194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Pentium</a:t>
            </a:r>
            <a:r>
              <a:rPr lang="zh-CN" dirty="0" smtClean="0"/>
              <a:t>中断类型</a:t>
            </a:r>
            <a:endParaRPr lang="zh-CN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840209" y="1519646"/>
            <a:ext cx="1767016" cy="1767016"/>
            <a:chOff x="1773780" y="1442852"/>
            <a:chExt cx="1767016" cy="1767016"/>
          </a:xfrm>
        </p:grpSpPr>
        <p:sp>
          <p:nvSpPr>
            <p:cNvPr id="5" name="矩形 4"/>
            <p:cNvSpPr/>
            <p:nvPr/>
          </p:nvSpPr>
          <p:spPr>
            <a:xfrm>
              <a:off x="1773780" y="1442852"/>
              <a:ext cx="1767016" cy="1767016"/>
            </a:xfrm>
            <a:prstGeom prst="rect">
              <a:avLst/>
            </a:prstGeom>
            <a:noFill/>
            <a:ln>
              <a:solidFill>
                <a:srgbClr val="244C8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858425" y="1527497"/>
              <a:ext cx="1597727" cy="1597727"/>
            </a:xfrm>
            <a:prstGeom prst="rect">
              <a:avLst/>
            </a:prstGeom>
            <a:blipFill dpi="0"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009265" y="1461770"/>
            <a:ext cx="8386445" cy="3192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en-US" altLang="zh-CN"/>
              <a:t>Pentium</a:t>
            </a:r>
            <a:r>
              <a:rPr lang="zh-CN" altLang="en-US"/>
              <a:t>有两类中断源：中断和异常。</a:t>
            </a:r>
            <a:endParaRPr lang="zh-CN" altLang="en-US"/>
          </a:p>
          <a:p>
            <a:pPr>
              <a:lnSpc>
                <a:spcPct val="160000"/>
              </a:lnSpc>
            </a:pPr>
            <a:r>
              <a:rPr lang="zh-CN" altLang="en-US"/>
              <a:t>中断</a:t>
            </a:r>
            <a:r>
              <a:rPr lang="en-US" altLang="zh-CN"/>
              <a:t> </a:t>
            </a:r>
            <a:endParaRPr lang="en-US" altLang="zh-CN"/>
          </a:p>
          <a:p>
            <a:pPr>
              <a:lnSpc>
                <a:spcPct val="160000"/>
              </a:lnSpc>
            </a:pPr>
            <a:r>
              <a:rPr lang="zh-CN" altLang="en-US"/>
              <a:t>通常称为外部中断，是由</a:t>
            </a:r>
            <a:r>
              <a:rPr lang="en-US" altLang="zh-CN"/>
              <a:t>CPU</a:t>
            </a:r>
            <a:r>
              <a:rPr lang="zh-CN" altLang="en-US"/>
              <a:t>和外部硬件信号引发的。分为可屏蔽中断和非屏蔽中断。</a:t>
            </a:r>
            <a:endParaRPr lang="zh-CN" altLang="en-US"/>
          </a:p>
          <a:p>
            <a:pPr>
              <a:lnSpc>
                <a:spcPct val="160000"/>
              </a:lnSpc>
            </a:pPr>
            <a:r>
              <a:rPr lang="zh-CN" altLang="en-US"/>
              <a:t>异常</a:t>
            </a:r>
            <a:endParaRPr lang="zh-CN" altLang="en-US"/>
          </a:p>
          <a:p>
            <a:pPr>
              <a:lnSpc>
                <a:spcPct val="160000"/>
              </a:lnSpc>
            </a:pPr>
            <a:r>
              <a:rPr lang="zh-CN" altLang="en-US"/>
              <a:t>通常称为异常中断，是由指令执行引发的。分为执行异常和执行软件中断指令。</a:t>
            </a:r>
            <a:endParaRPr lang="zh-CN" altLang="en-US"/>
          </a:p>
          <a:p>
            <a:pPr>
              <a:lnSpc>
                <a:spcPct val="160000"/>
              </a:lnSpc>
            </a:pPr>
            <a:r>
              <a:rPr lang="en-US" altLang="zh-CN"/>
              <a:t>Pentium</a:t>
            </a:r>
            <a:r>
              <a:rPr lang="zh-CN" altLang="en-US"/>
              <a:t>的中断优先级分为</a:t>
            </a:r>
            <a:r>
              <a:rPr lang="en-US" altLang="zh-CN"/>
              <a:t>5</a:t>
            </a:r>
            <a:r>
              <a:rPr lang="zh-CN" altLang="en-US"/>
              <a:t>级。异常中断优先级高于外部中断。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Pentium</a:t>
            </a:r>
            <a:r>
              <a:rPr lang="zh-CN" altLang="en-US" dirty="0" smtClean="0"/>
              <a:t>中断进入过程</a:t>
            </a:r>
            <a:endParaRPr lang="zh-CN" altLang="en-US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840209" y="1519646"/>
            <a:ext cx="1767016" cy="1767016"/>
            <a:chOff x="1773780" y="1442852"/>
            <a:chExt cx="1767016" cy="1767016"/>
          </a:xfrm>
        </p:grpSpPr>
        <p:sp>
          <p:nvSpPr>
            <p:cNvPr id="5" name="矩形 4"/>
            <p:cNvSpPr/>
            <p:nvPr/>
          </p:nvSpPr>
          <p:spPr>
            <a:xfrm>
              <a:off x="1773780" y="1442852"/>
              <a:ext cx="1767016" cy="1767016"/>
            </a:xfrm>
            <a:prstGeom prst="rect">
              <a:avLst/>
            </a:prstGeom>
            <a:noFill/>
            <a:ln>
              <a:solidFill>
                <a:srgbClr val="244C89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858425" y="1527497"/>
              <a:ext cx="1597727" cy="1597727"/>
            </a:xfrm>
            <a:prstGeom prst="rect">
              <a:avLst/>
            </a:prstGeom>
            <a:blipFill dpi="0" rotWithShape="1"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009265" y="1461770"/>
            <a:ext cx="8386445" cy="14204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60000"/>
              </a:lnSpc>
            </a:pPr>
            <a:r>
              <a:rPr lang="zh-CN"/>
              <a:t>这个过程在实模式和保护模式下有所区别。</a:t>
            </a:r>
            <a:endParaRPr lang="zh-CN"/>
          </a:p>
          <a:p>
            <a:pPr>
              <a:lnSpc>
                <a:spcPct val="160000"/>
              </a:lnSpc>
            </a:pPr>
            <a:r>
              <a:rPr lang="zh-CN"/>
              <a:t>实模式下：中断向量存放在中断向量表（</a:t>
            </a:r>
            <a:r>
              <a:rPr lang="en-US" altLang="zh-CN"/>
              <a:t>IVT</a:t>
            </a:r>
            <a:r>
              <a:rPr lang="zh-CN"/>
              <a:t>）中。中断请求发生后，</a:t>
            </a:r>
            <a:r>
              <a:rPr lang="en-US" altLang="zh-CN"/>
              <a:t>CPU</a:t>
            </a:r>
            <a:r>
              <a:rPr lang="zh-CN" altLang="en-US"/>
              <a:t>读取中断向量号就可以直接在</a:t>
            </a:r>
            <a:r>
              <a:rPr lang="en-US" altLang="zh-CN"/>
              <a:t>IVT</a:t>
            </a:r>
            <a:r>
              <a:rPr lang="zh-CN" altLang="en-US"/>
              <a:t>中找到中断向量。然后进入中断服务子程序。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695065" y="3134995"/>
            <a:ext cx="5624195" cy="23749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PA" val="v3.2.0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PA" val="v3.0.1"/>
</p:tagLst>
</file>

<file path=ppt/tags/tag12.xml><?xml version="1.0" encoding="utf-8"?>
<p:tagLst xmlns:p="http://schemas.openxmlformats.org/presentationml/2006/main">
  <p:tag name="PA" val="v3.0.1"/>
</p:tagLst>
</file>

<file path=ppt/tags/tag13.xml><?xml version="1.0" encoding="utf-8"?>
<p:tagLst xmlns:p="http://schemas.openxmlformats.org/presentationml/2006/main">
  <p:tag name="ISPRING_ULTRA_SCORM_COURSE_ID" val="7A251DB4-07BE-47B3-8E91-FE7746FF9ADF"/>
  <p:tag name="ISPRING_SCORM_RATE_SLIDES" val="1"/>
  <p:tag name="ISPRING_SCORM_PASSING_SCORE" val="100.0000000000"/>
  <p:tag name="ISPRINGONLINEFOLDERID" val="0"/>
  <p:tag name="ISPRINGONLINEFOLDERPATH" val="Content List"/>
  <p:tag name="ISPRINGCLOUDFOLDERID" val="0"/>
  <p:tag name="ISPRINGCLOUDFOLDERPATH" val="Repository"/>
  <p:tag name="ISPRING_RESOURCE_PATHS_HASH_PRESENTER" val="dda1421ddb3ffb98a498c34c1cc89e982539480"/>
  <p:tag name="ISPRING_PRESENTATION_TITLE" val="毕业论文答辩PPT-13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CBerJKWn+5mToEAADhDgAAHQAAAHVuaXZlcnNhbC9jb21tb25fbWVzc2FnZXMubG5nrVf/bts2EP6/QN+BEFBgA7a0HdCiGBIHtMTYQmTJleg42Q8IjMTYRCgxkyi32V99mj7YnmRHym7spoOkdIBtmLTvu9Pdd9+Rx6cfC4k2vKqFKk+c10evHMTLTOWiXJ04C3r28zsH1ZqVOZOq5CdOqRx0Onr+7FiyctWwFYfvz58hdFzwuoZlPTKrhzUS+YkzH6duNJvj8CoNokmUjv2JM3JVccfKexSolfqj+uGXt+8+vn7z9sfjl1vLPkDJDAfBIRSySG9e9QAKaRwFKaCRIA3JJXVG5nOYXbSggR8SZ7T9Msx6HpMLZ2Q+O+0WcUxCmiaB75HUT9IwojYXAaHEc0ZXqkFrtuFIK7QR/APSaw6V1KLiqJYitz9kCjbKhnc586IZ9sM0JgmNfZf6UeiMElVV9z9ZWNbotarAXY1yUbNryXPrEzhjf7+reA2umQZOIXjptYB/qoKJ8qjTdYyXfjhJaRQFSUpCb7fjjEiZI69ixs1AlBgnJAaAitW8eoJtallmzRGWchjC1J9MA3hTE8JUrNYS3npoHHMCNZjzsssKOEJiYFeSLKPYM0kDV4ihO1bXH1SVH/Bjv1BdwH7oRkBBl+6BU4OxA4YaC1COquKZ7gKbkSTBE5KOo0sgMvRdNMQiOod2Ox9icUUSaBGSdNmE+MKfYEN402I7/u/6K2OGzvIesSwDO5O+jVBNDTsmpdAFttPqYV4S8n4BVfNx8I0ubgEhsbZeK7HhEEKVd7MHNMUlnuHP+4X/W3qG/YB4KRDKi5YptWJnnDGQh1JpxKRU5gHAL8s3rMw4uuYZa4Dw9/C3XOT2b6bYNpK/GvE3YnorLS+2qhR65PLF0cDQDoTscYRFU0N4WvPiTne53gv/KVEYYv9nCH0efaD/pG3WsQ8dMBaqvwUBeTaCBIoq+1v54Rk4mrc9D6LglzcDfIbRFiBU6KkYF5CqgxAuIIUD7JdknPgUhu2SX9dCd84xW9m2QN8uagYHB8k1fyjsNb9R0BOSs007zkDWbKU7C7o3LQ+0h/o0gJBDAFy1IxEgpSgg/rwH5mJGdhloJePgSZaqkbltUSlurWxAbpuCP57DN5Uq7K5k9Y68rWqdfk8U7cPFrdP5gHmSEBy709TFoUvMEc40jexpBFw0MQU0SQM8NuZAyoLpbA1aeaOaMu8J1J7CPHKGAWyb0oSzKlv/8+lzT4yvIml30Xb310Eg0GFGiMgXsN9DpXn9ZxcIxeNDO7voY7U9te7seh5iqQ90+F9Oh6zV9EIVsHXU7RfYti0aphS70xkQMrH8U02VdY/efYQZjs9BVOz5yhnNWHULikSVkoNQbKoNAfUw7w8Xh0ZLUfIhtt+n6eaBqT9PsefZWxQ0nxTZbTu8cjgrZtvrlITrVF8wd4pDELyv8Hgu9EBAOyN28gKN3q4f2nzzeGR8WdX2Mnr8cu9u+i9QSwMEFAACAAgAgXqySgn+cEwJAwAAtQoAACcAAAB1bml2ZXJzYWwvZmxhc2hfcHVibGlzaGluZ19zZXR0aW5ncy54bWzVVt1SGjEUvucpMul4KYsWq2UWnI7A1FGBEdrqlRM2BzZjNtlusiBe9Wn6YH2SnmwEYbTOqnWm5QZyfr7znZ8cEh7eJJLMIDNCqybdqdYoARVpLtS0Sb+MutsHlBjLFGdSK2hSpSk5bFXCNB9LYeIhWIumhiCMMo3UNmlsbdoIgvl8XhUmzZxWy9wivqlGOgnSDAwoC1mQSrbAL7tIwdBWpUJI6EVnmucSiOBIQQnHjsmuZCamgTcbs+h6mulc8SMtdUay6bhJ39WKz9LGQ7VFAsolZ1oodGLbYJwLx4fJobgFEoOYxkh8v07JXHAbN+lu3aGgdfAQpcD2OTCHcqQxGWXv4BOwjDPL/NHHs3BjzVLgRXyhWCKiEWqIy79J26Orz5eDzvnpce/katTvn46OB55E4RNs4oTBZqAQCek8i2AVJ2TWsihG3ugzYdJAGKyLlmYTrTbIuTMZa4m1L7xwHpIx8B5LYK0bw2uhumi5Q8kEE5GLJv2UCSYpEZZJEa2cTT42Vtii/911S4JYOGdAzob0PryvThSzzMA6raXGuJpHrW86l5wsdE6kuAZiNcH88wR/xUDWm0MmmU4KKY6PJUYKjDgTMAd+WNT0DvBPgS4xRJKjJ05uKsH6CN9zcUvGMNEZ4gKb4YyjXBiPX30WcMqMuQdlS45bw9PjdufquNfuXGy5BBmfMRU9ExwbDklq3wKfYe5KYwgpNVZzDQIrE7HcQNEfLnhhVibN0rFjNiua7hpZgGK7BfLxmKiIcDSFyqEsYMQU0UouCIvwChk3QjOhc4MSPywe2ryIoHclQhVUp3iDMFjGISuDVtvZfV/f+7B/8LFRDX79+Ln9pNPdWhlI5qL5vXL05GJZLZeHdy4M3C54fDXYLP83N8PgvPO1TF17nYtRqW52hqXg+mWs+idlrM79KhusrbFSFHAPTf3Sw00kRSIs8L85Yi8Yk1f9g/gZe5sxecOcX3M1/puU/Wn1GNl4fYTBo88jp0mEEgkWwm3E1ZuqtVev4XvmUVWlgmibT81W5TdQSwMEFAACAAgAgXqyStqYtsO1AgAAVQoAACEAAAB1bml2ZXJzYWwvZmxhc2hfc2tpbl9zZXR0aW5ncy54bWyVVm1P4zAM/n6/Ytp9p/cKOqlMggESEnegA/E9bb02WppMiTtu//6cNKVJt25lEdLy+Hkcx7E9UrPmcvFpNktzJZR+BkQuS2ORDpvx4nKeNYhKnuVKIkg8k0rXTMwXn6/v7EoTxzylUlvQpPniPic0K5ZDf8yF+0yR+DN+Xtg1JshVvWFy96BKdZaxfF1q1ciCZHfuMyardhvQgsu1vcSvi+Xt6AGCG7xHqKOYvt/ZNU2y0WAM2JDOb+06qRIsAzEtwwNNf9Tx2w9kW244OtnVV7vGZBtWQpzk49HRw5D3DwsQ/iFRv53bNUoVbAf6Q87Vptl8SKBVaRMaa44/4rtGKFZQ+5Hg5otdJwX2Qvagk6/g0/Pjxq6A5L+GfZ/adtVKPNm8DgaCffRMwAJ1A2nS7VqbqdTbY4PUH7BYMWGIEEI96YmCfmKN6dzEWM/7C29cFqEvj/SUVyWaGpZtwIG7GO/5y+W1mxWh03csiFDD1oNBiD3YM/9QXveYAdgznwUv4FGK3X4EQ1Mr6h75mvnnPJ5/soJktC28tdt1VnvSg21dE4TqgY5TqwIWxobzwmuw75YmDmtDSvZiSiXb8pIhV/K35WU7dxmTJgODr7XDlZUiRwGHCs7FSGM6TJfbx/XorXFBtj8L/eXa/Qxpil/OGSLLq5p+lsx85nXUJpSYeXJYYeck0UHfy5UKNO7sMVHN9Br0i1Ji6jFSIZip7lXbXGP0NAlykCaHs5x6J4fSL5s6A31Lr8bBdFmOwZZY8bIS9IevHN6gGChGrK0UK/InGX+vywDwRQBM51VXte2mtdSNQC5gC13zB4C78tjdUkNVOlZwV/gAKwxLziOTatLPir5W4hkS4Af4rxRW5HhgmVD2yDLjbhZ1fjeG+1iiwdyNM1t84SRze19LkWOy72eQQPvv5H9QSwMEFAACAAgAgXqySnjWJgneAgAAxgkAACYAAAB1bml2ZXJzYWwvaHRtbF9wdWJsaXNoaW5nX3NldHRpbmdzLnhtbM1WwU4bMRC95yssVxzJAqWFRpugigSBoCQiaQsnNFk7WQuvvbW9CeHUr+mH9Us6XpOQCBotCKrmkux45s17M+PZxAe3mSQTbqzQqkm361uUcJVoJtS4Sb8Ojjb3KbEOFAOpFW9SpSk5aNXivBhKYdM+dw5dLUEYZRu5a9LUubwRRdPptC5sbvyploVDfFtPdBblhluuHDdRLmGGX26Wc0tbtRohcTB90ayQnAiGFJTw7EAeu0zSKHgNIbkZG10odqilNsSMh036bqv8zH0CUltkXHlttoVGb3YNYEx4OiD74o6TlItxirz3dimZCubSJt3Z9SjoHT1GKbGDBPAohxq1KHcPn3EHDByEx5DP8Vtn54ZgYjMFmUgGeEK8/CZtD66Pr3qdi7OT89PrQbd7NjjpBRJlTLSKE0eriWIkpAuT8EWeGJyDJEXeGDMCaXkcLZvmbiOtVsj5ZzLUEktfRlEyQqZy1qSfjQBJiXAgRbI4dWDG3B0JiRp87HZ9pBx9AAx6kxSM5cuJ5ifWVzFpfdeFZGSmCyLFDSdOE1RUZPgr5WS53GRkdFZaJVhHrBSMk4ngU84OyirdA/4t0RWmyAqMxFHMJXchw49C3JEhH2mDuBwmOLRoFzbg158FnIO1D6Aw57jRPztpd65Pztudyw0vENgEVPJMcGwhz3L3FviA2pXGFFJqrOYSBFYmgcLysj9MsNKtiszKuVOYlE33jSxBsd0C+QRMPEhwtIQqeFXABBTRSs4IJHgprB+hidCFRUsYlgBtX0QwhBKhSqpjXFCYzDBuqqBtbe+83/3wcW//U6Me/f75a3Nt0P2i6Enw2cKmOFy7Khbr4vGdiyN/Q5++7M4U/+qu9y4636pU6rxzOajUn06/Ely3ilf3tIrXRVhOvaXFVIkCbpZxWGO4W6TIhOPsNYfmBY1fv+XDWLxS499Qxdrx/X9FhKfFS33lLR5HT/7NqKF99b9Xq/YHUEsDBBQAAgAIAIF6skrb73U9lgEAAB8GAAAfAAAAdW5pdmVyc2FsL2h0bWxfc2tpbl9zZXR0aW5ncy5qc42Uy27CMBBF93xF5G4rRF+gdtcWkCqxqFR2VRdOGEKEY0e2k0IR/97Y4WE7kxbPBt8c3xkP8ux6Ub1IQqKnaGd/2/27v7caGE3LEq59nXXoudGJYtkC5lkOLONAAqQ6Hj3J+zOBGRNuTePth7FVjh8R5suSMuXiBWIhEU1hhysE/Ea0DXb45yT2nHs1d3IaHZdaC95PBNfAdZ8LmVPLkKuXqQn3igEsKpANOrALQZc0Ac90ZFcXeXZ8GJlwuUTkBeXbmUhFP6bJOpWi5IuGntrl0qttAbL+y9eHAh9HrxPPjmVKv2nIw8R3UxPdZCFBKTjkHU5MoDCjMbA/WxSgnnH7QgFdZSrTR/r5xoRLFzSFVpfaJdQNrb0u5TRsdEPcDk14BKNbkJdYiaIsLuGkSE1HWmi75yeUCbrIeNpw44EJlDPFGtuu7p0vej82QbwnJIIntMKeX941O0JQIaD2xtIxrwryzjA7hokcySEQDZtWFT5HdDhHzP4zIlRrmqzyejzUw7FuA5VrkHMhWF391391hrl6+19QSwMEFAACAAgAgXqyShra6juqAAAAHwEAABoAAAB1bml2ZXJzYWwvaTE4bl9wcmVzZXRzLnhtbJ2PMQ/CIBCFd34FuV2wW9MA3UzcHHQ2FVFJ6NFw1PrzhdQYZ4dL7l3e915O9a8x8KdL5CNqaMQWuEMbrx7vGk7H3aYFTnnA6xAiOg0YgfeGKd+0eEiOXCZeIpA0PHKeOimXZRGeplQSKIY5l2ASNo6yzBhRVlJOKwor2/m/6M8NDGOcq8vsQ96jKXtRq4VTshoqc3YoPN4iyGpQ8uuuys6US0URSv48ZtgbUEsDBBQAAgAIAIF6skqw7V1XbgAAAHYAAAAcAAAAdW5pdmVyc2FsL2xvY2FsX3NldHRpbmdzLnhtbA3MPQ7CMAxA4b2nsLyXn42haTc2EBLlAFZjUCTHRomF4PZ4e8OnNy3fKvDh1otpwuPugMC6WS76SvhYz+MJoTtpJjHlhGoIyzxMYhvJnd0DdngL/bitXCOcr1RD3hp3ViePM4xwieezcMb9PPwBUEsDBBQAAgAIAIOZ9UT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IF6skoXqeFBbwEAAPsCAAApAAAAdW5pdmVyc2FsL3NraW5fY3VzdG9taXphdGlvbl9zZXR0aW5ncy54bWyNUttq3DAQfc9XiPzAShrdDO6Cbi5+SUKykGd3rRbTRC6WQkvRx1dOsmy22dBqnmbOmTPM6LTp+xTtU8rz4/R7yNMc70LOU/yWthcItfv5YV5ulpBCTptj5X6K4/yzj1/ntVarKQ9xHJbRrmjaYtQ9P6SkVk7VjBlGkWSeeoWc57ZiDbgGbMUcJbbd/CXxoruEfYj5vGq7OUHfN/QxhSX3cQy/tnDKfgudbvB5Gcap8tJWsDXKYWpxbA3ECJfcF6oBQCDLHXG4SNlITZDHjGMoRlGggAjnpBGFSMqhZl0jqgrzjUBMMkZdoZ7WbqS1cdQWCQ0huk7zqrGl64zEGBFCgLnCBXQGo8qGqqFBrQcEBwZE0UYTBaiznelY8c4Ly5GiXmBcmDGA8fG4x+3enutY/e91Duf8h+DZLziLrt7anDFXu39alkrehccfD0MO6MuQQj9+ury59Xf+aqd3/fXV5as3n318YK6GrZt/6O8/UEsDBBQAAgAIAIJ6skqlSRcUvw0AAAIjAAAXAAAAdW5pdmVyc2FsL3VuaXZlcnNhbC5wbmftWmlYkunef8xOTqXZOpYZtGrnVC6hmaZQWdmmdaaZadxtXEkRFdeRpXKmTlPKlBXu2BkdZzIhRTEXoEVlTFyOTjAIirlAiqCGgsj2Pth0vrzX+/X9xIfn5rqX333/+W+//31d9+2L/r5Wq2xXAQBgdeb0iS8AYLkfAJgnf7YCHCFtdOOBP2aYL3yPA5RuuwmwszzmmN8xAKghrtZe+RvYX5l4OgADAGteGz8zNvrXSADYSTpz4tiXGaGyQdad+HQde3b78bU7Pru63GXlzpqze9LWLXv0m/afIevWH3N+2OAa+/jfOWU5J/fvvxG+bu2s75XHZTk5X2mttZeUGpyT6IKXasytmXYkXcE4QmX/YNGcWeoBw3Rz4sUt6dHK3+50sdJFONVIPS+0OWP84WVH7/k/LoFSATFxXUejIQcx92Qs1U17ayj87j5zcLguX/37YrqHa6ZG1jC60gwcGeAUjyXHfiAbtA6lRmDZ2/GWyCFa3ufLjMubikktM69WJ+0AO0erDEWksR+Mi8a/XQ62sTa7jMPNm5f2afsMbHsdT4HttTSXJfSddcYNQ+4aITITxAQxQUwQE8QEMUFMEBPEBDFBTBATxAQxQUwQE8QEMUFMkP93SEZFJRm/ODJOCmNmzAy/bNuKbkmaZUzjpm/DeHEUUXBPIxN5BFz5nub9ix87T9UWbJgddyKoT7EZmIGAmGpyt4aZLyWw2ToXyBwH1hPshV1wDuU7vA0WNQ4hs4zI2SlaD7yGpUW02am66RWoocJ+YUPEYgQH9R1HKTp+14KxOFk1uwo+If6uUubx1jIid9vv2MlL5KaFmVsILVN/j4gdGxmFGhYqiLipiOmg7sEC5NiACqp77wsNoDNCKIWB3Si6v+qxNe79vagqaFYzpInoldv5XJ5C1o45TCd7ZmUOERWbrob6rQBe+HXVCDzWnH9Exc9XJTU3iF2RgxjnBtm2lvCd7dly6YmrlPSB0kuclxIJwqDuNP9PHXYaRlZzNAPCsn4JgMMqaWSGtgmxLT1CqbM8F00mLPaT8ejEg9m3U4PuSsgE/fCLOG4RlSYvTjhQpGmz3BnNX8Q3J9yX7yKOHqR4DsZLiw1CUow6jcGOkkvS1bSIbs0a/OFlQOIpsQ2KytJ/h4Vn+vfR0RWp3R3CdqKa9MQF8oDyB+4eXUIXb8esCZVI7b7/pT++yyzds6zk8ufx1l9KWnI9EP7uGtyRa/kWXMuzYo0u/MqKSExQlwqTyEyguaUEVBZpXntmkHe0Kr/aQdYIJSPDUR4p0EZZFOfQ02kqKJaiCSF62zuWnfHDQAij0BK4pnCmXvTv2dXjN6CsrutuLBB4ojQH2jIuNh1XnRwoFQTmVUXcssP0MrxnvFv3+cEPY4qm0M1bHDk8nXMcM4y6rOBlu20gZ+ZKSfRTzWvL3UqqbYGBOUn3/niqCoNgyFPiMmpRRIHF7Kr65gy3LQAguQKX7vS+5eWL1DT0eUqic60go5Ki1k+HXqo2/7MuPg6fx9L5EQ5aTErfWgoZKYLqxx34a86iaQvriBJ8gKTAnzB4caQXN/ZH52FlCi+EdamcPRpymmQFHG1QnxzxIOR2hA5YBCFLMK7o/jMCwmqjfjlG/X4pBQ4dEAxA6xK6rn/Y7+6sDq8QyA2Y2PvdhM2Fdk4hhwBgsFudfSGvzpoOindV/zR5wMJ94+ixiR+FNsgs//o14f21UUPJSe9dYc4FPfdPk6NeDhY2/Blv8ZWgx7WAOXQDRicja90qw9DoLVLFqV+qFYGUxfN5VfJdlaHtNZUwVzNgWNgy13duNnPU45zmyr5qTHcodrbtOTRhe3t238PnOQTtKJR4OI3/9z5l8WT+4w7LE9yYsqmu6wuLQHcUwblzMF/n9To7VcBB1azYBXuQL4i6GRj3rP7mXkWqlQ1dylHH31oH+/VPCg0aHB+SDm3siuLoPtjzxs9sLdQu8li5uifklRO1ZsB7154sxL96uFl95biah1yPGOI7J1Q7aIj1DUlvw8eeRFWeFmCe8NW8QUDTcGq/FOWR5TBUJnwxJc3UdH7jc78+fsWmOH5LU8S8zOIl5fobz0ElPcg8d0Ix/+R6q1D+G1EQ2l4ssW21w4RQbIXF//CGWKtfWuMTZzUig344wvBJjJQ3ZJvSsGGZbsSGlYFWE/FzP/s+Ysxzg2wQGn6PIx6MvtAs+CiJpR3PkriI0LwtmFBaPFNOCnGQ3QH9NlXcxDmUIGjKpW1TiIxfx36yzl2EVo3mK0rgbDNBqjKB5vRoA0K0G1Twpuc5souRhLUpb2svlcvM5KHfedkrsmeoBF0cdooKum/M8aZ4AFjkxASUS+6wA3t8Vdzh8NKGX8ZHS9KHGpVYMel7GtZbVXL9ZWCMduICoWkqbnvSBiQhviKVQqOo0hJdsu+iglgL56PVlg/EGr64ngE7WkBXstNKGI0tHl2okhm1PeiPjtpDyiPDfxq1bC5kzGUEK4mqat0EPSwvhQ8AKZnyRskIpq0oX1IsPYrnPIsUcHsjs7YjzHNBPTiRcFZHlBKaSiDSKz+4Ci4ncZr6oxNrvWU1fXD+WWlwDKUnXxYk6+2NPHCB60kbhB0O8PlZlxgrE1UpB1Ec3C5ZXpwx5oYF+duepU79VxWOGraGG1jKtF+yzIfD+sBuL4kQ+ox6mcBRIWMPDuE1sk7mipUTWDq3yoluft+t7Axa4HFqwAEMNilnPoB7SBQde5CLD64UTb9OuuyT14guxyXnbLY+a4PdSjOn54ak/Vjn/WLwHJEdZcgQBXb283Ybgy6kT9FaVCgpxiQiLKYjrHzED9fRsFkXERa6CEJhKrwj7eKz0JJauHWU1SYlmu/x9acDC1Al0kMCd6qlh6srX2AN55bFxoc11qaCJ99Tdrh967U35D3qaUmdXfPURmTWtWYShNipn2XWP6qknjHaualcctu9vpQor7Z2CbGYjxt2ic53JsfU4qo6JjEzrHrcpg5bOoc3zy3O1LwJxF9Cko12hvGQFNWAnN/t45MnS8vlU2SZKNEjWGdD5+c+eQa3I+HSJbtiHqrv7AEt1OA0hFV0+WJHt4qeL7Q6wNfxzIacvCEk3Sgu7sCFTwYfzXH/y+CCy4VPX76oXTPJ23eKC1xBbM9PG7xuUJp/wQvCKAlXxPZ/Gbl5mxTzjZglkQ64S1kN0j2wxIL+6uv9SkXwo3oCVNUbKd+KJAfvAr3+b6L2qWvVEaSSnaieHbDN6i40HtMrfIYprHOc+fV/+Z4ajMTN5H1DrV6SlslrOITrFinKTcMqxXBAKTbtuzVUm/y07gKYH3n8BLby4c5Re5+8zB+6PKmyZ7EMN2Rj1eMOoXsfvPHUXYuK1cwcvlkQ2/EImNzHzoUtfmH3YDdmIAXyglDBjqi1n5uoYek1n1KBYvhl9gJ29htFseKJudLVNQBdvSXuJ2dRZYNkqieL8SpyKqw6+dLHWAOLl6wSHnkVRPO4I20racuPHH0BzoUblM9N63mBLFE9vwNK4dCnP3zcKAUrpz6b9PH/D7XI7K18KR9AHShGiGC2bWMZdGh5gUgnT7cxNo2veExl/cI3jbfnMrwi8UcpHamB+Lc93xt1M5e5OFHpBIFjN5NhkIg1XKptKGdtuD/NsNodtjyfefPvCt0OwXz0v54t2u4Vfj0A/eilA9PEzKLuufl/3Atg0q+g/WGaSKaItS2mpEd54EycodTzaKCY6ay6XYfIXQtSzSphe9reWsRnTVeNJDDVFZM/dWsnQSMQOerVPYTQwmlVJ+FDHjlYu8BG5FqMe6n7yq75VrDf+IEs+JV4D0Hhc/BA81+JzNNbJcTMeow2ntN8C3KNfIlrnHI3Lh0DMpoSr1eQEQfXqhVkg5aZPYUU9GsnL7OatNg83cRzaN9P/935I79SSWF4DzjaKwaJAK3Qza+iMm1Vr62MyWS9kcAZMufI8uypGsQgj6Wfz/AsxSJPv/i5L2Lcvm901rG8cwVQJpBSWRDykdKqTxwb2L0S3RlgjNV7GqOB8Jvvr6ll61Nu2qsu264HHXTJFC2rl3xECZagxXNqe5XfR4afB2vPdlyij5HifwcpPgZtUBarLfN0x5R6jF+LtwR/zmcZ5CFkn/vsMe2Fq467jOmGExNYLvlJshdl+DpQYscA6ThJg95h5N9GJ1DjFdY3dEaWGjJTYllhcOhyjW6aYLhnniQnuu4e/udETfIGBfzVXD62GPI6a5MZcDgC2orpczj2sY7K5LBXuEBSwsK4KVPox2C9qFZZnaQoqtE46QjIIbctxrz4+nkqoW2HmWG+ZBrrAP86YYQStt5D4k2657gVAB5ZWENaJXmSb+Gvd6FU3GL76ixH8SF/Ae7GZusman9j0flCcfUh5OH7HGR/JkAsVG0YajOUi72g/UvCYCR6tT3bTlWq2Jcgf0/6DZQFOh3ZwE8KU7+5PPJTZKa0usHxAi3MGrxEOPC0r2R2Fg5siKpUOhxLn8jFF9iOPpRPurenv3sgOk54tzrseYaiy13k7lzQsJ8jyOjzBCt+L76830XmkvCdUMDUuW/8v64oCU4tM8dDjTeTi5PJoR8G4qhtS+8rqh0le6aZmoTgpbXgVPIsy2AMqgvG2d5o8W7FdHLsQQN+4TW0fcOyTw87VEO9kXrdO2vCc+NbkJGzxsWSq+IdMBv1NOvOHYPZH+cFpe/cowTGiTMn/U9Qjoff+B9QSwMEFAACAAgAgnqyStIooFJKAAAAawAAABsAAAB1bml2ZXJzYWwvdW5pdmVyc2FsLnBuZy54bWyzsa/IzVEoSy0qzszPs1Uy1DNQsrfj5bIpKEoty0wtV6gAihnpGUCAkkIlKrc8M6UkAyhkYG6OEMxIzUzPKLFVsjCwgAvqA80EAFBLAQIAABQAAgAIAEOUV0cNwDEewAEAANoDAAAPAAAAAAAAAAEAAAAAAAAAAABub25lL3BsYXllci54bWxQSwECAAAUAAIACACBerJKWn+5mToEAADhDgAAHQAAAAAAAAABAAAAAADtAQAAdW5pdmVyc2FsL2NvbW1vbl9tZXNzYWdlcy5sbmdQSwECAAAUAAIACACBerJKCf5wTAkDAAC1CgAAJwAAAAAAAAABAAAAAABiBgAAdW5pdmVyc2FsL2ZsYXNoX3B1Ymxpc2hpbmdfc2V0dGluZ3MueG1sUEsBAgAAFAACAAgAgXqyStqYtsO1AgAAVQoAACEAAAAAAAAAAQAAAAAAsAkAAHVuaXZlcnNhbC9mbGFzaF9za2luX3NldHRpbmdzLnhtbFBLAQIAABQAAgAIAIF6skp41iYJ3gIAAMYJAAAmAAAAAAAAAAEAAAAAAKQMAAB1bml2ZXJzYWwvaHRtbF9wdWJsaXNoaW5nX3NldHRpbmdzLnhtbFBLAQIAABQAAgAIAIF6skrb73U9lgEAAB8GAAAfAAAAAAAAAAEAAAAAAMYPAAB1bml2ZXJzYWwvaHRtbF9za2luX3NldHRpbmdzLmpzUEsBAgAAFAACAAgAgXqyShra6juqAAAAHwEAABoAAAAAAAAAAQAAAAAAmREAAHVuaXZlcnNhbC9pMThuX3ByZXNldHMueG1sUEsBAgAAFAACAAgAgXqySrDtXVduAAAAdgAAABwAAAAAAAAAAQAAAAAAexIAAHVuaXZlcnNhbC9sb2NhbF9zZXR0aW5ncy54bWxQSwECAAAUAAIACACDmfVEzoIJN+wCAACICAAAFAAAAAAAAAABAAAAAAAjEwAAdW5pdmVyc2FsL3BsYXllci54bWxQSwECAAAUAAIACACBerJKF6nhQW8BAAD7AgAAKQAAAAAAAAABAAAAAABBFgAAdW5pdmVyc2FsL3NraW5fY3VzdG9taXphdGlvbl9zZXR0aW5ncy54bWxQSwECAAAUAAIACACCerJKpUkXFL8NAAACIwAAFwAAAAAAAAAAAAAAAAD3FwAAdW5pdmVyc2FsL3VuaXZlcnNhbC5wbmdQSwECAAAUAAIACACCerJK0iigUkoAAABrAAAAGwAAAAAAAAABAAAAAADrJQAAdW5pdmVyc2FsL3VuaXZlcnNhbC5wbmcueG1sUEsFBgAAAAAMAAwAhgMAAG4mAAAAAA=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KSO_WPP_MARK_KEY" val="f71f10b6-1562-4f2d-a5c1-e116e239998c"/>
  <p:tag name="COMMONDATA" val="eyJoZGlkIjoiNDI1NGQ4MDY4NjMxYWVlMzc3ODM2NDE0MmU1ODUxYzYifQ==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F0F2F4"/>
      </a:lt2>
      <a:accent1>
        <a:srgbClr val="D90944"/>
      </a:accent1>
      <a:accent2>
        <a:srgbClr val="243B7A"/>
      </a:accent2>
      <a:accent3>
        <a:srgbClr val="5188E1"/>
      </a:accent3>
      <a:accent4>
        <a:srgbClr val="F65083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自定义 7">
      <a:majorFont>
        <a:latin typeface="Segoe UI"/>
        <a:ea typeface="微软雅黑"/>
        <a:cs typeface=""/>
      </a:majorFont>
      <a:minorFont>
        <a:latin typeface="Calibri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1324</Words>
  <Application>WPS 演示</Application>
  <PresentationFormat>宽屏</PresentationFormat>
  <Paragraphs>83</Paragraphs>
  <Slides>13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40" baseType="lpstr">
      <vt:lpstr>Arial</vt:lpstr>
      <vt:lpstr>宋体</vt:lpstr>
      <vt:lpstr>Wingdings</vt:lpstr>
      <vt:lpstr>思源黑体</vt:lpstr>
      <vt:lpstr>黑体</vt:lpstr>
      <vt:lpstr>Adobe 仿宋 Std R</vt:lpstr>
      <vt:lpstr>微软雅黑</vt:lpstr>
      <vt:lpstr>Calibri</vt:lpstr>
      <vt:lpstr>仿宋_GB2312</vt:lpstr>
      <vt:lpstr>Calibri</vt:lpstr>
      <vt:lpstr>Agency FB</vt:lpstr>
      <vt:lpstr>Rockwell</vt:lpstr>
      <vt:lpstr>Times New Roman</vt:lpstr>
      <vt:lpstr>仿宋</vt:lpstr>
      <vt:lpstr>Arial Unicode MS</vt:lpstr>
      <vt:lpstr>Arial Rounded MT Bold</vt:lpstr>
      <vt:lpstr>Arial Narrow</vt:lpstr>
      <vt:lpstr>方正兰亭黑_GBK</vt:lpstr>
      <vt:lpstr>Arial</vt:lpstr>
      <vt:lpstr>Impact</vt:lpstr>
      <vt:lpstr>Meiryo</vt:lpstr>
      <vt:lpstr>Yu Gothic UI</vt:lpstr>
      <vt:lpstr>微软雅黑 Light</vt:lpstr>
      <vt:lpstr>Segoe UI</vt:lpstr>
      <vt:lpstr>Calibri Light</vt:lpstr>
      <vt:lpstr>Office 主题</vt:lpstr>
      <vt:lpstr>Office Theme</vt:lpstr>
      <vt:lpstr>PowerPoint 演示文稿</vt:lpstr>
      <vt:lpstr>PowerPoint 演示文稿</vt:lpstr>
      <vt:lpstr>PowerPoint 演示文稿</vt:lpstr>
      <vt:lpstr>选题背景</vt:lpstr>
      <vt:lpstr>中断机制的基本原理</vt:lpstr>
      <vt:lpstr>中断机制的基本原理</vt:lpstr>
      <vt:lpstr>PowerPoint 演示文稿</vt:lpstr>
      <vt:lpstr>Pentium处理器基本特征</vt:lpstr>
      <vt:lpstr>Pentium中断机制</vt:lpstr>
      <vt:lpstr>Pentium中断进入过程</vt:lpstr>
      <vt:lpstr>Pentium中断进入过程-2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creator/>
  <dc:subject>https://www.ypppt.com/</dc:subject>
  <cp:lastModifiedBy>16011</cp:lastModifiedBy>
  <cp:revision>2</cp:revision>
  <dcterms:created xsi:type="dcterms:W3CDTF">2021-05-12T03:31:00Z</dcterms:created>
  <dcterms:modified xsi:type="dcterms:W3CDTF">2023-05-03T10:23:20Z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D9626850BAC1438AA32CC5C86132BFB6_12</vt:lpwstr>
  </property>
  <property fmtid="{D5CDD505-2E9C-101B-9397-08002B2CF9AE}" pid="3" name="KSOProductBuildVer">
    <vt:lpwstr>2052-11.1.0.14036</vt:lpwstr>
  </property>
</Properties>
</file>