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256" r:id="rId2"/>
    <p:sldId id="362" r:id="rId3"/>
    <p:sldId id="386" r:id="rId4"/>
    <p:sldId id="274" r:id="rId5"/>
    <p:sldId id="309" r:id="rId6"/>
    <p:sldId id="275" r:id="rId7"/>
    <p:sldId id="363" r:id="rId8"/>
    <p:sldId id="303" r:id="rId9"/>
    <p:sldId id="262" r:id="rId10"/>
    <p:sldId id="439" r:id="rId11"/>
    <p:sldId id="440" r:id="rId12"/>
    <p:sldId id="259" r:id="rId13"/>
    <p:sldId id="431" r:id="rId14"/>
    <p:sldId id="278" r:id="rId15"/>
    <p:sldId id="308" r:id="rId16"/>
    <p:sldId id="310" r:id="rId17"/>
    <p:sldId id="428" r:id="rId18"/>
    <p:sldId id="429" r:id="rId19"/>
    <p:sldId id="434" r:id="rId20"/>
    <p:sldId id="433" r:id="rId21"/>
    <p:sldId id="313" r:id="rId22"/>
    <p:sldId id="437" r:id="rId23"/>
    <p:sldId id="317" r:id="rId24"/>
    <p:sldId id="406" r:id="rId25"/>
    <p:sldId id="407" r:id="rId26"/>
    <p:sldId id="408" r:id="rId27"/>
    <p:sldId id="381" r:id="rId28"/>
    <p:sldId id="382" r:id="rId29"/>
    <p:sldId id="410" r:id="rId30"/>
    <p:sldId id="411" r:id="rId31"/>
    <p:sldId id="412" r:id="rId32"/>
    <p:sldId id="438" r:id="rId33"/>
    <p:sldId id="314" r:id="rId34"/>
    <p:sldId id="319" r:id="rId35"/>
    <p:sldId id="315" r:id="rId36"/>
    <p:sldId id="320" r:id="rId37"/>
    <p:sldId id="321" r:id="rId38"/>
    <p:sldId id="322" r:id="rId39"/>
    <p:sldId id="323" r:id="rId40"/>
    <p:sldId id="316" r:id="rId41"/>
    <p:sldId id="366" r:id="rId42"/>
    <p:sldId id="384" r:id="rId43"/>
    <p:sldId id="385" r:id="rId44"/>
    <p:sldId id="325" r:id="rId45"/>
    <p:sldId id="328" r:id="rId46"/>
    <p:sldId id="414" r:id="rId47"/>
    <p:sldId id="442" r:id="rId48"/>
    <p:sldId id="441" r:id="rId49"/>
    <p:sldId id="277" r:id="rId50"/>
  </p:sldIdLst>
  <p:sldSz cx="9144000" cy="6858000" type="screen4x3"/>
  <p:notesSz cx="6648450" cy="9782175"/>
  <p:defaultTextStyle>
    <a:defPPr>
      <a:defRPr lang="zh-CN"/>
    </a:defPPr>
    <a:lvl1pPr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3399"/>
    <a:srgbClr val="990099"/>
    <a:srgbClr val="CC66FF"/>
    <a:srgbClr val="CC99FF"/>
    <a:srgbClr val="9933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9" autoAdjust="0"/>
    <p:restoredTop sz="94571" autoAdjust="0"/>
  </p:normalViewPr>
  <p:slideViewPr>
    <p:cSldViewPr>
      <p:cViewPr varScale="1">
        <p:scale>
          <a:sx n="84" d="100"/>
          <a:sy n="84" d="100"/>
        </p:scale>
        <p:origin x="1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0E760C6-7CA1-4B43-A4A6-6C8385379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Tx/>
              <a:buFontTx/>
              <a:buNone/>
              <a:defRPr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" name="Picture 9" descr="C:\Users\THINK\Desktop\个人简介 ppt\mat\SHU 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624"/>
            <a:ext cx="7334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8"/>
          <p:cNvSpPr txBox="1">
            <a:spLocks noChangeArrowheads="1"/>
          </p:cNvSpPr>
          <p:nvPr userDrawn="1"/>
        </p:nvSpPr>
        <p:spPr bwMode="auto">
          <a:xfrm>
            <a:off x="7524403" y="549449"/>
            <a:ext cx="1487487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i="1" dirty="0">
                <a:solidFill>
                  <a:srgbClr val="000066"/>
                </a:solidFill>
                <a:latin typeface="Times New Roman" pitchFamily="18" charset="0"/>
              </a:rPr>
              <a:t>Shanghai University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524403" y="117649"/>
            <a:ext cx="14160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上海大学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5" Type="http://schemas.openxmlformats.org/officeDocument/2006/relationships/slide" Target="slide35.xml"/><Relationship Id="rId4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6.xml"/><Relationship Id="rId7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5.bin"/><Relationship Id="rId4" Type="http://schemas.openxmlformats.org/officeDocument/2006/relationships/slide" Target="slid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wwssyy@tsinghua.edu.cn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17"/>
          <p:cNvSpPr>
            <a:spLocks noChangeArrowheads="1"/>
          </p:cNvSpPr>
          <p:nvPr/>
        </p:nvSpPr>
        <p:spPr bwMode="auto">
          <a:xfrm>
            <a:off x="1490663" y="195263"/>
            <a:ext cx="1712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第一讲</a:t>
            </a:r>
          </a:p>
        </p:txBody>
      </p:sp>
      <p:sp>
        <p:nvSpPr>
          <p:cNvPr id="10247" name="Text Box 1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1557338"/>
            <a:ext cx="4830762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课程概述</a:t>
            </a:r>
          </a:p>
        </p:txBody>
      </p:sp>
      <p:sp>
        <p:nvSpPr>
          <p:cNvPr id="10248" name="Text Box 21"/>
          <p:cNvSpPr txBox="1">
            <a:spLocks noChangeArrowheads="1"/>
          </p:cNvSpPr>
          <p:nvPr/>
        </p:nvSpPr>
        <p:spPr bwMode="auto">
          <a:xfrm>
            <a:off x="3352457" y="3031910"/>
            <a:ext cx="2659703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800" dirty="0">
                <a:solidFill>
                  <a:srgbClr val="333399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2874608" y="4292600"/>
            <a:ext cx="4033475" cy="11172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 smtClean="0">
                <a:solidFill>
                  <a:srgbClr val="333399"/>
                </a:solidFill>
              </a:rPr>
              <a:t>Principles </a:t>
            </a:r>
            <a:r>
              <a:rPr lang="en-US" altLang="zh-CN" sz="3200" b="0" i="1" dirty="0" smtClean="0">
                <a:solidFill>
                  <a:srgbClr val="333399"/>
                </a:solidFill>
              </a:rPr>
              <a:t>of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1000" b="0" i="1" dirty="0" smtClean="0">
                <a:solidFill>
                  <a:srgbClr val="333399"/>
                </a:solidFill>
              </a:rPr>
              <a:t> </a:t>
            </a:r>
            <a:endParaRPr lang="en-US" altLang="zh-CN" sz="1000" b="0" i="1" dirty="0">
              <a:solidFill>
                <a:srgbClr val="333399"/>
              </a:solidFill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Compiler </a:t>
            </a:r>
            <a:r>
              <a:rPr lang="en-US" altLang="zh-CN" sz="3200" b="0" i="1" dirty="0" err="1" smtClean="0">
                <a:solidFill>
                  <a:srgbClr val="333399"/>
                </a:solidFill>
              </a:rPr>
              <a:t>Contruction</a:t>
            </a:r>
            <a:endParaRPr lang="en-US" altLang="zh-CN" sz="3200" b="0" i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1403648" y="188640"/>
            <a:ext cx="480131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</a:rPr>
              <a:t>研讨、实验提交方式</a:t>
            </a:r>
            <a:endParaRPr lang="zh-CN" altLang="en-US" sz="40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395536" y="1124744"/>
            <a:ext cx="842612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 smtClean="0">
                <a:solidFill>
                  <a:srgbClr val="333399"/>
                </a:solidFill>
                <a:latin typeface="楷体_GB2312" pitchFamily="49" charset="-122"/>
              </a:rPr>
              <a:t>研讨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lnSpc>
                <a:spcPts val="3900"/>
              </a:lnSpc>
              <a:buFont typeface="Arial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1-8</a:t>
            </a:r>
            <a:r>
              <a:rPr lang="zh-CN" altLang="en-US" sz="2800" dirty="0" smtClean="0"/>
              <a:t>组为第一批，</a:t>
            </a:r>
            <a:r>
              <a:rPr lang="en-US" altLang="zh-CN" sz="2800" dirty="0" smtClean="0"/>
              <a:t>9-15</a:t>
            </a:r>
            <a:r>
              <a:rPr lang="zh-CN" altLang="en-US" sz="2800" dirty="0" smtClean="0"/>
              <a:t>为第二批。</a:t>
            </a:r>
            <a:endParaRPr lang="en-US" altLang="zh-CN" sz="2800" dirty="0" smtClean="0"/>
          </a:p>
          <a:p>
            <a:pPr lvl="1" algn="l">
              <a:lnSpc>
                <a:spcPts val="3900"/>
              </a:lnSpc>
              <a:buFont typeface="Arial" pitchFamily="34" charset="0"/>
              <a:buChar char="•"/>
            </a:pPr>
            <a:r>
              <a:rPr lang="zh-CN" altLang="zh-CN" sz="2800" dirty="0" smtClean="0"/>
              <a:t>将</a:t>
            </a:r>
            <a:r>
              <a:rPr lang="zh-CN" altLang="en-US" sz="2800" dirty="0" smtClean="0"/>
              <a:t>研讨的</a:t>
            </a:r>
            <a:r>
              <a:rPr lang="en-US" altLang="zh-CN" sz="2800" dirty="0" smtClean="0"/>
              <a:t>PPT</a:t>
            </a:r>
            <a:r>
              <a:rPr lang="zh-CN" altLang="zh-CN" sz="2800" dirty="0" smtClean="0"/>
              <a:t>，源程序打包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 zip </a:t>
            </a:r>
            <a:r>
              <a:rPr lang="zh-CN" altLang="en-US" sz="2800" dirty="0" smtClean="0"/>
              <a:t>格式）</a:t>
            </a:r>
            <a:r>
              <a:rPr lang="zh-CN" altLang="zh-CN" sz="2800" dirty="0" smtClean="0"/>
              <a:t>提交</a:t>
            </a:r>
            <a:endParaRPr lang="en-US" altLang="zh-CN" sz="2800" dirty="0" smtClean="0"/>
          </a:p>
          <a:p>
            <a:pPr marL="722313" lvl="1" indent="-265113" algn="l">
              <a:lnSpc>
                <a:spcPts val="3900"/>
              </a:lnSpc>
              <a:buFont typeface="Arial" pitchFamily="34" charset="0"/>
              <a:buChar char="•"/>
            </a:pPr>
            <a:r>
              <a:rPr lang="zh-CN" altLang="zh-CN" sz="2800" dirty="0" smtClean="0">
                <a:solidFill>
                  <a:srgbClr val="000066"/>
                </a:solidFill>
              </a:rPr>
              <a:t>按“研讨第</a:t>
            </a:r>
            <a:r>
              <a:rPr lang="en-US" altLang="zh-CN" sz="2800" dirty="0" smtClean="0">
                <a:solidFill>
                  <a:srgbClr val="000066"/>
                </a:solidFill>
              </a:rPr>
              <a:t>x</a:t>
            </a:r>
            <a:r>
              <a:rPr lang="zh-CN" altLang="zh-CN" sz="2800" dirty="0" smtClean="0">
                <a:solidFill>
                  <a:srgbClr val="000066"/>
                </a:solidFill>
              </a:rPr>
              <a:t>次第</a:t>
            </a:r>
            <a:r>
              <a:rPr lang="en-US" altLang="zh-CN" sz="2800" dirty="0" smtClean="0">
                <a:solidFill>
                  <a:srgbClr val="000066"/>
                </a:solidFill>
              </a:rPr>
              <a:t>y</a:t>
            </a:r>
            <a:r>
              <a:rPr lang="zh-CN" altLang="zh-CN" sz="2800" dirty="0" smtClean="0">
                <a:solidFill>
                  <a:srgbClr val="000066"/>
                </a:solidFill>
              </a:rPr>
              <a:t>小组</a:t>
            </a:r>
            <a:r>
              <a:rPr lang="en-US" altLang="zh-CN" sz="2800" dirty="0" smtClean="0">
                <a:solidFill>
                  <a:srgbClr val="000066"/>
                </a:solidFill>
              </a:rPr>
              <a:t>.zip</a:t>
            </a:r>
            <a:r>
              <a:rPr lang="zh-CN" altLang="zh-CN" sz="2800" dirty="0" smtClean="0">
                <a:solidFill>
                  <a:srgbClr val="000066"/>
                </a:solidFill>
              </a:rPr>
              <a:t>”命名文件名，例如：</a:t>
            </a:r>
            <a:r>
              <a:rPr lang="zh-CN" altLang="zh-CN" sz="2800" dirty="0" smtClean="0">
                <a:solidFill>
                  <a:srgbClr val="00B050"/>
                </a:solidFill>
              </a:rPr>
              <a:t>研讨第</a:t>
            </a:r>
            <a:r>
              <a:rPr lang="en-US" altLang="zh-CN" sz="2800" dirty="0" smtClean="0">
                <a:solidFill>
                  <a:srgbClr val="00B050"/>
                </a:solidFill>
              </a:rPr>
              <a:t>1</a:t>
            </a:r>
            <a:r>
              <a:rPr lang="zh-CN" altLang="zh-CN" sz="2800" dirty="0" smtClean="0">
                <a:solidFill>
                  <a:srgbClr val="00B050"/>
                </a:solidFill>
              </a:rPr>
              <a:t>次第</a:t>
            </a:r>
            <a:r>
              <a:rPr lang="en-US" altLang="zh-CN" sz="2800" dirty="0" smtClean="0">
                <a:solidFill>
                  <a:srgbClr val="00B050"/>
                </a:solidFill>
              </a:rPr>
              <a:t>1</a:t>
            </a:r>
            <a:r>
              <a:rPr lang="zh-CN" altLang="zh-CN" sz="2800" dirty="0" smtClean="0">
                <a:solidFill>
                  <a:srgbClr val="00B050"/>
                </a:solidFill>
              </a:rPr>
              <a:t>小组</a:t>
            </a:r>
            <a:r>
              <a:rPr lang="en-US" altLang="zh-CN" sz="2800" dirty="0" smtClean="0">
                <a:solidFill>
                  <a:srgbClr val="00B050"/>
                </a:solidFill>
              </a:rPr>
              <a:t>.zip</a:t>
            </a:r>
            <a:endParaRPr lang="zh-CN" altLang="en-US" sz="2800" dirty="0">
              <a:solidFill>
                <a:srgbClr val="00B050"/>
              </a:solidFill>
              <a:latin typeface="楷体_GB2312" pitchFamily="49" charset="-122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21816" y="3789040"/>
            <a:ext cx="849813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 smtClean="0">
                <a:solidFill>
                  <a:srgbClr val="333399"/>
                </a:solidFill>
                <a:latin typeface="楷体_GB2312" pitchFamily="49" charset="-122"/>
              </a:rPr>
              <a:t>实验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marL="631825" lvl="1" indent="-174625" algn="l">
              <a:lnSpc>
                <a:spcPts val="39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 实验报告、</a:t>
            </a:r>
            <a:r>
              <a:rPr lang="zh-CN" altLang="zh-CN" sz="2800" dirty="0" smtClean="0"/>
              <a:t>源</a:t>
            </a:r>
            <a:r>
              <a:rPr lang="zh-CN" altLang="en-US" sz="2800" dirty="0" smtClean="0"/>
              <a:t>程序、执行程序、测试用例</a:t>
            </a:r>
            <a:r>
              <a:rPr lang="zh-CN" altLang="zh-CN" sz="2800" dirty="0" smtClean="0"/>
              <a:t>打包提交</a:t>
            </a:r>
            <a:endParaRPr lang="en-US" altLang="zh-CN" sz="2800" dirty="0" smtClean="0"/>
          </a:p>
          <a:p>
            <a:pPr marL="722313" lvl="1" indent="-265113" algn="l">
              <a:lnSpc>
                <a:spcPts val="39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000066"/>
                </a:solidFill>
              </a:rPr>
              <a:t>文件名：实验序号</a:t>
            </a:r>
            <a:r>
              <a:rPr lang="en-US" altLang="zh-CN" sz="2800" dirty="0" smtClean="0">
                <a:solidFill>
                  <a:srgbClr val="000066"/>
                </a:solidFill>
              </a:rPr>
              <a:t>+</a:t>
            </a:r>
            <a:r>
              <a:rPr lang="zh-CN" altLang="en-US" sz="2800" dirty="0" smtClean="0">
                <a:solidFill>
                  <a:srgbClr val="000066"/>
                </a:solidFill>
              </a:rPr>
              <a:t>组号</a:t>
            </a:r>
            <a:r>
              <a:rPr lang="en-US" altLang="zh-CN" sz="2800" dirty="0" smtClean="0">
                <a:solidFill>
                  <a:srgbClr val="000066"/>
                </a:solidFill>
              </a:rPr>
              <a:t>.zip(</a:t>
            </a:r>
            <a:r>
              <a:rPr lang="zh-CN" altLang="en-US" sz="2800" dirty="0" smtClean="0">
                <a:solidFill>
                  <a:srgbClr val="000066"/>
                </a:solidFill>
              </a:rPr>
              <a:t>例如</a:t>
            </a:r>
            <a:r>
              <a:rPr lang="en-US" altLang="zh-CN" sz="2800" dirty="0" smtClean="0">
                <a:solidFill>
                  <a:srgbClr val="000066"/>
                </a:solidFill>
              </a:rPr>
              <a:t>:</a:t>
            </a:r>
            <a:r>
              <a:rPr lang="zh-CN" altLang="en-US" sz="2800" dirty="0" smtClean="0">
                <a:solidFill>
                  <a:srgbClr val="000066"/>
                </a:solidFill>
              </a:rPr>
              <a:t>实验二第</a:t>
            </a:r>
            <a:r>
              <a:rPr lang="en-US" altLang="zh-CN" sz="2800" dirty="0" smtClean="0">
                <a:solidFill>
                  <a:srgbClr val="000066"/>
                </a:solidFill>
              </a:rPr>
              <a:t>01</a:t>
            </a:r>
            <a:r>
              <a:rPr lang="zh-CN" altLang="en-US" sz="2800" dirty="0" smtClean="0">
                <a:solidFill>
                  <a:srgbClr val="000066"/>
                </a:solidFill>
              </a:rPr>
              <a:t>组</a:t>
            </a:r>
            <a:r>
              <a:rPr lang="en-US" altLang="zh-CN" sz="2800" dirty="0" smtClean="0">
                <a:solidFill>
                  <a:srgbClr val="000066"/>
                </a:solidFill>
              </a:rPr>
              <a:t>.zip)</a:t>
            </a:r>
            <a:endParaRPr lang="zh-CN" altLang="en-US" sz="2800" dirty="0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1403648" y="188640"/>
            <a:ext cx="480131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</a:rPr>
              <a:t>研讨、实验提交方式</a:t>
            </a:r>
            <a:endParaRPr lang="zh-CN" altLang="en-US" sz="40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67544" y="1340768"/>
            <a:ext cx="8498135" cy="188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600" dirty="0" smtClean="0">
                <a:solidFill>
                  <a:srgbClr val="333399"/>
                </a:solidFill>
                <a:latin typeface="楷体_GB2312" pitchFamily="49" charset="-122"/>
              </a:rPr>
              <a:t>提交方式</a:t>
            </a:r>
            <a:endParaRPr lang="zh-CN" altLang="en-US" sz="3600" dirty="0">
              <a:solidFill>
                <a:srgbClr val="333399"/>
              </a:solidFill>
              <a:latin typeface="楷体_GB2312" pitchFamily="49" charset="-122"/>
            </a:endParaRPr>
          </a:p>
          <a:p>
            <a:pPr marL="631825" lvl="1" indent="-174625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/>
              <a:t>超</a:t>
            </a:r>
            <a:r>
              <a:rPr lang="zh-CN" altLang="en-US" sz="3200" dirty="0" smtClean="0"/>
              <a:t>星平台</a:t>
            </a:r>
            <a:endParaRPr lang="zh-CN" altLang="zh-CN" sz="3200" dirty="0" smtClean="0"/>
          </a:p>
          <a:p>
            <a:pPr marL="631825" lvl="1" indent="-174625" algn="l">
              <a:lnSpc>
                <a:spcPts val="3900"/>
              </a:lnSpc>
              <a:buFont typeface="Arial" pitchFamily="34" charset="0"/>
              <a:buChar char="•"/>
            </a:pPr>
            <a:endParaRPr lang="zh-CN" altLang="en-US" sz="2800" dirty="0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3"/>
          <p:cNvSpPr txBox="1">
            <a:spLocks noChangeArrowheads="1"/>
          </p:cNvSpPr>
          <p:nvPr/>
        </p:nvSpPr>
        <p:spPr bwMode="auto">
          <a:xfrm>
            <a:off x="684213" y="1444625"/>
            <a:ext cx="8334375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800" b="0" dirty="0">
                <a:ea typeface="宋体" pitchFamily="2" charset="-122"/>
              </a:rPr>
              <a:t>  Compilers</a:t>
            </a:r>
            <a:r>
              <a:rPr lang="zh-CN" altLang="en-US" sz="2800" b="0" dirty="0">
                <a:ea typeface="宋体" pitchFamily="2" charset="-122"/>
              </a:rPr>
              <a:t>：</a:t>
            </a:r>
            <a:r>
              <a:rPr lang="en-US" altLang="zh-CN" sz="2800" b="0" dirty="0">
                <a:ea typeface="宋体" pitchFamily="2" charset="-122"/>
              </a:rPr>
              <a:t>Principles, Techniques, and Tools</a:t>
            </a:r>
            <a:endParaRPr lang="en-US" altLang="zh-CN" sz="1000" dirty="0"/>
          </a:p>
          <a:p>
            <a:pPr algn="l">
              <a:buFont typeface="Wingdings" pitchFamily="2" charset="2"/>
              <a:buNone/>
            </a:pPr>
            <a:endParaRPr lang="en-US" altLang="zh-CN" sz="1000" dirty="0"/>
          </a:p>
          <a:p>
            <a:pPr algn="l">
              <a:buFont typeface="Wingdings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b="0" dirty="0">
                <a:solidFill>
                  <a:srgbClr val="333399"/>
                </a:solidFill>
              </a:rPr>
              <a:t>Alfred </a:t>
            </a:r>
            <a:r>
              <a:rPr lang="en-US" altLang="zh-CN" b="0" dirty="0" err="1">
                <a:solidFill>
                  <a:srgbClr val="333399"/>
                </a:solidFill>
              </a:rPr>
              <a:t>V.Aho</a:t>
            </a:r>
            <a:r>
              <a:rPr lang="en-US" altLang="zh-CN" b="0" dirty="0">
                <a:solidFill>
                  <a:srgbClr val="333399"/>
                </a:solidFill>
              </a:rPr>
              <a:t>, Ravi </a:t>
            </a:r>
            <a:r>
              <a:rPr lang="en-US" altLang="zh-CN" b="0" dirty="0" err="1">
                <a:solidFill>
                  <a:srgbClr val="333399"/>
                </a:solidFill>
              </a:rPr>
              <a:t>Sethi</a:t>
            </a:r>
            <a:r>
              <a:rPr lang="en-US" altLang="zh-CN" b="0" dirty="0">
                <a:solidFill>
                  <a:srgbClr val="333399"/>
                </a:solidFill>
              </a:rPr>
              <a:t>, Jeffrey </a:t>
            </a:r>
            <a:r>
              <a:rPr lang="en-US" altLang="zh-CN" b="0" dirty="0" err="1">
                <a:solidFill>
                  <a:srgbClr val="333399"/>
                </a:solidFill>
              </a:rPr>
              <a:t>D.Ullman</a:t>
            </a:r>
            <a:r>
              <a:rPr lang="en-US" altLang="zh-CN" b="0" dirty="0">
                <a:solidFill>
                  <a:srgbClr val="333399"/>
                </a:solidFill>
              </a:rPr>
              <a:t>, Addison Wesley,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rgbClr val="333399"/>
                </a:solidFill>
              </a:rPr>
              <a:t>2007</a:t>
            </a:r>
          </a:p>
          <a:p>
            <a:pPr algn="l">
              <a:buFont typeface="Wingdings" pitchFamily="2" charset="2"/>
              <a:buNone/>
            </a:pPr>
            <a:endParaRPr lang="en-US" altLang="zh-CN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</a:rPr>
              <a:t>       </a:t>
            </a:r>
            <a:r>
              <a:rPr lang="zh-CN" altLang="en-US" dirty="0">
                <a:solidFill>
                  <a:srgbClr val="333399"/>
                </a:solidFill>
              </a:rPr>
              <a:t>（龙书）</a:t>
            </a:r>
          </a:p>
        </p:txBody>
      </p:sp>
      <p:sp>
        <p:nvSpPr>
          <p:cNvPr id="22531" name="Rectangle 14"/>
          <p:cNvSpPr>
            <a:spLocks noChangeArrowheads="1"/>
          </p:cNvSpPr>
          <p:nvPr/>
        </p:nvSpPr>
        <p:spPr bwMode="auto">
          <a:xfrm>
            <a:off x="1494723" y="195263"/>
            <a:ext cx="388760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主 要 参 考 </a:t>
            </a: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</a:rPr>
              <a:t>书 目</a:t>
            </a:r>
            <a:endParaRPr lang="zh-CN" altLang="en-US" sz="40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2532" name="Text Box 15"/>
          <p:cNvSpPr txBox="1">
            <a:spLocks noChangeArrowheads="1"/>
          </p:cNvSpPr>
          <p:nvPr/>
        </p:nvSpPr>
        <p:spPr bwMode="auto">
          <a:xfrm>
            <a:off x="684213" y="2924175"/>
            <a:ext cx="828040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333399"/>
                </a:solidFill>
                <a:latin typeface="Times New Roman" pitchFamily="18" charset="0"/>
                <a:ea typeface="华文行楷" pitchFamily="2" charset="-122"/>
              </a:rPr>
              <a:t> </a:t>
            </a:r>
            <a:r>
              <a:rPr lang="en-US" altLang="zh-CN" sz="2800" dirty="0">
                <a:ea typeface="华文行楷" pitchFamily="2" charset="-122"/>
              </a:rPr>
              <a:t> </a:t>
            </a:r>
            <a:r>
              <a:rPr lang="en-US" altLang="zh-CN" sz="2800" b="0" dirty="0">
                <a:ea typeface="华文行楷" pitchFamily="2" charset="-122"/>
              </a:rPr>
              <a:t>Crafting a Compiler</a:t>
            </a:r>
            <a:r>
              <a:rPr lang="en-US" altLang="zh-CN" sz="2800" b="0" dirty="0">
                <a:solidFill>
                  <a:srgbClr val="333399"/>
                </a:solidFill>
              </a:rPr>
              <a:t>       </a:t>
            </a:r>
          </a:p>
          <a:p>
            <a:pPr algn="l">
              <a:buFont typeface="Wingdings" pitchFamily="2" charset="2"/>
              <a:buNone/>
            </a:pPr>
            <a:endParaRPr lang="en-US" altLang="zh-CN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</a:rPr>
              <a:t>       Charles N. Fischer, Ronald </a:t>
            </a:r>
            <a:r>
              <a:rPr lang="en-US" altLang="zh-CN" b="0" dirty="0" err="1">
                <a:solidFill>
                  <a:srgbClr val="333399"/>
                </a:solidFill>
              </a:rPr>
              <a:t>K.Cytron</a:t>
            </a:r>
            <a:r>
              <a:rPr lang="en-US" altLang="zh-CN" b="0" dirty="0">
                <a:solidFill>
                  <a:srgbClr val="333399"/>
                </a:solidFill>
              </a:rPr>
              <a:t>,  Richard J. LeBlanc, Jr., 2010.</a:t>
            </a:r>
          </a:p>
          <a:p>
            <a:pPr algn="l">
              <a:buFont typeface="Wingdings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</a:rPr>
              <a:t>       </a:t>
            </a:r>
            <a:r>
              <a:rPr lang="zh-CN" altLang="en-US" dirty="0">
                <a:solidFill>
                  <a:srgbClr val="333399"/>
                </a:solidFill>
              </a:rPr>
              <a:t>清华大学出版社影印，</a:t>
            </a:r>
            <a:r>
              <a:rPr lang="en-US" altLang="zh-CN" b="0" dirty="0">
                <a:solidFill>
                  <a:srgbClr val="333399"/>
                </a:solidFill>
              </a:rPr>
              <a:t>2010</a:t>
            </a:r>
            <a:endParaRPr lang="en-US" altLang="zh-CN" b="0" dirty="0">
              <a:solidFill>
                <a:srgbClr val="333399"/>
              </a:solidFill>
              <a:ea typeface="华文行楷" pitchFamily="2" charset="-122"/>
            </a:endParaRPr>
          </a:p>
        </p:txBody>
      </p:sp>
      <p:sp>
        <p:nvSpPr>
          <p:cNvPr id="22533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Text Box 16"/>
          <p:cNvSpPr txBox="1">
            <a:spLocks noChangeArrowheads="1"/>
          </p:cNvSpPr>
          <p:nvPr/>
        </p:nvSpPr>
        <p:spPr bwMode="auto">
          <a:xfrm>
            <a:off x="684213" y="4364038"/>
            <a:ext cx="8280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2800" dirty="0"/>
              <a:t> </a:t>
            </a:r>
            <a:r>
              <a:rPr lang="zh-CN" altLang="en-US" sz="2800" dirty="0"/>
              <a:t>本课程讲稿</a:t>
            </a:r>
            <a:r>
              <a:rPr lang="zh-CN" altLang="en-US" sz="2400" b="0" dirty="0">
                <a:solidFill>
                  <a:srgbClr val="333399"/>
                </a:solidFill>
              </a:rPr>
              <a:t>       </a:t>
            </a:r>
          </a:p>
          <a:p>
            <a:pPr algn="l">
              <a:buFont typeface="Wingdings" pitchFamily="2" charset="2"/>
              <a:buNone/>
            </a:pPr>
            <a:endParaRPr lang="zh-CN" altLang="en-US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b="0" dirty="0">
                <a:solidFill>
                  <a:srgbClr val="333399"/>
                </a:solidFill>
              </a:rPr>
              <a:t>       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星平台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32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01675" y="1255713"/>
            <a:ext cx="8334375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400" b="0" dirty="0">
                <a:ea typeface="宋体" pitchFamily="2" charset="-122"/>
              </a:rPr>
              <a:t>Modern Compiler Implementation in Java</a:t>
            </a:r>
            <a:r>
              <a:rPr lang="en-US" altLang="zh-CN" sz="2400" b="0" dirty="0"/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b="0" dirty="0"/>
              <a:t>      </a:t>
            </a:r>
            <a:r>
              <a:rPr lang="en-US" altLang="zh-CN" sz="2400" b="0" dirty="0">
                <a:ea typeface="宋体" pitchFamily="2" charset="-122"/>
              </a:rPr>
              <a:t>Modern Compiler Implementation in C</a:t>
            </a:r>
          </a:p>
          <a:p>
            <a:pPr algn="l">
              <a:buFont typeface="Wingdings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</a:rPr>
              <a:t>      Andrew </a:t>
            </a:r>
            <a:r>
              <a:rPr lang="en-US" altLang="zh-CN" b="0" dirty="0" err="1">
                <a:solidFill>
                  <a:srgbClr val="333399"/>
                </a:solidFill>
              </a:rPr>
              <a:t>W.Appel</a:t>
            </a:r>
            <a:r>
              <a:rPr lang="zh-CN" altLang="en-US" b="0" dirty="0">
                <a:solidFill>
                  <a:srgbClr val="333399"/>
                </a:solidFill>
              </a:rPr>
              <a:t>，</a:t>
            </a:r>
            <a:r>
              <a:rPr lang="zh-CN" altLang="en-US" dirty="0">
                <a:solidFill>
                  <a:srgbClr val="333399"/>
                </a:solidFill>
              </a:rPr>
              <a:t>人民邮电出版社影印，</a:t>
            </a:r>
            <a:r>
              <a:rPr lang="en-US" altLang="zh-CN" b="0" dirty="0">
                <a:solidFill>
                  <a:srgbClr val="333399"/>
                </a:solidFill>
              </a:rPr>
              <a:t>2005    </a:t>
            </a:r>
            <a:r>
              <a:rPr lang="zh-CN" altLang="en-US" dirty="0">
                <a:solidFill>
                  <a:srgbClr val="333399"/>
                </a:solidFill>
              </a:rPr>
              <a:t>（虎书）</a:t>
            </a:r>
            <a:endParaRPr lang="zh-CN" altLang="en-US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 "/>
            </a:pPr>
            <a:endParaRPr lang="zh-CN" altLang="en-US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2400" b="0" dirty="0">
                <a:ea typeface="宋体" pitchFamily="2" charset="-122"/>
              </a:rPr>
              <a:t>  </a:t>
            </a:r>
            <a:r>
              <a:rPr lang="en-US" altLang="zh-CN" sz="2400" b="0" dirty="0">
                <a:ea typeface="宋体" pitchFamily="2" charset="-122"/>
              </a:rPr>
              <a:t>Advanced Compiler Design and Implementation</a:t>
            </a:r>
            <a:r>
              <a:rPr lang="en-US" altLang="zh-CN" sz="2400" b="0" dirty="0"/>
              <a:t> </a:t>
            </a:r>
            <a:endParaRPr lang="en-US" altLang="zh-CN" sz="240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</a:rPr>
              <a:t>      Steven S. </a:t>
            </a:r>
            <a:r>
              <a:rPr lang="en-US" altLang="zh-CN" b="0" dirty="0" err="1">
                <a:solidFill>
                  <a:srgbClr val="333399"/>
                </a:solidFill>
              </a:rPr>
              <a:t>Muchnick</a:t>
            </a:r>
            <a:r>
              <a:rPr lang="en-US" altLang="zh-CN" b="0" dirty="0">
                <a:solidFill>
                  <a:srgbClr val="333399"/>
                </a:solidFill>
              </a:rPr>
              <a:t>, 1997. </a:t>
            </a:r>
            <a:r>
              <a:rPr lang="zh-CN" altLang="en-US" dirty="0">
                <a:solidFill>
                  <a:srgbClr val="333399"/>
                </a:solidFill>
              </a:rPr>
              <a:t>机械工业出版社影印</a:t>
            </a:r>
            <a:r>
              <a:rPr lang="zh-CN" altLang="en-US" b="0" dirty="0">
                <a:solidFill>
                  <a:srgbClr val="333399"/>
                </a:solidFill>
              </a:rPr>
              <a:t>，</a:t>
            </a:r>
            <a:r>
              <a:rPr lang="en-US" altLang="zh-CN" b="0" dirty="0">
                <a:solidFill>
                  <a:srgbClr val="333399"/>
                </a:solidFill>
              </a:rPr>
              <a:t>2003  </a:t>
            </a:r>
            <a:r>
              <a:rPr lang="zh-CN" altLang="en-US" dirty="0">
                <a:solidFill>
                  <a:srgbClr val="333399"/>
                </a:solidFill>
              </a:rPr>
              <a:t>（鲸书）</a:t>
            </a:r>
            <a:r>
              <a:rPr lang="zh-CN" altLang="en-US" dirty="0"/>
              <a:t> 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84213" y="3500438"/>
            <a:ext cx="7704137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400" dirty="0"/>
              <a:t>  </a:t>
            </a:r>
            <a:r>
              <a:rPr lang="en-US" altLang="zh-CN" sz="2400" b="0" dirty="0">
                <a:ea typeface="华文行楷" pitchFamily="2" charset="-122"/>
              </a:rPr>
              <a:t>Elements of Compiler Design </a:t>
            </a:r>
          </a:p>
          <a:p>
            <a:pPr algn="l"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</a:rPr>
              <a:t>       </a:t>
            </a:r>
            <a:r>
              <a:rPr lang="en-US" altLang="zh-CN" b="0" dirty="0">
                <a:solidFill>
                  <a:srgbClr val="333399"/>
                </a:solidFill>
              </a:rPr>
              <a:t>Alexander </a:t>
            </a:r>
            <a:r>
              <a:rPr lang="en-US" altLang="zh-CN" b="0" dirty="0" err="1">
                <a:solidFill>
                  <a:srgbClr val="333399"/>
                </a:solidFill>
              </a:rPr>
              <a:t>Meduna</a:t>
            </a:r>
            <a:r>
              <a:rPr lang="zh-CN" altLang="en-US" b="0" dirty="0">
                <a:solidFill>
                  <a:srgbClr val="333399"/>
                </a:solidFill>
              </a:rPr>
              <a:t>，</a:t>
            </a:r>
            <a:r>
              <a:rPr lang="en-US" altLang="zh-CN" b="0" dirty="0">
                <a:solidFill>
                  <a:srgbClr val="333399"/>
                </a:solidFill>
              </a:rPr>
              <a:t>Taylor &amp; Francis Group</a:t>
            </a:r>
            <a:r>
              <a:rPr lang="zh-CN" altLang="en-US" b="0" dirty="0">
                <a:solidFill>
                  <a:srgbClr val="333399"/>
                </a:solidFill>
              </a:rPr>
              <a:t>，</a:t>
            </a:r>
            <a:r>
              <a:rPr lang="en-US" altLang="zh-CN" b="0" dirty="0">
                <a:solidFill>
                  <a:srgbClr val="333399"/>
                </a:solidFill>
              </a:rPr>
              <a:t>2008</a:t>
            </a:r>
          </a:p>
          <a:p>
            <a:pPr lvl="1" algn="l">
              <a:buFont typeface="Wingdings" pitchFamily="2" charset="2"/>
              <a:buNone/>
            </a:pPr>
            <a:r>
              <a:rPr lang="zh-CN" altLang="en-US" dirty="0">
                <a:solidFill>
                  <a:srgbClr val="333399"/>
                </a:solidFill>
              </a:rPr>
              <a:t>清华大学出版中译本，</a:t>
            </a:r>
            <a:r>
              <a:rPr lang="en-US" altLang="zh-CN" b="0" dirty="0">
                <a:solidFill>
                  <a:srgbClr val="333399"/>
                </a:solidFill>
              </a:rPr>
              <a:t>2009</a:t>
            </a:r>
            <a:endParaRPr lang="en-US" altLang="zh-CN" b="0" dirty="0">
              <a:solidFill>
                <a:srgbClr val="333399"/>
              </a:solidFill>
              <a:ea typeface="华文行楷" pitchFamily="2" charset="-122"/>
            </a:endParaRP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Times New Roman" pitchFamily="18" charset="0"/>
              <a:ea typeface="华文行楷" pitchFamily="2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2400" b="0" dirty="0">
                <a:ea typeface="宋体" pitchFamily="2" charset="-122"/>
              </a:rPr>
              <a:t>  Engineering a Compiler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endParaRPr lang="en-US" altLang="zh-CN" sz="2400" b="0" dirty="0">
              <a:ea typeface="宋体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en-US" altLang="zh-CN" b="0" dirty="0">
                <a:solidFill>
                  <a:srgbClr val="333399"/>
                </a:solidFill>
              </a:rPr>
              <a:t>   </a:t>
            </a:r>
            <a:r>
              <a:rPr lang="en-US" altLang="zh-CN" b="0" dirty="0" smtClean="0">
                <a:solidFill>
                  <a:srgbClr val="333399"/>
                </a:solidFill>
              </a:rPr>
              <a:t>   Keith </a:t>
            </a:r>
            <a:r>
              <a:rPr lang="en-US" altLang="zh-CN" b="0" dirty="0">
                <a:solidFill>
                  <a:srgbClr val="333399"/>
                </a:solidFill>
              </a:rPr>
              <a:t>Cooper, Linda </a:t>
            </a:r>
            <a:r>
              <a:rPr lang="en-US" altLang="zh-CN" b="0" dirty="0" err="1">
                <a:solidFill>
                  <a:srgbClr val="333399"/>
                </a:solidFill>
              </a:rPr>
              <a:t>Torczon</a:t>
            </a:r>
            <a:r>
              <a:rPr lang="en-US" altLang="zh-CN" b="0" dirty="0">
                <a:solidFill>
                  <a:srgbClr val="333399"/>
                </a:solidFill>
              </a:rPr>
              <a:t>, Morgan Kaufmann, 2003</a:t>
            </a:r>
          </a:p>
          <a:p>
            <a:pPr algn="l">
              <a:buFont typeface="Wingdings" pitchFamily="2" charset="2"/>
              <a:buChar char=" "/>
            </a:pPr>
            <a:endParaRPr lang="en-US" altLang="zh-CN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2400" b="0" dirty="0">
                <a:ea typeface="宋体" pitchFamily="2" charset="-122"/>
              </a:rPr>
              <a:t>  </a:t>
            </a:r>
            <a:r>
              <a:rPr lang="zh-CN" altLang="en-US" sz="2400" dirty="0"/>
              <a:t>内地    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/>
          </a:p>
          <a:p>
            <a:pPr algn="l">
              <a:buFont typeface="Wingdings" pitchFamily="2" charset="2"/>
              <a:buNone/>
            </a:pPr>
            <a:r>
              <a:rPr lang="zh-CN" altLang="en-US" dirty="0">
                <a:solidFill>
                  <a:srgbClr val="333399"/>
                </a:solidFill>
              </a:rPr>
              <a:t>       陈火旺（国防科大版）    陈意云（中国科技大学版</a:t>
            </a:r>
            <a:r>
              <a:rPr lang="zh-CN" altLang="en-US" dirty="0" smtClean="0">
                <a:solidFill>
                  <a:srgbClr val="333399"/>
                </a:solidFill>
              </a:rPr>
              <a:t>） </a:t>
            </a:r>
          </a:p>
        </p:txBody>
      </p:sp>
      <p:sp>
        <p:nvSpPr>
          <p:cNvPr id="2355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1516063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参 考 阅 读 书 目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1512888" y="188913"/>
            <a:ext cx="55070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编译程序（系统）概述</a:t>
            </a:r>
          </a:p>
        </p:txBody>
      </p:sp>
      <p:sp>
        <p:nvSpPr>
          <p:cNvPr id="28679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1638300"/>
            <a:ext cx="5545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什么是编译程序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8680" name="Text Box 1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2420938"/>
            <a:ext cx="5832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 smtClean="0">
                <a:latin typeface="楷体_GB2312" pitchFamily="49" charset="-122"/>
              </a:rPr>
              <a:t> </a:t>
            </a:r>
            <a:r>
              <a:rPr lang="zh-CN" altLang="en-US" sz="3200" dirty="0" smtClean="0">
                <a:latin typeface="楷体_GB2312" pitchFamily="49" charset="-122"/>
              </a:rPr>
              <a:t>编译程序的逻辑</a:t>
            </a:r>
            <a:r>
              <a:rPr lang="zh-CN" altLang="en-US" sz="3200" dirty="0">
                <a:latin typeface="楷体_GB2312" pitchFamily="49" charset="-122"/>
              </a:rPr>
              <a:t>结构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8681" name="Text Box 1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4011613"/>
            <a:ext cx="5545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编译程序的伙伴程序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8682" name="Text Box 1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219450"/>
            <a:ext cx="568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编译程序的组织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8683" name="Text Box 16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4803775"/>
            <a:ext cx="5329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编译程序与</a:t>
            </a:r>
            <a:r>
              <a:rPr lang="zh-CN" altLang="en-US" sz="3200" b="0" dirty="0">
                <a:latin typeface="Comic Sans MS" pitchFamily="66" charset="0"/>
              </a:rPr>
              <a:t> </a:t>
            </a:r>
            <a:r>
              <a:rPr lang="en-US" altLang="zh-CN" sz="3200" b="0" dirty="0">
                <a:latin typeface="Comic Sans MS" pitchFamily="66" charset="0"/>
              </a:rPr>
              <a:t>T </a:t>
            </a:r>
            <a:r>
              <a:rPr lang="zh-CN" altLang="en-US" sz="3200" dirty="0">
                <a:latin typeface="楷体_GB2312" pitchFamily="49" charset="-122"/>
              </a:rPr>
              <a:t>型图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29703" name="Text Box 14"/>
          <p:cNvSpPr txBox="1">
            <a:spLocks noChangeArrowheads="1"/>
          </p:cNvSpPr>
          <p:nvPr/>
        </p:nvSpPr>
        <p:spPr bwMode="auto">
          <a:xfrm>
            <a:off x="684213" y="1576388"/>
            <a:ext cx="8066087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>
                <a:solidFill>
                  <a:srgbClr val="333399"/>
                </a:solidFill>
              </a:rPr>
              <a:t>从基本功能来看，</a:t>
            </a:r>
            <a:r>
              <a:rPr lang="zh-CN" altLang="en-US" sz="3200"/>
              <a:t>编译程序</a:t>
            </a:r>
            <a:r>
              <a:rPr lang="zh-CN" altLang="en-US" sz="3200" b="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Compiler</a:t>
            </a:r>
            <a:r>
              <a:rPr lang="zh-CN" altLang="en-US" sz="3200" b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>
                <a:solidFill>
                  <a:srgbClr val="333399"/>
                </a:solidFill>
              </a:rPr>
              <a:t>    是一种</a:t>
            </a:r>
            <a:r>
              <a:rPr lang="zh-CN" altLang="en-US" sz="3200"/>
              <a:t>翻译程序</a:t>
            </a:r>
            <a:r>
              <a:rPr lang="zh-CN" altLang="en-US" sz="320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Translator</a:t>
            </a:r>
            <a:r>
              <a:rPr lang="zh-CN" altLang="en-US" sz="3200">
                <a:solidFill>
                  <a:srgbClr val="333399"/>
                </a:solidFill>
              </a:rPr>
              <a:t>）</a:t>
            </a:r>
            <a:endParaRPr lang="zh-CN" altLang="en-US" sz="320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将语言</a:t>
            </a:r>
            <a:r>
              <a:rPr lang="en-US" altLang="zh-CN" sz="2800" b="0" i="1">
                <a:solidFill>
                  <a:srgbClr val="333399"/>
                </a:solidFill>
              </a:rPr>
              <a:t>A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的程序翻译为语言</a:t>
            </a:r>
            <a:r>
              <a:rPr lang="en-US" altLang="zh-CN" sz="2800" b="0" i="1">
                <a:solidFill>
                  <a:srgbClr val="333399"/>
                </a:solidFill>
              </a:rPr>
              <a:t>B</a:t>
            </a:r>
            <a:r>
              <a:rPr lang="zh-CN" altLang="en-US" sz="2800">
                <a:solidFill>
                  <a:srgbClr val="333399"/>
                </a:solidFill>
              </a:rPr>
              <a:t>的程序</a:t>
            </a:r>
            <a:endParaRPr lang="zh-CN" altLang="en-US" sz="28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称语言</a:t>
            </a:r>
            <a:r>
              <a:rPr lang="en-US" altLang="zh-CN" sz="2800" b="0" i="1">
                <a:solidFill>
                  <a:srgbClr val="333399"/>
                </a:solidFill>
              </a:rPr>
              <a:t>A</a:t>
            </a:r>
            <a:r>
              <a:rPr lang="zh-CN" altLang="en-US" sz="2800">
                <a:solidFill>
                  <a:srgbClr val="333399"/>
                </a:solidFill>
              </a:rPr>
              <a:t>为</a:t>
            </a:r>
            <a:r>
              <a:rPr lang="zh-CN" altLang="en-US" sz="2800"/>
              <a:t>源语言</a:t>
            </a:r>
            <a:r>
              <a:rPr lang="zh-CN" altLang="en-US" sz="2800">
                <a:solidFill>
                  <a:srgbClr val="333399"/>
                </a:solidFill>
              </a:rPr>
              <a:t>  （</a:t>
            </a:r>
            <a:r>
              <a:rPr lang="en-US" altLang="zh-CN" sz="2800" b="0" i="1">
                <a:solidFill>
                  <a:srgbClr val="333399"/>
                </a:solidFill>
              </a:rPr>
              <a:t>Source Language</a:t>
            </a:r>
            <a:r>
              <a:rPr lang="zh-CN" altLang="en-US" sz="2800">
                <a:solidFill>
                  <a:srgbClr val="333399"/>
                </a:solidFill>
              </a:rPr>
              <a:t>）</a:t>
            </a:r>
            <a:endParaRPr lang="zh-CN" altLang="en-US" sz="100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chemeClr val="tx1"/>
                </a:solidFill>
              </a:rPr>
              <a:t>  </a:t>
            </a:r>
            <a:r>
              <a:rPr lang="zh-CN" altLang="en-US" sz="2800">
                <a:solidFill>
                  <a:srgbClr val="333399"/>
                </a:solidFill>
              </a:rPr>
              <a:t>称语言</a:t>
            </a:r>
            <a:r>
              <a:rPr lang="en-US" altLang="zh-CN" sz="2800" b="0" i="1">
                <a:solidFill>
                  <a:srgbClr val="333399"/>
                </a:solidFill>
              </a:rPr>
              <a:t>B</a:t>
            </a:r>
            <a:r>
              <a:rPr lang="zh-CN" altLang="en-US" sz="2800">
                <a:solidFill>
                  <a:srgbClr val="333399"/>
                </a:solidFill>
              </a:rPr>
              <a:t>为</a:t>
            </a:r>
            <a:r>
              <a:rPr lang="zh-CN" altLang="en-US" sz="2800"/>
              <a:t>目标语言</a:t>
            </a:r>
            <a:r>
              <a:rPr lang="zh-CN" altLang="en-US" sz="2800">
                <a:solidFill>
                  <a:srgbClr val="333399"/>
                </a:solidFill>
              </a:rPr>
              <a:t> （</a:t>
            </a:r>
            <a:r>
              <a:rPr lang="en-US" altLang="zh-CN" sz="2800" b="0" i="1">
                <a:solidFill>
                  <a:srgbClr val="333399"/>
                </a:solidFill>
              </a:rPr>
              <a:t>Target Language</a:t>
            </a:r>
            <a:r>
              <a:rPr lang="zh-CN" altLang="en-US" sz="2800">
                <a:solidFill>
                  <a:srgbClr val="333399"/>
                </a:solidFill>
              </a:rPr>
              <a:t>）</a:t>
            </a: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898525" y="4391025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source program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659563" y="4386263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target program</a:t>
            </a: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3851275" y="4386263"/>
            <a:ext cx="1657350" cy="914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compiler</a:t>
            </a:r>
          </a:p>
        </p:txBody>
      </p:sp>
      <p:sp>
        <p:nvSpPr>
          <p:cNvPr id="73748" name="AutoShape 20"/>
          <p:cNvSpPr>
            <a:spLocks noChangeArrowheads="1"/>
          </p:cNvSpPr>
          <p:nvPr/>
        </p:nvSpPr>
        <p:spPr bwMode="auto">
          <a:xfrm>
            <a:off x="2700338" y="4652963"/>
            <a:ext cx="1008062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AutoShape 21"/>
          <p:cNvSpPr>
            <a:spLocks noChangeArrowheads="1"/>
          </p:cNvSpPr>
          <p:nvPr/>
        </p:nvSpPr>
        <p:spPr bwMode="auto">
          <a:xfrm>
            <a:off x="5724525" y="4652963"/>
            <a:ext cx="1008063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1" name="AutoShape 23"/>
          <p:cNvSpPr>
            <a:spLocks noChangeArrowheads="1"/>
          </p:cNvSpPr>
          <p:nvPr/>
        </p:nvSpPr>
        <p:spPr bwMode="auto">
          <a:xfrm>
            <a:off x="4570413" y="5445125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2916238" y="5832475"/>
            <a:ext cx="381635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feedback messages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4" grpId="0"/>
      <p:bldP spid="73745" grpId="0"/>
      <p:bldP spid="73747" grpId="0" animBg="1"/>
      <p:bldP spid="73748" grpId="0" animBg="1"/>
      <p:bldP spid="73749" grpId="0" animBg="1"/>
      <p:bldP spid="73751" grpId="0" animBg="1"/>
      <p:bldP spid="737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611188" y="1340768"/>
            <a:ext cx="8353425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>
                <a:solidFill>
                  <a:srgbClr val="333399"/>
                </a:solidFill>
              </a:rPr>
              <a:t>编译程序是</a:t>
            </a:r>
            <a:r>
              <a:rPr lang="zh-CN" altLang="en-US" sz="3200" dirty="0"/>
              <a:t>较为复杂的翻译程序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需要对源程序进行</a:t>
            </a:r>
            <a:r>
              <a:rPr lang="zh-CN" altLang="en-US" sz="2800" dirty="0">
                <a:latin typeface="楷体_GB2312" pitchFamily="49" charset="-122"/>
              </a:rPr>
              <a:t>分析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Analysis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）</a:t>
            </a:r>
            <a:endParaRPr lang="zh-CN" altLang="en-US" sz="2800" dirty="0" smtClean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zh-CN" altLang="en-US" sz="1000" dirty="0" smtClean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识别源程序的</a:t>
            </a:r>
            <a:r>
              <a:rPr lang="zh-CN" altLang="en-US" sz="2400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语法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结构信息，理解源程序的</a:t>
            </a:r>
            <a:r>
              <a:rPr lang="zh-CN" altLang="en-US" sz="2400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语义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信息，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反馈相应的</a:t>
            </a:r>
            <a:r>
              <a:rPr lang="zh-CN" altLang="en-US" sz="2400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出错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信息</a:t>
            </a:r>
            <a:endParaRPr lang="zh-CN" altLang="en-US" sz="2400" dirty="0">
              <a:solidFill>
                <a:srgbClr val="333399"/>
              </a:solidFill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</a:rPr>
              <a:t>根据分析结果及目标信息进行</a:t>
            </a:r>
            <a:r>
              <a:rPr lang="zh-CN" altLang="en-US" sz="2800" dirty="0"/>
              <a:t>综合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Synthesis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  <a:endParaRPr lang="zh-CN" altLang="en-US" sz="2800" dirty="0">
              <a:solidFill>
                <a:srgbClr val="333399"/>
              </a:solidFill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生成语义上等价于源程序的目标程序</a:t>
            </a:r>
          </a:p>
          <a:p>
            <a:pPr lvl="2" algn="l"/>
            <a:endParaRPr lang="zh-CN" altLang="en-US" sz="100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rgbClr val="333399"/>
                </a:solidFill>
              </a:rPr>
              <a:t>较为简单的翻译程序如：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预处理程序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Preprocessor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）</a:t>
            </a:r>
            <a:endParaRPr lang="en-US" altLang="zh-CN" sz="2800" b="0" dirty="0" smtClean="0">
              <a:solidFill>
                <a:srgbClr val="333399"/>
              </a:solidFill>
            </a:endParaRPr>
          </a:p>
          <a:p>
            <a:pPr lvl="1" algn="l"/>
            <a:endParaRPr lang="en-US" altLang="zh-CN" sz="1000" dirty="0" smtClean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 smtClean="0">
                <a:solidFill>
                  <a:srgbClr val="333399"/>
                </a:solidFill>
              </a:rPr>
              <a:t>  汇编程序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 smtClean="0">
                <a:solidFill>
                  <a:srgbClr val="333399"/>
                </a:solidFill>
              </a:rPr>
              <a:t>Assembler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）</a:t>
            </a:r>
            <a:endParaRPr lang="zh-CN" altLang="en-US" sz="2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8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88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88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468313" y="1268413"/>
            <a:ext cx="8137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>
                <a:solidFill>
                  <a:srgbClr val="333399"/>
                </a:solidFill>
              </a:rPr>
              <a:t>编译程序</a:t>
            </a:r>
            <a:r>
              <a:rPr lang="zh-CN" altLang="en-US" sz="3200"/>
              <a:t>通常</a:t>
            </a:r>
            <a:r>
              <a:rPr lang="zh-CN" altLang="en-US" sz="3200">
                <a:solidFill>
                  <a:srgbClr val="333399"/>
                </a:solidFill>
              </a:rPr>
              <a:t>是</a:t>
            </a:r>
            <a:r>
              <a:rPr lang="zh-CN" altLang="en-US" sz="3200"/>
              <a:t>从较高级语言的程序翻译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/>
              <a:t>    至较低级语言的程序</a:t>
            </a:r>
            <a:r>
              <a:rPr lang="zh-CN" altLang="en-US" sz="3200">
                <a:solidFill>
                  <a:srgbClr val="333399"/>
                </a:solidFill>
              </a:rPr>
              <a:t>，如</a:t>
            </a: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</p:txBody>
      </p:sp>
      <p:grpSp>
        <p:nvGrpSpPr>
          <p:cNvPr id="31752" name="Group 10"/>
          <p:cNvGrpSpPr>
            <a:grpSpLocks/>
          </p:cNvGrpSpPr>
          <p:nvPr/>
        </p:nvGrpSpPr>
        <p:grpSpPr bwMode="auto">
          <a:xfrm>
            <a:off x="647700" y="2779713"/>
            <a:ext cx="8172450" cy="3529012"/>
            <a:chOff x="408" y="1751"/>
            <a:chExt cx="5148" cy="2223"/>
          </a:xfrm>
        </p:grpSpPr>
        <p:sp>
          <p:nvSpPr>
            <p:cNvPr id="31753" name="Text Box 11"/>
            <p:cNvSpPr txBox="1">
              <a:spLocks noChangeArrowheads="1"/>
            </p:cNvSpPr>
            <p:nvPr/>
          </p:nvSpPr>
          <p:spPr bwMode="auto">
            <a:xfrm>
              <a:off x="839" y="1799"/>
              <a:ext cx="907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C 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3832" y="1796"/>
              <a:ext cx="104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b="0">
                  <a:solidFill>
                    <a:srgbClr val="333399"/>
                  </a:solidFill>
                </a:rPr>
                <a:t>汇编代码</a:t>
              </a:r>
            </a:p>
          </p:txBody>
        </p:sp>
        <p:sp>
          <p:nvSpPr>
            <p:cNvPr id="31755" name="Rectangle 13"/>
            <p:cNvSpPr>
              <a:spLocks noChangeArrowheads="1"/>
            </p:cNvSpPr>
            <p:nvPr/>
          </p:nvSpPr>
          <p:spPr bwMode="auto">
            <a:xfrm>
              <a:off x="2064" y="1751"/>
              <a:ext cx="1451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</a:rPr>
                <a:t>a C c</a:t>
              </a:r>
              <a:r>
                <a:rPr lang="en-US" altLang="zh-CN" sz="2800" b="0">
                  <a:solidFill>
                    <a:srgbClr val="333399"/>
                  </a:solidFill>
                </a:rPr>
                <a:t>ompiler</a:t>
              </a:r>
            </a:p>
          </p:txBody>
        </p:sp>
        <p:sp>
          <p:nvSpPr>
            <p:cNvPr id="31756" name="Line 14"/>
            <p:cNvSpPr>
              <a:spLocks noChangeShapeType="1"/>
            </p:cNvSpPr>
            <p:nvPr/>
          </p:nvSpPr>
          <p:spPr bwMode="auto">
            <a:xfrm>
              <a:off x="1701" y="1933"/>
              <a:ext cx="363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5"/>
            <p:cNvSpPr>
              <a:spLocks noChangeShapeType="1"/>
            </p:cNvSpPr>
            <p:nvPr/>
          </p:nvSpPr>
          <p:spPr bwMode="auto">
            <a:xfrm>
              <a:off x="3515" y="1933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567" y="2434"/>
              <a:ext cx="1223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C++ 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59" name="Text Box 17"/>
            <p:cNvSpPr txBox="1">
              <a:spLocks noChangeArrowheads="1"/>
            </p:cNvSpPr>
            <p:nvPr/>
          </p:nvSpPr>
          <p:spPr bwMode="auto">
            <a:xfrm>
              <a:off x="4059" y="2431"/>
              <a:ext cx="1089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b="0">
                  <a:solidFill>
                    <a:srgbClr val="333399"/>
                  </a:solidFill>
                </a:rPr>
                <a:t>汇编代码</a:t>
              </a:r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2107" y="2386"/>
              <a:ext cx="1679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</a:rPr>
                <a:t>a C++ c</a:t>
              </a:r>
              <a:r>
                <a:rPr lang="en-US" altLang="zh-CN" sz="2800" b="0">
                  <a:solidFill>
                    <a:srgbClr val="333399"/>
                  </a:solidFill>
                </a:rPr>
                <a:t>ompiler</a:t>
              </a:r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1745" y="2567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20"/>
            <p:cNvSpPr>
              <a:spLocks noChangeShapeType="1"/>
            </p:cNvSpPr>
            <p:nvPr/>
          </p:nvSpPr>
          <p:spPr bwMode="auto">
            <a:xfrm>
              <a:off x="3786" y="2568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29" y="3024"/>
              <a:ext cx="113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C++ 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64" name="Text Box 22"/>
            <p:cNvSpPr txBox="1">
              <a:spLocks noChangeArrowheads="1"/>
            </p:cNvSpPr>
            <p:nvPr/>
          </p:nvSpPr>
          <p:spPr bwMode="auto">
            <a:xfrm>
              <a:off x="4513" y="3021"/>
              <a:ext cx="816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C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65" name="Line 23"/>
            <p:cNvSpPr>
              <a:spLocks noChangeShapeType="1"/>
            </p:cNvSpPr>
            <p:nvPr/>
          </p:nvSpPr>
          <p:spPr bwMode="auto">
            <a:xfrm>
              <a:off x="1518" y="3157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24"/>
            <p:cNvSpPr>
              <a:spLocks noChangeShapeType="1"/>
            </p:cNvSpPr>
            <p:nvPr/>
          </p:nvSpPr>
          <p:spPr bwMode="auto">
            <a:xfrm>
              <a:off x="4193" y="3158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Rectangle 25"/>
            <p:cNvSpPr>
              <a:spLocks noChangeArrowheads="1"/>
            </p:cNvSpPr>
            <p:nvPr/>
          </p:nvSpPr>
          <p:spPr bwMode="auto">
            <a:xfrm>
              <a:off x="1880" y="2976"/>
              <a:ext cx="2314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 dirty="0">
                  <a:solidFill>
                    <a:srgbClr val="333399"/>
                  </a:solidFill>
                </a:rPr>
                <a:t>another C++ c</a:t>
              </a:r>
              <a:r>
                <a:rPr lang="en-US" altLang="zh-CN" sz="2800" b="0" dirty="0">
                  <a:solidFill>
                    <a:srgbClr val="333399"/>
                  </a:solidFill>
                </a:rPr>
                <a:t>ompiler</a:t>
              </a:r>
            </a:p>
          </p:txBody>
        </p:sp>
        <p:sp>
          <p:nvSpPr>
            <p:cNvPr id="31768" name="Text Box 26"/>
            <p:cNvSpPr txBox="1">
              <a:spLocks noChangeArrowheads="1"/>
            </p:cNvSpPr>
            <p:nvPr/>
          </p:nvSpPr>
          <p:spPr bwMode="auto">
            <a:xfrm>
              <a:off x="408" y="3659"/>
              <a:ext cx="1223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Java 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69" name="Text Box 27"/>
            <p:cNvSpPr txBox="1">
              <a:spLocks noChangeArrowheads="1"/>
            </p:cNvSpPr>
            <p:nvPr/>
          </p:nvSpPr>
          <p:spPr bwMode="auto">
            <a:xfrm>
              <a:off x="3900" y="3656"/>
              <a:ext cx="1656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Bytecode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70" name="Rectangle 28"/>
            <p:cNvSpPr>
              <a:spLocks noChangeArrowheads="1"/>
            </p:cNvSpPr>
            <p:nvPr/>
          </p:nvSpPr>
          <p:spPr bwMode="auto">
            <a:xfrm>
              <a:off x="1948" y="3611"/>
              <a:ext cx="1679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</a:rPr>
                <a:t>a Java c</a:t>
              </a:r>
              <a:r>
                <a:rPr lang="en-US" altLang="zh-CN" sz="2800" b="0">
                  <a:solidFill>
                    <a:srgbClr val="333399"/>
                  </a:solidFill>
                </a:rPr>
                <a:t>ompiler</a:t>
              </a:r>
            </a:p>
          </p:txBody>
        </p:sp>
        <p:sp>
          <p:nvSpPr>
            <p:cNvPr id="31771" name="Line 29"/>
            <p:cNvSpPr>
              <a:spLocks noChangeShapeType="1"/>
            </p:cNvSpPr>
            <p:nvPr/>
          </p:nvSpPr>
          <p:spPr bwMode="auto">
            <a:xfrm>
              <a:off x="1586" y="3792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30"/>
            <p:cNvSpPr>
              <a:spLocks noChangeShapeType="1"/>
            </p:cNvSpPr>
            <p:nvPr/>
          </p:nvSpPr>
          <p:spPr bwMode="auto">
            <a:xfrm>
              <a:off x="3627" y="3793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39750" y="1484313"/>
            <a:ext cx="8424863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传统的编译程序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源语言通常为</a:t>
            </a:r>
            <a:r>
              <a:rPr lang="zh-CN" altLang="en-US" sz="2800" dirty="0">
                <a:latin typeface="楷体_GB2312" pitchFamily="49" charset="-122"/>
              </a:rPr>
              <a:t>高级语言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High-Level Programming</a:t>
            </a:r>
          </a:p>
          <a:p>
            <a:pPr lvl="1" algn="l"/>
            <a:r>
              <a:rPr lang="en-US" altLang="zh-CN" sz="2400" b="0" i="1" dirty="0">
                <a:solidFill>
                  <a:srgbClr val="333399"/>
                </a:solidFill>
              </a:rPr>
              <a:t>    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  <a:endParaRPr lang="zh-CN" altLang="en-US" sz="24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en-US" altLang="zh-CN" b="0" i="1" dirty="0">
                <a:solidFill>
                  <a:srgbClr val="333399"/>
                </a:solidFill>
              </a:rPr>
              <a:t>Fortran, </a:t>
            </a:r>
            <a:r>
              <a:rPr lang="en-US" altLang="zh-CN" b="0" i="1" dirty="0" err="1">
                <a:solidFill>
                  <a:srgbClr val="333399"/>
                </a:solidFill>
              </a:rPr>
              <a:t>Algol</a:t>
            </a:r>
            <a:r>
              <a:rPr lang="en-US" altLang="zh-CN" b="0" i="1" dirty="0">
                <a:solidFill>
                  <a:srgbClr val="333399"/>
                </a:solidFill>
              </a:rPr>
              <a:t>, C, Pascal, </a:t>
            </a:r>
            <a:r>
              <a:rPr lang="en-US" altLang="zh-CN" b="0" i="1" dirty="0" err="1">
                <a:solidFill>
                  <a:srgbClr val="333399"/>
                </a:solidFill>
              </a:rPr>
              <a:t>Ada</a:t>
            </a:r>
            <a:r>
              <a:rPr lang="en-US" altLang="zh-CN" b="0" i="1" dirty="0">
                <a:solidFill>
                  <a:srgbClr val="333399"/>
                </a:solidFill>
              </a:rPr>
              <a:t>, C++, Java, Lisp, Prolog, Python…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</a:rPr>
              <a:t>目标语言通常为</a:t>
            </a:r>
            <a:r>
              <a:rPr lang="zh-CN" altLang="en-US" sz="2800" dirty="0"/>
              <a:t>机器级语言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Machine-Level </a:t>
            </a:r>
          </a:p>
          <a:p>
            <a:pPr lvl="1" algn="l"/>
            <a:r>
              <a:rPr lang="en-US" altLang="zh-CN" sz="2400" b="0" i="1" dirty="0">
                <a:solidFill>
                  <a:srgbClr val="333399"/>
                </a:solidFill>
              </a:rPr>
              <a:t>     Languages</a:t>
            </a:r>
            <a:r>
              <a:rPr lang="en-US" altLang="zh-CN" dirty="0"/>
              <a:t> </a:t>
            </a:r>
            <a:r>
              <a:rPr lang="zh-CN" altLang="en-US" sz="2400" b="0" dirty="0">
                <a:solidFill>
                  <a:srgbClr val="333399"/>
                </a:solidFill>
              </a:rPr>
              <a:t>） </a:t>
            </a:r>
            <a:r>
              <a:rPr lang="zh-CN" altLang="en-US" sz="2800" dirty="0">
                <a:solidFill>
                  <a:srgbClr val="333399"/>
                </a:solidFill>
              </a:rPr>
              <a:t>或较低级的虚拟机语言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汇编语言</a:t>
            </a:r>
            <a:r>
              <a:rPr lang="zh-CN" altLang="en-US" b="0" dirty="0">
                <a:solidFill>
                  <a:srgbClr val="333399"/>
                </a:solidFill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Assembly Languages</a:t>
            </a:r>
            <a:r>
              <a:rPr lang="zh-CN" altLang="en-US" b="0" dirty="0">
                <a:solidFill>
                  <a:srgbClr val="333399"/>
                </a:solidFill>
              </a:rPr>
              <a:t>）</a:t>
            </a:r>
            <a:endParaRPr lang="zh-CN" altLang="en-US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机器语言</a:t>
            </a:r>
            <a:r>
              <a:rPr lang="zh-CN" altLang="en-US" b="0" dirty="0">
                <a:solidFill>
                  <a:srgbClr val="333399"/>
                </a:solidFill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Machine Languages</a:t>
            </a:r>
            <a:r>
              <a:rPr lang="en-US" altLang="zh-CN" dirty="0"/>
              <a:t> </a:t>
            </a:r>
            <a:r>
              <a:rPr lang="zh-CN" altLang="en-US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endParaRPr lang="zh-CN" altLang="en-US" sz="1000" b="0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400" b="0" i="1" dirty="0">
                <a:solidFill>
                  <a:srgbClr val="333399"/>
                </a:solidFill>
              </a:rPr>
              <a:t>     </a:t>
            </a:r>
            <a:r>
              <a:rPr lang="en-US" altLang="zh-CN" b="0" i="1" dirty="0" err="1">
                <a:solidFill>
                  <a:srgbClr val="333399"/>
                </a:solidFill>
              </a:rPr>
              <a:t>Bytecode</a:t>
            </a:r>
            <a:r>
              <a:rPr lang="zh-CN" altLang="en-US" b="0" dirty="0">
                <a:solidFill>
                  <a:srgbClr val="333399"/>
                </a:solidFill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Java </a:t>
            </a:r>
            <a:r>
              <a:rPr lang="zh-CN" altLang="en-US" dirty="0">
                <a:solidFill>
                  <a:srgbClr val="333399"/>
                </a:solidFill>
              </a:rPr>
              <a:t>虚拟机语言</a:t>
            </a:r>
            <a:r>
              <a:rPr lang="zh-CN" altLang="en-US" b="0" dirty="0">
                <a:solidFill>
                  <a:srgbClr val="333399"/>
                </a:solidFill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34819" name="Text Box 7"/>
          <p:cNvSpPr txBox="1">
            <a:spLocks noChangeArrowheads="1"/>
          </p:cNvSpPr>
          <p:nvPr/>
        </p:nvSpPr>
        <p:spPr bwMode="auto">
          <a:xfrm>
            <a:off x="395288" y="1074738"/>
            <a:ext cx="8640762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编程语言的主要范型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Paradigms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命令式语言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Imperative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  <a:endParaRPr lang="zh-CN" altLang="en-US" sz="24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en-US" altLang="zh-CN" b="0" i="1" dirty="0">
                <a:solidFill>
                  <a:srgbClr val="333399"/>
                </a:solidFill>
              </a:rPr>
              <a:t>Fortran, </a:t>
            </a:r>
            <a:r>
              <a:rPr lang="en-US" altLang="zh-CN" b="0" i="1" dirty="0" err="1">
                <a:solidFill>
                  <a:srgbClr val="333399"/>
                </a:solidFill>
              </a:rPr>
              <a:t>Algol</a:t>
            </a:r>
            <a:r>
              <a:rPr lang="en-US" altLang="zh-CN" b="0" i="1" dirty="0">
                <a:solidFill>
                  <a:srgbClr val="333399"/>
                </a:solidFill>
              </a:rPr>
              <a:t>, Cobol, C, C++, Pascal, Basic, Java, C#, …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latin typeface="楷体_GB2312" pitchFamily="49" charset="-122"/>
              </a:rPr>
              <a:t>面向对象语言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Object-Oriented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400" b="0" i="1" dirty="0">
                <a:solidFill>
                  <a:srgbClr val="333399"/>
                </a:solidFill>
              </a:rPr>
              <a:t>     </a:t>
            </a:r>
            <a:r>
              <a:rPr lang="en-US" altLang="zh-CN" b="0" i="1" dirty="0">
                <a:solidFill>
                  <a:srgbClr val="333399"/>
                </a:solidFill>
              </a:rPr>
              <a:t>Smalltalk, Simula67, Java, C++, C#,  …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400" b="0" i="1" dirty="0">
                <a:solidFill>
                  <a:srgbClr val="333399"/>
                </a:solidFill>
              </a:rPr>
              <a:t>   </a:t>
            </a:r>
            <a:r>
              <a:rPr lang="zh-CN" altLang="en-US" sz="2800" dirty="0">
                <a:latin typeface="楷体_GB2312" pitchFamily="49" charset="-122"/>
              </a:rPr>
              <a:t>陈述式语言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Declarative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函数式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Functional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:</a:t>
            </a:r>
            <a:r>
              <a:rPr lang="en-US" altLang="zh-CN" b="0" i="1" dirty="0">
                <a:solidFill>
                  <a:srgbClr val="333399"/>
                </a:solidFill>
              </a:rPr>
              <a:t>Lisp, Scheme, Haskell, ML, </a:t>
            </a:r>
            <a:r>
              <a:rPr lang="en-US" altLang="zh-CN" b="0" i="1" dirty="0" err="1">
                <a:solidFill>
                  <a:srgbClr val="333399"/>
                </a:solidFill>
              </a:rPr>
              <a:t>Caml</a:t>
            </a:r>
            <a:r>
              <a:rPr lang="en-US" altLang="zh-CN" b="0" i="1" dirty="0">
                <a:solidFill>
                  <a:srgbClr val="333399"/>
                </a:solidFill>
              </a:rPr>
              <a:t>,  …</a:t>
            </a:r>
          </a:p>
          <a:p>
            <a:pPr lvl="1" algn="l"/>
            <a:r>
              <a:rPr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逻辑型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Logic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: </a:t>
            </a:r>
            <a:r>
              <a:rPr lang="en-US" altLang="zh-CN" b="0" i="1" dirty="0">
                <a:solidFill>
                  <a:srgbClr val="333399"/>
                </a:solidFill>
              </a:rPr>
              <a:t>Prolog, …</a:t>
            </a:r>
          </a:p>
          <a:p>
            <a:pPr lvl="1" algn="l"/>
            <a:r>
              <a:rPr lang="en-US" altLang="zh-CN" sz="1000" dirty="0"/>
              <a:t>   </a:t>
            </a:r>
          </a:p>
          <a:p>
            <a:pPr lvl="1" algn="l">
              <a:buFont typeface="Symbol" pitchFamily="18" charset="2"/>
              <a:buChar char="-"/>
            </a:pPr>
            <a:r>
              <a:rPr lang="en-US" altLang="zh-CN" sz="2400" b="0" i="1" dirty="0">
                <a:solidFill>
                  <a:srgbClr val="333399"/>
                </a:solidFill>
              </a:rPr>
              <a:t>   </a:t>
            </a:r>
            <a:r>
              <a:rPr lang="zh-CN" altLang="en-US" sz="2800" dirty="0"/>
              <a:t>并发语言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Concurrent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并发</a:t>
            </a:r>
            <a:r>
              <a:rPr lang="zh-CN" altLang="en-US" dirty="0">
                <a:solidFill>
                  <a:srgbClr val="333399"/>
                </a:solidFill>
              </a:rPr>
              <a:t> </a:t>
            </a:r>
            <a:r>
              <a:rPr lang="en-US" altLang="zh-CN" b="0" i="1" dirty="0">
                <a:solidFill>
                  <a:srgbClr val="333399"/>
                </a:solidFill>
              </a:rPr>
              <a:t>Pascal, </a:t>
            </a:r>
            <a:r>
              <a:rPr lang="en-US" altLang="zh-CN" b="0" i="1" dirty="0" err="1">
                <a:solidFill>
                  <a:srgbClr val="333399"/>
                </a:solidFill>
              </a:rPr>
              <a:t>Ada</a:t>
            </a:r>
            <a:r>
              <a:rPr lang="en-US" altLang="zh-CN" b="0" i="1" dirty="0">
                <a:solidFill>
                  <a:srgbClr val="333399"/>
                </a:solidFill>
              </a:rPr>
              <a:t>, Java, Linda, HPF, </a:t>
            </a:r>
            <a:r>
              <a:rPr lang="en-US" altLang="zh-CN" b="0" i="1" dirty="0" err="1">
                <a:solidFill>
                  <a:srgbClr val="333399"/>
                </a:solidFill>
              </a:rPr>
              <a:t>OpenMP</a:t>
            </a:r>
            <a:r>
              <a:rPr lang="en-US" altLang="zh-CN" b="0" i="1" dirty="0">
                <a:solidFill>
                  <a:srgbClr val="333399"/>
                </a:solidFill>
              </a:rPr>
              <a:t>, …</a:t>
            </a:r>
          </a:p>
          <a:p>
            <a:pPr lvl="1" algn="l"/>
            <a:endParaRPr lang="en-US" altLang="zh-CN" sz="1000" b="0" i="1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400" b="0" i="1" dirty="0">
                <a:solidFill>
                  <a:srgbClr val="333399"/>
                </a:solidFill>
              </a:rPr>
              <a:t>   </a:t>
            </a:r>
            <a:r>
              <a:rPr lang="zh-CN" altLang="en-US" sz="2800" dirty="0"/>
              <a:t>其他</a:t>
            </a:r>
            <a:r>
              <a:rPr lang="zh-CN" altLang="en-US" sz="2400" b="0" dirty="0">
                <a:solidFill>
                  <a:srgbClr val="333399"/>
                </a:solidFill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同步语言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(</a:t>
            </a:r>
            <a:r>
              <a:rPr lang="en-US" altLang="zh-CN" b="0" i="1" dirty="0">
                <a:solidFill>
                  <a:srgbClr val="333399"/>
                </a:solidFill>
              </a:rPr>
              <a:t>Synchronous Languages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）：</a:t>
            </a:r>
            <a:r>
              <a:rPr lang="en-US" altLang="zh-CN" b="0" i="1" dirty="0">
                <a:solidFill>
                  <a:srgbClr val="333399"/>
                </a:solidFill>
              </a:rPr>
              <a:t>Signal, </a:t>
            </a:r>
            <a:r>
              <a:rPr lang="en-US" altLang="zh-CN" b="0" i="1" dirty="0" err="1">
                <a:solidFill>
                  <a:srgbClr val="333399"/>
                </a:solidFill>
              </a:rPr>
              <a:t>Lustre</a:t>
            </a:r>
            <a:r>
              <a:rPr lang="en-US" altLang="zh-CN" b="0" i="1" dirty="0">
                <a:solidFill>
                  <a:srgbClr val="333399"/>
                </a:solidFill>
              </a:rPr>
              <a:t>, …</a:t>
            </a:r>
          </a:p>
          <a:p>
            <a:pPr lvl="1" algn="l"/>
            <a:r>
              <a:rPr lang="en-US" altLang="zh-CN" b="0" i="1" dirty="0">
                <a:solidFill>
                  <a:srgbClr val="333399"/>
                </a:solidFill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脚本语言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(</a:t>
            </a:r>
            <a:r>
              <a:rPr lang="en-US" altLang="zh-CN" b="0" i="1" dirty="0">
                <a:solidFill>
                  <a:srgbClr val="333399"/>
                </a:solidFill>
              </a:rPr>
              <a:t>Scripting Languages</a:t>
            </a:r>
            <a:r>
              <a:rPr lang="zh-CN" altLang="en-US" dirty="0">
                <a:solidFill>
                  <a:srgbClr val="333399"/>
                </a:solidFill>
              </a:rPr>
              <a:t>）：</a:t>
            </a:r>
            <a:r>
              <a:rPr lang="en-US" altLang="zh-CN" b="0" i="1" dirty="0">
                <a:solidFill>
                  <a:srgbClr val="333399"/>
                </a:solidFill>
              </a:rPr>
              <a:t>Perl, PHP, …</a:t>
            </a:r>
          </a:p>
        </p:txBody>
      </p:sp>
      <p:sp>
        <p:nvSpPr>
          <p:cNvPr id="3482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2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557338"/>
            <a:ext cx="4830763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有关信息</a:t>
            </a:r>
          </a:p>
        </p:txBody>
      </p:sp>
      <p:sp>
        <p:nvSpPr>
          <p:cNvPr id="11267" name="AutoShape 10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Text Box 103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344738"/>
            <a:ext cx="52514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编译程序（系统）概述</a:t>
            </a:r>
          </a:p>
        </p:txBody>
      </p:sp>
      <p:sp>
        <p:nvSpPr>
          <p:cNvPr id="11272" name="Rectangle 1036"/>
          <p:cNvSpPr>
            <a:spLocks noChangeArrowheads="1"/>
          </p:cNvSpPr>
          <p:nvPr/>
        </p:nvSpPr>
        <p:spPr bwMode="auto">
          <a:xfrm>
            <a:off x="1490663" y="195263"/>
            <a:ext cx="23606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课程概述</a:t>
            </a:r>
          </a:p>
        </p:txBody>
      </p:sp>
      <p:sp>
        <p:nvSpPr>
          <p:cNvPr id="11273" name="Text Box 103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068638"/>
            <a:ext cx="4830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教学内容预览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35843" name="Text Box 8"/>
          <p:cNvSpPr txBox="1">
            <a:spLocks noChangeArrowheads="1"/>
          </p:cNvSpPr>
          <p:nvPr/>
        </p:nvSpPr>
        <p:spPr bwMode="auto">
          <a:xfrm>
            <a:off x="755650" y="1125538"/>
            <a:ext cx="8280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编译基础设施</a:t>
            </a:r>
            <a:r>
              <a:rPr lang="zh-CN" altLang="en-US" sz="32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Compiler Infrastructure</a:t>
            </a:r>
            <a:r>
              <a:rPr lang="zh-CN" altLang="en-US" sz="3200" b="0" dirty="0">
                <a:solidFill>
                  <a:srgbClr val="333399"/>
                </a:solidFill>
              </a:rPr>
              <a:t>）</a:t>
            </a:r>
          </a:p>
          <a:p>
            <a:pPr algn="l">
              <a:buClrTx/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/>
              <a:t> 共享的编译程序研究</a:t>
            </a:r>
            <a:r>
              <a:rPr lang="en-US" altLang="zh-CN" sz="2800" dirty="0"/>
              <a:t>/</a:t>
            </a:r>
            <a:r>
              <a:rPr lang="zh-CN" altLang="en-US" sz="2800" dirty="0"/>
              <a:t>开发平台</a:t>
            </a:r>
          </a:p>
          <a:p>
            <a:pPr lvl="1" algn="l"/>
            <a:endParaRPr lang="zh-CN" altLang="en-US" sz="1000" dirty="0"/>
          </a:p>
          <a:p>
            <a:pPr algn="l"/>
            <a:r>
              <a:rPr lang="zh-CN" altLang="en-US" dirty="0"/>
              <a:t>            </a:t>
            </a:r>
            <a:r>
              <a:rPr lang="en-US" altLang="zh-CN" b="0" dirty="0"/>
              <a:t>SUIF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rgbClr val="333399"/>
                </a:solidFill>
              </a:rPr>
              <a:t>(Stanford)</a:t>
            </a:r>
          </a:p>
          <a:p>
            <a:pPr algn="l"/>
            <a:r>
              <a:rPr lang="en-US" altLang="zh-CN" dirty="0"/>
              <a:t>           </a:t>
            </a:r>
            <a:r>
              <a:rPr lang="en-US" altLang="zh-CN" b="0" dirty="0"/>
              <a:t> Zephyr</a:t>
            </a:r>
            <a:r>
              <a:rPr lang="en-US" altLang="zh-CN" dirty="0">
                <a:solidFill>
                  <a:srgbClr val="333399"/>
                </a:solidFill>
              </a:rPr>
              <a:t>  </a:t>
            </a:r>
            <a:r>
              <a:rPr lang="en-US" altLang="zh-CN" b="0" dirty="0">
                <a:solidFill>
                  <a:srgbClr val="333399"/>
                </a:solidFill>
              </a:rPr>
              <a:t>(Virginia and Princeton )</a:t>
            </a:r>
          </a:p>
          <a:p>
            <a:pPr algn="l"/>
            <a:r>
              <a:rPr lang="en-US" altLang="zh-CN" dirty="0"/>
              <a:t>            </a:t>
            </a:r>
            <a:r>
              <a:rPr lang="en-US" altLang="zh-CN" b="0" dirty="0"/>
              <a:t>IMPACT, LLVM</a:t>
            </a:r>
            <a:r>
              <a:rPr lang="en-US" altLang="zh-CN" dirty="0"/>
              <a:t>  </a:t>
            </a:r>
            <a:r>
              <a:rPr lang="en-US" altLang="zh-CN" b="0" dirty="0">
                <a:solidFill>
                  <a:srgbClr val="333399"/>
                </a:solidFill>
              </a:rPr>
              <a:t>  (UIUC)</a:t>
            </a:r>
          </a:p>
          <a:p>
            <a:pPr algn="l"/>
            <a:r>
              <a:rPr lang="en-US" altLang="zh-CN" dirty="0"/>
              <a:t>            </a:t>
            </a:r>
            <a:r>
              <a:rPr lang="en-US" altLang="zh-CN" b="0" dirty="0"/>
              <a:t>GCC</a:t>
            </a: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b="0" dirty="0">
                <a:solidFill>
                  <a:srgbClr val="333399"/>
                </a:solidFill>
              </a:rPr>
              <a:t>GNU Compiler Collection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pPr algn="l"/>
            <a:r>
              <a:rPr lang="zh-CN" altLang="en-US" dirty="0"/>
              <a:t>            </a:t>
            </a:r>
            <a:r>
              <a:rPr lang="en-US" altLang="zh-CN" b="0" dirty="0"/>
              <a:t>Open64</a:t>
            </a:r>
            <a:r>
              <a:rPr lang="zh-CN" altLang="en-US" dirty="0"/>
              <a:t>（</a:t>
            </a:r>
            <a:r>
              <a:rPr lang="en-US" altLang="zh-CN" b="0" dirty="0">
                <a:solidFill>
                  <a:srgbClr val="333399"/>
                </a:solidFill>
              </a:rPr>
              <a:t>SGI,</a:t>
            </a:r>
            <a:r>
              <a:rPr lang="en-US" altLang="zh-CN" dirty="0">
                <a:solidFill>
                  <a:srgbClr val="333399"/>
                </a:solidFill>
              </a:rPr>
              <a:t> </a:t>
            </a:r>
            <a:r>
              <a:rPr lang="zh-CN" altLang="en-US" dirty="0">
                <a:solidFill>
                  <a:srgbClr val="333399"/>
                </a:solidFill>
              </a:rPr>
              <a:t>中科院计算所</a:t>
            </a:r>
            <a:r>
              <a:rPr lang="en-US" altLang="zh-CN" b="0" dirty="0">
                <a:solidFill>
                  <a:srgbClr val="333399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rgbClr val="333399"/>
                </a:solidFill>
              </a:rPr>
              <a:t>Intel,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rgbClr val="333399"/>
                </a:solidFill>
              </a:rPr>
              <a:t>HP,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rgbClr val="333399"/>
                </a:solidFill>
              </a:rPr>
              <a:t>Delaware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333399"/>
                </a:solidFill>
              </a:rPr>
              <a:t>清华</a:t>
            </a:r>
            <a:r>
              <a:rPr lang="en-US" altLang="zh-CN" dirty="0">
                <a:solidFill>
                  <a:srgbClr val="333399"/>
                </a:solidFill>
              </a:rPr>
              <a:t>, …</a:t>
            </a:r>
            <a:r>
              <a:rPr lang="zh-CN" altLang="en-US" dirty="0"/>
              <a:t>）</a:t>
            </a:r>
          </a:p>
          <a:p>
            <a:pPr algn="l"/>
            <a:r>
              <a:rPr lang="zh-CN" altLang="en-US" dirty="0"/>
              <a:t>            </a:t>
            </a:r>
            <a:r>
              <a:rPr lang="en-US" altLang="zh-CN" dirty="0"/>
              <a:t>……</a:t>
            </a:r>
          </a:p>
          <a:p>
            <a:pPr algn="l"/>
            <a:endParaRPr lang="en-US" altLang="zh-CN" sz="1000" dirty="0"/>
          </a:p>
          <a:p>
            <a:pPr lvl="1" algn="l">
              <a:buFont typeface="Symbol" pitchFamily="18" charset="2"/>
              <a:buChar char="-"/>
            </a:pPr>
            <a:r>
              <a:rPr lang="en-US" altLang="zh-CN" sz="2800" dirty="0"/>
              <a:t> </a:t>
            </a:r>
            <a:r>
              <a:rPr lang="zh-CN" altLang="en-US" sz="2800" dirty="0"/>
              <a:t>多源语言多目标机</a:t>
            </a:r>
            <a:r>
              <a:rPr lang="zh-CN" altLang="en-US" sz="2800" dirty="0">
                <a:solidFill>
                  <a:srgbClr val="333399"/>
                </a:solidFill>
              </a:rPr>
              <a:t>体系结构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ClrTx/>
            </a:pPr>
            <a:r>
              <a:rPr lang="zh-CN" altLang="en-US" sz="2400" b="0" dirty="0">
                <a:solidFill>
                  <a:srgbClr val="333399"/>
                </a:solidFill>
              </a:rPr>
              <a:t>    </a:t>
            </a:r>
            <a:r>
              <a:rPr lang="zh-CN" altLang="en-US" dirty="0">
                <a:solidFill>
                  <a:srgbClr val="333399"/>
                </a:solidFill>
              </a:rPr>
              <a:t>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0" dirty="0"/>
              <a:t>GCC</a:t>
            </a:r>
            <a:r>
              <a:rPr lang="zh-CN" altLang="en-US" dirty="0">
                <a:solidFill>
                  <a:srgbClr val="333399"/>
                </a:solidFill>
              </a:rPr>
              <a:t>有</a:t>
            </a:r>
            <a:r>
              <a:rPr lang="en-US" altLang="zh-CN" b="0" dirty="0">
                <a:solidFill>
                  <a:srgbClr val="333399"/>
                </a:solidFill>
              </a:rPr>
              <a:t>C, C++, Objective C, Fortran, </a:t>
            </a:r>
            <a:r>
              <a:rPr lang="en-US" altLang="zh-CN" b="0" dirty="0" err="1">
                <a:solidFill>
                  <a:srgbClr val="333399"/>
                </a:solidFill>
              </a:rPr>
              <a:t>Ada</a:t>
            </a:r>
            <a:r>
              <a:rPr lang="en-US" altLang="zh-CN" b="0" dirty="0">
                <a:solidFill>
                  <a:srgbClr val="333399"/>
                </a:solidFill>
              </a:rPr>
              <a:t>, and Java </a:t>
            </a:r>
            <a:r>
              <a:rPr lang="zh-CN" altLang="en-US" b="0" dirty="0">
                <a:solidFill>
                  <a:srgbClr val="333399"/>
                </a:solidFill>
              </a:rPr>
              <a:t>，</a:t>
            </a:r>
            <a:r>
              <a:rPr lang="en-US" altLang="zh-CN" b="0" dirty="0">
                <a:solidFill>
                  <a:srgbClr val="333399"/>
                </a:solidFill>
              </a:rPr>
              <a:t>…</a:t>
            </a:r>
          </a:p>
          <a:p>
            <a:pPr lvl="1" algn="l">
              <a:buClrTx/>
            </a:pPr>
            <a:r>
              <a:rPr lang="en-US" altLang="zh-CN" b="0" dirty="0">
                <a:solidFill>
                  <a:srgbClr val="333399"/>
                </a:solidFill>
              </a:rPr>
              <a:t>     </a:t>
            </a:r>
            <a:r>
              <a:rPr lang="zh-CN" altLang="en-US" dirty="0">
                <a:solidFill>
                  <a:srgbClr val="333399"/>
                </a:solidFill>
              </a:rPr>
              <a:t>等诸多前端，以及支持</a:t>
            </a:r>
            <a:r>
              <a:rPr lang="en-US" altLang="zh-CN" b="0" dirty="0">
                <a:solidFill>
                  <a:srgbClr val="333399"/>
                </a:solidFill>
              </a:rPr>
              <a:t>30</a:t>
            </a:r>
            <a:r>
              <a:rPr lang="zh-CN" altLang="en-US" dirty="0">
                <a:solidFill>
                  <a:srgbClr val="333399"/>
                </a:solidFill>
              </a:rPr>
              <a:t>多类体系结构、上百种平台的后端</a:t>
            </a:r>
            <a:r>
              <a:rPr lang="zh-CN" altLang="en-US" sz="2400" b="0" dirty="0">
                <a:solidFill>
                  <a:srgbClr val="333399"/>
                </a:solidFill>
              </a:rPr>
              <a:t> </a:t>
            </a:r>
          </a:p>
          <a:p>
            <a:pPr lvl="1" algn="l">
              <a:buClrTx/>
            </a:pPr>
            <a:endParaRPr lang="zh-CN" altLang="en-US" sz="1000" b="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/>
              <a:t> 多级中间表示</a:t>
            </a:r>
          </a:p>
          <a:p>
            <a:pPr lvl="1" algn="l"/>
            <a:endParaRPr lang="zh-CN" altLang="en-US" sz="1000" dirty="0"/>
          </a:p>
          <a:p>
            <a:pPr lvl="1" algn="l">
              <a:buClrTx/>
            </a:pPr>
            <a:r>
              <a:rPr lang="zh-CN" altLang="en-US" b="0" dirty="0">
                <a:solidFill>
                  <a:srgbClr val="333399"/>
                </a:solidFill>
              </a:rPr>
              <a:t>     </a:t>
            </a:r>
            <a:r>
              <a:rPr lang="zh-CN" altLang="en-US" dirty="0">
                <a:solidFill>
                  <a:srgbClr val="333399"/>
                </a:solidFill>
              </a:rPr>
              <a:t>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0" dirty="0"/>
              <a:t>Open64</a:t>
            </a:r>
            <a:r>
              <a:rPr lang="en-US" altLang="zh-CN" dirty="0">
                <a:solidFill>
                  <a:srgbClr val="333399"/>
                </a:solidFill>
              </a:rPr>
              <a:t> </a:t>
            </a:r>
            <a:r>
              <a:rPr lang="zh-CN" altLang="en-US" dirty="0">
                <a:solidFill>
                  <a:srgbClr val="333399"/>
                </a:solidFill>
              </a:rPr>
              <a:t>的中间表示语言</a:t>
            </a:r>
            <a:r>
              <a:rPr lang="zh-CN" altLang="en-US" dirty="0"/>
              <a:t> </a:t>
            </a:r>
            <a:r>
              <a:rPr lang="en-US" altLang="zh-CN" b="0" dirty="0">
                <a:solidFill>
                  <a:srgbClr val="333399"/>
                </a:solidFill>
              </a:rPr>
              <a:t>WHIRL</a:t>
            </a:r>
            <a:r>
              <a:rPr lang="zh-CN" altLang="en-US" dirty="0">
                <a:solidFill>
                  <a:srgbClr val="333399"/>
                </a:solidFill>
              </a:rPr>
              <a:t>分</a:t>
            </a:r>
            <a:r>
              <a:rPr lang="en-US" altLang="zh-CN" b="0" dirty="0">
                <a:solidFill>
                  <a:srgbClr val="333399"/>
                </a:solidFill>
              </a:rPr>
              <a:t>5</a:t>
            </a:r>
            <a:r>
              <a:rPr lang="zh-CN" altLang="en-US" dirty="0">
                <a:solidFill>
                  <a:srgbClr val="333399"/>
                </a:solidFill>
              </a:rPr>
              <a:t>个级别</a:t>
            </a:r>
          </a:p>
        </p:txBody>
      </p:sp>
      <p:sp>
        <p:nvSpPr>
          <p:cNvPr id="3584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36867" name="Text Box 14"/>
          <p:cNvSpPr txBox="1">
            <a:spLocks noChangeArrowheads="1"/>
          </p:cNvSpPr>
          <p:nvPr/>
        </p:nvSpPr>
        <p:spPr bwMode="auto">
          <a:xfrm>
            <a:off x="828675" y="1539875"/>
            <a:ext cx="8135938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>
                <a:solidFill>
                  <a:srgbClr val="333399"/>
                </a:solidFill>
              </a:rPr>
              <a:t>编译程序</a:t>
            </a:r>
            <a:r>
              <a:rPr lang="zh-CN" altLang="en-US" sz="3200"/>
              <a:t>逻辑结构上</a:t>
            </a:r>
            <a:r>
              <a:rPr lang="zh-CN" altLang="en-US" sz="3200">
                <a:solidFill>
                  <a:srgbClr val="333399"/>
                </a:solidFill>
              </a:rPr>
              <a:t>至少包含</a:t>
            </a:r>
            <a:r>
              <a:rPr lang="zh-CN" altLang="en-US" sz="3200"/>
              <a:t>两大阶段</a:t>
            </a:r>
            <a:endParaRPr lang="zh-CN" altLang="en-US" sz="320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100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latin typeface="楷体_GB2312" pitchFamily="49" charset="-122"/>
              </a:rPr>
              <a:t> 分析</a:t>
            </a:r>
            <a:r>
              <a:rPr lang="zh-CN" altLang="en-US" sz="2800" b="0">
                <a:solidFill>
                  <a:srgbClr val="333399"/>
                </a:solidFill>
              </a:rPr>
              <a:t>（</a:t>
            </a:r>
            <a:r>
              <a:rPr lang="en-US" altLang="zh-CN" sz="2800" b="0" i="1">
                <a:solidFill>
                  <a:srgbClr val="333399"/>
                </a:solidFill>
              </a:rPr>
              <a:t>Analysis</a:t>
            </a:r>
            <a:r>
              <a:rPr lang="zh-CN" altLang="en-US" sz="2800" b="0">
                <a:solidFill>
                  <a:srgbClr val="333399"/>
                </a:solidFill>
              </a:rPr>
              <a:t>）</a:t>
            </a:r>
            <a:r>
              <a:rPr lang="zh-CN" altLang="en-US" sz="2800">
                <a:solidFill>
                  <a:srgbClr val="333399"/>
                </a:solidFill>
              </a:rPr>
              <a:t>阶段</a:t>
            </a:r>
          </a:p>
          <a:p>
            <a:pPr lvl="1" algn="l"/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理解源程序，挖掘源程序的语义</a:t>
            </a:r>
          </a:p>
          <a:p>
            <a:pPr lvl="1" algn="l"/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/>
              <a:t>  综合</a:t>
            </a:r>
            <a:r>
              <a:rPr lang="zh-CN" altLang="en-US" sz="2800" b="0">
                <a:solidFill>
                  <a:srgbClr val="333399"/>
                </a:solidFill>
              </a:rPr>
              <a:t>（</a:t>
            </a:r>
            <a:r>
              <a:rPr lang="en-US" altLang="zh-CN" sz="2800" b="0" i="1">
                <a:solidFill>
                  <a:srgbClr val="333399"/>
                </a:solidFill>
              </a:rPr>
              <a:t>Synthesis</a:t>
            </a:r>
            <a:r>
              <a:rPr lang="zh-CN" altLang="en-US" sz="2800" b="0">
                <a:solidFill>
                  <a:srgbClr val="333399"/>
                </a:solidFill>
              </a:rPr>
              <a:t>）</a:t>
            </a:r>
            <a:r>
              <a:rPr lang="zh-CN" altLang="en-US" sz="2800">
                <a:solidFill>
                  <a:srgbClr val="333399"/>
                </a:solidFill>
              </a:rPr>
              <a:t>阶段</a:t>
            </a:r>
          </a:p>
          <a:p>
            <a:pPr lvl="1" algn="l"/>
            <a:endParaRPr lang="zh-CN" altLang="en-US" sz="1000">
              <a:solidFill>
                <a:srgbClr val="333399"/>
              </a:solidFill>
            </a:endParaRPr>
          </a:p>
          <a:p>
            <a:pPr lvl="1" algn="l"/>
            <a:r>
              <a:rPr lang="zh-CN" altLang="en-US" sz="2800">
                <a:solidFill>
                  <a:srgbClr val="333399"/>
                </a:solidFill>
              </a:rPr>
              <a:t>    </a:t>
            </a:r>
            <a:r>
              <a:rPr lang="zh-CN" altLang="en-US" sz="2400">
                <a:solidFill>
                  <a:srgbClr val="333399"/>
                </a:solidFill>
              </a:rPr>
              <a:t>生成与源程序语义上等价的目标程序</a:t>
            </a:r>
          </a:p>
        </p:txBody>
      </p:sp>
      <p:sp>
        <p:nvSpPr>
          <p:cNvPr id="368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28675" y="1341438"/>
            <a:ext cx="7775773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>
                <a:solidFill>
                  <a:srgbClr val="333399"/>
                </a:solidFill>
              </a:rPr>
              <a:t>编译程序的</a:t>
            </a:r>
            <a:r>
              <a:rPr lang="zh-CN" altLang="en-US" sz="3200" dirty="0"/>
              <a:t>前端</a:t>
            </a:r>
            <a:r>
              <a:rPr lang="zh-CN" altLang="en-US" sz="3200" dirty="0">
                <a:solidFill>
                  <a:srgbClr val="333399"/>
                </a:solidFill>
              </a:rPr>
              <a:t>、</a:t>
            </a:r>
            <a:r>
              <a:rPr lang="zh-CN" altLang="en-US" sz="3200" dirty="0"/>
              <a:t>中端</a:t>
            </a:r>
            <a:r>
              <a:rPr lang="zh-CN" altLang="en-US" sz="3200" dirty="0">
                <a:solidFill>
                  <a:srgbClr val="333399"/>
                </a:solidFill>
              </a:rPr>
              <a:t>和</a:t>
            </a:r>
            <a:r>
              <a:rPr lang="zh-CN" altLang="en-US" sz="3200" dirty="0"/>
              <a:t>后端</a:t>
            </a:r>
            <a:endParaRPr lang="zh-CN" altLang="en-US" sz="320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前端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Front End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实现主要的分析任务</a:t>
            </a:r>
          </a:p>
          <a:p>
            <a:pPr lvl="1" algn="l"/>
            <a:endParaRPr lang="zh-CN" altLang="en-US" sz="1000" dirty="0">
              <a:latin typeface="楷体_GB2312" pitchFamily="49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通常以第一次生成中间代码为</a:t>
            </a:r>
            <a:r>
              <a:rPr lang="zh-CN" altLang="en-US" sz="2400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标志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/>
              <a:t>  后端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Back End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  <a:endParaRPr lang="zh-CN" altLang="en-US" sz="2800" dirty="0">
              <a:solidFill>
                <a:srgbClr val="333399"/>
              </a:solidFill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实现主要的综合任务（目标代码生成和优化）</a:t>
            </a:r>
            <a:endParaRPr lang="zh-CN" altLang="en-US" sz="2400" dirty="0"/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通常以从最后一级中间代码生成目标代码为</a:t>
            </a:r>
            <a:r>
              <a:rPr lang="zh-CN" altLang="en-US" sz="2400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标志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/>
              <a:t>  中端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Middle End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endParaRPr lang="zh-CN" altLang="en-US" sz="1000" b="0" i="1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</a:rPr>
              <a:t>    实现各级中间代码上的操作（生成与优化）</a:t>
            </a:r>
          </a:p>
        </p:txBody>
      </p:sp>
      <p:sp>
        <p:nvSpPr>
          <p:cNvPr id="378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611188" y="1125538"/>
            <a:ext cx="5291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典型</a:t>
            </a:r>
            <a:r>
              <a:rPr lang="zh-CN" altLang="en-US" sz="3200">
                <a:solidFill>
                  <a:srgbClr val="333399"/>
                </a:solidFill>
              </a:rPr>
              <a:t>编译程序的</a:t>
            </a:r>
            <a:r>
              <a:rPr lang="zh-CN" altLang="en-US" sz="3200"/>
              <a:t>逻辑过程</a:t>
            </a: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643438" y="2276475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词法分析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4643438" y="2997200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语法分析</a:t>
            </a:r>
          </a:p>
        </p:txBody>
      </p:sp>
      <p:sp>
        <p:nvSpPr>
          <p:cNvPr id="87052" name="AutoShape 12"/>
          <p:cNvSpPr>
            <a:spLocks noChangeArrowheads="1"/>
          </p:cNvSpPr>
          <p:nvPr/>
        </p:nvSpPr>
        <p:spPr bwMode="auto">
          <a:xfrm>
            <a:off x="3779838" y="3644900"/>
            <a:ext cx="309721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语义分析 </a:t>
            </a:r>
            <a:r>
              <a:rPr lang="en-US" altLang="zh-CN" b="0"/>
              <a:t>+ </a:t>
            </a:r>
            <a:r>
              <a:rPr lang="zh-CN" altLang="en-US"/>
              <a:t>中间代码生成</a:t>
            </a:r>
          </a:p>
        </p:txBody>
      </p:sp>
      <p:sp>
        <p:nvSpPr>
          <p:cNvPr id="87053" name="AutoShape 13"/>
          <p:cNvSpPr>
            <a:spLocks noChangeArrowheads="1"/>
          </p:cNvSpPr>
          <p:nvPr/>
        </p:nvSpPr>
        <p:spPr bwMode="auto">
          <a:xfrm>
            <a:off x="4248150" y="4292600"/>
            <a:ext cx="2124075" cy="8651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中间代码生成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b="0"/>
              <a:t>+ </a:t>
            </a:r>
            <a:r>
              <a:rPr lang="zh-CN" altLang="en-US"/>
              <a:t>中间代码优化</a:t>
            </a:r>
          </a:p>
        </p:txBody>
      </p:sp>
      <p:sp>
        <p:nvSpPr>
          <p:cNvPr id="87055" name="AutoShape 15"/>
          <p:cNvSpPr>
            <a:spLocks noChangeArrowheads="1"/>
          </p:cNvSpPr>
          <p:nvPr/>
        </p:nvSpPr>
        <p:spPr bwMode="auto">
          <a:xfrm>
            <a:off x="4500563" y="6092825"/>
            <a:ext cx="162083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目标代码优化</a:t>
            </a:r>
          </a:p>
        </p:txBody>
      </p:sp>
      <p:sp>
        <p:nvSpPr>
          <p:cNvPr id="87056" name="AutoShape 16"/>
          <p:cNvSpPr>
            <a:spLocks noChangeArrowheads="1"/>
          </p:cNvSpPr>
          <p:nvPr/>
        </p:nvSpPr>
        <p:spPr bwMode="auto">
          <a:xfrm>
            <a:off x="4500563" y="544512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目标代码生成</a:t>
            </a:r>
          </a:p>
        </p:txBody>
      </p:sp>
      <p:sp>
        <p:nvSpPr>
          <p:cNvPr id="38926" name="Text Box 17"/>
          <p:cNvSpPr txBox="1">
            <a:spLocks noChangeArrowheads="1"/>
          </p:cNvSpPr>
          <p:nvPr/>
        </p:nvSpPr>
        <p:spPr bwMode="auto">
          <a:xfrm>
            <a:off x="968375" y="1844675"/>
            <a:ext cx="2592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字符流形式的源程序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1004888" y="2636838"/>
            <a:ext cx="24844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单词流形式的源程序</a:t>
            </a:r>
          </a:p>
        </p:txBody>
      </p:sp>
      <p:sp>
        <p:nvSpPr>
          <p:cNvPr id="87064" name="Line 24"/>
          <p:cNvSpPr>
            <a:spLocks noChangeShapeType="1"/>
          </p:cNvSpPr>
          <p:nvPr/>
        </p:nvSpPr>
        <p:spPr bwMode="auto">
          <a:xfrm>
            <a:off x="2265363" y="2211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966788" y="3355975"/>
            <a:ext cx="25939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源程序的语法分析树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1619250" y="5667375"/>
            <a:ext cx="12239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目标代码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1189038" y="6315075"/>
            <a:ext cx="20875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优化的目标代码</a:t>
            </a:r>
          </a:p>
        </p:txBody>
      </p:sp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7705725" y="6048375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后端</a:t>
            </a:r>
          </a:p>
        </p:txBody>
      </p:sp>
      <p:sp>
        <p:nvSpPr>
          <p:cNvPr id="87082" name="Line 42"/>
          <p:cNvSpPr>
            <a:spLocks noChangeShapeType="1"/>
          </p:cNvSpPr>
          <p:nvPr/>
        </p:nvSpPr>
        <p:spPr bwMode="auto">
          <a:xfrm>
            <a:off x="6084888" y="5734050"/>
            <a:ext cx="1727200" cy="3587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83" name="Line 43"/>
          <p:cNvSpPr>
            <a:spLocks noChangeShapeType="1"/>
          </p:cNvSpPr>
          <p:nvPr/>
        </p:nvSpPr>
        <p:spPr bwMode="auto">
          <a:xfrm flipV="1">
            <a:off x="6157913" y="6308725"/>
            <a:ext cx="158273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76" name="Text Box 36"/>
          <p:cNvSpPr txBox="1">
            <a:spLocks noChangeArrowheads="1"/>
          </p:cNvSpPr>
          <p:nvPr/>
        </p:nvSpPr>
        <p:spPr bwMode="auto">
          <a:xfrm>
            <a:off x="7667625" y="2305050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前端</a:t>
            </a:r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2268538" y="2490788"/>
            <a:ext cx="2373312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5795963" y="2349500"/>
            <a:ext cx="1944687" cy="2159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80" name="Line 40"/>
          <p:cNvSpPr>
            <a:spLocks noChangeShapeType="1"/>
          </p:cNvSpPr>
          <p:nvPr/>
        </p:nvSpPr>
        <p:spPr bwMode="auto">
          <a:xfrm flipV="1">
            <a:off x="5795963" y="2708275"/>
            <a:ext cx="1944687" cy="4333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5" name="Line 55"/>
          <p:cNvSpPr>
            <a:spLocks noChangeShapeType="1"/>
          </p:cNvSpPr>
          <p:nvPr/>
        </p:nvSpPr>
        <p:spPr bwMode="auto">
          <a:xfrm flipV="1">
            <a:off x="6877050" y="2708275"/>
            <a:ext cx="1223963" cy="10810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9" name="Line 59"/>
          <p:cNvSpPr>
            <a:spLocks noChangeShapeType="1"/>
          </p:cNvSpPr>
          <p:nvPr/>
        </p:nvSpPr>
        <p:spPr bwMode="auto">
          <a:xfrm>
            <a:off x="2265363" y="2997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968375" y="4070350"/>
            <a:ext cx="25939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中间代码（</a:t>
            </a:r>
            <a:r>
              <a:rPr lang="en-US" altLang="zh-CN" b="0">
                <a:solidFill>
                  <a:srgbClr val="333399"/>
                </a:solidFill>
              </a:rPr>
              <a:t>1</a:t>
            </a:r>
            <a:r>
              <a:rPr lang="zh-CN" altLang="en-US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87101" name="Line 61"/>
          <p:cNvSpPr>
            <a:spLocks noChangeShapeType="1"/>
          </p:cNvSpPr>
          <p:nvPr/>
        </p:nvSpPr>
        <p:spPr bwMode="auto">
          <a:xfrm>
            <a:off x="2265363" y="37163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2" name="Text Box 62"/>
          <p:cNvSpPr txBox="1">
            <a:spLocks noChangeArrowheads="1"/>
          </p:cNvSpPr>
          <p:nvPr/>
        </p:nvSpPr>
        <p:spPr bwMode="auto">
          <a:xfrm>
            <a:off x="969963" y="4737100"/>
            <a:ext cx="2593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>
                <a:solidFill>
                  <a:srgbClr val="333399"/>
                </a:solidFill>
                <a:latin typeface="宋体" pitchFamily="2" charset="-122"/>
                <a:ea typeface="宋体" pitchFamily="2" charset="-122"/>
              </a:rPr>
              <a:t>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中间代码（</a:t>
            </a:r>
            <a:r>
              <a:rPr lang="en-US" altLang="zh-CN" b="0">
                <a:solidFill>
                  <a:srgbClr val="333399"/>
                </a:solidFill>
              </a:rPr>
              <a:t>n</a:t>
            </a:r>
            <a:r>
              <a:rPr lang="zh-CN" altLang="en-US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87103" name="Line 63"/>
          <p:cNvSpPr>
            <a:spLocks noChangeShapeType="1"/>
          </p:cNvSpPr>
          <p:nvPr/>
        </p:nvSpPr>
        <p:spPr bwMode="auto">
          <a:xfrm>
            <a:off x="2263775" y="43640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4" name="Line 64"/>
          <p:cNvSpPr>
            <a:spLocks noChangeShapeType="1"/>
          </p:cNvSpPr>
          <p:nvPr/>
        </p:nvSpPr>
        <p:spPr bwMode="auto">
          <a:xfrm>
            <a:off x="2266950" y="53070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5" name="Line 65"/>
          <p:cNvSpPr>
            <a:spLocks noChangeShapeType="1"/>
          </p:cNvSpPr>
          <p:nvPr/>
        </p:nvSpPr>
        <p:spPr bwMode="auto">
          <a:xfrm>
            <a:off x="2266950" y="59547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6" name="Line 66"/>
          <p:cNvSpPr>
            <a:spLocks noChangeShapeType="1"/>
          </p:cNvSpPr>
          <p:nvPr/>
        </p:nvSpPr>
        <p:spPr bwMode="auto">
          <a:xfrm>
            <a:off x="2268538" y="3211513"/>
            <a:ext cx="2373312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7" name="Line 67"/>
          <p:cNvSpPr>
            <a:spLocks noChangeShapeType="1"/>
          </p:cNvSpPr>
          <p:nvPr/>
        </p:nvSpPr>
        <p:spPr bwMode="auto">
          <a:xfrm>
            <a:off x="2268538" y="3860800"/>
            <a:ext cx="1511300" cy="1588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8" name="Line 68"/>
          <p:cNvSpPr>
            <a:spLocks noChangeShapeType="1"/>
          </p:cNvSpPr>
          <p:nvPr/>
        </p:nvSpPr>
        <p:spPr bwMode="auto">
          <a:xfrm>
            <a:off x="2268538" y="4652963"/>
            <a:ext cx="1943100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9" name="Line 69"/>
          <p:cNvSpPr>
            <a:spLocks noChangeShapeType="1"/>
          </p:cNvSpPr>
          <p:nvPr/>
        </p:nvSpPr>
        <p:spPr bwMode="auto">
          <a:xfrm>
            <a:off x="2268538" y="5588000"/>
            <a:ext cx="2232025" cy="1588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0" name="Line 70"/>
          <p:cNvSpPr>
            <a:spLocks noChangeShapeType="1"/>
          </p:cNvSpPr>
          <p:nvPr/>
        </p:nvSpPr>
        <p:spPr bwMode="auto">
          <a:xfrm>
            <a:off x="2268538" y="6237288"/>
            <a:ext cx="2232025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1" name="Line 71"/>
          <p:cNvSpPr>
            <a:spLocks noChangeShapeType="1"/>
          </p:cNvSpPr>
          <p:nvPr/>
        </p:nvSpPr>
        <p:spPr bwMode="auto">
          <a:xfrm flipV="1">
            <a:off x="6372225" y="3933825"/>
            <a:ext cx="1512888" cy="647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2" name="Text Box 72"/>
          <p:cNvSpPr txBox="1">
            <a:spLocks noChangeArrowheads="1"/>
          </p:cNvSpPr>
          <p:nvPr/>
        </p:nvSpPr>
        <p:spPr bwMode="auto">
          <a:xfrm>
            <a:off x="7667625" y="3457575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分析</a:t>
            </a:r>
          </a:p>
        </p:txBody>
      </p:sp>
      <p:sp>
        <p:nvSpPr>
          <p:cNvPr id="87113" name="Text Box 73"/>
          <p:cNvSpPr txBox="1">
            <a:spLocks noChangeArrowheads="1"/>
          </p:cNvSpPr>
          <p:nvPr/>
        </p:nvSpPr>
        <p:spPr bwMode="auto">
          <a:xfrm>
            <a:off x="7705725" y="5229225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综合</a:t>
            </a:r>
          </a:p>
        </p:txBody>
      </p:sp>
      <p:sp>
        <p:nvSpPr>
          <p:cNvPr id="87114" name="Line 74"/>
          <p:cNvSpPr>
            <a:spLocks noChangeShapeType="1"/>
          </p:cNvSpPr>
          <p:nvPr/>
        </p:nvSpPr>
        <p:spPr bwMode="auto">
          <a:xfrm>
            <a:off x="5795963" y="2565400"/>
            <a:ext cx="2016125" cy="9350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5795963" y="3213100"/>
            <a:ext cx="1944687" cy="431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6" name="Line 76"/>
          <p:cNvSpPr>
            <a:spLocks noChangeShapeType="1"/>
          </p:cNvSpPr>
          <p:nvPr/>
        </p:nvSpPr>
        <p:spPr bwMode="auto">
          <a:xfrm flipV="1">
            <a:off x="6372225" y="4508500"/>
            <a:ext cx="1368425" cy="2159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7" name="Line 77"/>
          <p:cNvSpPr>
            <a:spLocks noChangeShapeType="1"/>
          </p:cNvSpPr>
          <p:nvPr/>
        </p:nvSpPr>
        <p:spPr bwMode="auto">
          <a:xfrm flipV="1">
            <a:off x="6877050" y="3789363"/>
            <a:ext cx="863600" cy="14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8" name="Line 78"/>
          <p:cNvSpPr>
            <a:spLocks noChangeShapeType="1"/>
          </p:cNvSpPr>
          <p:nvPr/>
        </p:nvSpPr>
        <p:spPr bwMode="auto">
          <a:xfrm>
            <a:off x="6372225" y="4941888"/>
            <a:ext cx="1439863" cy="431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9" name="Line 79"/>
          <p:cNvSpPr>
            <a:spLocks noChangeShapeType="1"/>
          </p:cNvSpPr>
          <p:nvPr/>
        </p:nvSpPr>
        <p:spPr bwMode="auto">
          <a:xfrm flipV="1">
            <a:off x="6084888" y="5445125"/>
            <a:ext cx="1655762" cy="714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21" name="Text Box 81"/>
          <p:cNvSpPr txBox="1">
            <a:spLocks noChangeArrowheads="1"/>
          </p:cNvSpPr>
          <p:nvPr/>
        </p:nvSpPr>
        <p:spPr bwMode="auto">
          <a:xfrm>
            <a:off x="7707313" y="4292600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中端</a:t>
            </a:r>
          </a:p>
        </p:txBody>
      </p:sp>
      <p:sp>
        <p:nvSpPr>
          <p:cNvPr id="87122" name="Line 82"/>
          <p:cNvSpPr>
            <a:spLocks noChangeShapeType="1"/>
          </p:cNvSpPr>
          <p:nvPr/>
        </p:nvSpPr>
        <p:spPr bwMode="auto">
          <a:xfrm>
            <a:off x="6300788" y="4005263"/>
            <a:ext cx="1584325" cy="1223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7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7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7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7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7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7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 animBg="1"/>
      <p:bldP spid="87051" grpId="0" animBg="1"/>
      <p:bldP spid="87052" grpId="0" animBg="1"/>
      <p:bldP spid="87053" grpId="0" animBg="1"/>
      <p:bldP spid="87055" grpId="0" animBg="1"/>
      <p:bldP spid="87056" grpId="0" animBg="1"/>
      <p:bldP spid="87058" grpId="0"/>
      <p:bldP spid="87064" grpId="0" animBg="1"/>
      <p:bldP spid="87059" grpId="0"/>
      <p:bldP spid="87062" grpId="0"/>
      <p:bldP spid="87063" grpId="0"/>
      <p:bldP spid="87077" grpId="0"/>
      <p:bldP spid="87082" grpId="0" animBg="1"/>
      <p:bldP spid="87083" grpId="0" animBg="1"/>
      <p:bldP spid="87076" grpId="0"/>
      <p:bldP spid="87078" grpId="0" animBg="1"/>
      <p:bldP spid="87079" grpId="0" animBg="1"/>
      <p:bldP spid="87080" grpId="0" animBg="1"/>
      <p:bldP spid="87095" grpId="0" animBg="1"/>
      <p:bldP spid="87099" grpId="0" animBg="1"/>
      <p:bldP spid="87100" grpId="0"/>
      <p:bldP spid="87101" grpId="0" animBg="1"/>
      <p:bldP spid="87102" grpId="0"/>
      <p:bldP spid="87103" grpId="0" animBg="1"/>
      <p:bldP spid="87104" grpId="0" animBg="1"/>
      <p:bldP spid="87105" grpId="0" animBg="1"/>
      <p:bldP spid="87106" grpId="0" animBg="1"/>
      <p:bldP spid="87107" grpId="0" animBg="1"/>
      <p:bldP spid="87108" grpId="0" animBg="1"/>
      <p:bldP spid="87109" grpId="0" animBg="1"/>
      <p:bldP spid="87110" grpId="0" animBg="1"/>
      <p:bldP spid="87111" grpId="0" animBg="1"/>
      <p:bldP spid="87112" grpId="0"/>
      <p:bldP spid="87113" grpId="0"/>
      <p:bldP spid="87114" grpId="0" animBg="1"/>
      <p:bldP spid="87115" grpId="0" animBg="1"/>
      <p:bldP spid="87116" grpId="0" animBg="1"/>
      <p:bldP spid="87117" grpId="0" animBg="1"/>
      <p:bldP spid="87118" grpId="0" animBg="1"/>
      <p:bldP spid="87119" grpId="0" animBg="1"/>
      <p:bldP spid="87121" grpId="0"/>
      <p:bldP spid="871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684213" y="1341438"/>
            <a:ext cx="3743325" cy="255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800"/>
              <a:t> </a:t>
            </a:r>
            <a:r>
              <a:rPr lang="zh-CN" altLang="en-US" sz="3200"/>
              <a:t>词法分析</a:t>
            </a:r>
            <a:endParaRPr lang="zh-CN" altLang="en-US" sz="320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>
                <a:latin typeface="楷体_GB2312" pitchFamily="49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扫描源程序字符流</a:t>
            </a:r>
            <a:r>
              <a:rPr lang="zh-CN" altLang="en-US" sz="2400" b="0">
                <a:solidFill>
                  <a:srgbClr val="333399"/>
                </a:solidFill>
              </a:rPr>
              <a:t>，</a:t>
            </a:r>
          </a:p>
          <a:p>
            <a:pPr lvl="1" algn="l"/>
            <a:r>
              <a:rPr lang="zh-CN" altLang="en-US" sz="2400">
                <a:solidFill>
                  <a:srgbClr val="993366"/>
                </a:solidFill>
              </a:rPr>
              <a:t>    识别出有词法意义</a:t>
            </a:r>
          </a:p>
          <a:p>
            <a:pPr lvl="1" algn="l"/>
            <a:r>
              <a:rPr lang="zh-CN" altLang="en-US" sz="2400">
                <a:solidFill>
                  <a:srgbClr val="993366"/>
                </a:solidFill>
              </a:rPr>
              <a:t>    的单词</a:t>
            </a:r>
            <a:r>
              <a:rPr lang="zh-CN" altLang="en-US" sz="2400" b="0">
                <a:solidFill>
                  <a:srgbClr val="333399"/>
                </a:solidFill>
              </a:rPr>
              <a:t>，</a:t>
            </a:r>
            <a:r>
              <a:rPr lang="zh-CN" altLang="en-US" sz="2400">
                <a:solidFill>
                  <a:srgbClr val="333399"/>
                </a:solidFill>
              </a:rPr>
              <a:t>返回单词</a:t>
            </a:r>
          </a:p>
          <a:p>
            <a:pPr lvl="1" algn="l"/>
            <a:r>
              <a:rPr lang="zh-CN" altLang="en-US" sz="2400">
                <a:solidFill>
                  <a:srgbClr val="333399"/>
                </a:solidFill>
              </a:rPr>
              <a:t>    的类别和单词的值，</a:t>
            </a:r>
          </a:p>
          <a:p>
            <a:pPr lvl="1" algn="l"/>
            <a:r>
              <a:rPr lang="zh-CN" altLang="en-US" sz="2400">
                <a:solidFill>
                  <a:srgbClr val="333399"/>
                </a:solidFill>
              </a:rPr>
              <a:t>    或词法错误信息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1331913" y="4292600"/>
          <a:ext cx="2951162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1654759" imgH="916534" progId="Visio.Drawing.11">
                  <p:embed/>
                </p:oleObj>
              </mc:Choice>
              <mc:Fallback>
                <p:oleObj name="Visio" r:id="rId3" imgW="1654759" imgH="916534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92600"/>
                        <a:ext cx="2951162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4413250" y="1295400"/>
            <a:ext cx="4551363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单词类别</a:t>
            </a:r>
            <a:r>
              <a:rPr lang="zh-CN" altLang="en-US" sz="2400" b="0" dirty="0">
                <a:solidFill>
                  <a:srgbClr val="333399"/>
                </a:solidFill>
                <a:latin typeface="楷体_GB2312" pitchFamily="49" charset="-122"/>
              </a:rPr>
              <a:t>	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单词值</a:t>
            </a:r>
            <a:endParaRPr lang="zh-CN" altLang="en-US" sz="2400" b="0" dirty="0">
              <a:solidFill>
                <a:srgbClr val="333399"/>
              </a:solidFill>
              <a:latin typeface="楷体_GB2312" pitchFamily="49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zh-CN" altLang="en-US" sz="1000" b="0" dirty="0">
              <a:solidFill>
                <a:srgbClr val="333399"/>
              </a:solidFill>
              <a:latin typeface="楷体_GB2312" pitchFamily="49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ea typeface="宋体" pitchFamily="2" charset="-122"/>
              </a:rPr>
              <a:t>class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标识符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                 </a:t>
            </a:r>
            <a:r>
              <a:rPr lang="en-US" altLang="zh-CN" sz="1800" b="0" dirty="0">
                <a:solidFill>
                  <a:srgbClr val="333399"/>
                </a:solidFill>
              </a:rPr>
              <a:t>Main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{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ea typeface="宋体" pitchFamily="2" charset="-122"/>
              </a:rPr>
              <a:t>static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ea typeface="宋体" pitchFamily="2" charset="-122"/>
              </a:rPr>
              <a:t>void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标识符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                 </a:t>
            </a:r>
            <a:r>
              <a:rPr lang="en-US" altLang="zh-CN" sz="1800" b="0" dirty="0">
                <a:solidFill>
                  <a:srgbClr val="333399"/>
                </a:solidFill>
              </a:rPr>
              <a:t>main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(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)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    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{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    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ea typeface="宋体" pitchFamily="2" charset="-122"/>
              </a:rPr>
              <a:t>Print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	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(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 smtClean="0">
                <a:solidFill>
                  <a:srgbClr val="333399"/>
                </a:solidFill>
                <a:latin typeface="楷体_GB2312" pitchFamily="49" charset="-122"/>
              </a:rPr>
              <a:t>字符串常量</a:t>
            </a:r>
            <a:r>
              <a:rPr lang="zh-CN" altLang="en-US" sz="1800" b="0" dirty="0" smtClean="0">
                <a:solidFill>
                  <a:srgbClr val="333399"/>
                </a:solidFill>
                <a:latin typeface="楷体_GB2312" pitchFamily="49" charset="-122"/>
              </a:rPr>
              <a:t>           </a:t>
            </a:r>
            <a:r>
              <a:rPr lang="zh-CN" altLang="en-US" sz="1800" b="0" dirty="0">
                <a:solidFill>
                  <a:srgbClr val="333399"/>
                </a:solidFill>
              </a:rPr>
              <a:t>“</a:t>
            </a:r>
            <a:r>
              <a:rPr lang="en-US" altLang="zh-CN" sz="1800" b="0" dirty="0">
                <a:solidFill>
                  <a:srgbClr val="333399"/>
                </a:solidFill>
              </a:rPr>
              <a:t>hello world”  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)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；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 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}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    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}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en-US" altLang="zh-CN" b="0" dirty="0">
                <a:solidFill>
                  <a:srgbClr val="333399"/>
                </a:solidFill>
                <a:latin typeface="楷体_GB2312" pitchFamily="49" charset="-122"/>
              </a:rPr>
              <a:t>      </a:t>
            </a:r>
            <a:endParaRPr lang="en-US" altLang="zh-CN" b="0" dirty="0">
              <a:solidFill>
                <a:srgbClr val="333399"/>
              </a:solidFill>
            </a:endParaRPr>
          </a:p>
        </p:txBody>
      </p:sp>
      <p:sp>
        <p:nvSpPr>
          <p:cNvPr id="103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AutoShape 19"/>
          <p:cNvSpPr>
            <a:spLocks noChangeArrowheads="1"/>
          </p:cNvSpPr>
          <p:nvPr/>
        </p:nvSpPr>
        <p:spPr bwMode="auto">
          <a:xfrm>
            <a:off x="3595688" y="5373688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15"/>
          <p:cNvSpPr txBox="1">
            <a:spLocks noChangeArrowheads="1"/>
          </p:cNvSpPr>
          <p:nvPr/>
        </p:nvSpPr>
        <p:spPr bwMode="auto">
          <a:xfrm>
            <a:off x="827088" y="1341438"/>
            <a:ext cx="8066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en-US" altLang="zh-CN" sz="3200">
                <a:solidFill>
                  <a:srgbClr val="333399"/>
                </a:solidFill>
              </a:rPr>
              <a:t> </a:t>
            </a:r>
            <a:r>
              <a:rPr lang="zh-CN" altLang="en-US" sz="3200"/>
              <a:t>语法分析</a:t>
            </a:r>
            <a:endParaRPr lang="zh-CN" altLang="en-US" sz="2400">
              <a:solidFill>
                <a:srgbClr val="333399"/>
              </a:solidFill>
            </a:endParaRPr>
          </a:p>
        </p:txBody>
      </p:sp>
      <p:sp>
        <p:nvSpPr>
          <p:cNvPr id="2054" name="Rectangle 16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graphicFrame>
        <p:nvGraphicFramePr>
          <p:cNvPr id="2050" name="Object 17"/>
          <p:cNvGraphicFramePr>
            <a:graphicFrameLocks noChangeAspect="1"/>
          </p:cNvGraphicFramePr>
          <p:nvPr/>
        </p:nvGraphicFramePr>
        <p:xfrm>
          <a:off x="539750" y="3505200"/>
          <a:ext cx="2951163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1654759" imgH="916534" progId="Visio.Drawing.11">
                  <p:embed/>
                </p:oleObj>
              </mc:Choice>
              <mc:Fallback>
                <p:oleObj name="Visio" r:id="rId3" imgW="1654759" imgH="916534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05200"/>
                        <a:ext cx="2951163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AutoShape 18"/>
          <p:cNvSpPr>
            <a:spLocks noChangeArrowheads="1"/>
          </p:cNvSpPr>
          <p:nvPr/>
        </p:nvSpPr>
        <p:spPr bwMode="auto">
          <a:xfrm>
            <a:off x="3419475" y="387985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19"/>
          <p:cNvGraphicFramePr>
            <a:graphicFrameLocks noChangeAspect="1"/>
          </p:cNvGraphicFramePr>
          <p:nvPr/>
        </p:nvGraphicFramePr>
        <p:xfrm>
          <a:off x="2771775" y="1268413"/>
          <a:ext cx="6335713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5" imgW="5626905" imgH="4187007" progId="Visio.Drawing.11">
                  <p:embed/>
                </p:oleObj>
              </mc:Choice>
              <mc:Fallback>
                <p:oleObj name="Visio" r:id="rId5" imgW="5626905" imgH="4187007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268413"/>
                        <a:ext cx="6335713" cy="49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2" name="Object 20"/>
          <p:cNvGraphicFramePr>
            <a:graphicFrameLocks noChangeAspect="1"/>
          </p:cNvGraphicFramePr>
          <p:nvPr/>
        </p:nvGraphicFramePr>
        <p:xfrm>
          <a:off x="1331913" y="5373688"/>
          <a:ext cx="547370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7" imgW="3461309" imgH="947014" progId="Visio.Drawing.11">
                  <p:embed/>
                </p:oleObj>
              </mc:Choice>
              <mc:Fallback>
                <p:oleObj name="Visio" r:id="rId7" imgW="3461309" imgH="947014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73688"/>
                        <a:ext cx="5473700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827088" y="1330325"/>
            <a:ext cx="7993062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语义分析</a:t>
            </a:r>
            <a:endParaRPr lang="zh-CN" altLang="en-US" sz="32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对语法分析后的程序进行</a:t>
            </a:r>
            <a:r>
              <a:rPr lang="zh-CN" altLang="en-US" sz="2400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语义分析</a:t>
            </a:r>
            <a:r>
              <a:rPr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不符合</a:t>
            </a:r>
            <a:r>
              <a:rPr lang="zh-CN" altLang="en-US" sz="2400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语义规则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时给出语义错误信息</a:t>
            </a: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1765300" y="3429000"/>
          <a:ext cx="6767513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5440680" imgH="1834591" progId="Visio.Drawing.11">
                  <p:embed/>
                </p:oleObj>
              </mc:Choice>
              <mc:Fallback>
                <p:oleObj name="Visio" r:id="rId3" imgW="5440680" imgH="1834591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429000"/>
                        <a:ext cx="6767513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1125538"/>
            <a:ext cx="831691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符号表</a:t>
            </a:r>
            <a:endParaRPr lang="zh-CN" altLang="en-US" sz="280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b="0" i="1">
                <a:solidFill>
                  <a:srgbClr val="333399"/>
                </a:solidFill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收集每个名字的各种属性用于语义分析及后续各阶段</a:t>
            </a:r>
          </a:p>
        </p:txBody>
      </p:sp>
      <p:sp>
        <p:nvSpPr>
          <p:cNvPr id="4101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graphicFrame>
        <p:nvGraphicFramePr>
          <p:cNvPr id="4098" name="Object 13"/>
          <p:cNvGraphicFramePr>
            <a:graphicFrameLocks noChangeAspect="1"/>
          </p:cNvGraphicFramePr>
          <p:nvPr/>
        </p:nvGraphicFramePr>
        <p:xfrm>
          <a:off x="3132138" y="2492375"/>
          <a:ext cx="5826125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4" imgW="6309970" imgH="4101389" progId="Visio.Drawing.11">
                  <p:embed/>
                </p:oleObj>
              </mc:Choice>
              <mc:Fallback>
                <p:oleObj name="Visio" r:id="rId4" imgW="6309970" imgH="4101389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492375"/>
                        <a:ext cx="5826125" cy="396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4"/>
          <p:cNvGraphicFramePr>
            <a:graphicFrameLocks noChangeAspect="1"/>
          </p:cNvGraphicFramePr>
          <p:nvPr/>
        </p:nvGraphicFramePr>
        <p:xfrm>
          <a:off x="755650" y="2760663"/>
          <a:ext cx="252095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6" imgW="2015033" imgH="1834591" progId="Visio.Drawing.11">
                  <p:embed/>
                </p:oleObj>
              </mc:Choice>
              <mc:Fallback>
                <p:oleObj name="Visio" r:id="rId6" imgW="2015033" imgH="1834591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60663"/>
                        <a:ext cx="252095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331913"/>
            <a:ext cx="7561262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1000"/>
          </a:p>
          <a:p>
            <a:pPr algn="l"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</a:rPr>
              <a:t>  </a:t>
            </a:r>
            <a:r>
              <a:rPr lang="zh-CN" altLang="en-US" sz="3200"/>
              <a:t>出错处理</a:t>
            </a:r>
            <a:endParaRPr lang="zh-CN" altLang="en-US" sz="320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/>
          </a:p>
          <a:p>
            <a:pPr lvl="2" algn="l">
              <a:buFont typeface="Symbol" pitchFamily="18" charset="2"/>
              <a:buChar char="-"/>
            </a:pPr>
            <a:r>
              <a:rPr lang="zh-CN" altLang="en-US" sz="2800" b="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333399"/>
                </a:solidFill>
              </a:rPr>
              <a:t>检查错误</a:t>
            </a:r>
          </a:p>
          <a:p>
            <a:pPr lvl="2" algn="l"/>
            <a:endParaRPr lang="zh-CN" altLang="en-US" sz="1000">
              <a:solidFill>
                <a:srgbClr val="333399"/>
              </a:solidFill>
            </a:endParaRPr>
          </a:p>
          <a:p>
            <a:pPr lvl="2" algn="l"/>
            <a:r>
              <a:rPr lang="zh-CN" altLang="en-US" sz="2800">
                <a:solidFill>
                  <a:srgbClr val="333399"/>
                </a:solidFill>
              </a:rPr>
              <a:t>   </a:t>
            </a:r>
            <a:r>
              <a:rPr lang="zh-CN" altLang="en-US" sz="2400">
                <a:solidFill>
                  <a:srgbClr val="333399"/>
                </a:solidFill>
              </a:rPr>
              <a:t>报告出错信息</a:t>
            </a:r>
            <a:r>
              <a:rPr lang="zh-CN" altLang="en-US" sz="2400" b="0">
                <a:solidFill>
                  <a:srgbClr val="333399"/>
                </a:solidFill>
              </a:rPr>
              <a:t>（</a:t>
            </a:r>
            <a:r>
              <a:rPr lang="en-US" altLang="zh-CN" sz="2400" b="0" i="1">
                <a:solidFill>
                  <a:srgbClr val="333399"/>
                </a:solidFill>
              </a:rPr>
              <a:t>error reporting</a:t>
            </a:r>
            <a:r>
              <a:rPr lang="zh-CN" altLang="en-US" sz="2400" b="0">
                <a:solidFill>
                  <a:srgbClr val="333399"/>
                </a:solidFill>
              </a:rPr>
              <a:t>）</a:t>
            </a:r>
            <a:r>
              <a:rPr lang="zh-CN" altLang="en-US" sz="2800">
                <a:solidFill>
                  <a:schemeClr val="tx1"/>
                </a:solidFill>
              </a:rPr>
              <a:t> </a:t>
            </a:r>
          </a:p>
          <a:p>
            <a:pPr lvl="2" algn="l"/>
            <a:endParaRPr lang="zh-CN" altLang="en-US" sz="1000">
              <a:solidFill>
                <a:srgbClr val="333399"/>
              </a:solidFill>
            </a:endParaRPr>
          </a:p>
          <a:p>
            <a:pPr lvl="2" algn="l">
              <a:buFont typeface="Symbol" pitchFamily="18" charset="2"/>
              <a:buChar char="-"/>
            </a:pPr>
            <a:r>
              <a:rPr lang="zh-CN" altLang="en-US" sz="2800" b="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333399"/>
                </a:solidFill>
              </a:rPr>
              <a:t>排错</a:t>
            </a:r>
          </a:p>
          <a:p>
            <a:pPr lvl="2" algn="l"/>
            <a:endParaRPr lang="zh-CN" altLang="en-US" sz="1000">
              <a:solidFill>
                <a:srgbClr val="333399"/>
              </a:solidFill>
            </a:endParaRPr>
          </a:p>
          <a:p>
            <a:pPr lvl="2" algn="l"/>
            <a:r>
              <a:rPr lang="zh-CN" altLang="en-US" sz="2800" b="0">
                <a:solidFill>
                  <a:schemeClr val="tx1"/>
                </a:solidFill>
              </a:rPr>
              <a:t>   </a:t>
            </a:r>
            <a:r>
              <a:rPr lang="zh-CN" altLang="en-US" sz="2400">
                <a:solidFill>
                  <a:srgbClr val="333399"/>
                </a:solidFill>
              </a:rPr>
              <a:t>恢复编译工作</a:t>
            </a:r>
            <a:r>
              <a:rPr lang="zh-CN" altLang="en-US" sz="2400" b="0">
                <a:solidFill>
                  <a:srgbClr val="333399"/>
                </a:solidFill>
              </a:rPr>
              <a:t>（</a:t>
            </a:r>
            <a:r>
              <a:rPr lang="en-US" altLang="zh-CN" sz="2400" b="0" i="1">
                <a:solidFill>
                  <a:srgbClr val="333399"/>
                </a:solidFill>
              </a:rPr>
              <a:t>error recovery</a:t>
            </a:r>
            <a:r>
              <a:rPr lang="zh-CN" altLang="en-US" sz="2400" b="0">
                <a:solidFill>
                  <a:srgbClr val="333399"/>
                </a:solidFill>
              </a:rPr>
              <a:t>）</a:t>
            </a:r>
            <a:r>
              <a:rPr lang="zh-CN" altLang="en-US" sz="2800">
                <a:solidFill>
                  <a:schemeClr val="tx1"/>
                </a:solidFill>
              </a:rPr>
              <a:t> </a:t>
            </a:r>
            <a:endParaRPr lang="zh-CN" altLang="en-US" sz="2800">
              <a:solidFill>
                <a:srgbClr val="333399"/>
              </a:solidFill>
            </a:endParaRPr>
          </a:p>
          <a:p>
            <a:pPr lvl="1" algn="l"/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900113" y="1196975"/>
            <a:ext cx="76327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中间代码生成</a:t>
            </a:r>
            <a:r>
              <a:rPr lang="zh-CN" altLang="en-US"/>
              <a:t> </a:t>
            </a:r>
            <a:endParaRPr lang="zh-CN" altLang="en-US" sz="3200"/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</a:rPr>
              <a:t>抽象语法树</a:t>
            </a:r>
            <a:r>
              <a:rPr lang="zh-CN" altLang="en-US" sz="2400" b="0">
                <a:solidFill>
                  <a:srgbClr val="333399"/>
                </a:solidFill>
              </a:rPr>
              <a:t> </a:t>
            </a:r>
            <a:r>
              <a:rPr lang="en-US" altLang="zh-CN" sz="2400" b="0" i="1">
                <a:solidFill>
                  <a:srgbClr val="333399"/>
                </a:solidFill>
              </a:rPr>
              <a:t>AST</a:t>
            </a:r>
            <a:r>
              <a:rPr lang="en-US" altLang="zh-CN" sz="2400" b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512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graphicFrame>
        <p:nvGraphicFramePr>
          <p:cNvPr id="5122" name="Object 13"/>
          <p:cNvGraphicFramePr>
            <a:graphicFrameLocks noChangeAspect="1"/>
          </p:cNvGraphicFramePr>
          <p:nvPr/>
        </p:nvGraphicFramePr>
        <p:xfrm>
          <a:off x="1189038" y="2497138"/>
          <a:ext cx="2951162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1654759" imgH="916534" progId="Visio.Drawing.11">
                  <p:embed/>
                </p:oleObj>
              </mc:Choice>
              <mc:Fallback>
                <p:oleObj name="Visio" r:id="rId3" imgW="1654759" imgH="916534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497138"/>
                        <a:ext cx="2951162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6"/>
          <p:cNvGraphicFramePr>
            <a:graphicFrameLocks noChangeAspect="1"/>
          </p:cNvGraphicFramePr>
          <p:nvPr/>
        </p:nvGraphicFramePr>
        <p:xfrm>
          <a:off x="4570413" y="1871663"/>
          <a:ext cx="4249737" cy="357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5" imgW="2357933" imgH="1983029" progId="Visio.Drawing.11">
                  <p:embed/>
                </p:oleObj>
              </mc:Choice>
              <mc:Fallback>
                <p:oleObj name="Visio" r:id="rId5" imgW="2357933" imgH="1983029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1871663"/>
                        <a:ext cx="4249737" cy="357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AutoShape 17"/>
          <p:cNvSpPr>
            <a:spLocks noChangeArrowheads="1"/>
          </p:cNvSpPr>
          <p:nvPr/>
        </p:nvSpPr>
        <p:spPr bwMode="auto">
          <a:xfrm rot="5400000">
            <a:off x="3455987" y="3752851"/>
            <a:ext cx="792163" cy="576262"/>
          </a:xfrm>
          <a:custGeom>
            <a:avLst/>
            <a:gdLst>
              <a:gd name="T0" fmla="*/ 565846 w 21600"/>
              <a:gd name="T1" fmla="*/ 0 h 21600"/>
              <a:gd name="T2" fmla="*/ 339493 w 21600"/>
              <a:gd name="T3" fmla="*/ 192087 h 21600"/>
              <a:gd name="T4" fmla="*/ 0 w 21600"/>
              <a:gd name="T5" fmla="*/ 480245 h 21600"/>
              <a:gd name="T6" fmla="*/ 339493 w 21600"/>
              <a:gd name="T7" fmla="*/ 576262 h 21600"/>
              <a:gd name="T8" fmla="*/ 678986 w 21600"/>
              <a:gd name="T9" fmla="*/ 400182 h 21600"/>
              <a:gd name="T10" fmla="*/ 792163 w 21600"/>
              <a:gd name="T11" fmla="*/ 19208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noFill/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4" name="Object 20"/>
          <p:cNvGraphicFramePr>
            <a:graphicFrameLocks noChangeAspect="1"/>
          </p:cNvGraphicFramePr>
          <p:nvPr/>
        </p:nvGraphicFramePr>
        <p:xfrm>
          <a:off x="755650" y="4813300"/>
          <a:ext cx="479107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7" imgW="3277514" imgH="1269492" progId="Visio.Drawing.11">
                  <p:embed/>
                </p:oleObj>
              </mc:Choice>
              <mc:Fallback>
                <p:oleObj name="Visio" r:id="rId7" imgW="3277514" imgH="1269492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13300"/>
                        <a:ext cx="4791075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1487488"/>
            <a:ext cx="288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课程信息</a:t>
            </a:r>
          </a:p>
        </p:txBody>
      </p:sp>
      <p:sp>
        <p:nvSpPr>
          <p:cNvPr id="1229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2208213"/>
            <a:ext cx="3248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课程的地位</a:t>
            </a:r>
          </a:p>
        </p:txBody>
      </p:sp>
      <p:sp>
        <p:nvSpPr>
          <p:cNvPr id="1229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4505325"/>
            <a:ext cx="28162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教师信息</a:t>
            </a:r>
          </a:p>
        </p:txBody>
      </p:sp>
      <p:sp>
        <p:nvSpPr>
          <p:cNvPr id="12297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2982913"/>
            <a:ext cx="3319462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教学目的要求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1487488" y="195263"/>
            <a:ext cx="23637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有关信息</a:t>
            </a:r>
          </a:p>
        </p:txBody>
      </p:sp>
      <p:sp>
        <p:nvSpPr>
          <p:cNvPr id="12300" name="Text Box 1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15616" y="5229200"/>
            <a:ext cx="3241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主要参考教材</a:t>
            </a:r>
          </a:p>
        </p:txBody>
      </p:sp>
      <p:sp>
        <p:nvSpPr>
          <p:cNvPr id="12301" name="Text Box 1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643438" y="3071267"/>
            <a:ext cx="28797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实验计划</a:t>
            </a:r>
          </a:p>
        </p:txBody>
      </p:sp>
      <p:sp>
        <p:nvSpPr>
          <p:cNvPr id="12302" name="Text Box 1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1556792"/>
            <a:ext cx="324008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参考阅读书目</a:t>
            </a:r>
          </a:p>
        </p:txBody>
      </p:sp>
      <p:sp>
        <p:nvSpPr>
          <p:cNvPr id="12303" name="Text Box 18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4644008" y="4512121"/>
            <a:ext cx="345598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</a:rPr>
              <a:t>答疑</a:t>
            </a:r>
            <a:r>
              <a:rPr lang="zh-CN" altLang="en-US" sz="3200" dirty="0">
                <a:latin typeface="楷体_GB2312" pitchFamily="49" charset="-122"/>
              </a:rPr>
              <a:t>与交流</a:t>
            </a:r>
          </a:p>
        </p:txBody>
      </p:sp>
      <p:sp>
        <p:nvSpPr>
          <p:cNvPr id="12304" name="Text Box 19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3863429"/>
            <a:ext cx="30956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考核计划</a:t>
            </a:r>
          </a:p>
        </p:txBody>
      </p:sp>
      <p:sp>
        <p:nvSpPr>
          <p:cNvPr id="12305" name="Text Box 20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2348954"/>
            <a:ext cx="28797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书面作业</a:t>
            </a:r>
          </a:p>
        </p:txBody>
      </p:sp>
      <p:sp>
        <p:nvSpPr>
          <p:cNvPr id="12306" name="Text Box 2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3713163"/>
            <a:ext cx="28162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相关课程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71550" y="1196975"/>
            <a:ext cx="76327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中间代码生成</a:t>
            </a:r>
            <a:r>
              <a:rPr lang="zh-CN" altLang="en-US"/>
              <a:t> </a:t>
            </a:r>
            <a:endParaRPr lang="zh-CN" altLang="en-US" sz="3200"/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>
                <a:solidFill>
                  <a:srgbClr val="333399"/>
                </a:solidFill>
              </a:rPr>
              <a:t>  </a:t>
            </a:r>
            <a:r>
              <a:rPr lang="zh-CN" altLang="en-US" sz="2400"/>
              <a:t>三地址码  </a:t>
            </a:r>
            <a:r>
              <a:rPr lang="en-US" altLang="zh-CN" b="0" i="1">
                <a:solidFill>
                  <a:srgbClr val="333399"/>
                </a:solidFill>
              </a:rPr>
              <a:t>TAC</a:t>
            </a:r>
            <a:r>
              <a:rPr lang="en-US" altLang="zh-CN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graphicFrame>
        <p:nvGraphicFramePr>
          <p:cNvPr id="6146" name="Object 13"/>
          <p:cNvGraphicFramePr>
            <a:graphicFrameLocks noChangeAspect="1"/>
          </p:cNvGraphicFramePr>
          <p:nvPr/>
        </p:nvGraphicFramePr>
        <p:xfrm>
          <a:off x="6143625" y="1773238"/>
          <a:ext cx="2100263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1393850" imgH="3200400" progId="Visio.Drawing.11">
                  <p:embed/>
                </p:oleObj>
              </mc:Choice>
              <mc:Fallback>
                <p:oleObj name="Visio" r:id="rId3" imgW="1393850" imgH="320040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1773238"/>
                        <a:ext cx="2100263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AutoShape 15"/>
          <p:cNvSpPr>
            <a:spLocks noChangeArrowheads="1"/>
          </p:cNvSpPr>
          <p:nvPr/>
        </p:nvSpPr>
        <p:spPr bwMode="auto">
          <a:xfrm>
            <a:off x="4603750" y="3932238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7" name="Object 16"/>
          <p:cNvGraphicFramePr>
            <a:graphicFrameLocks noChangeAspect="1"/>
          </p:cNvGraphicFramePr>
          <p:nvPr/>
        </p:nvGraphicFramePr>
        <p:xfrm>
          <a:off x="827088" y="2708275"/>
          <a:ext cx="4249737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5" imgW="2357933" imgH="1983029" progId="Visio.Drawing.11">
                  <p:embed/>
                </p:oleObj>
              </mc:Choice>
              <mc:Fallback>
                <p:oleObj name="Visio" r:id="rId5" imgW="2357933" imgH="1983029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08275"/>
                        <a:ext cx="4249737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16013" y="1052513"/>
            <a:ext cx="5472112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目标代码生成</a:t>
            </a:r>
            <a:r>
              <a:rPr lang="zh-CN" altLang="en-US">
                <a:solidFill>
                  <a:srgbClr val="333399"/>
                </a:solidFill>
              </a:rPr>
              <a:t> </a:t>
            </a:r>
            <a:endParaRPr lang="zh-CN" altLang="en-US" sz="3200"/>
          </a:p>
          <a:p>
            <a:pPr algn="l">
              <a:buFont typeface="Wingdings" pitchFamily="2" charset="2"/>
              <a:buNone/>
            </a:pPr>
            <a:endParaRPr lang="zh-CN" altLang="en-US" sz="60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>
                <a:solidFill>
                  <a:srgbClr val="333399"/>
                </a:solidFill>
              </a:rPr>
              <a:t>  </a:t>
            </a:r>
            <a:r>
              <a:rPr lang="zh-CN" altLang="en-US" sz="2400"/>
              <a:t>生成目标机代码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graphicFrame>
        <p:nvGraphicFramePr>
          <p:cNvPr id="7170" name="Object 13"/>
          <p:cNvGraphicFramePr>
            <a:graphicFrameLocks noChangeAspect="1"/>
          </p:cNvGraphicFramePr>
          <p:nvPr/>
        </p:nvGraphicFramePr>
        <p:xfrm>
          <a:off x="4140200" y="2155825"/>
          <a:ext cx="4968875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3" imgW="4174541" imgH="4044696" progId="Visio.Drawing.11">
                  <p:embed/>
                </p:oleObj>
              </mc:Choice>
              <mc:Fallback>
                <p:oleObj name="Visio" r:id="rId3" imgW="4174541" imgH="4044696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155825"/>
                        <a:ext cx="4968875" cy="455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Rectangle 15"/>
          <p:cNvSpPr>
            <a:spLocks noChangeArrowheads="1"/>
          </p:cNvSpPr>
          <p:nvPr/>
        </p:nvSpPr>
        <p:spPr bwMode="auto">
          <a:xfrm>
            <a:off x="5580063" y="1557338"/>
            <a:ext cx="2232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lvl="1" algn="l"/>
            <a:r>
              <a:rPr lang="en-GB" altLang="zh-CN" sz="1800" b="0"/>
              <a:t>MIPS</a:t>
            </a:r>
            <a:r>
              <a:rPr lang="en-GB" altLang="zh-CN">
                <a:latin typeface="楷体_GB2312" pitchFamily="49" charset="-122"/>
              </a:rPr>
              <a:t> </a:t>
            </a:r>
            <a:r>
              <a:rPr lang="zh-CN" altLang="en-GB">
                <a:latin typeface="楷体_GB2312" pitchFamily="49" charset="-122"/>
              </a:rPr>
              <a:t>汇编码</a:t>
            </a:r>
            <a:endParaRPr lang="zh-CN" altLang="en-US">
              <a:latin typeface="楷体_GB2312" pitchFamily="49" charset="-122"/>
            </a:endParaRPr>
          </a:p>
        </p:txBody>
      </p:sp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742950" y="2060575"/>
          <a:ext cx="2100263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5" imgW="1393850" imgH="3200400" progId="Visio.Drawing.11">
                  <p:embed/>
                </p:oleObj>
              </mc:Choice>
              <mc:Fallback>
                <p:oleObj name="Visio" r:id="rId5" imgW="1393850" imgH="320040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2060575"/>
                        <a:ext cx="2100263" cy="482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AutoShape 17"/>
          <p:cNvSpPr>
            <a:spLocks noChangeArrowheads="1"/>
          </p:cNvSpPr>
          <p:nvPr/>
        </p:nvSpPr>
        <p:spPr bwMode="auto">
          <a:xfrm>
            <a:off x="2947988" y="3951288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84213" y="1193800"/>
            <a:ext cx="7200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</a:rPr>
              <a:t> </a:t>
            </a:r>
            <a:r>
              <a:rPr lang="zh-CN" altLang="en-US" sz="3200">
                <a:solidFill>
                  <a:srgbClr val="333399"/>
                </a:solidFill>
              </a:rPr>
              <a:t>小结</a:t>
            </a:r>
            <a:r>
              <a:rPr lang="en-US" altLang="zh-CN" sz="3200">
                <a:solidFill>
                  <a:srgbClr val="333399"/>
                </a:solidFill>
              </a:rPr>
              <a:t>: </a:t>
            </a:r>
            <a:r>
              <a:rPr lang="zh-CN" altLang="en-US" sz="3200">
                <a:solidFill>
                  <a:srgbClr val="333399"/>
                </a:solidFill>
              </a:rPr>
              <a:t>典型编译程序的</a:t>
            </a:r>
            <a:r>
              <a:rPr lang="zh-CN" altLang="en-US" sz="3200"/>
              <a:t>主要逻辑模块</a:t>
            </a:r>
            <a:endParaRPr lang="zh-CN" altLang="en-US" sz="3200">
              <a:solidFill>
                <a:srgbClr val="333399"/>
              </a:solidFill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3636963" y="198755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词法分析模块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3636963" y="270827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语法分析模块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3636963" y="342900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/>
              <a:t>语义分析模块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3636963" y="4868863"/>
            <a:ext cx="215900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中间代码优化模块</a:t>
            </a: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3636963" y="630872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目标代码优化模块</a:t>
            </a:r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3636963" y="558800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目标代码生成模块</a:t>
            </a: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1331913" y="3068638"/>
            <a:ext cx="431800" cy="2519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符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号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表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块</a:t>
            </a:r>
          </a:p>
        </p:txBody>
      </p:sp>
      <p:sp>
        <p:nvSpPr>
          <p:cNvPr id="40975" name="AutoShape 15"/>
          <p:cNvSpPr>
            <a:spLocks noChangeArrowheads="1"/>
          </p:cNvSpPr>
          <p:nvPr/>
        </p:nvSpPr>
        <p:spPr bwMode="auto">
          <a:xfrm>
            <a:off x="3636963" y="4148138"/>
            <a:ext cx="215900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中间代码生成模块</a:t>
            </a: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7597775" y="3068638"/>
            <a:ext cx="431800" cy="2519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 smtClean="0"/>
              <a:t>错</a:t>
            </a:r>
            <a:endParaRPr lang="zh-CN" altLang="en-US" dirty="0"/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 smtClean="0"/>
              <a:t>误</a:t>
            </a:r>
            <a:endParaRPr lang="en-US" altLang="zh-CN" dirty="0" smtClean="0"/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 smtClean="0"/>
              <a:t>处</a:t>
            </a:r>
            <a:endParaRPr lang="zh-CN" altLang="en-US" dirty="0"/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/>
              <a:t>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/>
              <a:t>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/>
              <a:t>块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4716463" y="2347913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4716463" y="3068638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4716463" y="3787775"/>
            <a:ext cx="0" cy="3603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4716463" y="4508500"/>
            <a:ext cx="0" cy="3603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4716463" y="5227638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4716463" y="5948363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1763713" y="4364038"/>
            <a:ext cx="187325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V="1">
            <a:off x="1763713" y="3644900"/>
            <a:ext cx="1873250" cy="43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 flipV="1">
            <a:off x="1763713" y="2852738"/>
            <a:ext cx="1873250" cy="9350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1763713" y="2132013"/>
            <a:ext cx="1873250" cy="14398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1763713" y="4579938"/>
            <a:ext cx="1873250" cy="4333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1763713" y="4868863"/>
            <a:ext cx="1873250" cy="9366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1763713" y="5156200"/>
            <a:ext cx="1873250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795963" y="2132013"/>
            <a:ext cx="1800225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5795963" y="2924175"/>
            <a:ext cx="1800225" cy="863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5795963" y="3644900"/>
            <a:ext cx="1800225" cy="43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5795963" y="4364038"/>
            <a:ext cx="18002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5795963" y="4579938"/>
            <a:ext cx="1800225" cy="5048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 flipV="1">
            <a:off x="5795963" y="4868863"/>
            <a:ext cx="1800225" cy="9366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V="1">
            <a:off x="5795963" y="5156200"/>
            <a:ext cx="1800225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3276600" y="4006850"/>
            <a:ext cx="2879725" cy="1366838"/>
          </a:xfrm>
          <a:prstGeom prst="rect">
            <a:avLst/>
          </a:prstGeom>
          <a:solidFill>
            <a:srgbClr val="FFFFFF">
              <a:alpha val="0"/>
            </a:srgbClr>
          </a:solidFill>
          <a:ln w="9525" algn="ctr">
            <a:solidFill>
              <a:srgbClr val="80008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ChangeArrowheads="1"/>
          </p:cNvSpPr>
          <p:nvPr/>
        </p:nvSpPr>
        <p:spPr bwMode="auto">
          <a:xfrm>
            <a:off x="1512888" y="188913"/>
            <a:ext cx="39227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编译程序的组织</a:t>
            </a:r>
          </a:p>
        </p:txBody>
      </p:sp>
      <p:sp>
        <p:nvSpPr>
          <p:cNvPr id="41987" name="Text Box 14"/>
          <p:cNvSpPr txBox="1">
            <a:spLocks noChangeArrowheads="1"/>
          </p:cNvSpPr>
          <p:nvPr/>
        </p:nvSpPr>
        <p:spPr bwMode="auto">
          <a:xfrm>
            <a:off x="898525" y="1268413"/>
            <a:ext cx="7705725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333399"/>
                </a:solidFill>
              </a:rPr>
              <a:t> </a:t>
            </a:r>
            <a:r>
              <a:rPr lang="zh-CN" altLang="en-US" sz="3200" dirty="0"/>
              <a:t>编译程序的遍</a:t>
            </a:r>
            <a:r>
              <a:rPr lang="zh-CN" altLang="en-US" sz="3200" b="0" dirty="0">
                <a:solidFill>
                  <a:srgbClr val="333399"/>
                </a:solidFill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</a:rPr>
              <a:t>Passes </a:t>
            </a:r>
            <a:r>
              <a:rPr lang="en-US" altLang="zh-CN" sz="3200" b="0" dirty="0">
                <a:solidFill>
                  <a:srgbClr val="333399"/>
                </a:solidFill>
              </a:rPr>
              <a:t>/ </a:t>
            </a:r>
            <a:r>
              <a:rPr lang="en-US" altLang="zh-CN" sz="3200" b="0" i="1" dirty="0">
                <a:solidFill>
                  <a:srgbClr val="333399"/>
                </a:solidFill>
              </a:rPr>
              <a:t>Phases</a:t>
            </a:r>
            <a:r>
              <a:rPr lang="zh-CN" altLang="en-US" sz="3200" b="0" dirty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对一种代码形式从头到尾扫描</a:t>
            </a:r>
            <a:r>
              <a:rPr lang="zh-CN" altLang="en-US" sz="2800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一遍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将一个代码空间变换到另一个代码空间</a:t>
            </a:r>
          </a:p>
          <a:p>
            <a:pPr lvl="1" algn="l">
              <a:buFont typeface="Symbol" pitchFamily="18" charset="2"/>
              <a:buChar char="-"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</a:rPr>
              <a:t>代码空间 </a:t>
            </a:r>
            <a:r>
              <a:rPr lang="en-US" altLang="zh-CN" sz="2800" b="0" dirty="0">
                <a:solidFill>
                  <a:srgbClr val="333399"/>
                </a:solidFill>
              </a:rPr>
              <a:t>= </a:t>
            </a:r>
            <a:r>
              <a:rPr lang="zh-CN" altLang="en-US" sz="2800" dirty="0">
                <a:solidFill>
                  <a:srgbClr val="333399"/>
                </a:solidFill>
              </a:rPr>
              <a:t>代码 </a:t>
            </a:r>
            <a:r>
              <a:rPr lang="en-US" altLang="zh-CN" sz="2800" b="0" dirty="0">
                <a:solidFill>
                  <a:srgbClr val="333399"/>
                </a:solidFill>
              </a:rPr>
              <a:t>+ </a:t>
            </a:r>
            <a:r>
              <a:rPr lang="zh-CN" altLang="en-US" sz="2800" dirty="0">
                <a:solidFill>
                  <a:srgbClr val="333399"/>
                </a:solidFill>
              </a:rPr>
              <a:t>符号表 </a:t>
            </a:r>
            <a:r>
              <a:rPr lang="en-US" altLang="zh-CN" sz="2800" b="0" dirty="0">
                <a:solidFill>
                  <a:srgbClr val="333399"/>
                </a:solidFill>
              </a:rPr>
              <a:t>+ </a:t>
            </a:r>
            <a:r>
              <a:rPr lang="zh-CN" altLang="en-US" sz="2800" dirty="0">
                <a:solidFill>
                  <a:srgbClr val="333399"/>
                </a:solidFill>
              </a:rPr>
              <a:t>其他有用信息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900113" y="3797300"/>
            <a:ext cx="7632700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333399"/>
                </a:solidFill>
              </a:rPr>
              <a:t> </a:t>
            </a:r>
            <a:r>
              <a:rPr lang="zh-CN" altLang="en-US" sz="3200" dirty="0"/>
              <a:t>编译程序的组织取决于各遍的组织</a:t>
            </a:r>
            <a:endParaRPr lang="zh-CN" altLang="en-US" sz="32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</a:rPr>
              <a:t>单遍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编译程序，</a:t>
            </a:r>
            <a:r>
              <a:rPr lang="zh-CN" altLang="en-US" sz="2800" dirty="0">
                <a:latin typeface="楷体_GB2312" pitchFamily="49" charset="-122"/>
              </a:rPr>
              <a:t>多遍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编译程序</a:t>
            </a:r>
          </a:p>
          <a:p>
            <a:pPr lvl="1" algn="l">
              <a:buFont typeface="Symbol" pitchFamily="18" charset="2"/>
              <a:buChar char="-"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多个遍之间有逻辑上的先后关系</a:t>
            </a:r>
          </a:p>
          <a:p>
            <a:pPr lvl="1" algn="l">
              <a:buFont typeface="Symbol" pitchFamily="18" charset="2"/>
              <a:buChar char="-"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多个遍的实现可采用顺序结构或并发结构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</a:rPr>
              <a:t>   （后者不常用）</a:t>
            </a:r>
          </a:p>
        </p:txBody>
      </p:sp>
      <p:sp>
        <p:nvSpPr>
          <p:cNvPr id="41989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1512888" y="188913"/>
            <a:ext cx="39227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编译程序的组织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755650" y="1412875"/>
            <a:ext cx="82454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en-US" altLang="zh-CN" sz="3200">
                <a:solidFill>
                  <a:srgbClr val="333399"/>
                </a:solidFill>
              </a:rPr>
              <a:t> </a:t>
            </a:r>
            <a:r>
              <a:rPr lang="zh-CN" altLang="en-US" sz="3200">
                <a:solidFill>
                  <a:srgbClr val="333399"/>
                </a:solidFill>
              </a:rPr>
              <a:t>例：一个以语法、语义分析程序为中心的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/>
              <a:t>     单遍编译程序</a:t>
            </a:r>
            <a:r>
              <a:rPr lang="zh-CN" altLang="en-US" sz="3200">
                <a:solidFill>
                  <a:srgbClr val="333399"/>
                </a:solidFill>
              </a:rPr>
              <a:t>组织</a:t>
            </a:r>
            <a:endParaRPr lang="zh-CN" altLang="en-US" sz="2800">
              <a:solidFill>
                <a:srgbClr val="333399"/>
              </a:solidFill>
            </a:endParaRP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900113" y="3140075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source program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6586538" y="3135313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target program</a:t>
            </a:r>
          </a:p>
        </p:txBody>
      </p:sp>
      <p:sp>
        <p:nvSpPr>
          <p:cNvPr id="43018" name="AutoShape 14"/>
          <p:cNvSpPr>
            <a:spLocks noChangeArrowheads="1"/>
          </p:cNvSpPr>
          <p:nvPr/>
        </p:nvSpPr>
        <p:spPr bwMode="auto">
          <a:xfrm>
            <a:off x="2627313" y="3402013"/>
            <a:ext cx="936625" cy="360362"/>
          </a:xfrm>
          <a:prstGeom prst="notchedRightArrow">
            <a:avLst>
              <a:gd name="adj1" fmla="val 50000"/>
              <a:gd name="adj2" fmla="val 64978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AutoShape 15"/>
          <p:cNvSpPr>
            <a:spLocks noChangeArrowheads="1"/>
          </p:cNvSpPr>
          <p:nvPr/>
        </p:nvSpPr>
        <p:spPr bwMode="auto">
          <a:xfrm>
            <a:off x="5724525" y="3402013"/>
            <a:ext cx="938213" cy="360362"/>
          </a:xfrm>
          <a:prstGeom prst="notchedRightArrow">
            <a:avLst>
              <a:gd name="adj1" fmla="val 50000"/>
              <a:gd name="adj2" fmla="val 65088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Text Box 18"/>
          <p:cNvSpPr txBox="1">
            <a:spLocks noChangeArrowheads="1"/>
          </p:cNvSpPr>
          <p:nvPr/>
        </p:nvSpPr>
        <p:spPr bwMode="auto">
          <a:xfrm>
            <a:off x="3635375" y="3135313"/>
            <a:ext cx="2016125" cy="869950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/>
              <a:t>语法、语义分析程序</a:t>
            </a:r>
          </a:p>
        </p:txBody>
      </p:sp>
      <p:sp>
        <p:nvSpPr>
          <p:cNvPr id="43021" name="Text Box 19"/>
          <p:cNvSpPr txBox="1">
            <a:spLocks noChangeArrowheads="1"/>
          </p:cNvSpPr>
          <p:nvPr/>
        </p:nvSpPr>
        <p:spPr bwMode="auto">
          <a:xfrm>
            <a:off x="2124075" y="4786313"/>
            <a:ext cx="1452563" cy="869950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/>
              <a:t>词法分析程序</a:t>
            </a:r>
          </a:p>
        </p:txBody>
      </p:sp>
      <p:sp>
        <p:nvSpPr>
          <p:cNvPr id="43022" name="Text Box 21"/>
          <p:cNvSpPr txBox="1">
            <a:spLocks noChangeArrowheads="1"/>
          </p:cNvSpPr>
          <p:nvPr/>
        </p:nvSpPr>
        <p:spPr bwMode="auto">
          <a:xfrm>
            <a:off x="5724525" y="4791075"/>
            <a:ext cx="1452563" cy="869950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/>
              <a:t>代码生成程序</a:t>
            </a:r>
          </a:p>
        </p:txBody>
      </p:sp>
      <p:sp>
        <p:nvSpPr>
          <p:cNvPr id="43023" name="Line 23"/>
          <p:cNvSpPr>
            <a:spLocks noChangeShapeType="1"/>
          </p:cNvSpPr>
          <p:nvPr/>
        </p:nvSpPr>
        <p:spPr bwMode="auto">
          <a:xfrm flipV="1">
            <a:off x="2843213" y="3998913"/>
            <a:ext cx="1443037" cy="7985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24"/>
          <p:cNvSpPr>
            <a:spLocks noChangeShapeType="1"/>
          </p:cNvSpPr>
          <p:nvPr/>
        </p:nvSpPr>
        <p:spPr bwMode="auto">
          <a:xfrm>
            <a:off x="5006975" y="3998913"/>
            <a:ext cx="1436688" cy="7985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754063" y="1196975"/>
            <a:ext cx="5689600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解释程序</a:t>
            </a:r>
            <a:r>
              <a:rPr lang="zh-CN" altLang="en-US" sz="3200" b="0" dirty="0">
                <a:solidFill>
                  <a:srgbClr val="333399"/>
                </a:solidFill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</a:rPr>
              <a:t>Interpreter</a:t>
            </a:r>
            <a:r>
              <a:rPr lang="zh-CN" altLang="en-US" sz="3200" b="0" dirty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latin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不产生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目标程序文件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不区别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翻译阶段和执行阶段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</a:rPr>
              <a:t>  翻译源程序的每条语句后直接执行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程序执行期间一直有解释程序守候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</a:rPr>
              <a:t>  常用于实现虚拟机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828675" y="4433888"/>
            <a:ext cx="7920038" cy="2235200"/>
            <a:chOff x="522" y="2657"/>
            <a:chExt cx="4989" cy="1408"/>
          </a:xfrm>
        </p:grpSpPr>
        <p:sp>
          <p:nvSpPr>
            <p:cNvPr id="8202" name="Text Box 1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22" y="2657"/>
              <a:ext cx="33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Char char="²"/>
              </a:pPr>
              <a:r>
                <a:rPr lang="en-US" altLang="zh-CN" sz="3200">
                  <a:latin typeface="楷体_GB2312" pitchFamily="49" charset="-122"/>
                </a:rPr>
                <a:t> </a:t>
              </a:r>
              <a:r>
                <a:rPr lang="zh-CN" altLang="en-US" sz="3200">
                  <a:latin typeface="楷体_GB2312" pitchFamily="49" charset="-122"/>
                </a:rPr>
                <a:t>比较</a:t>
              </a:r>
              <a:r>
                <a:rPr lang="zh-CN" altLang="en-US" sz="3200">
                  <a:solidFill>
                    <a:srgbClr val="333399"/>
                  </a:solidFill>
                </a:rPr>
                <a:t>编译程序和解释程序</a:t>
              </a:r>
            </a:p>
          </p:txBody>
        </p:sp>
        <p:grpSp>
          <p:nvGrpSpPr>
            <p:cNvPr id="8203" name="Group 35"/>
            <p:cNvGrpSpPr>
              <a:grpSpLocks/>
            </p:cNvGrpSpPr>
            <p:nvPr/>
          </p:nvGrpSpPr>
          <p:grpSpPr bwMode="auto">
            <a:xfrm>
              <a:off x="578" y="3249"/>
              <a:ext cx="2483" cy="684"/>
              <a:chOff x="578" y="3249"/>
              <a:chExt cx="2483" cy="684"/>
            </a:xfrm>
          </p:grpSpPr>
          <p:sp>
            <p:nvSpPr>
              <p:cNvPr id="8213" name="Rectangle 15"/>
              <p:cNvSpPr>
                <a:spLocks noChangeArrowheads="1"/>
              </p:cNvSpPr>
              <p:nvPr/>
            </p:nvSpPr>
            <p:spPr bwMode="auto">
              <a:xfrm>
                <a:off x="578" y="3249"/>
                <a:ext cx="5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源程序</a:t>
                </a:r>
              </a:p>
            </p:txBody>
          </p:sp>
          <p:sp>
            <p:nvSpPr>
              <p:cNvPr id="8214" name="AutoShape 16"/>
              <p:cNvSpPr>
                <a:spLocks noChangeArrowheads="1"/>
              </p:cNvSpPr>
              <p:nvPr/>
            </p:nvSpPr>
            <p:spPr bwMode="auto">
              <a:xfrm>
                <a:off x="1405" y="3249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/>
                  <a:t>编译程序</a:t>
                </a:r>
              </a:p>
            </p:txBody>
          </p:sp>
          <p:sp>
            <p:nvSpPr>
              <p:cNvPr id="8215" name="Rectangle 17"/>
              <p:cNvSpPr>
                <a:spLocks noChangeArrowheads="1"/>
              </p:cNvSpPr>
              <p:nvPr/>
            </p:nvSpPr>
            <p:spPr bwMode="auto">
              <a:xfrm>
                <a:off x="2301" y="3249"/>
                <a:ext cx="76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目标程序</a:t>
                </a:r>
              </a:p>
            </p:txBody>
          </p:sp>
          <p:sp>
            <p:nvSpPr>
              <p:cNvPr id="8216" name="Line 20"/>
              <p:cNvSpPr>
                <a:spLocks noChangeShapeType="1"/>
              </p:cNvSpPr>
              <p:nvPr/>
            </p:nvSpPr>
            <p:spPr bwMode="auto">
              <a:xfrm>
                <a:off x="1167" y="3385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7" name="Line 21"/>
              <p:cNvSpPr>
                <a:spLocks noChangeShapeType="1"/>
              </p:cNvSpPr>
              <p:nvPr/>
            </p:nvSpPr>
            <p:spPr bwMode="auto">
              <a:xfrm>
                <a:off x="2120" y="3385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8" name="Rectangle 22"/>
              <p:cNvSpPr>
                <a:spLocks noChangeArrowheads="1"/>
              </p:cNvSpPr>
              <p:nvPr/>
            </p:nvSpPr>
            <p:spPr bwMode="auto">
              <a:xfrm>
                <a:off x="648" y="3702"/>
                <a:ext cx="43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输入</a:t>
                </a:r>
              </a:p>
            </p:txBody>
          </p:sp>
          <p:sp>
            <p:nvSpPr>
              <p:cNvPr id="8219" name="AutoShape 23"/>
              <p:cNvSpPr>
                <a:spLocks noChangeArrowheads="1"/>
              </p:cNvSpPr>
              <p:nvPr/>
            </p:nvSpPr>
            <p:spPr bwMode="auto">
              <a:xfrm>
                <a:off x="1394" y="3702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/>
                  <a:t>目标程序</a:t>
                </a:r>
              </a:p>
            </p:txBody>
          </p:sp>
          <p:sp>
            <p:nvSpPr>
              <p:cNvPr id="8220" name="Rectangle 24"/>
              <p:cNvSpPr>
                <a:spLocks noChangeArrowheads="1"/>
              </p:cNvSpPr>
              <p:nvPr/>
            </p:nvSpPr>
            <p:spPr bwMode="auto">
              <a:xfrm>
                <a:off x="2451" y="3702"/>
                <a:ext cx="43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输出</a:t>
                </a:r>
              </a:p>
            </p:txBody>
          </p:sp>
          <p:sp>
            <p:nvSpPr>
              <p:cNvPr id="8221" name="Line 25"/>
              <p:cNvSpPr>
                <a:spLocks noChangeShapeType="1"/>
              </p:cNvSpPr>
              <p:nvPr/>
            </p:nvSpPr>
            <p:spPr bwMode="auto">
              <a:xfrm>
                <a:off x="1156" y="3838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2" name="Line 26"/>
              <p:cNvSpPr>
                <a:spLocks noChangeShapeType="1"/>
              </p:cNvSpPr>
              <p:nvPr/>
            </p:nvSpPr>
            <p:spPr bwMode="auto">
              <a:xfrm>
                <a:off x="2109" y="3838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4" name="Group 36"/>
            <p:cNvGrpSpPr>
              <a:grpSpLocks/>
            </p:cNvGrpSpPr>
            <p:nvPr/>
          </p:nvGrpSpPr>
          <p:grpSpPr bwMode="auto">
            <a:xfrm>
              <a:off x="3424" y="3203"/>
              <a:ext cx="2087" cy="730"/>
              <a:chOff x="3424" y="3203"/>
              <a:chExt cx="2087" cy="730"/>
            </a:xfrm>
          </p:grpSpPr>
          <p:sp>
            <p:nvSpPr>
              <p:cNvPr id="8206" name="AutoShape 27"/>
              <p:cNvSpPr>
                <a:spLocks noChangeArrowheads="1"/>
              </p:cNvSpPr>
              <p:nvPr/>
            </p:nvSpPr>
            <p:spPr bwMode="auto">
              <a:xfrm>
                <a:off x="4150" y="3475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/>
                  <a:t>解释程序</a:t>
                </a:r>
              </a:p>
            </p:txBody>
          </p:sp>
          <p:sp>
            <p:nvSpPr>
              <p:cNvPr id="8207" name="Rectangle 28"/>
              <p:cNvSpPr>
                <a:spLocks noChangeArrowheads="1"/>
              </p:cNvSpPr>
              <p:nvPr/>
            </p:nvSpPr>
            <p:spPr bwMode="auto">
              <a:xfrm>
                <a:off x="5073" y="3475"/>
                <a:ext cx="43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输出</a:t>
                </a:r>
              </a:p>
            </p:txBody>
          </p:sp>
          <p:sp>
            <p:nvSpPr>
              <p:cNvPr id="8208" name="Line 29"/>
              <p:cNvSpPr>
                <a:spLocks noChangeShapeType="1"/>
              </p:cNvSpPr>
              <p:nvPr/>
            </p:nvSpPr>
            <p:spPr bwMode="auto">
              <a:xfrm>
                <a:off x="4865" y="3611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9" name="Rectangle 30"/>
              <p:cNvSpPr>
                <a:spLocks noChangeArrowheads="1"/>
              </p:cNvSpPr>
              <p:nvPr/>
            </p:nvSpPr>
            <p:spPr bwMode="auto">
              <a:xfrm>
                <a:off x="3515" y="3702"/>
                <a:ext cx="43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输入</a:t>
                </a:r>
              </a:p>
            </p:txBody>
          </p:sp>
          <p:sp>
            <p:nvSpPr>
              <p:cNvPr id="8210" name="Rectangle 31"/>
              <p:cNvSpPr>
                <a:spLocks noChangeArrowheads="1"/>
              </p:cNvSpPr>
              <p:nvPr/>
            </p:nvSpPr>
            <p:spPr bwMode="auto">
              <a:xfrm>
                <a:off x="3424" y="3203"/>
                <a:ext cx="5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源程序</a:t>
                </a:r>
              </a:p>
            </p:txBody>
          </p:sp>
          <p:sp>
            <p:nvSpPr>
              <p:cNvPr id="8211" name="Line 32"/>
              <p:cNvSpPr>
                <a:spLocks noChangeShapeType="1"/>
              </p:cNvSpPr>
              <p:nvPr/>
            </p:nvSpPr>
            <p:spPr bwMode="auto">
              <a:xfrm>
                <a:off x="3969" y="3339"/>
                <a:ext cx="181" cy="136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2" name="Line 33"/>
              <p:cNvSpPr>
                <a:spLocks noChangeShapeType="1"/>
              </p:cNvSpPr>
              <p:nvPr/>
            </p:nvSpPr>
            <p:spPr bwMode="auto">
              <a:xfrm flipV="1">
                <a:off x="3923" y="3702"/>
                <a:ext cx="227" cy="91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05" name="Line 34"/>
            <p:cNvSpPr>
              <a:spLocks noChangeShapeType="1"/>
            </p:cNvSpPr>
            <p:nvPr/>
          </p:nvSpPr>
          <p:spPr bwMode="auto">
            <a:xfrm>
              <a:off x="3198" y="3067"/>
              <a:ext cx="0" cy="998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4007" name="Object 39"/>
          <p:cNvGraphicFramePr>
            <a:graphicFrameLocks noChangeAspect="1"/>
          </p:cNvGraphicFramePr>
          <p:nvPr/>
        </p:nvGraphicFramePr>
        <p:xfrm>
          <a:off x="6430963" y="1412875"/>
          <a:ext cx="2619375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5" imgW="2917850" imgH="4009034" progId="Visio.Drawing.11">
                  <p:embed/>
                </p:oleObj>
              </mc:Choice>
              <mc:Fallback>
                <p:oleObj name="Visio" r:id="rId5" imgW="2917850" imgH="4009034" progId="Visio.Drawing.11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1412875"/>
                        <a:ext cx="2619375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1042988" y="1412875"/>
            <a:ext cx="77057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预处理程序</a:t>
            </a:r>
            <a:r>
              <a:rPr lang="zh-CN" altLang="en-US" sz="3200" b="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Preprocessor</a:t>
            </a:r>
            <a:r>
              <a:rPr lang="zh-CN" altLang="en-US" sz="3200" b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支持宏定义</a:t>
            </a:r>
            <a:r>
              <a:rPr lang="zh-CN" altLang="en-US" sz="2800" b="0">
                <a:solidFill>
                  <a:srgbClr val="333399"/>
                </a:solidFill>
              </a:rPr>
              <a:t>（</a:t>
            </a:r>
            <a:r>
              <a:rPr lang="en-US" altLang="zh-CN" sz="2800" b="0" i="1">
                <a:solidFill>
                  <a:srgbClr val="333399"/>
                </a:solidFill>
              </a:rPr>
              <a:t>Macro definition</a:t>
            </a:r>
            <a:r>
              <a:rPr lang="zh-CN" altLang="en-US" sz="2800" b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800" b="0">
                <a:solidFill>
                  <a:srgbClr val="333399"/>
                </a:solidFill>
              </a:rPr>
              <a:t>    </a:t>
            </a:r>
            <a:r>
              <a:rPr lang="zh-CN" altLang="en-US" sz="2400" b="0">
                <a:solidFill>
                  <a:srgbClr val="333399"/>
                </a:solidFill>
              </a:rPr>
              <a:t>如</a:t>
            </a:r>
            <a:r>
              <a:rPr lang="en-US" altLang="zh-CN" sz="2400" b="0">
                <a:solidFill>
                  <a:srgbClr val="333399"/>
                </a:solidFill>
              </a:rPr>
              <a:t>C</a:t>
            </a:r>
            <a:r>
              <a:rPr lang="zh-CN" altLang="en-US" sz="2400" b="0">
                <a:solidFill>
                  <a:srgbClr val="333399"/>
                </a:solidFill>
              </a:rPr>
              <a:t>源程序中 </a:t>
            </a:r>
            <a:r>
              <a:rPr lang="en-US" altLang="zh-CN" sz="2400" b="0">
                <a:solidFill>
                  <a:srgbClr val="333399"/>
                </a:solidFill>
              </a:rPr>
              <a:t>#define </a:t>
            </a:r>
            <a:r>
              <a:rPr lang="zh-CN" altLang="en-US" sz="2400" b="0">
                <a:solidFill>
                  <a:srgbClr val="333399"/>
                </a:solidFill>
              </a:rPr>
              <a:t>行的处理</a:t>
            </a:r>
          </a:p>
          <a:p>
            <a:pPr lvl="1" algn="l"/>
            <a:endParaRPr lang="zh-CN" altLang="en-US" sz="1000" b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支持文件包含</a:t>
            </a:r>
            <a:r>
              <a:rPr lang="zh-CN" altLang="en-US" sz="2800" b="0">
                <a:solidFill>
                  <a:srgbClr val="333399"/>
                </a:solidFill>
              </a:rPr>
              <a:t>（</a:t>
            </a:r>
            <a:r>
              <a:rPr lang="en-US" altLang="zh-CN" sz="2800" b="0" i="1">
                <a:solidFill>
                  <a:srgbClr val="333399"/>
                </a:solidFill>
              </a:rPr>
              <a:t>File inclusion</a:t>
            </a:r>
            <a:r>
              <a:rPr lang="zh-CN" altLang="en-US" sz="2800" b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800" b="0">
                <a:solidFill>
                  <a:srgbClr val="333399"/>
                </a:solidFill>
              </a:rPr>
              <a:t>    </a:t>
            </a:r>
            <a:r>
              <a:rPr lang="zh-CN" altLang="en-US" sz="2400" b="0">
                <a:solidFill>
                  <a:srgbClr val="333399"/>
                </a:solidFill>
              </a:rPr>
              <a:t>如</a:t>
            </a:r>
            <a:r>
              <a:rPr lang="en-US" altLang="zh-CN" sz="2400" b="0">
                <a:solidFill>
                  <a:srgbClr val="333399"/>
                </a:solidFill>
              </a:rPr>
              <a:t>C</a:t>
            </a:r>
            <a:r>
              <a:rPr lang="zh-CN" altLang="en-US" sz="2400" b="0">
                <a:solidFill>
                  <a:srgbClr val="333399"/>
                </a:solidFill>
              </a:rPr>
              <a:t>源程序中 </a:t>
            </a:r>
            <a:r>
              <a:rPr lang="en-US" altLang="zh-CN" sz="2400" b="0">
                <a:solidFill>
                  <a:srgbClr val="333399"/>
                </a:solidFill>
              </a:rPr>
              <a:t>#include </a:t>
            </a:r>
            <a:r>
              <a:rPr lang="zh-CN" altLang="en-US" sz="2400" b="0">
                <a:solidFill>
                  <a:srgbClr val="333399"/>
                </a:solidFill>
              </a:rPr>
              <a:t>行的处理</a:t>
            </a:r>
          </a:p>
          <a:p>
            <a:pPr lvl="1" algn="l"/>
            <a:endParaRPr lang="zh-CN" altLang="en-US" sz="1000" b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支持其他更复杂的源程序扩展信息</a:t>
            </a:r>
            <a:endParaRPr lang="zh-CN" altLang="en-US" sz="2800" b="0">
              <a:solidFill>
                <a:srgbClr val="333399"/>
              </a:solidFill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539750" y="4721225"/>
            <a:ext cx="8496300" cy="1444625"/>
            <a:chOff x="249" y="2974"/>
            <a:chExt cx="5352" cy="910"/>
          </a:xfrm>
        </p:grpSpPr>
        <p:sp>
          <p:nvSpPr>
            <p:cNvPr id="44041" name="Text Box 3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67" y="2974"/>
              <a:ext cx="40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Char char="²"/>
              </a:pPr>
              <a:r>
                <a:rPr lang="en-US" altLang="zh-CN" sz="3200">
                  <a:solidFill>
                    <a:srgbClr val="333399"/>
                  </a:solidFill>
                </a:rPr>
                <a:t>  </a:t>
              </a:r>
              <a:r>
                <a:rPr lang="zh-CN" altLang="en-US" sz="3200">
                  <a:solidFill>
                    <a:srgbClr val="333399"/>
                  </a:solidFill>
                </a:rPr>
                <a:t>预处理程序和编译程序的关系</a:t>
              </a:r>
            </a:p>
          </p:txBody>
        </p:sp>
        <p:sp>
          <p:nvSpPr>
            <p:cNvPr id="44042" name="AutoShape 59"/>
            <p:cNvSpPr>
              <a:spLocks noChangeArrowheads="1"/>
            </p:cNvSpPr>
            <p:nvPr/>
          </p:nvSpPr>
          <p:spPr bwMode="auto">
            <a:xfrm>
              <a:off x="1554" y="3566"/>
              <a:ext cx="827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/>
                <a:t>预处理程序</a:t>
              </a:r>
            </a:p>
          </p:txBody>
        </p:sp>
        <p:sp>
          <p:nvSpPr>
            <p:cNvPr id="44043" name="Rectangle 60"/>
            <p:cNvSpPr>
              <a:spLocks noChangeArrowheads="1"/>
            </p:cNvSpPr>
            <p:nvPr/>
          </p:nvSpPr>
          <p:spPr bwMode="auto">
            <a:xfrm>
              <a:off x="2617" y="3480"/>
              <a:ext cx="112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不含扩展信息的源语言程序</a:t>
              </a:r>
            </a:p>
          </p:txBody>
        </p:sp>
        <p:sp>
          <p:nvSpPr>
            <p:cNvPr id="44044" name="Line 61"/>
            <p:cNvSpPr>
              <a:spLocks noChangeShapeType="1"/>
            </p:cNvSpPr>
            <p:nvPr/>
          </p:nvSpPr>
          <p:spPr bwMode="auto">
            <a:xfrm>
              <a:off x="1338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62"/>
            <p:cNvSpPr>
              <a:spLocks noChangeShapeType="1"/>
            </p:cNvSpPr>
            <p:nvPr/>
          </p:nvSpPr>
          <p:spPr bwMode="auto">
            <a:xfrm>
              <a:off x="2381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AutoShape 77"/>
            <p:cNvSpPr>
              <a:spLocks noChangeArrowheads="1"/>
            </p:cNvSpPr>
            <p:nvPr/>
          </p:nvSpPr>
          <p:spPr bwMode="auto">
            <a:xfrm>
              <a:off x="3945" y="3566"/>
              <a:ext cx="715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/>
                <a:t>编译程序</a:t>
              </a:r>
            </a:p>
          </p:txBody>
        </p:sp>
        <p:sp>
          <p:nvSpPr>
            <p:cNvPr id="44047" name="Rectangle 78"/>
            <p:cNvSpPr>
              <a:spLocks noChangeArrowheads="1"/>
            </p:cNvSpPr>
            <p:nvPr/>
          </p:nvSpPr>
          <p:spPr bwMode="auto">
            <a:xfrm>
              <a:off x="4841" y="3566"/>
              <a:ext cx="7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目标程序</a:t>
              </a:r>
            </a:p>
          </p:txBody>
        </p:sp>
        <p:sp>
          <p:nvSpPr>
            <p:cNvPr id="44048" name="Line 79"/>
            <p:cNvSpPr>
              <a:spLocks noChangeShapeType="1"/>
            </p:cNvSpPr>
            <p:nvPr/>
          </p:nvSpPr>
          <p:spPr bwMode="auto">
            <a:xfrm>
              <a:off x="3707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80"/>
            <p:cNvSpPr>
              <a:spLocks noChangeShapeType="1"/>
            </p:cNvSpPr>
            <p:nvPr/>
          </p:nvSpPr>
          <p:spPr bwMode="auto">
            <a:xfrm>
              <a:off x="4660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Rectangle 81"/>
            <p:cNvSpPr>
              <a:spLocks noChangeArrowheads="1"/>
            </p:cNvSpPr>
            <p:nvPr/>
          </p:nvSpPr>
          <p:spPr bwMode="auto">
            <a:xfrm>
              <a:off x="249" y="3480"/>
              <a:ext cx="112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含扩展信息的源语言程序</a:t>
              </a:r>
            </a:p>
          </p:txBody>
        </p:sp>
      </p:grpSp>
      <p:sp>
        <p:nvSpPr>
          <p:cNvPr id="44040" name="Rectangle 84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539750" y="1268413"/>
            <a:ext cx="828040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汇编程序</a:t>
            </a:r>
            <a:r>
              <a:rPr lang="zh-CN" altLang="en-US" sz="3200" b="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Assembler</a:t>
            </a:r>
            <a:r>
              <a:rPr lang="zh-CN" altLang="en-US" sz="3200" b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翻译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汇编语言程序至可重定位的</a:t>
            </a:r>
            <a:r>
              <a:rPr lang="zh-CN" altLang="en-US" sz="2400" b="0">
                <a:solidFill>
                  <a:srgbClr val="333399"/>
                </a:solidFill>
              </a:rPr>
              <a:t>（</a:t>
            </a:r>
            <a:r>
              <a:rPr lang="en-US" altLang="zh-CN" sz="2400" b="0" i="1">
                <a:solidFill>
                  <a:srgbClr val="333399"/>
                </a:solidFill>
              </a:rPr>
              <a:t>Relocatable</a:t>
            </a:r>
            <a:r>
              <a:rPr lang="zh-CN" altLang="en-US" sz="2400" b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  机器语言程序</a:t>
            </a:r>
            <a:endParaRPr lang="zh-CN" altLang="en-US" sz="1000" b="0">
              <a:solidFill>
                <a:srgbClr val="333399"/>
              </a:solidFill>
            </a:endParaRPr>
          </a:p>
        </p:txBody>
      </p:sp>
      <p:sp>
        <p:nvSpPr>
          <p:cNvPr id="45063" name="Text Box 22"/>
          <p:cNvSpPr txBox="1">
            <a:spLocks noChangeArrowheads="1"/>
          </p:cNvSpPr>
          <p:nvPr/>
        </p:nvSpPr>
        <p:spPr bwMode="auto">
          <a:xfrm>
            <a:off x="539750" y="3068638"/>
            <a:ext cx="86042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装入和连接程序</a:t>
            </a:r>
            <a:r>
              <a:rPr lang="zh-CN" altLang="en-US" sz="3200" b="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Loader and Link-editor</a:t>
            </a:r>
            <a:r>
              <a:rPr lang="zh-CN" altLang="en-US" sz="3200" b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装入程序对可重定位机器语言程序进行修改</a:t>
            </a:r>
          </a:p>
          <a:p>
            <a:pPr lvl="1" algn="l"/>
            <a:r>
              <a:rPr lang="zh-CN" altLang="en-US" sz="2800" b="0">
                <a:solidFill>
                  <a:srgbClr val="333399"/>
                </a:solidFill>
              </a:rPr>
              <a:t>    </a:t>
            </a:r>
            <a:r>
              <a:rPr lang="zh-CN" altLang="en-US" sz="2400" b="0">
                <a:solidFill>
                  <a:srgbClr val="333399"/>
                </a:solidFill>
              </a:rPr>
              <a:t>将相对地址变换为机器绝对地址</a:t>
            </a:r>
          </a:p>
          <a:p>
            <a:pPr lvl="1" algn="l"/>
            <a:endParaRPr lang="zh-CN" altLang="en-US" sz="1000" b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连接程序合并多个可重定位机器语言程序文件</a:t>
            </a:r>
          </a:p>
          <a:p>
            <a:pPr lvl="1" algn="l"/>
            <a:r>
              <a:rPr lang="zh-CN" altLang="en-US" sz="2800">
                <a:solidFill>
                  <a:srgbClr val="333399"/>
                </a:solidFill>
              </a:rPr>
              <a:t>    到同一个程序</a:t>
            </a:r>
            <a:endParaRPr lang="zh-CN" altLang="en-US" sz="2800" b="0">
              <a:solidFill>
                <a:srgbClr val="333399"/>
              </a:solidFill>
            </a:endParaRPr>
          </a:p>
          <a:p>
            <a:pPr lvl="1" algn="l"/>
            <a:endParaRPr lang="zh-CN" altLang="en-US" sz="1000" b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装入和连接程序产生最终可执行的机器语言程序</a:t>
            </a:r>
          </a:p>
        </p:txBody>
      </p:sp>
      <p:sp>
        <p:nvSpPr>
          <p:cNvPr id="45064" name="Rectangle 23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1570038"/>
            <a:ext cx="8064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</a:rPr>
              <a:t>  </a:t>
            </a:r>
            <a:r>
              <a:rPr lang="zh-CN" altLang="en-US" sz="3200">
                <a:solidFill>
                  <a:srgbClr val="333399"/>
                </a:solidFill>
              </a:rPr>
              <a:t>编译程序、汇编程序及装入和连接程序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>
                <a:solidFill>
                  <a:srgbClr val="333399"/>
                </a:solidFill>
              </a:rPr>
              <a:t>     之间的典型关系</a:t>
            </a:r>
          </a:p>
        </p:txBody>
      </p:sp>
      <p:sp>
        <p:nvSpPr>
          <p:cNvPr id="46087" name="AutoShape 11"/>
          <p:cNvSpPr>
            <a:spLocks noChangeArrowheads="1"/>
          </p:cNvSpPr>
          <p:nvPr/>
        </p:nvSpPr>
        <p:spPr bwMode="auto">
          <a:xfrm>
            <a:off x="2141538" y="3508375"/>
            <a:ext cx="113506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编译程序</a:t>
            </a: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4356100" y="3357563"/>
            <a:ext cx="1784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可重定位的机器语言程序</a:t>
            </a:r>
          </a:p>
        </p:txBody>
      </p:sp>
      <p:sp>
        <p:nvSpPr>
          <p:cNvPr id="46089" name="Line 13"/>
          <p:cNvSpPr>
            <a:spLocks noChangeShapeType="1"/>
          </p:cNvSpPr>
          <p:nvPr/>
        </p:nvSpPr>
        <p:spPr bwMode="auto">
          <a:xfrm>
            <a:off x="1763713" y="3724275"/>
            <a:ext cx="3603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0" name="Line 14"/>
          <p:cNvSpPr>
            <a:spLocks noChangeShapeType="1"/>
          </p:cNvSpPr>
          <p:nvPr/>
        </p:nvSpPr>
        <p:spPr bwMode="auto">
          <a:xfrm>
            <a:off x="3132138" y="5157788"/>
            <a:ext cx="4921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1" name="AutoShape 15"/>
          <p:cNvSpPr>
            <a:spLocks noChangeArrowheads="1"/>
          </p:cNvSpPr>
          <p:nvPr/>
        </p:nvSpPr>
        <p:spPr bwMode="auto">
          <a:xfrm>
            <a:off x="5795963" y="4437063"/>
            <a:ext cx="18002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装入和连接程序</a:t>
            </a:r>
          </a:p>
        </p:txBody>
      </p:sp>
      <p:sp>
        <p:nvSpPr>
          <p:cNvPr id="46092" name="Rectangle 19"/>
          <p:cNvSpPr>
            <a:spLocks noChangeArrowheads="1"/>
          </p:cNvSpPr>
          <p:nvPr/>
        </p:nvSpPr>
        <p:spPr bwMode="auto">
          <a:xfrm>
            <a:off x="755650" y="3500438"/>
            <a:ext cx="1136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源程序</a:t>
            </a:r>
          </a:p>
        </p:txBody>
      </p:sp>
      <p:sp>
        <p:nvSpPr>
          <p:cNvPr id="46093" name="AutoShape 21"/>
          <p:cNvSpPr>
            <a:spLocks noChangeArrowheads="1"/>
          </p:cNvSpPr>
          <p:nvPr/>
        </p:nvSpPr>
        <p:spPr bwMode="auto">
          <a:xfrm>
            <a:off x="3624263" y="4940300"/>
            <a:ext cx="113506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汇编程序</a:t>
            </a:r>
          </a:p>
        </p:txBody>
      </p:sp>
      <p:sp>
        <p:nvSpPr>
          <p:cNvPr id="46094" name="Rectangle 22"/>
          <p:cNvSpPr>
            <a:spLocks noChangeArrowheads="1"/>
          </p:cNvSpPr>
          <p:nvPr/>
        </p:nvSpPr>
        <p:spPr bwMode="auto">
          <a:xfrm>
            <a:off x="1474788" y="4940300"/>
            <a:ext cx="1717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汇编语言程序</a:t>
            </a:r>
          </a:p>
        </p:txBody>
      </p:sp>
      <p:sp>
        <p:nvSpPr>
          <p:cNvPr id="46095" name="Rectangle 23"/>
          <p:cNvSpPr>
            <a:spLocks noChangeArrowheads="1"/>
          </p:cNvSpPr>
          <p:nvPr/>
        </p:nvSpPr>
        <p:spPr bwMode="auto">
          <a:xfrm>
            <a:off x="6732588" y="5524500"/>
            <a:ext cx="15827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可执行的机器语言程序</a:t>
            </a:r>
          </a:p>
        </p:txBody>
      </p:sp>
      <p:sp>
        <p:nvSpPr>
          <p:cNvPr id="46096" name="Line 24"/>
          <p:cNvSpPr>
            <a:spLocks noChangeShapeType="1"/>
          </p:cNvSpPr>
          <p:nvPr/>
        </p:nvSpPr>
        <p:spPr bwMode="auto">
          <a:xfrm flipH="1">
            <a:off x="2339975" y="3860800"/>
            <a:ext cx="358775" cy="10810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25"/>
          <p:cNvSpPr>
            <a:spLocks noChangeShapeType="1"/>
          </p:cNvSpPr>
          <p:nvPr/>
        </p:nvSpPr>
        <p:spPr bwMode="auto">
          <a:xfrm>
            <a:off x="3275013" y="3717925"/>
            <a:ext cx="11525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8" name="Line 26"/>
          <p:cNvSpPr>
            <a:spLocks noChangeShapeType="1"/>
          </p:cNvSpPr>
          <p:nvPr/>
        </p:nvSpPr>
        <p:spPr bwMode="auto">
          <a:xfrm flipV="1">
            <a:off x="4211638" y="4005263"/>
            <a:ext cx="576262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9" name="Line 27"/>
          <p:cNvSpPr>
            <a:spLocks noChangeShapeType="1"/>
          </p:cNvSpPr>
          <p:nvPr/>
        </p:nvSpPr>
        <p:spPr bwMode="auto">
          <a:xfrm>
            <a:off x="6083300" y="3717925"/>
            <a:ext cx="576263" cy="7191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0" name="Line 28"/>
          <p:cNvSpPr>
            <a:spLocks noChangeShapeType="1"/>
          </p:cNvSpPr>
          <p:nvPr/>
        </p:nvSpPr>
        <p:spPr bwMode="auto">
          <a:xfrm>
            <a:off x="6732588" y="4797425"/>
            <a:ext cx="790575" cy="7207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1" name="Rectangle 30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  <p:sp>
        <p:nvSpPr>
          <p:cNvPr id="46102" name="Rectangle 31"/>
          <p:cNvSpPr>
            <a:spLocks noChangeArrowheads="1"/>
          </p:cNvSpPr>
          <p:nvPr/>
        </p:nvSpPr>
        <p:spPr bwMode="auto">
          <a:xfrm>
            <a:off x="6891338" y="2565400"/>
            <a:ext cx="1784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运行时库和分开编译的例程</a:t>
            </a:r>
          </a:p>
        </p:txBody>
      </p:sp>
      <p:sp>
        <p:nvSpPr>
          <p:cNvPr id="46103" name="Line 32"/>
          <p:cNvSpPr>
            <a:spLocks noChangeShapeType="1"/>
          </p:cNvSpPr>
          <p:nvPr/>
        </p:nvSpPr>
        <p:spPr bwMode="auto">
          <a:xfrm flipH="1">
            <a:off x="6877050" y="3213100"/>
            <a:ext cx="863600" cy="12239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754063" y="1412875"/>
            <a:ext cx="8281987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调试程序</a:t>
            </a:r>
            <a:r>
              <a:rPr lang="zh-CN" altLang="en-US" sz="3200" b="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Debugger</a:t>
            </a:r>
            <a:r>
              <a:rPr lang="zh-CN" altLang="en-US" sz="3200" b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反馈目标程序运行时信息</a:t>
            </a:r>
            <a:endParaRPr lang="zh-CN" altLang="en-US" sz="2800" b="0">
              <a:solidFill>
                <a:srgbClr val="333399"/>
              </a:solidFill>
            </a:endParaRPr>
          </a:p>
          <a:p>
            <a:pPr lvl="1" algn="l"/>
            <a:endParaRPr lang="zh-CN" altLang="en-US" sz="1000" b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将目标程序运行时信息与源程序关联</a:t>
            </a:r>
            <a:endParaRPr lang="zh-CN" altLang="en-US" sz="2800" b="0">
              <a:solidFill>
                <a:srgbClr val="333399"/>
              </a:solidFill>
            </a:endParaRPr>
          </a:p>
          <a:p>
            <a:pPr lvl="1" algn="l"/>
            <a:endParaRPr lang="zh-CN" altLang="en-US" sz="1000" b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断点管理、单步跟踪、读</a:t>
            </a:r>
            <a:r>
              <a:rPr lang="en-US" altLang="zh-CN" sz="2800">
                <a:solidFill>
                  <a:srgbClr val="333399"/>
                </a:solidFill>
              </a:rPr>
              <a:t>/</a:t>
            </a:r>
            <a:r>
              <a:rPr lang="zh-CN" altLang="en-US" sz="2800">
                <a:solidFill>
                  <a:srgbClr val="333399"/>
                </a:solidFill>
              </a:rPr>
              <a:t>写目标机状态等功能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755650" y="4005263"/>
            <a:ext cx="8015288" cy="2160587"/>
            <a:chOff x="476" y="2523"/>
            <a:chExt cx="5049" cy="1361"/>
          </a:xfrm>
        </p:grpSpPr>
        <p:sp>
          <p:nvSpPr>
            <p:cNvPr id="47113" name="Text Box 1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76" y="2523"/>
              <a:ext cx="35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Char char="²"/>
              </a:pPr>
              <a:r>
                <a:rPr lang="en-US" altLang="zh-CN" sz="3200">
                  <a:solidFill>
                    <a:srgbClr val="333399"/>
                  </a:solidFill>
                </a:rPr>
                <a:t>  </a:t>
              </a:r>
              <a:r>
                <a:rPr lang="zh-CN" altLang="en-US" sz="3200">
                  <a:solidFill>
                    <a:srgbClr val="333399"/>
                  </a:solidFill>
                </a:rPr>
                <a:t>调试程序和编译程序的关系</a:t>
              </a:r>
            </a:p>
          </p:txBody>
        </p:sp>
        <p:sp>
          <p:nvSpPr>
            <p:cNvPr id="47114" name="AutoShape 11"/>
            <p:cNvSpPr>
              <a:spLocks noChangeArrowheads="1"/>
            </p:cNvSpPr>
            <p:nvPr/>
          </p:nvSpPr>
          <p:spPr bwMode="auto">
            <a:xfrm>
              <a:off x="1531" y="3067"/>
              <a:ext cx="715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/>
                <a:t>编译程序</a:t>
              </a:r>
            </a:p>
          </p:txBody>
        </p:sp>
        <p:sp>
          <p:nvSpPr>
            <p:cNvPr id="47115" name="Rectangle 12"/>
            <p:cNvSpPr>
              <a:spLocks noChangeArrowheads="1"/>
            </p:cNvSpPr>
            <p:nvPr/>
          </p:nvSpPr>
          <p:spPr bwMode="auto">
            <a:xfrm>
              <a:off x="2336" y="3653"/>
              <a:ext cx="86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调试信息</a:t>
              </a:r>
            </a:p>
          </p:txBody>
        </p:sp>
        <p:sp>
          <p:nvSpPr>
            <p:cNvPr id="47116" name="Line 13"/>
            <p:cNvSpPr>
              <a:spLocks noChangeShapeType="1"/>
            </p:cNvSpPr>
            <p:nvPr/>
          </p:nvSpPr>
          <p:spPr bwMode="auto">
            <a:xfrm>
              <a:off x="1293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14"/>
            <p:cNvSpPr>
              <a:spLocks noChangeShapeType="1"/>
            </p:cNvSpPr>
            <p:nvPr/>
          </p:nvSpPr>
          <p:spPr bwMode="auto">
            <a:xfrm>
              <a:off x="2246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AutoShape 15"/>
            <p:cNvSpPr>
              <a:spLocks noChangeArrowheads="1"/>
            </p:cNvSpPr>
            <p:nvPr/>
          </p:nvSpPr>
          <p:spPr bwMode="auto">
            <a:xfrm>
              <a:off x="3538" y="3653"/>
              <a:ext cx="715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/>
                <a:t>调试程序</a:t>
              </a:r>
            </a:p>
          </p:txBody>
        </p:sp>
        <p:sp>
          <p:nvSpPr>
            <p:cNvPr id="47119" name="Rectangle 16"/>
            <p:cNvSpPr>
              <a:spLocks noChangeArrowheads="1"/>
            </p:cNvSpPr>
            <p:nvPr/>
          </p:nvSpPr>
          <p:spPr bwMode="auto">
            <a:xfrm>
              <a:off x="4468" y="3653"/>
              <a:ext cx="92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运行时信息</a:t>
              </a:r>
            </a:p>
          </p:txBody>
        </p:sp>
        <p:sp>
          <p:nvSpPr>
            <p:cNvPr id="47120" name="Line 17"/>
            <p:cNvSpPr>
              <a:spLocks noChangeShapeType="1"/>
            </p:cNvSpPr>
            <p:nvPr/>
          </p:nvSpPr>
          <p:spPr bwMode="auto">
            <a:xfrm>
              <a:off x="3107" y="3789"/>
              <a:ext cx="420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8"/>
            <p:cNvSpPr>
              <a:spLocks noChangeShapeType="1"/>
            </p:cNvSpPr>
            <p:nvPr/>
          </p:nvSpPr>
          <p:spPr bwMode="auto">
            <a:xfrm>
              <a:off x="4253" y="3789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Rectangle 19"/>
            <p:cNvSpPr>
              <a:spLocks noChangeArrowheads="1"/>
            </p:cNvSpPr>
            <p:nvPr/>
          </p:nvSpPr>
          <p:spPr bwMode="auto">
            <a:xfrm>
              <a:off x="703" y="3067"/>
              <a:ext cx="6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源程序</a:t>
              </a:r>
            </a:p>
          </p:txBody>
        </p:sp>
        <p:sp>
          <p:nvSpPr>
            <p:cNvPr id="47123" name="Line 21"/>
            <p:cNvSpPr>
              <a:spLocks noChangeShapeType="1"/>
            </p:cNvSpPr>
            <p:nvPr/>
          </p:nvSpPr>
          <p:spPr bwMode="auto">
            <a:xfrm>
              <a:off x="3061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Rectangle 22"/>
            <p:cNvSpPr>
              <a:spLocks noChangeArrowheads="1"/>
            </p:cNvSpPr>
            <p:nvPr/>
          </p:nvSpPr>
          <p:spPr bwMode="auto">
            <a:xfrm>
              <a:off x="2507" y="3063"/>
              <a:ext cx="5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333399"/>
                  </a:solidFill>
                </a:rPr>
                <a:t>……</a:t>
              </a:r>
            </a:p>
          </p:txBody>
        </p:sp>
        <p:sp>
          <p:nvSpPr>
            <p:cNvPr id="47125" name="AutoShape 23"/>
            <p:cNvSpPr>
              <a:spLocks noChangeArrowheads="1"/>
            </p:cNvSpPr>
            <p:nvPr/>
          </p:nvSpPr>
          <p:spPr bwMode="auto">
            <a:xfrm>
              <a:off x="3298" y="3067"/>
              <a:ext cx="1124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/>
                <a:t>装入和连接程序</a:t>
              </a:r>
            </a:p>
          </p:txBody>
        </p:sp>
        <p:sp>
          <p:nvSpPr>
            <p:cNvPr id="47126" name="Line 24"/>
            <p:cNvSpPr>
              <a:spLocks noChangeShapeType="1"/>
            </p:cNvSpPr>
            <p:nvPr/>
          </p:nvSpPr>
          <p:spPr bwMode="auto">
            <a:xfrm>
              <a:off x="4422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Rectangle 41"/>
            <p:cNvSpPr>
              <a:spLocks noChangeArrowheads="1"/>
            </p:cNvSpPr>
            <p:nvPr/>
          </p:nvSpPr>
          <p:spPr bwMode="auto">
            <a:xfrm>
              <a:off x="4604" y="3067"/>
              <a:ext cx="92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可执行程序</a:t>
              </a:r>
            </a:p>
          </p:txBody>
        </p:sp>
        <p:sp>
          <p:nvSpPr>
            <p:cNvPr id="47128" name="Line 42"/>
            <p:cNvSpPr>
              <a:spLocks noChangeShapeType="1"/>
            </p:cNvSpPr>
            <p:nvPr/>
          </p:nvSpPr>
          <p:spPr bwMode="auto">
            <a:xfrm>
              <a:off x="2018" y="3294"/>
              <a:ext cx="590" cy="3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43"/>
            <p:cNvSpPr>
              <a:spLocks noChangeShapeType="1"/>
            </p:cNvSpPr>
            <p:nvPr/>
          </p:nvSpPr>
          <p:spPr bwMode="auto">
            <a:xfrm flipH="1">
              <a:off x="2926" y="3294"/>
              <a:ext cx="635" cy="3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44"/>
            <p:cNvSpPr>
              <a:spLocks noChangeShapeType="1"/>
            </p:cNvSpPr>
            <p:nvPr/>
          </p:nvSpPr>
          <p:spPr bwMode="auto">
            <a:xfrm flipH="1">
              <a:off x="4014" y="3294"/>
              <a:ext cx="862" cy="3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2" name="Rectangle 4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76263" y="1341438"/>
            <a:ext cx="8532812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计算机专业主干课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编译程序（系统）是计算机系统的核心支撑软件</a:t>
            </a:r>
          </a:p>
          <a:p>
            <a:pPr lvl="1" algn="l"/>
            <a:endParaRPr lang="zh-CN" altLang="en-US" sz="1000" dirty="0"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贯穿程序语言、运行时系统、体系结构</a:t>
            </a:r>
          </a:p>
          <a:p>
            <a:pPr lvl="1" algn="l"/>
            <a:endParaRPr lang="zh-CN" altLang="en-US" sz="1000" dirty="0"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联系计算机科学和计算机系统的典范</a:t>
            </a:r>
            <a:endParaRPr lang="zh-CN" altLang="en-US" sz="2800" dirty="0">
              <a:latin typeface="楷体_GB2312" pitchFamily="49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专业工作者必备的基本技能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编译原理的知识影响到专业人员的素质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大量专业工作与编译技术相关 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   高级语言实现，体系结构设计与优化，硬件综合，二进制翻译，智</a:t>
            </a: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   能编辑器，面向领域的语言以及业务逻辑语言的实现，软件静态分</a:t>
            </a: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   析，逆向工程，调试器，模型驱动的开发，程序验证，</a:t>
            </a:r>
            <a:r>
              <a:rPr lang="en-US" altLang="zh-CN" dirty="0">
                <a:solidFill>
                  <a:srgbClr val="333399"/>
                </a:solidFill>
              </a:rPr>
              <a:t>…</a:t>
            </a:r>
            <a:endParaRPr lang="en-US" altLang="zh-CN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1433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Rectangle 20"/>
          <p:cNvSpPr>
            <a:spLocks noChangeArrowheads="1"/>
          </p:cNvSpPr>
          <p:nvPr/>
        </p:nvSpPr>
        <p:spPr bwMode="auto">
          <a:xfrm>
            <a:off x="1497013" y="188913"/>
            <a:ext cx="32194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课 程 的 地 位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编译程序与 </a:t>
            </a:r>
            <a:r>
              <a:rPr lang="en-US" altLang="zh-CN" sz="4000" b="0">
                <a:ea typeface="华文行楷" pitchFamily="2" charset="-122"/>
              </a:rPr>
              <a:t>T</a:t>
            </a:r>
            <a:r>
              <a:rPr lang="en-US" altLang="zh-CN" sz="4000">
                <a:ea typeface="华文行楷" pitchFamily="2" charset="-122"/>
              </a:rPr>
              <a:t> </a:t>
            </a:r>
            <a:r>
              <a:rPr lang="zh-CN" altLang="en-US" sz="4000">
                <a:ea typeface="华文行楷" pitchFamily="2" charset="-122"/>
              </a:rPr>
              <a:t>型图</a:t>
            </a:r>
          </a:p>
        </p:txBody>
      </p:sp>
      <p:sp>
        <p:nvSpPr>
          <p:cNvPr id="48135" name="Text Box 1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272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600">
                <a:latin typeface="楷体_GB2312" pitchFamily="49" charset="-122"/>
              </a:rPr>
              <a:t> </a:t>
            </a:r>
            <a:r>
              <a:rPr lang="en-US" altLang="zh-CN" sz="3600" b="0"/>
              <a:t>T-</a:t>
            </a:r>
            <a:r>
              <a:rPr lang="zh-CN" altLang="en-US" sz="3600">
                <a:latin typeface="楷体_GB2312" pitchFamily="49" charset="-122"/>
              </a:rPr>
              <a:t>型图   </a:t>
            </a:r>
            <a:r>
              <a:rPr lang="en-US" altLang="zh-CN" sz="3200">
                <a:solidFill>
                  <a:srgbClr val="333399"/>
                </a:solidFill>
                <a:latin typeface="楷体_GB2312" pitchFamily="49" charset="-122"/>
              </a:rPr>
              <a:t>(</a:t>
            </a:r>
            <a:r>
              <a:rPr lang="zh-CN" altLang="en-US" sz="3200">
                <a:solidFill>
                  <a:srgbClr val="333399"/>
                </a:solidFill>
              </a:rPr>
              <a:t>表示一个编译程序</a:t>
            </a:r>
            <a:r>
              <a:rPr lang="en-US" altLang="zh-CN" sz="3200">
                <a:solidFill>
                  <a:srgbClr val="333399"/>
                </a:solidFill>
                <a:latin typeface="楷体_GB2312" pitchFamily="49" charset="-122"/>
              </a:rPr>
              <a:t>)</a:t>
            </a:r>
          </a:p>
        </p:txBody>
      </p:sp>
      <p:grpSp>
        <p:nvGrpSpPr>
          <p:cNvPr id="48136" name="Group 25"/>
          <p:cNvGrpSpPr>
            <a:grpSpLocks/>
          </p:cNvGrpSpPr>
          <p:nvPr/>
        </p:nvGrpSpPr>
        <p:grpSpPr bwMode="auto">
          <a:xfrm>
            <a:off x="3132138" y="2492375"/>
            <a:ext cx="2808287" cy="1512888"/>
            <a:chOff x="1973" y="1706"/>
            <a:chExt cx="1769" cy="953"/>
          </a:xfrm>
        </p:grpSpPr>
        <p:sp>
          <p:nvSpPr>
            <p:cNvPr id="48138" name="Line 14"/>
            <p:cNvSpPr>
              <a:spLocks noChangeShapeType="1"/>
            </p:cNvSpPr>
            <p:nvPr/>
          </p:nvSpPr>
          <p:spPr bwMode="auto">
            <a:xfrm>
              <a:off x="1973" y="1706"/>
              <a:ext cx="0" cy="409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Text Box 15"/>
            <p:cNvSpPr txBox="1">
              <a:spLocks noChangeArrowheads="1"/>
            </p:cNvSpPr>
            <p:nvPr/>
          </p:nvSpPr>
          <p:spPr bwMode="auto">
            <a:xfrm>
              <a:off x="2140" y="1769"/>
              <a:ext cx="241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8140" name="Text Box 16"/>
            <p:cNvSpPr txBox="1">
              <a:spLocks noChangeArrowheads="1"/>
            </p:cNvSpPr>
            <p:nvPr/>
          </p:nvSpPr>
          <p:spPr bwMode="auto">
            <a:xfrm>
              <a:off x="3334" y="1769"/>
              <a:ext cx="253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8141" name="Text Box 17"/>
            <p:cNvSpPr txBox="1">
              <a:spLocks noChangeArrowheads="1"/>
            </p:cNvSpPr>
            <p:nvPr/>
          </p:nvSpPr>
          <p:spPr bwMode="auto">
            <a:xfrm>
              <a:off x="2788" y="2342"/>
              <a:ext cx="191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8142" name="Line 18"/>
            <p:cNvSpPr>
              <a:spLocks noChangeShapeType="1"/>
            </p:cNvSpPr>
            <p:nvPr/>
          </p:nvSpPr>
          <p:spPr bwMode="auto">
            <a:xfrm>
              <a:off x="1973" y="1706"/>
              <a:ext cx="176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Line 19"/>
            <p:cNvSpPr>
              <a:spLocks noChangeShapeType="1"/>
            </p:cNvSpPr>
            <p:nvPr/>
          </p:nvSpPr>
          <p:spPr bwMode="auto">
            <a:xfrm>
              <a:off x="1973" y="2115"/>
              <a:ext cx="635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20"/>
            <p:cNvSpPr>
              <a:spLocks noChangeShapeType="1"/>
            </p:cNvSpPr>
            <p:nvPr/>
          </p:nvSpPr>
          <p:spPr bwMode="auto">
            <a:xfrm>
              <a:off x="2608" y="2115"/>
              <a:ext cx="0" cy="54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Line 21"/>
            <p:cNvSpPr>
              <a:spLocks noChangeShapeType="1"/>
            </p:cNvSpPr>
            <p:nvPr/>
          </p:nvSpPr>
          <p:spPr bwMode="auto">
            <a:xfrm>
              <a:off x="2608" y="2659"/>
              <a:ext cx="49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22"/>
            <p:cNvSpPr>
              <a:spLocks noChangeShapeType="1"/>
            </p:cNvSpPr>
            <p:nvPr/>
          </p:nvSpPr>
          <p:spPr bwMode="auto">
            <a:xfrm flipV="1">
              <a:off x="3107" y="2115"/>
              <a:ext cx="0" cy="54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Line 23"/>
            <p:cNvSpPr>
              <a:spLocks noChangeShapeType="1"/>
            </p:cNvSpPr>
            <p:nvPr/>
          </p:nvSpPr>
          <p:spPr bwMode="auto">
            <a:xfrm>
              <a:off x="3107" y="2115"/>
              <a:ext cx="635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Line 24"/>
            <p:cNvSpPr>
              <a:spLocks noChangeShapeType="1"/>
            </p:cNvSpPr>
            <p:nvPr/>
          </p:nvSpPr>
          <p:spPr bwMode="auto">
            <a:xfrm>
              <a:off x="3742" y="1706"/>
              <a:ext cx="0" cy="409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7" name="Text Box 26"/>
          <p:cNvSpPr txBox="1">
            <a:spLocks noChangeArrowheads="1"/>
          </p:cNvSpPr>
          <p:nvPr/>
        </p:nvSpPr>
        <p:spPr bwMode="auto">
          <a:xfrm>
            <a:off x="2051050" y="4503738"/>
            <a:ext cx="4826000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800" b="0">
                <a:latin typeface="Times New Roman" pitchFamily="18" charset="0"/>
              </a:rPr>
              <a:t>S</a:t>
            </a:r>
            <a:r>
              <a:rPr lang="en-US" altLang="zh-CN" sz="280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Times New Roman" pitchFamily="18" charset="0"/>
              </a:rPr>
              <a:t>：编译程序所实现的源语言</a:t>
            </a: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800" b="0">
                <a:latin typeface="Times New Roman" pitchFamily="18" charset="0"/>
              </a:rPr>
              <a:t>T</a:t>
            </a:r>
            <a:r>
              <a:rPr lang="en-US" altLang="zh-CN" sz="280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Times New Roman" pitchFamily="18" charset="0"/>
              </a:rPr>
              <a:t>：目标语言</a:t>
            </a:r>
          </a:p>
          <a:p>
            <a:pPr algn="l">
              <a:buFont typeface="Wingdings" pitchFamily="2" charset="2"/>
              <a:buNone/>
            </a:pPr>
            <a:endParaRPr lang="zh-CN" altLang="en-US" sz="1000" b="0">
              <a:latin typeface="Times New Roman" pitchFamily="18" charset="0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800" b="0">
                <a:latin typeface="Times New Roman" pitchFamily="18" charset="0"/>
              </a:rPr>
              <a:t>I  </a:t>
            </a:r>
            <a:r>
              <a:rPr lang="en-US" altLang="zh-CN" sz="2800">
                <a:solidFill>
                  <a:srgbClr val="333399"/>
                </a:solidFill>
                <a:latin typeface="Times New Roman" pitchFamily="18" charset="0"/>
              </a:rPr>
              <a:t>:   </a:t>
            </a:r>
            <a:r>
              <a:rPr lang="zh-CN" altLang="en-US" sz="2800">
                <a:solidFill>
                  <a:srgbClr val="333399"/>
                </a:solidFill>
              </a:rPr>
              <a:t>编译程序的实现语言</a:t>
            </a:r>
            <a:endParaRPr lang="zh-CN" altLang="en-US" sz="2800">
              <a:solidFill>
                <a:srgbClr val="33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993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例</a:t>
            </a:r>
            <a:r>
              <a:rPr lang="en-US" altLang="zh-CN" sz="3200">
                <a:latin typeface="楷体_GB2312" pitchFamily="49" charset="-122"/>
              </a:rPr>
              <a:t>: </a:t>
            </a:r>
            <a:r>
              <a:rPr lang="en-US" altLang="zh-CN" sz="2800" b="0">
                <a:solidFill>
                  <a:srgbClr val="333399"/>
                </a:solidFill>
              </a:rPr>
              <a:t>Decaf / Mind</a:t>
            </a:r>
            <a:r>
              <a:rPr lang="en-US" altLang="zh-CN" sz="3200" b="0">
                <a:solidFill>
                  <a:srgbClr val="333399"/>
                </a:solidFill>
              </a:rPr>
              <a:t> </a:t>
            </a:r>
            <a:r>
              <a:rPr lang="zh-CN" altLang="en-US" sz="3200">
                <a:solidFill>
                  <a:srgbClr val="333399"/>
                </a:solidFill>
              </a:rPr>
              <a:t>项目中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</a:rPr>
              <a:t>编译程序 </a:t>
            </a:r>
            <a:r>
              <a:rPr lang="en-US" altLang="zh-CN" sz="2800" b="0">
                <a:solidFill>
                  <a:srgbClr val="333399"/>
                </a:solidFill>
              </a:rPr>
              <a:t>T-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</a:rPr>
              <a:t>型图</a:t>
            </a:r>
          </a:p>
        </p:txBody>
      </p:sp>
      <p:sp>
        <p:nvSpPr>
          <p:cNvPr id="49159" name="Line 11"/>
          <p:cNvSpPr>
            <a:spLocks noChangeShapeType="1"/>
          </p:cNvSpPr>
          <p:nvPr/>
        </p:nvSpPr>
        <p:spPr bwMode="auto">
          <a:xfrm>
            <a:off x="1763713" y="2781300"/>
            <a:ext cx="0" cy="1295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0" name="Text Box 12"/>
          <p:cNvSpPr txBox="1">
            <a:spLocks noChangeArrowheads="1"/>
          </p:cNvSpPr>
          <p:nvPr/>
        </p:nvSpPr>
        <p:spPr bwMode="auto">
          <a:xfrm>
            <a:off x="1835150" y="3068638"/>
            <a:ext cx="2160588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/>
              <a:t>Decaf </a:t>
            </a:r>
            <a:r>
              <a:rPr lang="zh-CN" altLang="en-US" sz="2800" b="0"/>
              <a:t>语言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 b="0"/>
              <a:t>（变种）</a:t>
            </a:r>
          </a:p>
        </p:txBody>
      </p:sp>
      <p:sp>
        <p:nvSpPr>
          <p:cNvPr id="49161" name="Text Box 13"/>
          <p:cNvSpPr txBox="1">
            <a:spLocks noChangeArrowheads="1"/>
          </p:cNvSpPr>
          <p:nvPr/>
        </p:nvSpPr>
        <p:spPr bwMode="auto">
          <a:xfrm>
            <a:off x="4498975" y="3073400"/>
            <a:ext cx="29527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/>
              <a:t>MIPS </a:t>
            </a:r>
            <a:r>
              <a:rPr lang="zh-CN" altLang="en-US" sz="2800" b="0"/>
              <a:t>汇编语言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 b="0"/>
              <a:t>（</a:t>
            </a:r>
            <a:r>
              <a:rPr lang="en-US" altLang="zh-CN" sz="2800" b="0"/>
              <a:t>SPIM </a:t>
            </a:r>
            <a:r>
              <a:rPr lang="zh-CN" altLang="en-US" sz="2800" b="0"/>
              <a:t>虚拟机）</a:t>
            </a:r>
          </a:p>
        </p:txBody>
      </p:sp>
      <p:sp>
        <p:nvSpPr>
          <p:cNvPr id="49162" name="Text Box 14"/>
          <p:cNvSpPr txBox="1">
            <a:spLocks noChangeArrowheads="1"/>
          </p:cNvSpPr>
          <p:nvPr/>
        </p:nvSpPr>
        <p:spPr bwMode="auto">
          <a:xfrm>
            <a:off x="3635375" y="4679950"/>
            <a:ext cx="172878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/>
              <a:t>Java</a:t>
            </a:r>
          </a:p>
        </p:txBody>
      </p:sp>
      <p:sp>
        <p:nvSpPr>
          <p:cNvPr id="49163" name="Line 15"/>
          <p:cNvSpPr>
            <a:spLocks noChangeShapeType="1"/>
          </p:cNvSpPr>
          <p:nvPr/>
        </p:nvSpPr>
        <p:spPr bwMode="auto">
          <a:xfrm>
            <a:off x="1762125" y="2781300"/>
            <a:ext cx="56181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4" name="Line 16"/>
          <p:cNvSpPr>
            <a:spLocks noChangeShapeType="1"/>
          </p:cNvSpPr>
          <p:nvPr/>
        </p:nvSpPr>
        <p:spPr bwMode="auto">
          <a:xfrm>
            <a:off x="1763713" y="4076700"/>
            <a:ext cx="18716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5" name="Line 17"/>
          <p:cNvSpPr>
            <a:spLocks noChangeShapeType="1"/>
          </p:cNvSpPr>
          <p:nvPr/>
        </p:nvSpPr>
        <p:spPr bwMode="auto">
          <a:xfrm>
            <a:off x="3635375" y="4076700"/>
            <a:ext cx="0" cy="1152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6" name="Line 18"/>
          <p:cNvSpPr>
            <a:spLocks noChangeShapeType="1"/>
          </p:cNvSpPr>
          <p:nvPr/>
        </p:nvSpPr>
        <p:spPr bwMode="auto">
          <a:xfrm>
            <a:off x="3635375" y="5229225"/>
            <a:ext cx="172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19"/>
          <p:cNvSpPr>
            <a:spLocks noChangeShapeType="1"/>
          </p:cNvSpPr>
          <p:nvPr/>
        </p:nvSpPr>
        <p:spPr bwMode="auto">
          <a:xfrm flipV="1">
            <a:off x="5362575" y="4076700"/>
            <a:ext cx="0" cy="1152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8" name="Line 20"/>
          <p:cNvSpPr>
            <a:spLocks noChangeShapeType="1"/>
          </p:cNvSpPr>
          <p:nvPr/>
        </p:nvSpPr>
        <p:spPr bwMode="auto">
          <a:xfrm>
            <a:off x="7380288" y="2781300"/>
            <a:ext cx="0" cy="1295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9" name="Line 21"/>
          <p:cNvSpPr>
            <a:spLocks noChangeShapeType="1"/>
          </p:cNvSpPr>
          <p:nvPr/>
        </p:nvSpPr>
        <p:spPr bwMode="auto">
          <a:xfrm>
            <a:off x="5362575" y="4076700"/>
            <a:ext cx="201771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0" name="Rectangle 23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编译程序与 </a:t>
            </a:r>
            <a:r>
              <a:rPr lang="en-US" altLang="zh-CN" sz="4000" b="0">
                <a:ea typeface="华文行楷" pitchFamily="2" charset="-122"/>
              </a:rPr>
              <a:t>T</a:t>
            </a:r>
            <a:r>
              <a:rPr lang="en-US" altLang="zh-CN" sz="4000">
                <a:ea typeface="华文行楷" pitchFamily="2" charset="-122"/>
              </a:rPr>
              <a:t> </a:t>
            </a:r>
            <a:r>
              <a:rPr lang="zh-CN" altLang="en-US" sz="4000">
                <a:ea typeface="华文行楷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272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600">
                <a:latin typeface="楷体_GB2312" pitchFamily="49" charset="-122"/>
              </a:rPr>
              <a:t> </a:t>
            </a:r>
            <a:r>
              <a:rPr lang="en-US" altLang="zh-CN" sz="3600" b="0"/>
              <a:t>T-</a:t>
            </a:r>
            <a:r>
              <a:rPr lang="zh-CN" altLang="en-US" sz="3600">
                <a:latin typeface="楷体_GB2312" pitchFamily="49" charset="-122"/>
              </a:rPr>
              <a:t>型图的叠加</a:t>
            </a:r>
            <a:endParaRPr lang="zh-CN" altLang="en-US" sz="3200">
              <a:solidFill>
                <a:srgbClr val="333399"/>
              </a:solidFill>
              <a:latin typeface="楷体_GB2312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84350" y="2854325"/>
            <a:ext cx="2736850" cy="1150938"/>
            <a:chOff x="521" y="1616"/>
            <a:chExt cx="1724" cy="725"/>
          </a:xfrm>
        </p:grpSpPr>
        <p:sp>
          <p:nvSpPr>
            <p:cNvPr id="50206" name="Text Box 11"/>
            <p:cNvSpPr txBox="1">
              <a:spLocks noChangeArrowheads="1"/>
            </p:cNvSpPr>
            <p:nvPr/>
          </p:nvSpPr>
          <p:spPr bwMode="auto">
            <a:xfrm>
              <a:off x="1280" y="1695"/>
              <a:ext cx="8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/>
                <a:t>       B</a:t>
              </a:r>
              <a:r>
                <a:rPr lang="zh-CN" altLang="en-US" b="0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50207" name="Text Box 12"/>
            <p:cNvSpPr txBox="1">
              <a:spLocks noChangeArrowheads="1"/>
            </p:cNvSpPr>
            <p:nvPr/>
          </p:nvSpPr>
          <p:spPr bwMode="auto">
            <a:xfrm>
              <a:off x="542" y="1695"/>
              <a:ext cx="55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/>
                <a:t>L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0208" name="Text Box 13"/>
            <p:cNvSpPr txBox="1">
              <a:spLocks noChangeArrowheads="1"/>
            </p:cNvSpPr>
            <p:nvPr/>
          </p:nvSpPr>
          <p:spPr bwMode="auto">
            <a:xfrm>
              <a:off x="859" y="2058"/>
              <a:ext cx="64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/>
                <a:t>A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0209" name="Line 14"/>
            <p:cNvSpPr>
              <a:spLocks noChangeShapeType="1"/>
            </p:cNvSpPr>
            <p:nvPr/>
          </p:nvSpPr>
          <p:spPr bwMode="auto">
            <a:xfrm>
              <a:off x="521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Line 15"/>
            <p:cNvSpPr>
              <a:spLocks noChangeShapeType="1"/>
            </p:cNvSpPr>
            <p:nvPr/>
          </p:nvSpPr>
          <p:spPr bwMode="auto">
            <a:xfrm>
              <a:off x="521" y="1979"/>
              <a:ext cx="40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Line 16"/>
            <p:cNvSpPr>
              <a:spLocks noChangeShapeType="1"/>
            </p:cNvSpPr>
            <p:nvPr/>
          </p:nvSpPr>
          <p:spPr bwMode="auto">
            <a:xfrm>
              <a:off x="930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2" name="Line 17"/>
            <p:cNvSpPr>
              <a:spLocks noChangeShapeType="1"/>
            </p:cNvSpPr>
            <p:nvPr/>
          </p:nvSpPr>
          <p:spPr bwMode="auto">
            <a:xfrm>
              <a:off x="930" y="2341"/>
              <a:ext cx="54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3" name="Line 18"/>
            <p:cNvSpPr>
              <a:spLocks noChangeShapeType="1"/>
            </p:cNvSpPr>
            <p:nvPr/>
          </p:nvSpPr>
          <p:spPr bwMode="auto">
            <a:xfrm flipH="1">
              <a:off x="1474" y="1979"/>
              <a:ext cx="77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4" name="Line 19"/>
            <p:cNvSpPr>
              <a:spLocks noChangeShapeType="1"/>
            </p:cNvSpPr>
            <p:nvPr/>
          </p:nvSpPr>
          <p:spPr bwMode="auto">
            <a:xfrm>
              <a:off x="1474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5" name="Line 20"/>
            <p:cNvSpPr>
              <a:spLocks noChangeShapeType="1"/>
            </p:cNvSpPr>
            <p:nvPr/>
          </p:nvSpPr>
          <p:spPr bwMode="auto">
            <a:xfrm flipV="1">
              <a:off x="2245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6" name="Line 21"/>
            <p:cNvSpPr>
              <a:spLocks noChangeShapeType="1"/>
            </p:cNvSpPr>
            <p:nvPr/>
          </p:nvSpPr>
          <p:spPr bwMode="auto">
            <a:xfrm>
              <a:off x="521" y="1616"/>
              <a:ext cx="172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297238" y="3430588"/>
            <a:ext cx="2663825" cy="1150937"/>
            <a:chOff x="1474" y="1979"/>
            <a:chExt cx="1678" cy="725"/>
          </a:xfrm>
        </p:grpSpPr>
        <p:sp>
          <p:nvSpPr>
            <p:cNvPr id="50196" name="Text Box 23"/>
            <p:cNvSpPr txBox="1">
              <a:spLocks noChangeArrowheads="1"/>
            </p:cNvSpPr>
            <p:nvPr/>
          </p:nvSpPr>
          <p:spPr bwMode="auto">
            <a:xfrm>
              <a:off x="1474" y="2065"/>
              <a:ext cx="5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/>
                <a:t>A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0197" name="Text Box 24"/>
            <p:cNvSpPr txBox="1">
              <a:spLocks noChangeArrowheads="1"/>
            </p:cNvSpPr>
            <p:nvPr/>
          </p:nvSpPr>
          <p:spPr bwMode="auto">
            <a:xfrm>
              <a:off x="1824" y="2428"/>
              <a:ext cx="90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/>
                <a:t>M</a:t>
              </a:r>
              <a:r>
                <a:rPr lang="zh-CN" altLang="en-US" b="0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50198" name="Text Box 25"/>
            <p:cNvSpPr txBox="1">
              <a:spLocks noChangeArrowheads="1"/>
            </p:cNvSpPr>
            <p:nvPr/>
          </p:nvSpPr>
          <p:spPr bwMode="auto">
            <a:xfrm>
              <a:off x="2186" y="2065"/>
              <a:ext cx="90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/>
                <a:t>        N</a:t>
              </a:r>
              <a:r>
                <a:rPr lang="zh-CN" altLang="en-US" b="0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50199" name="Line 26"/>
            <p:cNvSpPr>
              <a:spLocks noChangeShapeType="1"/>
            </p:cNvSpPr>
            <p:nvPr/>
          </p:nvSpPr>
          <p:spPr bwMode="auto">
            <a:xfrm>
              <a:off x="1837" y="2341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Line 27"/>
            <p:cNvSpPr>
              <a:spLocks noChangeShapeType="1"/>
            </p:cNvSpPr>
            <p:nvPr/>
          </p:nvSpPr>
          <p:spPr bwMode="auto">
            <a:xfrm>
              <a:off x="1837" y="2704"/>
              <a:ext cx="81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Line 28"/>
            <p:cNvSpPr>
              <a:spLocks noChangeShapeType="1"/>
            </p:cNvSpPr>
            <p:nvPr/>
          </p:nvSpPr>
          <p:spPr bwMode="auto">
            <a:xfrm flipV="1">
              <a:off x="2653" y="2341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Line 29"/>
            <p:cNvSpPr>
              <a:spLocks noChangeShapeType="1"/>
            </p:cNvSpPr>
            <p:nvPr/>
          </p:nvSpPr>
          <p:spPr bwMode="auto">
            <a:xfrm>
              <a:off x="2653" y="2341"/>
              <a:ext cx="49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Line 30"/>
            <p:cNvSpPr>
              <a:spLocks noChangeShapeType="1"/>
            </p:cNvSpPr>
            <p:nvPr/>
          </p:nvSpPr>
          <p:spPr bwMode="auto">
            <a:xfrm flipV="1">
              <a:off x="3152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Line 31"/>
            <p:cNvSpPr>
              <a:spLocks noChangeShapeType="1"/>
            </p:cNvSpPr>
            <p:nvPr/>
          </p:nvSpPr>
          <p:spPr bwMode="auto">
            <a:xfrm>
              <a:off x="1474" y="2341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5" name="Line 32"/>
            <p:cNvSpPr>
              <a:spLocks noChangeShapeType="1"/>
            </p:cNvSpPr>
            <p:nvPr/>
          </p:nvSpPr>
          <p:spPr bwMode="auto">
            <a:xfrm>
              <a:off x="2245" y="1979"/>
              <a:ext cx="90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508625" y="2854325"/>
            <a:ext cx="2592388" cy="1150938"/>
            <a:chOff x="2867" y="1616"/>
            <a:chExt cx="1633" cy="725"/>
          </a:xfrm>
        </p:grpSpPr>
        <p:sp>
          <p:nvSpPr>
            <p:cNvPr id="50187" name="Text Box 34"/>
            <p:cNvSpPr txBox="1">
              <a:spLocks noChangeArrowheads="1"/>
            </p:cNvSpPr>
            <p:nvPr/>
          </p:nvSpPr>
          <p:spPr bwMode="auto">
            <a:xfrm>
              <a:off x="3230" y="2058"/>
              <a:ext cx="90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/>
                <a:t>N</a:t>
              </a:r>
              <a:r>
                <a:rPr lang="zh-CN" altLang="en-US" b="0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50188" name="Text Box 35"/>
            <p:cNvSpPr txBox="1">
              <a:spLocks noChangeArrowheads="1"/>
            </p:cNvSpPr>
            <p:nvPr/>
          </p:nvSpPr>
          <p:spPr bwMode="auto">
            <a:xfrm>
              <a:off x="2867" y="1702"/>
              <a:ext cx="64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/>
                <a:t>L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0189" name="Text Box 36"/>
            <p:cNvSpPr txBox="1">
              <a:spLocks noChangeArrowheads="1"/>
            </p:cNvSpPr>
            <p:nvPr/>
          </p:nvSpPr>
          <p:spPr bwMode="auto">
            <a:xfrm>
              <a:off x="3547" y="1695"/>
              <a:ext cx="9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/>
                <a:t>         B</a:t>
              </a:r>
              <a:r>
                <a:rPr lang="zh-CN" altLang="en-US" b="0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50190" name="Line 37"/>
            <p:cNvSpPr>
              <a:spLocks noChangeShapeType="1"/>
            </p:cNvSpPr>
            <p:nvPr/>
          </p:nvSpPr>
          <p:spPr bwMode="auto">
            <a:xfrm flipV="1">
              <a:off x="4105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38"/>
            <p:cNvSpPr>
              <a:spLocks noChangeShapeType="1"/>
            </p:cNvSpPr>
            <p:nvPr/>
          </p:nvSpPr>
          <p:spPr bwMode="auto">
            <a:xfrm>
              <a:off x="4105" y="1979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39"/>
            <p:cNvSpPr>
              <a:spLocks noChangeShapeType="1"/>
            </p:cNvSpPr>
            <p:nvPr/>
          </p:nvSpPr>
          <p:spPr bwMode="auto">
            <a:xfrm flipV="1">
              <a:off x="4468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40"/>
            <p:cNvSpPr>
              <a:spLocks noChangeShapeType="1"/>
            </p:cNvSpPr>
            <p:nvPr/>
          </p:nvSpPr>
          <p:spPr bwMode="auto">
            <a:xfrm flipH="1">
              <a:off x="2880" y="1616"/>
              <a:ext cx="1588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41"/>
            <p:cNvSpPr>
              <a:spLocks noChangeShapeType="1"/>
            </p:cNvSpPr>
            <p:nvPr/>
          </p:nvSpPr>
          <p:spPr bwMode="auto">
            <a:xfrm>
              <a:off x="2880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42"/>
            <p:cNvSpPr>
              <a:spLocks noChangeShapeType="1"/>
            </p:cNvSpPr>
            <p:nvPr/>
          </p:nvSpPr>
          <p:spPr bwMode="auto">
            <a:xfrm>
              <a:off x="3152" y="2341"/>
              <a:ext cx="95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86" name="Rectangle 43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编译程序与 </a:t>
            </a:r>
            <a:r>
              <a:rPr lang="en-US" altLang="zh-CN" sz="4000" b="0">
                <a:ea typeface="华文行楷" pitchFamily="2" charset="-122"/>
              </a:rPr>
              <a:t>T</a:t>
            </a:r>
            <a:r>
              <a:rPr lang="en-US" altLang="zh-CN" sz="4000">
                <a:ea typeface="华文行楷" pitchFamily="2" charset="-122"/>
              </a:rPr>
              <a:t> </a:t>
            </a:r>
            <a:r>
              <a:rPr lang="zh-CN" altLang="en-US" sz="4000">
                <a:ea typeface="华文行楷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704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600">
                <a:latin typeface="楷体_GB2312" pitchFamily="49" charset="-122"/>
              </a:rPr>
              <a:t> </a:t>
            </a:r>
            <a:r>
              <a:rPr lang="en-US" altLang="zh-CN" sz="3600">
                <a:solidFill>
                  <a:srgbClr val="333399"/>
                </a:solidFill>
                <a:latin typeface="楷体_GB2312" pitchFamily="49" charset="-122"/>
              </a:rPr>
              <a:t>( </a:t>
            </a:r>
            <a:r>
              <a:rPr lang="en-US" altLang="zh-CN" sz="3600" b="0">
                <a:solidFill>
                  <a:srgbClr val="333399"/>
                </a:solidFill>
              </a:rPr>
              <a:t>M </a:t>
            </a:r>
            <a:r>
              <a:rPr lang="zh-CN" altLang="en-US" sz="3600">
                <a:solidFill>
                  <a:srgbClr val="333399"/>
                </a:solidFill>
                <a:latin typeface="楷体_GB2312" pitchFamily="49" charset="-122"/>
              </a:rPr>
              <a:t>机器上运行的</a:t>
            </a:r>
            <a:r>
              <a:rPr lang="en-US" altLang="zh-CN" sz="3600">
                <a:solidFill>
                  <a:srgbClr val="333399"/>
                </a:solidFill>
                <a:latin typeface="楷体_GB2312" pitchFamily="49" charset="-122"/>
              </a:rPr>
              <a:t>)</a:t>
            </a:r>
            <a:r>
              <a:rPr lang="zh-CN" altLang="en-US" sz="3600">
                <a:latin typeface="楷体_GB2312" pitchFamily="49" charset="-122"/>
              </a:rPr>
              <a:t>本地编译器</a:t>
            </a:r>
          </a:p>
        </p:txBody>
      </p:sp>
      <p:grpSp>
        <p:nvGrpSpPr>
          <p:cNvPr id="51207" name="Group 20"/>
          <p:cNvGrpSpPr>
            <a:grpSpLocks/>
          </p:cNvGrpSpPr>
          <p:nvPr/>
        </p:nvGrpSpPr>
        <p:grpSpPr bwMode="auto">
          <a:xfrm>
            <a:off x="2916238" y="2349500"/>
            <a:ext cx="3455987" cy="1225550"/>
            <a:chOff x="1837" y="1480"/>
            <a:chExt cx="2177" cy="772"/>
          </a:xfrm>
        </p:grpSpPr>
        <p:sp>
          <p:nvSpPr>
            <p:cNvPr id="51222" name="Text Box 9"/>
            <p:cNvSpPr txBox="1">
              <a:spLocks noChangeArrowheads="1"/>
            </p:cNvSpPr>
            <p:nvPr/>
          </p:nvSpPr>
          <p:spPr bwMode="auto">
            <a:xfrm>
              <a:off x="2370" y="1980"/>
              <a:ext cx="122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Times New Roman" pitchFamily="18" charset="0"/>
                </a:rPr>
                <a:t>M 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1223" name="Text Box 10"/>
            <p:cNvSpPr txBox="1">
              <a:spLocks noChangeArrowheads="1"/>
            </p:cNvSpPr>
            <p:nvPr/>
          </p:nvSpPr>
          <p:spPr bwMode="auto">
            <a:xfrm>
              <a:off x="1962" y="1617"/>
              <a:ext cx="6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Times New Roman" pitchFamily="18" charset="0"/>
                </a:rPr>
                <a:t>L</a:t>
              </a:r>
              <a:r>
                <a:rPr lang="en-US" altLang="zh-CN" b="0" baseline="-25000">
                  <a:latin typeface="Times New Roman" pitchFamily="18" charset="0"/>
                </a:rPr>
                <a:t> 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1224" name="Text Box 11"/>
            <p:cNvSpPr txBox="1">
              <a:spLocks noChangeArrowheads="1"/>
            </p:cNvSpPr>
            <p:nvPr/>
          </p:nvSpPr>
          <p:spPr bwMode="auto">
            <a:xfrm>
              <a:off x="2921" y="1617"/>
              <a:ext cx="93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Times New Roman" pitchFamily="18" charset="0"/>
                </a:rPr>
                <a:t>M 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1225" name="Line 12"/>
            <p:cNvSpPr>
              <a:spLocks noChangeShapeType="1"/>
            </p:cNvSpPr>
            <p:nvPr/>
          </p:nvSpPr>
          <p:spPr bwMode="auto">
            <a:xfrm>
              <a:off x="2427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13"/>
            <p:cNvSpPr>
              <a:spLocks noChangeShapeType="1"/>
            </p:cNvSpPr>
            <p:nvPr/>
          </p:nvSpPr>
          <p:spPr bwMode="auto">
            <a:xfrm>
              <a:off x="2427" y="2252"/>
              <a:ext cx="103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14"/>
            <p:cNvSpPr>
              <a:spLocks noChangeShapeType="1"/>
            </p:cNvSpPr>
            <p:nvPr/>
          </p:nvSpPr>
          <p:spPr bwMode="auto">
            <a:xfrm flipV="1">
              <a:off x="3458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15"/>
            <p:cNvSpPr>
              <a:spLocks noChangeShapeType="1"/>
            </p:cNvSpPr>
            <p:nvPr/>
          </p:nvSpPr>
          <p:spPr bwMode="auto">
            <a:xfrm>
              <a:off x="3458" y="1889"/>
              <a:ext cx="5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Line 16"/>
            <p:cNvSpPr>
              <a:spLocks noChangeShapeType="1"/>
            </p:cNvSpPr>
            <p:nvPr/>
          </p:nvSpPr>
          <p:spPr bwMode="auto">
            <a:xfrm flipV="1">
              <a:off x="4014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Line 17"/>
            <p:cNvSpPr>
              <a:spLocks noChangeShapeType="1"/>
            </p:cNvSpPr>
            <p:nvPr/>
          </p:nvSpPr>
          <p:spPr bwMode="auto">
            <a:xfrm>
              <a:off x="1837" y="1890"/>
              <a:ext cx="59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18"/>
            <p:cNvSpPr>
              <a:spLocks noChangeShapeType="1"/>
            </p:cNvSpPr>
            <p:nvPr/>
          </p:nvSpPr>
          <p:spPr bwMode="auto">
            <a:xfrm>
              <a:off x="1837" y="1480"/>
              <a:ext cx="2177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Line 19"/>
            <p:cNvSpPr>
              <a:spLocks noChangeShapeType="1"/>
            </p:cNvSpPr>
            <p:nvPr/>
          </p:nvSpPr>
          <p:spPr bwMode="auto">
            <a:xfrm flipV="1">
              <a:off x="1837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8" name="Text Box 2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860800"/>
            <a:ext cx="7272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600">
                <a:latin typeface="楷体_GB2312" pitchFamily="49" charset="-122"/>
              </a:rPr>
              <a:t> </a:t>
            </a:r>
            <a:r>
              <a:rPr lang="en-US" altLang="zh-CN" sz="3600">
                <a:solidFill>
                  <a:srgbClr val="333399"/>
                </a:solidFill>
                <a:latin typeface="楷体_GB2312" pitchFamily="49" charset="-122"/>
              </a:rPr>
              <a:t>( </a:t>
            </a:r>
            <a:r>
              <a:rPr lang="en-US" altLang="zh-CN" sz="3600" b="0">
                <a:solidFill>
                  <a:srgbClr val="333399"/>
                </a:solidFill>
              </a:rPr>
              <a:t>M </a:t>
            </a:r>
            <a:r>
              <a:rPr lang="zh-CN" altLang="en-US" sz="3600">
                <a:solidFill>
                  <a:srgbClr val="333399"/>
                </a:solidFill>
                <a:latin typeface="楷体_GB2312" pitchFamily="49" charset="-122"/>
              </a:rPr>
              <a:t>机器上运行的</a:t>
            </a:r>
            <a:r>
              <a:rPr lang="en-US" altLang="zh-CN" sz="3600">
                <a:solidFill>
                  <a:srgbClr val="333399"/>
                </a:solidFill>
                <a:latin typeface="楷体_GB2312" pitchFamily="49" charset="-122"/>
              </a:rPr>
              <a:t>)</a:t>
            </a:r>
            <a:r>
              <a:rPr lang="zh-CN" altLang="en-US" sz="3600">
                <a:latin typeface="楷体_GB2312" pitchFamily="49" charset="-122"/>
              </a:rPr>
              <a:t>交叉编译器</a:t>
            </a:r>
          </a:p>
        </p:txBody>
      </p:sp>
      <p:grpSp>
        <p:nvGrpSpPr>
          <p:cNvPr id="51209" name="Group 22"/>
          <p:cNvGrpSpPr>
            <a:grpSpLocks/>
          </p:cNvGrpSpPr>
          <p:nvPr/>
        </p:nvGrpSpPr>
        <p:grpSpPr bwMode="auto">
          <a:xfrm>
            <a:off x="2916238" y="4797425"/>
            <a:ext cx="3455987" cy="1225550"/>
            <a:chOff x="1837" y="1480"/>
            <a:chExt cx="2177" cy="772"/>
          </a:xfrm>
        </p:grpSpPr>
        <p:sp>
          <p:nvSpPr>
            <p:cNvPr id="51211" name="Text Box 23"/>
            <p:cNvSpPr txBox="1">
              <a:spLocks noChangeArrowheads="1"/>
            </p:cNvSpPr>
            <p:nvPr/>
          </p:nvSpPr>
          <p:spPr bwMode="auto">
            <a:xfrm>
              <a:off x="2370" y="1980"/>
              <a:ext cx="122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Times New Roman" pitchFamily="18" charset="0"/>
                </a:rPr>
                <a:t>M 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1212" name="Text Box 24"/>
            <p:cNvSpPr txBox="1">
              <a:spLocks noChangeArrowheads="1"/>
            </p:cNvSpPr>
            <p:nvPr/>
          </p:nvSpPr>
          <p:spPr bwMode="auto">
            <a:xfrm>
              <a:off x="1962" y="1617"/>
              <a:ext cx="6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Times New Roman" pitchFamily="18" charset="0"/>
                </a:rPr>
                <a:t>L</a:t>
              </a:r>
              <a:r>
                <a:rPr lang="en-US" altLang="zh-CN" b="0" baseline="-25000">
                  <a:latin typeface="Times New Roman" pitchFamily="18" charset="0"/>
                </a:rPr>
                <a:t> 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1213" name="Text Box 25"/>
            <p:cNvSpPr txBox="1">
              <a:spLocks noChangeArrowheads="1"/>
            </p:cNvSpPr>
            <p:nvPr/>
          </p:nvSpPr>
          <p:spPr bwMode="auto">
            <a:xfrm>
              <a:off x="2934" y="1617"/>
              <a:ext cx="9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Times New Roman" pitchFamily="18" charset="0"/>
                </a:rPr>
                <a:t>N 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1214" name="Line 26"/>
            <p:cNvSpPr>
              <a:spLocks noChangeShapeType="1"/>
            </p:cNvSpPr>
            <p:nvPr/>
          </p:nvSpPr>
          <p:spPr bwMode="auto">
            <a:xfrm>
              <a:off x="2427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Line 27"/>
            <p:cNvSpPr>
              <a:spLocks noChangeShapeType="1"/>
            </p:cNvSpPr>
            <p:nvPr/>
          </p:nvSpPr>
          <p:spPr bwMode="auto">
            <a:xfrm>
              <a:off x="2427" y="2252"/>
              <a:ext cx="103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Line 28"/>
            <p:cNvSpPr>
              <a:spLocks noChangeShapeType="1"/>
            </p:cNvSpPr>
            <p:nvPr/>
          </p:nvSpPr>
          <p:spPr bwMode="auto">
            <a:xfrm flipV="1">
              <a:off x="3458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Line 29"/>
            <p:cNvSpPr>
              <a:spLocks noChangeShapeType="1"/>
            </p:cNvSpPr>
            <p:nvPr/>
          </p:nvSpPr>
          <p:spPr bwMode="auto">
            <a:xfrm>
              <a:off x="3458" y="1889"/>
              <a:ext cx="5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Line 30"/>
            <p:cNvSpPr>
              <a:spLocks noChangeShapeType="1"/>
            </p:cNvSpPr>
            <p:nvPr/>
          </p:nvSpPr>
          <p:spPr bwMode="auto">
            <a:xfrm flipV="1">
              <a:off x="4014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31"/>
            <p:cNvSpPr>
              <a:spLocks noChangeShapeType="1"/>
            </p:cNvSpPr>
            <p:nvPr/>
          </p:nvSpPr>
          <p:spPr bwMode="auto">
            <a:xfrm>
              <a:off x="1837" y="1890"/>
              <a:ext cx="59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32"/>
            <p:cNvSpPr>
              <a:spLocks noChangeShapeType="1"/>
            </p:cNvSpPr>
            <p:nvPr/>
          </p:nvSpPr>
          <p:spPr bwMode="auto">
            <a:xfrm>
              <a:off x="1837" y="1480"/>
              <a:ext cx="2177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33"/>
            <p:cNvSpPr>
              <a:spLocks noChangeShapeType="1"/>
            </p:cNvSpPr>
            <p:nvPr/>
          </p:nvSpPr>
          <p:spPr bwMode="auto">
            <a:xfrm flipV="1">
              <a:off x="1837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10" name="Rectangle 34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编译程序与 </a:t>
            </a:r>
            <a:r>
              <a:rPr lang="en-US" altLang="zh-CN" sz="4000" b="0">
                <a:ea typeface="华文行楷" pitchFamily="2" charset="-122"/>
              </a:rPr>
              <a:t>T</a:t>
            </a:r>
            <a:r>
              <a:rPr lang="en-US" altLang="zh-CN" sz="4000">
                <a:ea typeface="华文行楷" pitchFamily="2" charset="-122"/>
              </a:rPr>
              <a:t> </a:t>
            </a:r>
            <a:r>
              <a:rPr lang="zh-CN" altLang="en-US" sz="4000">
                <a:ea typeface="华文行楷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741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/>
              <a:t>用已有的语言 </a:t>
            </a:r>
            <a:r>
              <a:rPr lang="en-US" altLang="zh-CN" sz="3200" b="0" i="1"/>
              <a:t>L</a:t>
            </a:r>
            <a:r>
              <a:rPr lang="en-US" altLang="zh-CN" sz="3200" b="0" baseline="-25000"/>
              <a:t>1 </a:t>
            </a:r>
            <a:r>
              <a:rPr lang="zh-CN" altLang="en-US" sz="3200"/>
              <a:t>实现新的语言 </a:t>
            </a:r>
            <a:r>
              <a:rPr lang="en-US" altLang="zh-CN" sz="3200" b="0" i="1"/>
              <a:t>L</a:t>
            </a:r>
            <a:r>
              <a:rPr lang="en-US" altLang="zh-CN" sz="3200" b="0" baseline="-25000"/>
              <a:t>2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042988" y="2347913"/>
            <a:ext cx="3222625" cy="1296987"/>
            <a:chOff x="657" y="1207"/>
            <a:chExt cx="2030" cy="817"/>
          </a:xfrm>
        </p:grpSpPr>
        <p:sp>
          <p:nvSpPr>
            <p:cNvPr id="52258" name="Text Box 23"/>
            <p:cNvSpPr txBox="1">
              <a:spLocks noChangeArrowheads="1"/>
            </p:cNvSpPr>
            <p:nvPr/>
          </p:nvSpPr>
          <p:spPr bwMode="auto">
            <a:xfrm>
              <a:off x="691" y="1338"/>
              <a:ext cx="60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Times New Roman" pitchFamily="18" charset="0"/>
                </a:rPr>
                <a:t>L</a:t>
              </a:r>
              <a:r>
                <a:rPr lang="en-US" altLang="zh-CN" b="0" baseline="-25000">
                  <a:latin typeface="Times New Roman" pitchFamily="18" charset="0"/>
                </a:rPr>
                <a:t>2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2259" name="Text Box 12"/>
            <p:cNvSpPr txBox="1">
              <a:spLocks noChangeArrowheads="1"/>
            </p:cNvSpPr>
            <p:nvPr/>
          </p:nvSpPr>
          <p:spPr bwMode="auto">
            <a:xfrm>
              <a:off x="1235" y="1747"/>
              <a:ext cx="64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Times New Roman" pitchFamily="18" charset="0"/>
                </a:rPr>
                <a:t>L</a:t>
              </a:r>
              <a:r>
                <a:rPr lang="en-US" altLang="zh-CN" b="0" baseline="-25000">
                  <a:latin typeface="Times New Roman" pitchFamily="18" charset="0"/>
                </a:rPr>
                <a:t>1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2260" name="Text Box 29"/>
            <p:cNvSpPr txBox="1">
              <a:spLocks noChangeArrowheads="1"/>
            </p:cNvSpPr>
            <p:nvPr/>
          </p:nvSpPr>
          <p:spPr bwMode="auto">
            <a:xfrm>
              <a:off x="1755" y="1338"/>
              <a:ext cx="89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Times New Roman" pitchFamily="18" charset="0"/>
                </a:rPr>
                <a:t>M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2261" name="Line 31"/>
            <p:cNvSpPr>
              <a:spLocks noChangeShapeType="1"/>
            </p:cNvSpPr>
            <p:nvPr/>
          </p:nvSpPr>
          <p:spPr bwMode="auto">
            <a:xfrm flipH="1">
              <a:off x="657" y="1207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Line 32"/>
            <p:cNvSpPr>
              <a:spLocks noChangeShapeType="1"/>
            </p:cNvSpPr>
            <p:nvPr/>
          </p:nvSpPr>
          <p:spPr bwMode="auto">
            <a:xfrm>
              <a:off x="657" y="1615"/>
              <a:ext cx="578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Line 33"/>
            <p:cNvSpPr>
              <a:spLocks noChangeShapeType="1"/>
            </p:cNvSpPr>
            <p:nvPr/>
          </p:nvSpPr>
          <p:spPr bwMode="auto">
            <a:xfrm>
              <a:off x="1235" y="1615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Line 34"/>
            <p:cNvSpPr>
              <a:spLocks noChangeShapeType="1"/>
            </p:cNvSpPr>
            <p:nvPr/>
          </p:nvSpPr>
          <p:spPr bwMode="auto">
            <a:xfrm>
              <a:off x="1235" y="2023"/>
              <a:ext cx="692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Line 45"/>
            <p:cNvSpPr>
              <a:spLocks noChangeShapeType="1"/>
            </p:cNvSpPr>
            <p:nvPr/>
          </p:nvSpPr>
          <p:spPr bwMode="auto">
            <a:xfrm flipV="1">
              <a:off x="2687" y="1207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Line 46"/>
            <p:cNvSpPr>
              <a:spLocks noChangeShapeType="1"/>
            </p:cNvSpPr>
            <p:nvPr/>
          </p:nvSpPr>
          <p:spPr bwMode="auto">
            <a:xfrm>
              <a:off x="657" y="1207"/>
              <a:ext cx="203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116013" y="4221163"/>
            <a:ext cx="7488237" cy="1420812"/>
            <a:chOff x="703" y="2263"/>
            <a:chExt cx="4717" cy="895"/>
          </a:xfrm>
        </p:grpSpPr>
        <p:sp>
          <p:nvSpPr>
            <p:cNvPr id="52256" name="Text Box 22"/>
            <p:cNvSpPr txBox="1">
              <a:spLocks noChangeArrowheads="1"/>
            </p:cNvSpPr>
            <p:nvPr/>
          </p:nvSpPr>
          <p:spPr bwMode="auto">
            <a:xfrm>
              <a:off x="703" y="2263"/>
              <a:ext cx="4717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</a:pPr>
              <a:r>
                <a:rPr lang="zh-CN" altLang="en-US" sz="2400">
                  <a:latin typeface="楷体_GB2312" pitchFamily="49" charset="-122"/>
                </a:rPr>
                <a:t>步骤：</a:t>
              </a:r>
            </a:p>
            <a:p>
              <a:pPr algn="l">
                <a:buFont typeface="Wingdings" pitchFamily="2" charset="2"/>
                <a:buNone/>
              </a:pPr>
              <a:endParaRPr lang="zh-CN" altLang="en-US" sz="1000">
                <a:solidFill>
                  <a:srgbClr val="333399"/>
                </a:solidFill>
                <a:latin typeface="楷体_GB2312" pitchFamily="49" charset="-122"/>
              </a:endParaRPr>
            </a:p>
            <a:p>
              <a:pPr algn="l"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333399"/>
                  </a:solidFill>
                  <a:latin typeface="楷体_GB2312" pitchFamily="49" charset="-122"/>
                </a:rPr>
                <a:t>(</a:t>
              </a:r>
              <a:r>
                <a:rPr lang="en-US" altLang="zh-CN" sz="2400" b="0">
                  <a:solidFill>
                    <a:srgbClr val="333399"/>
                  </a:solidFill>
                </a:rPr>
                <a:t>1</a:t>
              </a:r>
              <a:r>
                <a:rPr lang="zh-CN" altLang="en-US" sz="2400" b="0">
                  <a:solidFill>
                    <a:srgbClr val="333399"/>
                  </a:solidFill>
                </a:rPr>
                <a:t>）</a:t>
              </a:r>
              <a:r>
                <a:rPr lang="zh-CN" altLang="en-US" sz="2400">
                  <a:solidFill>
                    <a:srgbClr val="333399"/>
                  </a:solidFill>
                  <a:latin typeface="Times New Roman" pitchFamily="18" charset="0"/>
                </a:rPr>
                <a:t>用</a:t>
              </a:r>
              <a:r>
                <a:rPr lang="en-US" altLang="zh-CN" sz="2400" b="0" i="1">
                  <a:solidFill>
                    <a:srgbClr val="333399"/>
                  </a:solidFill>
                </a:rPr>
                <a:t>L</a:t>
              </a:r>
              <a:r>
                <a:rPr lang="en-US" altLang="zh-CN" sz="2400" b="0" baseline="-25000">
                  <a:solidFill>
                    <a:srgbClr val="333399"/>
                  </a:solidFill>
                </a:rPr>
                <a:t>1 </a:t>
              </a:r>
              <a:r>
                <a:rPr lang="zh-CN" altLang="en-US" sz="2400">
                  <a:solidFill>
                    <a:srgbClr val="333399"/>
                  </a:solidFill>
                </a:rPr>
                <a:t>语言</a:t>
              </a:r>
              <a:r>
                <a:rPr lang="zh-CN" altLang="en-US" sz="2400">
                  <a:solidFill>
                    <a:srgbClr val="333399"/>
                  </a:solidFill>
                  <a:latin typeface="Times New Roman" pitchFamily="18" charset="0"/>
                </a:rPr>
                <a:t>编写</a:t>
              </a:r>
              <a:r>
                <a:rPr lang="en-US" altLang="zh-CN" sz="2400" b="0" i="1">
                  <a:solidFill>
                    <a:srgbClr val="333399"/>
                  </a:solidFill>
                </a:rPr>
                <a:t>L</a:t>
              </a:r>
              <a:r>
                <a:rPr lang="en-US" altLang="zh-CN" sz="2400" b="0" baseline="-25000">
                  <a:solidFill>
                    <a:srgbClr val="333399"/>
                  </a:solidFill>
                </a:rPr>
                <a:t>2 </a:t>
              </a:r>
              <a:r>
                <a:rPr lang="zh-CN" altLang="en-US" sz="2400">
                  <a:solidFill>
                    <a:srgbClr val="333399"/>
                  </a:solidFill>
                </a:rPr>
                <a:t>语言到</a:t>
              </a:r>
              <a:r>
                <a:rPr lang="en-US" altLang="zh-CN" sz="2400" b="0" i="1">
                  <a:solidFill>
                    <a:srgbClr val="333399"/>
                  </a:solidFill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</a:rPr>
                <a:t>机器语言的编译程序</a:t>
              </a:r>
              <a:endParaRPr lang="zh-CN" altLang="en-US" sz="2400">
                <a:solidFill>
                  <a:srgbClr val="333399"/>
                </a:solidFill>
                <a:latin typeface="Times New Roman" pitchFamily="18" charset="0"/>
              </a:endParaRPr>
            </a:p>
          </p:txBody>
        </p:sp>
        <p:sp>
          <p:nvSpPr>
            <p:cNvPr id="52257" name="Text Box 52"/>
            <p:cNvSpPr txBox="1">
              <a:spLocks noChangeArrowheads="1"/>
            </p:cNvSpPr>
            <p:nvPr/>
          </p:nvSpPr>
          <p:spPr bwMode="auto">
            <a:xfrm>
              <a:off x="703" y="2870"/>
              <a:ext cx="47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</a:pPr>
              <a:r>
                <a:rPr lang="en-US" altLang="zh-CN" sz="2400" b="0">
                  <a:solidFill>
                    <a:srgbClr val="333399"/>
                  </a:solidFill>
                  <a:latin typeface="楷体_GB2312" pitchFamily="49" charset="-122"/>
                </a:rPr>
                <a:t>(</a:t>
              </a:r>
              <a:r>
                <a:rPr lang="en-US" altLang="zh-CN" sz="2400" b="0">
                  <a:solidFill>
                    <a:srgbClr val="333399"/>
                  </a:solidFill>
                </a:rPr>
                <a:t>2</a:t>
              </a:r>
              <a:r>
                <a:rPr lang="zh-CN" altLang="en-US" sz="2400" b="0">
                  <a:solidFill>
                    <a:srgbClr val="333399"/>
                  </a:solidFill>
                </a:rPr>
                <a:t>）</a:t>
              </a:r>
              <a:r>
                <a:rPr lang="zh-CN" altLang="en-US" sz="2400">
                  <a:solidFill>
                    <a:srgbClr val="333399"/>
                  </a:solidFill>
                  <a:latin typeface="Times New Roman" pitchFamily="18" charset="0"/>
                </a:rPr>
                <a:t>将该</a:t>
              </a:r>
              <a:r>
                <a:rPr lang="en-US" altLang="zh-CN" sz="2400" b="0" i="1">
                  <a:solidFill>
                    <a:srgbClr val="333399"/>
                  </a:solidFill>
                </a:rPr>
                <a:t>L</a:t>
              </a:r>
              <a:r>
                <a:rPr lang="en-US" altLang="zh-CN" sz="2400" b="0" baseline="-25000">
                  <a:solidFill>
                    <a:srgbClr val="333399"/>
                  </a:solidFill>
                </a:rPr>
                <a:t>2</a:t>
              </a:r>
              <a:r>
                <a:rPr lang="en-US" altLang="zh-CN" sz="2400" b="0">
                  <a:solidFill>
                    <a:srgbClr val="333399"/>
                  </a:solidFill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</a:rPr>
                <a:t>语言编译程序用</a:t>
              </a:r>
              <a:r>
                <a:rPr lang="en-US" altLang="zh-CN" sz="2400" b="0" i="1">
                  <a:solidFill>
                    <a:srgbClr val="333399"/>
                  </a:solidFill>
                </a:rPr>
                <a:t>L</a:t>
              </a:r>
              <a:r>
                <a:rPr lang="en-US" altLang="zh-CN" sz="2400" b="0" baseline="-25000">
                  <a:solidFill>
                    <a:srgbClr val="333399"/>
                  </a:solidFill>
                </a:rPr>
                <a:t>1</a:t>
              </a:r>
              <a:r>
                <a:rPr lang="en-US" altLang="zh-CN" sz="2400" b="0">
                  <a:solidFill>
                    <a:srgbClr val="333399"/>
                  </a:solidFill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</a:rPr>
                <a:t>语言编译程序进行编译</a:t>
              </a:r>
              <a:endParaRPr lang="zh-CN" altLang="en-US" sz="2400" b="0">
                <a:solidFill>
                  <a:srgbClr val="333399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508625" y="2347913"/>
            <a:ext cx="3311525" cy="1300162"/>
            <a:chOff x="3413" y="1207"/>
            <a:chExt cx="2086" cy="819"/>
          </a:xfrm>
        </p:grpSpPr>
        <p:sp>
          <p:nvSpPr>
            <p:cNvPr id="52247" name="Text Box 27"/>
            <p:cNvSpPr txBox="1">
              <a:spLocks noChangeArrowheads="1"/>
            </p:cNvSpPr>
            <p:nvPr/>
          </p:nvSpPr>
          <p:spPr bwMode="auto">
            <a:xfrm>
              <a:off x="4159" y="1751"/>
              <a:ext cx="89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Times New Roman" pitchFamily="18" charset="0"/>
                </a:rPr>
                <a:t>M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2248" name="Text Box 28"/>
            <p:cNvSpPr txBox="1">
              <a:spLocks noChangeArrowheads="1"/>
            </p:cNvSpPr>
            <p:nvPr/>
          </p:nvSpPr>
          <p:spPr bwMode="auto">
            <a:xfrm>
              <a:off x="4534" y="1343"/>
              <a:ext cx="89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Times New Roman" pitchFamily="18" charset="0"/>
                </a:rPr>
                <a:t>M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2249" name="Text Box 30"/>
            <p:cNvSpPr txBox="1">
              <a:spLocks noChangeArrowheads="1"/>
            </p:cNvSpPr>
            <p:nvPr/>
          </p:nvSpPr>
          <p:spPr bwMode="auto">
            <a:xfrm>
              <a:off x="3413" y="1338"/>
              <a:ext cx="6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Times New Roman" pitchFamily="18" charset="0"/>
                </a:rPr>
                <a:t>L</a:t>
              </a:r>
              <a:r>
                <a:rPr lang="en-US" altLang="zh-CN" b="0" baseline="-25000">
                  <a:latin typeface="Times New Roman" pitchFamily="18" charset="0"/>
                </a:rPr>
                <a:t>2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2250" name="Line 40"/>
            <p:cNvSpPr>
              <a:spLocks noChangeShapeType="1"/>
            </p:cNvSpPr>
            <p:nvPr/>
          </p:nvSpPr>
          <p:spPr bwMode="auto">
            <a:xfrm flipV="1">
              <a:off x="5136" y="1615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Line 41"/>
            <p:cNvSpPr>
              <a:spLocks noChangeShapeType="1"/>
            </p:cNvSpPr>
            <p:nvPr/>
          </p:nvSpPr>
          <p:spPr bwMode="auto">
            <a:xfrm>
              <a:off x="5136" y="1615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Line 42"/>
            <p:cNvSpPr>
              <a:spLocks noChangeShapeType="1"/>
            </p:cNvSpPr>
            <p:nvPr/>
          </p:nvSpPr>
          <p:spPr bwMode="auto">
            <a:xfrm flipV="1">
              <a:off x="5499" y="1207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Line 47"/>
            <p:cNvSpPr>
              <a:spLocks noChangeShapeType="1"/>
            </p:cNvSpPr>
            <p:nvPr/>
          </p:nvSpPr>
          <p:spPr bwMode="auto">
            <a:xfrm flipV="1">
              <a:off x="3413" y="1207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Line 48"/>
            <p:cNvSpPr>
              <a:spLocks noChangeShapeType="1"/>
            </p:cNvSpPr>
            <p:nvPr/>
          </p:nvSpPr>
          <p:spPr bwMode="auto">
            <a:xfrm>
              <a:off x="3413" y="1207"/>
              <a:ext cx="208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Line 55"/>
            <p:cNvSpPr>
              <a:spLocks noChangeShapeType="1"/>
            </p:cNvSpPr>
            <p:nvPr/>
          </p:nvSpPr>
          <p:spPr bwMode="auto">
            <a:xfrm>
              <a:off x="4059" y="2024"/>
              <a:ext cx="1089" cy="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059113" y="2997200"/>
            <a:ext cx="3455987" cy="1225550"/>
            <a:chOff x="2064" y="1887"/>
            <a:chExt cx="2177" cy="772"/>
          </a:xfrm>
        </p:grpSpPr>
        <p:sp>
          <p:nvSpPr>
            <p:cNvPr id="52236" name="Text Box 14"/>
            <p:cNvSpPr txBox="1">
              <a:spLocks noChangeArrowheads="1"/>
            </p:cNvSpPr>
            <p:nvPr/>
          </p:nvSpPr>
          <p:spPr bwMode="auto">
            <a:xfrm>
              <a:off x="2597" y="2387"/>
              <a:ext cx="122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Times New Roman" pitchFamily="18" charset="0"/>
                </a:rPr>
                <a:t>M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2237" name="Text Box 24"/>
            <p:cNvSpPr txBox="1">
              <a:spLocks noChangeArrowheads="1"/>
            </p:cNvSpPr>
            <p:nvPr/>
          </p:nvSpPr>
          <p:spPr bwMode="auto">
            <a:xfrm>
              <a:off x="2189" y="2024"/>
              <a:ext cx="6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Times New Roman" pitchFamily="18" charset="0"/>
                </a:rPr>
                <a:t>L</a:t>
              </a:r>
              <a:r>
                <a:rPr lang="en-US" altLang="zh-CN" b="0" baseline="-25000">
                  <a:latin typeface="Times New Roman" pitchFamily="18" charset="0"/>
                </a:rPr>
                <a:t>1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2238" name="Text Box 26"/>
            <p:cNvSpPr txBox="1">
              <a:spLocks noChangeArrowheads="1"/>
            </p:cNvSpPr>
            <p:nvPr/>
          </p:nvSpPr>
          <p:spPr bwMode="auto">
            <a:xfrm>
              <a:off x="3168" y="2024"/>
              <a:ext cx="89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Times New Roman" pitchFamily="18" charset="0"/>
                </a:rPr>
                <a:t>M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2239" name="Line 35"/>
            <p:cNvSpPr>
              <a:spLocks noChangeShapeType="1"/>
            </p:cNvSpPr>
            <p:nvPr/>
          </p:nvSpPr>
          <p:spPr bwMode="auto">
            <a:xfrm>
              <a:off x="2654" y="229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Line 36"/>
            <p:cNvSpPr>
              <a:spLocks noChangeShapeType="1"/>
            </p:cNvSpPr>
            <p:nvPr/>
          </p:nvSpPr>
          <p:spPr bwMode="auto">
            <a:xfrm>
              <a:off x="2654" y="2659"/>
              <a:ext cx="103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1" name="Line 37"/>
            <p:cNvSpPr>
              <a:spLocks noChangeShapeType="1"/>
            </p:cNvSpPr>
            <p:nvPr/>
          </p:nvSpPr>
          <p:spPr bwMode="auto">
            <a:xfrm flipV="1">
              <a:off x="3685" y="229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Line 38"/>
            <p:cNvSpPr>
              <a:spLocks noChangeShapeType="1"/>
            </p:cNvSpPr>
            <p:nvPr/>
          </p:nvSpPr>
          <p:spPr bwMode="auto">
            <a:xfrm>
              <a:off x="3685" y="2296"/>
              <a:ext cx="5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Line 39"/>
            <p:cNvSpPr>
              <a:spLocks noChangeShapeType="1"/>
            </p:cNvSpPr>
            <p:nvPr/>
          </p:nvSpPr>
          <p:spPr bwMode="auto">
            <a:xfrm flipV="1">
              <a:off x="4241" y="1888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Line 53"/>
            <p:cNvSpPr>
              <a:spLocks noChangeShapeType="1"/>
            </p:cNvSpPr>
            <p:nvPr/>
          </p:nvSpPr>
          <p:spPr bwMode="auto">
            <a:xfrm>
              <a:off x="2064" y="2297"/>
              <a:ext cx="59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Line 54"/>
            <p:cNvSpPr>
              <a:spLocks noChangeShapeType="1"/>
            </p:cNvSpPr>
            <p:nvPr/>
          </p:nvSpPr>
          <p:spPr bwMode="auto">
            <a:xfrm>
              <a:off x="2064" y="1887"/>
              <a:ext cx="2177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Line 61"/>
            <p:cNvSpPr>
              <a:spLocks noChangeShapeType="1"/>
            </p:cNvSpPr>
            <p:nvPr/>
          </p:nvSpPr>
          <p:spPr bwMode="auto">
            <a:xfrm flipV="1">
              <a:off x="2064" y="1888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35" name="Rectangle 64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编译程序与 </a:t>
            </a:r>
            <a:r>
              <a:rPr lang="en-US" altLang="zh-CN" sz="4000" b="0">
                <a:ea typeface="华文行楷" pitchFamily="2" charset="-122"/>
              </a:rPr>
              <a:t>T</a:t>
            </a:r>
            <a:r>
              <a:rPr lang="en-US" altLang="zh-CN" sz="4000">
                <a:ea typeface="华文行楷" pitchFamily="2" charset="-122"/>
              </a:rPr>
              <a:t> </a:t>
            </a:r>
            <a:r>
              <a:rPr lang="zh-CN" altLang="en-US" sz="4000">
                <a:ea typeface="华文行楷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7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AutoShape 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7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7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Text Box 7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1120775"/>
            <a:ext cx="38877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/>
              <a:t>编译程序的移植</a:t>
            </a:r>
            <a:endParaRPr lang="zh-CN" altLang="en-US" sz="320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53255" name="Text Box 79"/>
          <p:cNvSpPr txBox="1">
            <a:spLocks noChangeArrowheads="1"/>
          </p:cNvSpPr>
          <p:nvPr/>
        </p:nvSpPr>
        <p:spPr bwMode="auto">
          <a:xfrm>
            <a:off x="755650" y="4437063"/>
            <a:ext cx="820896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zh-CN" altLang="en-US" sz="2400"/>
              <a:t>将机器 </a:t>
            </a:r>
            <a:r>
              <a:rPr lang="en-US" altLang="zh-CN" sz="2400" b="0"/>
              <a:t>A</a:t>
            </a:r>
            <a:r>
              <a:rPr lang="en-US" altLang="zh-CN" sz="2400"/>
              <a:t> </a:t>
            </a:r>
            <a:r>
              <a:rPr lang="zh-CN" altLang="en-US" sz="2400"/>
              <a:t>上的语言 </a:t>
            </a:r>
            <a:r>
              <a:rPr lang="en-US" altLang="zh-CN" sz="2400" b="0" i="1"/>
              <a:t>L</a:t>
            </a:r>
            <a:r>
              <a:rPr lang="en-US" altLang="zh-CN" sz="2400"/>
              <a:t> </a:t>
            </a:r>
            <a:r>
              <a:rPr lang="zh-CN" altLang="en-US" sz="2400"/>
              <a:t>移植到机器 </a:t>
            </a:r>
            <a:r>
              <a:rPr lang="en-US" altLang="zh-CN" sz="2400" b="0"/>
              <a:t>B</a:t>
            </a:r>
            <a:r>
              <a:rPr lang="zh-CN" altLang="en-US" sz="2400"/>
              <a:t>，步骤：</a:t>
            </a:r>
            <a:r>
              <a:rPr lang="en-US" altLang="zh-CN" sz="2400" b="0">
                <a:solidFill>
                  <a:srgbClr val="333399"/>
                </a:solidFill>
                <a:latin typeface="楷体_GB2312" pitchFamily="49" charset="-122"/>
              </a:rPr>
              <a:t>(</a:t>
            </a:r>
            <a:r>
              <a:rPr lang="en-US" altLang="zh-CN" sz="2400" b="0">
                <a:solidFill>
                  <a:srgbClr val="333399"/>
                </a:solidFill>
              </a:rPr>
              <a:t>1</a:t>
            </a:r>
            <a:r>
              <a:rPr lang="zh-CN" altLang="en-US" sz="2400" b="0">
                <a:solidFill>
                  <a:srgbClr val="333399"/>
                </a:solidFill>
              </a:rPr>
              <a:t>）</a:t>
            </a:r>
            <a:r>
              <a:rPr lang="zh-CN" altLang="en-US" sz="2400">
                <a:solidFill>
                  <a:srgbClr val="333399"/>
                </a:solidFill>
              </a:rPr>
              <a:t>用</a:t>
            </a:r>
            <a:r>
              <a:rPr lang="en-US" altLang="zh-CN" sz="2400" b="0" i="1">
                <a:solidFill>
                  <a:srgbClr val="333399"/>
                </a:solidFill>
              </a:rPr>
              <a:t>L</a:t>
            </a:r>
            <a:r>
              <a:rPr lang="en-US" altLang="zh-CN" sz="2400" b="0" baseline="-25000">
                <a:solidFill>
                  <a:srgbClr val="333399"/>
                </a:solidFill>
              </a:rPr>
              <a:t> </a:t>
            </a:r>
            <a:r>
              <a:rPr lang="zh-CN" altLang="en-US" sz="2400">
                <a:solidFill>
                  <a:srgbClr val="333399"/>
                </a:solidFill>
              </a:rPr>
              <a:t>语言编写 </a:t>
            </a:r>
            <a:r>
              <a:rPr lang="en-US" altLang="zh-CN" sz="2400" b="0" i="1">
                <a:solidFill>
                  <a:srgbClr val="333399"/>
                </a:solidFill>
              </a:rPr>
              <a:t>L</a:t>
            </a:r>
            <a:r>
              <a:rPr lang="en-US" altLang="zh-CN" sz="2400" b="0" baseline="-25000">
                <a:solidFill>
                  <a:srgbClr val="333399"/>
                </a:solidFill>
              </a:rPr>
              <a:t> </a:t>
            </a:r>
            <a:r>
              <a:rPr lang="zh-CN" altLang="en-US" sz="2400">
                <a:solidFill>
                  <a:srgbClr val="333399"/>
                </a:solidFill>
              </a:rPr>
              <a:t>语言到</a:t>
            </a:r>
            <a:r>
              <a:rPr lang="en-US" altLang="zh-CN" sz="2400" b="0">
                <a:solidFill>
                  <a:srgbClr val="333399"/>
                </a:solidFill>
              </a:rPr>
              <a:t>B</a:t>
            </a:r>
            <a:r>
              <a:rPr lang="zh-CN" altLang="en-US" sz="2400">
                <a:solidFill>
                  <a:srgbClr val="333399"/>
                </a:solidFill>
              </a:rPr>
              <a:t>机器语言的编译程序</a:t>
            </a:r>
            <a:r>
              <a:rPr lang="en-US" altLang="zh-CN" sz="2400" b="0">
                <a:solidFill>
                  <a:srgbClr val="333399"/>
                </a:solidFill>
              </a:rPr>
              <a:t>X</a:t>
            </a:r>
            <a:r>
              <a:rPr lang="en-US" altLang="zh-CN" sz="2400">
                <a:solidFill>
                  <a:srgbClr val="333399"/>
                </a:solidFill>
              </a:rPr>
              <a:t>; </a:t>
            </a:r>
            <a:r>
              <a:rPr lang="en-US" altLang="zh-CN" sz="2400" b="0">
                <a:solidFill>
                  <a:srgbClr val="333399"/>
                </a:solidFill>
                <a:latin typeface="楷体_GB2312" pitchFamily="49" charset="-122"/>
              </a:rPr>
              <a:t>(</a:t>
            </a:r>
            <a:r>
              <a:rPr lang="en-US" altLang="zh-CN" sz="2400" b="0">
                <a:solidFill>
                  <a:srgbClr val="333399"/>
                </a:solidFill>
              </a:rPr>
              <a:t>2</a:t>
            </a:r>
            <a:r>
              <a:rPr lang="zh-CN" altLang="en-US" sz="2400" b="0">
                <a:solidFill>
                  <a:srgbClr val="333399"/>
                </a:solidFill>
              </a:rPr>
              <a:t>）</a:t>
            </a:r>
            <a:r>
              <a:rPr lang="zh-CN" altLang="en-US" sz="2400">
                <a:solidFill>
                  <a:srgbClr val="333399"/>
                </a:solidFill>
              </a:rPr>
              <a:t>用</a:t>
            </a:r>
            <a:r>
              <a:rPr lang="en-US" altLang="zh-CN" sz="2400" b="0" i="1">
                <a:solidFill>
                  <a:srgbClr val="333399"/>
                </a:solidFill>
              </a:rPr>
              <a:t>L</a:t>
            </a:r>
            <a:r>
              <a:rPr lang="zh-CN" altLang="en-US" sz="2400">
                <a:solidFill>
                  <a:srgbClr val="333399"/>
                </a:solidFill>
              </a:rPr>
              <a:t>编译程序对</a:t>
            </a:r>
            <a:r>
              <a:rPr lang="en-US" altLang="zh-CN" sz="2400" b="0">
                <a:solidFill>
                  <a:srgbClr val="333399"/>
                </a:solidFill>
              </a:rPr>
              <a:t>X</a:t>
            </a:r>
            <a:r>
              <a:rPr lang="zh-CN" altLang="en-US" sz="2400">
                <a:solidFill>
                  <a:srgbClr val="333399"/>
                </a:solidFill>
              </a:rPr>
              <a:t>进行编译</a:t>
            </a:r>
            <a:r>
              <a:rPr lang="zh-CN" altLang="en-US" sz="2400" b="0">
                <a:solidFill>
                  <a:srgbClr val="333399"/>
                </a:solidFill>
              </a:rPr>
              <a:t>，</a:t>
            </a:r>
            <a:r>
              <a:rPr lang="zh-CN" altLang="en-US" sz="2400">
                <a:solidFill>
                  <a:srgbClr val="333399"/>
                </a:solidFill>
              </a:rPr>
              <a:t>产生一个能在机器 </a:t>
            </a:r>
            <a:r>
              <a:rPr lang="en-US" altLang="zh-CN" sz="2400" b="0">
                <a:solidFill>
                  <a:srgbClr val="333399"/>
                </a:solidFill>
              </a:rPr>
              <a:t>A </a:t>
            </a:r>
            <a:r>
              <a:rPr lang="zh-CN" altLang="en-US" sz="2400">
                <a:solidFill>
                  <a:srgbClr val="333399"/>
                </a:solidFill>
              </a:rPr>
              <a:t>上运行</a:t>
            </a:r>
            <a:r>
              <a:rPr lang="zh-CN" altLang="en-US" sz="2800">
                <a:solidFill>
                  <a:srgbClr val="333399"/>
                </a:solidFill>
              </a:rPr>
              <a:t>的</a:t>
            </a:r>
            <a:r>
              <a:rPr lang="zh-CN" altLang="en-US" sz="2400">
                <a:solidFill>
                  <a:srgbClr val="333399"/>
                </a:solidFill>
              </a:rPr>
              <a:t>产生 </a:t>
            </a:r>
            <a:r>
              <a:rPr lang="en-US" altLang="zh-CN" sz="2400" b="0">
                <a:solidFill>
                  <a:srgbClr val="333399"/>
                </a:solidFill>
              </a:rPr>
              <a:t>B</a:t>
            </a:r>
            <a:r>
              <a:rPr lang="en-US" altLang="zh-CN" sz="2400" b="0" i="1">
                <a:solidFill>
                  <a:srgbClr val="333399"/>
                </a:solidFill>
              </a:rPr>
              <a:t> </a:t>
            </a:r>
            <a:r>
              <a:rPr lang="zh-CN" altLang="en-US" sz="2400">
                <a:solidFill>
                  <a:srgbClr val="333399"/>
                </a:solidFill>
              </a:rPr>
              <a:t>机器代码的编译程序</a:t>
            </a:r>
            <a:r>
              <a:rPr lang="en-US" altLang="zh-CN" sz="2400" b="0">
                <a:solidFill>
                  <a:srgbClr val="333399"/>
                </a:solidFill>
              </a:rPr>
              <a:t>Y</a:t>
            </a:r>
            <a:r>
              <a:rPr lang="zh-CN" altLang="en-US" sz="2400" b="0">
                <a:solidFill>
                  <a:srgbClr val="333399"/>
                </a:solidFill>
              </a:rPr>
              <a:t>（</a:t>
            </a:r>
            <a:r>
              <a:rPr lang="zh-CN" altLang="en-US" sz="2400"/>
              <a:t>交叉编译程序</a:t>
            </a:r>
            <a:r>
              <a:rPr lang="zh-CN" altLang="en-US" sz="2400" b="0">
                <a:solidFill>
                  <a:srgbClr val="333399"/>
                </a:solidFill>
              </a:rPr>
              <a:t>）</a:t>
            </a:r>
            <a:r>
              <a:rPr lang="zh-CN" altLang="en-US" sz="2400">
                <a:solidFill>
                  <a:srgbClr val="333399"/>
                </a:solidFill>
              </a:rPr>
              <a:t>；</a:t>
            </a:r>
            <a:r>
              <a:rPr lang="en-US" altLang="zh-CN" sz="2400" b="0">
                <a:solidFill>
                  <a:srgbClr val="333399"/>
                </a:solidFill>
                <a:latin typeface="楷体_GB2312" pitchFamily="49" charset="-122"/>
              </a:rPr>
              <a:t>(</a:t>
            </a:r>
            <a:r>
              <a:rPr lang="en-US" altLang="zh-CN" sz="2400" b="0">
                <a:solidFill>
                  <a:srgbClr val="333399"/>
                </a:solidFill>
              </a:rPr>
              <a:t>3</a:t>
            </a:r>
            <a:r>
              <a:rPr lang="zh-CN" altLang="en-US" sz="2400" b="0">
                <a:solidFill>
                  <a:srgbClr val="333399"/>
                </a:solidFill>
              </a:rPr>
              <a:t>）</a:t>
            </a:r>
            <a:r>
              <a:rPr lang="zh-CN" altLang="en-US" sz="2400">
                <a:solidFill>
                  <a:srgbClr val="333399"/>
                </a:solidFill>
              </a:rPr>
              <a:t>再用</a:t>
            </a:r>
            <a:r>
              <a:rPr lang="en-US" altLang="zh-CN" sz="2400" b="0">
                <a:solidFill>
                  <a:srgbClr val="333399"/>
                </a:solidFill>
              </a:rPr>
              <a:t>Y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rgbClr val="333399"/>
                </a:solidFill>
              </a:rPr>
              <a:t>对</a:t>
            </a:r>
            <a:r>
              <a:rPr lang="en-US" altLang="zh-CN" sz="2400" b="0">
                <a:solidFill>
                  <a:srgbClr val="333399"/>
                </a:solidFill>
              </a:rPr>
              <a:t>X</a:t>
            </a:r>
            <a:r>
              <a:rPr lang="zh-CN" altLang="en-US" sz="2400">
                <a:solidFill>
                  <a:srgbClr val="333399"/>
                </a:solidFill>
              </a:rPr>
              <a:t>进行编译，得到可以在机器 </a:t>
            </a:r>
            <a:r>
              <a:rPr lang="en-US" altLang="zh-CN" sz="2400" b="0">
                <a:solidFill>
                  <a:srgbClr val="333399"/>
                </a:solidFill>
              </a:rPr>
              <a:t>B </a:t>
            </a:r>
            <a:r>
              <a:rPr lang="zh-CN" altLang="en-US" sz="2400">
                <a:solidFill>
                  <a:srgbClr val="333399"/>
                </a:solidFill>
              </a:rPr>
              <a:t>上运行的</a:t>
            </a:r>
            <a:r>
              <a:rPr lang="en-US" altLang="zh-CN" sz="2400" b="0" i="1">
                <a:solidFill>
                  <a:srgbClr val="333399"/>
                </a:solidFill>
              </a:rPr>
              <a:t>L</a:t>
            </a:r>
            <a:r>
              <a:rPr lang="en-US" altLang="zh-CN" sz="2400" b="0">
                <a:solidFill>
                  <a:srgbClr val="333399"/>
                </a:solidFill>
              </a:rPr>
              <a:t> </a:t>
            </a:r>
            <a:r>
              <a:rPr lang="zh-CN" altLang="en-US" sz="2400">
                <a:solidFill>
                  <a:srgbClr val="333399"/>
                </a:solidFill>
              </a:rPr>
              <a:t>语言编译程序</a:t>
            </a:r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3092450" y="1989138"/>
            <a:ext cx="2755900" cy="1068387"/>
            <a:chOff x="1948" y="1253"/>
            <a:chExt cx="1736" cy="673"/>
          </a:xfrm>
        </p:grpSpPr>
        <p:sp>
          <p:nvSpPr>
            <p:cNvPr id="53301" name="Text Box 118"/>
            <p:cNvSpPr txBox="1">
              <a:spLocks noChangeArrowheads="1"/>
            </p:cNvSpPr>
            <p:nvPr/>
          </p:nvSpPr>
          <p:spPr bwMode="auto">
            <a:xfrm>
              <a:off x="2595" y="1332"/>
              <a:ext cx="108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/>
                <a:t>B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3302" name="Text Box 116"/>
            <p:cNvSpPr txBox="1">
              <a:spLocks noChangeArrowheads="1"/>
            </p:cNvSpPr>
            <p:nvPr/>
          </p:nvSpPr>
          <p:spPr bwMode="auto">
            <a:xfrm>
              <a:off x="2265" y="1695"/>
              <a:ext cx="64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/>
                <a:t>L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3303" name="Text Box 117"/>
            <p:cNvSpPr txBox="1">
              <a:spLocks noChangeArrowheads="1"/>
            </p:cNvSpPr>
            <p:nvPr/>
          </p:nvSpPr>
          <p:spPr bwMode="auto">
            <a:xfrm>
              <a:off x="1948" y="1328"/>
              <a:ext cx="64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/>
                <a:t>L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3304" name="Line 146"/>
            <p:cNvSpPr>
              <a:spLocks noChangeShapeType="1"/>
            </p:cNvSpPr>
            <p:nvPr/>
          </p:nvSpPr>
          <p:spPr bwMode="auto">
            <a:xfrm flipV="1">
              <a:off x="1973" y="1253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5" name="Line 147"/>
            <p:cNvSpPr>
              <a:spLocks noChangeShapeType="1"/>
            </p:cNvSpPr>
            <p:nvPr/>
          </p:nvSpPr>
          <p:spPr bwMode="auto">
            <a:xfrm>
              <a:off x="1973" y="1253"/>
              <a:ext cx="154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6" name="Line 148"/>
            <p:cNvSpPr>
              <a:spLocks noChangeShapeType="1"/>
            </p:cNvSpPr>
            <p:nvPr/>
          </p:nvSpPr>
          <p:spPr bwMode="auto">
            <a:xfrm>
              <a:off x="3515" y="1253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827088" y="2565400"/>
            <a:ext cx="2736850" cy="1150938"/>
            <a:chOff x="521" y="1616"/>
            <a:chExt cx="1724" cy="725"/>
          </a:xfrm>
        </p:grpSpPr>
        <p:sp>
          <p:nvSpPr>
            <p:cNvPr id="53292" name="Text Box 82"/>
            <p:cNvSpPr txBox="1">
              <a:spLocks noChangeArrowheads="1"/>
            </p:cNvSpPr>
            <p:nvPr/>
          </p:nvSpPr>
          <p:spPr bwMode="auto">
            <a:xfrm>
              <a:off x="1280" y="1695"/>
              <a:ext cx="8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/>
                <a:t>B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3293" name="Text Box 83"/>
            <p:cNvSpPr txBox="1">
              <a:spLocks noChangeArrowheads="1"/>
            </p:cNvSpPr>
            <p:nvPr/>
          </p:nvSpPr>
          <p:spPr bwMode="auto">
            <a:xfrm>
              <a:off x="542" y="1695"/>
              <a:ext cx="55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/>
                <a:t>L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3294" name="Text Box 108"/>
            <p:cNvSpPr txBox="1">
              <a:spLocks noChangeArrowheads="1"/>
            </p:cNvSpPr>
            <p:nvPr/>
          </p:nvSpPr>
          <p:spPr bwMode="auto">
            <a:xfrm>
              <a:off x="859" y="2058"/>
              <a:ext cx="64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/>
                <a:t>L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3295" name="Line 122"/>
            <p:cNvSpPr>
              <a:spLocks noChangeShapeType="1"/>
            </p:cNvSpPr>
            <p:nvPr/>
          </p:nvSpPr>
          <p:spPr bwMode="auto">
            <a:xfrm>
              <a:off x="521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6" name="Line 123"/>
            <p:cNvSpPr>
              <a:spLocks noChangeShapeType="1"/>
            </p:cNvSpPr>
            <p:nvPr/>
          </p:nvSpPr>
          <p:spPr bwMode="auto">
            <a:xfrm>
              <a:off x="521" y="1979"/>
              <a:ext cx="40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7" name="Line 124"/>
            <p:cNvSpPr>
              <a:spLocks noChangeShapeType="1"/>
            </p:cNvSpPr>
            <p:nvPr/>
          </p:nvSpPr>
          <p:spPr bwMode="auto">
            <a:xfrm>
              <a:off x="930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8" name="Line 125"/>
            <p:cNvSpPr>
              <a:spLocks noChangeShapeType="1"/>
            </p:cNvSpPr>
            <p:nvPr/>
          </p:nvSpPr>
          <p:spPr bwMode="auto">
            <a:xfrm>
              <a:off x="930" y="2341"/>
              <a:ext cx="54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9" name="Line 144"/>
            <p:cNvSpPr>
              <a:spLocks noChangeShapeType="1"/>
            </p:cNvSpPr>
            <p:nvPr/>
          </p:nvSpPr>
          <p:spPr bwMode="auto">
            <a:xfrm flipV="1">
              <a:off x="2245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0" name="Line 145"/>
            <p:cNvSpPr>
              <a:spLocks noChangeShapeType="1"/>
            </p:cNvSpPr>
            <p:nvPr/>
          </p:nvSpPr>
          <p:spPr bwMode="auto">
            <a:xfrm>
              <a:off x="521" y="1616"/>
              <a:ext cx="172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258" name="Group 164"/>
          <p:cNvGrpSpPr>
            <a:grpSpLocks/>
          </p:cNvGrpSpPr>
          <p:nvPr/>
        </p:nvGrpSpPr>
        <p:grpSpPr bwMode="auto">
          <a:xfrm>
            <a:off x="2339975" y="3141663"/>
            <a:ext cx="2663825" cy="1150937"/>
            <a:chOff x="1474" y="1979"/>
            <a:chExt cx="1678" cy="725"/>
          </a:xfrm>
        </p:grpSpPr>
        <p:sp>
          <p:nvSpPr>
            <p:cNvPr id="53280" name="Line 140"/>
            <p:cNvSpPr>
              <a:spLocks noChangeShapeType="1"/>
            </p:cNvSpPr>
            <p:nvPr/>
          </p:nvSpPr>
          <p:spPr bwMode="auto">
            <a:xfrm flipH="1">
              <a:off x="1474" y="1979"/>
              <a:ext cx="77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Line 141"/>
            <p:cNvSpPr>
              <a:spLocks noChangeShapeType="1"/>
            </p:cNvSpPr>
            <p:nvPr/>
          </p:nvSpPr>
          <p:spPr bwMode="auto">
            <a:xfrm>
              <a:off x="1474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2" name="Text Box 110"/>
            <p:cNvSpPr txBox="1">
              <a:spLocks noChangeArrowheads="1"/>
            </p:cNvSpPr>
            <p:nvPr/>
          </p:nvSpPr>
          <p:spPr bwMode="auto">
            <a:xfrm>
              <a:off x="1474" y="2065"/>
              <a:ext cx="5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/>
                <a:t>L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3283" name="Text Box 109"/>
            <p:cNvSpPr txBox="1">
              <a:spLocks noChangeArrowheads="1"/>
            </p:cNvSpPr>
            <p:nvPr/>
          </p:nvSpPr>
          <p:spPr bwMode="auto">
            <a:xfrm>
              <a:off x="1824" y="2428"/>
              <a:ext cx="90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/>
                <a:t>A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3284" name="Text Box 111"/>
            <p:cNvSpPr txBox="1">
              <a:spLocks noChangeArrowheads="1"/>
            </p:cNvSpPr>
            <p:nvPr/>
          </p:nvSpPr>
          <p:spPr bwMode="auto">
            <a:xfrm>
              <a:off x="2186" y="2065"/>
              <a:ext cx="90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/>
                <a:t>A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3285" name="Line 126"/>
            <p:cNvSpPr>
              <a:spLocks noChangeShapeType="1"/>
            </p:cNvSpPr>
            <p:nvPr/>
          </p:nvSpPr>
          <p:spPr bwMode="auto">
            <a:xfrm>
              <a:off x="1837" y="2341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Line 127"/>
            <p:cNvSpPr>
              <a:spLocks noChangeShapeType="1"/>
            </p:cNvSpPr>
            <p:nvPr/>
          </p:nvSpPr>
          <p:spPr bwMode="auto">
            <a:xfrm>
              <a:off x="1837" y="2704"/>
              <a:ext cx="81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Line 128"/>
            <p:cNvSpPr>
              <a:spLocks noChangeShapeType="1"/>
            </p:cNvSpPr>
            <p:nvPr/>
          </p:nvSpPr>
          <p:spPr bwMode="auto">
            <a:xfrm flipV="1">
              <a:off x="2653" y="2341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Line 129"/>
            <p:cNvSpPr>
              <a:spLocks noChangeShapeType="1"/>
            </p:cNvSpPr>
            <p:nvPr/>
          </p:nvSpPr>
          <p:spPr bwMode="auto">
            <a:xfrm>
              <a:off x="2653" y="2341"/>
              <a:ext cx="49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Line 139"/>
            <p:cNvSpPr>
              <a:spLocks noChangeShapeType="1"/>
            </p:cNvSpPr>
            <p:nvPr/>
          </p:nvSpPr>
          <p:spPr bwMode="auto">
            <a:xfrm flipV="1">
              <a:off x="3152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Line 150"/>
            <p:cNvSpPr>
              <a:spLocks noChangeShapeType="1"/>
            </p:cNvSpPr>
            <p:nvPr/>
          </p:nvSpPr>
          <p:spPr bwMode="auto">
            <a:xfrm>
              <a:off x="1474" y="2341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Line 152"/>
            <p:cNvSpPr>
              <a:spLocks noChangeShapeType="1"/>
            </p:cNvSpPr>
            <p:nvPr/>
          </p:nvSpPr>
          <p:spPr bwMode="auto">
            <a:xfrm>
              <a:off x="2245" y="1979"/>
              <a:ext cx="90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57"/>
          <p:cNvGrpSpPr>
            <a:grpSpLocks/>
          </p:cNvGrpSpPr>
          <p:nvPr/>
        </p:nvGrpSpPr>
        <p:grpSpPr bwMode="auto">
          <a:xfrm>
            <a:off x="4551363" y="2565400"/>
            <a:ext cx="2592387" cy="1150938"/>
            <a:chOff x="2867" y="1616"/>
            <a:chExt cx="1633" cy="725"/>
          </a:xfrm>
        </p:grpSpPr>
        <p:sp>
          <p:nvSpPr>
            <p:cNvPr id="53271" name="Text Box 112"/>
            <p:cNvSpPr txBox="1">
              <a:spLocks noChangeArrowheads="1"/>
            </p:cNvSpPr>
            <p:nvPr/>
          </p:nvSpPr>
          <p:spPr bwMode="auto">
            <a:xfrm>
              <a:off x="3230" y="2058"/>
              <a:ext cx="90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/>
                <a:t>A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3272" name="Text Box 113"/>
            <p:cNvSpPr txBox="1">
              <a:spLocks noChangeArrowheads="1"/>
            </p:cNvSpPr>
            <p:nvPr/>
          </p:nvSpPr>
          <p:spPr bwMode="auto">
            <a:xfrm>
              <a:off x="2867" y="1702"/>
              <a:ext cx="64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/>
                <a:t>L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3273" name="Text Box 114"/>
            <p:cNvSpPr txBox="1">
              <a:spLocks noChangeArrowheads="1"/>
            </p:cNvSpPr>
            <p:nvPr/>
          </p:nvSpPr>
          <p:spPr bwMode="auto">
            <a:xfrm>
              <a:off x="3547" y="1695"/>
              <a:ext cx="9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/>
                <a:t>B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3274" name="Line 130"/>
            <p:cNvSpPr>
              <a:spLocks noChangeShapeType="1"/>
            </p:cNvSpPr>
            <p:nvPr/>
          </p:nvSpPr>
          <p:spPr bwMode="auto">
            <a:xfrm flipV="1">
              <a:off x="4105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131"/>
            <p:cNvSpPr>
              <a:spLocks noChangeShapeType="1"/>
            </p:cNvSpPr>
            <p:nvPr/>
          </p:nvSpPr>
          <p:spPr bwMode="auto">
            <a:xfrm>
              <a:off x="4105" y="1979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137"/>
            <p:cNvSpPr>
              <a:spLocks noChangeShapeType="1"/>
            </p:cNvSpPr>
            <p:nvPr/>
          </p:nvSpPr>
          <p:spPr bwMode="auto">
            <a:xfrm flipV="1">
              <a:off x="4468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138"/>
            <p:cNvSpPr>
              <a:spLocks noChangeShapeType="1"/>
            </p:cNvSpPr>
            <p:nvPr/>
          </p:nvSpPr>
          <p:spPr bwMode="auto">
            <a:xfrm flipH="1">
              <a:off x="2880" y="1616"/>
              <a:ext cx="1588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143"/>
            <p:cNvSpPr>
              <a:spLocks noChangeShapeType="1"/>
            </p:cNvSpPr>
            <p:nvPr/>
          </p:nvSpPr>
          <p:spPr bwMode="auto">
            <a:xfrm>
              <a:off x="2880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153"/>
            <p:cNvSpPr>
              <a:spLocks noChangeShapeType="1"/>
            </p:cNvSpPr>
            <p:nvPr/>
          </p:nvSpPr>
          <p:spPr bwMode="auto">
            <a:xfrm>
              <a:off x="3152" y="2341"/>
              <a:ext cx="95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59"/>
          <p:cNvGrpSpPr>
            <a:grpSpLocks/>
          </p:cNvGrpSpPr>
          <p:nvPr/>
        </p:nvGrpSpPr>
        <p:grpSpPr bwMode="auto">
          <a:xfrm>
            <a:off x="6280150" y="1989138"/>
            <a:ext cx="2540000" cy="1152525"/>
            <a:chOff x="3956" y="1253"/>
            <a:chExt cx="1600" cy="726"/>
          </a:xfrm>
        </p:grpSpPr>
        <p:sp>
          <p:nvSpPr>
            <p:cNvPr id="53262" name="Text Box 115"/>
            <p:cNvSpPr txBox="1">
              <a:spLocks noChangeArrowheads="1"/>
            </p:cNvSpPr>
            <p:nvPr/>
          </p:nvSpPr>
          <p:spPr bwMode="auto">
            <a:xfrm>
              <a:off x="4500" y="1695"/>
              <a:ext cx="87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/>
                <a:t>B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3263" name="Text Box 119"/>
            <p:cNvSpPr txBox="1">
              <a:spLocks noChangeArrowheads="1"/>
            </p:cNvSpPr>
            <p:nvPr/>
          </p:nvSpPr>
          <p:spPr bwMode="auto">
            <a:xfrm>
              <a:off x="3956" y="1332"/>
              <a:ext cx="64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/>
                <a:t>L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3264" name="Text Box 120"/>
            <p:cNvSpPr txBox="1">
              <a:spLocks noChangeArrowheads="1"/>
            </p:cNvSpPr>
            <p:nvPr/>
          </p:nvSpPr>
          <p:spPr bwMode="auto">
            <a:xfrm>
              <a:off x="4649" y="1336"/>
              <a:ext cx="90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/>
                <a:t>B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3265" name="Line 132"/>
            <p:cNvSpPr>
              <a:spLocks noChangeShapeType="1"/>
            </p:cNvSpPr>
            <p:nvPr/>
          </p:nvSpPr>
          <p:spPr bwMode="auto">
            <a:xfrm flipV="1">
              <a:off x="5329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Line 133"/>
            <p:cNvSpPr>
              <a:spLocks noChangeShapeType="1"/>
            </p:cNvSpPr>
            <p:nvPr/>
          </p:nvSpPr>
          <p:spPr bwMode="auto">
            <a:xfrm>
              <a:off x="5329" y="1616"/>
              <a:ext cx="18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Line 134"/>
            <p:cNvSpPr>
              <a:spLocks noChangeShapeType="1"/>
            </p:cNvSpPr>
            <p:nvPr/>
          </p:nvSpPr>
          <p:spPr bwMode="auto">
            <a:xfrm flipV="1">
              <a:off x="5511" y="1253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135"/>
            <p:cNvSpPr>
              <a:spLocks noChangeShapeType="1"/>
            </p:cNvSpPr>
            <p:nvPr/>
          </p:nvSpPr>
          <p:spPr bwMode="auto">
            <a:xfrm flipH="1">
              <a:off x="4014" y="1253"/>
              <a:ext cx="149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136"/>
            <p:cNvSpPr>
              <a:spLocks noChangeShapeType="1"/>
            </p:cNvSpPr>
            <p:nvPr/>
          </p:nvSpPr>
          <p:spPr bwMode="auto">
            <a:xfrm>
              <a:off x="4014" y="1253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Line 156"/>
            <p:cNvSpPr>
              <a:spLocks noChangeShapeType="1"/>
            </p:cNvSpPr>
            <p:nvPr/>
          </p:nvSpPr>
          <p:spPr bwMode="auto">
            <a:xfrm>
              <a:off x="4468" y="1979"/>
              <a:ext cx="86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61" name="Rectangle 165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编译程序与 </a:t>
            </a:r>
            <a:r>
              <a:rPr lang="en-US" altLang="zh-CN" sz="4000" b="0">
                <a:ea typeface="华文行楷" pitchFamily="2" charset="-122"/>
              </a:rPr>
              <a:t>T</a:t>
            </a:r>
            <a:r>
              <a:rPr lang="en-US" altLang="zh-CN" sz="4000">
                <a:ea typeface="华文行楷" pitchFamily="2" charset="-122"/>
              </a:rPr>
              <a:t> </a:t>
            </a:r>
            <a:r>
              <a:rPr lang="zh-CN" altLang="en-US" sz="4000">
                <a:ea typeface="华文行楷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412875"/>
            <a:ext cx="6769100" cy="5794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楷体_GB2312" pitchFamily="49" charset="-122"/>
              </a:rPr>
              <a:t> 教学形式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476375" y="2117725"/>
            <a:ext cx="61912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楷体_GB2312" pitchFamily="49" charset="-122"/>
              </a:rPr>
              <a:t> 课内学习和课外学习</a:t>
            </a:r>
            <a:r>
              <a:rPr lang="zh-CN" altLang="en-GB" sz="2800">
                <a:solidFill>
                  <a:srgbClr val="333399"/>
                </a:solidFill>
                <a:latin typeface="宋体" pitchFamily="2" charset="-122"/>
              </a:rPr>
              <a:t>内容互补</a:t>
            </a:r>
          </a:p>
        </p:txBody>
      </p:sp>
      <p:sp>
        <p:nvSpPr>
          <p:cNvPr id="5427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7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教学内容预览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1908175" y="3141663"/>
            <a:ext cx="4967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4000">
                <a:solidFill>
                  <a:srgbClr val="333399"/>
                </a:solidFill>
                <a:latin typeface="宋体" pitchFamily="2" charset="-122"/>
              </a:rPr>
              <a:t>原理 </a:t>
            </a:r>
            <a:r>
              <a:rPr lang="en-US" altLang="zh-CN" sz="4000">
                <a:solidFill>
                  <a:srgbClr val="333399"/>
                </a:solidFill>
                <a:latin typeface="宋体" pitchFamily="2" charset="-122"/>
              </a:rPr>
              <a:t>+ </a:t>
            </a:r>
            <a:r>
              <a:rPr lang="zh-CN" altLang="en-US" sz="4000">
                <a:solidFill>
                  <a:srgbClr val="333399"/>
                </a:solidFill>
                <a:latin typeface="宋体" pitchFamily="2" charset="-122"/>
              </a:rPr>
              <a:t>技术 </a:t>
            </a:r>
            <a:r>
              <a:rPr lang="en-US" altLang="zh-CN" sz="4000">
                <a:solidFill>
                  <a:srgbClr val="333399"/>
                </a:solidFill>
                <a:latin typeface="宋体" pitchFamily="2" charset="-122"/>
              </a:rPr>
              <a:t>+ </a:t>
            </a:r>
            <a:r>
              <a:rPr lang="zh-CN" altLang="en-US" sz="4000">
                <a:solidFill>
                  <a:srgbClr val="333399"/>
                </a:solidFill>
                <a:latin typeface="宋体" pitchFamily="2" charset="-122"/>
              </a:rPr>
              <a:t>工具</a:t>
            </a:r>
            <a:endParaRPr lang="zh-CN" altLang="en-US" sz="4000" b="0">
              <a:solidFill>
                <a:srgbClr val="333399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484438" y="3789363"/>
            <a:ext cx="1582737" cy="1511300"/>
            <a:chOff x="1655" y="2387"/>
            <a:chExt cx="862" cy="952"/>
          </a:xfrm>
        </p:grpSpPr>
        <p:sp>
          <p:nvSpPr>
            <p:cNvPr id="54287" name="Rectangle 11"/>
            <p:cNvSpPr>
              <a:spLocks noChangeArrowheads="1"/>
            </p:cNvSpPr>
            <p:nvPr/>
          </p:nvSpPr>
          <p:spPr bwMode="auto">
            <a:xfrm>
              <a:off x="1882" y="3012"/>
              <a:ext cx="56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zh-CN" altLang="en-GB" sz="2800">
                  <a:latin typeface="楷体_GB2312" pitchFamily="49" charset="-122"/>
                </a:rPr>
                <a:t>课内</a:t>
              </a:r>
              <a:endParaRPr kumimoji="0" lang="zh-CN" altLang="en-US" sz="2800">
                <a:latin typeface="楷体_GB2312" pitchFamily="49" charset="-122"/>
              </a:endParaRPr>
            </a:p>
          </p:txBody>
        </p:sp>
        <p:sp>
          <p:nvSpPr>
            <p:cNvPr id="54288" name="Line 12"/>
            <p:cNvSpPr>
              <a:spLocks noChangeShapeType="1"/>
            </p:cNvSpPr>
            <p:nvPr/>
          </p:nvSpPr>
          <p:spPr bwMode="auto">
            <a:xfrm>
              <a:off x="1655" y="2387"/>
              <a:ext cx="363" cy="635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13"/>
            <p:cNvSpPr>
              <a:spLocks noChangeShapeType="1"/>
            </p:cNvSpPr>
            <p:nvPr/>
          </p:nvSpPr>
          <p:spPr bwMode="auto">
            <a:xfrm flipH="1">
              <a:off x="2200" y="2432"/>
              <a:ext cx="317" cy="590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643438" y="3789363"/>
            <a:ext cx="1584325" cy="1511300"/>
            <a:chOff x="2925" y="2387"/>
            <a:chExt cx="862" cy="952"/>
          </a:xfrm>
        </p:grpSpPr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3145" y="3012"/>
              <a:ext cx="48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zh-CN" altLang="en-GB" sz="2800">
                  <a:latin typeface="楷体_GB2312" pitchFamily="49" charset="-122"/>
                </a:rPr>
                <a:t>课外</a:t>
              </a:r>
              <a:endParaRPr kumimoji="0" lang="zh-CN" altLang="en-US" sz="2800">
                <a:latin typeface="楷体_GB2312" pitchFamily="49" charset="-122"/>
              </a:endParaRPr>
            </a:p>
          </p:txBody>
        </p:sp>
        <p:sp>
          <p:nvSpPr>
            <p:cNvPr id="54285" name="Line 16"/>
            <p:cNvSpPr>
              <a:spLocks noChangeShapeType="1"/>
            </p:cNvSpPr>
            <p:nvPr/>
          </p:nvSpPr>
          <p:spPr bwMode="auto">
            <a:xfrm>
              <a:off x="2925" y="2432"/>
              <a:ext cx="363" cy="635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Line 17"/>
            <p:cNvSpPr>
              <a:spLocks noChangeShapeType="1"/>
            </p:cNvSpPr>
            <p:nvPr/>
          </p:nvSpPr>
          <p:spPr bwMode="auto">
            <a:xfrm flipH="1">
              <a:off x="3470" y="2387"/>
              <a:ext cx="317" cy="680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340768"/>
            <a:ext cx="720080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用高级程序设计语言（不限语种）写一个计算器程序。</a:t>
            </a:r>
            <a:endParaRPr lang="en-US" altLang="zh-CN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（要求支持加减乘除括号的运算）。</a:t>
            </a:r>
            <a:endParaRPr lang="en-US" altLang="zh-CN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332656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思考题：</a:t>
            </a:r>
            <a:endParaRPr lang="en-US" altLang="zh-CN" sz="36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353203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412875"/>
            <a:ext cx="6769100" cy="10793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 dirty="0">
                <a:latin typeface="楷体_GB2312" pitchFamily="49" charset="-122"/>
              </a:rPr>
              <a:t> </a:t>
            </a:r>
            <a:r>
              <a:rPr kumimoji="0" lang="en-US" altLang="zh-CN" sz="3200" dirty="0" smtClean="0">
                <a:latin typeface="楷体_GB2312" pitchFamily="49" charset="-122"/>
              </a:rPr>
              <a:t>P18</a:t>
            </a:r>
          </a:p>
          <a:p>
            <a:pPr algn="l" defTabSz="457200">
              <a:buSzPct val="100000"/>
              <a:buFont typeface="Wingdings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sz="3200" dirty="0" smtClean="0">
                <a:latin typeface="楷体_GB2312" pitchFamily="49" charset="-122"/>
              </a:rPr>
              <a:t>1,2,3</a:t>
            </a:r>
            <a:r>
              <a:rPr kumimoji="0" lang="zh-CN" altLang="en-US" sz="3200" dirty="0" smtClean="0">
                <a:latin typeface="楷体_GB2312" pitchFamily="49" charset="-122"/>
              </a:rPr>
              <a:t>题</a:t>
            </a:r>
            <a:endParaRPr kumimoji="0" lang="zh-CN" altLang="en-GB" sz="3200" dirty="0">
              <a:latin typeface="楷体_GB2312" pitchFamily="49" charset="-122"/>
            </a:endParaRPr>
          </a:p>
        </p:txBody>
      </p:sp>
      <p:sp>
        <p:nvSpPr>
          <p:cNvPr id="5427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7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2495092" y="188913"/>
            <a:ext cx="1210589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</a:rPr>
              <a:t>作业</a:t>
            </a:r>
            <a:endParaRPr lang="zh-CN" altLang="en-US" sz="400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4000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68611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200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68612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8"/>
          <p:cNvSpPr txBox="1">
            <a:spLocks noChangeArrowheads="1"/>
          </p:cNvSpPr>
          <p:nvPr/>
        </p:nvSpPr>
        <p:spPr bwMode="auto">
          <a:xfrm>
            <a:off x="827088" y="1379538"/>
            <a:ext cx="7777162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0">
                <a:solidFill>
                  <a:schemeClr val="tx1"/>
                </a:solidFill>
              </a:rPr>
              <a:t>  </a:t>
            </a:r>
            <a:r>
              <a:rPr lang="zh-CN" altLang="en-US" sz="3200"/>
              <a:t>掌握</a:t>
            </a:r>
            <a:r>
              <a:rPr lang="zh-CN" altLang="en-US" sz="3200">
                <a:solidFill>
                  <a:srgbClr val="333399"/>
                </a:solidFill>
              </a:rPr>
              <a:t>编译程序</a:t>
            </a:r>
            <a:r>
              <a:rPr lang="en-US" altLang="zh-CN" sz="3200">
                <a:solidFill>
                  <a:srgbClr val="333399"/>
                </a:solidFill>
              </a:rPr>
              <a:t>/</a:t>
            </a:r>
            <a:r>
              <a:rPr lang="zh-CN" altLang="en-US" sz="3200">
                <a:solidFill>
                  <a:srgbClr val="333399"/>
                </a:solidFill>
              </a:rPr>
              <a:t>系统设计的</a:t>
            </a:r>
            <a:r>
              <a:rPr lang="zh-CN" altLang="en-US" sz="3200"/>
              <a:t>基本原理</a:t>
            </a:r>
            <a:endParaRPr lang="zh-CN" altLang="en-US" sz="3200"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algn="l">
              <a:buFont typeface="Wingdings" pitchFamily="2" charset="2"/>
              <a:buChar char="²"/>
            </a:pPr>
            <a:r>
              <a:rPr lang="zh-CN" altLang="en-US" sz="3200">
                <a:solidFill>
                  <a:schemeClr val="tx1"/>
                </a:solidFill>
              </a:rPr>
              <a:t>  </a:t>
            </a:r>
            <a:r>
              <a:rPr lang="zh-CN" altLang="en-US" sz="3200"/>
              <a:t>掌握</a:t>
            </a:r>
            <a:r>
              <a:rPr lang="zh-CN" altLang="en-US" sz="3200" b="0">
                <a:solidFill>
                  <a:srgbClr val="333399"/>
                </a:solidFill>
              </a:rPr>
              <a:t>“</a:t>
            </a:r>
            <a:r>
              <a:rPr lang="zh-CN" altLang="en-US" sz="3200">
                <a:solidFill>
                  <a:srgbClr val="333399"/>
                </a:solidFill>
              </a:rPr>
              <a:t>常见</a:t>
            </a:r>
            <a:r>
              <a:rPr lang="zh-CN" altLang="en-US" sz="3200" b="0">
                <a:solidFill>
                  <a:srgbClr val="333399"/>
                </a:solidFill>
              </a:rPr>
              <a:t>”</a:t>
            </a:r>
            <a:r>
              <a:rPr lang="zh-CN" altLang="en-US" sz="3200">
                <a:solidFill>
                  <a:srgbClr val="333399"/>
                </a:solidFill>
              </a:rPr>
              <a:t>语言机制的</a:t>
            </a:r>
            <a:r>
              <a:rPr lang="zh-CN" altLang="en-US" sz="3200"/>
              <a:t>实现技术</a:t>
            </a:r>
          </a:p>
          <a:p>
            <a:pPr lvl="1" algn="l"/>
            <a:endParaRPr lang="zh-CN" altLang="en-US" sz="1000">
              <a:latin typeface="楷体_GB2312" pitchFamily="49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>
                <a:solidFill>
                  <a:schemeClr val="tx1"/>
                </a:solidFill>
              </a:rPr>
              <a:t>  </a:t>
            </a:r>
            <a:r>
              <a:rPr lang="zh-CN" altLang="en-US" sz="3200">
                <a:solidFill>
                  <a:srgbClr val="333399"/>
                </a:solidFill>
              </a:rPr>
              <a:t>经历开发一个</a:t>
            </a:r>
            <a:r>
              <a:rPr lang="zh-CN" altLang="en-US" sz="3200"/>
              <a:t>小型编译程序</a:t>
            </a:r>
            <a:r>
              <a:rPr lang="zh-CN" altLang="en-US" sz="3200">
                <a:solidFill>
                  <a:srgbClr val="333399"/>
                </a:solidFill>
              </a:rPr>
              <a:t>的主要阶段</a:t>
            </a:r>
          </a:p>
          <a:p>
            <a:pPr lvl="1" algn="l"/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>
                <a:latin typeface="楷体_GB2312" pitchFamily="49" charset="-122"/>
              </a:rPr>
              <a:t> </a:t>
            </a:r>
            <a:r>
              <a:rPr lang="zh-CN" altLang="en-US" sz="3200">
                <a:solidFill>
                  <a:srgbClr val="333399"/>
                </a:solidFill>
              </a:rPr>
              <a:t>自学并使用</a:t>
            </a:r>
            <a:r>
              <a:rPr lang="zh-CN" altLang="en-US" sz="3200"/>
              <a:t>自动构造工具</a:t>
            </a:r>
          </a:p>
          <a:p>
            <a:pPr algn="l">
              <a:buFont typeface="Wingdings" pitchFamily="2" charset="2"/>
              <a:buNone/>
            </a:pPr>
            <a:endParaRPr lang="zh-CN" altLang="en-US" sz="1000"/>
          </a:p>
          <a:p>
            <a:pPr algn="l">
              <a:buFont typeface="Wingdings" pitchFamily="2" charset="2"/>
              <a:buChar char="²"/>
            </a:pPr>
            <a:r>
              <a:rPr lang="zh-CN" altLang="en-US" sz="3200"/>
              <a:t>  </a:t>
            </a:r>
            <a:r>
              <a:rPr lang="zh-CN" altLang="en-US" sz="3200">
                <a:solidFill>
                  <a:srgbClr val="333399"/>
                </a:solidFill>
              </a:rPr>
              <a:t>加深对</a:t>
            </a:r>
            <a:r>
              <a:rPr lang="zh-CN" altLang="en-US" sz="3200"/>
              <a:t>计算机系统</a:t>
            </a:r>
            <a:r>
              <a:rPr lang="zh-CN" altLang="en-US" sz="3200">
                <a:solidFill>
                  <a:srgbClr val="333399"/>
                </a:solidFill>
              </a:rPr>
              <a:t>的理解</a:t>
            </a: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>
                <a:solidFill>
                  <a:srgbClr val="333399"/>
                </a:solidFill>
              </a:rPr>
              <a:t>  会将所学知识</a:t>
            </a:r>
            <a:r>
              <a:rPr lang="zh-CN" altLang="en-US" sz="3200"/>
              <a:t>灵活应用</a:t>
            </a:r>
          </a:p>
        </p:txBody>
      </p:sp>
      <p:sp>
        <p:nvSpPr>
          <p:cNvPr id="15363" name="AutoShape 10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Rectangle 1033"/>
          <p:cNvSpPr>
            <a:spLocks noChangeArrowheads="1"/>
          </p:cNvSpPr>
          <p:nvPr/>
        </p:nvSpPr>
        <p:spPr bwMode="auto">
          <a:xfrm>
            <a:off x="1546225" y="188913"/>
            <a:ext cx="3241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教学目的要求</a:t>
            </a:r>
          </a:p>
        </p:txBody>
      </p:sp>
      <p:sp>
        <p:nvSpPr>
          <p:cNvPr id="77834" name="Text Box 1034"/>
          <p:cNvSpPr txBox="1">
            <a:spLocks noChangeArrowheads="1"/>
          </p:cNvSpPr>
          <p:nvPr/>
        </p:nvSpPr>
        <p:spPr bwMode="auto">
          <a:xfrm>
            <a:off x="1476375" y="5661025"/>
            <a:ext cx="4967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4000">
                <a:solidFill>
                  <a:srgbClr val="333399"/>
                </a:solidFill>
                <a:latin typeface="宋体" pitchFamily="2" charset="-122"/>
              </a:rPr>
              <a:t>原理 </a:t>
            </a:r>
            <a:r>
              <a:rPr lang="en-US" altLang="zh-CN" sz="4000">
                <a:solidFill>
                  <a:srgbClr val="333399"/>
                </a:solidFill>
                <a:latin typeface="宋体" pitchFamily="2" charset="-122"/>
              </a:rPr>
              <a:t>+ </a:t>
            </a:r>
            <a:r>
              <a:rPr lang="zh-CN" altLang="en-US" sz="4000">
                <a:solidFill>
                  <a:srgbClr val="333399"/>
                </a:solidFill>
                <a:latin typeface="宋体" pitchFamily="2" charset="-122"/>
              </a:rPr>
              <a:t>技术 </a:t>
            </a:r>
            <a:r>
              <a:rPr lang="en-US" altLang="zh-CN" sz="4000">
                <a:solidFill>
                  <a:srgbClr val="333399"/>
                </a:solidFill>
                <a:latin typeface="宋体" pitchFamily="2" charset="-122"/>
              </a:rPr>
              <a:t>+ </a:t>
            </a:r>
            <a:r>
              <a:rPr lang="zh-CN" altLang="en-US" sz="4000">
                <a:solidFill>
                  <a:srgbClr val="333399"/>
                </a:solidFill>
                <a:latin typeface="宋体" pitchFamily="2" charset="-122"/>
              </a:rPr>
              <a:t>工具</a:t>
            </a:r>
            <a:endParaRPr lang="zh-CN" altLang="en-US" sz="4000" b="0">
              <a:solidFill>
                <a:srgbClr val="33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17"/>
          <p:cNvSpPr txBox="1">
            <a:spLocks noChangeArrowheads="1"/>
          </p:cNvSpPr>
          <p:nvPr/>
        </p:nvSpPr>
        <p:spPr bwMode="auto">
          <a:xfrm>
            <a:off x="755576" y="1196752"/>
            <a:ext cx="8066087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先修课程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高级语言程序设计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sz="2800" b="0" dirty="0"/>
              <a:t>Java</a:t>
            </a:r>
            <a:r>
              <a:rPr lang="en-US" altLang="zh-CN" sz="2800" b="0" dirty="0">
                <a:solidFill>
                  <a:srgbClr val="333399"/>
                </a:solidFill>
              </a:rPr>
              <a:t>, C/C++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）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</a:rPr>
              <a:t>离散数学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</a:rPr>
              <a:t>》</a:t>
            </a:r>
          </a:p>
          <a:p>
            <a:pPr lvl="1" algn="l">
              <a:buFont typeface="Symbol" pitchFamily="18" charset="2"/>
              <a:buChar char="-"/>
            </a:pP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</a:rPr>
              <a:t> 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数据结构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endParaRPr lang="en-US" altLang="zh-CN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800" dirty="0"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形式语言与自动机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其它相关课程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just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计算机系统结构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操作系统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，</a:t>
            </a:r>
          </a:p>
          <a:p>
            <a:pPr lvl="1" algn="just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汇编语言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计算机原理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，</a:t>
            </a:r>
            <a:endParaRPr lang="en-US" altLang="zh-CN" sz="2800" dirty="0" smtClean="0">
              <a:solidFill>
                <a:srgbClr val="333399"/>
              </a:solidFill>
              <a:latin typeface="楷体_GB2312" pitchFamily="49" charset="-122"/>
              <a:sym typeface="Symbol" pitchFamily="18" charset="2"/>
            </a:endParaRPr>
          </a:p>
          <a:p>
            <a:pPr lvl="1" algn="just"/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《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计算机系统联合实验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，</a:t>
            </a:r>
            <a:endParaRPr lang="en-US" altLang="zh-CN" sz="2800" dirty="0" smtClean="0">
              <a:solidFill>
                <a:srgbClr val="333399"/>
              </a:solidFill>
              <a:latin typeface="楷体_GB2312" pitchFamily="49" charset="-122"/>
              <a:sym typeface="Symbol" pitchFamily="18" charset="2"/>
            </a:endParaRPr>
          </a:p>
          <a:p>
            <a:pPr lvl="1" algn="just"/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《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专题实践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endParaRPr lang="en-US" altLang="zh-CN" sz="2800" dirty="0">
              <a:solidFill>
                <a:srgbClr val="333399"/>
              </a:solidFill>
              <a:latin typeface="楷体_GB2312" pitchFamily="49" charset="-122"/>
              <a:sym typeface="Symbol" pitchFamily="18" charset="2"/>
            </a:endParaRPr>
          </a:p>
          <a:p>
            <a:pPr lvl="1" algn="just"/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 </a:t>
            </a:r>
          </a:p>
        </p:txBody>
      </p:sp>
      <p:sp>
        <p:nvSpPr>
          <p:cNvPr id="16391" name="Rectangle 18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相 关 课 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教 师 信 息</a:t>
            </a: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893763" y="1228725"/>
            <a:ext cx="7999412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姓名          </a:t>
            </a:r>
            <a:r>
              <a:rPr lang="zh-CN" altLang="en-US" sz="3200" dirty="0" smtClean="0"/>
              <a:t>许东</a:t>
            </a:r>
            <a:endParaRPr lang="zh-CN" altLang="en-US" sz="3200" dirty="0">
              <a:solidFill>
                <a:srgbClr val="333399"/>
              </a:solidFill>
            </a:endParaRPr>
          </a:p>
          <a:p>
            <a:pPr algn="l">
              <a:buClrTx/>
              <a:buFont typeface="Wingdings" pitchFamily="2" charset="2"/>
              <a:buChar char=" "/>
            </a:pPr>
            <a:r>
              <a:rPr lang="zh-CN" altLang="en-US" sz="1000" dirty="0"/>
              <a:t> </a:t>
            </a:r>
          </a:p>
          <a:p>
            <a:pPr algn="l">
              <a:buClrTx/>
              <a:buFont typeface="Wingdings" pitchFamily="2" charset="2"/>
              <a:buChar char="²"/>
            </a:pPr>
            <a:r>
              <a:rPr lang="zh-CN" altLang="en-US" sz="3200" dirty="0"/>
              <a:t> 单位          </a:t>
            </a:r>
            <a:r>
              <a:rPr lang="zh-CN" altLang="en-US" sz="3200" dirty="0" smtClean="0">
                <a:solidFill>
                  <a:srgbClr val="333399"/>
                </a:solidFill>
              </a:rPr>
              <a:t>智能科学系</a:t>
            </a:r>
            <a:endParaRPr lang="zh-CN" altLang="en-US" sz="3200" dirty="0">
              <a:solidFill>
                <a:srgbClr val="333399"/>
              </a:solidFill>
            </a:endParaRPr>
          </a:p>
          <a:p>
            <a:pPr algn="l">
              <a:buClrTx/>
              <a:buFont typeface="Wingdings" pitchFamily="2" charset="2"/>
              <a:buChar char=" "/>
            </a:pPr>
            <a:r>
              <a:rPr lang="zh-CN" altLang="en-US" sz="1000" dirty="0"/>
              <a:t> </a:t>
            </a:r>
          </a:p>
          <a:p>
            <a:pPr algn="l">
              <a:buClrTx/>
              <a:buFont typeface="Wingdings" pitchFamily="2" charset="2"/>
              <a:buChar char="²"/>
            </a:pPr>
            <a:r>
              <a:rPr lang="zh-CN" altLang="en-US" sz="3200" dirty="0"/>
              <a:t> 电话           </a:t>
            </a:r>
            <a:r>
              <a:rPr lang="en-US" altLang="zh-CN" sz="2800" b="0" dirty="0" smtClean="0">
                <a:solidFill>
                  <a:srgbClr val="333399"/>
                </a:solidFill>
              </a:rPr>
              <a:t>66135505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</a:rPr>
              <a:t>O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）</a:t>
            </a:r>
            <a:endParaRPr lang="en-US" altLang="zh-CN" sz="2800" b="0" dirty="0">
              <a:solidFill>
                <a:srgbClr val="333399"/>
              </a:solidFill>
            </a:endParaRPr>
          </a:p>
          <a:p>
            <a:pPr algn="l">
              <a:buClrTx/>
              <a:buFont typeface="Wingdings" pitchFamily="2" charset="2"/>
              <a:buChar char=" "/>
            </a:pPr>
            <a:r>
              <a:rPr lang="en-US" altLang="zh-CN" sz="1000" dirty="0"/>
              <a:t> </a:t>
            </a:r>
          </a:p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办公室       </a:t>
            </a:r>
            <a:r>
              <a:rPr lang="zh-CN" altLang="en-US" sz="3200" dirty="0" smtClean="0">
                <a:solidFill>
                  <a:srgbClr val="333399"/>
                </a:solidFill>
              </a:rPr>
              <a:t>计</a:t>
            </a:r>
            <a:r>
              <a:rPr lang="en-US" altLang="zh-CN" sz="3200" dirty="0" smtClean="0">
                <a:solidFill>
                  <a:srgbClr val="333399"/>
                </a:solidFill>
              </a:rPr>
              <a:t>915</a:t>
            </a:r>
            <a:endParaRPr lang="en-US" altLang="zh-CN" sz="3200" dirty="0">
              <a:solidFill>
                <a:srgbClr val="333399"/>
              </a:solidFill>
            </a:endParaRPr>
          </a:p>
          <a:p>
            <a:pPr algn="l">
              <a:buClrTx/>
              <a:buFont typeface="Wingdings" pitchFamily="2" charset="2"/>
              <a:buChar char=" "/>
            </a:pPr>
            <a:r>
              <a:rPr lang="en-US" altLang="zh-CN" sz="1000" dirty="0"/>
              <a:t>  </a:t>
            </a:r>
          </a:p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电子信箱</a:t>
            </a:r>
            <a:r>
              <a:rPr lang="zh-CN" altLang="en-US" sz="2800" dirty="0"/>
              <a:t>    </a:t>
            </a:r>
            <a:r>
              <a:rPr lang="en-US" altLang="zh-CN" sz="2800" b="0" dirty="0" smtClean="0">
                <a:solidFill>
                  <a:srgbClr val="333399"/>
                </a:solidFill>
                <a:hlinkClick r:id="rId2"/>
              </a:rPr>
              <a:t>dxu@shu.edu.cn</a:t>
            </a:r>
            <a:endParaRPr lang="en-US" altLang="zh-CN" sz="2800" b="0" dirty="0">
              <a:solidFill>
                <a:srgbClr val="333399"/>
              </a:solidFill>
            </a:endParaRPr>
          </a:p>
          <a:p>
            <a:pPr algn="l">
              <a:buClrTx/>
              <a:buFont typeface="Wingdings" pitchFamily="2" charset="2"/>
              <a:buChar char="²"/>
            </a:pPr>
            <a:endParaRPr lang="en-US" altLang="zh-CN" sz="1000" dirty="0">
              <a:solidFill>
                <a:srgbClr val="333399"/>
              </a:solidFill>
            </a:endParaRPr>
          </a:p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研究领域 </a:t>
            </a:r>
          </a:p>
          <a:p>
            <a:pPr algn="l">
              <a:buClrTx/>
              <a:buFont typeface="Wingdings" pitchFamily="2" charset="2"/>
              <a:buNone/>
            </a:pPr>
            <a:r>
              <a:rPr lang="zh-CN" altLang="en-US" sz="1000" dirty="0"/>
              <a:t> </a:t>
            </a:r>
            <a:endParaRPr lang="zh-CN" altLang="en-US" sz="3200" dirty="0"/>
          </a:p>
          <a:p>
            <a:pPr lvl="1" algn="just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</a:rPr>
              <a:t>新型计算模型</a:t>
            </a:r>
            <a:endParaRPr lang="en-US" altLang="zh-CN" sz="28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just">
              <a:buFont typeface="Symbol" pitchFamily="18" charset="2"/>
              <a:buChar char="-"/>
            </a:pPr>
            <a:endParaRPr lang="en-US" altLang="zh-CN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just"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</a:rPr>
              <a:t>智能技术</a:t>
            </a:r>
            <a:endParaRPr lang="zh-CN" altLang="en-US" sz="280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1741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8"/>
          <p:cNvSpPr txBox="1">
            <a:spLocks noChangeArrowheads="1"/>
          </p:cNvSpPr>
          <p:nvPr/>
        </p:nvSpPr>
        <p:spPr bwMode="auto">
          <a:xfrm>
            <a:off x="900113" y="1628775"/>
            <a:ext cx="80645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 "/>
            </a:pPr>
            <a:endParaRPr lang="en-US" altLang="zh-CN" sz="1000" dirty="0"/>
          </a:p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答疑时间    </a:t>
            </a:r>
            <a:r>
              <a:rPr lang="zh-CN" altLang="en-US" sz="3200" dirty="0" smtClean="0">
                <a:solidFill>
                  <a:srgbClr val="333399"/>
                </a:solidFill>
              </a:rPr>
              <a:t>周四 </a:t>
            </a:r>
            <a:r>
              <a:rPr lang="en-US" altLang="zh-CN" sz="3200" dirty="0" smtClean="0">
                <a:solidFill>
                  <a:srgbClr val="333399"/>
                </a:solidFill>
              </a:rPr>
              <a:t>5-6</a:t>
            </a:r>
            <a:endParaRPr lang="en-US" altLang="zh-CN" sz="3200" dirty="0">
              <a:solidFill>
                <a:srgbClr val="333399"/>
              </a:solidFill>
            </a:endParaRPr>
          </a:p>
          <a:p>
            <a:pPr algn="l">
              <a:buClrTx/>
              <a:buFont typeface="Wingdings" pitchFamily="2" charset="2"/>
              <a:buChar char=" "/>
            </a:pPr>
            <a:r>
              <a:rPr lang="en-US" altLang="zh-CN" sz="1000" dirty="0"/>
              <a:t> </a:t>
            </a:r>
          </a:p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答疑地点    </a:t>
            </a:r>
            <a:r>
              <a:rPr lang="zh-CN" altLang="en-US" sz="3200" dirty="0" smtClean="0">
                <a:solidFill>
                  <a:srgbClr val="333399"/>
                </a:solidFill>
              </a:rPr>
              <a:t>计算机楼 </a:t>
            </a:r>
            <a:r>
              <a:rPr lang="en-US" altLang="zh-CN" sz="3200" dirty="0" smtClean="0">
                <a:solidFill>
                  <a:srgbClr val="333399"/>
                </a:solidFill>
              </a:rPr>
              <a:t>915</a:t>
            </a:r>
          </a:p>
          <a:p>
            <a:pPr algn="l">
              <a:buClrTx/>
              <a:buFont typeface="Wingdings" pitchFamily="2" charset="2"/>
              <a:buChar char="²"/>
            </a:pPr>
            <a:endParaRPr lang="en-US" altLang="zh-CN" sz="3200" dirty="0" smtClean="0">
              <a:solidFill>
                <a:srgbClr val="333399"/>
              </a:solidFill>
            </a:endParaRPr>
          </a:p>
          <a:p>
            <a:pPr algn="l">
              <a:buClrTx/>
              <a:buFont typeface="Wingdings" pitchFamily="2" charset="2"/>
              <a:buChar char="²"/>
            </a:pPr>
            <a:r>
              <a:rPr lang="zh-CN" altLang="en-US" sz="3200" dirty="0" smtClean="0"/>
              <a:t>实验指导书、实验报告模板</a:t>
            </a:r>
            <a:r>
              <a:rPr lang="zh-CN" altLang="en-US" sz="3200" dirty="0" smtClean="0">
                <a:solidFill>
                  <a:srgbClr val="333399"/>
                </a:solidFill>
              </a:rPr>
              <a:t>提取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 algn="l">
              <a:buClrTx/>
              <a:buFont typeface="Wingdings" pitchFamily="2" charset="2"/>
              <a:buChar char="²"/>
            </a:pPr>
            <a:r>
              <a:rPr lang="zh-CN" altLang="en-US" sz="3200" dirty="0" smtClean="0">
                <a:solidFill>
                  <a:srgbClr val="333399"/>
                </a:solidFill>
              </a:rPr>
              <a:t>超星平台</a:t>
            </a:r>
            <a:endParaRPr lang="en-US" altLang="zh-CN" sz="1000" dirty="0"/>
          </a:p>
        </p:txBody>
      </p:sp>
      <p:sp>
        <p:nvSpPr>
          <p:cNvPr id="1843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Rectangle 15"/>
          <p:cNvSpPr>
            <a:spLocks noChangeArrowheads="1"/>
          </p:cNvSpPr>
          <p:nvPr/>
        </p:nvSpPr>
        <p:spPr bwMode="auto">
          <a:xfrm>
            <a:off x="1700125" y="188913"/>
            <a:ext cx="261161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</a:rPr>
              <a:t>答 疑 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信 息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13"/>
          <p:cNvSpPr>
            <a:spLocks noChangeArrowheads="1"/>
          </p:cNvSpPr>
          <p:nvPr/>
        </p:nvSpPr>
        <p:spPr bwMode="auto">
          <a:xfrm>
            <a:off x="1485900" y="158750"/>
            <a:ext cx="2222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书面作业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27088" y="1521946"/>
            <a:ext cx="8066087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原理部分书面作业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</a:rPr>
              <a:t>随堂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布置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登记完成情况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部分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</a:rPr>
              <a:t>批阅</a:t>
            </a:r>
            <a:endParaRPr lang="zh-CN" altLang="en-US" sz="2800" dirty="0">
              <a:solidFill>
                <a:srgbClr val="3333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800080"/>
          </a:solidFill>
          <a:miter lim="800000"/>
          <a:headEnd/>
          <a:tailEnd/>
        </a:ln>
      </a:spPr>
      <a:bodyPr/>
      <a:lstStyle>
        <a:defPPr algn="l">
          <a:buClr>
            <a:srgbClr val="000000"/>
          </a:buClr>
          <a:buSzPct val="100000"/>
          <a:buFont typeface="Times New Roman" pitchFamily="18" charset="0"/>
          <a:buNone/>
          <a:defRPr kumimoji="0" b="0" dirty="0" smtClean="0">
            <a:solidFill>
              <a:srgbClr val="FF0000"/>
            </a:solidFill>
            <a:latin typeface="Comic Sans MS" pitchFamily="66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Symbol" pitchFamily="18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23464</TotalTime>
  <Words>2500</Words>
  <Application>Microsoft Office PowerPoint</Application>
  <PresentationFormat>On-screen Show (4:3)</PresentationFormat>
  <Paragraphs>569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CMR10</vt:lpstr>
      <vt:lpstr>方正舒体</vt:lpstr>
      <vt:lpstr>华文行楷</vt:lpstr>
      <vt:lpstr>楷体_GB2312</vt:lpstr>
      <vt:lpstr>宋体</vt:lpstr>
      <vt:lpstr>微软雅黑</vt:lpstr>
      <vt:lpstr>Arial</vt:lpstr>
      <vt:lpstr>Comic Sans MS</vt:lpstr>
      <vt:lpstr>Symbol</vt:lpstr>
      <vt:lpstr>Times New Roman</vt:lpstr>
      <vt:lpstr>Wingdings</vt:lpstr>
      <vt:lpstr>Capsules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xd</cp:lastModifiedBy>
  <cp:revision>858</cp:revision>
  <dcterms:created xsi:type="dcterms:W3CDTF">2002-02-03T03:17:28Z</dcterms:created>
  <dcterms:modified xsi:type="dcterms:W3CDTF">2020-04-07T06:06:47Z</dcterms:modified>
</cp:coreProperties>
</file>