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Default Extension="doc" ContentType="application/msword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58.xml" ContentType="application/vnd.openxmlformats-officedocument.presentationml.slideLayout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745" r:id="rId3"/>
    <p:sldMasterId id="2147483757" r:id="rId4"/>
    <p:sldMasterId id="2147483770" r:id="rId5"/>
    <p:sldMasterId id="2147483782" r:id="rId6"/>
  </p:sldMasterIdLst>
  <p:notesMasterIdLst>
    <p:notesMasterId r:id="rId81"/>
  </p:notesMasterIdLst>
  <p:sldIdLst>
    <p:sldId id="341" r:id="rId7"/>
    <p:sldId id="391" r:id="rId8"/>
    <p:sldId id="313" r:id="rId9"/>
    <p:sldId id="314" r:id="rId10"/>
    <p:sldId id="392" r:id="rId11"/>
    <p:sldId id="343" r:id="rId12"/>
    <p:sldId id="315" r:id="rId13"/>
    <p:sldId id="316" r:id="rId14"/>
    <p:sldId id="317" r:id="rId15"/>
    <p:sldId id="318" r:id="rId16"/>
    <p:sldId id="342" r:id="rId17"/>
    <p:sldId id="261" r:id="rId18"/>
    <p:sldId id="393" r:id="rId19"/>
    <p:sldId id="334" r:id="rId20"/>
    <p:sldId id="277" r:id="rId21"/>
    <p:sldId id="384" r:id="rId22"/>
    <p:sldId id="344" r:id="rId23"/>
    <p:sldId id="345" r:id="rId24"/>
    <p:sldId id="386" r:id="rId25"/>
    <p:sldId id="346" r:id="rId26"/>
    <p:sldId id="407" r:id="rId27"/>
    <p:sldId id="408" r:id="rId28"/>
    <p:sldId id="409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10" r:id="rId42"/>
    <p:sldId id="415" r:id="rId43"/>
    <p:sldId id="406" r:id="rId44"/>
    <p:sldId id="347" r:id="rId45"/>
    <p:sldId id="284" r:id="rId46"/>
    <p:sldId id="388" r:id="rId47"/>
    <p:sldId id="413" r:id="rId48"/>
    <p:sldId id="412" r:id="rId49"/>
    <p:sldId id="414" r:id="rId50"/>
    <p:sldId id="340" r:id="rId51"/>
    <p:sldId id="348" r:id="rId52"/>
    <p:sldId id="349" r:id="rId53"/>
    <p:sldId id="289" r:id="rId54"/>
    <p:sldId id="365" r:id="rId55"/>
    <p:sldId id="287" r:id="rId56"/>
    <p:sldId id="350" r:id="rId57"/>
    <p:sldId id="292" r:id="rId58"/>
    <p:sldId id="389" r:id="rId59"/>
    <p:sldId id="366" r:id="rId60"/>
    <p:sldId id="294" r:id="rId61"/>
    <p:sldId id="293" r:id="rId62"/>
    <p:sldId id="351" r:id="rId63"/>
    <p:sldId id="354" r:id="rId64"/>
    <p:sldId id="355" r:id="rId65"/>
    <p:sldId id="411" r:id="rId66"/>
    <p:sldId id="353" r:id="rId67"/>
    <p:sldId id="300" r:id="rId68"/>
    <p:sldId id="358" r:id="rId69"/>
    <p:sldId id="356" r:id="rId70"/>
    <p:sldId id="357" r:id="rId71"/>
    <p:sldId id="359" r:id="rId72"/>
    <p:sldId id="367" r:id="rId73"/>
    <p:sldId id="369" r:id="rId74"/>
    <p:sldId id="368" r:id="rId75"/>
    <p:sldId id="362" r:id="rId76"/>
    <p:sldId id="371" r:id="rId77"/>
    <p:sldId id="370" r:id="rId78"/>
    <p:sldId id="360" r:id="rId79"/>
    <p:sldId id="390" r:id="rId8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3300"/>
    <a:srgbClr val="990000"/>
    <a:srgbClr val="FF0066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660"/>
  </p:normalViewPr>
  <p:slideViewPr>
    <p:cSldViewPr>
      <p:cViewPr varScale="1">
        <p:scale>
          <a:sx n="84" d="100"/>
          <a:sy n="84" d="100"/>
        </p:scale>
        <p:origin x="-10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25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84" Type="http://schemas.openxmlformats.org/officeDocument/2006/relationships/theme" Target="theme/theme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presProps" Target="presProps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EE6B866-0A56-4E47-B7C4-262E97053C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64697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/>
            <a:fld id="{0EB80641-F49A-4CF1-9983-B4DD5C0680F7}" type="slidenum">
              <a:rPr lang="zh-CN" altLang="en-US" sz="1200" smtClean="0"/>
              <a:pPr eaLnBrk="1" hangingPunct="1"/>
              <a:t>6</a:t>
            </a:fld>
            <a:endParaRPr lang="en-US" altLang="zh-CN" sz="12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F7FBF-AE42-4F74-AC34-93EB5A1F08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1591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A28FF-B801-4A82-98F0-22F11BC926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5869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09D68-C8E8-4CB2-A08B-8A08FE33E7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04956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7DD57-37AD-4AB2-9340-4B5C08C51F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64679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65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65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C5E8897-7E8E-4CF1-9E08-3007C1CD5F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82873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4A462-BA89-4CB7-9DF3-E5D9D1582F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16873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3783C-8095-4017-ABD2-F8D2AF5590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45767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9B4D3-59E3-433D-BB79-6CF45A062A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78677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84E7F-67F9-4BF5-AC57-5E63B2611C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7811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ED3E9-8C85-43BC-A7F7-76C95A463A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24066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62117-34B1-4351-ADBE-5ACA3FF89E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0700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2B95C-6C08-403B-BAC4-71B47156BA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44239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7DF4D-9D2A-4720-9743-9187980B13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37888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91D0F-BB71-4253-8E3F-828D9BE6D3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1137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B4255-6BD0-43CA-A39D-C2CEDEE335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873987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69584-B931-48CE-B1F6-5F9CA9B52C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737215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D4F81-F725-4926-8142-BD38236B05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589955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F7FBF-AE42-4F74-AC34-93EB5A1F08B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59117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2B95C-6C08-403B-BAC4-71B47156BA4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4239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D4F81-F725-4926-8142-BD38236B050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89955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64C0E-B0E7-42E1-9A56-A0DCD2700E0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11594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FF43E-958A-4411-AA3C-980BE983A4D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922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64C0E-B0E7-42E1-9A56-A0DCD2700E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011594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F8BD0-915F-4204-AD22-705DC257C21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23321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1FF19-3EA6-404E-9937-CAD94442088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59634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8CFB9-9918-41AC-83E9-B7F6E5142D5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65273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E5A29-C4A1-4DEF-9BDE-1A2CE37BA47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5079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A28FF-B801-4A82-98F0-22F11BC9262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86962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09D68-C8E8-4CB2-A08B-8A08FE33E73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4956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7DD57-37AD-4AB2-9340-4B5C08C51F3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46799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65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65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C5E8897-7E8E-4CF1-9E08-3007C1CD5FEA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28735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4A462-BA89-4CB7-9DF3-E5D9D1582FF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68739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3783C-8095-4017-ABD2-F8D2AF55905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576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FF43E-958A-4411-AA3C-980BE983A4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292258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9B4D3-59E3-433D-BB79-6CF45A062A9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86776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84E7F-67F9-4BF5-AC57-5E63B2611C1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78110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ED3E9-8C85-43BC-A7F7-76C95A463AD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40664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62117-34B1-4351-ADBE-5ACA3FF89E5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70023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7DF4D-9D2A-4720-9743-9187980B13A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788899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91D0F-BB71-4253-8E3F-828D9BE6D3E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1370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B4255-6BD0-43CA-A39D-C2CEDEE335E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73987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69584-B931-48CE-B1F6-5F9CA9B52CC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37215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65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65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C5E8897-7E8E-4CF1-9E08-3007C1CD5FEA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28735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4A462-BA89-4CB7-9DF3-E5D9D1582FF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687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F8BD0-915F-4204-AD22-705DC257C2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323321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3783C-8095-4017-ABD2-F8D2AF55905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57671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9B4D3-59E3-433D-BB79-6CF45A062A9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86776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84E7F-67F9-4BF5-AC57-5E63B2611C1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78110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ED3E9-8C85-43BC-A7F7-76C95A463AD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40664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62117-34B1-4351-ADBE-5ACA3FF89E5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70023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7DF4D-9D2A-4720-9743-9187980B13A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78889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91D0F-BB71-4253-8E3F-828D9BE6D3E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1370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B4255-6BD0-43CA-A39D-C2CEDEE335E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73987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69584-B931-48CE-B1F6-5F9CA9B52CC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372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1FF19-3EA6-404E-9937-CAD9444208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2596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8CFB9-9918-41AC-83E9-B7F6E5142D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4652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E5A29-C4A1-4DEF-9BDE-1A2CE37BA4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350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ECEF3A0A-6EB2-41AE-A981-35362AE730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latin typeface="Tahoma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latin typeface="Tahoma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latin typeface="Tahoma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latin typeface="Tahoma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latin typeface="Tahoma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latin typeface="Tahoma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latin typeface="Tahoma" pitchFamily="34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54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3FEABAE4-C4F9-4BAE-A0DB-5B8C3AA7CA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>
                  <a:srgbClr val="800080"/>
                </a:buClr>
                <a:buFont typeface="Symbol" pitchFamily="18" charset="2"/>
                <a:buNone/>
                <a:defRPr/>
              </a:pPr>
              <a:endParaRPr kumimoji="1" lang="zh-CN" altLang="en-US" sz="2000" b="1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>
                  <a:srgbClr val="800080"/>
                </a:buClr>
                <a:buFont typeface="Symbol" pitchFamily="18" charset="2"/>
                <a:buNone/>
                <a:defRPr/>
              </a:pPr>
              <a:endParaRPr kumimoji="1" lang="zh-CN" altLang="en-US" sz="2000" b="1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endParaRPr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Clr>
                <a:srgbClr val="800080"/>
              </a:buClr>
              <a:buFont typeface="Symbol" pitchFamily="18" charset="2"/>
              <a:buNone/>
              <a:defRPr/>
            </a:pPr>
            <a:endParaRPr kumimoji="1" lang="zh-CN" altLang="en-US" sz="2000" b="1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>
              <a:solidFill>
                <a:srgbClr val="003366"/>
              </a:solidFill>
              <a:latin typeface="Times New Roman" pitchFamily="18" charset="0"/>
            </a:endParaRPr>
          </a:p>
        </p:txBody>
      </p:sp>
      <p:pic>
        <p:nvPicPr>
          <p:cNvPr id="12" name="Picture 9" descr="C:\Users\THINK\Desktop\个人简介 ppt\mat\SHU logo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4624"/>
            <a:ext cx="73342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8"/>
          <p:cNvSpPr txBox="1">
            <a:spLocks noChangeArrowheads="1"/>
          </p:cNvSpPr>
          <p:nvPr userDrawn="1"/>
        </p:nvSpPr>
        <p:spPr bwMode="auto">
          <a:xfrm>
            <a:off x="7524403" y="549449"/>
            <a:ext cx="14874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Clr>
                <a:srgbClr val="800080"/>
              </a:buClr>
              <a:buFont typeface="Symbol" pitchFamily="18" charset="2"/>
              <a:buNone/>
              <a:defRPr/>
            </a:pPr>
            <a:r>
              <a:rPr kumimoji="1" lang="en-US" altLang="zh-CN" sz="1200" b="1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Shanghai University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524403" y="117649"/>
            <a:ext cx="14160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Clr>
                <a:srgbClr val="800080"/>
              </a:buClr>
              <a:buFont typeface="Symbol" pitchFamily="18" charset="2"/>
              <a:buNone/>
              <a:defRPr/>
            </a:pPr>
            <a:r>
              <a:rPr kumimoji="1" lang="zh-CN" altLang="en-US" b="1" dirty="0">
                <a:solidFill>
                  <a:srgbClr val="000066"/>
                </a:solidFill>
                <a:latin typeface="华文行楷" pitchFamily="2" charset="-122"/>
                <a:ea typeface="华文行楷" pitchFamily="2" charset="-122"/>
              </a:rPr>
              <a:t>上海大学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ECEF3A0A-6EB2-41AE-A981-35362AE7308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54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54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54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3FEABAE4-C4F9-4BAE-A0DB-5B8C3AA7CA6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54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54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54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3FEABAE4-C4F9-4BAE-A0DB-5B8C3AA7CA6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章 </a:t>
            </a:r>
            <a:r>
              <a:rPr lang="en-US" altLang="zh-CN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LR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（程序及其构造）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6989762" cy="411480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自下而上分析及其</a:t>
            </a:r>
            <a:r>
              <a:rPr lang="en-US" altLang="zh-CN" b="1" dirty="0" smtClean="0"/>
              <a:t>LR</a:t>
            </a:r>
            <a:r>
              <a:rPr lang="zh-CN" altLang="en-US" b="1" dirty="0" smtClean="0"/>
              <a:t>分析概述</a:t>
            </a:r>
          </a:p>
          <a:p>
            <a:pPr eaLnBrk="1" hangingPunct="1"/>
            <a:r>
              <a:rPr lang="en-US" altLang="zh-CN" b="1" dirty="0" smtClean="0"/>
              <a:t>LR (0) </a:t>
            </a:r>
            <a:r>
              <a:rPr lang="zh-CN" altLang="en-US" b="1" dirty="0" smtClean="0"/>
              <a:t>分析</a:t>
            </a:r>
          </a:p>
          <a:p>
            <a:pPr eaLnBrk="1" hangingPunct="1"/>
            <a:r>
              <a:rPr lang="en-US" altLang="zh-CN" b="1" dirty="0" smtClean="0"/>
              <a:t>SLR(1) </a:t>
            </a:r>
            <a:r>
              <a:rPr lang="zh-CN" altLang="en-US" b="1" dirty="0" smtClean="0"/>
              <a:t>分析</a:t>
            </a:r>
          </a:p>
          <a:p>
            <a:pPr eaLnBrk="1" hangingPunct="1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LR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）分析</a:t>
            </a:r>
          </a:p>
          <a:p>
            <a:pPr eaLnBrk="1" hangingPunct="1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LALR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分析</a:t>
            </a:r>
          </a:p>
          <a:p>
            <a:pPr eaLnBrk="1" hangingPunct="1"/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使用二义文法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989887" cy="1511300"/>
          </a:xfrm>
        </p:spPr>
        <p:txBody>
          <a:bodyPr/>
          <a:lstStyle/>
          <a:p>
            <a:pPr algn="l" eaLnBrk="1" hangingPunct="1"/>
            <a:r>
              <a:rPr kumimoji="1" lang="en-US" altLang="zh-CN" sz="2800" b="1" smtClean="0">
                <a:solidFill>
                  <a:schemeClr val="tx1"/>
                </a:solidFill>
              </a:rPr>
              <a:t>G[E]</a:t>
            </a:r>
            <a:r>
              <a:rPr kumimoji="1" lang="zh-CN" altLang="en-US" sz="2800" b="1" smtClean="0">
                <a:solidFill>
                  <a:schemeClr val="tx1"/>
                </a:solidFill>
              </a:rPr>
              <a:t>：</a:t>
            </a:r>
            <a:r>
              <a:rPr kumimoji="1" lang="en-US" altLang="zh-CN" sz="2800" b="1" smtClean="0">
                <a:solidFill>
                  <a:schemeClr val="tx1"/>
                </a:solidFill>
              </a:rPr>
              <a:t>E→E+T|T</a:t>
            </a:r>
            <a:br>
              <a:rPr kumimoji="1" lang="en-US" altLang="zh-CN" sz="2800" b="1" smtClean="0">
                <a:solidFill>
                  <a:schemeClr val="tx1"/>
                </a:solidFill>
              </a:rPr>
            </a:br>
            <a:r>
              <a:rPr kumimoji="1" lang="en-US" altLang="zh-CN" sz="2800" b="1" smtClean="0">
                <a:solidFill>
                  <a:schemeClr val="tx1"/>
                </a:solidFill>
              </a:rPr>
              <a:t>             T→T*F|F</a:t>
            </a:r>
            <a:br>
              <a:rPr kumimoji="1" lang="en-US" altLang="zh-CN" sz="2800" b="1" smtClean="0">
                <a:solidFill>
                  <a:schemeClr val="tx1"/>
                </a:solidFill>
              </a:rPr>
            </a:br>
            <a:r>
              <a:rPr kumimoji="1" lang="en-US" altLang="zh-CN" sz="2800" b="1" smtClean="0">
                <a:solidFill>
                  <a:schemeClr val="tx1"/>
                </a:solidFill>
              </a:rPr>
              <a:t>              F→(E)|i</a:t>
            </a:r>
            <a:endParaRPr kumimoji="1" lang="zh-CN" altLang="en-US" sz="4000" b="1" smtClean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71988"/>
          </a:xfrm>
        </p:spPr>
        <p:txBody>
          <a:bodyPr/>
          <a:lstStyle/>
          <a:p>
            <a:pPr eaLnBrk="1" hangingPunct="1"/>
            <a:r>
              <a:rPr kumimoji="1" lang="zh-CN" altLang="en-US" smtClean="0"/>
              <a:t>句型 </a:t>
            </a:r>
            <a:r>
              <a:rPr kumimoji="1" lang="en-US" altLang="zh-CN" smtClean="0">
                <a:solidFill>
                  <a:srgbClr val="CC0000"/>
                </a:solidFill>
              </a:rPr>
              <a:t>i*i+i </a:t>
            </a:r>
            <a:r>
              <a:rPr kumimoji="1" lang="zh-CN" altLang="en-US" smtClean="0">
                <a:solidFill>
                  <a:srgbClr val="CC0000"/>
                </a:solidFill>
              </a:rPr>
              <a:t>的自下而上分析，</a:t>
            </a:r>
            <a:r>
              <a:rPr kumimoji="1" lang="zh-CN" altLang="en-US" smtClean="0"/>
              <a:t>总是归约当前句型的句柄形成的</a:t>
            </a:r>
            <a:r>
              <a:rPr kumimoji="1" lang="zh-CN" altLang="en-US" smtClean="0">
                <a:solidFill>
                  <a:srgbClr val="0070C0"/>
                </a:solidFill>
              </a:rPr>
              <a:t>规范推导</a:t>
            </a:r>
            <a:r>
              <a:rPr kumimoji="1" lang="zh-CN" altLang="en-US" smtClean="0"/>
              <a:t>序列：</a:t>
            </a:r>
            <a:r>
              <a:rPr kumimoji="1" lang="en-US" altLang="zh-CN" smtClean="0"/>
              <a:t>      E</a:t>
            </a:r>
            <a:r>
              <a:rPr kumimoji="1" lang="en-US" altLang="zh-CN" smtClean="0">
                <a:sym typeface="Symbol" pitchFamily="18" charset="2"/>
              </a:rPr>
              <a:t>E+TE+FE+iT+iT*F+iT*i+iF*i+i i*i+i</a:t>
            </a:r>
          </a:p>
          <a:p>
            <a:pPr eaLnBrk="1" hangingPunct="1">
              <a:buFontTx/>
              <a:buNone/>
            </a:pPr>
            <a:endParaRPr kumimoji="1" lang="en-US" altLang="zh-CN" smtClean="0">
              <a:sym typeface="Symbol" pitchFamily="18" charset="2"/>
            </a:endParaRPr>
          </a:p>
          <a:p>
            <a:pPr eaLnBrk="1" hangingPunct="1"/>
            <a:r>
              <a:rPr kumimoji="1" lang="zh-CN" altLang="en-US" smtClean="0"/>
              <a:t>句型 </a:t>
            </a:r>
            <a:r>
              <a:rPr kumimoji="1" lang="en-US" altLang="zh-CN" smtClean="0">
                <a:solidFill>
                  <a:srgbClr val="CC0000"/>
                </a:solidFill>
              </a:rPr>
              <a:t>i*i+i </a:t>
            </a:r>
            <a:r>
              <a:rPr kumimoji="1" lang="zh-CN" altLang="en-US" smtClean="0">
                <a:solidFill>
                  <a:srgbClr val="CC0000"/>
                </a:solidFill>
              </a:rPr>
              <a:t>的自下而上分析</a:t>
            </a:r>
            <a:r>
              <a:rPr kumimoji="1" lang="zh-CN" altLang="en-US" smtClean="0"/>
              <a:t>总是归约当前句型的最左素短语形成的推导：</a:t>
            </a:r>
            <a:endParaRPr kumimoji="1" lang="zh-CN" altLang="en-US" smtClean="0">
              <a:solidFill>
                <a:srgbClr val="CC0000"/>
              </a:solidFill>
            </a:endParaRPr>
          </a:p>
          <a:p>
            <a:pPr eaLnBrk="1" hangingPunct="1">
              <a:buFontTx/>
              <a:buNone/>
            </a:pPr>
            <a:r>
              <a:rPr kumimoji="1" lang="en-US" altLang="zh-CN" smtClean="0"/>
              <a:t>    E</a:t>
            </a:r>
            <a:r>
              <a:rPr kumimoji="1" lang="en-US" altLang="zh-CN" smtClean="0">
                <a:sym typeface="Symbol" pitchFamily="18" charset="2"/>
              </a:rPr>
              <a:t>T+FT+iF*F+iF*i+i i*i+i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72400" cy="782637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chemeClr val="tx1"/>
                </a:solidFill>
                <a:ea typeface="楷体_GB2312" pitchFamily="49" charset="-122"/>
              </a:rPr>
              <a:t>LR</a:t>
            </a:r>
            <a:r>
              <a:rPr lang="zh-CN" altLang="en-US" sz="4000" b="1" dirty="0" smtClean="0">
                <a:solidFill>
                  <a:schemeClr val="tx1"/>
                </a:solidFill>
                <a:ea typeface="楷体_GB2312" pitchFamily="49" charset="-122"/>
              </a:rPr>
              <a:t>分析</a:t>
            </a:r>
            <a:r>
              <a:rPr kumimoji="1" lang="zh-CN" altLang="zh-CN" dirty="0" smtClean="0"/>
              <a:t>器模型</a:t>
            </a:r>
            <a:endParaRPr kumimoji="1" lang="zh-CN" altLang="en-US" dirty="0" smtClean="0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3505200" y="3124200"/>
            <a:ext cx="1447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/>
              <a:t>总控程序</a:t>
            </a:r>
          </a:p>
        </p:txBody>
      </p:sp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49530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5867400" y="3276600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output</a:t>
            </a:r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 flipV="1">
            <a:off x="4191000" y="2276475"/>
            <a:ext cx="20638" cy="84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3276600" y="1828800"/>
            <a:ext cx="22320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Input </a:t>
            </a:r>
            <a:r>
              <a:rPr kumimoji="1" lang="en-US" altLang="zh-CN">
                <a:cs typeface="Times New Roman" charset="0"/>
              </a:rPr>
              <a:t>×</a:t>
            </a:r>
            <a:r>
              <a:rPr kumimoji="1" lang="en-US" altLang="zh-CN"/>
              <a:t>××#</a:t>
            </a:r>
          </a:p>
        </p:txBody>
      </p:sp>
      <p:sp>
        <p:nvSpPr>
          <p:cNvPr id="13320" name="Rectangle 12"/>
          <p:cNvSpPr>
            <a:spLocks noChangeArrowheads="1"/>
          </p:cNvSpPr>
          <p:nvPr/>
        </p:nvSpPr>
        <p:spPr bwMode="auto">
          <a:xfrm>
            <a:off x="1524000" y="2438400"/>
            <a:ext cx="4572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/>
              <a:t>S</a:t>
            </a:r>
            <a:r>
              <a:rPr kumimoji="1" lang="en-US" altLang="zh-CN" baseline="-25000"/>
              <a:t>n</a:t>
            </a:r>
          </a:p>
        </p:txBody>
      </p:sp>
      <p:sp>
        <p:nvSpPr>
          <p:cNvPr id="13321" name="Rectangle 13"/>
          <p:cNvSpPr>
            <a:spLocks noChangeArrowheads="1"/>
          </p:cNvSpPr>
          <p:nvPr/>
        </p:nvSpPr>
        <p:spPr bwMode="auto">
          <a:xfrm>
            <a:off x="1981200" y="2438400"/>
            <a:ext cx="4572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/>
              <a:t>X</a:t>
            </a:r>
            <a:r>
              <a:rPr kumimoji="1" lang="en-US" altLang="zh-CN" baseline="-25000"/>
              <a:t>m</a:t>
            </a:r>
            <a:endParaRPr kumimoji="1" lang="en-US" altLang="zh-CN"/>
          </a:p>
        </p:txBody>
      </p:sp>
      <p:sp>
        <p:nvSpPr>
          <p:cNvPr id="13322" name="Rectangle 14"/>
          <p:cNvSpPr>
            <a:spLocks noChangeArrowheads="1"/>
          </p:cNvSpPr>
          <p:nvPr/>
        </p:nvSpPr>
        <p:spPr bwMode="auto">
          <a:xfrm>
            <a:off x="1524000" y="3581400"/>
            <a:ext cx="4572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/>
              <a:t>…</a:t>
            </a:r>
          </a:p>
          <a:p>
            <a:pPr algn="ctr"/>
            <a:r>
              <a:rPr kumimoji="1" lang="en-US" altLang="zh-CN"/>
              <a:t>S</a:t>
            </a:r>
            <a:r>
              <a:rPr kumimoji="1" lang="en-US" altLang="zh-CN" baseline="-25000"/>
              <a:t>1</a:t>
            </a:r>
          </a:p>
        </p:txBody>
      </p:sp>
      <p:sp>
        <p:nvSpPr>
          <p:cNvPr id="13323" name="Rectangle 15"/>
          <p:cNvSpPr>
            <a:spLocks noChangeArrowheads="1"/>
          </p:cNvSpPr>
          <p:nvPr/>
        </p:nvSpPr>
        <p:spPr bwMode="auto">
          <a:xfrm>
            <a:off x="1981200" y="3581400"/>
            <a:ext cx="4572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/>
              <a:t>…</a:t>
            </a:r>
          </a:p>
          <a:p>
            <a:pPr algn="ctr"/>
            <a:r>
              <a:rPr kumimoji="1" lang="en-US" altLang="zh-CN"/>
              <a:t>X</a:t>
            </a:r>
            <a:r>
              <a:rPr kumimoji="1" lang="en-US" altLang="zh-CN" baseline="-25000"/>
              <a:t>1</a:t>
            </a:r>
          </a:p>
        </p:txBody>
      </p:sp>
      <p:sp>
        <p:nvSpPr>
          <p:cNvPr id="13324" name="Rectangle 16"/>
          <p:cNvSpPr>
            <a:spLocks noChangeArrowheads="1"/>
          </p:cNvSpPr>
          <p:nvPr/>
        </p:nvSpPr>
        <p:spPr bwMode="auto">
          <a:xfrm>
            <a:off x="1524000" y="4724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/>
              <a:t>S</a:t>
            </a:r>
            <a:r>
              <a:rPr kumimoji="1" lang="en-US" altLang="zh-CN" baseline="-25000"/>
              <a:t>0</a:t>
            </a:r>
          </a:p>
        </p:txBody>
      </p:sp>
      <p:sp>
        <p:nvSpPr>
          <p:cNvPr id="13325" name="Rectangle 17"/>
          <p:cNvSpPr>
            <a:spLocks noChangeArrowheads="1"/>
          </p:cNvSpPr>
          <p:nvPr/>
        </p:nvSpPr>
        <p:spPr bwMode="auto">
          <a:xfrm>
            <a:off x="1981200" y="4724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/>
              <a:t>#</a:t>
            </a:r>
          </a:p>
        </p:txBody>
      </p:sp>
      <p:sp>
        <p:nvSpPr>
          <p:cNvPr id="13326" name="Line 18"/>
          <p:cNvSpPr>
            <a:spLocks noChangeShapeType="1"/>
          </p:cNvSpPr>
          <p:nvPr/>
        </p:nvSpPr>
        <p:spPr bwMode="auto">
          <a:xfrm flipV="1">
            <a:off x="15240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Line 19"/>
          <p:cNvSpPr>
            <a:spLocks noChangeShapeType="1"/>
          </p:cNvSpPr>
          <p:nvPr/>
        </p:nvSpPr>
        <p:spPr bwMode="auto">
          <a:xfrm flipV="1">
            <a:off x="24384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Text Box 20"/>
          <p:cNvSpPr txBox="1">
            <a:spLocks noChangeArrowheads="1"/>
          </p:cNvSpPr>
          <p:nvPr/>
        </p:nvSpPr>
        <p:spPr bwMode="auto">
          <a:xfrm>
            <a:off x="1600200" y="1905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栈</a:t>
            </a:r>
            <a:endParaRPr kumimoji="1" lang="zh-CN" altLang="zh-CN"/>
          </a:p>
        </p:txBody>
      </p:sp>
      <p:sp>
        <p:nvSpPr>
          <p:cNvPr id="13329" name="Text Box 21"/>
          <p:cNvSpPr txBox="1">
            <a:spLocks noChangeArrowheads="1"/>
          </p:cNvSpPr>
          <p:nvPr/>
        </p:nvSpPr>
        <p:spPr bwMode="auto">
          <a:xfrm>
            <a:off x="1219200" y="51816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800"/>
              <a:t>状态</a:t>
            </a:r>
          </a:p>
        </p:txBody>
      </p:sp>
      <p:sp>
        <p:nvSpPr>
          <p:cNvPr id="13330" name="Text Box 22"/>
          <p:cNvSpPr txBox="1">
            <a:spLocks noChangeArrowheads="1"/>
          </p:cNvSpPr>
          <p:nvPr/>
        </p:nvSpPr>
        <p:spPr bwMode="auto">
          <a:xfrm>
            <a:off x="1981200" y="51816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800"/>
              <a:t>文法符号</a:t>
            </a:r>
          </a:p>
        </p:txBody>
      </p:sp>
      <p:sp>
        <p:nvSpPr>
          <p:cNvPr id="13331" name="Line 23"/>
          <p:cNvSpPr>
            <a:spLocks noChangeShapeType="1"/>
          </p:cNvSpPr>
          <p:nvPr/>
        </p:nvSpPr>
        <p:spPr bwMode="auto">
          <a:xfrm flipH="1">
            <a:off x="2438400" y="3505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2" name="Line 24"/>
          <p:cNvSpPr>
            <a:spLocks noChangeShapeType="1"/>
          </p:cNvSpPr>
          <p:nvPr/>
        </p:nvSpPr>
        <p:spPr bwMode="auto">
          <a:xfrm>
            <a:off x="41910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3" name="Line 25"/>
          <p:cNvSpPr>
            <a:spLocks noChangeShapeType="1"/>
          </p:cNvSpPr>
          <p:nvPr/>
        </p:nvSpPr>
        <p:spPr bwMode="auto">
          <a:xfrm>
            <a:off x="3581400" y="42672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Line 26"/>
          <p:cNvSpPr>
            <a:spLocks noChangeShapeType="1"/>
          </p:cNvSpPr>
          <p:nvPr/>
        </p:nvSpPr>
        <p:spPr bwMode="auto">
          <a:xfrm>
            <a:off x="35814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Rectangle 27"/>
          <p:cNvSpPr>
            <a:spLocks noChangeArrowheads="1"/>
          </p:cNvSpPr>
          <p:nvPr/>
        </p:nvSpPr>
        <p:spPr bwMode="auto">
          <a:xfrm>
            <a:off x="3352800" y="457200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/>
              <a:t>ACTION</a:t>
            </a:r>
          </a:p>
        </p:txBody>
      </p:sp>
      <p:sp>
        <p:nvSpPr>
          <p:cNvPr id="13336" name="Rectangle 28"/>
          <p:cNvSpPr>
            <a:spLocks noChangeArrowheads="1"/>
          </p:cNvSpPr>
          <p:nvPr/>
        </p:nvSpPr>
        <p:spPr bwMode="auto">
          <a:xfrm>
            <a:off x="4648200" y="45720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/>
              <a:t>GOTO</a:t>
            </a:r>
          </a:p>
        </p:txBody>
      </p:sp>
      <p:sp>
        <p:nvSpPr>
          <p:cNvPr id="13337" name="Rectangle 29"/>
          <p:cNvSpPr>
            <a:spLocks noChangeArrowheads="1"/>
          </p:cNvSpPr>
          <p:nvPr/>
        </p:nvSpPr>
        <p:spPr bwMode="auto">
          <a:xfrm>
            <a:off x="3352800" y="5029200"/>
            <a:ext cx="2362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/>
              <a:t>LR</a:t>
            </a:r>
            <a:r>
              <a:rPr kumimoji="1" lang="zh-CN" altLang="en-US"/>
              <a:t>分析表</a:t>
            </a:r>
          </a:p>
        </p:txBody>
      </p:sp>
      <p:sp>
        <p:nvSpPr>
          <p:cNvPr id="13338" name="Line 30"/>
          <p:cNvSpPr>
            <a:spLocks noChangeShapeType="1"/>
          </p:cNvSpPr>
          <p:nvPr/>
        </p:nvSpPr>
        <p:spPr bwMode="auto">
          <a:xfrm>
            <a:off x="48006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9" name="Line 31"/>
          <p:cNvSpPr>
            <a:spLocks noChangeShapeType="1"/>
          </p:cNvSpPr>
          <p:nvPr/>
        </p:nvSpPr>
        <p:spPr bwMode="auto">
          <a:xfrm>
            <a:off x="72390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0" name="Text Box 32"/>
          <p:cNvSpPr txBox="1">
            <a:spLocks noChangeArrowheads="1"/>
          </p:cNvSpPr>
          <p:nvPr/>
        </p:nvSpPr>
        <p:spPr bwMode="auto">
          <a:xfrm>
            <a:off x="6934200" y="4572000"/>
            <a:ext cx="609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产生式表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40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40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mtClean="0"/>
              <a:t>LR</a:t>
            </a:r>
            <a:r>
              <a:rPr lang="zh-CN" altLang="en-US" smtClean="0"/>
              <a:t>分析使用两张表</a:t>
            </a:r>
            <a:endParaRPr lang="zh-CN" altLang="en-US" sz="40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800600"/>
          </a:xfrm>
        </p:spPr>
        <p:txBody>
          <a:bodyPr/>
          <a:lstStyle/>
          <a:p>
            <a:pPr marL="179388" lvl="1" indent="0" eaLnBrk="1" hangingPunct="1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990000"/>
                </a:solidFill>
              </a:rPr>
              <a:t>ACTION</a:t>
            </a:r>
            <a:r>
              <a:rPr lang="zh-CN" altLang="en-US" sz="2400" b="1" dirty="0" smtClean="0">
                <a:solidFill>
                  <a:srgbClr val="990000"/>
                </a:solidFill>
              </a:rPr>
              <a:t>表</a:t>
            </a:r>
          </a:p>
          <a:p>
            <a:pPr marL="179388" lvl="1" indent="0" eaLnBrk="1" hangingPunct="1">
              <a:buFont typeface="Wingdings" pitchFamily="2" charset="2"/>
              <a:buNone/>
              <a:defRPr/>
            </a:pPr>
            <a:r>
              <a:rPr lang="zh-CN" altLang="en-US" sz="2400" b="1" dirty="0" smtClean="0"/>
              <a:t>告诉分析器：栈顶状态为</a:t>
            </a:r>
            <a:r>
              <a:rPr lang="en-US" altLang="en-US" sz="2400" b="1" dirty="0" smtClean="0"/>
              <a:t>S,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当前输入符号是</a:t>
            </a:r>
            <a:r>
              <a:rPr lang="en-US" altLang="zh-CN" sz="2400" b="1" dirty="0" smtClean="0"/>
              <a:t>a</a:t>
            </a:r>
            <a:r>
              <a:rPr lang="zh-CN" altLang="zh-CN" sz="2400" b="1" dirty="0" smtClean="0"/>
              <a:t>时做</a:t>
            </a:r>
            <a:r>
              <a:rPr lang="zh-CN" altLang="en-US" sz="2400" b="1" dirty="0" smtClean="0"/>
              <a:t>什么</a:t>
            </a:r>
            <a:r>
              <a:rPr lang="en-US" altLang="zh-CN" sz="2400" b="1" dirty="0" smtClean="0"/>
              <a:t>:</a:t>
            </a:r>
            <a:endParaRPr lang="en-US" altLang="zh-CN" sz="2000" dirty="0" smtClean="0"/>
          </a:p>
          <a:p>
            <a:pPr marL="179388" lvl="1" indent="0" eaLnBrk="1" hangingPunct="1">
              <a:buFont typeface="Wingdings" pitchFamily="2" charset="2"/>
              <a:buNone/>
              <a:defRPr/>
            </a:pPr>
            <a:r>
              <a:rPr lang="zh-CN" altLang="en-US" sz="2000" dirty="0" smtClean="0"/>
              <a:t>1. </a:t>
            </a:r>
            <a:r>
              <a:rPr lang="en-US" altLang="zh-CN" sz="2000" dirty="0" smtClean="0"/>
              <a:t>ACTION[</a:t>
            </a:r>
            <a:r>
              <a:rPr lang="en-US" altLang="zh-CN" sz="2000" dirty="0" err="1" smtClean="0"/>
              <a:t>S,a</a:t>
            </a:r>
            <a:r>
              <a:rPr lang="en-US" altLang="zh-CN" sz="2000" dirty="0" smtClean="0"/>
              <a:t>]= </a:t>
            </a:r>
            <a:r>
              <a:rPr lang="en-US" altLang="zh-CN" sz="2000" dirty="0" err="1" smtClean="0"/>
              <a:t>S</a:t>
            </a:r>
            <a:r>
              <a:rPr lang="en-US" altLang="zh-CN" sz="2000" b="1" baseline="-25000" dirty="0" err="1" smtClean="0"/>
              <a:t>j</a:t>
            </a:r>
            <a:r>
              <a:rPr lang="en-US" altLang="zh-CN" sz="2000" b="1" baseline="-25000" dirty="0" smtClean="0"/>
              <a:t>    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状态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进状态栈</a:t>
            </a:r>
            <a:r>
              <a:rPr lang="en-US" altLang="zh-CN" sz="2000" dirty="0" smtClean="0">
                <a:sym typeface="Symbol" pitchFamily="18" charset="2"/>
              </a:rPr>
              <a:t>)</a:t>
            </a:r>
            <a:endParaRPr lang="en-US" altLang="zh-CN" sz="2000" baseline="-25000" dirty="0" smtClean="0"/>
          </a:p>
          <a:p>
            <a:pPr marL="2781300" lvl="1" indent="-2601913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2.</a:t>
            </a:r>
            <a:r>
              <a:rPr lang="en-US" altLang="zh-CN" sz="2000" baseline="-25000" dirty="0" smtClean="0"/>
              <a:t> </a:t>
            </a:r>
            <a:r>
              <a:rPr lang="en-US" altLang="zh-CN" sz="2000" dirty="0" smtClean="0"/>
              <a:t>ACTION[</a:t>
            </a:r>
            <a:r>
              <a:rPr lang="en-US" altLang="zh-CN" sz="2000" dirty="0" err="1" smtClean="0"/>
              <a:t>S,a</a:t>
            </a:r>
            <a:r>
              <a:rPr lang="en-US" altLang="zh-CN" sz="2000" dirty="0" smtClean="0"/>
              <a:t>]=</a:t>
            </a:r>
            <a:r>
              <a:rPr lang="en-US" altLang="zh-CN" sz="2000" dirty="0" err="1" smtClean="0"/>
              <a:t>r</a:t>
            </a:r>
            <a:r>
              <a:rPr lang="en-US" altLang="zh-CN" sz="2000" baseline="-25000" dirty="0" err="1" smtClean="0"/>
              <a:t>j</a:t>
            </a:r>
            <a:r>
              <a:rPr lang="en-US" altLang="zh-CN" sz="2000" baseline="-25000" dirty="0" smtClean="0"/>
              <a:t>       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第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条产生式为</a:t>
            </a:r>
            <a:r>
              <a:rPr lang="en-US" altLang="zh-CN" sz="2000" dirty="0" smtClean="0"/>
              <a:t>A</a:t>
            </a:r>
            <a:r>
              <a:rPr lang="en-US" altLang="zh-CN" sz="2000" dirty="0" smtClean="0">
                <a:sym typeface="Symbol" pitchFamily="18" charset="2"/>
              </a:rPr>
              <a:t></a:t>
            </a:r>
            <a:r>
              <a:rPr lang="zh-CN" altLang="en-US" sz="2000" dirty="0" smtClean="0">
                <a:sym typeface="Symbol" pitchFamily="18" charset="2"/>
              </a:rPr>
              <a:t>，</a:t>
            </a:r>
            <a:r>
              <a:rPr lang="zh-CN" altLang="en-US" sz="2000" dirty="0">
                <a:sym typeface="Symbol" pitchFamily="18" charset="2"/>
              </a:rPr>
              <a:t>符号</a:t>
            </a:r>
            <a:r>
              <a:rPr lang="zh-CN" altLang="en-US" sz="2000" dirty="0" smtClean="0">
                <a:sym typeface="Symbol" pitchFamily="18" charset="2"/>
              </a:rPr>
              <a:t>栈和状态栈弹出</a:t>
            </a:r>
            <a:r>
              <a:rPr lang="en-US" altLang="zh-CN" sz="2000" dirty="0" smtClean="0">
                <a:sym typeface="Symbol" pitchFamily="18" charset="2"/>
              </a:rPr>
              <a:t>||</a:t>
            </a:r>
            <a:r>
              <a:rPr lang="zh-CN" altLang="en-US" sz="2000" dirty="0" smtClean="0">
                <a:sym typeface="Symbol" pitchFamily="18" charset="2"/>
              </a:rPr>
              <a:t>个符号。归约符</a:t>
            </a:r>
            <a:r>
              <a:rPr lang="en-US" altLang="zh-CN" sz="2000" dirty="0" smtClean="0">
                <a:sym typeface="Symbol" pitchFamily="18" charset="2"/>
              </a:rPr>
              <a:t>A</a:t>
            </a:r>
            <a:r>
              <a:rPr lang="zh-CN" altLang="en-US" sz="2000" dirty="0" smtClean="0">
                <a:sym typeface="Symbol" pitchFamily="18" charset="2"/>
              </a:rPr>
              <a:t>进符号栈。当前状态栈顶为</a:t>
            </a:r>
            <a:r>
              <a:rPr lang="en-US" altLang="zh-CN" sz="2000" dirty="0" smtClean="0">
                <a:sym typeface="Symbol" pitchFamily="18" charset="2"/>
              </a:rPr>
              <a:t>S’, GOTO[S’, A]=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</a:t>
            </a:r>
            <a:r>
              <a:rPr lang="en-US" altLang="zh-CN" sz="2000" b="1" baseline="-25000" dirty="0" err="1" smtClean="0"/>
              <a:t>j</a:t>
            </a:r>
            <a:r>
              <a:rPr lang="zh-CN" altLang="en-US" sz="2000" dirty="0" smtClean="0">
                <a:sym typeface="Symbol" pitchFamily="18" charset="2"/>
              </a:rPr>
              <a:t>进</a:t>
            </a:r>
            <a:r>
              <a:rPr lang="zh-CN" altLang="en-US" sz="2000" dirty="0">
                <a:sym typeface="Symbol" pitchFamily="18" charset="2"/>
              </a:rPr>
              <a:t>状态</a:t>
            </a:r>
            <a:r>
              <a:rPr lang="zh-CN" altLang="en-US" sz="2000" dirty="0" smtClean="0">
                <a:sym typeface="Symbol" pitchFamily="18" charset="2"/>
              </a:rPr>
              <a:t>栈</a:t>
            </a:r>
            <a:r>
              <a:rPr lang="en-US" altLang="zh-CN" sz="2000" dirty="0" smtClean="0">
                <a:sym typeface="Symbol" pitchFamily="18" charset="2"/>
              </a:rPr>
              <a:t>)</a:t>
            </a:r>
          </a:p>
          <a:p>
            <a:pPr marL="179388" lvl="1" indent="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>
                <a:sym typeface="Symbol" pitchFamily="18" charset="2"/>
              </a:rPr>
              <a:t>3. </a:t>
            </a:r>
            <a:r>
              <a:rPr lang="en-US" altLang="zh-CN" sz="2000" dirty="0" smtClean="0"/>
              <a:t>ACTION[</a:t>
            </a:r>
            <a:r>
              <a:rPr lang="en-US" altLang="zh-CN" sz="2000" dirty="0" err="1" smtClean="0"/>
              <a:t>S,a</a:t>
            </a:r>
            <a:r>
              <a:rPr lang="en-US" altLang="zh-CN" sz="2000" dirty="0" smtClean="0"/>
              <a:t>]=</a:t>
            </a:r>
            <a:r>
              <a:rPr lang="en-US" altLang="zh-CN" sz="2000" dirty="0" err="1" smtClean="0"/>
              <a:t>acc</a:t>
            </a:r>
            <a:endParaRPr lang="en-US" altLang="zh-CN" sz="2000" dirty="0" smtClean="0"/>
          </a:p>
          <a:p>
            <a:pPr marL="179388" lvl="1" indent="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4. ACTION[</a:t>
            </a:r>
            <a:r>
              <a:rPr lang="en-US" altLang="zh-CN" sz="2000" dirty="0" err="1" smtClean="0"/>
              <a:t>S,a</a:t>
            </a:r>
            <a:r>
              <a:rPr lang="en-US" altLang="zh-CN" sz="2000" dirty="0" smtClean="0"/>
              <a:t>]= error</a:t>
            </a:r>
            <a:endParaRPr lang="en-US" altLang="zh-CN" sz="2000" dirty="0" smtClean="0">
              <a:sym typeface="Symbol" pitchFamily="18" charset="2"/>
            </a:endParaRPr>
          </a:p>
          <a:p>
            <a:pPr marL="179388" lvl="1" indent="0" eaLnBrk="1" hangingPunct="1">
              <a:buFont typeface="Wingdings" pitchFamily="2" charset="2"/>
              <a:buNone/>
              <a:defRPr/>
            </a:pPr>
            <a:endParaRPr lang="en-US" altLang="zh-CN" sz="2400" b="1" dirty="0" smtClean="0">
              <a:sym typeface="Symbol" pitchFamily="18" charset="2"/>
            </a:endParaRPr>
          </a:p>
          <a:p>
            <a:pPr marL="179388" lvl="1" indent="0" eaLnBrk="1" hangingPunct="1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990000"/>
                </a:solidFill>
                <a:sym typeface="Symbol" pitchFamily="18" charset="2"/>
              </a:rPr>
              <a:t>GOTO</a:t>
            </a:r>
            <a:r>
              <a:rPr lang="zh-CN" altLang="en-US" sz="2400" b="1" dirty="0" smtClean="0">
                <a:solidFill>
                  <a:srgbClr val="990000"/>
                </a:solidFill>
                <a:sym typeface="Symbol" pitchFamily="18" charset="2"/>
              </a:rPr>
              <a:t>表</a:t>
            </a:r>
          </a:p>
          <a:p>
            <a:pPr marL="179388" lvl="1" indent="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>
                <a:sym typeface="Symbol" pitchFamily="18" charset="2"/>
              </a:rPr>
              <a:t>GOTO[S,A]</a:t>
            </a:r>
            <a:r>
              <a:rPr lang="zh-CN" altLang="en-US" sz="2400" b="1" dirty="0" smtClean="0"/>
              <a:t>栈顶状态为</a:t>
            </a:r>
            <a:r>
              <a:rPr lang="en-US" altLang="en-US" sz="2400" b="1" dirty="0" smtClean="0"/>
              <a:t>S</a:t>
            </a:r>
            <a:r>
              <a:rPr lang="zh-CN" altLang="en-US" sz="2400" b="1" dirty="0" smtClean="0"/>
              <a:t>，归约之后的非终结符為</a:t>
            </a:r>
            <a:r>
              <a:rPr lang="en-US" altLang="en-US" sz="2400" b="1" dirty="0" smtClean="0"/>
              <a:t>A</a:t>
            </a:r>
            <a:r>
              <a:rPr lang="zh-CN" altLang="en-US" sz="2400" b="1" dirty="0" smtClean="0"/>
              <a:t>时，要放到栈顶的新状态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dirty="0" smtClean="0"/>
              <a:t>6.2  LR(0) </a:t>
            </a:r>
            <a:r>
              <a:rPr lang="zh-CN" altLang="en-US" sz="4800" b="1" dirty="0" smtClean="0"/>
              <a:t>分析</a:t>
            </a:r>
            <a:endParaRPr lang="zh-CN" altLang="en-US" b="1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17713"/>
            <a:ext cx="7777162" cy="4114800"/>
          </a:xfrm>
        </p:spPr>
        <p:txBody>
          <a:bodyPr/>
          <a:lstStyle/>
          <a:p>
            <a:pPr marL="522288" lvl="1" indent="-255588" eaLnBrk="1" hangingPunct="1">
              <a:defRPr/>
            </a:pPr>
            <a:r>
              <a:rPr lang="en-US" altLang="zh-CN" sz="4000" b="1" dirty="0" smtClean="0"/>
              <a:t>LR(k)</a:t>
            </a:r>
            <a:r>
              <a:rPr lang="zh-CN" altLang="en-US" sz="4000" b="1" dirty="0" smtClean="0"/>
              <a:t>含义</a:t>
            </a:r>
            <a:endParaRPr lang="en-US" altLang="zh-CN" sz="4000" b="1" dirty="0" smtClean="0"/>
          </a:p>
          <a:p>
            <a:pPr marL="457200" lvl="3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Symbol" pitchFamily="18" charset="2"/>
              <a:buChar char="-"/>
            </a:pPr>
            <a:r>
              <a:rPr kumimoji="1" lang="en-US" altLang="zh-CN" sz="3200" b="1" kern="12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kumimoji="1" lang="en-US" altLang="zh-CN" sz="3200" kern="12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kumimoji="1" lang="en-US" altLang="zh-CN" sz="3200" b="1" kern="12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,</a:t>
            </a:r>
            <a:r>
              <a:rPr kumimoji="1" lang="en-US" altLang="zh-CN" sz="3200" b="1" kern="12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kumimoji="1" lang="zh-CN" altLang="en-US" sz="3200" b="1" kern="12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代表从</a:t>
            </a:r>
            <a:r>
              <a:rPr kumimoji="1" lang="zh-CN" altLang="en-US" sz="3200" b="1" kern="12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左</a:t>
            </a:r>
            <a:r>
              <a:rPr kumimoji="1" lang="zh-CN" altLang="en-US" sz="3200" b="1" kern="12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kumimoji="1" lang="en-US" altLang="zh-CN" sz="3200" i="1" kern="12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Left</a:t>
            </a:r>
            <a:r>
              <a:rPr kumimoji="1" lang="zh-CN" altLang="en-US" sz="3200" b="1" kern="12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）向右扫描输入单词序列</a:t>
            </a:r>
          </a:p>
          <a:p>
            <a:pPr marL="457200" lvl="3" indent="0" eaLnBrk="1" hangingPunct="1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  <a:buSzTx/>
              <a:buFont typeface="Symbol" pitchFamily="18" charset="2"/>
              <a:buChar char="-"/>
            </a:pPr>
            <a:r>
              <a:rPr kumimoji="1" lang="zh-CN" altLang="en-US" sz="3200" b="1" kern="1200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200" kern="12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R</a:t>
            </a:r>
            <a:r>
              <a:rPr kumimoji="1" lang="en-US" altLang="zh-CN" sz="3200" b="1" kern="1200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3200" b="1" kern="1200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代表产生的是</a:t>
            </a:r>
            <a:r>
              <a:rPr kumimoji="1" lang="zh-CN" altLang="en-US" sz="3200" b="1" kern="1200" dirty="0" smtClean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最右</a:t>
            </a:r>
            <a:r>
              <a:rPr kumimoji="1" lang="zh-CN" altLang="en-US" sz="3200" b="1" kern="1200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3200" i="1" kern="12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Rightmost</a:t>
            </a:r>
            <a:r>
              <a:rPr kumimoji="1" lang="zh-CN" altLang="en-US" sz="3200" b="1" kern="1200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）推导</a:t>
            </a:r>
            <a:endParaRPr kumimoji="1" lang="en-US" altLang="zh-CN" sz="3200" b="1" kern="1200" dirty="0" smtClean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3" indent="0" eaLnBrk="1" hangingPunct="1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  <a:buSzTx/>
              <a:buFont typeface="Symbol" pitchFamily="18" charset="2"/>
              <a:buChar char="-"/>
            </a:pPr>
            <a:r>
              <a:rPr lang="en-US" altLang="zh-CN" sz="3200" b="1" dirty="0" smtClean="0"/>
              <a:t>  k</a:t>
            </a:r>
            <a:r>
              <a:rPr lang="zh-CN" altLang="en-US" sz="3200" b="1" dirty="0" smtClean="0"/>
              <a:t>：向右查看输入串符号的个数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377825" y="228600"/>
            <a:ext cx="853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3810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381000" y="3200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ea typeface="隶书" pitchFamily="49" charset="-122"/>
              </a:rPr>
              <a:t>步骤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990600" y="2286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ea typeface="隶书" pitchFamily="49" charset="-122"/>
              </a:rPr>
              <a:t>符号栈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905000" y="2286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ea typeface="隶书" pitchFamily="49" charset="-122"/>
              </a:rPr>
              <a:t>输入符号串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3505200" y="228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ea typeface="隶书" pitchFamily="49" charset="-122"/>
              </a:rPr>
              <a:t>动作</a:t>
            </a: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990600" y="228600"/>
            <a:ext cx="3175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77825" y="609600"/>
            <a:ext cx="8537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 1）   #           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abbcde#           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移进               0             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action[0,a]=S</a:t>
            </a:r>
            <a:r>
              <a:rPr lang="en-US" altLang="zh-CN" sz="1400" b="1" baseline="-25000">
                <a:latin typeface="Comic Sans MS" pitchFamily="66" charset="0"/>
                <a:ea typeface="仿宋_GB2312" pitchFamily="49" charset="-122"/>
              </a:rPr>
              <a:t>2</a:t>
            </a:r>
            <a:endParaRPr lang="en-US" altLang="zh-CN" sz="1400" b="1">
              <a:latin typeface="Comic Sans MS" pitchFamily="66" charset="0"/>
              <a:ea typeface="仿宋_GB2312" pitchFamily="49" charset="-122"/>
            </a:endParaRP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381000" y="838200"/>
            <a:ext cx="853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 2）   #</a:t>
            </a:r>
            <a:r>
              <a:rPr lang="en-US" altLang="zh-CN" sz="1400" b="1">
                <a:solidFill>
                  <a:srgbClr val="990000"/>
                </a:solidFill>
                <a:latin typeface="Comic Sans MS" pitchFamily="66" charset="0"/>
                <a:ea typeface="仿宋_GB2312" pitchFamily="49" charset="-122"/>
              </a:rPr>
              <a:t>a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           bbcde#           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移进               0</a:t>
            </a:r>
            <a:r>
              <a:rPr lang="zh-CN" altLang="en-US" sz="1400" b="1">
                <a:solidFill>
                  <a:srgbClr val="990000"/>
                </a:solidFill>
                <a:latin typeface="Comic Sans MS" pitchFamily="66" charset="0"/>
                <a:ea typeface="仿宋_GB2312" pitchFamily="49" charset="-122"/>
              </a:rPr>
              <a:t>2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                   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S</a:t>
            </a:r>
            <a:r>
              <a:rPr lang="en-US" altLang="zh-CN" sz="1400" b="1" baseline="-25000">
                <a:latin typeface="Comic Sans MS" pitchFamily="66" charset="0"/>
                <a:ea typeface="仿宋_GB2312" pitchFamily="49" charset="-122"/>
              </a:rPr>
              <a:t>4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 </a:t>
            </a: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381000" y="1295400"/>
            <a:ext cx="853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 4）   #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a</a:t>
            </a:r>
            <a:r>
              <a:rPr lang="en-US" altLang="zh-CN" sz="1400" b="1">
                <a:solidFill>
                  <a:srgbClr val="990000"/>
                </a:solidFill>
                <a:latin typeface="Comic Sans MS" pitchFamily="66" charset="0"/>
                <a:ea typeface="仿宋_GB2312" pitchFamily="49" charset="-122"/>
              </a:rPr>
              <a:t>A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           bcde#           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移进               02</a:t>
            </a:r>
            <a:r>
              <a:rPr lang="zh-CN" altLang="en-US" sz="1400" b="1">
                <a:solidFill>
                  <a:srgbClr val="990000"/>
                </a:solidFill>
                <a:latin typeface="Comic Sans MS" pitchFamily="66" charset="0"/>
                <a:ea typeface="仿宋_GB2312" pitchFamily="49" charset="-122"/>
              </a:rPr>
              <a:t>3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                  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S</a:t>
            </a:r>
            <a:r>
              <a:rPr lang="en-US" altLang="zh-CN" sz="1400" b="1" baseline="-25000">
                <a:latin typeface="Comic Sans MS" pitchFamily="66" charset="0"/>
                <a:ea typeface="仿宋_GB2312" pitchFamily="49" charset="-122"/>
              </a:rPr>
              <a:t>6</a:t>
            </a:r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381000" y="1752600"/>
            <a:ext cx="853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 6）   #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a</a:t>
            </a:r>
            <a:r>
              <a:rPr lang="en-US" altLang="zh-CN" sz="1400" b="1">
                <a:solidFill>
                  <a:srgbClr val="990000"/>
                </a:solidFill>
                <a:latin typeface="Comic Sans MS" pitchFamily="66" charset="0"/>
                <a:ea typeface="仿宋_GB2312" pitchFamily="49" charset="-122"/>
              </a:rPr>
              <a:t>A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           cde#            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移进               02</a:t>
            </a:r>
            <a:r>
              <a:rPr lang="zh-CN" altLang="en-US" sz="1400" b="1">
                <a:solidFill>
                  <a:srgbClr val="990000"/>
                </a:solidFill>
                <a:latin typeface="Comic Sans MS" pitchFamily="66" charset="0"/>
                <a:ea typeface="仿宋_GB2312" pitchFamily="49" charset="-122"/>
              </a:rPr>
              <a:t>3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                  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S</a:t>
            </a:r>
            <a:r>
              <a:rPr lang="en-US" altLang="zh-CN" sz="1400" b="1" baseline="-25000">
                <a:latin typeface="Comic Sans MS" pitchFamily="66" charset="0"/>
                <a:ea typeface="仿宋_GB2312" pitchFamily="49" charset="-122"/>
              </a:rPr>
              <a:t>5</a:t>
            </a:r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381000" y="1981200"/>
            <a:ext cx="853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 7）   #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aAc           de#            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移进               0235                 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S</a:t>
            </a:r>
            <a:r>
              <a:rPr lang="en-US" altLang="zh-CN" sz="1400" b="1" baseline="-25000">
                <a:latin typeface="Comic Sans MS" pitchFamily="66" charset="0"/>
                <a:ea typeface="仿宋_GB2312" pitchFamily="49" charset="-122"/>
              </a:rPr>
              <a:t>8</a:t>
            </a: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381000" y="2438400"/>
            <a:ext cx="861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 9）   #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aAcB           e#            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移进               02357               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S</a:t>
            </a:r>
            <a:r>
              <a:rPr lang="en-US" altLang="zh-CN" sz="1400" b="1" baseline="-25000">
                <a:latin typeface="Comic Sans MS" pitchFamily="66" charset="0"/>
                <a:ea typeface="仿宋_GB2312" pitchFamily="49" charset="-122"/>
              </a:rPr>
              <a:t>9</a:t>
            </a:r>
          </a:p>
        </p:txBody>
      </p:sp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381000" y="2895600"/>
            <a:ext cx="861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11）   #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S               #            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接受                01                   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acc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0" y="327660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ea typeface="方正姚体" pitchFamily="2" charset="-122"/>
              </a:rPr>
              <a:t>对输入串</a:t>
            </a:r>
            <a:r>
              <a:rPr lang="en-US" altLang="zh-CN" sz="1800" b="1">
                <a:ea typeface="方正姚体" pitchFamily="2" charset="-122"/>
              </a:rPr>
              <a:t>abbcde#</a:t>
            </a:r>
            <a:r>
              <a:rPr lang="zh-CN" altLang="en-US" sz="1800" b="1">
                <a:ea typeface="方正姚体" pitchFamily="2" charset="-122"/>
              </a:rPr>
              <a:t>的</a:t>
            </a:r>
            <a:r>
              <a:rPr lang="en-US" altLang="zh-CN" sz="1800" b="1">
                <a:ea typeface="方正姚体" pitchFamily="2" charset="-122"/>
              </a:rPr>
              <a:t>LR</a:t>
            </a:r>
            <a:r>
              <a:rPr lang="zh-CN" altLang="en-US" sz="1800" b="1">
                <a:ea typeface="方正姚体" pitchFamily="2" charset="-122"/>
              </a:rPr>
              <a:t>分析过程</a:t>
            </a:r>
            <a:endParaRPr lang="zh-CN" altLang="en-US" sz="1800">
              <a:ea typeface="方正姚体" pitchFamily="2" charset="-122"/>
            </a:endParaRPr>
          </a:p>
        </p:txBody>
      </p:sp>
      <p:sp>
        <p:nvSpPr>
          <p:cNvPr id="96274" name="Text Box 18"/>
          <p:cNvSpPr txBox="1">
            <a:spLocks noChangeArrowheads="1"/>
          </p:cNvSpPr>
          <p:nvPr/>
        </p:nvSpPr>
        <p:spPr bwMode="auto">
          <a:xfrm>
            <a:off x="381000" y="1066800"/>
            <a:ext cx="853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 3）   </a:t>
            </a:r>
            <a:r>
              <a:rPr lang="zh-CN" altLang="en-US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#</a:t>
            </a:r>
            <a:r>
              <a:rPr lang="en-US" altLang="zh-CN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a</a:t>
            </a:r>
            <a:r>
              <a:rPr lang="en-US" altLang="zh-CN" sz="1400" b="1">
                <a:solidFill>
                  <a:srgbClr val="FF3300"/>
                </a:solidFill>
                <a:latin typeface="Comic Sans MS" pitchFamily="66" charset="0"/>
                <a:ea typeface="仿宋_GB2312" pitchFamily="49" charset="-122"/>
              </a:rPr>
              <a:t>b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           bcde#           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归约(</a:t>
            </a:r>
            <a:r>
              <a:rPr lang="en-US" altLang="zh-CN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A→b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)        </a:t>
            </a:r>
            <a:r>
              <a:rPr lang="en-US" altLang="zh-CN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02</a:t>
            </a:r>
            <a:r>
              <a:rPr lang="en-US" altLang="zh-CN" sz="1400" b="1">
                <a:solidFill>
                  <a:srgbClr val="FF3300"/>
                </a:solidFill>
                <a:latin typeface="Comic Sans MS" pitchFamily="66" charset="0"/>
                <a:ea typeface="仿宋_GB2312" pitchFamily="49" charset="-122"/>
              </a:rPr>
              <a:t>4</a:t>
            </a:r>
            <a:r>
              <a:rPr lang="en-US" altLang="zh-CN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                  r</a:t>
            </a:r>
            <a:r>
              <a:rPr lang="en-US" altLang="zh-CN" sz="1400" b="1" baseline="-25000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2</a:t>
            </a:r>
            <a:r>
              <a:rPr lang="en-US" altLang="zh-CN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     goto[2,A]=</a:t>
            </a:r>
            <a:r>
              <a:rPr lang="en-US" altLang="zh-CN" sz="1400" b="1">
                <a:solidFill>
                  <a:srgbClr val="990000"/>
                </a:solidFill>
                <a:latin typeface="Comic Sans MS" pitchFamily="66" charset="0"/>
                <a:ea typeface="仿宋_GB2312" pitchFamily="49" charset="-122"/>
              </a:rPr>
              <a:t>3</a:t>
            </a:r>
            <a:endParaRPr lang="en-US" altLang="zh-CN" sz="1400" b="1" baseline="-25000">
              <a:solidFill>
                <a:srgbClr val="990000"/>
              </a:solidFill>
              <a:latin typeface="Comic Sans MS" pitchFamily="66" charset="0"/>
              <a:ea typeface="仿宋_GB2312" pitchFamily="49" charset="-122"/>
            </a:endParaRPr>
          </a:p>
        </p:txBody>
      </p:sp>
      <p:sp>
        <p:nvSpPr>
          <p:cNvPr id="96275" name="Text Box 19"/>
          <p:cNvSpPr txBox="1">
            <a:spLocks noChangeArrowheads="1"/>
          </p:cNvSpPr>
          <p:nvPr/>
        </p:nvSpPr>
        <p:spPr bwMode="auto">
          <a:xfrm>
            <a:off x="395288" y="1557338"/>
            <a:ext cx="8458200" cy="23495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 5）   </a:t>
            </a:r>
            <a:r>
              <a:rPr lang="zh-CN" altLang="en-US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#</a:t>
            </a:r>
            <a:r>
              <a:rPr lang="en-US" altLang="zh-CN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a</a:t>
            </a:r>
            <a:r>
              <a:rPr lang="en-US" altLang="zh-CN" sz="1400" b="1">
                <a:solidFill>
                  <a:srgbClr val="FF0066"/>
                </a:solidFill>
                <a:latin typeface="Comic Sans MS" pitchFamily="66" charset="0"/>
                <a:ea typeface="仿宋_GB2312" pitchFamily="49" charset="-122"/>
              </a:rPr>
              <a:t>Ab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          cde#            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归约(</a:t>
            </a:r>
            <a:r>
              <a:rPr lang="en-US" altLang="zh-CN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A→Ab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)      </a:t>
            </a:r>
            <a:r>
              <a:rPr lang="en-US" altLang="zh-CN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02</a:t>
            </a:r>
            <a:r>
              <a:rPr lang="en-US" altLang="zh-CN" sz="1400" b="1">
                <a:solidFill>
                  <a:srgbClr val="FF0066"/>
                </a:solidFill>
                <a:latin typeface="Comic Sans MS" pitchFamily="66" charset="0"/>
                <a:ea typeface="仿宋_GB2312" pitchFamily="49" charset="-122"/>
              </a:rPr>
              <a:t>36</a:t>
            </a:r>
            <a:r>
              <a:rPr lang="en-US" altLang="zh-CN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                 r</a:t>
            </a:r>
            <a:r>
              <a:rPr lang="en-US" altLang="zh-CN" sz="1400" b="1" baseline="-25000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3</a:t>
            </a:r>
            <a:r>
              <a:rPr lang="en-US" altLang="zh-CN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    goto[2,A]= </a:t>
            </a:r>
            <a:r>
              <a:rPr lang="en-US" altLang="zh-CN" sz="1400" b="1">
                <a:solidFill>
                  <a:srgbClr val="990000"/>
                </a:solidFill>
                <a:latin typeface="Comic Sans MS" pitchFamily="66" charset="0"/>
                <a:ea typeface="仿宋_GB2312" pitchFamily="49" charset="-122"/>
              </a:rPr>
              <a:t>3</a:t>
            </a:r>
          </a:p>
        </p:txBody>
      </p:sp>
      <p:sp>
        <p:nvSpPr>
          <p:cNvPr id="96276" name="Text Box 20"/>
          <p:cNvSpPr txBox="1">
            <a:spLocks noChangeArrowheads="1"/>
          </p:cNvSpPr>
          <p:nvPr/>
        </p:nvSpPr>
        <p:spPr bwMode="auto">
          <a:xfrm>
            <a:off x="381000" y="2209800"/>
            <a:ext cx="861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 8）   #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aAc</a:t>
            </a:r>
            <a:r>
              <a:rPr lang="en-US" altLang="zh-CN" sz="1400" b="1">
                <a:solidFill>
                  <a:srgbClr val="990000"/>
                </a:solidFill>
                <a:latin typeface="Comic Sans MS" pitchFamily="66" charset="0"/>
                <a:ea typeface="仿宋_GB2312" pitchFamily="49" charset="-122"/>
              </a:rPr>
              <a:t>d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           e#            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归约(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B→d)        0235</a:t>
            </a:r>
            <a:r>
              <a:rPr lang="en-US" altLang="zh-CN" sz="1400" b="1">
                <a:solidFill>
                  <a:srgbClr val="990000"/>
                </a:solidFill>
                <a:latin typeface="Comic Sans MS" pitchFamily="66" charset="0"/>
                <a:ea typeface="仿宋_GB2312" pitchFamily="49" charset="-122"/>
              </a:rPr>
              <a:t>8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                r</a:t>
            </a:r>
            <a:r>
              <a:rPr lang="en-US" altLang="zh-CN" sz="1400" b="1" baseline="-25000">
                <a:latin typeface="Comic Sans MS" pitchFamily="66" charset="0"/>
                <a:ea typeface="仿宋_GB2312" pitchFamily="49" charset="-122"/>
              </a:rPr>
              <a:t>4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    </a:t>
            </a:r>
            <a:r>
              <a:rPr lang="en-US" altLang="zh-CN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goto[5,B]= 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7</a:t>
            </a:r>
          </a:p>
        </p:txBody>
      </p:sp>
      <p:sp>
        <p:nvSpPr>
          <p:cNvPr id="96277" name="Text Box 21"/>
          <p:cNvSpPr txBox="1">
            <a:spLocks noChangeArrowheads="1"/>
          </p:cNvSpPr>
          <p:nvPr/>
        </p:nvSpPr>
        <p:spPr bwMode="auto">
          <a:xfrm>
            <a:off x="381000" y="2667000"/>
            <a:ext cx="861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10）   #</a:t>
            </a:r>
            <a:r>
              <a:rPr lang="en-US" altLang="zh-CN" sz="1400" b="1">
                <a:solidFill>
                  <a:srgbClr val="990000"/>
                </a:solidFill>
                <a:latin typeface="Comic Sans MS" pitchFamily="66" charset="0"/>
                <a:ea typeface="仿宋_GB2312" pitchFamily="49" charset="-122"/>
              </a:rPr>
              <a:t>aAcBe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          #           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归约(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S→aAcBe)    0</a:t>
            </a:r>
            <a:r>
              <a:rPr lang="en-US" altLang="zh-CN" sz="1400" b="1">
                <a:solidFill>
                  <a:srgbClr val="990000"/>
                </a:solidFill>
                <a:latin typeface="Comic Sans MS" pitchFamily="66" charset="0"/>
                <a:ea typeface="仿宋_GB2312" pitchFamily="49" charset="-122"/>
              </a:rPr>
              <a:t>23579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              r</a:t>
            </a:r>
            <a:r>
              <a:rPr lang="en-US" altLang="zh-CN" sz="1400" b="1" baseline="-25000">
                <a:latin typeface="Comic Sans MS" pitchFamily="66" charset="0"/>
                <a:ea typeface="仿宋_GB2312" pitchFamily="49" charset="-122"/>
              </a:rPr>
              <a:t>1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     </a:t>
            </a:r>
            <a:r>
              <a:rPr lang="en-US" altLang="zh-CN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goto[0,S]=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 1</a:t>
            </a:r>
          </a:p>
        </p:txBody>
      </p:sp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3657600" y="3298825"/>
          <a:ext cx="5486400" cy="3559175"/>
        </p:xfrm>
        <a:graphic>
          <a:graphicData uri="http://schemas.openxmlformats.org/presentationml/2006/ole">
            <p:oleObj spid="_x0000_s15392" name="文档" r:id="rId3" imgW="5697220" imgH="4538980" progId="Word.Document.8">
              <p:embed/>
            </p:oleObj>
          </a:graphicData>
        </a:graphic>
      </p:graphicFrame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5105400" y="2286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ea typeface="隶书" pitchFamily="49" charset="-122"/>
              </a:rPr>
              <a:t>状态栈</a:t>
            </a:r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5026025" y="228600"/>
            <a:ext cx="3175" cy="2971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6400800" y="228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latin typeface="Comic Sans MS" pitchFamily="66" charset="0"/>
                <a:ea typeface="隶书" pitchFamily="49" charset="-122"/>
              </a:rPr>
              <a:t>ACTION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7696200" y="228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latin typeface="Comic Sans MS" pitchFamily="66" charset="0"/>
                <a:ea typeface="隶书" pitchFamily="49" charset="-122"/>
              </a:rPr>
              <a:t>GOTO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304800" y="3657600"/>
            <a:ext cx="2362200" cy="14652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文法</a:t>
            </a: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G[S]：</a:t>
            </a:r>
            <a:br>
              <a:rPr lang="en-US" altLang="zh-CN" sz="1800" b="1">
                <a:latin typeface="Comic Sans MS" pitchFamily="66" charset="0"/>
                <a:ea typeface="仿宋_GB2312" pitchFamily="49" charset="-122"/>
              </a:rPr>
            </a:b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(1) S → aAcBe</a:t>
            </a:r>
            <a:br>
              <a:rPr lang="en-US" altLang="zh-CN" sz="1800" b="1">
                <a:latin typeface="Comic Sans MS" pitchFamily="66" charset="0"/>
                <a:ea typeface="仿宋_GB2312" pitchFamily="49" charset="-122"/>
              </a:rPr>
            </a:b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(2) A → b</a:t>
            </a:r>
            <a:br>
              <a:rPr lang="en-US" altLang="zh-CN" sz="1800" b="1">
                <a:latin typeface="Comic Sans MS" pitchFamily="66" charset="0"/>
                <a:ea typeface="仿宋_GB2312" pitchFamily="49" charset="-122"/>
              </a:rPr>
            </a:b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(3) A → Ab</a:t>
            </a:r>
            <a:br>
              <a:rPr lang="en-US" altLang="zh-CN" sz="1800" b="1">
                <a:latin typeface="Comic Sans MS" pitchFamily="66" charset="0"/>
                <a:ea typeface="仿宋_GB2312" pitchFamily="49" charset="-122"/>
              </a:rPr>
            </a:b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(4) B → d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0" y="5224463"/>
            <a:ext cx="3581400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S</a:t>
            </a:r>
            <a:r>
              <a:rPr lang="en-US" altLang="zh-CN" sz="1800" b="1" baseline="-25000">
                <a:latin typeface="Comic Sans MS" pitchFamily="66" charset="0"/>
                <a:ea typeface="仿宋_GB2312" pitchFamily="49" charset="-122"/>
              </a:rPr>
              <a:t>i</a:t>
            </a: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:</a:t>
            </a:r>
            <a:r>
              <a:rPr lang="zh-CN" altLang="zh-CN" sz="1800" b="1">
                <a:latin typeface="Comic Sans MS" pitchFamily="66" charset="0"/>
                <a:ea typeface="仿宋_GB2312" pitchFamily="49" charset="-122"/>
              </a:rPr>
              <a:t>移进，将状态</a:t>
            </a: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i</a:t>
            </a:r>
            <a:r>
              <a:rPr lang="zh-CN" altLang="zh-CN" sz="1800" b="1">
                <a:latin typeface="Comic Sans MS" pitchFamily="66" charset="0"/>
                <a:ea typeface="仿宋_GB2312" pitchFamily="49" charset="-122"/>
              </a:rPr>
              <a:t>和</a:t>
            </a:r>
            <a:r>
              <a:rPr lang="zh-CN" altLang="en-US" sz="2000" b="1">
                <a:ea typeface="隶书" pitchFamily="49" charset="-122"/>
              </a:rPr>
              <a:t>输入符</a:t>
            </a:r>
            <a:r>
              <a:rPr lang="zh-CN" altLang="zh-CN" sz="1800" b="1">
                <a:latin typeface="Comic Sans MS" pitchFamily="66" charset="0"/>
                <a:ea typeface="仿宋_GB2312" pitchFamily="49" charset="-122"/>
              </a:rPr>
              <a:t>进栈</a:t>
            </a:r>
          </a:p>
          <a:p>
            <a:pPr>
              <a:spcBef>
                <a:spcPct val="50000"/>
              </a:spcBef>
            </a:pP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r</a:t>
            </a:r>
            <a:r>
              <a:rPr lang="en-US" altLang="zh-CN" sz="1800" b="1" baseline="-25000">
                <a:latin typeface="Comic Sans MS" pitchFamily="66" charset="0"/>
                <a:ea typeface="仿宋_GB2312" pitchFamily="49" charset="-122"/>
              </a:rPr>
              <a:t>i</a:t>
            </a: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:</a:t>
            </a: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归约，用第</a:t>
            </a: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i</a:t>
            </a: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个产生式归约，同时状态栈与符号栈退出相应个符号，并把</a:t>
            </a: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GOTO</a:t>
            </a: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表相应状态和第</a:t>
            </a: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i</a:t>
            </a: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个产生式的</a:t>
            </a:r>
            <a:r>
              <a:rPr lang="zh-CN" altLang="en-US" sz="18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左部</a:t>
            </a:r>
            <a:r>
              <a:rPr lang="zh-CN" altLang="en-US" sz="1800" b="1">
                <a:ea typeface="仿宋_GB2312" pitchFamily="49" charset="-122"/>
              </a:rPr>
              <a:t>非终结</a:t>
            </a: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符入栈。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7" grpId="0" autoUpdateAnimBg="0"/>
      <p:bldP spid="96268" grpId="0" build="allAtOnce" autoUpdateAnimBg="0"/>
      <p:bldP spid="96269" grpId="0" autoUpdateAnimBg="0"/>
      <p:bldP spid="96270" grpId="0" autoUpdateAnimBg="0"/>
      <p:bldP spid="96271" grpId="0" autoUpdateAnimBg="0"/>
      <p:bldP spid="96272" grpId="0" autoUpdateAnimBg="0"/>
      <p:bldP spid="96274" grpId="0" autoUpdateAnimBg="0"/>
      <p:bldP spid="96275" grpId="0" animBg="1" autoUpdateAnimBg="0"/>
      <p:bldP spid="96276" grpId="0" autoUpdateAnimBg="0"/>
      <p:bldP spid="9627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dirty="0" smtClean="0"/>
              <a:t>6.2  LR(0) </a:t>
            </a:r>
            <a:r>
              <a:rPr lang="zh-CN" altLang="en-US" sz="4800" b="1" dirty="0" smtClean="0"/>
              <a:t>分析</a:t>
            </a:r>
            <a:endParaRPr lang="zh-CN" altLang="en-US" b="1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17713"/>
            <a:ext cx="7777162" cy="4114800"/>
          </a:xfrm>
        </p:spPr>
        <p:txBody>
          <a:bodyPr/>
          <a:lstStyle/>
          <a:p>
            <a:pPr marL="522288" lvl="1" indent="-255588" eaLnBrk="1" hangingPunct="1">
              <a:defRPr/>
            </a:pPr>
            <a:r>
              <a:rPr lang="en-US" altLang="zh-CN" sz="4000" b="1" dirty="0" smtClean="0"/>
              <a:t>LR(0)</a:t>
            </a:r>
            <a:r>
              <a:rPr lang="zh-CN" altLang="en-US" sz="4000" b="1" dirty="0" smtClean="0"/>
              <a:t>分析的关键是构造分析表</a:t>
            </a:r>
            <a:endParaRPr lang="en-US" altLang="zh-CN" sz="4000" b="1" dirty="0" smtClean="0"/>
          </a:p>
          <a:p>
            <a:pPr marL="522288" lvl="1" indent="-255588" eaLnBrk="1" hangingPunct="1">
              <a:defRPr/>
            </a:pPr>
            <a:r>
              <a:rPr lang="en-US" altLang="zh-CN" sz="4000" b="1" dirty="0" smtClean="0"/>
              <a:t>LR(0)</a:t>
            </a:r>
            <a:r>
              <a:rPr lang="zh-CN" altLang="zh-CN" sz="4000" b="1" dirty="0" smtClean="0"/>
              <a:t>分析表</a:t>
            </a:r>
            <a:endParaRPr lang="en-US" altLang="zh-CN" sz="4000" b="1" dirty="0" smtClean="0"/>
          </a:p>
          <a:p>
            <a:pPr marL="922338" lvl="2" indent="-255588" eaLnBrk="1" hangingPunct="1">
              <a:defRPr/>
            </a:pPr>
            <a:r>
              <a:rPr lang="en-US" altLang="zh-CN" sz="3600" dirty="0" smtClean="0"/>
              <a:t>ACTION</a:t>
            </a:r>
          </a:p>
          <a:p>
            <a:pPr marL="922338" lvl="2" indent="-255588" eaLnBrk="1" hangingPunct="1">
              <a:defRPr/>
            </a:pPr>
            <a:r>
              <a:rPr lang="en-US" altLang="zh-CN" sz="3600" dirty="0" smtClean="0"/>
              <a:t>GOTO</a:t>
            </a:r>
          </a:p>
          <a:p>
            <a:pPr marL="522288" lvl="1" indent="-255588" eaLnBrk="1" hangingPunct="1">
              <a:defRPr/>
            </a:pPr>
            <a:r>
              <a:rPr lang="en-US" altLang="zh-CN" sz="4000" b="1" dirty="0" smtClean="0"/>
              <a:t>LR(0)</a:t>
            </a:r>
            <a:r>
              <a:rPr lang="zh-CN" altLang="en-US" sz="4000" b="1" dirty="0">
                <a:solidFill>
                  <a:srgbClr val="000000"/>
                </a:solidFill>
                <a:cs typeface="+mn-cs"/>
              </a:rPr>
              <a:t>分析</a:t>
            </a:r>
            <a:r>
              <a:rPr lang="zh-CN" altLang="en-US" sz="4000" b="1" dirty="0" smtClean="0">
                <a:solidFill>
                  <a:srgbClr val="000000"/>
                </a:solidFill>
                <a:cs typeface="+mn-cs"/>
              </a:rPr>
              <a:t>表决定每一步的动作</a:t>
            </a:r>
            <a:endParaRPr lang="en-US" altLang="zh-CN" sz="4000" b="1" dirty="0" smtClean="0">
              <a:solidFill>
                <a:srgbClr val="000000"/>
              </a:solidFill>
              <a:cs typeface="+mn-cs"/>
            </a:endParaRPr>
          </a:p>
          <a:p>
            <a:pPr marL="922338" lvl="2" indent="-255588" eaLnBrk="1" hangingPunct="1">
              <a:defRPr/>
            </a:pPr>
            <a:r>
              <a:rPr lang="zh-CN" altLang="en-US" sz="3600" b="1" dirty="0">
                <a:solidFill>
                  <a:srgbClr val="000000"/>
                </a:solidFill>
                <a:cs typeface="+mn-cs"/>
              </a:rPr>
              <a:t>移</a:t>
            </a:r>
            <a:r>
              <a:rPr lang="zh-CN" altLang="en-US" sz="3600" b="1" dirty="0" smtClean="0">
                <a:solidFill>
                  <a:srgbClr val="000000"/>
                </a:solidFill>
                <a:cs typeface="+mn-cs"/>
              </a:rPr>
              <a:t>进、归约、报错、接受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dirty="0" smtClean="0"/>
              <a:t>6.2  LR(0) </a:t>
            </a:r>
            <a:r>
              <a:rPr lang="zh-CN" altLang="en-US" sz="4800" b="1" dirty="0" smtClean="0"/>
              <a:t>分析</a:t>
            </a:r>
            <a:endParaRPr lang="zh-CN" altLang="en-US" b="1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17713"/>
            <a:ext cx="7848600" cy="763215"/>
          </a:xfrm>
        </p:spPr>
        <p:txBody>
          <a:bodyPr/>
          <a:lstStyle/>
          <a:p>
            <a:pPr marL="714375" lvl="1" indent="-447675" eaLnBrk="1" hangingPunct="1"/>
            <a:r>
              <a:rPr lang="zh-CN" altLang="en-US" sz="4000" b="1" dirty="0" smtClean="0"/>
              <a:t>如何构造</a:t>
            </a:r>
            <a:r>
              <a:rPr lang="en-US" altLang="zh-CN" sz="4000" b="1" dirty="0" smtClean="0"/>
              <a:t>LR(0)</a:t>
            </a:r>
            <a:r>
              <a:rPr lang="zh-CN" altLang="zh-CN" sz="4000" b="1" dirty="0" smtClean="0"/>
              <a:t>分析表</a:t>
            </a:r>
            <a:r>
              <a:rPr lang="zh-CN" altLang="en-US" sz="4000" b="1" dirty="0" smtClean="0"/>
              <a:t>？</a:t>
            </a:r>
          </a:p>
          <a:p>
            <a:pPr marL="714375" lvl="1" indent="-447675" eaLnBrk="1" hangingPunct="1"/>
            <a:endParaRPr lang="en-US" altLang="zh-CN" sz="4000" b="1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7584" y="3140968"/>
            <a:ext cx="7848600" cy="76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14375" marR="0" lvl="1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</a:rPr>
              <a:t>为此，需要引入一些其它概念</a:t>
            </a:r>
            <a:endParaRPr kumimoji="0" lang="en-US" altLang="zh-CN" sz="40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6.2.1 </a:t>
            </a:r>
            <a:r>
              <a:rPr lang="zh-CN" altLang="en-US" b="1" dirty="0" smtClean="0">
                <a:solidFill>
                  <a:schemeClr val="tx1"/>
                </a:solidFill>
              </a:rPr>
              <a:t>可归前缀、子前缀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60574"/>
            <a:ext cx="7772400" cy="4392761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ym typeface="Symbol" pitchFamily="18" charset="2"/>
              </a:rPr>
              <a:t>例</a:t>
            </a:r>
            <a:r>
              <a:rPr lang="en-US" altLang="zh-CN" dirty="0" smtClean="0">
                <a:sym typeface="Symbol" pitchFamily="18" charset="2"/>
              </a:rPr>
              <a:t>5.1</a:t>
            </a:r>
            <a:r>
              <a:rPr lang="zh-CN" altLang="en-US" dirty="0" smtClean="0">
                <a:sym typeface="Symbol" pitchFamily="18" charset="2"/>
              </a:rPr>
              <a:t>中的文法: </a:t>
            </a:r>
            <a:r>
              <a:rPr lang="en-US" altLang="zh-CN" dirty="0" smtClean="0">
                <a:sym typeface="Symbol" pitchFamily="18" charset="2"/>
              </a:rPr>
              <a:t>G[S]: </a:t>
            </a:r>
            <a:endParaRPr lang="zh-CN" altLang="en-US" dirty="0" smtClean="0"/>
          </a:p>
          <a:p>
            <a:pPr lvl="1" eaLnBrk="1" hangingPunct="1"/>
            <a:r>
              <a:rPr lang="en-US" altLang="zh-CN" dirty="0" smtClean="0">
                <a:sym typeface="Symbol" pitchFamily="18" charset="2"/>
              </a:rPr>
              <a:t>         S </a:t>
            </a:r>
            <a:r>
              <a:rPr lang="en-US" altLang="zh-CN" dirty="0" err="1" smtClean="0">
                <a:sym typeface="Symbol" pitchFamily="18" charset="2"/>
              </a:rPr>
              <a:t>aAcBe</a:t>
            </a:r>
            <a:r>
              <a:rPr lang="en-US" altLang="zh-CN" dirty="0" smtClean="0">
                <a:sym typeface="Symbol" pitchFamily="18" charset="2"/>
              </a:rPr>
              <a:t> [1]   </a:t>
            </a:r>
          </a:p>
          <a:p>
            <a:pPr lvl="1" eaLnBrk="1" hangingPunct="1"/>
            <a:r>
              <a:rPr lang="en-US" altLang="zh-CN" dirty="0" smtClean="0">
                <a:sym typeface="Symbol" pitchFamily="18" charset="2"/>
              </a:rPr>
              <a:t>         A b[2] </a:t>
            </a:r>
          </a:p>
          <a:p>
            <a:pPr lvl="1" eaLnBrk="1" hangingPunct="1"/>
            <a:r>
              <a:rPr lang="en-US" altLang="zh-CN" dirty="0" smtClean="0">
                <a:sym typeface="Symbol" pitchFamily="18" charset="2"/>
              </a:rPr>
              <a:t>         A </a:t>
            </a:r>
            <a:r>
              <a:rPr lang="en-US" altLang="zh-CN" dirty="0" err="1" smtClean="0">
                <a:sym typeface="Symbol" pitchFamily="18" charset="2"/>
              </a:rPr>
              <a:t>Ab</a:t>
            </a:r>
            <a:r>
              <a:rPr lang="en-US" altLang="zh-CN" dirty="0" smtClean="0">
                <a:sym typeface="Symbol" pitchFamily="18" charset="2"/>
              </a:rPr>
              <a:t>[3]		</a:t>
            </a:r>
          </a:p>
          <a:p>
            <a:pPr lvl="1" eaLnBrk="1" hangingPunct="1"/>
            <a:r>
              <a:rPr lang="en-US" altLang="zh-CN" dirty="0" smtClean="0">
                <a:sym typeface="Symbol" pitchFamily="18" charset="2"/>
              </a:rPr>
              <a:t>         B d[4]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00B050"/>
                </a:solidFill>
              </a:rPr>
              <a:t>每条产生式编上序号，用</a:t>
            </a:r>
            <a:r>
              <a:rPr kumimoji="1" lang="en-US" altLang="zh-CN" b="1" dirty="0" smtClean="0">
                <a:solidFill>
                  <a:srgbClr val="00B050"/>
                </a:solidFill>
              </a:rPr>
              <a:t>[</a:t>
            </a:r>
            <a:r>
              <a:rPr kumimoji="1" lang="en-US" altLang="zh-CN" b="1" dirty="0" err="1" smtClean="0">
                <a:solidFill>
                  <a:srgbClr val="00B050"/>
                </a:solidFill>
              </a:rPr>
              <a:t>i</a:t>
            </a:r>
            <a:r>
              <a:rPr kumimoji="1" lang="en-US" altLang="zh-CN" b="1" dirty="0" smtClean="0">
                <a:solidFill>
                  <a:srgbClr val="00B050"/>
                </a:solidFill>
              </a:rPr>
              <a:t>]</a:t>
            </a:r>
            <a:r>
              <a:rPr kumimoji="1" lang="zh-CN" altLang="en-US" b="1" dirty="0" smtClean="0">
                <a:solidFill>
                  <a:srgbClr val="00B050"/>
                </a:solidFill>
              </a:rPr>
              <a:t>表示，放在尾部，不属于文法符号</a:t>
            </a:r>
            <a:endParaRPr kumimoji="1" lang="en-US" altLang="zh-CN" b="1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dirty="0" smtClean="0"/>
              <a:t>w=</a:t>
            </a:r>
            <a:r>
              <a:rPr kumimoji="1" lang="en-US" altLang="zh-CN" dirty="0" err="1" smtClean="0"/>
              <a:t>abbcde</a:t>
            </a:r>
            <a:r>
              <a:rPr kumimoji="1" lang="en-US" altLang="zh-CN" dirty="0" smtClean="0"/>
              <a:t>#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67544" y="188640"/>
            <a:ext cx="8134672" cy="6480720"/>
          </a:xfrm>
          <a:blipFill rotWithShape="1">
            <a:blip r:embed="rId2" cstate="print"/>
            <a:stretch>
              <a:fillRect l="-2024" t="-2634" b="-2352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569325" cy="6192838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每次归约前句型的所有前缀</a:t>
            </a:r>
          </a:p>
          <a:p>
            <a:pPr marL="522288" lvl="1" indent="-65088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l-GR" altLang="zh-CN" sz="3200" dirty="0" smtClean="0">
                <a:solidFill>
                  <a:srgbClr val="0070C0"/>
                </a:solidFill>
                <a:cs typeface="Times New Roman" charset="0"/>
              </a:rPr>
              <a:t>ε</a:t>
            </a:r>
            <a:r>
              <a:rPr lang="en-US" altLang="zh-CN" sz="3200" dirty="0" smtClean="0">
                <a:solidFill>
                  <a:srgbClr val="0070C0"/>
                </a:solidFill>
                <a:cs typeface="Times New Roman" charset="0"/>
              </a:rPr>
              <a:t>, a</a:t>
            </a:r>
            <a:r>
              <a:rPr lang="en-US" altLang="zh-CN" sz="3200" dirty="0" smtClean="0">
                <a:cs typeface="Times New Roman" charset="0"/>
              </a:rPr>
              <a:t>, </a:t>
            </a:r>
            <a:r>
              <a:rPr lang="en-US" altLang="zh-CN" sz="3200" dirty="0" err="1" smtClean="0"/>
              <a:t>ab</a:t>
            </a:r>
            <a:r>
              <a:rPr lang="en-US" altLang="zh-CN" sz="3200" dirty="0" smtClean="0"/>
              <a:t>[2]</a:t>
            </a:r>
          </a:p>
          <a:p>
            <a:pPr marL="522288" lvl="1" indent="-65088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l-GR" altLang="zh-CN" sz="3200" dirty="0" smtClean="0">
                <a:solidFill>
                  <a:srgbClr val="0070C0"/>
                </a:solidFill>
                <a:cs typeface="Times New Roman" charset="0"/>
              </a:rPr>
              <a:t>ε</a:t>
            </a:r>
            <a:r>
              <a:rPr lang="en-US" altLang="zh-CN" sz="3200" dirty="0" smtClean="0">
                <a:solidFill>
                  <a:srgbClr val="0070C0"/>
                </a:solidFill>
                <a:cs typeface="Times New Roman" charset="0"/>
              </a:rPr>
              <a:t>, a, </a:t>
            </a:r>
            <a:r>
              <a:rPr lang="en-US" altLang="zh-CN" sz="3200" dirty="0" err="1" smtClean="0">
                <a:solidFill>
                  <a:srgbClr val="0070C0"/>
                </a:solidFill>
              </a:rPr>
              <a:t>aA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/>
              <a:t>aAb</a:t>
            </a:r>
            <a:r>
              <a:rPr lang="en-US" altLang="zh-CN" sz="3200" dirty="0" smtClean="0"/>
              <a:t>[3]</a:t>
            </a:r>
          </a:p>
          <a:p>
            <a:pPr marL="522288" lvl="1" indent="-65088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l-GR" altLang="zh-CN" sz="3200" dirty="0" smtClean="0">
                <a:solidFill>
                  <a:srgbClr val="0070C0"/>
                </a:solidFill>
                <a:cs typeface="Times New Roman" charset="0"/>
              </a:rPr>
              <a:t>ε</a:t>
            </a:r>
            <a:r>
              <a:rPr lang="en-US" altLang="zh-CN" sz="3200" dirty="0" smtClean="0">
                <a:solidFill>
                  <a:srgbClr val="0070C0"/>
                </a:solidFill>
                <a:cs typeface="Times New Roman" charset="0"/>
              </a:rPr>
              <a:t>, a, </a:t>
            </a:r>
            <a:r>
              <a:rPr lang="en-US" altLang="zh-CN" sz="3200" dirty="0" err="1" smtClean="0">
                <a:solidFill>
                  <a:srgbClr val="0070C0"/>
                </a:solidFill>
              </a:rPr>
              <a:t>aA</a:t>
            </a:r>
            <a:r>
              <a:rPr lang="en-US" altLang="zh-CN" sz="3200" dirty="0" smtClean="0">
                <a:solidFill>
                  <a:srgbClr val="0070C0"/>
                </a:solidFill>
              </a:rPr>
              <a:t>, </a:t>
            </a:r>
            <a:r>
              <a:rPr lang="en-US" altLang="zh-CN" sz="3200" dirty="0" err="1" smtClean="0">
                <a:solidFill>
                  <a:srgbClr val="0070C0"/>
                </a:solidFill>
              </a:rPr>
              <a:t>aAc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/>
              <a:t>aAcd</a:t>
            </a:r>
            <a:r>
              <a:rPr lang="en-US" altLang="zh-CN" sz="3200" dirty="0" smtClean="0"/>
              <a:t>[4]</a:t>
            </a:r>
          </a:p>
          <a:p>
            <a:pPr marL="522288" lvl="1" indent="-65088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l-GR" altLang="zh-CN" sz="3200" dirty="0" smtClean="0">
                <a:solidFill>
                  <a:srgbClr val="0070C0"/>
                </a:solidFill>
                <a:cs typeface="Times New Roman" charset="0"/>
              </a:rPr>
              <a:t>ε</a:t>
            </a:r>
            <a:r>
              <a:rPr lang="en-US" altLang="zh-CN" sz="3200" dirty="0" smtClean="0">
                <a:solidFill>
                  <a:srgbClr val="0070C0"/>
                </a:solidFill>
                <a:cs typeface="Times New Roman" charset="0"/>
              </a:rPr>
              <a:t>, a, </a:t>
            </a:r>
            <a:r>
              <a:rPr lang="en-US" altLang="zh-CN" sz="3200" dirty="0" err="1" smtClean="0">
                <a:solidFill>
                  <a:srgbClr val="0070C0"/>
                </a:solidFill>
              </a:rPr>
              <a:t>aA</a:t>
            </a:r>
            <a:r>
              <a:rPr lang="en-US" altLang="zh-CN" sz="3200" dirty="0" smtClean="0">
                <a:solidFill>
                  <a:srgbClr val="0070C0"/>
                </a:solidFill>
              </a:rPr>
              <a:t>, </a:t>
            </a:r>
            <a:r>
              <a:rPr lang="en-US" altLang="zh-CN" sz="3200" dirty="0" err="1" smtClean="0">
                <a:solidFill>
                  <a:srgbClr val="0070C0"/>
                </a:solidFill>
              </a:rPr>
              <a:t>aAc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/>
              <a:t>aAcB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/>
              <a:t>aAcBe</a:t>
            </a:r>
            <a:r>
              <a:rPr lang="en-US" altLang="zh-CN" sz="3200" dirty="0" smtClean="0"/>
              <a:t>[1]</a:t>
            </a:r>
          </a:p>
          <a:p>
            <a:pPr marL="522288" lvl="1" indent="-65088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规范句型中形成可归前缀之前（包括可归前缀）的所有前缀都称为</a:t>
            </a:r>
            <a:r>
              <a:rPr lang="zh-CN" altLang="en-US" sz="3200" b="1" dirty="0" smtClean="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活前缀</a:t>
            </a:r>
            <a:endParaRPr lang="en-US" altLang="zh-CN" sz="3200" b="1" dirty="0" smtClean="0">
              <a:solidFill>
                <a:srgbClr val="990000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3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活前缀为一个或若干个规范句型的前缀</a:t>
            </a:r>
            <a:endParaRPr lang="en-US" altLang="zh-CN" sz="3600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36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句柄位于可归前缀的</a:t>
            </a:r>
            <a:r>
              <a:rPr lang="zh-CN" altLang="en-US" sz="36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右端</a:t>
            </a:r>
            <a:r>
              <a:rPr lang="zh-CN" altLang="en-US" sz="36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，句柄为某个规则的</a:t>
            </a:r>
            <a:r>
              <a:rPr lang="zh-CN" altLang="en-US" sz="36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右部</a:t>
            </a:r>
            <a:r>
              <a:rPr lang="zh-CN" altLang="en-US" sz="36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，而规则的右部未必是句柄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10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800080"/>
              </a:buClr>
              <a:buFont typeface="Symbol" pitchFamily="18" charset="2"/>
              <a:buNone/>
            </a:pPr>
            <a:endParaRPr kumimoji="1" lang="zh-CN" altLang="en-US" sz="2000" b="1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268" name="AutoShape 10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800080"/>
              </a:buClr>
              <a:buFont typeface="Symbol" pitchFamily="18" charset="2"/>
              <a:buNone/>
            </a:pPr>
            <a:endParaRPr kumimoji="1" lang="zh-CN" altLang="en-US" sz="2000" b="1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269" name="AutoShape 10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800080"/>
              </a:buClr>
              <a:buFont typeface="Symbol" pitchFamily="18" charset="2"/>
              <a:buNone/>
            </a:pPr>
            <a:endParaRPr kumimoji="1" lang="zh-CN" altLang="en-US" sz="2000" b="1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270" name="AutoShape 10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800080"/>
              </a:buClr>
              <a:buFont typeface="Symbol" pitchFamily="18" charset="2"/>
              <a:buNone/>
            </a:pPr>
            <a:endParaRPr kumimoji="1" lang="zh-CN" altLang="en-US" sz="2000" b="1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272" name="Rectangle 1036"/>
          <p:cNvSpPr>
            <a:spLocks noChangeArrowheads="1"/>
          </p:cNvSpPr>
          <p:nvPr/>
        </p:nvSpPr>
        <p:spPr bwMode="auto">
          <a:xfrm>
            <a:off x="1490662" y="195263"/>
            <a:ext cx="509756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1116013" y="2068513"/>
            <a:ext cx="7677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从所要分析的终结符串开始</a:t>
            </a:r>
            <a:r>
              <a:rPr lang="zh-CN" altLang="en-US" sz="2800" b="1" dirty="0"/>
              <a:t>进行归约；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>
              <a:buFont typeface="Symbol" pitchFamily="18" charset="2"/>
              <a:buChar char="-"/>
            </a:pPr>
            <a:r>
              <a:rPr lang="zh-CN" altLang="en-US" sz="2800" b="1" dirty="0"/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每一步归约</a:t>
            </a:r>
            <a:r>
              <a:rPr lang="zh-CN" altLang="en-US" sz="2800" b="1" dirty="0"/>
              <a:t>是在</a:t>
            </a:r>
            <a:r>
              <a:rPr lang="zh-CN" altLang="en-US" sz="2800" b="1" dirty="0">
                <a:solidFill>
                  <a:srgbClr val="00B050"/>
                </a:solidFill>
                <a:latin typeface="方正舒体" pitchFamily="2" charset="-122"/>
                <a:ea typeface="方正舒体" pitchFamily="2" charset="-122"/>
              </a:rPr>
              <a:t>当前串中</a:t>
            </a:r>
            <a:r>
              <a:rPr lang="zh-CN" altLang="en-US" sz="2800" b="1" dirty="0"/>
              <a:t>找到与某个产生式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 dirty="0"/>
              <a:t>    的</a:t>
            </a:r>
            <a:r>
              <a:rPr lang="zh-CN" altLang="en-US" sz="2800" b="1" dirty="0">
                <a:solidFill>
                  <a:srgbClr val="00B050"/>
                </a:solidFill>
                <a:latin typeface="方正舒体" pitchFamily="2" charset="-122"/>
                <a:ea typeface="方正舒体" pitchFamily="2" charset="-122"/>
              </a:rPr>
              <a:t>右部</a:t>
            </a:r>
            <a:r>
              <a:rPr lang="zh-CN" altLang="en-US" sz="2800" b="1" dirty="0"/>
              <a:t>相匹配的</a:t>
            </a:r>
            <a:r>
              <a:rPr lang="zh-CN" altLang="en-US" sz="2800" b="1" dirty="0">
                <a:solidFill>
                  <a:srgbClr val="00B050"/>
                </a:solidFill>
                <a:latin typeface="方正舒体" pitchFamily="2" charset="-122"/>
                <a:ea typeface="方正舒体" pitchFamily="2" charset="-122"/>
              </a:rPr>
              <a:t>子串</a:t>
            </a:r>
            <a:r>
              <a:rPr lang="zh-CN" altLang="en-US" sz="2800" b="1" dirty="0"/>
              <a:t>，然后将该子串用这一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 dirty="0"/>
              <a:t>    产生式的左部非终结符进行替换；如果找不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 dirty="0"/>
              <a:t>    到这样的子串，则</a:t>
            </a:r>
            <a:r>
              <a:rPr lang="zh-CN" altLang="en-US" sz="2800" b="1" dirty="0">
                <a:solidFill>
                  <a:srgbClr val="00B050"/>
                </a:solidFill>
                <a:latin typeface="方正舒体" pitchFamily="2" charset="-122"/>
                <a:ea typeface="方正舒体" pitchFamily="2" charset="-122"/>
              </a:rPr>
              <a:t>回退到上一步归约前的状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 dirty="0">
                <a:solidFill>
                  <a:srgbClr val="00B050"/>
                </a:solidFill>
                <a:latin typeface="方正舒体" pitchFamily="2" charset="-122"/>
                <a:ea typeface="方正舒体" pitchFamily="2" charset="-122"/>
              </a:rPr>
              <a:t>    态</a:t>
            </a:r>
            <a:r>
              <a:rPr lang="zh-CN" altLang="en-US" sz="2800" b="1" dirty="0"/>
              <a:t>，选择不同的子串或不同的产生式重试；</a:t>
            </a:r>
          </a:p>
          <a:p>
            <a:pPr>
              <a:buFont typeface="Symbol" pitchFamily="18" charset="2"/>
              <a:buNone/>
            </a:pPr>
            <a:endParaRPr lang="zh-CN" altLang="en-US" sz="1000" b="1" dirty="0"/>
          </a:p>
          <a:p>
            <a:pPr>
              <a:buFont typeface="Symbol" pitchFamily="18" charset="2"/>
              <a:buChar char="-"/>
            </a:pPr>
            <a:r>
              <a:rPr lang="zh-CN" altLang="en-US" sz="2800" b="1" dirty="0">
                <a:latin typeface="楷体_GB2312" pitchFamily="49" charset="-122"/>
              </a:rPr>
              <a:t> 重复上一步骤，直到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归约至文法开始符号</a:t>
            </a:r>
            <a:r>
              <a:rPr lang="zh-CN" altLang="en-US" sz="2800" b="1" dirty="0">
                <a:latin typeface="楷体_GB2312" pitchFamily="49" charset="-122"/>
              </a:rPr>
              <a:t>；</a:t>
            </a:r>
          </a:p>
          <a:p>
            <a:pPr>
              <a:buFont typeface="Symbol" pitchFamily="18" charset="2"/>
              <a:buNone/>
            </a:pPr>
            <a:endParaRPr lang="zh-CN" altLang="en-US" sz="1000" b="1" dirty="0">
              <a:latin typeface="楷体_GB2312" pitchFamily="49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 dirty="0">
                <a:latin typeface="楷体_GB2312" pitchFamily="49" charset="-122"/>
              </a:rPr>
              <a:t> 如果不存在任何一个这样的归约，则表明该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 dirty="0">
                <a:latin typeface="楷体_GB2312" pitchFamily="49" charset="-122"/>
              </a:rPr>
              <a:t>  终结符串存在语法错误</a:t>
            </a:r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755650" y="12652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自底向上分析的一般过程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0350"/>
            <a:ext cx="7772400" cy="6264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规范归约的每一步，符号栈中的符号串为规范句型的活前缀</a:t>
            </a:r>
            <a:endParaRPr lang="en-US" altLang="zh-CN" sz="36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活前缀是某个规范句型的一个正确部分</a:t>
            </a:r>
            <a:endParaRPr lang="en-US" altLang="zh-CN" sz="3600" dirty="0" smtClean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36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对句柄的识别，就变成对规范句型活前缀的识别</a:t>
            </a:r>
            <a:endParaRPr lang="en-US" altLang="zh-CN" sz="3600" dirty="0" smtClean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规范归约与</a:t>
            </a:r>
            <a:r>
              <a:rPr lang="zh-CN" altLang="en-US" sz="36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活前缀、栈顶状态</a:t>
            </a: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相关</a:t>
            </a:r>
            <a:endParaRPr lang="en-US" altLang="zh-CN" sz="36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10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800080"/>
              </a:buClr>
              <a:buFont typeface="Symbol" pitchFamily="18" charset="2"/>
              <a:buNone/>
            </a:pPr>
            <a:endParaRPr kumimoji="1" lang="zh-CN" altLang="en-US" sz="2000" b="1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268" name="AutoShape 10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800080"/>
              </a:buClr>
              <a:buFont typeface="Symbol" pitchFamily="18" charset="2"/>
              <a:buNone/>
            </a:pPr>
            <a:endParaRPr kumimoji="1" lang="zh-CN" altLang="en-US" sz="2000" b="1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269" name="AutoShape 10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800080"/>
              </a:buClr>
              <a:buFont typeface="Symbol" pitchFamily="18" charset="2"/>
              <a:buNone/>
            </a:pPr>
            <a:endParaRPr kumimoji="1" lang="zh-CN" altLang="en-US" sz="2000" b="1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270" name="AutoShape 10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800080"/>
              </a:buClr>
              <a:buFont typeface="Symbol" pitchFamily="18" charset="2"/>
              <a:buNone/>
            </a:pPr>
            <a:endParaRPr kumimoji="1" lang="zh-CN" altLang="en-US" sz="2000" b="1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272" name="Rectangle 1036"/>
          <p:cNvSpPr>
            <a:spLocks noChangeArrowheads="1"/>
          </p:cNvSpPr>
          <p:nvPr/>
        </p:nvSpPr>
        <p:spPr bwMode="auto">
          <a:xfrm>
            <a:off x="971600" y="195263"/>
            <a:ext cx="5904656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600" b="1" dirty="0" smtClean="0">
                <a:solidFill>
                  <a:srgbClr val="800080"/>
                </a:solidFill>
                <a:ea typeface="华文行楷" pitchFamily="2" charset="-122"/>
              </a:rPr>
              <a:t>6.2.2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识别活前缀有穷自动机</a:t>
            </a:r>
            <a:endParaRPr lang="zh-CN" altLang="en-US" sz="36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611560" y="1268760"/>
            <a:ext cx="8181603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LR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实际分析中，并不是直接分析符号栈的栈顶符号是否形成</a:t>
            </a:r>
            <a:r>
              <a:rPr lang="zh-CN" altLang="en-US" sz="3600" b="1" kern="0" dirty="0" smtClean="0">
                <a:solidFill>
                  <a:srgbClr val="990000"/>
                </a:solidFill>
                <a:latin typeface="方正舒体" pitchFamily="2" charset="-122"/>
                <a:ea typeface="方正舒体" pitchFamily="2" charset="-122"/>
              </a:rPr>
              <a:t>句柄</a:t>
            </a:r>
            <a:endParaRPr lang="en-US" altLang="zh-CN" sz="3600" b="1" kern="0" dirty="0" smtClean="0">
              <a:solidFill>
                <a:srgbClr val="990000"/>
              </a:solidFill>
              <a:latin typeface="方正舒体" pitchFamily="2" charset="-122"/>
              <a:ea typeface="方正舒体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把终结符和非终结符都看成一个有限自动机的输入符号，每一个进栈的符号已被</a:t>
            </a:r>
            <a:r>
              <a:rPr lang="zh-CN" altLang="en-US" sz="3600" b="1" kern="0" dirty="0" smtClean="0">
                <a:solidFill>
                  <a:srgbClr val="990000"/>
                </a:solidFill>
                <a:latin typeface="方正舒体" pitchFamily="2" charset="-122"/>
                <a:ea typeface="方正舒体" pitchFamily="2" charset="-122"/>
              </a:rPr>
              <a:t>识别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过，而</a:t>
            </a:r>
            <a:r>
              <a:rPr lang="zh-CN" altLang="en-US" sz="3600" b="1" kern="0" dirty="0" smtClean="0">
                <a:solidFill>
                  <a:srgbClr val="990000"/>
                </a:solidFill>
                <a:latin typeface="方正舒体" pitchFamily="2" charset="-122"/>
                <a:ea typeface="方正舒体" pitchFamily="2" charset="-122"/>
              </a:rPr>
              <a:t>状态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进行转换</a:t>
            </a:r>
            <a:endParaRPr lang="en-US" altLang="zh-CN" sz="3600" b="1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当识别到可归前缀时，说明栈中形成</a:t>
            </a:r>
            <a:r>
              <a:rPr lang="zh-CN" altLang="en-US" sz="3600" b="1" kern="0" dirty="0" smtClean="0">
                <a:solidFill>
                  <a:srgbClr val="990000"/>
                </a:solidFill>
                <a:latin typeface="方正舒体" pitchFamily="2" charset="-122"/>
                <a:ea typeface="方正舒体" pitchFamily="2" charset="-122"/>
              </a:rPr>
              <a:t>句柄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，到达了识别句柄的终态</a:t>
            </a:r>
            <a:endParaRPr lang="en-US" altLang="zh-CN" sz="3600" b="1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所以可以用有限自动机识别所给文法的所有规范句型的活前缀</a:t>
            </a:r>
            <a:endParaRPr lang="en-US" altLang="zh-CN" sz="3600" b="1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10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5401072"/>
            <a:ext cx="184236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800080"/>
              </a:buClr>
              <a:buFont typeface="Symbol" pitchFamily="18" charset="2"/>
              <a:buNone/>
            </a:pPr>
            <a:endParaRPr kumimoji="1" lang="zh-CN" altLang="en-US" sz="2000" b="1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268" name="AutoShape 10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5401072"/>
            <a:ext cx="184236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800080"/>
              </a:buClr>
              <a:buFont typeface="Symbol" pitchFamily="18" charset="2"/>
              <a:buNone/>
            </a:pPr>
            <a:endParaRPr kumimoji="1" lang="zh-CN" altLang="en-US" sz="2000" b="1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269" name="AutoShape 10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5401072"/>
            <a:ext cx="184236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800080"/>
              </a:buClr>
              <a:buFont typeface="Symbol" pitchFamily="18" charset="2"/>
              <a:buNone/>
            </a:pPr>
            <a:endParaRPr kumimoji="1" lang="zh-CN" altLang="en-US" sz="2000" b="1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270" name="AutoShape 10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5401072"/>
            <a:ext cx="184236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800080"/>
              </a:buClr>
              <a:buFont typeface="Symbol" pitchFamily="18" charset="2"/>
              <a:buNone/>
            </a:pPr>
            <a:endParaRPr kumimoji="1" lang="zh-CN" altLang="en-US" sz="2000" b="1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1" y="0"/>
            <a:ext cx="457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将例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5.1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的文法拓广：</a:t>
            </a:r>
            <a:endParaRPr lang="en-US" altLang="zh-CN" sz="3600" b="1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67544" y="620688"/>
            <a:ext cx="2736304" cy="2677656"/>
          </a:xfrm>
          <a:prstGeom prst="rect">
            <a:avLst/>
          </a:prstGeom>
          <a:solidFill>
            <a:srgbClr val="6F89F7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rPr>
              <a:t>文法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rPr>
              <a:t>G[S]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rPr>
              <a:t>：</a:t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rPr>
            </a:b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rPr>
              <a:t>S’ → S[0]</a:t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rPr>
            </a:b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rPr>
              <a:t>S →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rPr>
              <a:t>aAcBe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rPr>
              <a:t>[1]</a:t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rPr>
            </a:b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rPr>
              <a:t>A → b[2]</a:t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rPr>
            </a:b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rPr>
              <a:t>A →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rPr>
              <a:t>Ab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rPr>
              <a:t>[3]</a:t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rPr>
            </a:b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rPr>
              <a:t>B → d[4]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499992" y="548680"/>
            <a:ext cx="464400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句子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abbcde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的可归前缀如下：</a:t>
            </a:r>
            <a:b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S[0]</a:t>
            </a:r>
            <a:b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ab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[1]</a:t>
            </a:r>
            <a:b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aAb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[3]</a:t>
            </a:r>
            <a:b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aAcd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[4]</a:t>
            </a:r>
            <a:b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aAcBe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[1]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52400" y="3356992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构造识别其活前缀及可归前缀的有限自动机如下：</a:t>
            </a:r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1905000" y="404279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itchFamily="18" charset="0"/>
              </a:rPr>
              <a:t>1</a:t>
            </a: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1981200" y="411899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838200" y="4077717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itchFamily="18" charset="0"/>
              </a:rPr>
              <a:t>0</a:t>
            </a: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1219200" y="427139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2971800" y="465239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itchFamily="18" charset="0"/>
              </a:rPr>
              <a:t>4</a:t>
            </a: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3048000" y="472859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1905000" y="4687317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itchFamily="18" charset="0"/>
              </a:rPr>
              <a:t>3</a:t>
            </a: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2286000" y="488099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4038600" y="518579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itchFamily="18" charset="0"/>
              </a:rPr>
              <a:t>8</a:t>
            </a:r>
          </a:p>
        </p:txBody>
      </p:sp>
      <p:sp>
        <p:nvSpPr>
          <p:cNvPr id="23" name="Oval 15"/>
          <p:cNvSpPr>
            <a:spLocks noChangeArrowheads="1"/>
          </p:cNvSpPr>
          <p:nvPr/>
        </p:nvSpPr>
        <p:spPr bwMode="auto">
          <a:xfrm>
            <a:off x="4114800" y="526199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16"/>
          <p:cNvSpPr>
            <a:spLocks noChangeArrowheads="1"/>
          </p:cNvSpPr>
          <p:nvPr/>
        </p:nvSpPr>
        <p:spPr bwMode="auto">
          <a:xfrm>
            <a:off x="2971800" y="5220717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itchFamily="18" charset="0"/>
              </a:rPr>
              <a:t>7</a:t>
            </a:r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3352800" y="541439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18"/>
          <p:cNvSpPr>
            <a:spLocks noChangeArrowheads="1"/>
          </p:cNvSpPr>
          <p:nvPr/>
        </p:nvSpPr>
        <p:spPr bwMode="auto">
          <a:xfrm>
            <a:off x="5181600" y="571919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itchFamily="18" charset="0"/>
              </a:rPr>
              <a:t>13</a:t>
            </a:r>
          </a:p>
        </p:txBody>
      </p:sp>
      <p:sp>
        <p:nvSpPr>
          <p:cNvPr id="27" name="Oval 19"/>
          <p:cNvSpPr>
            <a:spLocks noChangeArrowheads="1"/>
          </p:cNvSpPr>
          <p:nvPr/>
        </p:nvSpPr>
        <p:spPr bwMode="auto">
          <a:xfrm>
            <a:off x="5257800" y="579539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20"/>
          <p:cNvSpPr>
            <a:spLocks noChangeArrowheads="1"/>
          </p:cNvSpPr>
          <p:nvPr/>
        </p:nvSpPr>
        <p:spPr bwMode="auto">
          <a:xfrm>
            <a:off x="4114800" y="5754117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itchFamily="18" charset="0"/>
              </a:rPr>
              <a:t>12</a:t>
            </a:r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>
            <a:off x="4495800" y="594779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Oval 22"/>
          <p:cNvSpPr>
            <a:spLocks noChangeArrowheads="1"/>
          </p:cNvSpPr>
          <p:nvPr/>
        </p:nvSpPr>
        <p:spPr bwMode="auto">
          <a:xfrm>
            <a:off x="6324600" y="632879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itchFamily="18" charset="0"/>
              </a:rPr>
              <a:t>10</a:t>
            </a:r>
          </a:p>
        </p:txBody>
      </p:sp>
      <p:sp>
        <p:nvSpPr>
          <p:cNvPr id="31" name="Oval 23"/>
          <p:cNvSpPr>
            <a:spLocks noChangeArrowheads="1"/>
          </p:cNvSpPr>
          <p:nvPr/>
        </p:nvSpPr>
        <p:spPr bwMode="auto">
          <a:xfrm>
            <a:off x="6400800" y="640499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5257800" y="6363717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itchFamily="18" charset="0"/>
              </a:rPr>
              <a:t>18</a:t>
            </a:r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>
            <a:off x="5638800" y="655739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27088" y="4658742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itchFamily="18" charset="0"/>
              </a:rPr>
              <a:t>2</a:t>
            </a:r>
          </a:p>
        </p:txBody>
      </p:sp>
      <p:sp>
        <p:nvSpPr>
          <p:cNvPr id="35" name="Oval 31"/>
          <p:cNvSpPr>
            <a:spLocks noChangeArrowheads="1"/>
          </p:cNvSpPr>
          <p:nvPr/>
        </p:nvSpPr>
        <p:spPr bwMode="auto">
          <a:xfrm>
            <a:off x="838200" y="5261992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itchFamily="18" charset="0"/>
              </a:rPr>
              <a:t>5</a:t>
            </a:r>
          </a:p>
        </p:txBody>
      </p:sp>
      <p:sp>
        <p:nvSpPr>
          <p:cNvPr id="36" name="Oval 32"/>
          <p:cNvSpPr>
            <a:spLocks noChangeArrowheads="1"/>
          </p:cNvSpPr>
          <p:nvPr/>
        </p:nvSpPr>
        <p:spPr bwMode="auto">
          <a:xfrm>
            <a:off x="838200" y="5795392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itchFamily="18" charset="0"/>
              </a:rPr>
              <a:t>9</a:t>
            </a: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838200" y="6404992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itchFamily="18" charset="0"/>
              </a:rPr>
              <a:t>14</a:t>
            </a: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1219200" y="488099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35"/>
          <p:cNvSpPr>
            <a:spLocks noChangeArrowheads="1"/>
          </p:cNvSpPr>
          <p:nvPr/>
        </p:nvSpPr>
        <p:spPr bwMode="auto">
          <a:xfrm>
            <a:off x="1905000" y="5185792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itchFamily="18" charset="0"/>
              </a:rPr>
              <a:t>6</a:t>
            </a:r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2286000" y="541439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1219200" y="541439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38"/>
          <p:cNvSpPr>
            <a:spLocks noChangeArrowheads="1"/>
          </p:cNvSpPr>
          <p:nvPr/>
        </p:nvSpPr>
        <p:spPr bwMode="auto">
          <a:xfrm>
            <a:off x="4114800" y="6363717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itchFamily="18" charset="0"/>
              </a:rPr>
              <a:t>17</a:t>
            </a:r>
          </a:p>
        </p:txBody>
      </p:sp>
      <p:sp>
        <p:nvSpPr>
          <p:cNvPr id="43" name="Oval 39"/>
          <p:cNvSpPr>
            <a:spLocks noChangeArrowheads="1"/>
          </p:cNvSpPr>
          <p:nvPr/>
        </p:nvSpPr>
        <p:spPr bwMode="auto">
          <a:xfrm>
            <a:off x="1981200" y="6404992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itchFamily="18" charset="0"/>
              </a:rPr>
              <a:t>15</a:t>
            </a:r>
          </a:p>
        </p:txBody>
      </p:sp>
      <p:sp>
        <p:nvSpPr>
          <p:cNvPr id="44" name="Oval 40"/>
          <p:cNvSpPr>
            <a:spLocks noChangeArrowheads="1"/>
          </p:cNvSpPr>
          <p:nvPr/>
        </p:nvSpPr>
        <p:spPr bwMode="auto">
          <a:xfrm>
            <a:off x="3048000" y="6404992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itchFamily="18" charset="0"/>
              </a:rPr>
              <a:t>16</a:t>
            </a:r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3429000" y="655739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2362200" y="655739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43"/>
          <p:cNvSpPr>
            <a:spLocks noChangeArrowheads="1"/>
          </p:cNvSpPr>
          <p:nvPr/>
        </p:nvSpPr>
        <p:spPr bwMode="auto">
          <a:xfrm>
            <a:off x="3048000" y="5795392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itchFamily="18" charset="0"/>
              </a:rPr>
              <a:t>11</a:t>
            </a:r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3429000" y="598906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45"/>
          <p:cNvSpPr>
            <a:spLocks noChangeArrowheads="1"/>
          </p:cNvSpPr>
          <p:nvPr/>
        </p:nvSpPr>
        <p:spPr bwMode="auto">
          <a:xfrm>
            <a:off x="1981200" y="5760467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itchFamily="18" charset="0"/>
              </a:rPr>
              <a:t>10</a:t>
            </a:r>
          </a:p>
        </p:txBody>
      </p:sp>
      <p:sp>
        <p:nvSpPr>
          <p:cNvPr id="50" name="Line 46"/>
          <p:cNvSpPr>
            <a:spLocks noChangeShapeType="1"/>
          </p:cNvSpPr>
          <p:nvPr/>
        </p:nvSpPr>
        <p:spPr bwMode="auto">
          <a:xfrm>
            <a:off x="2362200" y="598906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47"/>
          <p:cNvSpPr>
            <a:spLocks noChangeShapeType="1"/>
          </p:cNvSpPr>
          <p:nvPr/>
        </p:nvSpPr>
        <p:spPr bwMode="auto">
          <a:xfrm>
            <a:off x="1295400" y="598906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1219200" y="663359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4495800" y="655739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50"/>
          <p:cNvSpPr>
            <a:spLocks noChangeShapeType="1"/>
          </p:cNvSpPr>
          <p:nvPr/>
        </p:nvSpPr>
        <p:spPr bwMode="auto">
          <a:xfrm>
            <a:off x="533400" y="427139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51"/>
          <p:cNvSpPr>
            <a:spLocks noChangeShapeType="1"/>
          </p:cNvSpPr>
          <p:nvPr/>
        </p:nvSpPr>
        <p:spPr bwMode="auto">
          <a:xfrm>
            <a:off x="533400" y="488099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52"/>
          <p:cNvSpPr>
            <a:spLocks noChangeShapeType="1"/>
          </p:cNvSpPr>
          <p:nvPr/>
        </p:nvSpPr>
        <p:spPr bwMode="auto">
          <a:xfrm>
            <a:off x="533400" y="541439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>
            <a:off x="533400" y="602399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54"/>
          <p:cNvSpPr>
            <a:spLocks noChangeShapeType="1"/>
          </p:cNvSpPr>
          <p:nvPr/>
        </p:nvSpPr>
        <p:spPr bwMode="auto">
          <a:xfrm>
            <a:off x="533400" y="663359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1316038" y="3966592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1316038" y="4560317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1" name="Rectangle 57"/>
          <p:cNvSpPr>
            <a:spLocks noChangeArrowheads="1"/>
          </p:cNvSpPr>
          <p:nvPr/>
        </p:nvSpPr>
        <p:spPr bwMode="auto">
          <a:xfrm>
            <a:off x="2382838" y="4560317"/>
            <a:ext cx="334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2" name="Rectangle 58"/>
          <p:cNvSpPr>
            <a:spLocks noChangeArrowheads="1"/>
          </p:cNvSpPr>
          <p:nvPr/>
        </p:nvSpPr>
        <p:spPr bwMode="auto">
          <a:xfrm>
            <a:off x="1295400" y="5093717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3" name="Rectangle 59"/>
          <p:cNvSpPr>
            <a:spLocks noChangeArrowheads="1"/>
          </p:cNvSpPr>
          <p:nvPr/>
        </p:nvSpPr>
        <p:spPr bwMode="auto">
          <a:xfrm>
            <a:off x="2459038" y="5093717"/>
            <a:ext cx="369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4" name="Rectangle 60"/>
          <p:cNvSpPr>
            <a:spLocks noChangeArrowheads="1"/>
          </p:cNvSpPr>
          <p:nvPr/>
        </p:nvSpPr>
        <p:spPr bwMode="auto">
          <a:xfrm>
            <a:off x="3505200" y="5093717"/>
            <a:ext cx="334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5" name="Rectangle 61"/>
          <p:cNvSpPr>
            <a:spLocks noChangeArrowheads="1"/>
          </p:cNvSpPr>
          <p:nvPr/>
        </p:nvSpPr>
        <p:spPr bwMode="auto">
          <a:xfrm>
            <a:off x="1371600" y="5642992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2535238" y="5642992"/>
            <a:ext cx="369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7" name="Rectangle 63"/>
          <p:cNvSpPr>
            <a:spLocks noChangeArrowheads="1"/>
          </p:cNvSpPr>
          <p:nvPr/>
        </p:nvSpPr>
        <p:spPr bwMode="auto">
          <a:xfrm>
            <a:off x="3525838" y="5642992"/>
            <a:ext cx="31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68" name="Rectangle 64"/>
          <p:cNvSpPr>
            <a:spLocks noChangeArrowheads="1"/>
          </p:cNvSpPr>
          <p:nvPr/>
        </p:nvSpPr>
        <p:spPr bwMode="auto">
          <a:xfrm>
            <a:off x="4592638" y="5627117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Comic Sans MS" pitchFamily="66" charset="0"/>
              </a:rPr>
              <a:t>d</a:t>
            </a:r>
          </a:p>
        </p:txBody>
      </p:sp>
      <p:sp>
        <p:nvSpPr>
          <p:cNvPr id="69" name="Rectangle 65"/>
          <p:cNvSpPr>
            <a:spLocks noChangeArrowheads="1"/>
          </p:cNvSpPr>
          <p:nvPr/>
        </p:nvSpPr>
        <p:spPr bwMode="auto">
          <a:xfrm>
            <a:off x="1392238" y="6312917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70" name="Rectangle 66"/>
          <p:cNvSpPr>
            <a:spLocks noChangeArrowheads="1"/>
          </p:cNvSpPr>
          <p:nvPr/>
        </p:nvSpPr>
        <p:spPr bwMode="auto">
          <a:xfrm>
            <a:off x="2514600" y="6236717"/>
            <a:ext cx="369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71" name="Rectangle 67"/>
          <p:cNvSpPr>
            <a:spLocks noChangeArrowheads="1"/>
          </p:cNvSpPr>
          <p:nvPr/>
        </p:nvSpPr>
        <p:spPr bwMode="auto">
          <a:xfrm>
            <a:off x="3581400" y="6236717"/>
            <a:ext cx="31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4668838" y="6236717"/>
            <a:ext cx="344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73" name="Rectangle 69"/>
          <p:cNvSpPr>
            <a:spLocks noChangeArrowheads="1"/>
          </p:cNvSpPr>
          <p:nvPr/>
        </p:nvSpPr>
        <p:spPr bwMode="auto">
          <a:xfrm>
            <a:off x="5811838" y="6236717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74" name="Rectangle 70"/>
          <p:cNvSpPr>
            <a:spLocks noChangeArrowheads="1"/>
          </p:cNvSpPr>
          <p:nvPr/>
        </p:nvSpPr>
        <p:spPr bwMode="auto">
          <a:xfrm>
            <a:off x="2362200" y="3890392"/>
            <a:ext cx="319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75" name="Oval 71"/>
          <p:cNvSpPr>
            <a:spLocks noChangeArrowheads="1"/>
          </p:cNvSpPr>
          <p:nvPr/>
        </p:nvSpPr>
        <p:spPr bwMode="auto">
          <a:xfrm>
            <a:off x="6234113" y="404279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itchFamily="18" charset="0"/>
              </a:rPr>
              <a:t>1</a:t>
            </a:r>
          </a:p>
        </p:txBody>
      </p:sp>
      <p:sp>
        <p:nvSpPr>
          <p:cNvPr id="76" name="Oval 72"/>
          <p:cNvSpPr>
            <a:spLocks noChangeArrowheads="1"/>
          </p:cNvSpPr>
          <p:nvPr/>
        </p:nvSpPr>
        <p:spPr bwMode="auto">
          <a:xfrm>
            <a:off x="6310313" y="411899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Rectangle 73"/>
          <p:cNvSpPr>
            <a:spLocks noChangeArrowheads="1"/>
          </p:cNvSpPr>
          <p:nvPr/>
        </p:nvSpPr>
        <p:spPr bwMode="auto">
          <a:xfrm>
            <a:off x="6691313" y="3890392"/>
            <a:ext cx="319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78" name="Rectangle 74"/>
          <p:cNvSpPr>
            <a:spLocks noChangeArrowheads="1"/>
          </p:cNvSpPr>
          <p:nvPr/>
        </p:nvSpPr>
        <p:spPr bwMode="auto">
          <a:xfrm>
            <a:off x="6978650" y="4042792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itchFamily="18" charset="0"/>
                <a:ea typeface="楷体_GB2312" pitchFamily="49" charset="-122"/>
              </a:rPr>
              <a:t>句子识别态</a:t>
            </a:r>
          </a:p>
        </p:txBody>
      </p:sp>
      <p:sp>
        <p:nvSpPr>
          <p:cNvPr id="79" name="Oval 75"/>
          <p:cNvSpPr>
            <a:spLocks noChangeArrowheads="1"/>
          </p:cNvSpPr>
          <p:nvPr/>
        </p:nvSpPr>
        <p:spPr bwMode="auto">
          <a:xfrm>
            <a:off x="6248400" y="472859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itchFamily="18" charset="0"/>
              </a:rPr>
              <a:t>i</a:t>
            </a:r>
          </a:p>
        </p:txBody>
      </p:sp>
      <p:sp>
        <p:nvSpPr>
          <p:cNvPr id="80" name="Oval 76"/>
          <p:cNvSpPr>
            <a:spLocks noChangeArrowheads="1"/>
          </p:cNvSpPr>
          <p:nvPr/>
        </p:nvSpPr>
        <p:spPr bwMode="auto">
          <a:xfrm>
            <a:off x="6324600" y="480479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Rectangle 79"/>
          <p:cNvSpPr>
            <a:spLocks noChangeArrowheads="1"/>
          </p:cNvSpPr>
          <p:nvPr/>
        </p:nvSpPr>
        <p:spPr bwMode="auto">
          <a:xfrm>
            <a:off x="6934200" y="4728592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itchFamily="18" charset="0"/>
                <a:ea typeface="楷体_GB2312" pitchFamily="49" charset="-122"/>
              </a:rPr>
              <a:t>句柄识别态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Oval 2"/>
          <p:cNvSpPr>
            <a:spLocks noChangeArrowheads="1"/>
          </p:cNvSpPr>
          <p:nvPr/>
        </p:nvSpPr>
        <p:spPr bwMode="auto">
          <a:xfrm>
            <a:off x="3276600" y="228600"/>
            <a:ext cx="457200" cy="4572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</a:p>
        </p:txBody>
      </p:sp>
      <p:sp>
        <p:nvSpPr>
          <p:cNvPr id="439" name="Oval 3"/>
          <p:cNvSpPr>
            <a:spLocks noChangeArrowheads="1"/>
          </p:cNvSpPr>
          <p:nvPr/>
        </p:nvSpPr>
        <p:spPr bwMode="auto">
          <a:xfrm>
            <a:off x="3352800" y="304800"/>
            <a:ext cx="304800" cy="3048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0" name="Oval 4"/>
          <p:cNvSpPr>
            <a:spLocks noChangeArrowheads="1"/>
          </p:cNvSpPr>
          <p:nvPr/>
        </p:nvSpPr>
        <p:spPr bwMode="auto">
          <a:xfrm>
            <a:off x="2209800" y="263525"/>
            <a:ext cx="381000" cy="3810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0</a:t>
            </a:r>
          </a:p>
        </p:txBody>
      </p:sp>
      <p:sp>
        <p:nvSpPr>
          <p:cNvPr id="441" name="Line 5"/>
          <p:cNvSpPr>
            <a:spLocks noChangeShapeType="1"/>
          </p:cNvSpPr>
          <p:nvPr/>
        </p:nvSpPr>
        <p:spPr bwMode="auto">
          <a:xfrm>
            <a:off x="2590800" y="457200"/>
            <a:ext cx="6858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2" name="Oval 6"/>
          <p:cNvSpPr>
            <a:spLocks noChangeArrowheads="1"/>
          </p:cNvSpPr>
          <p:nvPr/>
        </p:nvSpPr>
        <p:spPr bwMode="auto">
          <a:xfrm>
            <a:off x="4343400" y="838200"/>
            <a:ext cx="457200" cy="4572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4</a:t>
            </a:r>
          </a:p>
        </p:txBody>
      </p:sp>
      <p:sp>
        <p:nvSpPr>
          <p:cNvPr id="443" name="Oval 7"/>
          <p:cNvSpPr>
            <a:spLocks noChangeArrowheads="1"/>
          </p:cNvSpPr>
          <p:nvPr/>
        </p:nvSpPr>
        <p:spPr bwMode="auto">
          <a:xfrm>
            <a:off x="4419600" y="914400"/>
            <a:ext cx="304800" cy="3048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4" name="Oval 8"/>
          <p:cNvSpPr>
            <a:spLocks noChangeArrowheads="1"/>
          </p:cNvSpPr>
          <p:nvPr/>
        </p:nvSpPr>
        <p:spPr bwMode="auto">
          <a:xfrm>
            <a:off x="3276600" y="873125"/>
            <a:ext cx="381000" cy="3810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3</a:t>
            </a:r>
          </a:p>
        </p:txBody>
      </p:sp>
      <p:sp>
        <p:nvSpPr>
          <p:cNvPr id="445" name="Line 9"/>
          <p:cNvSpPr>
            <a:spLocks noChangeShapeType="1"/>
          </p:cNvSpPr>
          <p:nvPr/>
        </p:nvSpPr>
        <p:spPr bwMode="auto">
          <a:xfrm>
            <a:off x="3657600" y="1066800"/>
            <a:ext cx="6858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6" name="Oval 10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8</a:t>
            </a:r>
          </a:p>
        </p:txBody>
      </p:sp>
      <p:sp>
        <p:nvSpPr>
          <p:cNvPr id="447" name="Oval 11"/>
          <p:cNvSpPr>
            <a:spLocks noChangeArrowheads="1"/>
          </p:cNvSpPr>
          <p:nvPr/>
        </p:nvSpPr>
        <p:spPr bwMode="auto">
          <a:xfrm>
            <a:off x="5486400" y="1447800"/>
            <a:ext cx="304800" cy="3048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8" name="Oval 12"/>
          <p:cNvSpPr>
            <a:spLocks noChangeArrowheads="1"/>
          </p:cNvSpPr>
          <p:nvPr/>
        </p:nvSpPr>
        <p:spPr bwMode="auto">
          <a:xfrm>
            <a:off x="4343400" y="1406525"/>
            <a:ext cx="381000" cy="3810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7</a:t>
            </a:r>
          </a:p>
        </p:txBody>
      </p:sp>
      <p:sp>
        <p:nvSpPr>
          <p:cNvPr id="449" name="Line 13"/>
          <p:cNvSpPr>
            <a:spLocks noChangeShapeType="1"/>
          </p:cNvSpPr>
          <p:nvPr/>
        </p:nvSpPr>
        <p:spPr bwMode="auto">
          <a:xfrm>
            <a:off x="4724400" y="1600200"/>
            <a:ext cx="6858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0" name="Oval 14"/>
          <p:cNvSpPr>
            <a:spLocks noChangeArrowheads="1"/>
          </p:cNvSpPr>
          <p:nvPr/>
        </p:nvSpPr>
        <p:spPr bwMode="auto">
          <a:xfrm>
            <a:off x="6553200" y="1905000"/>
            <a:ext cx="457200" cy="4572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13</a:t>
            </a:r>
          </a:p>
        </p:txBody>
      </p:sp>
      <p:sp>
        <p:nvSpPr>
          <p:cNvPr id="451" name="Oval 15"/>
          <p:cNvSpPr>
            <a:spLocks noChangeArrowheads="1"/>
          </p:cNvSpPr>
          <p:nvPr/>
        </p:nvSpPr>
        <p:spPr bwMode="auto">
          <a:xfrm>
            <a:off x="6629400" y="1981200"/>
            <a:ext cx="304800" cy="3048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2" name="Oval 16"/>
          <p:cNvSpPr>
            <a:spLocks noChangeArrowheads="1"/>
          </p:cNvSpPr>
          <p:nvPr/>
        </p:nvSpPr>
        <p:spPr bwMode="auto">
          <a:xfrm>
            <a:off x="5486400" y="1939925"/>
            <a:ext cx="381000" cy="3810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12</a:t>
            </a:r>
          </a:p>
        </p:txBody>
      </p:sp>
      <p:sp>
        <p:nvSpPr>
          <p:cNvPr id="453" name="Line 17"/>
          <p:cNvSpPr>
            <a:spLocks noChangeShapeType="1"/>
          </p:cNvSpPr>
          <p:nvPr/>
        </p:nvSpPr>
        <p:spPr bwMode="auto">
          <a:xfrm>
            <a:off x="5867400" y="2133600"/>
            <a:ext cx="6858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4" name="Oval 18"/>
          <p:cNvSpPr>
            <a:spLocks noChangeArrowheads="1"/>
          </p:cNvSpPr>
          <p:nvPr/>
        </p:nvSpPr>
        <p:spPr bwMode="auto">
          <a:xfrm>
            <a:off x="7696200" y="2514600"/>
            <a:ext cx="457200" cy="4572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10</a:t>
            </a:r>
          </a:p>
        </p:txBody>
      </p:sp>
      <p:sp>
        <p:nvSpPr>
          <p:cNvPr id="455" name="Oval 19"/>
          <p:cNvSpPr>
            <a:spLocks noChangeArrowheads="1"/>
          </p:cNvSpPr>
          <p:nvPr/>
        </p:nvSpPr>
        <p:spPr bwMode="auto">
          <a:xfrm>
            <a:off x="7772400" y="2590800"/>
            <a:ext cx="304800" cy="3048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6" name="Oval 20"/>
          <p:cNvSpPr>
            <a:spLocks noChangeArrowheads="1"/>
          </p:cNvSpPr>
          <p:nvPr/>
        </p:nvSpPr>
        <p:spPr bwMode="auto">
          <a:xfrm>
            <a:off x="6629400" y="2549525"/>
            <a:ext cx="381000" cy="3810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18</a:t>
            </a:r>
          </a:p>
        </p:txBody>
      </p:sp>
      <p:sp>
        <p:nvSpPr>
          <p:cNvPr id="457" name="Line 21"/>
          <p:cNvSpPr>
            <a:spLocks noChangeShapeType="1"/>
          </p:cNvSpPr>
          <p:nvPr/>
        </p:nvSpPr>
        <p:spPr bwMode="auto">
          <a:xfrm>
            <a:off x="7010400" y="2743200"/>
            <a:ext cx="6858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8" name="Oval 22"/>
          <p:cNvSpPr>
            <a:spLocks noChangeArrowheads="1"/>
          </p:cNvSpPr>
          <p:nvPr/>
        </p:nvSpPr>
        <p:spPr bwMode="auto">
          <a:xfrm>
            <a:off x="2198688" y="844550"/>
            <a:ext cx="381000" cy="3810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</a:p>
        </p:txBody>
      </p:sp>
      <p:sp>
        <p:nvSpPr>
          <p:cNvPr id="459" name="Oval 23"/>
          <p:cNvSpPr>
            <a:spLocks noChangeArrowheads="1"/>
          </p:cNvSpPr>
          <p:nvPr/>
        </p:nvSpPr>
        <p:spPr bwMode="auto">
          <a:xfrm>
            <a:off x="2209800" y="1447800"/>
            <a:ext cx="381000" cy="3810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5</a:t>
            </a:r>
          </a:p>
        </p:txBody>
      </p:sp>
      <p:sp>
        <p:nvSpPr>
          <p:cNvPr id="460" name="Oval 24"/>
          <p:cNvSpPr>
            <a:spLocks noChangeArrowheads="1"/>
          </p:cNvSpPr>
          <p:nvPr/>
        </p:nvSpPr>
        <p:spPr bwMode="auto">
          <a:xfrm>
            <a:off x="2209800" y="1981200"/>
            <a:ext cx="381000" cy="3810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9</a:t>
            </a:r>
          </a:p>
        </p:txBody>
      </p:sp>
      <p:sp>
        <p:nvSpPr>
          <p:cNvPr id="461" name="Oval 25"/>
          <p:cNvSpPr>
            <a:spLocks noChangeArrowheads="1"/>
          </p:cNvSpPr>
          <p:nvPr/>
        </p:nvSpPr>
        <p:spPr bwMode="auto">
          <a:xfrm>
            <a:off x="2209800" y="2590800"/>
            <a:ext cx="381000" cy="3810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14</a:t>
            </a:r>
          </a:p>
        </p:txBody>
      </p:sp>
      <p:sp>
        <p:nvSpPr>
          <p:cNvPr id="462" name="Line 26"/>
          <p:cNvSpPr>
            <a:spLocks noChangeShapeType="1"/>
          </p:cNvSpPr>
          <p:nvPr/>
        </p:nvSpPr>
        <p:spPr bwMode="auto">
          <a:xfrm>
            <a:off x="2590800" y="1066800"/>
            <a:ext cx="6858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3" name="Oval 27"/>
          <p:cNvSpPr>
            <a:spLocks noChangeArrowheads="1"/>
          </p:cNvSpPr>
          <p:nvPr/>
        </p:nvSpPr>
        <p:spPr bwMode="auto">
          <a:xfrm>
            <a:off x="3276600" y="1371600"/>
            <a:ext cx="381000" cy="3810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6</a:t>
            </a:r>
          </a:p>
        </p:txBody>
      </p:sp>
      <p:sp>
        <p:nvSpPr>
          <p:cNvPr id="464" name="Line 28"/>
          <p:cNvSpPr>
            <a:spLocks noChangeShapeType="1"/>
          </p:cNvSpPr>
          <p:nvPr/>
        </p:nvSpPr>
        <p:spPr bwMode="auto">
          <a:xfrm>
            <a:off x="3657600" y="1600200"/>
            <a:ext cx="6858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5" name="Line 29"/>
          <p:cNvSpPr>
            <a:spLocks noChangeShapeType="1"/>
          </p:cNvSpPr>
          <p:nvPr/>
        </p:nvSpPr>
        <p:spPr bwMode="auto">
          <a:xfrm>
            <a:off x="2590800" y="1600200"/>
            <a:ext cx="6858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6" name="Oval 30"/>
          <p:cNvSpPr>
            <a:spLocks noChangeArrowheads="1"/>
          </p:cNvSpPr>
          <p:nvPr/>
        </p:nvSpPr>
        <p:spPr bwMode="auto">
          <a:xfrm>
            <a:off x="5486400" y="2549525"/>
            <a:ext cx="381000" cy="3810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17</a:t>
            </a:r>
          </a:p>
        </p:txBody>
      </p:sp>
      <p:sp>
        <p:nvSpPr>
          <p:cNvPr id="467" name="Oval 31"/>
          <p:cNvSpPr>
            <a:spLocks noChangeArrowheads="1"/>
          </p:cNvSpPr>
          <p:nvPr/>
        </p:nvSpPr>
        <p:spPr bwMode="auto">
          <a:xfrm>
            <a:off x="3352800" y="2590800"/>
            <a:ext cx="381000" cy="3810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15</a:t>
            </a:r>
          </a:p>
        </p:txBody>
      </p:sp>
      <p:sp>
        <p:nvSpPr>
          <p:cNvPr id="468" name="Oval 32"/>
          <p:cNvSpPr>
            <a:spLocks noChangeArrowheads="1"/>
          </p:cNvSpPr>
          <p:nvPr/>
        </p:nvSpPr>
        <p:spPr bwMode="auto">
          <a:xfrm>
            <a:off x="4419600" y="2590800"/>
            <a:ext cx="381000" cy="3810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16</a:t>
            </a:r>
          </a:p>
        </p:txBody>
      </p:sp>
      <p:sp>
        <p:nvSpPr>
          <p:cNvPr id="469" name="Line 33"/>
          <p:cNvSpPr>
            <a:spLocks noChangeShapeType="1"/>
          </p:cNvSpPr>
          <p:nvPr/>
        </p:nvSpPr>
        <p:spPr bwMode="auto">
          <a:xfrm>
            <a:off x="4800600" y="2743200"/>
            <a:ext cx="6858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0" name="Line 34"/>
          <p:cNvSpPr>
            <a:spLocks noChangeShapeType="1"/>
          </p:cNvSpPr>
          <p:nvPr/>
        </p:nvSpPr>
        <p:spPr bwMode="auto">
          <a:xfrm>
            <a:off x="3733800" y="2743200"/>
            <a:ext cx="6858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1" name="Oval 35"/>
          <p:cNvSpPr>
            <a:spLocks noChangeArrowheads="1"/>
          </p:cNvSpPr>
          <p:nvPr/>
        </p:nvSpPr>
        <p:spPr bwMode="auto">
          <a:xfrm>
            <a:off x="4419600" y="1981200"/>
            <a:ext cx="381000" cy="3810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11</a:t>
            </a:r>
          </a:p>
        </p:txBody>
      </p:sp>
      <p:sp>
        <p:nvSpPr>
          <p:cNvPr id="472" name="Line 36"/>
          <p:cNvSpPr>
            <a:spLocks noChangeShapeType="1"/>
          </p:cNvSpPr>
          <p:nvPr/>
        </p:nvSpPr>
        <p:spPr bwMode="auto">
          <a:xfrm>
            <a:off x="4800600" y="2174875"/>
            <a:ext cx="6858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3" name="Oval 37"/>
          <p:cNvSpPr>
            <a:spLocks noChangeArrowheads="1"/>
          </p:cNvSpPr>
          <p:nvPr/>
        </p:nvSpPr>
        <p:spPr bwMode="auto">
          <a:xfrm>
            <a:off x="3352800" y="1946275"/>
            <a:ext cx="381000" cy="3810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10</a:t>
            </a:r>
          </a:p>
        </p:txBody>
      </p:sp>
      <p:sp>
        <p:nvSpPr>
          <p:cNvPr id="474" name="Line 38"/>
          <p:cNvSpPr>
            <a:spLocks noChangeShapeType="1"/>
          </p:cNvSpPr>
          <p:nvPr/>
        </p:nvSpPr>
        <p:spPr bwMode="auto">
          <a:xfrm>
            <a:off x="3733800" y="2174875"/>
            <a:ext cx="6858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5" name="Line 39"/>
          <p:cNvSpPr>
            <a:spLocks noChangeShapeType="1"/>
          </p:cNvSpPr>
          <p:nvPr/>
        </p:nvSpPr>
        <p:spPr bwMode="auto">
          <a:xfrm>
            <a:off x="2667000" y="2174875"/>
            <a:ext cx="6858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6" name="Line 40"/>
          <p:cNvSpPr>
            <a:spLocks noChangeShapeType="1"/>
          </p:cNvSpPr>
          <p:nvPr/>
        </p:nvSpPr>
        <p:spPr bwMode="auto">
          <a:xfrm>
            <a:off x="2590800" y="2819400"/>
            <a:ext cx="6858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7" name="Line 41"/>
          <p:cNvSpPr>
            <a:spLocks noChangeShapeType="1"/>
          </p:cNvSpPr>
          <p:nvPr/>
        </p:nvSpPr>
        <p:spPr bwMode="auto">
          <a:xfrm>
            <a:off x="5867400" y="2743200"/>
            <a:ext cx="7620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8" name="Line 42"/>
          <p:cNvSpPr>
            <a:spLocks noChangeShapeType="1"/>
          </p:cNvSpPr>
          <p:nvPr/>
        </p:nvSpPr>
        <p:spPr bwMode="auto">
          <a:xfrm flipV="1">
            <a:off x="1219200" y="457200"/>
            <a:ext cx="990600" cy="99060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9" name="Line 43"/>
          <p:cNvSpPr>
            <a:spLocks noChangeShapeType="1"/>
          </p:cNvSpPr>
          <p:nvPr/>
        </p:nvSpPr>
        <p:spPr bwMode="auto">
          <a:xfrm flipV="1">
            <a:off x="1295400" y="1066800"/>
            <a:ext cx="914400" cy="45720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0" name="Line 44"/>
          <p:cNvSpPr>
            <a:spLocks noChangeShapeType="1"/>
          </p:cNvSpPr>
          <p:nvPr/>
        </p:nvSpPr>
        <p:spPr bwMode="auto">
          <a:xfrm>
            <a:off x="1295400" y="1600200"/>
            <a:ext cx="9144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1" name="Line 45"/>
          <p:cNvSpPr>
            <a:spLocks noChangeShapeType="1"/>
          </p:cNvSpPr>
          <p:nvPr/>
        </p:nvSpPr>
        <p:spPr bwMode="auto">
          <a:xfrm>
            <a:off x="1295400" y="1676400"/>
            <a:ext cx="914400" cy="53340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2" name="Line 46"/>
          <p:cNvSpPr>
            <a:spLocks noChangeShapeType="1"/>
          </p:cNvSpPr>
          <p:nvPr/>
        </p:nvSpPr>
        <p:spPr bwMode="auto">
          <a:xfrm>
            <a:off x="1219200" y="1752600"/>
            <a:ext cx="990600" cy="106680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3" name="Rectangle 47"/>
          <p:cNvSpPr>
            <a:spLocks noChangeArrowheads="1"/>
          </p:cNvSpPr>
          <p:nvPr/>
        </p:nvSpPr>
        <p:spPr bwMode="auto">
          <a:xfrm>
            <a:off x="2687638" y="152400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S</a:t>
            </a:r>
          </a:p>
        </p:txBody>
      </p:sp>
      <p:sp>
        <p:nvSpPr>
          <p:cNvPr id="484" name="Rectangle 48"/>
          <p:cNvSpPr>
            <a:spLocks noChangeArrowheads="1"/>
          </p:cNvSpPr>
          <p:nvPr/>
        </p:nvSpPr>
        <p:spPr bwMode="auto">
          <a:xfrm>
            <a:off x="2687638" y="7461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</a:t>
            </a:r>
          </a:p>
        </p:txBody>
      </p:sp>
      <p:sp>
        <p:nvSpPr>
          <p:cNvPr id="485" name="Rectangle 49"/>
          <p:cNvSpPr>
            <a:spLocks noChangeArrowheads="1"/>
          </p:cNvSpPr>
          <p:nvPr/>
        </p:nvSpPr>
        <p:spPr bwMode="auto">
          <a:xfrm>
            <a:off x="3754438" y="746125"/>
            <a:ext cx="334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b</a:t>
            </a:r>
          </a:p>
        </p:txBody>
      </p:sp>
      <p:sp>
        <p:nvSpPr>
          <p:cNvPr id="486" name="Rectangle 50"/>
          <p:cNvSpPr>
            <a:spLocks noChangeArrowheads="1"/>
          </p:cNvSpPr>
          <p:nvPr/>
        </p:nvSpPr>
        <p:spPr bwMode="auto">
          <a:xfrm>
            <a:off x="2667000" y="12795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</a:t>
            </a:r>
          </a:p>
        </p:txBody>
      </p:sp>
      <p:sp>
        <p:nvSpPr>
          <p:cNvPr id="487" name="Rectangle 51"/>
          <p:cNvSpPr>
            <a:spLocks noChangeArrowheads="1"/>
          </p:cNvSpPr>
          <p:nvPr/>
        </p:nvSpPr>
        <p:spPr bwMode="auto">
          <a:xfrm>
            <a:off x="3830638" y="1279525"/>
            <a:ext cx="369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</a:t>
            </a:r>
          </a:p>
        </p:txBody>
      </p:sp>
      <p:sp>
        <p:nvSpPr>
          <p:cNvPr id="488" name="Rectangle 52"/>
          <p:cNvSpPr>
            <a:spLocks noChangeArrowheads="1"/>
          </p:cNvSpPr>
          <p:nvPr/>
        </p:nvSpPr>
        <p:spPr bwMode="auto">
          <a:xfrm>
            <a:off x="4876800" y="1279525"/>
            <a:ext cx="334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b</a:t>
            </a:r>
          </a:p>
        </p:txBody>
      </p:sp>
      <p:sp>
        <p:nvSpPr>
          <p:cNvPr id="489" name="Rectangle 53"/>
          <p:cNvSpPr>
            <a:spLocks noChangeArrowheads="1"/>
          </p:cNvSpPr>
          <p:nvPr/>
        </p:nvSpPr>
        <p:spPr bwMode="auto">
          <a:xfrm>
            <a:off x="2743200" y="18288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</a:t>
            </a:r>
          </a:p>
        </p:txBody>
      </p:sp>
      <p:sp>
        <p:nvSpPr>
          <p:cNvPr id="490" name="Rectangle 54"/>
          <p:cNvSpPr>
            <a:spLocks noChangeArrowheads="1"/>
          </p:cNvSpPr>
          <p:nvPr/>
        </p:nvSpPr>
        <p:spPr bwMode="auto">
          <a:xfrm>
            <a:off x="3906838" y="1828800"/>
            <a:ext cx="369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</a:t>
            </a:r>
          </a:p>
        </p:txBody>
      </p:sp>
      <p:sp>
        <p:nvSpPr>
          <p:cNvPr id="491" name="Rectangle 55"/>
          <p:cNvSpPr>
            <a:spLocks noChangeArrowheads="1"/>
          </p:cNvSpPr>
          <p:nvPr/>
        </p:nvSpPr>
        <p:spPr bwMode="auto">
          <a:xfrm>
            <a:off x="4897438" y="1828800"/>
            <a:ext cx="31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c</a:t>
            </a:r>
          </a:p>
        </p:txBody>
      </p:sp>
      <p:sp>
        <p:nvSpPr>
          <p:cNvPr id="492" name="Rectangle 56"/>
          <p:cNvSpPr>
            <a:spLocks noChangeArrowheads="1"/>
          </p:cNvSpPr>
          <p:nvPr/>
        </p:nvSpPr>
        <p:spPr bwMode="auto">
          <a:xfrm>
            <a:off x="5964238" y="1812925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d</a:t>
            </a:r>
          </a:p>
        </p:txBody>
      </p:sp>
      <p:sp>
        <p:nvSpPr>
          <p:cNvPr id="493" name="Rectangle 57"/>
          <p:cNvSpPr>
            <a:spLocks noChangeArrowheads="1"/>
          </p:cNvSpPr>
          <p:nvPr/>
        </p:nvSpPr>
        <p:spPr bwMode="auto">
          <a:xfrm>
            <a:off x="2763838" y="24987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</a:t>
            </a:r>
          </a:p>
        </p:txBody>
      </p:sp>
      <p:sp>
        <p:nvSpPr>
          <p:cNvPr id="494" name="Rectangle 58"/>
          <p:cNvSpPr>
            <a:spLocks noChangeArrowheads="1"/>
          </p:cNvSpPr>
          <p:nvPr/>
        </p:nvSpPr>
        <p:spPr bwMode="auto">
          <a:xfrm>
            <a:off x="3886200" y="2422525"/>
            <a:ext cx="369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</a:t>
            </a:r>
          </a:p>
        </p:txBody>
      </p:sp>
      <p:sp>
        <p:nvSpPr>
          <p:cNvPr id="495" name="Rectangle 59"/>
          <p:cNvSpPr>
            <a:spLocks noChangeArrowheads="1"/>
          </p:cNvSpPr>
          <p:nvPr/>
        </p:nvSpPr>
        <p:spPr bwMode="auto">
          <a:xfrm>
            <a:off x="4953000" y="2422525"/>
            <a:ext cx="31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c</a:t>
            </a:r>
          </a:p>
        </p:txBody>
      </p:sp>
      <p:sp>
        <p:nvSpPr>
          <p:cNvPr id="496" name="Rectangle 60"/>
          <p:cNvSpPr>
            <a:spLocks noChangeArrowheads="1"/>
          </p:cNvSpPr>
          <p:nvPr/>
        </p:nvSpPr>
        <p:spPr bwMode="auto">
          <a:xfrm>
            <a:off x="6040438" y="2422525"/>
            <a:ext cx="344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B</a:t>
            </a:r>
          </a:p>
        </p:txBody>
      </p:sp>
      <p:sp>
        <p:nvSpPr>
          <p:cNvPr id="497" name="Rectangle 61"/>
          <p:cNvSpPr>
            <a:spLocks noChangeArrowheads="1"/>
          </p:cNvSpPr>
          <p:nvPr/>
        </p:nvSpPr>
        <p:spPr bwMode="auto">
          <a:xfrm>
            <a:off x="7183438" y="24225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e</a:t>
            </a:r>
          </a:p>
        </p:txBody>
      </p:sp>
      <p:sp>
        <p:nvSpPr>
          <p:cNvPr id="498" name="Rectangle 62"/>
          <p:cNvSpPr>
            <a:spLocks noChangeArrowheads="1"/>
          </p:cNvSpPr>
          <p:nvPr/>
        </p:nvSpPr>
        <p:spPr bwMode="auto">
          <a:xfrm>
            <a:off x="3719513" y="76200"/>
            <a:ext cx="319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*</a:t>
            </a:r>
          </a:p>
        </p:txBody>
      </p:sp>
      <p:sp>
        <p:nvSpPr>
          <p:cNvPr id="499" name="Oval 69"/>
          <p:cNvSpPr>
            <a:spLocks noChangeArrowheads="1"/>
          </p:cNvSpPr>
          <p:nvPr/>
        </p:nvSpPr>
        <p:spPr bwMode="auto">
          <a:xfrm>
            <a:off x="914400" y="1447800"/>
            <a:ext cx="381000" cy="3810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X</a:t>
            </a:r>
          </a:p>
        </p:txBody>
      </p:sp>
      <p:sp>
        <p:nvSpPr>
          <p:cNvPr id="500" name="Text Box 70"/>
          <p:cNvSpPr txBox="1">
            <a:spLocks noChangeArrowheads="1"/>
          </p:cNvSpPr>
          <p:nvPr/>
        </p:nvSpPr>
        <p:spPr bwMode="auto">
          <a:xfrm>
            <a:off x="6172200" y="609600"/>
            <a:ext cx="2438400" cy="457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加上开始状态</a:t>
            </a:r>
            <a:r>
              <a:rPr lang="en-US" altLang="zh-CN">
                <a:latin typeface="Times New Roman" pitchFamily="18" charset="0"/>
              </a:rPr>
              <a:t>X</a:t>
            </a:r>
          </a:p>
        </p:txBody>
      </p:sp>
      <p:sp>
        <p:nvSpPr>
          <p:cNvPr id="501" name="Rectangle 72"/>
          <p:cNvSpPr>
            <a:spLocks noChangeArrowheads="1"/>
          </p:cNvSpPr>
          <p:nvPr/>
        </p:nvSpPr>
        <p:spPr bwMode="auto">
          <a:xfrm>
            <a:off x="1371600" y="676275"/>
            <a:ext cx="295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sym typeface="Symbol" pitchFamily="18" charset="2"/>
              </a:rPr>
              <a:t>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02" name="Rectangle 74"/>
          <p:cNvSpPr>
            <a:spLocks noChangeArrowheads="1"/>
          </p:cNvSpPr>
          <p:nvPr/>
        </p:nvSpPr>
        <p:spPr bwMode="auto">
          <a:xfrm>
            <a:off x="1685925" y="914400"/>
            <a:ext cx="295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sym typeface="Symbol" pitchFamily="18" charset="2"/>
              </a:rPr>
              <a:t>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03" name="Rectangle 75"/>
          <p:cNvSpPr>
            <a:spLocks noChangeArrowheads="1"/>
          </p:cNvSpPr>
          <p:nvPr/>
        </p:nvSpPr>
        <p:spPr bwMode="auto">
          <a:xfrm>
            <a:off x="1676400" y="1279525"/>
            <a:ext cx="295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sym typeface="Symbol" pitchFamily="18" charset="2"/>
              </a:rPr>
              <a:t>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04" name="Rectangle 76"/>
          <p:cNvSpPr>
            <a:spLocks noChangeArrowheads="1"/>
          </p:cNvSpPr>
          <p:nvPr/>
        </p:nvSpPr>
        <p:spPr bwMode="auto">
          <a:xfrm>
            <a:off x="1685925" y="1660525"/>
            <a:ext cx="295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sym typeface="Symbol" pitchFamily="18" charset="2"/>
              </a:rPr>
              <a:t>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05" name="Rectangle 77"/>
          <p:cNvSpPr>
            <a:spLocks noChangeArrowheads="1"/>
          </p:cNvSpPr>
          <p:nvPr/>
        </p:nvSpPr>
        <p:spPr bwMode="auto">
          <a:xfrm>
            <a:off x="1685925" y="2041525"/>
            <a:ext cx="295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sym typeface="Symbol" pitchFamily="18" charset="2"/>
              </a:rPr>
              <a:t>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06" name="Oval 78"/>
          <p:cNvSpPr>
            <a:spLocks noChangeArrowheads="1"/>
          </p:cNvSpPr>
          <p:nvPr/>
        </p:nvSpPr>
        <p:spPr bwMode="auto">
          <a:xfrm>
            <a:off x="712912" y="4511675"/>
            <a:ext cx="457200" cy="4572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X</a:t>
            </a:r>
          </a:p>
        </p:txBody>
      </p:sp>
      <p:sp>
        <p:nvSpPr>
          <p:cNvPr id="507" name="Oval 79"/>
          <p:cNvSpPr>
            <a:spLocks noChangeArrowheads="1"/>
          </p:cNvSpPr>
          <p:nvPr/>
        </p:nvSpPr>
        <p:spPr bwMode="auto">
          <a:xfrm>
            <a:off x="2008312" y="3673475"/>
            <a:ext cx="457200" cy="4572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</a:p>
        </p:txBody>
      </p:sp>
      <p:sp>
        <p:nvSpPr>
          <p:cNvPr id="508" name="Oval 80"/>
          <p:cNvSpPr>
            <a:spLocks noChangeArrowheads="1"/>
          </p:cNvSpPr>
          <p:nvPr/>
        </p:nvSpPr>
        <p:spPr bwMode="auto">
          <a:xfrm>
            <a:off x="2084512" y="3749675"/>
            <a:ext cx="304800" cy="3048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9" name="Oval 81"/>
          <p:cNvSpPr>
            <a:spLocks noChangeArrowheads="1"/>
          </p:cNvSpPr>
          <p:nvPr/>
        </p:nvSpPr>
        <p:spPr bwMode="auto">
          <a:xfrm>
            <a:off x="3379912" y="3673475"/>
            <a:ext cx="457200" cy="4572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3</a:t>
            </a:r>
          </a:p>
        </p:txBody>
      </p:sp>
      <p:sp>
        <p:nvSpPr>
          <p:cNvPr id="510" name="Oval 82"/>
          <p:cNvSpPr>
            <a:spLocks noChangeArrowheads="1"/>
          </p:cNvSpPr>
          <p:nvPr/>
        </p:nvSpPr>
        <p:spPr bwMode="auto">
          <a:xfrm>
            <a:off x="3456112" y="3749675"/>
            <a:ext cx="304800" cy="3048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1" name="Oval 83"/>
          <p:cNvSpPr>
            <a:spLocks noChangeArrowheads="1"/>
          </p:cNvSpPr>
          <p:nvPr/>
        </p:nvSpPr>
        <p:spPr bwMode="auto">
          <a:xfrm>
            <a:off x="2008312" y="4511675"/>
            <a:ext cx="457200" cy="4572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</a:p>
        </p:txBody>
      </p:sp>
      <p:sp>
        <p:nvSpPr>
          <p:cNvPr id="512" name="Oval 84"/>
          <p:cNvSpPr>
            <a:spLocks noChangeArrowheads="1"/>
          </p:cNvSpPr>
          <p:nvPr/>
        </p:nvSpPr>
        <p:spPr bwMode="auto">
          <a:xfrm>
            <a:off x="3379912" y="4511675"/>
            <a:ext cx="457200" cy="4572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4</a:t>
            </a:r>
          </a:p>
        </p:txBody>
      </p:sp>
      <p:sp>
        <p:nvSpPr>
          <p:cNvPr id="513" name="Oval 85"/>
          <p:cNvSpPr>
            <a:spLocks noChangeArrowheads="1"/>
          </p:cNvSpPr>
          <p:nvPr/>
        </p:nvSpPr>
        <p:spPr bwMode="auto">
          <a:xfrm>
            <a:off x="2008312" y="5349875"/>
            <a:ext cx="457200" cy="4572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6</a:t>
            </a:r>
          </a:p>
        </p:txBody>
      </p:sp>
      <p:sp>
        <p:nvSpPr>
          <p:cNvPr id="514" name="Oval 86"/>
          <p:cNvSpPr>
            <a:spLocks noChangeArrowheads="1"/>
          </p:cNvSpPr>
          <p:nvPr/>
        </p:nvSpPr>
        <p:spPr bwMode="auto">
          <a:xfrm>
            <a:off x="3379912" y="5349875"/>
            <a:ext cx="457200" cy="4572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8</a:t>
            </a:r>
          </a:p>
        </p:txBody>
      </p:sp>
      <p:sp>
        <p:nvSpPr>
          <p:cNvPr id="515" name="Oval 87"/>
          <p:cNvSpPr>
            <a:spLocks noChangeArrowheads="1"/>
          </p:cNvSpPr>
          <p:nvPr/>
        </p:nvSpPr>
        <p:spPr bwMode="auto">
          <a:xfrm>
            <a:off x="4675312" y="4511675"/>
            <a:ext cx="457200" cy="4572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5</a:t>
            </a:r>
          </a:p>
        </p:txBody>
      </p:sp>
      <p:sp>
        <p:nvSpPr>
          <p:cNvPr id="516" name="Oval 88"/>
          <p:cNvSpPr>
            <a:spLocks noChangeArrowheads="1"/>
          </p:cNvSpPr>
          <p:nvPr/>
        </p:nvSpPr>
        <p:spPr bwMode="auto">
          <a:xfrm>
            <a:off x="4751512" y="4587875"/>
            <a:ext cx="304800" cy="3048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7" name="Oval 89"/>
          <p:cNvSpPr>
            <a:spLocks noChangeArrowheads="1"/>
          </p:cNvSpPr>
          <p:nvPr/>
        </p:nvSpPr>
        <p:spPr bwMode="auto">
          <a:xfrm>
            <a:off x="4675312" y="5349875"/>
            <a:ext cx="457200" cy="4572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9</a:t>
            </a:r>
          </a:p>
        </p:txBody>
      </p:sp>
      <p:sp>
        <p:nvSpPr>
          <p:cNvPr id="518" name="Oval 90"/>
          <p:cNvSpPr>
            <a:spLocks noChangeArrowheads="1"/>
          </p:cNvSpPr>
          <p:nvPr/>
        </p:nvSpPr>
        <p:spPr bwMode="auto">
          <a:xfrm>
            <a:off x="4751512" y="5426075"/>
            <a:ext cx="304800" cy="3048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9" name="Line 91"/>
          <p:cNvSpPr>
            <a:spLocks noChangeShapeType="1"/>
          </p:cNvSpPr>
          <p:nvPr/>
        </p:nvSpPr>
        <p:spPr bwMode="auto">
          <a:xfrm>
            <a:off x="1170112" y="4740275"/>
            <a:ext cx="8382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0" name="Line 92"/>
          <p:cNvSpPr>
            <a:spLocks noChangeShapeType="1"/>
          </p:cNvSpPr>
          <p:nvPr/>
        </p:nvSpPr>
        <p:spPr bwMode="auto">
          <a:xfrm>
            <a:off x="2465512" y="4740275"/>
            <a:ext cx="9144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1" name="Line 93"/>
          <p:cNvSpPr>
            <a:spLocks noChangeShapeType="1"/>
          </p:cNvSpPr>
          <p:nvPr/>
        </p:nvSpPr>
        <p:spPr bwMode="auto">
          <a:xfrm>
            <a:off x="3837112" y="4740275"/>
            <a:ext cx="8382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2" name="Line 94"/>
          <p:cNvSpPr>
            <a:spLocks noChangeShapeType="1"/>
          </p:cNvSpPr>
          <p:nvPr/>
        </p:nvSpPr>
        <p:spPr bwMode="auto">
          <a:xfrm>
            <a:off x="2465512" y="5578475"/>
            <a:ext cx="9144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3" name="Line 95"/>
          <p:cNvSpPr>
            <a:spLocks noChangeShapeType="1"/>
          </p:cNvSpPr>
          <p:nvPr/>
        </p:nvSpPr>
        <p:spPr bwMode="auto">
          <a:xfrm>
            <a:off x="3837112" y="5578475"/>
            <a:ext cx="8382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4" name="Line 96"/>
          <p:cNvSpPr>
            <a:spLocks noChangeShapeType="1"/>
          </p:cNvSpPr>
          <p:nvPr/>
        </p:nvSpPr>
        <p:spPr bwMode="auto">
          <a:xfrm flipV="1">
            <a:off x="1093912" y="4054475"/>
            <a:ext cx="914400" cy="53340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5" name="Line 97"/>
          <p:cNvSpPr>
            <a:spLocks noChangeShapeType="1"/>
          </p:cNvSpPr>
          <p:nvPr/>
        </p:nvSpPr>
        <p:spPr bwMode="auto">
          <a:xfrm flipV="1">
            <a:off x="2389312" y="4054475"/>
            <a:ext cx="1066800" cy="53340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6" name="Line 98"/>
          <p:cNvSpPr>
            <a:spLocks noChangeShapeType="1"/>
          </p:cNvSpPr>
          <p:nvPr/>
        </p:nvSpPr>
        <p:spPr bwMode="auto">
          <a:xfrm flipH="1">
            <a:off x="2389312" y="4892675"/>
            <a:ext cx="1066800" cy="53340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7" name="Line 99"/>
          <p:cNvSpPr>
            <a:spLocks noChangeShapeType="1"/>
          </p:cNvSpPr>
          <p:nvPr/>
        </p:nvSpPr>
        <p:spPr bwMode="auto">
          <a:xfrm>
            <a:off x="2236912" y="5807075"/>
            <a:ext cx="0" cy="38100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8" name="Rectangle 100"/>
          <p:cNvSpPr>
            <a:spLocks noChangeArrowheads="1"/>
          </p:cNvSpPr>
          <p:nvPr/>
        </p:nvSpPr>
        <p:spPr bwMode="auto">
          <a:xfrm>
            <a:off x="1322512" y="39020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S</a:t>
            </a:r>
          </a:p>
        </p:txBody>
      </p:sp>
      <p:sp>
        <p:nvSpPr>
          <p:cNvPr id="529" name="Rectangle 101"/>
          <p:cNvSpPr>
            <a:spLocks noChangeArrowheads="1"/>
          </p:cNvSpPr>
          <p:nvPr/>
        </p:nvSpPr>
        <p:spPr bwMode="auto">
          <a:xfrm>
            <a:off x="1398712" y="4419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</a:t>
            </a:r>
          </a:p>
        </p:txBody>
      </p:sp>
      <p:sp>
        <p:nvSpPr>
          <p:cNvPr id="530" name="Rectangle 102"/>
          <p:cNvSpPr>
            <a:spLocks noChangeArrowheads="1"/>
          </p:cNvSpPr>
          <p:nvPr/>
        </p:nvSpPr>
        <p:spPr bwMode="auto">
          <a:xfrm>
            <a:off x="2714750" y="3978275"/>
            <a:ext cx="334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b</a:t>
            </a:r>
          </a:p>
        </p:txBody>
      </p:sp>
      <p:sp>
        <p:nvSpPr>
          <p:cNvPr id="531" name="Rectangle 103"/>
          <p:cNvSpPr>
            <a:spLocks noChangeArrowheads="1"/>
          </p:cNvSpPr>
          <p:nvPr/>
        </p:nvSpPr>
        <p:spPr bwMode="auto">
          <a:xfrm>
            <a:off x="2714750" y="4419600"/>
            <a:ext cx="369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</a:t>
            </a:r>
          </a:p>
        </p:txBody>
      </p:sp>
      <p:sp>
        <p:nvSpPr>
          <p:cNvPr id="532" name="Rectangle 104"/>
          <p:cNvSpPr>
            <a:spLocks noChangeArrowheads="1"/>
          </p:cNvSpPr>
          <p:nvPr/>
        </p:nvSpPr>
        <p:spPr bwMode="auto">
          <a:xfrm>
            <a:off x="4086350" y="4419600"/>
            <a:ext cx="334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b</a:t>
            </a:r>
          </a:p>
        </p:txBody>
      </p:sp>
      <p:sp>
        <p:nvSpPr>
          <p:cNvPr id="533" name="Rectangle 105"/>
          <p:cNvSpPr>
            <a:spLocks noChangeArrowheads="1"/>
          </p:cNvSpPr>
          <p:nvPr/>
        </p:nvSpPr>
        <p:spPr bwMode="auto">
          <a:xfrm>
            <a:off x="2638550" y="4876800"/>
            <a:ext cx="31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c</a:t>
            </a:r>
          </a:p>
        </p:txBody>
      </p:sp>
      <p:sp>
        <p:nvSpPr>
          <p:cNvPr id="534" name="Rectangle 106"/>
          <p:cNvSpPr>
            <a:spLocks noChangeArrowheads="1"/>
          </p:cNvSpPr>
          <p:nvPr/>
        </p:nvSpPr>
        <p:spPr bwMode="auto">
          <a:xfrm>
            <a:off x="2770312" y="5257800"/>
            <a:ext cx="344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B</a:t>
            </a:r>
          </a:p>
        </p:txBody>
      </p:sp>
      <p:sp>
        <p:nvSpPr>
          <p:cNvPr id="535" name="Rectangle 107"/>
          <p:cNvSpPr>
            <a:spLocks noChangeArrowheads="1"/>
          </p:cNvSpPr>
          <p:nvPr/>
        </p:nvSpPr>
        <p:spPr bwMode="auto">
          <a:xfrm>
            <a:off x="4086350" y="52578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e</a:t>
            </a:r>
          </a:p>
        </p:txBody>
      </p:sp>
      <p:sp>
        <p:nvSpPr>
          <p:cNvPr id="536" name="Rectangle 108"/>
          <p:cNvSpPr>
            <a:spLocks noChangeArrowheads="1"/>
          </p:cNvSpPr>
          <p:nvPr/>
        </p:nvSpPr>
        <p:spPr bwMode="auto">
          <a:xfrm>
            <a:off x="2257550" y="5791200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d</a:t>
            </a:r>
          </a:p>
        </p:txBody>
      </p:sp>
      <p:sp>
        <p:nvSpPr>
          <p:cNvPr id="537" name="Oval 109"/>
          <p:cNvSpPr>
            <a:spLocks noChangeArrowheads="1"/>
          </p:cNvSpPr>
          <p:nvPr/>
        </p:nvSpPr>
        <p:spPr bwMode="auto">
          <a:xfrm>
            <a:off x="2008312" y="6188075"/>
            <a:ext cx="457200" cy="4572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7</a:t>
            </a:r>
          </a:p>
        </p:txBody>
      </p:sp>
      <p:sp>
        <p:nvSpPr>
          <p:cNvPr id="538" name="Oval 110"/>
          <p:cNvSpPr>
            <a:spLocks noChangeArrowheads="1"/>
          </p:cNvSpPr>
          <p:nvPr/>
        </p:nvSpPr>
        <p:spPr bwMode="auto">
          <a:xfrm>
            <a:off x="2084512" y="6264275"/>
            <a:ext cx="304800" cy="304800"/>
          </a:xfrm>
          <a:prstGeom prst="ellips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9" name="Rectangle 111"/>
          <p:cNvSpPr>
            <a:spLocks noChangeArrowheads="1"/>
          </p:cNvSpPr>
          <p:nvPr/>
        </p:nvSpPr>
        <p:spPr bwMode="auto">
          <a:xfrm>
            <a:off x="179512" y="4413250"/>
            <a:ext cx="5857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sym typeface="Symbol" pitchFamily="18" charset="2"/>
              </a:rPr>
              <a:t>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40" name="Rectangle 112"/>
          <p:cNvSpPr>
            <a:spLocks noChangeArrowheads="1"/>
          </p:cNvSpPr>
          <p:nvPr/>
        </p:nvSpPr>
        <p:spPr bwMode="auto">
          <a:xfrm>
            <a:off x="2465512" y="3581400"/>
            <a:ext cx="319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*</a:t>
            </a:r>
          </a:p>
        </p:txBody>
      </p:sp>
      <p:sp>
        <p:nvSpPr>
          <p:cNvPr id="541" name="Rectangle 113"/>
          <p:cNvSpPr>
            <a:spLocks noChangeArrowheads="1"/>
          </p:cNvSpPr>
          <p:nvPr/>
        </p:nvSpPr>
        <p:spPr bwMode="auto">
          <a:xfrm>
            <a:off x="404813" y="1325563"/>
            <a:ext cx="5857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sym typeface="Symbol" pitchFamily="18" charset="2"/>
              </a:rPr>
              <a:t>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42" name="Text Box 114"/>
          <p:cNvSpPr txBox="1">
            <a:spLocks noChangeArrowheads="1"/>
          </p:cNvSpPr>
          <p:nvPr/>
        </p:nvSpPr>
        <p:spPr bwMode="auto">
          <a:xfrm>
            <a:off x="3379912" y="6096000"/>
            <a:ext cx="3886200" cy="396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识别活前缀的确定的有限自动机</a:t>
            </a:r>
          </a:p>
        </p:txBody>
      </p:sp>
      <p:sp>
        <p:nvSpPr>
          <p:cNvPr id="543" name="AutoShape 115"/>
          <p:cNvSpPr>
            <a:spLocks noChangeArrowheads="1"/>
          </p:cNvSpPr>
          <p:nvPr/>
        </p:nvSpPr>
        <p:spPr bwMode="auto">
          <a:xfrm>
            <a:off x="107504" y="2564904"/>
            <a:ext cx="1143000" cy="1295400"/>
          </a:xfrm>
          <a:prstGeom prst="downArrow">
            <a:avLst>
              <a:gd name="adj1" fmla="val 50000"/>
              <a:gd name="adj2" fmla="val 28333"/>
            </a:avLst>
          </a:prstGeom>
          <a:solidFill>
            <a:srgbClr val="CCFFFF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确定化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4" name="Rectangle 24"/>
          <p:cNvSpPr>
            <a:spLocks noChangeArrowheads="1"/>
          </p:cNvSpPr>
          <p:nvPr/>
        </p:nvSpPr>
        <p:spPr bwMode="auto">
          <a:xfrm>
            <a:off x="5759624" y="3573016"/>
            <a:ext cx="3384376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识别时，每当识别完句柄，则状态回退句柄长度的状态数。</a:t>
            </a:r>
            <a:endParaRPr lang="en-US" altLang="zh-CN" sz="3200" b="1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/>
            <a:fld id="{9888FB7B-5C07-4D4F-820F-7D59B86466CD}" type="slidenum">
              <a:rPr lang="en-US" altLang="zh-CN" sz="1400" smtClean="0">
                <a:solidFill>
                  <a:srgbClr val="000000"/>
                </a:solidFill>
              </a:rPr>
              <a:pPr eaLnBrk="1" hangingPunct="1"/>
              <a:t>24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6387" name="Line 2"/>
          <p:cNvSpPr>
            <a:spLocks noChangeShapeType="1"/>
          </p:cNvSpPr>
          <p:nvPr/>
        </p:nvSpPr>
        <p:spPr bwMode="auto">
          <a:xfrm>
            <a:off x="377825" y="228600"/>
            <a:ext cx="853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3810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381000" y="3200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步骤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990600" y="228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符号栈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1905000" y="2286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输入符号串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3505200" y="228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动作</a:t>
            </a:r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>
            <a:off x="990600" y="228600"/>
            <a:ext cx="3175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377825" y="609600"/>
            <a:ext cx="8537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1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           abbcde#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   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altLang="zh-CN" sz="14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381000" y="8382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2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           bbcde#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 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4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381000" y="12954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4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           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381000" y="17526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6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           cde#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381000" y="19812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7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#aAc           de#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0235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8</a:t>
            </a: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381000" y="243840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9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#aAcB           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02357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9</a:t>
            </a: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381000" y="289560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11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#S               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接受 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01                   acc</a:t>
            </a: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0" y="32766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对输入串</a:t>
            </a:r>
            <a:r>
              <a:rPr lang="en-US" altLang="zh-CN" sz="1800">
                <a:solidFill>
                  <a:srgbClr val="000000"/>
                </a:solidFill>
                <a:ea typeface="方正姚体" pitchFamily="2" charset="-122"/>
              </a:rPr>
              <a:t>abbcde#</a:t>
            </a: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的</a:t>
            </a:r>
            <a:r>
              <a:rPr lang="en-US" altLang="zh-CN" sz="1800">
                <a:solidFill>
                  <a:srgbClr val="000000"/>
                </a:solidFill>
                <a:ea typeface="方正姚体" pitchFamily="2" charset="-122"/>
              </a:rPr>
              <a:t>LR</a:t>
            </a: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分析过程</a:t>
            </a: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381000" y="10668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3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</a:t>
            </a:r>
            <a:r>
              <a:rPr lang="en-US" altLang="zh-CN" sz="1400" b="1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          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(A→b)        024                  r2             3</a:t>
            </a: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381000" y="1524000"/>
            <a:ext cx="845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5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</a:t>
            </a:r>
            <a:r>
              <a:rPr lang="en-US" altLang="zh-CN" sz="1400" b="1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         cde#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(A→Ab)      0236                 r3             3</a:t>
            </a:r>
          </a:p>
        </p:txBody>
      </p:sp>
      <p:sp>
        <p:nvSpPr>
          <p:cNvPr id="16405" name="Text Box 20"/>
          <p:cNvSpPr txBox="1">
            <a:spLocks noChangeArrowheads="1"/>
          </p:cNvSpPr>
          <p:nvPr/>
        </p:nvSpPr>
        <p:spPr bwMode="auto">
          <a:xfrm>
            <a:off x="381000" y="220980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8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#aAcd          e# 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(B→d)        02358                r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4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            7</a:t>
            </a:r>
            <a:endParaRPr lang="en-US" altLang="zh-CN" sz="1400" b="1" baseline="-250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6406" name="Text Box 21"/>
          <p:cNvSpPr txBox="1">
            <a:spLocks noChangeArrowheads="1"/>
          </p:cNvSpPr>
          <p:nvPr/>
        </p:nvSpPr>
        <p:spPr bwMode="auto">
          <a:xfrm>
            <a:off x="381000" y="266700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10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#aAcBe          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(S→aAcBe)    023579              r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1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            1</a:t>
            </a:r>
            <a:endParaRPr lang="en-US" altLang="zh-CN" sz="1400" b="1" baseline="-250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5105400" y="228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状态栈</a:t>
            </a:r>
          </a:p>
        </p:txBody>
      </p:sp>
      <p:sp>
        <p:nvSpPr>
          <p:cNvPr id="16408" name="Line 23"/>
          <p:cNvSpPr>
            <a:spLocks noChangeShapeType="1"/>
          </p:cNvSpPr>
          <p:nvPr/>
        </p:nvSpPr>
        <p:spPr bwMode="auto">
          <a:xfrm>
            <a:off x="5026025" y="228600"/>
            <a:ext cx="3175" cy="2971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09" name="Text Box 24"/>
          <p:cNvSpPr txBox="1">
            <a:spLocks noChangeArrowheads="1"/>
          </p:cNvSpPr>
          <p:nvPr/>
        </p:nvSpPr>
        <p:spPr bwMode="auto">
          <a:xfrm>
            <a:off x="6400800" y="228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  <a:ea typeface="隶书" pitchFamily="49" charset="-122"/>
              </a:rPr>
              <a:t>ACTION</a:t>
            </a:r>
          </a:p>
        </p:txBody>
      </p:sp>
      <p:sp>
        <p:nvSpPr>
          <p:cNvPr id="16410" name="Text Box 25"/>
          <p:cNvSpPr txBox="1">
            <a:spLocks noChangeArrowheads="1"/>
          </p:cNvSpPr>
          <p:nvPr/>
        </p:nvSpPr>
        <p:spPr bwMode="auto">
          <a:xfrm>
            <a:off x="7696200" y="228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  <a:ea typeface="隶书" pitchFamily="49" charset="-122"/>
              </a:rPr>
              <a:t>GOTO</a:t>
            </a:r>
          </a:p>
        </p:txBody>
      </p:sp>
      <p:sp>
        <p:nvSpPr>
          <p:cNvPr id="16411" name="Oval 26"/>
          <p:cNvSpPr>
            <a:spLocks noChangeArrowheads="1"/>
          </p:cNvSpPr>
          <p:nvPr/>
        </p:nvSpPr>
        <p:spPr bwMode="auto">
          <a:xfrm>
            <a:off x="1981200" y="4648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6412" name="Oval 27"/>
          <p:cNvSpPr>
            <a:spLocks noChangeArrowheads="1"/>
          </p:cNvSpPr>
          <p:nvPr/>
        </p:nvSpPr>
        <p:spPr bwMode="auto">
          <a:xfrm>
            <a:off x="32766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6413" name="Oval 28"/>
          <p:cNvSpPr>
            <a:spLocks noChangeArrowheads="1"/>
          </p:cNvSpPr>
          <p:nvPr/>
        </p:nvSpPr>
        <p:spPr bwMode="auto">
          <a:xfrm>
            <a:off x="33528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14" name="Oval 29"/>
          <p:cNvSpPr>
            <a:spLocks noChangeArrowheads="1"/>
          </p:cNvSpPr>
          <p:nvPr/>
        </p:nvSpPr>
        <p:spPr bwMode="auto">
          <a:xfrm>
            <a:off x="46482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6415" name="Oval 30"/>
          <p:cNvSpPr>
            <a:spLocks noChangeArrowheads="1"/>
          </p:cNvSpPr>
          <p:nvPr/>
        </p:nvSpPr>
        <p:spPr bwMode="auto">
          <a:xfrm>
            <a:off x="47244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16" name="Oval 31"/>
          <p:cNvSpPr>
            <a:spLocks noChangeArrowheads="1"/>
          </p:cNvSpPr>
          <p:nvPr/>
        </p:nvSpPr>
        <p:spPr bwMode="auto">
          <a:xfrm>
            <a:off x="3276600" y="4648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6417" name="Oval 32"/>
          <p:cNvSpPr>
            <a:spLocks noChangeArrowheads="1"/>
          </p:cNvSpPr>
          <p:nvPr/>
        </p:nvSpPr>
        <p:spPr bwMode="auto">
          <a:xfrm>
            <a:off x="4648200" y="4648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6418" name="Oval 33"/>
          <p:cNvSpPr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6419" name="Oval 34"/>
          <p:cNvSpPr>
            <a:spLocks noChangeArrowheads="1"/>
          </p:cNvSpPr>
          <p:nvPr/>
        </p:nvSpPr>
        <p:spPr bwMode="auto">
          <a:xfrm>
            <a:off x="4648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6420" name="Oval 35"/>
          <p:cNvSpPr>
            <a:spLocks noChangeArrowheads="1"/>
          </p:cNvSpPr>
          <p:nvPr/>
        </p:nvSpPr>
        <p:spPr bwMode="auto">
          <a:xfrm>
            <a:off x="5943600" y="4648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6421" name="Oval 36"/>
          <p:cNvSpPr>
            <a:spLocks noChangeArrowheads="1"/>
          </p:cNvSpPr>
          <p:nvPr/>
        </p:nvSpPr>
        <p:spPr bwMode="auto">
          <a:xfrm>
            <a:off x="6019800" y="4724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22" name="Oval 37"/>
          <p:cNvSpPr>
            <a:spLocks noChangeArrowheads="1"/>
          </p:cNvSpPr>
          <p:nvPr/>
        </p:nvSpPr>
        <p:spPr bwMode="auto">
          <a:xfrm>
            <a:off x="59436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6423" name="Oval 38"/>
          <p:cNvSpPr>
            <a:spLocks noChangeArrowheads="1"/>
          </p:cNvSpPr>
          <p:nvPr/>
        </p:nvSpPr>
        <p:spPr bwMode="auto">
          <a:xfrm>
            <a:off x="6019800" y="5562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24" name="Line 39"/>
          <p:cNvSpPr>
            <a:spLocks noChangeShapeType="1"/>
          </p:cNvSpPr>
          <p:nvPr/>
        </p:nvSpPr>
        <p:spPr bwMode="auto">
          <a:xfrm>
            <a:off x="2438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25" name="Line 40"/>
          <p:cNvSpPr>
            <a:spLocks noChangeShapeType="1"/>
          </p:cNvSpPr>
          <p:nvPr/>
        </p:nvSpPr>
        <p:spPr bwMode="auto">
          <a:xfrm>
            <a:off x="37338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26" name="Line 41"/>
          <p:cNvSpPr>
            <a:spLocks noChangeShapeType="1"/>
          </p:cNvSpPr>
          <p:nvPr/>
        </p:nvSpPr>
        <p:spPr bwMode="auto">
          <a:xfrm>
            <a:off x="5105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27" name="Line 42"/>
          <p:cNvSpPr>
            <a:spLocks noChangeShapeType="1"/>
          </p:cNvSpPr>
          <p:nvPr/>
        </p:nvSpPr>
        <p:spPr bwMode="auto">
          <a:xfrm>
            <a:off x="3733800" y="571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28" name="Line 43"/>
          <p:cNvSpPr>
            <a:spLocks noChangeShapeType="1"/>
          </p:cNvSpPr>
          <p:nvPr/>
        </p:nvSpPr>
        <p:spPr bwMode="auto">
          <a:xfrm>
            <a:off x="51054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29" name="Line 44"/>
          <p:cNvSpPr>
            <a:spLocks noChangeShapeType="1"/>
          </p:cNvSpPr>
          <p:nvPr/>
        </p:nvSpPr>
        <p:spPr bwMode="auto">
          <a:xfrm flipV="1">
            <a:off x="2362200" y="4191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30" name="Line 45"/>
          <p:cNvSpPr>
            <a:spLocks noChangeShapeType="1"/>
          </p:cNvSpPr>
          <p:nvPr/>
        </p:nvSpPr>
        <p:spPr bwMode="auto">
          <a:xfrm flipV="1">
            <a:off x="3657600" y="4191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31" name="Line 46"/>
          <p:cNvSpPr>
            <a:spLocks noChangeShapeType="1"/>
          </p:cNvSpPr>
          <p:nvPr/>
        </p:nvSpPr>
        <p:spPr bwMode="auto">
          <a:xfrm flipH="1">
            <a:off x="3657600" y="5029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32" name="Line 47"/>
          <p:cNvSpPr>
            <a:spLocks noChangeShapeType="1"/>
          </p:cNvSpPr>
          <p:nvPr/>
        </p:nvSpPr>
        <p:spPr bwMode="auto">
          <a:xfrm>
            <a:off x="3505200" y="594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33" name="Rectangle 48"/>
          <p:cNvSpPr>
            <a:spLocks noChangeArrowheads="1"/>
          </p:cNvSpPr>
          <p:nvPr/>
        </p:nvSpPr>
        <p:spPr bwMode="auto">
          <a:xfrm>
            <a:off x="2590800" y="3894138"/>
            <a:ext cx="466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16434" name="Rectangle 49"/>
          <p:cNvSpPr>
            <a:spLocks noChangeArrowheads="1"/>
          </p:cNvSpPr>
          <p:nvPr/>
        </p:nvSpPr>
        <p:spPr bwMode="auto">
          <a:xfrm>
            <a:off x="2667000" y="4411663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6435" name="Rectangle 50"/>
          <p:cNvSpPr>
            <a:spLocks noChangeArrowheads="1"/>
          </p:cNvSpPr>
          <p:nvPr/>
        </p:nvSpPr>
        <p:spPr bwMode="auto">
          <a:xfrm>
            <a:off x="3983038" y="3970338"/>
            <a:ext cx="425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6436" name="Rectangle 51"/>
          <p:cNvSpPr>
            <a:spLocks noChangeArrowheads="1"/>
          </p:cNvSpPr>
          <p:nvPr/>
        </p:nvSpPr>
        <p:spPr bwMode="auto">
          <a:xfrm>
            <a:off x="3983038" y="4411663"/>
            <a:ext cx="481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6437" name="Rectangle 52"/>
          <p:cNvSpPr>
            <a:spLocks noChangeArrowheads="1"/>
          </p:cNvSpPr>
          <p:nvPr/>
        </p:nvSpPr>
        <p:spPr bwMode="auto">
          <a:xfrm>
            <a:off x="5354638" y="4411663"/>
            <a:ext cx="425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6438" name="Rectangle 53"/>
          <p:cNvSpPr>
            <a:spLocks noChangeArrowheads="1"/>
          </p:cNvSpPr>
          <p:nvPr/>
        </p:nvSpPr>
        <p:spPr bwMode="auto">
          <a:xfrm>
            <a:off x="3906838" y="4868863"/>
            <a:ext cx="393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16439" name="Rectangle 54"/>
          <p:cNvSpPr>
            <a:spLocks noChangeArrowheads="1"/>
          </p:cNvSpPr>
          <p:nvPr/>
        </p:nvSpPr>
        <p:spPr bwMode="auto">
          <a:xfrm>
            <a:off x="4038600" y="5249863"/>
            <a:ext cx="439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6440" name="Rectangle 55"/>
          <p:cNvSpPr>
            <a:spLocks noChangeArrowheads="1"/>
          </p:cNvSpPr>
          <p:nvPr/>
        </p:nvSpPr>
        <p:spPr bwMode="auto">
          <a:xfrm>
            <a:off x="5354638" y="5249863"/>
            <a:ext cx="411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16441" name="Rectangle 56"/>
          <p:cNvSpPr>
            <a:spLocks noChangeArrowheads="1"/>
          </p:cNvSpPr>
          <p:nvPr/>
        </p:nvSpPr>
        <p:spPr bwMode="auto">
          <a:xfrm>
            <a:off x="3525838" y="5783263"/>
            <a:ext cx="422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d</a:t>
            </a:r>
          </a:p>
        </p:txBody>
      </p:sp>
      <p:sp>
        <p:nvSpPr>
          <p:cNvPr id="16442" name="Oval 57"/>
          <p:cNvSpPr>
            <a:spLocks noChangeArrowheads="1"/>
          </p:cNvSpPr>
          <p:nvPr/>
        </p:nvSpPr>
        <p:spPr bwMode="auto">
          <a:xfrm>
            <a:off x="3276600" y="632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6443" name="Oval 58"/>
          <p:cNvSpPr>
            <a:spLocks noChangeArrowheads="1"/>
          </p:cNvSpPr>
          <p:nvPr/>
        </p:nvSpPr>
        <p:spPr bwMode="auto">
          <a:xfrm>
            <a:off x="3352800" y="640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44" name="Rectangle 59"/>
          <p:cNvSpPr>
            <a:spLocks noChangeArrowheads="1"/>
          </p:cNvSpPr>
          <p:nvPr/>
        </p:nvSpPr>
        <p:spPr bwMode="auto">
          <a:xfrm>
            <a:off x="1447800" y="4549775"/>
            <a:ext cx="585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</a:t>
            </a:r>
            <a:endParaRPr lang="en-US" altLang="zh-CN" sz="32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6445" name="Rectangle 60"/>
          <p:cNvSpPr>
            <a:spLocks noChangeArrowheads="1"/>
          </p:cNvSpPr>
          <p:nvPr/>
        </p:nvSpPr>
        <p:spPr bwMode="auto">
          <a:xfrm>
            <a:off x="3733800" y="3573463"/>
            <a:ext cx="400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/>
            <a:fld id="{82B733C3-2492-4756-977F-B417B6DF5C5B}" type="slidenum">
              <a:rPr lang="en-US" altLang="zh-CN" sz="1400" smtClean="0">
                <a:solidFill>
                  <a:srgbClr val="000000"/>
                </a:solidFill>
              </a:rPr>
              <a:pPr eaLnBrk="1" hangingPunct="1"/>
              <a:t>25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7411" name="Line 2"/>
          <p:cNvSpPr>
            <a:spLocks noChangeShapeType="1"/>
          </p:cNvSpPr>
          <p:nvPr/>
        </p:nvSpPr>
        <p:spPr bwMode="auto">
          <a:xfrm>
            <a:off x="377825" y="228600"/>
            <a:ext cx="853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3810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81000" y="3200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步骤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990600" y="228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符号栈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1905000" y="2286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输入符号串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3505200" y="228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动作</a:t>
            </a:r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>
            <a:off x="990600" y="228600"/>
            <a:ext cx="3175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377825" y="609600"/>
            <a:ext cx="8537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1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           abbcde#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                     S2</a:t>
            </a:r>
          </a:p>
        </p:txBody>
      </p:sp>
      <p:sp>
        <p:nvSpPr>
          <p:cNvPr id="17420" name="Text Box 17"/>
          <p:cNvSpPr txBox="1">
            <a:spLocks noChangeArrowheads="1"/>
          </p:cNvSpPr>
          <p:nvPr/>
        </p:nvSpPr>
        <p:spPr bwMode="auto">
          <a:xfrm>
            <a:off x="0" y="32766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对输入串</a:t>
            </a:r>
            <a:r>
              <a:rPr lang="en-US" altLang="zh-CN" sz="1800">
                <a:solidFill>
                  <a:srgbClr val="000000"/>
                </a:solidFill>
                <a:ea typeface="方正姚体" pitchFamily="2" charset="-122"/>
              </a:rPr>
              <a:t>abbcde#</a:t>
            </a: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的</a:t>
            </a:r>
            <a:r>
              <a:rPr lang="en-US" altLang="zh-CN" sz="1800">
                <a:solidFill>
                  <a:srgbClr val="000000"/>
                </a:solidFill>
                <a:ea typeface="方正姚体" pitchFamily="2" charset="-122"/>
              </a:rPr>
              <a:t>LR</a:t>
            </a: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分析过程</a:t>
            </a:r>
          </a:p>
        </p:txBody>
      </p:sp>
      <p:sp>
        <p:nvSpPr>
          <p:cNvPr id="17421" name="Text Box 22"/>
          <p:cNvSpPr txBox="1">
            <a:spLocks noChangeArrowheads="1"/>
          </p:cNvSpPr>
          <p:nvPr/>
        </p:nvSpPr>
        <p:spPr bwMode="auto">
          <a:xfrm>
            <a:off x="5105400" y="228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状态栈</a:t>
            </a:r>
          </a:p>
        </p:txBody>
      </p:sp>
      <p:sp>
        <p:nvSpPr>
          <p:cNvPr id="17422" name="Line 23"/>
          <p:cNvSpPr>
            <a:spLocks noChangeShapeType="1"/>
          </p:cNvSpPr>
          <p:nvPr/>
        </p:nvSpPr>
        <p:spPr bwMode="auto">
          <a:xfrm>
            <a:off x="5026025" y="228600"/>
            <a:ext cx="3175" cy="2971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423" name="Text Box 24"/>
          <p:cNvSpPr txBox="1">
            <a:spLocks noChangeArrowheads="1"/>
          </p:cNvSpPr>
          <p:nvPr/>
        </p:nvSpPr>
        <p:spPr bwMode="auto">
          <a:xfrm>
            <a:off x="6400800" y="228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  <a:ea typeface="隶书" pitchFamily="49" charset="-122"/>
              </a:rPr>
              <a:t>ACTION</a:t>
            </a:r>
          </a:p>
        </p:txBody>
      </p:sp>
      <p:sp>
        <p:nvSpPr>
          <p:cNvPr id="17424" name="Text Box 25"/>
          <p:cNvSpPr txBox="1">
            <a:spLocks noChangeArrowheads="1"/>
          </p:cNvSpPr>
          <p:nvPr/>
        </p:nvSpPr>
        <p:spPr bwMode="auto">
          <a:xfrm>
            <a:off x="7696200" y="228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  <a:ea typeface="隶书" pitchFamily="49" charset="-122"/>
              </a:rPr>
              <a:t>GOTO</a:t>
            </a:r>
          </a:p>
        </p:txBody>
      </p:sp>
      <p:sp>
        <p:nvSpPr>
          <p:cNvPr id="17425" name="Oval 95"/>
          <p:cNvSpPr>
            <a:spLocks noChangeArrowheads="1"/>
          </p:cNvSpPr>
          <p:nvPr/>
        </p:nvSpPr>
        <p:spPr bwMode="auto">
          <a:xfrm>
            <a:off x="1981200" y="46482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7426" name="Oval 96"/>
          <p:cNvSpPr>
            <a:spLocks noChangeArrowheads="1"/>
          </p:cNvSpPr>
          <p:nvPr/>
        </p:nvSpPr>
        <p:spPr bwMode="auto">
          <a:xfrm>
            <a:off x="32766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427" name="Oval 97"/>
          <p:cNvSpPr>
            <a:spLocks noChangeArrowheads="1"/>
          </p:cNvSpPr>
          <p:nvPr/>
        </p:nvSpPr>
        <p:spPr bwMode="auto">
          <a:xfrm>
            <a:off x="33528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428" name="Oval 98"/>
          <p:cNvSpPr>
            <a:spLocks noChangeArrowheads="1"/>
          </p:cNvSpPr>
          <p:nvPr/>
        </p:nvSpPr>
        <p:spPr bwMode="auto">
          <a:xfrm>
            <a:off x="46482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7429" name="Oval 99"/>
          <p:cNvSpPr>
            <a:spLocks noChangeArrowheads="1"/>
          </p:cNvSpPr>
          <p:nvPr/>
        </p:nvSpPr>
        <p:spPr bwMode="auto">
          <a:xfrm>
            <a:off x="47244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430" name="Oval 100"/>
          <p:cNvSpPr>
            <a:spLocks noChangeArrowheads="1"/>
          </p:cNvSpPr>
          <p:nvPr/>
        </p:nvSpPr>
        <p:spPr bwMode="auto">
          <a:xfrm>
            <a:off x="3276600" y="4648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431" name="Oval 101"/>
          <p:cNvSpPr>
            <a:spLocks noChangeArrowheads="1"/>
          </p:cNvSpPr>
          <p:nvPr/>
        </p:nvSpPr>
        <p:spPr bwMode="auto">
          <a:xfrm>
            <a:off x="4648200" y="4648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432" name="Oval 102"/>
          <p:cNvSpPr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7433" name="Oval 103"/>
          <p:cNvSpPr>
            <a:spLocks noChangeArrowheads="1"/>
          </p:cNvSpPr>
          <p:nvPr/>
        </p:nvSpPr>
        <p:spPr bwMode="auto">
          <a:xfrm>
            <a:off x="4648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7434" name="Oval 104"/>
          <p:cNvSpPr>
            <a:spLocks noChangeArrowheads="1"/>
          </p:cNvSpPr>
          <p:nvPr/>
        </p:nvSpPr>
        <p:spPr bwMode="auto">
          <a:xfrm>
            <a:off x="5943600" y="4648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7435" name="Oval 105"/>
          <p:cNvSpPr>
            <a:spLocks noChangeArrowheads="1"/>
          </p:cNvSpPr>
          <p:nvPr/>
        </p:nvSpPr>
        <p:spPr bwMode="auto">
          <a:xfrm>
            <a:off x="6019800" y="4724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436" name="Oval 106"/>
          <p:cNvSpPr>
            <a:spLocks noChangeArrowheads="1"/>
          </p:cNvSpPr>
          <p:nvPr/>
        </p:nvSpPr>
        <p:spPr bwMode="auto">
          <a:xfrm>
            <a:off x="59436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7437" name="Oval 107"/>
          <p:cNvSpPr>
            <a:spLocks noChangeArrowheads="1"/>
          </p:cNvSpPr>
          <p:nvPr/>
        </p:nvSpPr>
        <p:spPr bwMode="auto">
          <a:xfrm>
            <a:off x="6019800" y="5562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438" name="Line 108"/>
          <p:cNvSpPr>
            <a:spLocks noChangeShapeType="1"/>
          </p:cNvSpPr>
          <p:nvPr/>
        </p:nvSpPr>
        <p:spPr bwMode="auto">
          <a:xfrm>
            <a:off x="2438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439" name="Line 109"/>
          <p:cNvSpPr>
            <a:spLocks noChangeShapeType="1"/>
          </p:cNvSpPr>
          <p:nvPr/>
        </p:nvSpPr>
        <p:spPr bwMode="auto">
          <a:xfrm>
            <a:off x="37338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440" name="Line 110"/>
          <p:cNvSpPr>
            <a:spLocks noChangeShapeType="1"/>
          </p:cNvSpPr>
          <p:nvPr/>
        </p:nvSpPr>
        <p:spPr bwMode="auto">
          <a:xfrm>
            <a:off x="5105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441" name="Line 111"/>
          <p:cNvSpPr>
            <a:spLocks noChangeShapeType="1"/>
          </p:cNvSpPr>
          <p:nvPr/>
        </p:nvSpPr>
        <p:spPr bwMode="auto">
          <a:xfrm>
            <a:off x="3733800" y="571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442" name="Line 112"/>
          <p:cNvSpPr>
            <a:spLocks noChangeShapeType="1"/>
          </p:cNvSpPr>
          <p:nvPr/>
        </p:nvSpPr>
        <p:spPr bwMode="auto">
          <a:xfrm>
            <a:off x="51054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443" name="Line 113"/>
          <p:cNvSpPr>
            <a:spLocks noChangeShapeType="1"/>
          </p:cNvSpPr>
          <p:nvPr/>
        </p:nvSpPr>
        <p:spPr bwMode="auto">
          <a:xfrm flipV="1">
            <a:off x="2362200" y="4191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444" name="Line 114"/>
          <p:cNvSpPr>
            <a:spLocks noChangeShapeType="1"/>
          </p:cNvSpPr>
          <p:nvPr/>
        </p:nvSpPr>
        <p:spPr bwMode="auto">
          <a:xfrm flipV="1">
            <a:off x="3657600" y="4191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445" name="Line 115"/>
          <p:cNvSpPr>
            <a:spLocks noChangeShapeType="1"/>
          </p:cNvSpPr>
          <p:nvPr/>
        </p:nvSpPr>
        <p:spPr bwMode="auto">
          <a:xfrm flipH="1">
            <a:off x="3657600" y="5029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446" name="Line 116"/>
          <p:cNvSpPr>
            <a:spLocks noChangeShapeType="1"/>
          </p:cNvSpPr>
          <p:nvPr/>
        </p:nvSpPr>
        <p:spPr bwMode="auto">
          <a:xfrm>
            <a:off x="3505200" y="594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447" name="Rectangle 117"/>
          <p:cNvSpPr>
            <a:spLocks noChangeArrowheads="1"/>
          </p:cNvSpPr>
          <p:nvPr/>
        </p:nvSpPr>
        <p:spPr bwMode="auto">
          <a:xfrm>
            <a:off x="2590800" y="3894138"/>
            <a:ext cx="466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17448" name="Rectangle 118"/>
          <p:cNvSpPr>
            <a:spLocks noChangeArrowheads="1"/>
          </p:cNvSpPr>
          <p:nvPr/>
        </p:nvSpPr>
        <p:spPr bwMode="auto">
          <a:xfrm>
            <a:off x="2667000" y="4411663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7449" name="Rectangle 119"/>
          <p:cNvSpPr>
            <a:spLocks noChangeArrowheads="1"/>
          </p:cNvSpPr>
          <p:nvPr/>
        </p:nvSpPr>
        <p:spPr bwMode="auto">
          <a:xfrm>
            <a:off x="3983038" y="3970338"/>
            <a:ext cx="425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7450" name="Rectangle 120"/>
          <p:cNvSpPr>
            <a:spLocks noChangeArrowheads="1"/>
          </p:cNvSpPr>
          <p:nvPr/>
        </p:nvSpPr>
        <p:spPr bwMode="auto">
          <a:xfrm>
            <a:off x="3983038" y="4411663"/>
            <a:ext cx="481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7451" name="Rectangle 121"/>
          <p:cNvSpPr>
            <a:spLocks noChangeArrowheads="1"/>
          </p:cNvSpPr>
          <p:nvPr/>
        </p:nvSpPr>
        <p:spPr bwMode="auto">
          <a:xfrm>
            <a:off x="5354638" y="4411663"/>
            <a:ext cx="425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7452" name="Rectangle 122"/>
          <p:cNvSpPr>
            <a:spLocks noChangeArrowheads="1"/>
          </p:cNvSpPr>
          <p:nvPr/>
        </p:nvSpPr>
        <p:spPr bwMode="auto">
          <a:xfrm>
            <a:off x="3906838" y="4868863"/>
            <a:ext cx="393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17453" name="Rectangle 123"/>
          <p:cNvSpPr>
            <a:spLocks noChangeArrowheads="1"/>
          </p:cNvSpPr>
          <p:nvPr/>
        </p:nvSpPr>
        <p:spPr bwMode="auto">
          <a:xfrm>
            <a:off x="4038600" y="5249863"/>
            <a:ext cx="439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7454" name="Rectangle 124"/>
          <p:cNvSpPr>
            <a:spLocks noChangeArrowheads="1"/>
          </p:cNvSpPr>
          <p:nvPr/>
        </p:nvSpPr>
        <p:spPr bwMode="auto">
          <a:xfrm>
            <a:off x="5334000" y="5265738"/>
            <a:ext cx="411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17455" name="Rectangle 125"/>
          <p:cNvSpPr>
            <a:spLocks noChangeArrowheads="1"/>
          </p:cNvSpPr>
          <p:nvPr/>
        </p:nvSpPr>
        <p:spPr bwMode="auto">
          <a:xfrm>
            <a:off x="3525838" y="5783263"/>
            <a:ext cx="422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d</a:t>
            </a:r>
          </a:p>
        </p:txBody>
      </p:sp>
      <p:sp>
        <p:nvSpPr>
          <p:cNvPr id="17456" name="Oval 126"/>
          <p:cNvSpPr>
            <a:spLocks noChangeArrowheads="1"/>
          </p:cNvSpPr>
          <p:nvPr/>
        </p:nvSpPr>
        <p:spPr bwMode="auto">
          <a:xfrm>
            <a:off x="3276600" y="632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7457" name="Rectangle 127"/>
          <p:cNvSpPr>
            <a:spLocks noChangeArrowheads="1"/>
          </p:cNvSpPr>
          <p:nvPr/>
        </p:nvSpPr>
        <p:spPr bwMode="auto">
          <a:xfrm>
            <a:off x="1447800" y="4549775"/>
            <a:ext cx="585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3333CC"/>
                </a:solidFill>
                <a:latin typeface="Comic Sans MS" pitchFamily="66" charset="0"/>
                <a:sym typeface="Symbol" pitchFamily="18" charset="2"/>
              </a:rPr>
              <a:t></a:t>
            </a:r>
            <a:endParaRPr lang="en-US" altLang="zh-CN" sz="3200" b="1">
              <a:solidFill>
                <a:srgbClr val="3333CC"/>
              </a:solidFill>
              <a:latin typeface="Comic Sans MS" pitchFamily="66" charset="0"/>
            </a:endParaRPr>
          </a:p>
        </p:txBody>
      </p:sp>
      <p:sp>
        <p:nvSpPr>
          <p:cNvPr id="17458" name="Rectangle 128"/>
          <p:cNvSpPr>
            <a:spLocks noChangeArrowheads="1"/>
          </p:cNvSpPr>
          <p:nvPr/>
        </p:nvSpPr>
        <p:spPr bwMode="auto">
          <a:xfrm>
            <a:off x="3733800" y="3573463"/>
            <a:ext cx="400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17459" name="Oval 129"/>
          <p:cNvSpPr>
            <a:spLocks noChangeArrowheads="1"/>
          </p:cNvSpPr>
          <p:nvPr/>
        </p:nvSpPr>
        <p:spPr bwMode="auto">
          <a:xfrm>
            <a:off x="3352800" y="640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/>
            <a:fld id="{23F45932-D74F-4BE1-BA32-4E93C0BE1A43}" type="slidenum">
              <a:rPr lang="en-US" altLang="zh-CN" sz="1400" smtClean="0">
                <a:solidFill>
                  <a:srgbClr val="000000"/>
                </a:solidFill>
              </a:rPr>
              <a:pPr eaLnBrk="1" hangingPunct="1"/>
              <a:t>26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8435" name="Line 2"/>
          <p:cNvSpPr>
            <a:spLocks noChangeShapeType="1"/>
          </p:cNvSpPr>
          <p:nvPr/>
        </p:nvSpPr>
        <p:spPr bwMode="auto">
          <a:xfrm>
            <a:off x="377825" y="228600"/>
            <a:ext cx="853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436" name="Line 3"/>
          <p:cNvSpPr>
            <a:spLocks noChangeShapeType="1"/>
          </p:cNvSpPr>
          <p:nvPr/>
        </p:nvSpPr>
        <p:spPr bwMode="auto">
          <a:xfrm>
            <a:off x="3810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381000" y="3200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步骤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990600" y="228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符号栈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1905000" y="2286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输入符号串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3505200" y="228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动作</a:t>
            </a:r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990600" y="228600"/>
            <a:ext cx="3175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377825" y="609600"/>
            <a:ext cx="8537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1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           abbcde#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   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altLang="zh-CN" sz="14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381000" y="8382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2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           bbcde#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                   S4 </a:t>
            </a:r>
          </a:p>
        </p:txBody>
      </p:sp>
      <p:sp>
        <p:nvSpPr>
          <p:cNvPr id="18445" name="Text Box 17"/>
          <p:cNvSpPr txBox="1">
            <a:spLocks noChangeArrowheads="1"/>
          </p:cNvSpPr>
          <p:nvPr/>
        </p:nvSpPr>
        <p:spPr bwMode="auto">
          <a:xfrm>
            <a:off x="0" y="32766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对输入串</a:t>
            </a:r>
            <a:r>
              <a:rPr lang="en-US" altLang="zh-CN" sz="1800">
                <a:solidFill>
                  <a:srgbClr val="000000"/>
                </a:solidFill>
                <a:ea typeface="方正姚体" pitchFamily="2" charset="-122"/>
              </a:rPr>
              <a:t>abbcde#</a:t>
            </a: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的</a:t>
            </a:r>
            <a:r>
              <a:rPr lang="en-US" altLang="zh-CN" sz="1800">
                <a:solidFill>
                  <a:srgbClr val="000000"/>
                </a:solidFill>
                <a:ea typeface="方正姚体" pitchFamily="2" charset="-122"/>
              </a:rPr>
              <a:t>LR</a:t>
            </a: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分析过程</a:t>
            </a:r>
          </a:p>
        </p:txBody>
      </p:sp>
      <p:sp>
        <p:nvSpPr>
          <p:cNvPr id="18446" name="Text Box 22"/>
          <p:cNvSpPr txBox="1">
            <a:spLocks noChangeArrowheads="1"/>
          </p:cNvSpPr>
          <p:nvPr/>
        </p:nvSpPr>
        <p:spPr bwMode="auto">
          <a:xfrm>
            <a:off x="5105400" y="228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状态栈</a:t>
            </a:r>
          </a:p>
        </p:txBody>
      </p:sp>
      <p:sp>
        <p:nvSpPr>
          <p:cNvPr id="18447" name="Line 23"/>
          <p:cNvSpPr>
            <a:spLocks noChangeShapeType="1"/>
          </p:cNvSpPr>
          <p:nvPr/>
        </p:nvSpPr>
        <p:spPr bwMode="auto">
          <a:xfrm>
            <a:off x="5026025" y="228600"/>
            <a:ext cx="3175" cy="2971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448" name="Text Box 24"/>
          <p:cNvSpPr txBox="1">
            <a:spLocks noChangeArrowheads="1"/>
          </p:cNvSpPr>
          <p:nvPr/>
        </p:nvSpPr>
        <p:spPr bwMode="auto">
          <a:xfrm>
            <a:off x="6400800" y="228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  <a:ea typeface="隶书" pitchFamily="49" charset="-122"/>
              </a:rPr>
              <a:t>ACTION</a:t>
            </a:r>
          </a:p>
        </p:txBody>
      </p:sp>
      <p:sp>
        <p:nvSpPr>
          <p:cNvPr id="18449" name="Text Box 25"/>
          <p:cNvSpPr txBox="1">
            <a:spLocks noChangeArrowheads="1"/>
          </p:cNvSpPr>
          <p:nvPr/>
        </p:nvSpPr>
        <p:spPr bwMode="auto">
          <a:xfrm>
            <a:off x="7696200" y="228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  <a:ea typeface="隶书" pitchFamily="49" charset="-122"/>
              </a:rPr>
              <a:t>GOTO</a:t>
            </a:r>
          </a:p>
        </p:txBody>
      </p:sp>
      <p:sp>
        <p:nvSpPr>
          <p:cNvPr id="18450" name="Oval 61"/>
          <p:cNvSpPr>
            <a:spLocks noChangeArrowheads="1"/>
          </p:cNvSpPr>
          <p:nvPr/>
        </p:nvSpPr>
        <p:spPr bwMode="auto">
          <a:xfrm>
            <a:off x="1981200" y="46482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8451" name="Oval 62"/>
          <p:cNvSpPr>
            <a:spLocks noChangeArrowheads="1"/>
          </p:cNvSpPr>
          <p:nvPr/>
        </p:nvSpPr>
        <p:spPr bwMode="auto">
          <a:xfrm>
            <a:off x="32766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452" name="Oval 63"/>
          <p:cNvSpPr>
            <a:spLocks noChangeArrowheads="1"/>
          </p:cNvSpPr>
          <p:nvPr/>
        </p:nvSpPr>
        <p:spPr bwMode="auto">
          <a:xfrm>
            <a:off x="33528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453" name="Oval 64"/>
          <p:cNvSpPr>
            <a:spLocks noChangeArrowheads="1"/>
          </p:cNvSpPr>
          <p:nvPr/>
        </p:nvSpPr>
        <p:spPr bwMode="auto">
          <a:xfrm>
            <a:off x="46482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8454" name="Oval 65"/>
          <p:cNvSpPr>
            <a:spLocks noChangeArrowheads="1"/>
          </p:cNvSpPr>
          <p:nvPr/>
        </p:nvSpPr>
        <p:spPr bwMode="auto">
          <a:xfrm>
            <a:off x="47244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455" name="Oval 66"/>
          <p:cNvSpPr>
            <a:spLocks noChangeArrowheads="1"/>
          </p:cNvSpPr>
          <p:nvPr/>
        </p:nvSpPr>
        <p:spPr bwMode="auto">
          <a:xfrm>
            <a:off x="3276600" y="46482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8456" name="Oval 67"/>
          <p:cNvSpPr>
            <a:spLocks noChangeArrowheads="1"/>
          </p:cNvSpPr>
          <p:nvPr/>
        </p:nvSpPr>
        <p:spPr bwMode="auto">
          <a:xfrm>
            <a:off x="4648200" y="4648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457" name="Oval 68"/>
          <p:cNvSpPr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8458" name="Oval 69"/>
          <p:cNvSpPr>
            <a:spLocks noChangeArrowheads="1"/>
          </p:cNvSpPr>
          <p:nvPr/>
        </p:nvSpPr>
        <p:spPr bwMode="auto">
          <a:xfrm>
            <a:off x="4648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8459" name="Oval 70"/>
          <p:cNvSpPr>
            <a:spLocks noChangeArrowheads="1"/>
          </p:cNvSpPr>
          <p:nvPr/>
        </p:nvSpPr>
        <p:spPr bwMode="auto">
          <a:xfrm>
            <a:off x="5943600" y="4648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8460" name="Oval 71"/>
          <p:cNvSpPr>
            <a:spLocks noChangeArrowheads="1"/>
          </p:cNvSpPr>
          <p:nvPr/>
        </p:nvSpPr>
        <p:spPr bwMode="auto">
          <a:xfrm>
            <a:off x="6019800" y="4724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461" name="Oval 72"/>
          <p:cNvSpPr>
            <a:spLocks noChangeArrowheads="1"/>
          </p:cNvSpPr>
          <p:nvPr/>
        </p:nvSpPr>
        <p:spPr bwMode="auto">
          <a:xfrm>
            <a:off x="59436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8462" name="Oval 73"/>
          <p:cNvSpPr>
            <a:spLocks noChangeArrowheads="1"/>
          </p:cNvSpPr>
          <p:nvPr/>
        </p:nvSpPr>
        <p:spPr bwMode="auto">
          <a:xfrm>
            <a:off x="6019800" y="5562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463" name="Line 74"/>
          <p:cNvSpPr>
            <a:spLocks noChangeShapeType="1"/>
          </p:cNvSpPr>
          <p:nvPr/>
        </p:nvSpPr>
        <p:spPr bwMode="auto">
          <a:xfrm>
            <a:off x="2438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464" name="Line 75"/>
          <p:cNvSpPr>
            <a:spLocks noChangeShapeType="1"/>
          </p:cNvSpPr>
          <p:nvPr/>
        </p:nvSpPr>
        <p:spPr bwMode="auto">
          <a:xfrm>
            <a:off x="37338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465" name="Line 76"/>
          <p:cNvSpPr>
            <a:spLocks noChangeShapeType="1"/>
          </p:cNvSpPr>
          <p:nvPr/>
        </p:nvSpPr>
        <p:spPr bwMode="auto">
          <a:xfrm>
            <a:off x="5105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466" name="Line 77"/>
          <p:cNvSpPr>
            <a:spLocks noChangeShapeType="1"/>
          </p:cNvSpPr>
          <p:nvPr/>
        </p:nvSpPr>
        <p:spPr bwMode="auto">
          <a:xfrm>
            <a:off x="3733800" y="571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467" name="Line 78"/>
          <p:cNvSpPr>
            <a:spLocks noChangeShapeType="1"/>
          </p:cNvSpPr>
          <p:nvPr/>
        </p:nvSpPr>
        <p:spPr bwMode="auto">
          <a:xfrm>
            <a:off x="51054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468" name="Line 79"/>
          <p:cNvSpPr>
            <a:spLocks noChangeShapeType="1"/>
          </p:cNvSpPr>
          <p:nvPr/>
        </p:nvSpPr>
        <p:spPr bwMode="auto">
          <a:xfrm flipV="1">
            <a:off x="2362200" y="4191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469" name="Line 80"/>
          <p:cNvSpPr>
            <a:spLocks noChangeShapeType="1"/>
          </p:cNvSpPr>
          <p:nvPr/>
        </p:nvSpPr>
        <p:spPr bwMode="auto">
          <a:xfrm flipV="1">
            <a:off x="3657600" y="4191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470" name="Line 81"/>
          <p:cNvSpPr>
            <a:spLocks noChangeShapeType="1"/>
          </p:cNvSpPr>
          <p:nvPr/>
        </p:nvSpPr>
        <p:spPr bwMode="auto">
          <a:xfrm flipH="1">
            <a:off x="3657600" y="5029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471" name="Line 82"/>
          <p:cNvSpPr>
            <a:spLocks noChangeShapeType="1"/>
          </p:cNvSpPr>
          <p:nvPr/>
        </p:nvSpPr>
        <p:spPr bwMode="auto">
          <a:xfrm>
            <a:off x="3505200" y="594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472" name="Rectangle 83"/>
          <p:cNvSpPr>
            <a:spLocks noChangeArrowheads="1"/>
          </p:cNvSpPr>
          <p:nvPr/>
        </p:nvSpPr>
        <p:spPr bwMode="auto">
          <a:xfrm>
            <a:off x="2590800" y="3894138"/>
            <a:ext cx="466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18473" name="Rectangle 84"/>
          <p:cNvSpPr>
            <a:spLocks noChangeArrowheads="1"/>
          </p:cNvSpPr>
          <p:nvPr/>
        </p:nvSpPr>
        <p:spPr bwMode="auto">
          <a:xfrm>
            <a:off x="2667000" y="4411663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8474" name="Rectangle 85"/>
          <p:cNvSpPr>
            <a:spLocks noChangeArrowheads="1"/>
          </p:cNvSpPr>
          <p:nvPr/>
        </p:nvSpPr>
        <p:spPr bwMode="auto">
          <a:xfrm>
            <a:off x="4038600" y="3894138"/>
            <a:ext cx="425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8475" name="Rectangle 86"/>
          <p:cNvSpPr>
            <a:spLocks noChangeArrowheads="1"/>
          </p:cNvSpPr>
          <p:nvPr/>
        </p:nvSpPr>
        <p:spPr bwMode="auto">
          <a:xfrm>
            <a:off x="3983038" y="4411663"/>
            <a:ext cx="481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8476" name="Rectangle 87"/>
          <p:cNvSpPr>
            <a:spLocks noChangeArrowheads="1"/>
          </p:cNvSpPr>
          <p:nvPr/>
        </p:nvSpPr>
        <p:spPr bwMode="auto">
          <a:xfrm>
            <a:off x="5354638" y="4411663"/>
            <a:ext cx="425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8477" name="Rectangle 88"/>
          <p:cNvSpPr>
            <a:spLocks noChangeArrowheads="1"/>
          </p:cNvSpPr>
          <p:nvPr/>
        </p:nvSpPr>
        <p:spPr bwMode="auto">
          <a:xfrm>
            <a:off x="3906838" y="4868863"/>
            <a:ext cx="393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18478" name="Rectangle 89"/>
          <p:cNvSpPr>
            <a:spLocks noChangeArrowheads="1"/>
          </p:cNvSpPr>
          <p:nvPr/>
        </p:nvSpPr>
        <p:spPr bwMode="auto">
          <a:xfrm>
            <a:off x="4038600" y="5249863"/>
            <a:ext cx="439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8479" name="Rectangle 90"/>
          <p:cNvSpPr>
            <a:spLocks noChangeArrowheads="1"/>
          </p:cNvSpPr>
          <p:nvPr/>
        </p:nvSpPr>
        <p:spPr bwMode="auto">
          <a:xfrm>
            <a:off x="5354638" y="5249863"/>
            <a:ext cx="411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18480" name="Rectangle 91"/>
          <p:cNvSpPr>
            <a:spLocks noChangeArrowheads="1"/>
          </p:cNvSpPr>
          <p:nvPr/>
        </p:nvSpPr>
        <p:spPr bwMode="auto">
          <a:xfrm>
            <a:off x="3525838" y="5783263"/>
            <a:ext cx="422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d</a:t>
            </a:r>
          </a:p>
        </p:txBody>
      </p:sp>
      <p:sp>
        <p:nvSpPr>
          <p:cNvPr id="18481" name="Oval 92"/>
          <p:cNvSpPr>
            <a:spLocks noChangeArrowheads="1"/>
          </p:cNvSpPr>
          <p:nvPr/>
        </p:nvSpPr>
        <p:spPr bwMode="auto">
          <a:xfrm>
            <a:off x="3276600" y="632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8482" name="Rectangle 93"/>
          <p:cNvSpPr>
            <a:spLocks noChangeArrowheads="1"/>
          </p:cNvSpPr>
          <p:nvPr/>
        </p:nvSpPr>
        <p:spPr bwMode="auto">
          <a:xfrm>
            <a:off x="1447800" y="4549775"/>
            <a:ext cx="585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</a:t>
            </a:r>
            <a:endParaRPr lang="en-US" altLang="zh-CN" sz="32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8483" name="Rectangle 94"/>
          <p:cNvSpPr>
            <a:spLocks noChangeArrowheads="1"/>
          </p:cNvSpPr>
          <p:nvPr/>
        </p:nvSpPr>
        <p:spPr bwMode="auto">
          <a:xfrm>
            <a:off x="3733800" y="3573463"/>
            <a:ext cx="400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18484" name="Oval 95"/>
          <p:cNvSpPr>
            <a:spLocks noChangeArrowheads="1"/>
          </p:cNvSpPr>
          <p:nvPr/>
        </p:nvSpPr>
        <p:spPr bwMode="auto">
          <a:xfrm>
            <a:off x="3352800" y="640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/>
            <a:fld id="{8C6EB99F-9A99-4750-8DE0-B8039D02EFE0}" type="slidenum">
              <a:rPr lang="en-US" altLang="zh-CN" sz="1400" smtClean="0">
                <a:solidFill>
                  <a:srgbClr val="000000"/>
                </a:solidFill>
              </a:rPr>
              <a:pPr eaLnBrk="1" hangingPunct="1"/>
              <a:t>27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9459" name="Line 2"/>
          <p:cNvSpPr>
            <a:spLocks noChangeShapeType="1"/>
          </p:cNvSpPr>
          <p:nvPr/>
        </p:nvSpPr>
        <p:spPr bwMode="auto">
          <a:xfrm>
            <a:off x="377825" y="228600"/>
            <a:ext cx="853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3810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381000" y="3200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步骤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990600" y="228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符号栈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1905000" y="2286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输入符号串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3505200" y="228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动作</a:t>
            </a:r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>
            <a:off x="990600" y="228600"/>
            <a:ext cx="3175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377825" y="609600"/>
            <a:ext cx="8537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1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           abbcde#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   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altLang="zh-CN" sz="14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381000" y="8382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2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           bbcde#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 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4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9469" name="Text Box 17"/>
          <p:cNvSpPr txBox="1">
            <a:spLocks noChangeArrowheads="1"/>
          </p:cNvSpPr>
          <p:nvPr/>
        </p:nvSpPr>
        <p:spPr bwMode="auto">
          <a:xfrm>
            <a:off x="0" y="32766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对输入串</a:t>
            </a:r>
            <a:r>
              <a:rPr lang="en-US" altLang="zh-CN" sz="1800">
                <a:solidFill>
                  <a:srgbClr val="000000"/>
                </a:solidFill>
                <a:ea typeface="方正姚体" pitchFamily="2" charset="-122"/>
              </a:rPr>
              <a:t>abbcde#</a:t>
            </a: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的</a:t>
            </a:r>
            <a:r>
              <a:rPr lang="en-US" altLang="zh-CN" sz="1800">
                <a:solidFill>
                  <a:srgbClr val="000000"/>
                </a:solidFill>
                <a:ea typeface="方正姚体" pitchFamily="2" charset="-122"/>
              </a:rPr>
              <a:t>LR</a:t>
            </a: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分析过程</a:t>
            </a:r>
          </a:p>
        </p:txBody>
      </p:sp>
      <p:sp>
        <p:nvSpPr>
          <p:cNvPr id="19470" name="Text Box 18"/>
          <p:cNvSpPr txBox="1">
            <a:spLocks noChangeArrowheads="1"/>
          </p:cNvSpPr>
          <p:nvPr/>
        </p:nvSpPr>
        <p:spPr bwMode="auto">
          <a:xfrm>
            <a:off x="381000" y="10668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3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#ab           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(A→b)        024                  r2             3</a:t>
            </a:r>
          </a:p>
        </p:txBody>
      </p:sp>
      <p:sp>
        <p:nvSpPr>
          <p:cNvPr id="19471" name="Text Box 22"/>
          <p:cNvSpPr txBox="1">
            <a:spLocks noChangeArrowheads="1"/>
          </p:cNvSpPr>
          <p:nvPr/>
        </p:nvSpPr>
        <p:spPr bwMode="auto">
          <a:xfrm>
            <a:off x="5105400" y="228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状态栈</a:t>
            </a:r>
          </a:p>
        </p:txBody>
      </p:sp>
      <p:sp>
        <p:nvSpPr>
          <p:cNvPr id="19472" name="Line 23"/>
          <p:cNvSpPr>
            <a:spLocks noChangeShapeType="1"/>
          </p:cNvSpPr>
          <p:nvPr/>
        </p:nvSpPr>
        <p:spPr bwMode="auto">
          <a:xfrm>
            <a:off x="5026025" y="228600"/>
            <a:ext cx="3175" cy="2971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73" name="Text Box 24"/>
          <p:cNvSpPr txBox="1">
            <a:spLocks noChangeArrowheads="1"/>
          </p:cNvSpPr>
          <p:nvPr/>
        </p:nvSpPr>
        <p:spPr bwMode="auto">
          <a:xfrm>
            <a:off x="6400800" y="228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  <a:ea typeface="隶书" pitchFamily="49" charset="-122"/>
              </a:rPr>
              <a:t>ACTION</a:t>
            </a:r>
          </a:p>
        </p:txBody>
      </p:sp>
      <p:sp>
        <p:nvSpPr>
          <p:cNvPr id="19474" name="Text Box 25"/>
          <p:cNvSpPr txBox="1">
            <a:spLocks noChangeArrowheads="1"/>
          </p:cNvSpPr>
          <p:nvPr/>
        </p:nvSpPr>
        <p:spPr bwMode="auto">
          <a:xfrm>
            <a:off x="7696200" y="228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  <a:ea typeface="隶书" pitchFamily="49" charset="-122"/>
              </a:rPr>
              <a:t>GOTO</a:t>
            </a:r>
          </a:p>
        </p:txBody>
      </p:sp>
      <p:sp>
        <p:nvSpPr>
          <p:cNvPr id="19475" name="Oval 61"/>
          <p:cNvSpPr>
            <a:spLocks noChangeArrowheads="1"/>
          </p:cNvSpPr>
          <p:nvPr/>
        </p:nvSpPr>
        <p:spPr bwMode="auto">
          <a:xfrm>
            <a:off x="1981200" y="46482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9476" name="Oval 62"/>
          <p:cNvSpPr>
            <a:spLocks noChangeArrowheads="1"/>
          </p:cNvSpPr>
          <p:nvPr/>
        </p:nvSpPr>
        <p:spPr bwMode="auto">
          <a:xfrm>
            <a:off x="32766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477" name="Oval 63"/>
          <p:cNvSpPr>
            <a:spLocks noChangeArrowheads="1"/>
          </p:cNvSpPr>
          <p:nvPr/>
        </p:nvSpPr>
        <p:spPr bwMode="auto">
          <a:xfrm>
            <a:off x="33528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78" name="Oval 64"/>
          <p:cNvSpPr>
            <a:spLocks noChangeArrowheads="1"/>
          </p:cNvSpPr>
          <p:nvPr/>
        </p:nvSpPr>
        <p:spPr bwMode="auto">
          <a:xfrm>
            <a:off x="4648200" y="38100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9479" name="Oval 65"/>
          <p:cNvSpPr>
            <a:spLocks noChangeArrowheads="1"/>
          </p:cNvSpPr>
          <p:nvPr/>
        </p:nvSpPr>
        <p:spPr bwMode="auto">
          <a:xfrm>
            <a:off x="47244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80" name="Oval 66"/>
          <p:cNvSpPr>
            <a:spLocks noChangeArrowheads="1"/>
          </p:cNvSpPr>
          <p:nvPr/>
        </p:nvSpPr>
        <p:spPr bwMode="auto">
          <a:xfrm>
            <a:off x="3276600" y="46482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9481" name="Oval 67"/>
          <p:cNvSpPr>
            <a:spLocks noChangeArrowheads="1"/>
          </p:cNvSpPr>
          <p:nvPr/>
        </p:nvSpPr>
        <p:spPr bwMode="auto">
          <a:xfrm>
            <a:off x="4648200" y="4648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9482" name="Oval 68"/>
          <p:cNvSpPr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9483" name="Oval 69"/>
          <p:cNvSpPr>
            <a:spLocks noChangeArrowheads="1"/>
          </p:cNvSpPr>
          <p:nvPr/>
        </p:nvSpPr>
        <p:spPr bwMode="auto">
          <a:xfrm>
            <a:off x="4648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9484" name="Oval 70"/>
          <p:cNvSpPr>
            <a:spLocks noChangeArrowheads="1"/>
          </p:cNvSpPr>
          <p:nvPr/>
        </p:nvSpPr>
        <p:spPr bwMode="auto">
          <a:xfrm>
            <a:off x="5943600" y="4648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9485" name="Oval 71"/>
          <p:cNvSpPr>
            <a:spLocks noChangeArrowheads="1"/>
          </p:cNvSpPr>
          <p:nvPr/>
        </p:nvSpPr>
        <p:spPr bwMode="auto">
          <a:xfrm>
            <a:off x="6019800" y="4724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86" name="Oval 72"/>
          <p:cNvSpPr>
            <a:spLocks noChangeArrowheads="1"/>
          </p:cNvSpPr>
          <p:nvPr/>
        </p:nvSpPr>
        <p:spPr bwMode="auto">
          <a:xfrm>
            <a:off x="59436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9487" name="Oval 73"/>
          <p:cNvSpPr>
            <a:spLocks noChangeArrowheads="1"/>
          </p:cNvSpPr>
          <p:nvPr/>
        </p:nvSpPr>
        <p:spPr bwMode="auto">
          <a:xfrm>
            <a:off x="6019800" y="5562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88" name="Line 74"/>
          <p:cNvSpPr>
            <a:spLocks noChangeShapeType="1"/>
          </p:cNvSpPr>
          <p:nvPr/>
        </p:nvSpPr>
        <p:spPr bwMode="auto">
          <a:xfrm>
            <a:off x="2438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89" name="Line 75"/>
          <p:cNvSpPr>
            <a:spLocks noChangeShapeType="1"/>
          </p:cNvSpPr>
          <p:nvPr/>
        </p:nvSpPr>
        <p:spPr bwMode="auto">
          <a:xfrm>
            <a:off x="37338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90" name="Line 76"/>
          <p:cNvSpPr>
            <a:spLocks noChangeShapeType="1"/>
          </p:cNvSpPr>
          <p:nvPr/>
        </p:nvSpPr>
        <p:spPr bwMode="auto">
          <a:xfrm>
            <a:off x="5105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91" name="Line 77"/>
          <p:cNvSpPr>
            <a:spLocks noChangeShapeType="1"/>
          </p:cNvSpPr>
          <p:nvPr/>
        </p:nvSpPr>
        <p:spPr bwMode="auto">
          <a:xfrm>
            <a:off x="3733800" y="571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92" name="Line 78"/>
          <p:cNvSpPr>
            <a:spLocks noChangeShapeType="1"/>
          </p:cNvSpPr>
          <p:nvPr/>
        </p:nvSpPr>
        <p:spPr bwMode="auto">
          <a:xfrm>
            <a:off x="51054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93" name="Line 79"/>
          <p:cNvSpPr>
            <a:spLocks noChangeShapeType="1"/>
          </p:cNvSpPr>
          <p:nvPr/>
        </p:nvSpPr>
        <p:spPr bwMode="auto">
          <a:xfrm flipV="1">
            <a:off x="2362200" y="4191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94" name="Line 80"/>
          <p:cNvSpPr>
            <a:spLocks noChangeShapeType="1"/>
          </p:cNvSpPr>
          <p:nvPr/>
        </p:nvSpPr>
        <p:spPr bwMode="auto">
          <a:xfrm flipV="1">
            <a:off x="3657600" y="4191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95" name="Line 81"/>
          <p:cNvSpPr>
            <a:spLocks noChangeShapeType="1"/>
          </p:cNvSpPr>
          <p:nvPr/>
        </p:nvSpPr>
        <p:spPr bwMode="auto">
          <a:xfrm flipH="1">
            <a:off x="3657600" y="5029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96" name="Line 82"/>
          <p:cNvSpPr>
            <a:spLocks noChangeShapeType="1"/>
          </p:cNvSpPr>
          <p:nvPr/>
        </p:nvSpPr>
        <p:spPr bwMode="auto">
          <a:xfrm>
            <a:off x="3505200" y="594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97" name="Rectangle 83"/>
          <p:cNvSpPr>
            <a:spLocks noChangeArrowheads="1"/>
          </p:cNvSpPr>
          <p:nvPr/>
        </p:nvSpPr>
        <p:spPr bwMode="auto">
          <a:xfrm>
            <a:off x="2590800" y="3894138"/>
            <a:ext cx="466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19498" name="Rectangle 84"/>
          <p:cNvSpPr>
            <a:spLocks noChangeArrowheads="1"/>
          </p:cNvSpPr>
          <p:nvPr/>
        </p:nvSpPr>
        <p:spPr bwMode="auto">
          <a:xfrm>
            <a:off x="2667000" y="4427538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9499" name="Rectangle 85"/>
          <p:cNvSpPr>
            <a:spLocks noChangeArrowheads="1"/>
          </p:cNvSpPr>
          <p:nvPr/>
        </p:nvSpPr>
        <p:spPr bwMode="auto">
          <a:xfrm>
            <a:off x="3983038" y="3970338"/>
            <a:ext cx="425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9500" name="Rectangle 86"/>
          <p:cNvSpPr>
            <a:spLocks noChangeArrowheads="1"/>
          </p:cNvSpPr>
          <p:nvPr/>
        </p:nvSpPr>
        <p:spPr bwMode="auto">
          <a:xfrm>
            <a:off x="3983038" y="4411663"/>
            <a:ext cx="481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9501" name="Rectangle 87"/>
          <p:cNvSpPr>
            <a:spLocks noChangeArrowheads="1"/>
          </p:cNvSpPr>
          <p:nvPr/>
        </p:nvSpPr>
        <p:spPr bwMode="auto">
          <a:xfrm>
            <a:off x="5334000" y="4351338"/>
            <a:ext cx="425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9502" name="Rectangle 88"/>
          <p:cNvSpPr>
            <a:spLocks noChangeArrowheads="1"/>
          </p:cNvSpPr>
          <p:nvPr/>
        </p:nvSpPr>
        <p:spPr bwMode="auto">
          <a:xfrm>
            <a:off x="3906838" y="4868863"/>
            <a:ext cx="393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19503" name="Rectangle 89"/>
          <p:cNvSpPr>
            <a:spLocks noChangeArrowheads="1"/>
          </p:cNvSpPr>
          <p:nvPr/>
        </p:nvSpPr>
        <p:spPr bwMode="auto">
          <a:xfrm>
            <a:off x="4038600" y="5249863"/>
            <a:ext cx="439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9504" name="Rectangle 90"/>
          <p:cNvSpPr>
            <a:spLocks noChangeArrowheads="1"/>
          </p:cNvSpPr>
          <p:nvPr/>
        </p:nvSpPr>
        <p:spPr bwMode="auto">
          <a:xfrm>
            <a:off x="5354638" y="5249863"/>
            <a:ext cx="411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19505" name="Rectangle 91"/>
          <p:cNvSpPr>
            <a:spLocks noChangeArrowheads="1"/>
          </p:cNvSpPr>
          <p:nvPr/>
        </p:nvSpPr>
        <p:spPr bwMode="auto">
          <a:xfrm>
            <a:off x="3525838" y="5783263"/>
            <a:ext cx="422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d</a:t>
            </a:r>
          </a:p>
        </p:txBody>
      </p:sp>
      <p:sp>
        <p:nvSpPr>
          <p:cNvPr id="19506" name="Oval 92"/>
          <p:cNvSpPr>
            <a:spLocks noChangeArrowheads="1"/>
          </p:cNvSpPr>
          <p:nvPr/>
        </p:nvSpPr>
        <p:spPr bwMode="auto">
          <a:xfrm>
            <a:off x="3276600" y="632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9507" name="Rectangle 93"/>
          <p:cNvSpPr>
            <a:spLocks noChangeArrowheads="1"/>
          </p:cNvSpPr>
          <p:nvPr/>
        </p:nvSpPr>
        <p:spPr bwMode="auto">
          <a:xfrm>
            <a:off x="1447800" y="4549775"/>
            <a:ext cx="585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</a:t>
            </a:r>
            <a:endParaRPr lang="en-US" altLang="zh-CN" sz="32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9508" name="Rectangle 94"/>
          <p:cNvSpPr>
            <a:spLocks noChangeArrowheads="1"/>
          </p:cNvSpPr>
          <p:nvPr/>
        </p:nvSpPr>
        <p:spPr bwMode="auto">
          <a:xfrm>
            <a:off x="3733800" y="3573463"/>
            <a:ext cx="400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19509" name="Oval 95"/>
          <p:cNvSpPr>
            <a:spLocks noChangeArrowheads="1"/>
          </p:cNvSpPr>
          <p:nvPr/>
        </p:nvSpPr>
        <p:spPr bwMode="auto">
          <a:xfrm>
            <a:off x="3352800" y="640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/>
            <a:fld id="{69B3A178-2BCB-43DF-9670-C1A7B5FAF1C0}" type="slidenum">
              <a:rPr lang="en-US" altLang="zh-CN" sz="1400" smtClean="0">
                <a:solidFill>
                  <a:srgbClr val="000000"/>
                </a:solidFill>
              </a:rPr>
              <a:pPr eaLnBrk="1" hangingPunct="1"/>
              <a:t>28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0483" name="Line 2"/>
          <p:cNvSpPr>
            <a:spLocks noChangeShapeType="1"/>
          </p:cNvSpPr>
          <p:nvPr/>
        </p:nvSpPr>
        <p:spPr bwMode="auto">
          <a:xfrm>
            <a:off x="377825" y="228600"/>
            <a:ext cx="853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484" name="Line 3"/>
          <p:cNvSpPr>
            <a:spLocks noChangeShapeType="1"/>
          </p:cNvSpPr>
          <p:nvPr/>
        </p:nvSpPr>
        <p:spPr bwMode="auto">
          <a:xfrm>
            <a:off x="3810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381000" y="3200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步骤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990600" y="228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符号栈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1905000" y="2286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输入符号串</a:t>
            </a: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3505200" y="228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动作</a:t>
            </a:r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990600" y="228600"/>
            <a:ext cx="3175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377825" y="609600"/>
            <a:ext cx="8537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1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           abbcde#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   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altLang="zh-CN" sz="14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381000" y="8382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2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           bbcde#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 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4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20493" name="Text Box 12"/>
          <p:cNvSpPr txBox="1">
            <a:spLocks noChangeArrowheads="1"/>
          </p:cNvSpPr>
          <p:nvPr/>
        </p:nvSpPr>
        <p:spPr bwMode="auto">
          <a:xfrm>
            <a:off x="381000" y="12954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4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           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                  S6</a:t>
            </a:r>
          </a:p>
        </p:txBody>
      </p:sp>
      <p:sp>
        <p:nvSpPr>
          <p:cNvPr id="20494" name="Text Box 17"/>
          <p:cNvSpPr txBox="1">
            <a:spLocks noChangeArrowheads="1"/>
          </p:cNvSpPr>
          <p:nvPr/>
        </p:nvSpPr>
        <p:spPr bwMode="auto">
          <a:xfrm>
            <a:off x="0" y="32766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对输入串</a:t>
            </a:r>
            <a:r>
              <a:rPr lang="en-US" altLang="zh-CN" sz="1800">
                <a:solidFill>
                  <a:srgbClr val="000000"/>
                </a:solidFill>
                <a:ea typeface="方正姚体" pitchFamily="2" charset="-122"/>
              </a:rPr>
              <a:t>abbcde#</a:t>
            </a: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的</a:t>
            </a:r>
            <a:r>
              <a:rPr lang="en-US" altLang="zh-CN" sz="1800">
                <a:solidFill>
                  <a:srgbClr val="000000"/>
                </a:solidFill>
                <a:ea typeface="方正姚体" pitchFamily="2" charset="-122"/>
              </a:rPr>
              <a:t>LR</a:t>
            </a: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分析过程</a:t>
            </a:r>
          </a:p>
        </p:txBody>
      </p:sp>
      <p:sp>
        <p:nvSpPr>
          <p:cNvPr id="20495" name="Text Box 18"/>
          <p:cNvSpPr txBox="1">
            <a:spLocks noChangeArrowheads="1"/>
          </p:cNvSpPr>
          <p:nvPr/>
        </p:nvSpPr>
        <p:spPr bwMode="auto">
          <a:xfrm>
            <a:off x="381000" y="10668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3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</a:t>
            </a:r>
            <a:r>
              <a:rPr lang="en-US" altLang="zh-CN" sz="1400" b="1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          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(A→b)        024                  r2             3</a:t>
            </a:r>
          </a:p>
        </p:txBody>
      </p:sp>
      <p:sp>
        <p:nvSpPr>
          <p:cNvPr id="20496" name="Text Box 22"/>
          <p:cNvSpPr txBox="1">
            <a:spLocks noChangeArrowheads="1"/>
          </p:cNvSpPr>
          <p:nvPr/>
        </p:nvSpPr>
        <p:spPr bwMode="auto">
          <a:xfrm>
            <a:off x="5105400" y="228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状态栈</a:t>
            </a:r>
          </a:p>
        </p:txBody>
      </p:sp>
      <p:sp>
        <p:nvSpPr>
          <p:cNvPr id="20497" name="Line 23"/>
          <p:cNvSpPr>
            <a:spLocks noChangeShapeType="1"/>
          </p:cNvSpPr>
          <p:nvPr/>
        </p:nvSpPr>
        <p:spPr bwMode="auto">
          <a:xfrm>
            <a:off x="5026025" y="228600"/>
            <a:ext cx="3175" cy="2971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498" name="Text Box 24"/>
          <p:cNvSpPr txBox="1">
            <a:spLocks noChangeArrowheads="1"/>
          </p:cNvSpPr>
          <p:nvPr/>
        </p:nvSpPr>
        <p:spPr bwMode="auto">
          <a:xfrm>
            <a:off x="6400800" y="228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  <a:ea typeface="隶书" pitchFamily="49" charset="-122"/>
              </a:rPr>
              <a:t>ACTION</a:t>
            </a:r>
          </a:p>
        </p:txBody>
      </p:sp>
      <p:sp>
        <p:nvSpPr>
          <p:cNvPr id="20499" name="Text Box 25"/>
          <p:cNvSpPr txBox="1">
            <a:spLocks noChangeArrowheads="1"/>
          </p:cNvSpPr>
          <p:nvPr/>
        </p:nvSpPr>
        <p:spPr bwMode="auto">
          <a:xfrm>
            <a:off x="7696200" y="228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  <a:ea typeface="隶书" pitchFamily="49" charset="-122"/>
              </a:rPr>
              <a:t>GOTO</a:t>
            </a:r>
          </a:p>
        </p:txBody>
      </p:sp>
      <p:sp>
        <p:nvSpPr>
          <p:cNvPr id="20500" name="Oval 58"/>
          <p:cNvSpPr>
            <a:spLocks noChangeArrowheads="1"/>
          </p:cNvSpPr>
          <p:nvPr/>
        </p:nvSpPr>
        <p:spPr bwMode="auto">
          <a:xfrm>
            <a:off x="3352800" y="640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01" name="Oval 61"/>
          <p:cNvSpPr>
            <a:spLocks noChangeArrowheads="1"/>
          </p:cNvSpPr>
          <p:nvPr/>
        </p:nvSpPr>
        <p:spPr bwMode="auto">
          <a:xfrm>
            <a:off x="1981200" y="46482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502" name="Oval 62"/>
          <p:cNvSpPr>
            <a:spLocks noChangeArrowheads="1"/>
          </p:cNvSpPr>
          <p:nvPr/>
        </p:nvSpPr>
        <p:spPr bwMode="auto">
          <a:xfrm>
            <a:off x="32766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503" name="Oval 63"/>
          <p:cNvSpPr>
            <a:spLocks noChangeArrowheads="1"/>
          </p:cNvSpPr>
          <p:nvPr/>
        </p:nvSpPr>
        <p:spPr bwMode="auto">
          <a:xfrm>
            <a:off x="33528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04" name="Oval 64"/>
          <p:cNvSpPr>
            <a:spLocks noChangeArrowheads="1"/>
          </p:cNvSpPr>
          <p:nvPr/>
        </p:nvSpPr>
        <p:spPr bwMode="auto">
          <a:xfrm>
            <a:off x="46482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505" name="Oval 65"/>
          <p:cNvSpPr>
            <a:spLocks noChangeArrowheads="1"/>
          </p:cNvSpPr>
          <p:nvPr/>
        </p:nvSpPr>
        <p:spPr bwMode="auto">
          <a:xfrm>
            <a:off x="47244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06" name="Oval 66"/>
          <p:cNvSpPr>
            <a:spLocks noChangeArrowheads="1"/>
          </p:cNvSpPr>
          <p:nvPr/>
        </p:nvSpPr>
        <p:spPr bwMode="auto">
          <a:xfrm>
            <a:off x="3276600" y="46482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0507" name="Oval 67"/>
          <p:cNvSpPr>
            <a:spLocks noChangeArrowheads="1"/>
          </p:cNvSpPr>
          <p:nvPr/>
        </p:nvSpPr>
        <p:spPr bwMode="auto">
          <a:xfrm>
            <a:off x="4648200" y="46482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0508" name="Oval 68"/>
          <p:cNvSpPr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0509" name="Oval 69"/>
          <p:cNvSpPr>
            <a:spLocks noChangeArrowheads="1"/>
          </p:cNvSpPr>
          <p:nvPr/>
        </p:nvSpPr>
        <p:spPr bwMode="auto">
          <a:xfrm>
            <a:off x="4648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0510" name="Oval 70"/>
          <p:cNvSpPr>
            <a:spLocks noChangeArrowheads="1"/>
          </p:cNvSpPr>
          <p:nvPr/>
        </p:nvSpPr>
        <p:spPr bwMode="auto">
          <a:xfrm>
            <a:off x="5943600" y="4648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0511" name="Oval 71"/>
          <p:cNvSpPr>
            <a:spLocks noChangeArrowheads="1"/>
          </p:cNvSpPr>
          <p:nvPr/>
        </p:nvSpPr>
        <p:spPr bwMode="auto">
          <a:xfrm>
            <a:off x="6019800" y="4724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12" name="Oval 72"/>
          <p:cNvSpPr>
            <a:spLocks noChangeArrowheads="1"/>
          </p:cNvSpPr>
          <p:nvPr/>
        </p:nvSpPr>
        <p:spPr bwMode="auto">
          <a:xfrm>
            <a:off x="59436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0513" name="Oval 73"/>
          <p:cNvSpPr>
            <a:spLocks noChangeArrowheads="1"/>
          </p:cNvSpPr>
          <p:nvPr/>
        </p:nvSpPr>
        <p:spPr bwMode="auto">
          <a:xfrm>
            <a:off x="6019800" y="5562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14" name="Line 74"/>
          <p:cNvSpPr>
            <a:spLocks noChangeShapeType="1"/>
          </p:cNvSpPr>
          <p:nvPr/>
        </p:nvSpPr>
        <p:spPr bwMode="auto">
          <a:xfrm>
            <a:off x="2438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15" name="Line 75"/>
          <p:cNvSpPr>
            <a:spLocks noChangeShapeType="1"/>
          </p:cNvSpPr>
          <p:nvPr/>
        </p:nvSpPr>
        <p:spPr bwMode="auto">
          <a:xfrm>
            <a:off x="37338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16" name="Line 76"/>
          <p:cNvSpPr>
            <a:spLocks noChangeShapeType="1"/>
          </p:cNvSpPr>
          <p:nvPr/>
        </p:nvSpPr>
        <p:spPr bwMode="auto">
          <a:xfrm>
            <a:off x="5105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17" name="Line 77"/>
          <p:cNvSpPr>
            <a:spLocks noChangeShapeType="1"/>
          </p:cNvSpPr>
          <p:nvPr/>
        </p:nvSpPr>
        <p:spPr bwMode="auto">
          <a:xfrm>
            <a:off x="3733800" y="571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18" name="Line 78"/>
          <p:cNvSpPr>
            <a:spLocks noChangeShapeType="1"/>
          </p:cNvSpPr>
          <p:nvPr/>
        </p:nvSpPr>
        <p:spPr bwMode="auto">
          <a:xfrm>
            <a:off x="51054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19" name="Line 79"/>
          <p:cNvSpPr>
            <a:spLocks noChangeShapeType="1"/>
          </p:cNvSpPr>
          <p:nvPr/>
        </p:nvSpPr>
        <p:spPr bwMode="auto">
          <a:xfrm flipV="1">
            <a:off x="2362200" y="4191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20" name="Line 80"/>
          <p:cNvSpPr>
            <a:spLocks noChangeShapeType="1"/>
          </p:cNvSpPr>
          <p:nvPr/>
        </p:nvSpPr>
        <p:spPr bwMode="auto">
          <a:xfrm flipV="1">
            <a:off x="3657600" y="4191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21" name="Line 81"/>
          <p:cNvSpPr>
            <a:spLocks noChangeShapeType="1"/>
          </p:cNvSpPr>
          <p:nvPr/>
        </p:nvSpPr>
        <p:spPr bwMode="auto">
          <a:xfrm flipH="1">
            <a:off x="3657600" y="5029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22" name="Line 82"/>
          <p:cNvSpPr>
            <a:spLocks noChangeShapeType="1"/>
          </p:cNvSpPr>
          <p:nvPr/>
        </p:nvSpPr>
        <p:spPr bwMode="auto">
          <a:xfrm>
            <a:off x="3505200" y="594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23" name="Rectangle 83"/>
          <p:cNvSpPr>
            <a:spLocks noChangeArrowheads="1"/>
          </p:cNvSpPr>
          <p:nvPr/>
        </p:nvSpPr>
        <p:spPr bwMode="auto">
          <a:xfrm>
            <a:off x="2590800" y="3894138"/>
            <a:ext cx="466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20524" name="Rectangle 84"/>
          <p:cNvSpPr>
            <a:spLocks noChangeArrowheads="1"/>
          </p:cNvSpPr>
          <p:nvPr/>
        </p:nvSpPr>
        <p:spPr bwMode="auto">
          <a:xfrm>
            <a:off x="2667000" y="4411663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0525" name="Rectangle 85"/>
          <p:cNvSpPr>
            <a:spLocks noChangeArrowheads="1"/>
          </p:cNvSpPr>
          <p:nvPr/>
        </p:nvSpPr>
        <p:spPr bwMode="auto">
          <a:xfrm>
            <a:off x="3983038" y="3970338"/>
            <a:ext cx="425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0526" name="Rectangle 86"/>
          <p:cNvSpPr>
            <a:spLocks noChangeArrowheads="1"/>
          </p:cNvSpPr>
          <p:nvPr/>
        </p:nvSpPr>
        <p:spPr bwMode="auto">
          <a:xfrm>
            <a:off x="3983038" y="4411663"/>
            <a:ext cx="481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0527" name="Rectangle 87"/>
          <p:cNvSpPr>
            <a:spLocks noChangeArrowheads="1"/>
          </p:cNvSpPr>
          <p:nvPr/>
        </p:nvSpPr>
        <p:spPr bwMode="auto">
          <a:xfrm>
            <a:off x="5354638" y="4411663"/>
            <a:ext cx="425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0528" name="Rectangle 88"/>
          <p:cNvSpPr>
            <a:spLocks noChangeArrowheads="1"/>
          </p:cNvSpPr>
          <p:nvPr/>
        </p:nvSpPr>
        <p:spPr bwMode="auto">
          <a:xfrm>
            <a:off x="3906838" y="4868863"/>
            <a:ext cx="393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20529" name="Rectangle 89"/>
          <p:cNvSpPr>
            <a:spLocks noChangeArrowheads="1"/>
          </p:cNvSpPr>
          <p:nvPr/>
        </p:nvSpPr>
        <p:spPr bwMode="auto">
          <a:xfrm>
            <a:off x="4038600" y="5249863"/>
            <a:ext cx="439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0530" name="Rectangle 90"/>
          <p:cNvSpPr>
            <a:spLocks noChangeArrowheads="1"/>
          </p:cNvSpPr>
          <p:nvPr/>
        </p:nvSpPr>
        <p:spPr bwMode="auto">
          <a:xfrm>
            <a:off x="5354638" y="5249863"/>
            <a:ext cx="411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20531" name="Rectangle 91"/>
          <p:cNvSpPr>
            <a:spLocks noChangeArrowheads="1"/>
          </p:cNvSpPr>
          <p:nvPr/>
        </p:nvSpPr>
        <p:spPr bwMode="auto">
          <a:xfrm>
            <a:off x="3525838" y="5783263"/>
            <a:ext cx="422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d</a:t>
            </a:r>
          </a:p>
        </p:txBody>
      </p:sp>
      <p:sp>
        <p:nvSpPr>
          <p:cNvPr id="20532" name="Oval 92"/>
          <p:cNvSpPr>
            <a:spLocks noChangeArrowheads="1"/>
          </p:cNvSpPr>
          <p:nvPr/>
        </p:nvSpPr>
        <p:spPr bwMode="auto">
          <a:xfrm>
            <a:off x="3276600" y="632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0533" name="Rectangle 93"/>
          <p:cNvSpPr>
            <a:spLocks noChangeArrowheads="1"/>
          </p:cNvSpPr>
          <p:nvPr/>
        </p:nvSpPr>
        <p:spPr bwMode="auto">
          <a:xfrm>
            <a:off x="1447800" y="4549775"/>
            <a:ext cx="585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</a:t>
            </a:r>
            <a:endParaRPr lang="en-US" altLang="zh-CN" sz="32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0534" name="Rectangle 94"/>
          <p:cNvSpPr>
            <a:spLocks noChangeArrowheads="1"/>
          </p:cNvSpPr>
          <p:nvPr/>
        </p:nvSpPr>
        <p:spPr bwMode="auto">
          <a:xfrm>
            <a:off x="3733800" y="3573463"/>
            <a:ext cx="400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/>
            <a:fld id="{AE9F531E-00E9-483B-9A62-E65E2B2D16AF}" type="slidenum">
              <a:rPr lang="en-US" altLang="zh-CN" sz="1400" smtClean="0">
                <a:solidFill>
                  <a:srgbClr val="000000"/>
                </a:solidFill>
              </a:rPr>
              <a:pPr eaLnBrk="1" hangingPunct="1"/>
              <a:t>29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1507" name="Line 2"/>
          <p:cNvSpPr>
            <a:spLocks noChangeShapeType="1"/>
          </p:cNvSpPr>
          <p:nvPr/>
        </p:nvSpPr>
        <p:spPr bwMode="auto">
          <a:xfrm>
            <a:off x="377825" y="228600"/>
            <a:ext cx="853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08" name="Line 3"/>
          <p:cNvSpPr>
            <a:spLocks noChangeShapeType="1"/>
          </p:cNvSpPr>
          <p:nvPr/>
        </p:nvSpPr>
        <p:spPr bwMode="auto">
          <a:xfrm>
            <a:off x="3810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381000" y="3200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步骤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990600" y="228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符号栈</a:t>
            </a:r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1905000" y="2286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输入符号串</a:t>
            </a:r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3505200" y="228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动作</a:t>
            </a:r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>
            <a:off x="990600" y="228600"/>
            <a:ext cx="3175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377825" y="609600"/>
            <a:ext cx="8537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1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           abbcde#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   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altLang="zh-CN" sz="14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1516" name="Text Box 11"/>
          <p:cNvSpPr txBox="1">
            <a:spLocks noChangeArrowheads="1"/>
          </p:cNvSpPr>
          <p:nvPr/>
        </p:nvSpPr>
        <p:spPr bwMode="auto">
          <a:xfrm>
            <a:off x="381000" y="8382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2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           bbcde#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 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4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21517" name="Text Box 12"/>
          <p:cNvSpPr txBox="1">
            <a:spLocks noChangeArrowheads="1"/>
          </p:cNvSpPr>
          <p:nvPr/>
        </p:nvSpPr>
        <p:spPr bwMode="auto">
          <a:xfrm>
            <a:off x="381000" y="12954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4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           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21518" name="Text Box 17"/>
          <p:cNvSpPr txBox="1">
            <a:spLocks noChangeArrowheads="1"/>
          </p:cNvSpPr>
          <p:nvPr/>
        </p:nvSpPr>
        <p:spPr bwMode="auto">
          <a:xfrm>
            <a:off x="0" y="32766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对输入串</a:t>
            </a:r>
            <a:r>
              <a:rPr lang="en-US" altLang="zh-CN" sz="1800">
                <a:solidFill>
                  <a:srgbClr val="000000"/>
                </a:solidFill>
                <a:ea typeface="方正姚体" pitchFamily="2" charset="-122"/>
              </a:rPr>
              <a:t>abbcde#</a:t>
            </a: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的</a:t>
            </a:r>
            <a:r>
              <a:rPr lang="en-US" altLang="zh-CN" sz="1800">
                <a:solidFill>
                  <a:srgbClr val="000000"/>
                </a:solidFill>
                <a:ea typeface="方正姚体" pitchFamily="2" charset="-122"/>
              </a:rPr>
              <a:t>LR</a:t>
            </a: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分析过程</a:t>
            </a:r>
          </a:p>
        </p:txBody>
      </p:sp>
      <p:sp>
        <p:nvSpPr>
          <p:cNvPr id="21519" name="Text Box 18"/>
          <p:cNvSpPr txBox="1">
            <a:spLocks noChangeArrowheads="1"/>
          </p:cNvSpPr>
          <p:nvPr/>
        </p:nvSpPr>
        <p:spPr bwMode="auto">
          <a:xfrm>
            <a:off x="381000" y="10668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3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altLang="zh-CN" sz="1400" b="1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          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(A→b)        024                  r2             3</a:t>
            </a:r>
          </a:p>
        </p:txBody>
      </p:sp>
      <p:sp>
        <p:nvSpPr>
          <p:cNvPr id="21520" name="Text Box 19"/>
          <p:cNvSpPr txBox="1">
            <a:spLocks noChangeArrowheads="1"/>
          </p:cNvSpPr>
          <p:nvPr/>
        </p:nvSpPr>
        <p:spPr bwMode="auto">
          <a:xfrm>
            <a:off x="381000" y="1524000"/>
            <a:ext cx="845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5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#aAb          cde#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(A→Ab)      0236                 r3             3</a:t>
            </a:r>
          </a:p>
        </p:txBody>
      </p:sp>
      <p:sp>
        <p:nvSpPr>
          <p:cNvPr id="21521" name="Text Box 22"/>
          <p:cNvSpPr txBox="1">
            <a:spLocks noChangeArrowheads="1"/>
          </p:cNvSpPr>
          <p:nvPr/>
        </p:nvSpPr>
        <p:spPr bwMode="auto">
          <a:xfrm>
            <a:off x="5105400" y="228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状态栈</a:t>
            </a:r>
          </a:p>
        </p:txBody>
      </p:sp>
      <p:sp>
        <p:nvSpPr>
          <p:cNvPr id="21522" name="Line 23"/>
          <p:cNvSpPr>
            <a:spLocks noChangeShapeType="1"/>
          </p:cNvSpPr>
          <p:nvPr/>
        </p:nvSpPr>
        <p:spPr bwMode="auto">
          <a:xfrm>
            <a:off x="5026025" y="228600"/>
            <a:ext cx="3175" cy="2971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23" name="Text Box 24"/>
          <p:cNvSpPr txBox="1">
            <a:spLocks noChangeArrowheads="1"/>
          </p:cNvSpPr>
          <p:nvPr/>
        </p:nvSpPr>
        <p:spPr bwMode="auto">
          <a:xfrm>
            <a:off x="6400800" y="228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  <a:ea typeface="隶书" pitchFamily="49" charset="-122"/>
              </a:rPr>
              <a:t>ACTION</a:t>
            </a:r>
          </a:p>
        </p:txBody>
      </p:sp>
      <p:sp>
        <p:nvSpPr>
          <p:cNvPr id="21524" name="Text Box 25"/>
          <p:cNvSpPr txBox="1">
            <a:spLocks noChangeArrowheads="1"/>
          </p:cNvSpPr>
          <p:nvPr/>
        </p:nvSpPr>
        <p:spPr bwMode="auto">
          <a:xfrm>
            <a:off x="7696200" y="228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  <a:ea typeface="隶书" pitchFamily="49" charset="-122"/>
              </a:rPr>
              <a:t>GOTO</a:t>
            </a:r>
          </a:p>
        </p:txBody>
      </p:sp>
      <p:sp>
        <p:nvSpPr>
          <p:cNvPr id="21525" name="Oval 61"/>
          <p:cNvSpPr>
            <a:spLocks noChangeArrowheads="1"/>
          </p:cNvSpPr>
          <p:nvPr/>
        </p:nvSpPr>
        <p:spPr bwMode="auto">
          <a:xfrm>
            <a:off x="1981200" y="46482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1526" name="Oval 62"/>
          <p:cNvSpPr>
            <a:spLocks noChangeArrowheads="1"/>
          </p:cNvSpPr>
          <p:nvPr/>
        </p:nvSpPr>
        <p:spPr bwMode="auto">
          <a:xfrm>
            <a:off x="32766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1527" name="Oval 63"/>
          <p:cNvSpPr>
            <a:spLocks noChangeArrowheads="1"/>
          </p:cNvSpPr>
          <p:nvPr/>
        </p:nvSpPr>
        <p:spPr bwMode="auto">
          <a:xfrm>
            <a:off x="33528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28" name="Oval 64"/>
          <p:cNvSpPr>
            <a:spLocks noChangeArrowheads="1"/>
          </p:cNvSpPr>
          <p:nvPr/>
        </p:nvSpPr>
        <p:spPr bwMode="auto">
          <a:xfrm>
            <a:off x="46482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1529" name="Oval 65"/>
          <p:cNvSpPr>
            <a:spLocks noChangeArrowheads="1"/>
          </p:cNvSpPr>
          <p:nvPr/>
        </p:nvSpPr>
        <p:spPr bwMode="auto">
          <a:xfrm>
            <a:off x="47244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30" name="Oval 66"/>
          <p:cNvSpPr>
            <a:spLocks noChangeArrowheads="1"/>
          </p:cNvSpPr>
          <p:nvPr/>
        </p:nvSpPr>
        <p:spPr bwMode="auto">
          <a:xfrm>
            <a:off x="3276600" y="46482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1531" name="Oval 67"/>
          <p:cNvSpPr>
            <a:spLocks noChangeArrowheads="1"/>
          </p:cNvSpPr>
          <p:nvPr/>
        </p:nvSpPr>
        <p:spPr bwMode="auto">
          <a:xfrm>
            <a:off x="4648200" y="46482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1532" name="Oval 68"/>
          <p:cNvSpPr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1533" name="Oval 69"/>
          <p:cNvSpPr>
            <a:spLocks noChangeArrowheads="1"/>
          </p:cNvSpPr>
          <p:nvPr/>
        </p:nvSpPr>
        <p:spPr bwMode="auto">
          <a:xfrm>
            <a:off x="4648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1534" name="Oval 70"/>
          <p:cNvSpPr>
            <a:spLocks noChangeArrowheads="1"/>
          </p:cNvSpPr>
          <p:nvPr/>
        </p:nvSpPr>
        <p:spPr bwMode="auto">
          <a:xfrm>
            <a:off x="5943600" y="46482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1535" name="Oval 71"/>
          <p:cNvSpPr>
            <a:spLocks noChangeArrowheads="1"/>
          </p:cNvSpPr>
          <p:nvPr/>
        </p:nvSpPr>
        <p:spPr bwMode="auto">
          <a:xfrm>
            <a:off x="6019800" y="4724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36" name="Oval 72"/>
          <p:cNvSpPr>
            <a:spLocks noChangeArrowheads="1"/>
          </p:cNvSpPr>
          <p:nvPr/>
        </p:nvSpPr>
        <p:spPr bwMode="auto">
          <a:xfrm>
            <a:off x="59436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1537" name="Oval 73"/>
          <p:cNvSpPr>
            <a:spLocks noChangeArrowheads="1"/>
          </p:cNvSpPr>
          <p:nvPr/>
        </p:nvSpPr>
        <p:spPr bwMode="auto">
          <a:xfrm>
            <a:off x="6019800" y="5562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38" name="Line 74"/>
          <p:cNvSpPr>
            <a:spLocks noChangeShapeType="1"/>
          </p:cNvSpPr>
          <p:nvPr/>
        </p:nvSpPr>
        <p:spPr bwMode="auto">
          <a:xfrm>
            <a:off x="2438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39" name="Line 75"/>
          <p:cNvSpPr>
            <a:spLocks noChangeShapeType="1"/>
          </p:cNvSpPr>
          <p:nvPr/>
        </p:nvSpPr>
        <p:spPr bwMode="auto">
          <a:xfrm>
            <a:off x="37338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40" name="Line 76"/>
          <p:cNvSpPr>
            <a:spLocks noChangeShapeType="1"/>
          </p:cNvSpPr>
          <p:nvPr/>
        </p:nvSpPr>
        <p:spPr bwMode="auto">
          <a:xfrm>
            <a:off x="5105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41" name="Line 77"/>
          <p:cNvSpPr>
            <a:spLocks noChangeShapeType="1"/>
          </p:cNvSpPr>
          <p:nvPr/>
        </p:nvSpPr>
        <p:spPr bwMode="auto">
          <a:xfrm>
            <a:off x="3733800" y="571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42" name="Line 78"/>
          <p:cNvSpPr>
            <a:spLocks noChangeShapeType="1"/>
          </p:cNvSpPr>
          <p:nvPr/>
        </p:nvSpPr>
        <p:spPr bwMode="auto">
          <a:xfrm>
            <a:off x="51054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43" name="Line 79"/>
          <p:cNvSpPr>
            <a:spLocks noChangeShapeType="1"/>
          </p:cNvSpPr>
          <p:nvPr/>
        </p:nvSpPr>
        <p:spPr bwMode="auto">
          <a:xfrm flipV="1">
            <a:off x="2362200" y="4191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44" name="Line 80"/>
          <p:cNvSpPr>
            <a:spLocks noChangeShapeType="1"/>
          </p:cNvSpPr>
          <p:nvPr/>
        </p:nvSpPr>
        <p:spPr bwMode="auto">
          <a:xfrm flipV="1">
            <a:off x="3657600" y="4191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45" name="Line 81"/>
          <p:cNvSpPr>
            <a:spLocks noChangeShapeType="1"/>
          </p:cNvSpPr>
          <p:nvPr/>
        </p:nvSpPr>
        <p:spPr bwMode="auto">
          <a:xfrm flipH="1">
            <a:off x="3657600" y="5029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46" name="Line 82"/>
          <p:cNvSpPr>
            <a:spLocks noChangeShapeType="1"/>
          </p:cNvSpPr>
          <p:nvPr/>
        </p:nvSpPr>
        <p:spPr bwMode="auto">
          <a:xfrm>
            <a:off x="3505200" y="594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47" name="Rectangle 83"/>
          <p:cNvSpPr>
            <a:spLocks noChangeArrowheads="1"/>
          </p:cNvSpPr>
          <p:nvPr/>
        </p:nvSpPr>
        <p:spPr bwMode="auto">
          <a:xfrm>
            <a:off x="2590800" y="4038600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21548" name="Rectangle 84"/>
          <p:cNvSpPr>
            <a:spLocks noChangeArrowheads="1"/>
          </p:cNvSpPr>
          <p:nvPr/>
        </p:nvSpPr>
        <p:spPr bwMode="auto">
          <a:xfrm>
            <a:off x="2667000" y="45561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1549" name="Rectangle 85"/>
          <p:cNvSpPr>
            <a:spLocks noChangeArrowheads="1"/>
          </p:cNvSpPr>
          <p:nvPr/>
        </p:nvSpPr>
        <p:spPr bwMode="auto">
          <a:xfrm>
            <a:off x="3983038" y="4114800"/>
            <a:ext cx="33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1550" name="Rectangle 86"/>
          <p:cNvSpPr>
            <a:spLocks noChangeArrowheads="1"/>
          </p:cNvSpPr>
          <p:nvPr/>
        </p:nvSpPr>
        <p:spPr bwMode="auto">
          <a:xfrm>
            <a:off x="3983038" y="4556125"/>
            <a:ext cx="369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1551" name="Rectangle 87"/>
          <p:cNvSpPr>
            <a:spLocks noChangeArrowheads="1"/>
          </p:cNvSpPr>
          <p:nvPr/>
        </p:nvSpPr>
        <p:spPr bwMode="auto">
          <a:xfrm>
            <a:off x="5354638" y="4556125"/>
            <a:ext cx="33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1552" name="Rectangle 88"/>
          <p:cNvSpPr>
            <a:spLocks noChangeArrowheads="1"/>
          </p:cNvSpPr>
          <p:nvPr/>
        </p:nvSpPr>
        <p:spPr bwMode="auto">
          <a:xfrm>
            <a:off x="3906838" y="5013325"/>
            <a:ext cx="31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21553" name="Rectangle 89"/>
          <p:cNvSpPr>
            <a:spLocks noChangeArrowheads="1"/>
          </p:cNvSpPr>
          <p:nvPr/>
        </p:nvSpPr>
        <p:spPr bwMode="auto">
          <a:xfrm>
            <a:off x="4038600" y="5394325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1554" name="Rectangle 90"/>
          <p:cNvSpPr>
            <a:spLocks noChangeArrowheads="1"/>
          </p:cNvSpPr>
          <p:nvPr/>
        </p:nvSpPr>
        <p:spPr bwMode="auto">
          <a:xfrm>
            <a:off x="5354638" y="539432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21555" name="Rectangle 91"/>
          <p:cNvSpPr>
            <a:spLocks noChangeArrowheads="1"/>
          </p:cNvSpPr>
          <p:nvPr/>
        </p:nvSpPr>
        <p:spPr bwMode="auto">
          <a:xfrm>
            <a:off x="3525838" y="5927725"/>
            <a:ext cx="33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d</a:t>
            </a:r>
          </a:p>
        </p:txBody>
      </p:sp>
      <p:sp>
        <p:nvSpPr>
          <p:cNvPr id="21556" name="Oval 92"/>
          <p:cNvSpPr>
            <a:spLocks noChangeArrowheads="1"/>
          </p:cNvSpPr>
          <p:nvPr/>
        </p:nvSpPr>
        <p:spPr bwMode="auto">
          <a:xfrm>
            <a:off x="3276600" y="632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557" name="Rectangle 93"/>
          <p:cNvSpPr>
            <a:spLocks noChangeArrowheads="1"/>
          </p:cNvSpPr>
          <p:nvPr/>
        </p:nvSpPr>
        <p:spPr bwMode="auto">
          <a:xfrm>
            <a:off x="1447800" y="4549775"/>
            <a:ext cx="585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3333CC"/>
                </a:solidFill>
                <a:latin typeface="Comic Sans MS" pitchFamily="66" charset="0"/>
                <a:sym typeface="Symbol" pitchFamily="18" charset="2"/>
              </a:rPr>
              <a:t></a:t>
            </a:r>
            <a:endParaRPr lang="en-US" altLang="zh-CN" sz="3200" b="1">
              <a:solidFill>
                <a:srgbClr val="3333CC"/>
              </a:solidFill>
              <a:latin typeface="Comic Sans MS" pitchFamily="66" charset="0"/>
            </a:endParaRPr>
          </a:p>
        </p:txBody>
      </p:sp>
      <p:sp>
        <p:nvSpPr>
          <p:cNvPr id="21558" name="Rectangle 94"/>
          <p:cNvSpPr>
            <a:spLocks noChangeArrowheads="1"/>
          </p:cNvSpPr>
          <p:nvPr/>
        </p:nvSpPr>
        <p:spPr bwMode="auto">
          <a:xfrm>
            <a:off x="3733800" y="371792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21559" name="Oval 95"/>
          <p:cNvSpPr>
            <a:spLocks noChangeArrowheads="1"/>
          </p:cNvSpPr>
          <p:nvPr/>
        </p:nvSpPr>
        <p:spPr bwMode="auto">
          <a:xfrm>
            <a:off x="3352800" y="640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9275"/>
            <a:ext cx="7772400" cy="719138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6.1 LR</a:t>
            </a:r>
            <a:r>
              <a:rPr lang="zh-CN" altLang="en-US" sz="40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语法分析概述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047875"/>
          </a:xfrm>
          <a:solidFill>
            <a:srgbClr val="00FF99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smtClean="0"/>
              <a:t>例</a:t>
            </a:r>
            <a:r>
              <a:rPr lang="en-US" altLang="zh-CN" b="1" smtClean="0"/>
              <a:t>1</a:t>
            </a:r>
            <a:r>
              <a:rPr lang="zh-CN" altLang="en-US" b="1" smtClean="0"/>
              <a:t>：文法</a:t>
            </a:r>
            <a:r>
              <a:rPr lang="en-US" altLang="zh-CN" b="1" smtClean="0"/>
              <a:t>G</a:t>
            </a:r>
            <a:r>
              <a:rPr lang="zh-CN" altLang="en-US" b="1" smtClean="0"/>
              <a:t>：    </a:t>
            </a:r>
            <a:r>
              <a:rPr lang="en-US" altLang="zh-CN" b="1" smtClean="0"/>
              <a:t>S </a:t>
            </a:r>
            <a:r>
              <a:rPr lang="en-US" altLang="zh-CN" b="1" smtClean="0">
                <a:latin typeface="宋体" pitchFamily="2" charset="-122"/>
              </a:rPr>
              <a:t>→ </a:t>
            </a:r>
            <a:r>
              <a:rPr lang="en-US" altLang="zh-CN" b="1" smtClean="0">
                <a:solidFill>
                  <a:srgbClr val="CC0000"/>
                </a:solidFill>
              </a:rPr>
              <a:t>c</a:t>
            </a:r>
            <a:r>
              <a:rPr lang="en-US" altLang="zh-CN" b="1" smtClean="0"/>
              <a:t>A</a:t>
            </a:r>
            <a:r>
              <a:rPr lang="en-US" altLang="zh-CN" b="1" smtClean="0">
                <a:solidFill>
                  <a:srgbClr val="CC0000"/>
                </a:solidFill>
              </a:rPr>
              <a:t>d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>                       A </a:t>
            </a:r>
            <a:r>
              <a:rPr lang="en-US" altLang="zh-CN" b="1" smtClean="0">
                <a:latin typeface="宋体" pitchFamily="2" charset="-122"/>
              </a:rPr>
              <a:t>→ </a:t>
            </a:r>
            <a:r>
              <a:rPr lang="en-US" altLang="zh-CN" b="1" smtClean="0">
                <a:solidFill>
                  <a:srgbClr val="CC0000"/>
                </a:solidFill>
              </a:rPr>
              <a:t>ab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>                       A </a:t>
            </a:r>
            <a:r>
              <a:rPr lang="en-US" altLang="zh-CN" b="1" smtClean="0">
                <a:latin typeface="宋体" pitchFamily="2" charset="-122"/>
              </a:rPr>
              <a:t>→ </a:t>
            </a:r>
            <a:r>
              <a:rPr lang="en-US" altLang="zh-CN" b="1" smtClean="0">
                <a:solidFill>
                  <a:srgbClr val="CC0000"/>
                </a:solidFill>
              </a:rPr>
              <a:t>a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识别输入串</a:t>
            </a:r>
            <a:r>
              <a:rPr lang="en-US" altLang="zh-CN" b="1" smtClean="0"/>
              <a:t>w=</a:t>
            </a:r>
            <a:r>
              <a:rPr lang="en-US" altLang="zh-CN" b="1" smtClean="0">
                <a:solidFill>
                  <a:srgbClr val="CC0000"/>
                </a:solidFill>
              </a:rPr>
              <a:t>cabd</a:t>
            </a:r>
            <a:r>
              <a:rPr lang="zh-CN" altLang="en-US" b="1" smtClean="0"/>
              <a:t>是否该文法的</a:t>
            </a:r>
            <a:r>
              <a:rPr lang="zh-CN" altLang="en-US" b="1" smtClean="0">
                <a:solidFill>
                  <a:srgbClr val="CC0000"/>
                </a:solidFill>
              </a:rPr>
              <a:t>句子</a:t>
            </a:r>
            <a:endParaRPr lang="zh-CN" altLang="en-US" b="1" smtClean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85800" y="4191000"/>
            <a:ext cx="81534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/>
              <a:t>							</a:t>
            </a:r>
            <a:r>
              <a:rPr kumimoji="1" lang="en-US" altLang="zh-CN" b="1"/>
              <a:t>S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				</a:t>
            </a:r>
            <a:r>
              <a:rPr kumimoji="1" lang="en-US" altLang="zh-CN" b="1">
                <a:solidFill>
                  <a:srgbClr val="0000FF"/>
                </a:solidFill>
              </a:rPr>
              <a:t>A</a:t>
            </a:r>
            <a:r>
              <a:rPr kumimoji="1" lang="en-US" altLang="zh-CN" b="1"/>
              <a:t>			</a:t>
            </a:r>
            <a:r>
              <a:rPr kumimoji="1" lang="en-US" altLang="zh-CN" b="1">
                <a:solidFill>
                  <a:srgbClr val="0000FF"/>
                </a:solidFill>
              </a:rPr>
              <a:t>A</a:t>
            </a:r>
            <a:r>
              <a:rPr kumimoji="1" lang="en-US" altLang="zh-CN" b="1"/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  </a:t>
            </a:r>
            <a:r>
              <a:rPr kumimoji="1" lang="en-US" altLang="zh-CN" b="1">
                <a:solidFill>
                  <a:srgbClr val="CC0000"/>
                </a:solidFill>
              </a:rPr>
              <a:t>c    a      b     d</a:t>
            </a:r>
            <a:r>
              <a:rPr kumimoji="1" lang="en-US" altLang="zh-CN" b="1"/>
              <a:t>	  </a:t>
            </a:r>
            <a:r>
              <a:rPr kumimoji="1" lang="en-US" altLang="zh-CN" b="1">
                <a:solidFill>
                  <a:srgbClr val="CC0000"/>
                </a:solidFill>
              </a:rPr>
              <a:t>c     a</a:t>
            </a:r>
            <a:r>
              <a:rPr kumimoji="1" lang="en-US" altLang="zh-CN" b="1"/>
              <a:t>      </a:t>
            </a:r>
            <a:r>
              <a:rPr kumimoji="1" lang="en-US" altLang="zh-CN" b="1">
                <a:solidFill>
                  <a:srgbClr val="CC0000"/>
                </a:solidFill>
              </a:rPr>
              <a:t>b     d</a:t>
            </a:r>
            <a:r>
              <a:rPr kumimoji="1" lang="en-US" altLang="zh-CN" b="1"/>
              <a:t>  	</a:t>
            </a:r>
            <a:r>
              <a:rPr kumimoji="1" lang="en-US" altLang="zh-CN" b="1">
                <a:solidFill>
                  <a:srgbClr val="CC0000"/>
                </a:solidFill>
              </a:rPr>
              <a:t>c      </a:t>
            </a:r>
            <a:r>
              <a:rPr kumimoji="1" lang="en-US" altLang="zh-CN" b="1"/>
              <a:t>        </a:t>
            </a:r>
            <a:r>
              <a:rPr kumimoji="1" lang="en-US" altLang="zh-CN" b="1">
                <a:solidFill>
                  <a:srgbClr val="CC0000"/>
                </a:solidFill>
              </a:rPr>
              <a:t>  </a:t>
            </a:r>
            <a:r>
              <a:rPr kumimoji="1" lang="en-US" altLang="zh-CN" b="1"/>
              <a:t>      </a:t>
            </a:r>
            <a:r>
              <a:rPr kumimoji="1" lang="en-US" altLang="zh-CN" b="1">
                <a:solidFill>
                  <a:srgbClr val="CC0000"/>
                </a:solidFill>
              </a:rPr>
              <a:t>d</a:t>
            </a:r>
            <a:r>
              <a:rPr kumimoji="1" lang="en-US" altLang="zh-CN" b="1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</a:rPr>
              <a:t>归约</a:t>
            </a:r>
            <a:r>
              <a:rPr kumimoji="1" lang="zh-CN" altLang="en-US" sz="2800" b="1"/>
              <a:t>过程构造的推导： </a:t>
            </a:r>
            <a:r>
              <a:rPr kumimoji="1" lang="en-US" altLang="zh-CN" sz="2800" b="1">
                <a:solidFill>
                  <a:srgbClr val="CC0000"/>
                </a:solidFill>
              </a:rPr>
              <a:t>c</a:t>
            </a:r>
            <a:r>
              <a:rPr kumimoji="1" lang="en-US" altLang="zh-CN" sz="2800" b="1">
                <a:solidFill>
                  <a:srgbClr val="0000FF"/>
                </a:solidFill>
              </a:rPr>
              <a:t>A</a:t>
            </a:r>
            <a:r>
              <a:rPr kumimoji="1" lang="en-US" altLang="zh-CN" sz="2800" b="1">
                <a:solidFill>
                  <a:srgbClr val="CC0000"/>
                </a:solidFill>
              </a:rPr>
              <a:t>d</a:t>
            </a:r>
            <a:r>
              <a:rPr kumimoji="1" lang="en-US" altLang="zh-CN" sz="2800" b="1"/>
              <a:t> </a:t>
            </a:r>
            <a:r>
              <a:rPr kumimoji="1" lang="en-US" altLang="zh-CN" sz="2800" b="1">
                <a:sym typeface="Symbol" pitchFamily="18" charset="2"/>
              </a:rPr>
              <a:t></a:t>
            </a:r>
            <a:r>
              <a:rPr kumimoji="1" lang="en-US" altLang="zh-CN" sz="2800" b="1">
                <a:solidFill>
                  <a:srgbClr val="CC0000"/>
                </a:solidFill>
              </a:rPr>
              <a:t> c</a:t>
            </a:r>
            <a:r>
              <a:rPr kumimoji="1" lang="en-US" altLang="zh-CN" sz="2800" b="1" u="sng">
                <a:solidFill>
                  <a:srgbClr val="CC0000"/>
                </a:solidFill>
              </a:rPr>
              <a:t>ab</a:t>
            </a:r>
            <a:r>
              <a:rPr kumimoji="1" lang="en-US" altLang="zh-CN" sz="2800" b="1">
                <a:solidFill>
                  <a:srgbClr val="CC0000"/>
                </a:solidFill>
              </a:rPr>
              <a:t>d      S </a:t>
            </a:r>
            <a:r>
              <a:rPr kumimoji="1" lang="en-US" altLang="zh-CN" sz="2800" b="1">
                <a:sym typeface="Symbol" pitchFamily="18" charset="2"/>
              </a:rPr>
              <a:t> </a:t>
            </a:r>
            <a:r>
              <a:rPr kumimoji="1" lang="en-US" altLang="zh-CN" sz="2800" b="1">
                <a:solidFill>
                  <a:srgbClr val="CC0000"/>
                </a:solidFill>
              </a:rPr>
              <a:t>c</a:t>
            </a:r>
            <a:r>
              <a:rPr kumimoji="1" lang="en-US" altLang="zh-CN" sz="2800" b="1">
                <a:solidFill>
                  <a:srgbClr val="0000FF"/>
                </a:solidFill>
              </a:rPr>
              <a:t>A</a:t>
            </a:r>
            <a:r>
              <a:rPr kumimoji="1" lang="en-US" altLang="zh-CN" sz="2800" b="1">
                <a:solidFill>
                  <a:srgbClr val="CC0000"/>
                </a:solidFill>
              </a:rPr>
              <a:t>d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72390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>
            <a:off x="6400800" y="45720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7315200" y="45720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Line 10"/>
          <p:cNvSpPr>
            <a:spLocks noChangeShapeType="1"/>
          </p:cNvSpPr>
          <p:nvPr/>
        </p:nvSpPr>
        <p:spPr bwMode="auto">
          <a:xfrm flipH="1">
            <a:off x="4191000" y="5105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Line 11"/>
          <p:cNvSpPr>
            <a:spLocks noChangeShapeType="1"/>
          </p:cNvSpPr>
          <p:nvPr/>
        </p:nvSpPr>
        <p:spPr bwMode="auto">
          <a:xfrm>
            <a:off x="4495800" y="5105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/>
            <a:fld id="{F92DF61B-3945-4C73-959B-452FD19109B3}" type="slidenum">
              <a:rPr lang="en-US" altLang="zh-CN" sz="1400" smtClean="0">
                <a:solidFill>
                  <a:srgbClr val="000000"/>
                </a:solidFill>
              </a:rPr>
              <a:pPr eaLnBrk="1" hangingPunct="1"/>
              <a:t>30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2531" name="Line 2"/>
          <p:cNvSpPr>
            <a:spLocks noChangeShapeType="1"/>
          </p:cNvSpPr>
          <p:nvPr/>
        </p:nvSpPr>
        <p:spPr bwMode="auto">
          <a:xfrm>
            <a:off x="377825" y="228600"/>
            <a:ext cx="853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3810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381000" y="3200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步骤</a:t>
            </a: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990600" y="228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符号栈</a:t>
            </a:r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1905000" y="2286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输入符号串</a:t>
            </a:r>
          </a:p>
        </p:txBody>
      </p:sp>
      <p:sp>
        <p:nvSpPr>
          <p:cNvPr id="22537" name="Text Box 8"/>
          <p:cNvSpPr txBox="1">
            <a:spLocks noChangeArrowheads="1"/>
          </p:cNvSpPr>
          <p:nvPr/>
        </p:nvSpPr>
        <p:spPr bwMode="auto">
          <a:xfrm>
            <a:off x="3505200" y="228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动作</a:t>
            </a:r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>
            <a:off x="990600" y="228600"/>
            <a:ext cx="3175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39" name="Text Box 10"/>
          <p:cNvSpPr txBox="1">
            <a:spLocks noChangeArrowheads="1"/>
          </p:cNvSpPr>
          <p:nvPr/>
        </p:nvSpPr>
        <p:spPr bwMode="auto">
          <a:xfrm>
            <a:off x="377825" y="609600"/>
            <a:ext cx="8537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1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           abbcde#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   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altLang="zh-CN" sz="14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2540" name="Text Box 11"/>
          <p:cNvSpPr txBox="1">
            <a:spLocks noChangeArrowheads="1"/>
          </p:cNvSpPr>
          <p:nvPr/>
        </p:nvSpPr>
        <p:spPr bwMode="auto">
          <a:xfrm>
            <a:off x="381000" y="8382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2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           bbcde#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 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4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22541" name="Text Box 12"/>
          <p:cNvSpPr txBox="1">
            <a:spLocks noChangeArrowheads="1"/>
          </p:cNvSpPr>
          <p:nvPr/>
        </p:nvSpPr>
        <p:spPr bwMode="auto">
          <a:xfrm>
            <a:off x="381000" y="12954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4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           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22542" name="Text Box 13"/>
          <p:cNvSpPr txBox="1">
            <a:spLocks noChangeArrowheads="1"/>
          </p:cNvSpPr>
          <p:nvPr/>
        </p:nvSpPr>
        <p:spPr bwMode="auto">
          <a:xfrm>
            <a:off x="381000" y="17526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6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           cde#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                  S5</a:t>
            </a:r>
          </a:p>
        </p:txBody>
      </p:sp>
      <p:sp>
        <p:nvSpPr>
          <p:cNvPr id="22543" name="Text Box 17"/>
          <p:cNvSpPr txBox="1">
            <a:spLocks noChangeArrowheads="1"/>
          </p:cNvSpPr>
          <p:nvPr/>
        </p:nvSpPr>
        <p:spPr bwMode="auto">
          <a:xfrm>
            <a:off x="0" y="32766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对输入串</a:t>
            </a:r>
            <a:r>
              <a:rPr lang="en-US" altLang="zh-CN" sz="1800">
                <a:solidFill>
                  <a:srgbClr val="000000"/>
                </a:solidFill>
                <a:ea typeface="方正姚体" pitchFamily="2" charset="-122"/>
              </a:rPr>
              <a:t>abbcde#</a:t>
            </a: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的</a:t>
            </a:r>
            <a:r>
              <a:rPr lang="en-US" altLang="zh-CN" sz="1800">
                <a:solidFill>
                  <a:srgbClr val="000000"/>
                </a:solidFill>
                <a:ea typeface="方正姚体" pitchFamily="2" charset="-122"/>
              </a:rPr>
              <a:t>LR</a:t>
            </a: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分析过程</a:t>
            </a:r>
          </a:p>
        </p:txBody>
      </p:sp>
      <p:sp>
        <p:nvSpPr>
          <p:cNvPr id="22544" name="Text Box 18"/>
          <p:cNvSpPr txBox="1">
            <a:spLocks noChangeArrowheads="1"/>
          </p:cNvSpPr>
          <p:nvPr/>
        </p:nvSpPr>
        <p:spPr bwMode="auto">
          <a:xfrm>
            <a:off x="381000" y="10668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3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altLang="zh-CN" sz="1400" b="1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          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(A→b)        024                  r2             3</a:t>
            </a:r>
          </a:p>
        </p:txBody>
      </p:sp>
      <p:sp>
        <p:nvSpPr>
          <p:cNvPr id="22545" name="Text Box 19"/>
          <p:cNvSpPr txBox="1">
            <a:spLocks noChangeArrowheads="1"/>
          </p:cNvSpPr>
          <p:nvPr/>
        </p:nvSpPr>
        <p:spPr bwMode="auto">
          <a:xfrm>
            <a:off x="381000" y="1524000"/>
            <a:ext cx="845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5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#a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A</a:t>
            </a:r>
            <a:r>
              <a:rPr lang="en-US" altLang="zh-CN" sz="1400" b="1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         cde#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(A→Ab)      0236                 r3             3</a:t>
            </a:r>
          </a:p>
        </p:txBody>
      </p:sp>
      <p:sp>
        <p:nvSpPr>
          <p:cNvPr id="22546" name="Text Box 22"/>
          <p:cNvSpPr txBox="1">
            <a:spLocks noChangeArrowheads="1"/>
          </p:cNvSpPr>
          <p:nvPr/>
        </p:nvSpPr>
        <p:spPr bwMode="auto">
          <a:xfrm>
            <a:off x="5105400" y="228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状态栈</a:t>
            </a:r>
          </a:p>
        </p:txBody>
      </p:sp>
      <p:sp>
        <p:nvSpPr>
          <p:cNvPr id="22547" name="Line 23"/>
          <p:cNvSpPr>
            <a:spLocks noChangeShapeType="1"/>
          </p:cNvSpPr>
          <p:nvPr/>
        </p:nvSpPr>
        <p:spPr bwMode="auto">
          <a:xfrm>
            <a:off x="5026025" y="228600"/>
            <a:ext cx="3175" cy="2971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48" name="Text Box 24"/>
          <p:cNvSpPr txBox="1">
            <a:spLocks noChangeArrowheads="1"/>
          </p:cNvSpPr>
          <p:nvPr/>
        </p:nvSpPr>
        <p:spPr bwMode="auto">
          <a:xfrm>
            <a:off x="6400800" y="228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  <a:ea typeface="隶书" pitchFamily="49" charset="-122"/>
              </a:rPr>
              <a:t>ACTION</a:t>
            </a:r>
          </a:p>
        </p:txBody>
      </p:sp>
      <p:sp>
        <p:nvSpPr>
          <p:cNvPr id="22549" name="Text Box 25"/>
          <p:cNvSpPr txBox="1">
            <a:spLocks noChangeArrowheads="1"/>
          </p:cNvSpPr>
          <p:nvPr/>
        </p:nvSpPr>
        <p:spPr bwMode="auto">
          <a:xfrm>
            <a:off x="7696200" y="228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  <a:ea typeface="隶书" pitchFamily="49" charset="-122"/>
              </a:rPr>
              <a:t>GOTO</a:t>
            </a:r>
          </a:p>
        </p:txBody>
      </p:sp>
      <p:sp>
        <p:nvSpPr>
          <p:cNvPr id="22550" name="Rectangle 60"/>
          <p:cNvSpPr>
            <a:spLocks noChangeArrowheads="1"/>
          </p:cNvSpPr>
          <p:nvPr/>
        </p:nvSpPr>
        <p:spPr bwMode="auto">
          <a:xfrm>
            <a:off x="3733800" y="371792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22551" name="Oval 61"/>
          <p:cNvSpPr>
            <a:spLocks noChangeArrowheads="1"/>
          </p:cNvSpPr>
          <p:nvPr/>
        </p:nvSpPr>
        <p:spPr bwMode="auto">
          <a:xfrm>
            <a:off x="2133600" y="4719638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2552" name="Oval 62"/>
          <p:cNvSpPr>
            <a:spLocks noChangeArrowheads="1"/>
          </p:cNvSpPr>
          <p:nvPr/>
        </p:nvSpPr>
        <p:spPr bwMode="auto">
          <a:xfrm>
            <a:off x="3429000" y="388143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2553" name="Oval 63"/>
          <p:cNvSpPr>
            <a:spLocks noChangeArrowheads="1"/>
          </p:cNvSpPr>
          <p:nvPr/>
        </p:nvSpPr>
        <p:spPr bwMode="auto">
          <a:xfrm>
            <a:off x="3505200" y="39576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54" name="Oval 64"/>
          <p:cNvSpPr>
            <a:spLocks noChangeArrowheads="1"/>
          </p:cNvSpPr>
          <p:nvPr/>
        </p:nvSpPr>
        <p:spPr bwMode="auto">
          <a:xfrm>
            <a:off x="4800600" y="388143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2555" name="Oval 65"/>
          <p:cNvSpPr>
            <a:spLocks noChangeArrowheads="1"/>
          </p:cNvSpPr>
          <p:nvPr/>
        </p:nvSpPr>
        <p:spPr bwMode="auto">
          <a:xfrm>
            <a:off x="4876800" y="39576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56" name="Oval 66"/>
          <p:cNvSpPr>
            <a:spLocks noChangeArrowheads="1"/>
          </p:cNvSpPr>
          <p:nvPr/>
        </p:nvSpPr>
        <p:spPr bwMode="auto">
          <a:xfrm>
            <a:off x="3429000" y="4719638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2557" name="Oval 67"/>
          <p:cNvSpPr>
            <a:spLocks noChangeArrowheads="1"/>
          </p:cNvSpPr>
          <p:nvPr/>
        </p:nvSpPr>
        <p:spPr bwMode="auto">
          <a:xfrm>
            <a:off x="4800600" y="4719638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2558" name="Oval 68"/>
          <p:cNvSpPr>
            <a:spLocks noChangeArrowheads="1"/>
          </p:cNvSpPr>
          <p:nvPr/>
        </p:nvSpPr>
        <p:spPr bwMode="auto">
          <a:xfrm>
            <a:off x="3429000" y="555783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2559" name="Oval 69"/>
          <p:cNvSpPr>
            <a:spLocks noChangeArrowheads="1"/>
          </p:cNvSpPr>
          <p:nvPr/>
        </p:nvSpPr>
        <p:spPr bwMode="auto">
          <a:xfrm>
            <a:off x="4800600" y="555783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2560" name="Oval 70"/>
          <p:cNvSpPr>
            <a:spLocks noChangeArrowheads="1"/>
          </p:cNvSpPr>
          <p:nvPr/>
        </p:nvSpPr>
        <p:spPr bwMode="auto">
          <a:xfrm>
            <a:off x="6096000" y="471963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561" name="Oval 71"/>
          <p:cNvSpPr>
            <a:spLocks noChangeArrowheads="1"/>
          </p:cNvSpPr>
          <p:nvPr/>
        </p:nvSpPr>
        <p:spPr bwMode="auto">
          <a:xfrm>
            <a:off x="6172200" y="47958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62" name="Oval 72"/>
          <p:cNvSpPr>
            <a:spLocks noChangeArrowheads="1"/>
          </p:cNvSpPr>
          <p:nvPr/>
        </p:nvSpPr>
        <p:spPr bwMode="auto">
          <a:xfrm>
            <a:off x="6096000" y="555783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563" name="Oval 73"/>
          <p:cNvSpPr>
            <a:spLocks noChangeArrowheads="1"/>
          </p:cNvSpPr>
          <p:nvPr/>
        </p:nvSpPr>
        <p:spPr bwMode="auto">
          <a:xfrm>
            <a:off x="6172200" y="56340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64" name="Line 74"/>
          <p:cNvSpPr>
            <a:spLocks noChangeShapeType="1"/>
          </p:cNvSpPr>
          <p:nvPr/>
        </p:nvSpPr>
        <p:spPr bwMode="auto">
          <a:xfrm>
            <a:off x="2590800" y="49482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65" name="Line 75"/>
          <p:cNvSpPr>
            <a:spLocks noChangeShapeType="1"/>
          </p:cNvSpPr>
          <p:nvPr/>
        </p:nvSpPr>
        <p:spPr bwMode="auto">
          <a:xfrm>
            <a:off x="3886200" y="49482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66" name="Line 76"/>
          <p:cNvSpPr>
            <a:spLocks noChangeShapeType="1"/>
          </p:cNvSpPr>
          <p:nvPr/>
        </p:nvSpPr>
        <p:spPr bwMode="auto">
          <a:xfrm>
            <a:off x="5257800" y="49482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67" name="Line 77"/>
          <p:cNvSpPr>
            <a:spLocks noChangeShapeType="1"/>
          </p:cNvSpPr>
          <p:nvPr/>
        </p:nvSpPr>
        <p:spPr bwMode="auto">
          <a:xfrm>
            <a:off x="3886200" y="57864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68" name="Line 78"/>
          <p:cNvSpPr>
            <a:spLocks noChangeShapeType="1"/>
          </p:cNvSpPr>
          <p:nvPr/>
        </p:nvSpPr>
        <p:spPr bwMode="auto">
          <a:xfrm>
            <a:off x="5257800" y="57864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69" name="Line 79"/>
          <p:cNvSpPr>
            <a:spLocks noChangeShapeType="1"/>
          </p:cNvSpPr>
          <p:nvPr/>
        </p:nvSpPr>
        <p:spPr bwMode="auto">
          <a:xfrm flipV="1">
            <a:off x="2514600" y="4262438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70" name="Line 80"/>
          <p:cNvSpPr>
            <a:spLocks noChangeShapeType="1"/>
          </p:cNvSpPr>
          <p:nvPr/>
        </p:nvSpPr>
        <p:spPr bwMode="auto">
          <a:xfrm flipV="1">
            <a:off x="3810000" y="4262438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71" name="Line 81"/>
          <p:cNvSpPr>
            <a:spLocks noChangeShapeType="1"/>
          </p:cNvSpPr>
          <p:nvPr/>
        </p:nvSpPr>
        <p:spPr bwMode="auto">
          <a:xfrm flipH="1">
            <a:off x="3810000" y="5100638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72" name="Line 82"/>
          <p:cNvSpPr>
            <a:spLocks noChangeShapeType="1"/>
          </p:cNvSpPr>
          <p:nvPr/>
        </p:nvSpPr>
        <p:spPr bwMode="auto">
          <a:xfrm>
            <a:off x="3657600" y="60150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73" name="Rectangle 83"/>
          <p:cNvSpPr>
            <a:spLocks noChangeArrowheads="1"/>
          </p:cNvSpPr>
          <p:nvPr/>
        </p:nvSpPr>
        <p:spPr bwMode="auto">
          <a:xfrm>
            <a:off x="2743200" y="4110038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22574" name="Rectangle 84"/>
          <p:cNvSpPr>
            <a:spLocks noChangeArrowheads="1"/>
          </p:cNvSpPr>
          <p:nvPr/>
        </p:nvSpPr>
        <p:spPr bwMode="auto">
          <a:xfrm>
            <a:off x="2819400" y="46275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2575" name="Rectangle 85"/>
          <p:cNvSpPr>
            <a:spLocks noChangeArrowheads="1"/>
          </p:cNvSpPr>
          <p:nvPr/>
        </p:nvSpPr>
        <p:spPr bwMode="auto">
          <a:xfrm>
            <a:off x="4135438" y="4186238"/>
            <a:ext cx="33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576" name="Rectangle 86"/>
          <p:cNvSpPr>
            <a:spLocks noChangeArrowheads="1"/>
          </p:cNvSpPr>
          <p:nvPr/>
        </p:nvSpPr>
        <p:spPr bwMode="auto">
          <a:xfrm>
            <a:off x="4135438" y="4627563"/>
            <a:ext cx="369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2577" name="Rectangle 87"/>
          <p:cNvSpPr>
            <a:spLocks noChangeArrowheads="1"/>
          </p:cNvSpPr>
          <p:nvPr/>
        </p:nvSpPr>
        <p:spPr bwMode="auto">
          <a:xfrm>
            <a:off x="5507038" y="4627563"/>
            <a:ext cx="33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578" name="Rectangle 88"/>
          <p:cNvSpPr>
            <a:spLocks noChangeArrowheads="1"/>
          </p:cNvSpPr>
          <p:nvPr/>
        </p:nvSpPr>
        <p:spPr bwMode="auto">
          <a:xfrm>
            <a:off x="4059238" y="5084763"/>
            <a:ext cx="31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22579" name="Rectangle 89"/>
          <p:cNvSpPr>
            <a:spLocks noChangeArrowheads="1"/>
          </p:cNvSpPr>
          <p:nvPr/>
        </p:nvSpPr>
        <p:spPr bwMode="auto">
          <a:xfrm>
            <a:off x="4191000" y="5465763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580" name="Rectangle 90"/>
          <p:cNvSpPr>
            <a:spLocks noChangeArrowheads="1"/>
          </p:cNvSpPr>
          <p:nvPr/>
        </p:nvSpPr>
        <p:spPr bwMode="auto">
          <a:xfrm>
            <a:off x="5507038" y="546576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22581" name="Rectangle 91"/>
          <p:cNvSpPr>
            <a:spLocks noChangeArrowheads="1"/>
          </p:cNvSpPr>
          <p:nvPr/>
        </p:nvSpPr>
        <p:spPr bwMode="auto">
          <a:xfrm>
            <a:off x="3678238" y="5999163"/>
            <a:ext cx="33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d</a:t>
            </a:r>
          </a:p>
        </p:txBody>
      </p:sp>
      <p:sp>
        <p:nvSpPr>
          <p:cNvPr id="22582" name="Oval 92"/>
          <p:cNvSpPr>
            <a:spLocks noChangeArrowheads="1"/>
          </p:cNvSpPr>
          <p:nvPr/>
        </p:nvSpPr>
        <p:spPr bwMode="auto">
          <a:xfrm>
            <a:off x="3429000" y="639603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2583" name="Rectangle 93"/>
          <p:cNvSpPr>
            <a:spLocks noChangeArrowheads="1"/>
          </p:cNvSpPr>
          <p:nvPr/>
        </p:nvSpPr>
        <p:spPr bwMode="auto">
          <a:xfrm>
            <a:off x="1600200" y="4621213"/>
            <a:ext cx="585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3333CC"/>
                </a:solidFill>
                <a:latin typeface="Comic Sans MS" pitchFamily="66" charset="0"/>
                <a:sym typeface="Symbol" pitchFamily="18" charset="2"/>
              </a:rPr>
              <a:t></a:t>
            </a:r>
            <a:endParaRPr lang="en-US" altLang="zh-CN" sz="3200" b="1">
              <a:solidFill>
                <a:srgbClr val="3333CC"/>
              </a:solidFill>
              <a:latin typeface="Comic Sans MS" pitchFamily="66" charset="0"/>
            </a:endParaRPr>
          </a:p>
        </p:txBody>
      </p:sp>
      <p:sp>
        <p:nvSpPr>
          <p:cNvPr id="22584" name="Oval 95"/>
          <p:cNvSpPr>
            <a:spLocks noChangeArrowheads="1"/>
          </p:cNvSpPr>
          <p:nvPr/>
        </p:nvSpPr>
        <p:spPr bwMode="auto">
          <a:xfrm>
            <a:off x="3505200" y="6477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/>
            <a:fld id="{37A9AD5C-4F72-4A7A-A752-6CB1A55794B0}" type="slidenum">
              <a:rPr lang="en-US" altLang="zh-CN" sz="1400" smtClean="0">
                <a:solidFill>
                  <a:srgbClr val="000000"/>
                </a:solidFill>
              </a:rPr>
              <a:pPr eaLnBrk="1" hangingPunct="1"/>
              <a:t>31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3555" name="Line 2"/>
          <p:cNvSpPr>
            <a:spLocks noChangeShapeType="1"/>
          </p:cNvSpPr>
          <p:nvPr/>
        </p:nvSpPr>
        <p:spPr bwMode="auto">
          <a:xfrm>
            <a:off x="377825" y="228600"/>
            <a:ext cx="853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>
            <a:off x="3810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381000" y="3200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步骤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990600" y="228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符号栈</a:t>
            </a: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1905000" y="2286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输入符号串</a:t>
            </a: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3505200" y="228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动作</a:t>
            </a:r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>
            <a:off x="990600" y="228600"/>
            <a:ext cx="3175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63" name="Text Box 10"/>
          <p:cNvSpPr txBox="1">
            <a:spLocks noChangeArrowheads="1"/>
          </p:cNvSpPr>
          <p:nvPr/>
        </p:nvSpPr>
        <p:spPr bwMode="auto">
          <a:xfrm>
            <a:off x="377825" y="609600"/>
            <a:ext cx="8537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1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           abbcde#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   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altLang="zh-CN" sz="14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3564" name="Text Box 11"/>
          <p:cNvSpPr txBox="1">
            <a:spLocks noChangeArrowheads="1"/>
          </p:cNvSpPr>
          <p:nvPr/>
        </p:nvSpPr>
        <p:spPr bwMode="auto">
          <a:xfrm>
            <a:off x="381000" y="8382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2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           bbcde#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 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4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23565" name="Text Box 12"/>
          <p:cNvSpPr txBox="1">
            <a:spLocks noChangeArrowheads="1"/>
          </p:cNvSpPr>
          <p:nvPr/>
        </p:nvSpPr>
        <p:spPr bwMode="auto">
          <a:xfrm>
            <a:off x="381000" y="12954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4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           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23566" name="Text Box 13"/>
          <p:cNvSpPr txBox="1">
            <a:spLocks noChangeArrowheads="1"/>
          </p:cNvSpPr>
          <p:nvPr/>
        </p:nvSpPr>
        <p:spPr bwMode="auto">
          <a:xfrm>
            <a:off x="381000" y="17526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6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           cde#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23567" name="Text Box 14"/>
          <p:cNvSpPr txBox="1">
            <a:spLocks noChangeArrowheads="1"/>
          </p:cNvSpPr>
          <p:nvPr/>
        </p:nvSpPr>
        <p:spPr bwMode="auto">
          <a:xfrm>
            <a:off x="381000" y="19812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7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#aAc           de#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0235                 S8</a:t>
            </a:r>
          </a:p>
        </p:txBody>
      </p:sp>
      <p:sp>
        <p:nvSpPr>
          <p:cNvPr id="23568" name="Text Box 17"/>
          <p:cNvSpPr txBox="1">
            <a:spLocks noChangeArrowheads="1"/>
          </p:cNvSpPr>
          <p:nvPr/>
        </p:nvSpPr>
        <p:spPr bwMode="auto">
          <a:xfrm>
            <a:off x="0" y="32766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对输入串</a:t>
            </a:r>
            <a:r>
              <a:rPr lang="en-US" altLang="zh-CN" sz="1800">
                <a:solidFill>
                  <a:srgbClr val="000000"/>
                </a:solidFill>
                <a:ea typeface="方正姚体" pitchFamily="2" charset="-122"/>
              </a:rPr>
              <a:t>abbcde#</a:t>
            </a: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的</a:t>
            </a:r>
            <a:r>
              <a:rPr lang="en-US" altLang="zh-CN" sz="1800">
                <a:solidFill>
                  <a:srgbClr val="000000"/>
                </a:solidFill>
                <a:ea typeface="方正姚体" pitchFamily="2" charset="-122"/>
              </a:rPr>
              <a:t>LR</a:t>
            </a: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分析过程</a:t>
            </a:r>
          </a:p>
        </p:txBody>
      </p:sp>
      <p:sp>
        <p:nvSpPr>
          <p:cNvPr id="23569" name="Text Box 18"/>
          <p:cNvSpPr txBox="1">
            <a:spLocks noChangeArrowheads="1"/>
          </p:cNvSpPr>
          <p:nvPr/>
        </p:nvSpPr>
        <p:spPr bwMode="auto">
          <a:xfrm>
            <a:off x="381000" y="10668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3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#a</a:t>
            </a:r>
            <a:r>
              <a:rPr lang="en-US" altLang="zh-CN" sz="1400" b="1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          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A→b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)        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024                  r</a:t>
            </a:r>
            <a:r>
              <a:rPr lang="en-US" altLang="zh-CN" sz="1400" b="1" baseline="-2500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             3</a:t>
            </a:r>
            <a:endParaRPr lang="en-US" altLang="zh-CN" sz="1400" b="1" baseline="-250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3570" name="Text Box 19"/>
          <p:cNvSpPr txBox="1">
            <a:spLocks noChangeArrowheads="1"/>
          </p:cNvSpPr>
          <p:nvPr/>
        </p:nvSpPr>
        <p:spPr bwMode="auto">
          <a:xfrm>
            <a:off x="381000" y="1524000"/>
            <a:ext cx="845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5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#aA</a:t>
            </a:r>
            <a:r>
              <a:rPr lang="en-US" altLang="zh-CN" sz="1400" b="1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         cde#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A→Ab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)      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0236                 r</a:t>
            </a:r>
            <a:r>
              <a:rPr lang="en-US" altLang="zh-CN" sz="1400" b="1" baseline="-25000">
                <a:solidFill>
                  <a:srgbClr val="3333CC"/>
                </a:solidFill>
                <a:latin typeface="Comic Sans MS" pitchFamily="66" charset="0"/>
              </a:rPr>
              <a:t>3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             3</a:t>
            </a:r>
            <a:endParaRPr lang="en-US" altLang="zh-CN" sz="1400" b="1" baseline="-250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3571" name="Text Box 22"/>
          <p:cNvSpPr txBox="1">
            <a:spLocks noChangeArrowheads="1"/>
          </p:cNvSpPr>
          <p:nvPr/>
        </p:nvSpPr>
        <p:spPr bwMode="auto">
          <a:xfrm>
            <a:off x="5105400" y="228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状态栈</a:t>
            </a:r>
          </a:p>
        </p:txBody>
      </p:sp>
      <p:sp>
        <p:nvSpPr>
          <p:cNvPr id="23572" name="Line 23"/>
          <p:cNvSpPr>
            <a:spLocks noChangeShapeType="1"/>
          </p:cNvSpPr>
          <p:nvPr/>
        </p:nvSpPr>
        <p:spPr bwMode="auto">
          <a:xfrm>
            <a:off x="5026025" y="228600"/>
            <a:ext cx="3175" cy="2971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73" name="Text Box 24"/>
          <p:cNvSpPr txBox="1">
            <a:spLocks noChangeArrowheads="1"/>
          </p:cNvSpPr>
          <p:nvPr/>
        </p:nvSpPr>
        <p:spPr bwMode="auto">
          <a:xfrm>
            <a:off x="6400800" y="228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  <a:ea typeface="隶书" pitchFamily="49" charset="-122"/>
              </a:rPr>
              <a:t>ACTION</a:t>
            </a:r>
          </a:p>
        </p:txBody>
      </p:sp>
      <p:sp>
        <p:nvSpPr>
          <p:cNvPr id="23574" name="Text Box 25"/>
          <p:cNvSpPr txBox="1">
            <a:spLocks noChangeArrowheads="1"/>
          </p:cNvSpPr>
          <p:nvPr/>
        </p:nvSpPr>
        <p:spPr bwMode="auto">
          <a:xfrm>
            <a:off x="7696200" y="228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  <a:ea typeface="隶书" pitchFamily="49" charset="-122"/>
              </a:rPr>
              <a:t>GOTO</a:t>
            </a:r>
          </a:p>
        </p:txBody>
      </p:sp>
      <p:sp>
        <p:nvSpPr>
          <p:cNvPr id="23575" name="Rectangle 60"/>
          <p:cNvSpPr>
            <a:spLocks noChangeArrowheads="1"/>
          </p:cNvSpPr>
          <p:nvPr/>
        </p:nvSpPr>
        <p:spPr bwMode="auto">
          <a:xfrm>
            <a:off x="3733800" y="371792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23576" name="Oval 61"/>
          <p:cNvSpPr>
            <a:spLocks noChangeArrowheads="1"/>
          </p:cNvSpPr>
          <p:nvPr/>
        </p:nvSpPr>
        <p:spPr bwMode="auto">
          <a:xfrm>
            <a:off x="2133600" y="4719638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3577" name="Oval 62"/>
          <p:cNvSpPr>
            <a:spLocks noChangeArrowheads="1"/>
          </p:cNvSpPr>
          <p:nvPr/>
        </p:nvSpPr>
        <p:spPr bwMode="auto">
          <a:xfrm>
            <a:off x="3429000" y="388143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3578" name="Oval 63"/>
          <p:cNvSpPr>
            <a:spLocks noChangeArrowheads="1"/>
          </p:cNvSpPr>
          <p:nvPr/>
        </p:nvSpPr>
        <p:spPr bwMode="auto">
          <a:xfrm>
            <a:off x="3505200" y="39576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79" name="Oval 64"/>
          <p:cNvSpPr>
            <a:spLocks noChangeArrowheads="1"/>
          </p:cNvSpPr>
          <p:nvPr/>
        </p:nvSpPr>
        <p:spPr bwMode="auto">
          <a:xfrm>
            <a:off x="4800600" y="388143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3580" name="Oval 65"/>
          <p:cNvSpPr>
            <a:spLocks noChangeArrowheads="1"/>
          </p:cNvSpPr>
          <p:nvPr/>
        </p:nvSpPr>
        <p:spPr bwMode="auto">
          <a:xfrm>
            <a:off x="4876800" y="39576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81" name="Oval 66"/>
          <p:cNvSpPr>
            <a:spLocks noChangeArrowheads="1"/>
          </p:cNvSpPr>
          <p:nvPr/>
        </p:nvSpPr>
        <p:spPr bwMode="auto">
          <a:xfrm>
            <a:off x="3429000" y="4719638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3582" name="Oval 67"/>
          <p:cNvSpPr>
            <a:spLocks noChangeArrowheads="1"/>
          </p:cNvSpPr>
          <p:nvPr/>
        </p:nvSpPr>
        <p:spPr bwMode="auto">
          <a:xfrm>
            <a:off x="4800600" y="4719638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3583" name="Oval 68"/>
          <p:cNvSpPr>
            <a:spLocks noChangeArrowheads="1"/>
          </p:cNvSpPr>
          <p:nvPr/>
        </p:nvSpPr>
        <p:spPr bwMode="auto">
          <a:xfrm>
            <a:off x="3429000" y="5557838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3584" name="Oval 69"/>
          <p:cNvSpPr>
            <a:spLocks noChangeArrowheads="1"/>
          </p:cNvSpPr>
          <p:nvPr/>
        </p:nvSpPr>
        <p:spPr bwMode="auto">
          <a:xfrm>
            <a:off x="4800600" y="555783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585" name="Oval 70"/>
          <p:cNvSpPr>
            <a:spLocks noChangeArrowheads="1"/>
          </p:cNvSpPr>
          <p:nvPr/>
        </p:nvSpPr>
        <p:spPr bwMode="auto">
          <a:xfrm>
            <a:off x="6096000" y="471963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3586" name="Oval 71"/>
          <p:cNvSpPr>
            <a:spLocks noChangeArrowheads="1"/>
          </p:cNvSpPr>
          <p:nvPr/>
        </p:nvSpPr>
        <p:spPr bwMode="auto">
          <a:xfrm>
            <a:off x="6172200" y="47958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87" name="Oval 72"/>
          <p:cNvSpPr>
            <a:spLocks noChangeArrowheads="1"/>
          </p:cNvSpPr>
          <p:nvPr/>
        </p:nvSpPr>
        <p:spPr bwMode="auto">
          <a:xfrm>
            <a:off x="6096000" y="555783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3588" name="Oval 73"/>
          <p:cNvSpPr>
            <a:spLocks noChangeArrowheads="1"/>
          </p:cNvSpPr>
          <p:nvPr/>
        </p:nvSpPr>
        <p:spPr bwMode="auto">
          <a:xfrm>
            <a:off x="6172200" y="56340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89" name="Line 74"/>
          <p:cNvSpPr>
            <a:spLocks noChangeShapeType="1"/>
          </p:cNvSpPr>
          <p:nvPr/>
        </p:nvSpPr>
        <p:spPr bwMode="auto">
          <a:xfrm>
            <a:off x="2590800" y="49482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90" name="Line 75"/>
          <p:cNvSpPr>
            <a:spLocks noChangeShapeType="1"/>
          </p:cNvSpPr>
          <p:nvPr/>
        </p:nvSpPr>
        <p:spPr bwMode="auto">
          <a:xfrm>
            <a:off x="3886200" y="49482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91" name="Line 76"/>
          <p:cNvSpPr>
            <a:spLocks noChangeShapeType="1"/>
          </p:cNvSpPr>
          <p:nvPr/>
        </p:nvSpPr>
        <p:spPr bwMode="auto">
          <a:xfrm>
            <a:off x="5257800" y="49482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92" name="Line 77"/>
          <p:cNvSpPr>
            <a:spLocks noChangeShapeType="1"/>
          </p:cNvSpPr>
          <p:nvPr/>
        </p:nvSpPr>
        <p:spPr bwMode="auto">
          <a:xfrm>
            <a:off x="3886200" y="57864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93" name="Line 78"/>
          <p:cNvSpPr>
            <a:spLocks noChangeShapeType="1"/>
          </p:cNvSpPr>
          <p:nvPr/>
        </p:nvSpPr>
        <p:spPr bwMode="auto">
          <a:xfrm>
            <a:off x="5257800" y="57864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94" name="Line 79"/>
          <p:cNvSpPr>
            <a:spLocks noChangeShapeType="1"/>
          </p:cNvSpPr>
          <p:nvPr/>
        </p:nvSpPr>
        <p:spPr bwMode="auto">
          <a:xfrm flipV="1">
            <a:off x="2514600" y="4262438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95" name="Line 80"/>
          <p:cNvSpPr>
            <a:spLocks noChangeShapeType="1"/>
          </p:cNvSpPr>
          <p:nvPr/>
        </p:nvSpPr>
        <p:spPr bwMode="auto">
          <a:xfrm flipV="1">
            <a:off x="3810000" y="4262438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96" name="Line 81"/>
          <p:cNvSpPr>
            <a:spLocks noChangeShapeType="1"/>
          </p:cNvSpPr>
          <p:nvPr/>
        </p:nvSpPr>
        <p:spPr bwMode="auto">
          <a:xfrm flipH="1">
            <a:off x="3810000" y="5100638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97" name="Line 82"/>
          <p:cNvSpPr>
            <a:spLocks noChangeShapeType="1"/>
          </p:cNvSpPr>
          <p:nvPr/>
        </p:nvSpPr>
        <p:spPr bwMode="auto">
          <a:xfrm>
            <a:off x="3657600" y="60150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98" name="Rectangle 83"/>
          <p:cNvSpPr>
            <a:spLocks noChangeArrowheads="1"/>
          </p:cNvSpPr>
          <p:nvPr/>
        </p:nvSpPr>
        <p:spPr bwMode="auto">
          <a:xfrm>
            <a:off x="2743200" y="4110038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23599" name="Rectangle 84"/>
          <p:cNvSpPr>
            <a:spLocks noChangeArrowheads="1"/>
          </p:cNvSpPr>
          <p:nvPr/>
        </p:nvSpPr>
        <p:spPr bwMode="auto">
          <a:xfrm>
            <a:off x="2819400" y="46275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3600" name="Rectangle 85"/>
          <p:cNvSpPr>
            <a:spLocks noChangeArrowheads="1"/>
          </p:cNvSpPr>
          <p:nvPr/>
        </p:nvSpPr>
        <p:spPr bwMode="auto">
          <a:xfrm>
            <a:off x="4135438" y="4186238"/>
            <a:ext cx="33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3601" name="Rectangle 86"/>
          <p:cNvSpPr>
            <a:spLocks noChangeArrowheads="1"/>
          </p:cNvSpPr>
          <p:nvPr/>
        </p:nvSpPr>
        <p:spPr bwMode="auto">
          <a:xfrm>
            <a:off x="4135438" y="4627563"/>
            <a:ext cx="369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3602" name="Rectangle 87"/>
          <p:cNvSpPr>
            <a:spLocks noChangeArrowheads="1"/>
          </p:cNvSpPr>
          <p:nvPr/>
        </p:nvSpPr>
        <p:spPr bwMode="auto">
          <a:xfrm>
            <a:off x="5507038" y="4627563"/>
            <a:ext cx="33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3603" name="Rectangle 88"/>
          <p:cNvSpPr>
            <a:spLocks noChangeArrowheads="1"/>
          </p:cNvSpPr>
          <p:nvPr/>
        </p:nvSpPr>
        <p:spPr bwMode="auto">
          <a:xfrm>
            <a:off x="4059238" y="5084763"/>
            <a:ext cx="31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23604" name="Rectangle 89"/>
          <p:cNvSpPr>
            <a:spLocks noChangeArrowheads="1"/>
          </p:cNvSpPr>
          <p:nvPr/>
        </p:nvSpPr>
        <p:spPr bwMode="auto">
          <a:xfrm>
            <a:off x="4191000" y="5465763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3605" name="Rectangle 90"/>
          <p:cNvSpPr>
            <a:spLocks noChangeArrowheads="1"/>
          </p:cNvSpPr>
          <p:nvPr/>
        </p:nvSpPr>
        <p:spPr bwMode="auto">
          <a:xfrm>
            <a:off x="5507038" y="546576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23606" name="Rectangle 91"/>
          <p:cNvSpPr>
            <a:spLocks noChangeArrowheads="1"/>
          </p:cNvSpPr>
          <p:nvPr/>
        </p:nvSpPr>
        <p:spPr bwMode="auto">
          <a:xfrm>
            <a:off x="3678238" y="5999163"/>
            <a:ext cx="33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d</a:t>
            </a:r>
          </a:p>
        </p:txBody>
      </p:sp>
      <p:sp>
        <p:nvSpPr>
          <p:cNvPr id="23607" name="Oval 92"/>
          <p:cNvSpPr>
            <a:spLocks noChangeArrowheads="1"/>
          </p:cNvSpPr>
          <p:nvPr/>
        </p:nvSpPr>
        <p:spPr bwMode="auto">
          <a:xfrm>
            <a:off x="3429000" y="639603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3608" name="Rectangle 93"/>
          <p:cNvSpPr>
            <a:spLocks noChangeArrowheads="1"/>
          </p:cNvSpPr>
          <p:nvPr/>
        </p:nvSpPr>
        <p:spPr bwMode="auto">
          <a:xfrm>
            <a:off x="1600200" y="4621213"/>
            <a:ext cx="585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3333CC"/>
                </a:solidFill>
                <a:latin typeface="Comic Sans MS" pitchFamily="66" charset="0"/>
                <a:sym typeface="Symbol" pitchFamily="18" charset="2"/>
              </a:rPr>
              <a:t></a:t>
            </a:r>
            <a:endParaRPr lang="en-US" altLang="zh-CN" sz="3200" b="1">
              <a:solidFill>
                <a:srgbClr val="3333CC"/>
              </a:solidFill>
              <a:latin typeface="Comic Sans MS" pitchFamily="66" charset="0"/>
            </a:endParaRPr>
          </a:p>
        </p:txBody>
      </p:sp>
      <p:sp>
        <p:nvSpPr>
          <p:cNvPr id="23609" name="Oval 95"/>
          <p:cNvSpPr>
            <a:spLocks noChangeArrowheads="1"/>
          </p:cNvSpPr>
          <p:nvPr/>
        </p:nvSpPr>
        <p:spPr bwMode="auto">
          <a:xfrm>
            <a:off x="3505200" y="6477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/>
            <a:fld id="{B2D4F895-5989-49B0-B28F-D630DE9499C7}" type="slidenum">
              <a:rPr lang="en-US" altLang="zh-CN" sz="1400" smtClean="0">
                <a:solidFill>
                  <a:srgbClr val="000000"/>
                </a:solidFill>
              </a:rPr>
              <a:pPr eaLnBrk="1" hangingPunct="1"/>
              <a:t>32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4579" name="Line 2"/>
          <p:cNvSpPr>
            <a:spLocks noChangeShapeType="1"/>
          </p:cNvSpPr>
          <p:nvPr/>
        </p:nvSpPr>
        <p:spPr bwMode="auto">
          <a:xfrm>
            <a:off x="377825" y="228600"/>
            <a:ext cx="853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580" name="Line 3"/>
          <p:cNvSpPr>
            <a:spLocks noChangeShapeType="1"/>
          </p:cNvSpPr>
          <p:nvPr/>
        </p:nvSpPr>
        <p:spPr bwMode="auto">
          <a:xfrm>
            <a:off x="3810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381000" y="3200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步骤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990600" y="228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符号栈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1905000" y="2286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输入符号串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3505200" y="228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动作</a:t>
            </a:r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990600" y="228600"/>
            <a:ext cx="3175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377825" y="609600"/>
            <a:ext cx="8537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1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           abbcde#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   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altLang="zh-CN" sz="14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4588" name="Text Box 11"/>
          <p:cNvSpPr txBox="1">
            <a:spLocks noChangeArrowheads="1"/>
          </p:cNvSpPr>
          <p:nvPr/>
        </p:nvSpPr>
        <p:spPr bwMode="auto">
          <a:xfrm>
            <a:off x="381000" y="8382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2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           bbcde#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 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4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381000" y="12954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4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           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24590" name="Text Box 13"/>
          <p:cNvSpPr txBox="1">
            <a:spLocks noChangeArrowheads="1"/>
          </p:cNvSpPr>
          <p:nvPr/>
        </p:nvSpPr>
        <p:spPr bwMode="auto">
          <a:xfrm>
            <a:off x="381000" y="17526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6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           cde#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24591" name="Text Box 14"/>
          <p:cNvSpPr txBox="1">
            <a:spLocks noChangeArrowheads="1"/>
          </p:cNvSpPr>
          <p:nvPr/>
        </p:nvSpPr>
        <p:spPr bwMode="auto">
          <a:xfrm>
            <a:off x="381000" y="19812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7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#aAc           de#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0235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8</a:t>
            </a:r>
          </a:p>
        </p:txBody>
      </p:sp>
      <p:sp>
        <p:nvSpPr>
          <p:cNvPr id="24592" name="Text Box 17"/>
          <p:cNvSpPr txBox="1">
            <a:spLocks noChangeArrowheads="1"/>
          </p:cNvSpPr>
          <p:nvPr/>
        </p:nvSpPr>
        <p:spPr bwMode="auto">
          <a:xfrm>
            <a:off x="0" y="32766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对输入串</a:t>
            </a:r>
            <a:r>
              <a:rPr lang="en-US" altLang="zh-CN" sz="1800">
                <a:solidFill>
                  <a:srgbClr val="000000"/>
                </a:solidFill>
                <a:ea typeface="方正姚体" pitchFamily="2" charset="-122"/>
              </a:rPr>
              <a:t>abbcde#</a:t>
            </a: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的</a:t>
            </a:r>
            <a:r>
              <a:rPr lang="en-US" altLang="zh-CN" sz="1800">
                <a:solidFill>
                  <a:srgbClr val="000000"/>
                </a:solidFill>
                <a:ea typeface="方正姚体" pitchFamily="2" charset="-122"/>
              </a:rPr>
              <a:t>LR</a:t>
            </a: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分析过程</a:t>
            </a:r>
          </a:p>
        </p:txBody>
      </p:sp>
      <p:sp>
        <p:nvSpPr>
          <p:cNvPr id="24593" name="Text Box 18"/>
          <p:cNvSpPr txBox="1">
            <a:spLocks noChangeArrowheads="1"/>
          </p:cNvSpPr>
          <p:nvPr/>
        </p:nvSpPr>
        <p:spPr bwMode="auto">
          <a:xfrm>
            <a:off x="381000" y="10668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3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#a</a:t>
            </a:r>
            <a:r>
              <a:rPr lang="en-US" altLang="zh-CN" sz="1400" b="1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          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A→b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)        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024                  r</a:t>
            </a:r>
            <a:r>
              <a:rPr lang="en-US" altLang="zh-CN" sz="1400" b="1" baseline="-2500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             3</a:t>
            </a:r>
            <a:endParaRPr lang="en-US" altLang="zh-CN" sz="1400" b="1" baseline="-250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4594" name="Text Box 19"/>
          <p:cNvSpPr txBox="1">
            <a:spLocks noChangeArrowheads="1"/>
          </p:cNvSpPr>
          <p:nvPr/>
        </p:nvSpPr>
        <p:spPr bwMode="auto">
          <a:xfrm>
            <a:off x="381000" y="1524000"/>
            <a:ext cx="845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5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#aA</a:t>
            </a:r>
            <a:r>
              <a:rPr lang="en-US" altLang="zh-CN" sz="1400" b="1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         cde#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A→Ab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)      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0236                 r</a:t>
            </a:r>
            <a:r>
              <a:rPr lang="en-US" altLang="zh-CN" sz="1400" b="1" baseline="-25000">
                <a:solidFill>
                  <a:srgbClr val="3333CC"/>
                </a:solidFill>
                <a:latin typeface="Comic Sans MS" pitchFamily="66" charset="0"/>
              </a:rPr>
              <a:t>3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             3</a:t>
            </a:r>
            <a:endParaRPr lang="en-US" altLang="zh-CN" sz="1400" b="1" baseline="-250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4595" name="Text Box 20"/>
          <p:cNvSpPr txBox="1">
            <a:spLocks noChangeArrowheads="1"/>
          </p:cNvSpPr>
          <p:nvPr/>
        </p:nvSpPr>
        <p:spPr bwMode="auto">
          <a:xfrm>
            <a:off x="381000" y="220980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8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 aAcd          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(B→d)        02358                r4             7</a:t>
            </a:r>
          </a:p>
        </p:txBody>
      </p:sp>
      <p:sp>
        <p:nvSpPr>
          <p:cNvPr id="24596" name="Text Box 22"/>
          <p:cNvSpPr txBox="1">
            <a:spLocks noChangeArrowheads="1"/>
          </p:cNvSpPr>
          <p:nvPr/>
        </p:nvSpPr>
        <p:spPr bwMode="auto">
          <a:xfrm>
            <a:off x="5105400" y="228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状态栈</a:t>
            </a:r>
          </a:p>
        </p:txBody>
      </p:sp>
      <p:sp>
        <p:nvSpPr>
          <p:cNvPr id="24597" name="Line 23"/>
          <p:cNvSpPr>
            <a:spLocks noChangeShapeType="1"/>
          </p:cNvSpPr>
          <p:nvPr/>
        </p:nvSpPr>
        <p:spPr bwMode="auto">
          <a:xfrm>
            <a:off x="5026025" y="228600"/>
            <a:ext cx="3175" cy="2971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598" name="Text Box 24"/>
          <p:cNvSpPr txBox="1">
            <a:spLocks noChangeArrowheads="1"/>
          </p:cNvSpPr>
          <p:nvPr/>
        </p:nvSpPr>
        <p:spPr bwMode="auto">
          <a:xfrm>
            <a:off x="6400800" y="228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  <a:ea typeface="隶书" pitchFamily="49" charset="-122"/>
              </a:rPr>
              <a:t>ACTION</a:t>
            </a:r>
          </a:p>
        </p:txBody>
      </p:sp>
      <p:sp>
        <p:nvSpPr>
          <p:cNvPr id="24599" name="Text Box 25"/>
          <p:cNvSpPr txBox="1">
            <a:spLocks noChangeArrowheads="1"/>
          </p:cNvSpPr>
          <p:nvPr/>
        </p:nvSpPr>
        <p:spPr bwMode="auto">
          <a:xfrm>
            <a:off x="7696200" y="228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  <a:ea typeface="隶书" pitchFamily="49" charset="-122"/>
              </a:rPr>
              <a:t>GOTO</a:t>
            </a:r>
          </a:p>
        </p:txBody>
      </p:sp>
      <p:sp>
        <p:nvSpPr>
          <p:cNvPr id="24600" name="Oval 61"/>
          <p:cNvSpPr>
            <a:spLocks noChangeArrowheads="1"/>
          </p:cNvSpPr>
          <p:nvPr/>
        </p:nvSpPr>
        <p:spPr bwMode="auto">
          <a:xfrm>
            <a:off x="1981200" y="46482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4601" name="Oval 62"/>
          <p:cNvSpPr>
            <a:spLocks noChangeArrowheads="1"/>
          </p:cNvSpPr>
          <p:nvPr/>
        </p:nvSpPr>
        <p:spPr bwMode="auto">
          <a:xfrm>
            <a:off x="32766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4602" name="Oval 63"/>
          <p:cNvSpPr>
            <a:spLocks noChangeArrowheads="1"/>
          </p:cNvSpPr>
          <p:nvPr/>
        </p:nvSpPr>
        <p:spPr bwMode="auto">
          <a:xfrm>
            <a:off x="33528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603" name="Oval 64"/>
          <p:cNvSpPr>
            <a:spLocks noChangeArrowheads="1"/>
          </p:cNvSpPr>
          <p:nvPr/>
        </p:nvSpPr>
        <p:spPr bwMode="auto">
          <a:xfrm>
            <a:off x="46482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4604" name="Oval 65"/>
          <p:cNvSpPr>
            <a:spLocks noChangeArrowheads="1"/>
          </p:cNvSpPr>
          <p:nvPr/>
        </p:nvSpPr>
        <p:spPr bwMode="auto">
          <a:xfrm>
            <a:off x="47244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605" name="Oval 66"/>
          <p:cNvSpPr>
            <a:spLocks noChangeArrowheads="1"/>
          </p:cNvSpPr>
          <p:nvPr/>
        </p:nvSpPr>
        <p:spPr bwMode="auto">
          <a:xfrm>
            <a:off x="3276600" y="46482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606" name="Oval 67"/>
          <p:cNvSpPr>
            <a:spLocks noChangeArrowheads="1"/>
          </p:cNvSpPr>
          <p:nvPr/>
        </p:nvSpPr>
        <p:spPr bwMode="auto">
          <a:xfrm>
            <a:off x="4648200" y="46482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4607" name="Oval 68"/>
          <p:cNvSpPr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4608" name="Oval 69"/>
          <p:cNvSpPr>
            <a:spLocks noChangeArrowheads="1"/>
          </p:cNvSpPr>
          <p:nvPr/>
        </p:nvSpPr>
        <p:spPr bwMode="auto">
          <a:xfrm>
            <a:off x="4648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609" name="Oval 70"/>
          <p:cNvSpPr>
            <a:spLocks noChangeArrowheads="1"/>
          </p:cNvSpPr>
          <p:nvPr/>
        </p:nvSpPr>
        <p:spPr bwMode="auto">
          <a:xfrm>
            <a:off x="5943600" y="4648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610" name="Oval 71"/>
          <p:cNvSpPr>
            <a:spLocks noChangeArrowheads="1"/>
          </p:cNvSpPr>
          <p:nvPr/>
        </p:nvSpPr>
        <p:spPr bwMode="auto">
          <a:xfrm>
            <a:off x="6019800" y="4724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611" name="Oval 72"/>
          <p:cNvSpPr>
            <a:spLocks noChangeArrowheads="1"/>
          </p:cNvSpPr>
          <p:nvPr/>
        </p:nvSpPr>
        <p:spPr bwMode="auto">
          <a:xfrm>
            <a:off x="59436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4612" name="Oval 73"/>
          <p:cNvSpPr>
            <a:spLocks noChangeArrowheads="1"/>
          </p:cNvSpPr>
          <p:nvPr/>
        </p:nvSpPr>
        <p:spPr bwMode="auto">
          <a:xfrm>
            <a:off x="6019800" y="5562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613" name="Line 74"/>
          <p:cNvSpPr>
            <a:spLocks noChangeShapeType="1"/>
          </p:cNvSpPr>
          <p:nvPr/>
        </p:nvSpPr>
        <p:spPr bwMode="auto">
          <a:xfrm>
            <a:off x="2438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614" name="Line 75"/>
          <p:cNvSpPr>
            <a:spLocks noChangeShapeType="1"/>
          </p:cNvSpPr>
          <p:nvPr/>
        </p:nvSpPr>
        <p:spPr bwMode="auto">
          <a:xfrm>
            <a:off x="37338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615" name="Line 76"/>
          <p:cNvSpPr>
            <a:spLocks noChangeShapeType="1"/>
          </p:cNvSpPr>
          <p:nvPr/>
        </p:nvSpPr>
        <p:spPr bwMode="auto">
          <a:xfrm>
            <a:off x="5105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616" name="Line 77"/>
          <p:cNvSpPr>
            <a:spLocks noChangeShapeType="1"/>
          </p:cNvSpPr>
          <p:nvPr/>
        </p:nvSpPr>
        <p:spPr bwMode="auto">
          <a:xfrm>
            <a:off x="3733800" y="571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617" name="Line 78"/>
          <p:cNvSpPr>
            <a:spLocks noChangeShapeType="1"/>
          </p:cNvSpPr>
          <p:nvPr/>
        </p:nvSpPr>
        <p:spPr bwMode="auto">
          <a:xfrm>
            <a:off x="51054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618" name="Line 79"/>
          <p:cNvSpPr>
            <a:spLocks noChangeShapeType="1"/>
          </p:cNvSpPr>
          <p:nvPr/>
        </p:nvSpPr>
        <p:spPr bwMode="auto">
          <a:xfrm flipV="1">
            <a:off x="2362200" y="4191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619" name="Line 80"/>
          <p:cNvSpPr>
            <a:spLocks noChangeShapeType="1"/>
          </p:cNvSpPr>
          <p:nvPr/>
        </p:nvSpPr>
        <p:spPr bwMode="auto">
          <a:xfrm flipV="1">
            <a:off x="3657600" y="4191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620" name="Line 81"/>
          <p:cNvSpPr>
            <a:spLocks noChangeShapeType="1"/>
          </p:cNvSpPr>
          <p:nvPr/>
        </p:nvSpPr>
        <p:spPr bwMode="auto">
          <a:xfrm flipH="1">
            <a:off x="3657600" y="5029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621" name="Line 82"/>
          <p:cNvSpPr>
            <a:spLocks noChangeShapeType="1"/>
          </p:cNvSpPr>
          <p:nvPr/>
        </p:nvSpPr>
        <p:spPr bwMode="auto">
          <a:xfrm>
            <a:off x="3505200" y="594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622" name="Rectangle 83"/>
          <p:cNvSpPr>
            <a:spLocks noChangeArrowheads="1"/>
          </p:cNvSpPr>
          <p:nvPr/>
        </p:nvSpPr>
        <p:spPr bwMode="auto">
          <a:xfrm>
            <a:off x="2590800" y="4038600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24623" name="Rectangle 84"/>
          <p:cNvSpPr>
            <a:spLocks noChangeArrowheads="1"/>
          </p:cNvSpPr>
          <p:nvPr/>
        </p:nvSpPr>
        <p:spPr bwMode="auto">
          <a:xfrm>
            <a:off x="2667000" y="45561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4624" name="Rectangle 85"/>
          <p:cNvSpPr>
            <a:spLocks noChangeArrowheads="1"/>
          </p:cNvSpPr>
          <p:nvPr/>
        </p:nvSpPr>
        <p:spPr bwMode="auto">
          <a:xfrm>
            <a:off x="3983038" y="4114800"/>
            <a:ext cx="33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4625" name="Rectangle 86"/>
          <p:cNvSpPr>
            <a:spLocks noChangeArrowheads="1"/>
          </p:cNvSpPr>
          <p:nvPr/>
        </p:nvSpPr>
        <p:spPr bwMode="auto">
          <a:xfrm>
            <a:off x="3983038" y="4556125"/>
            <a:ext cx="369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4626" name="Rectangle 87"/>
          <p:cNvSpPr>
            <a:spLocks noChangeArrowheads="1"/>
          </p:cNvSpPr>
          <p:nvPr/>
        </p:nvSpPr>
        <p:spPr bwMode="auto">
          <a:xfrm>
            <a:off x="5354638" y="4556125"/>
            <a:ext cx="33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4627" name="Rectangle 88"/>
          <p:cNvSpPr>
            <a:spLocks noChangeArrowheads="1"/>
          </p:cNvSpPr>
          <p:nvPr/>
        </p:nvSpPr>
        <p:spPr bwMode="auto">
          <a:xfrm>
            <a:off x="3906838" y="5013325"/>
            <a:ext cx="31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24628" name="Rectangle 89"/>
          <p:cNvSpPr>
            <a:spLocks noChangeArrowheads="1"/>
          </p:cNvSpPr>
          <p:nvPr/>
        </p:nvSpPr>
        <p:spPr bwMode="auto">
          <a:xfrm>
            <a:off x="4038600" y="5394325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4629" name="Rectangle 90"/>
          <p:cNvSpPr>
            <a:spLocks noChangeArrowheads="1"/>
          </p:cNvSpPr>
          <p:nvPr/>
        </p:nvSpPr>
        <p:spPr bwMode="auto">
          <a:xfrm>
            <a:off x="5354638" y="539432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24630" name="Rectangle 91"/>
          <p:cNvSpPr>
            <a:spLocks noChangeArrowheads="1"/>
          </p:cNvSpPr>
          <p:nvPr/>
        </p:nvSpPr>
        <p:spPr bwMode="auto">
          <a:xfrm>
            <a:off x="3525838" y="5927725"/>
            <a:ext cx="33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d</a:t>
            </a:r>
          </a:p>
        </p:txBody>
      </p:sp>
      <p:sp>
        <p:nvSpPr>
          <p:cNvPr id="24631" name="Oval 92"/>
          <p:cNvSpPr>
            <a:spLocks noChangeArrowheads="1"/>
          </p:cNvSpPr>
          <p:nvPr/>
        </p:nvSpPr>
        <p:spPr bwMode="auto">
          <a:xfrm>
            <a:off x="3276600" y="63246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4632" name="Rectangle 93"/>
          <p:cNvSpPr>
            <a:spLocks noChangeArrowheads="1"/>
          </p:cNvSpPr>
          <p:nvPr/>
        </p:nvSpPr>
        <p:spPr bwMode="auto">
          <a:xfrm>
            <a:off x="1447800" y="4549775"/>
            <a:ext cx="585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3333CC"/>
                </a:solidFill>
                <a:latin typeface="Comic Sans MS" pitchFamily="66" charset="0"/>
                <a:sym typeface="Symbol" pitchFamily="18" charset="2"/>
              </a:rPr>
              <a:t></a:t>
            </a:r>
            <a:endParaRPr lang="en-US" altLang="zh-CN" sz="3200" b="1">
              <a:solidFill>
                <a:srgbClr val="3333CC"/>
              </a:solidFill>
              <a:latin typeface="Comic Sans MS" pitchFamily="66" charset="0"/>
            </a:endParaRPr>
          </a:p>
        </p:txBody>
      </p:sp>
      <p:sp>
        <p:nvSpPr>
          <p:cNvPr id="24633" name="Rectangle 94"/>
          <p:cNvSpPr>
            <a:spLocks noChangeArrowheads="1"/>
          </p:cNvSpPr>
          <p:nvPr/>
        </p:nvSpPr>
        <p:spPr bwMode="auto">
          <a:xfrm>
            <a:off x="3733800" y="371792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24634" name="Oval 95"/>
          <p:cNvSpPr>
            <a:spLocks noChangeArrowheads="1"/>
          </p:cNvSpPr>
          <p:nvPr/>
        </p:nvSpPr>
        <p:spPr bwMode="auto">
          <a:xfrm>
            <a:off x="3352800" y="640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/>
            <a:fld id="{99F9E325-81AE-454A-9753-734D2BF90903}" type="slidenum">
              <a:rPr lang="en-US" altLang="zh-CN" sz="1400" smtClean="0">
                <a:solidFill>
                  <a:srgbClr val="000000"/>
                </a:solidFill>
              </a:rPr>
              <a:pPr eaLnBrk="1" hangingPunct="1"/>
              <a:t>33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5603" name="Line 2"/>
          <p:cNvSpPr>
            <a:spLocks noChangeShapeType="1"/>
          </p:cNvSpPr>
          <p:nvPr/>
        </p:nvSpPr>
        <p:spPr bwMode="auto">
          <a:xfrm>
            <a:off x="377825" y="228600"/>
            <a:ext cx="853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3810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381000" y="3200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步骤</a:t>
            </a: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990600" y="228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符号栈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1905000" y="2286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输入符号串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3505200" y="228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动作</a:t>
            </a:r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990600" y="228600"/>
            <a:ext cx="3175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377825" y="609600"/>
            <a:ext cx="8537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1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           abbcde#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   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altLang="zh-CN" sz="14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381000" y="8382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2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           bbcde#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 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4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25613" name="Text Box 12"/>
          <p:cNvSpPr txBox="1">
            <a:spLocks noChangeArrowheads="1"/>
          </p:cNvSpPr>
          <p:nvPr/>
        </p:nvSpPr>
        <p:spPr bwMode="auto">
          <a:xfrm>
            <a:off x="381000" y="12954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4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           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381000" y="17526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6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           cde#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25615" name="Text Box 14"/>
          <p:cNvSpPr txBox="1">
            <a:spLocks noChangeArrowheads="1"/>
          </p:cNvSpPr>
          <p:nvPr/>
        </p:nvSpPr>
        <p:spPr bwMode="auto">
          <a:xfrm>
            <a:off x="381000" y="19812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7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#aAc           de#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0235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8</a:t>
            </a:r>
          </a:p>
        </p:txBody>
      </p:sp>
      <p:sp>
        <p:nvSpPr>
          <p:cNvPr id="25616" name="Text Box 15"/>
          <p:cNvSpPr txBox="1">
            <a:spLocks noChangeArrowheads="1"/>
          </p:cNvSpPr>
          <p:nvPr/>
        </p:nvSpPr>
        <p:spPr bwMode="auto">
          <a:xfrm>
            <a:off x="381000" y="243840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9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#aAcB           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02357               S9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0" y="32766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对输入串</a:t>
            </a:r>
            <a:r>
              <a:rPr lang="en-US" altLang="zh-CN" sz="1800">
                <a:solidFill>
                  <a:srgbClr val="000000"/>
                </a:solidFill>
                <a:ea typeface="方正姚体" pitchFamily="2" charset="-122"/>
              </a:rPr>
              <a:t>abbcde#</a:t>
            </a: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的</a:t>
            </a:r>
            <a:r>
              <a:rPr lang="en-US" altLang="zh-CN" sz="1800">
                <a:solidFill>
                  <a:srgbClr val="000000"/>
                </a:solidFill>
                <a:ea typeface="方正姚体" pitchFamily="2" charset="-122"/>
              </a:rPr>
              <a:t>LR</a:t>
            </a: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分析过程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381000" y="10668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3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#a</a:t>
            </a:r>
            <a:r>
              <a:rPr lang="en-US" altLang="zh-CN" sz="1400" b="1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          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A→b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)        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024                  r</a:t>
            </a:r>
            <a:r>
              <a:rPr lang="en-US" altLang="zh-CN" sz="1400" b="1" baseline="-2500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             3</a:t>
            </a:r>
            <a:endParaRPr lang="en-US" altLang="zh-CN" sz="1400" b="1" baseline="-250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381000" y="1524000"/>
            <a:ext cx="845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5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#aA</a:t>
            </a:r>
            <a:r>
              <a:rPr lang="en-US" altLang="zh-CN" sz="1400" b="1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         cde#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A→Ab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)      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0236                 r</a:t>
            </a:r>
            <a:r>
              <a:rPr lang="en-US" altLang="zh-CN" sz="1400" b="1" baseline="-25000">
                <a:solidFill>
                  <a:srgbClr val="3333CC"/>
                </a:solidFill>
                <a:latin typeface="Comic Sans MS" pitchFamily="66" charset="0"/>
              </a:rPr>
              <a:t>3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             3</a:t>
            </a:r>
            <a:endParaRPr lang="en-US" altLang="zh-CN" sz="1400" b="1" baseline="-250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381000" y="220980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8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 aAcd          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(B→d)        02358                r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4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            7</a:t>
            </a:r>
            <a:endParaRPr lang="en-US" altLang="zh-CN" sz="1400" b="1" baseline="-250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1" name="Text Box 22"/>
          <p:cNvSpPr txBox="1">
            <a:spLocks noChangeArrowheads="1"/>
          </p:cNvSpPr>
          <p:nvPr/>
        </p:nvSpPr>
        <p:spPr bwMode="auto">
          <a:xfrm>
            <a:off x="5105400" y="228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状态栈</a:t>
            </a:r>
          </a:p>
        </p:txBody>
      </p:sp>
      <p:sp>
        <p:nvSpPr>
          <p:cNvPr id="25622" name="Line 23"/>
          <p:cNvSpPr>
            <a:spLocks noChangeShapeType="1"/>
          </p:cNvSpPr>
          <p:nvPr/>
        </p:nvSpPr>
        <p:spPr bwMode="auto">
          <a:xfrm>
            <a:off x="5026025" y="228600"/>
            <a:ext cx="3175" cy="2971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623" name="Text Box 24"/>
          <p:cNvSpPr txBox="1">
            <a:spLocks noChangeArrowheads="1"/>
          </p:cNvSpPr>
          <p:nvPr/>
        </p:nvSpPr>
        <p:spPr bwMode="auto">
          <a:xfrm>
            <a:off x="6400800" y="228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  <a:ea typeface="隶书" pitchFamily="49" charset="-122"/>
              </a:rPr>
              <a:t>ACTION</a:t>
            </a:r>
          </a:p>
        </p:txBody>
      </p:sp>
      <p:sp>
        <p:nvSpPr>
          <p:cNvPr id="25624" name="Text Box 25"/>
          <p:cNvSpPr txBox="1">
            <a:spLocks noChangeArrowheads="1"/>
          </p:cNvSpPr>
          <p:nvPr/>
        </p:nvSpPr>
        <p:spPr bwMode="auto">
          <a:xfrm>
            <a:off x="7696200" y="228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  <a:ea typeface="隶书" pitchFamily="49" charset="-122"/>
              </a:rPr>
              <a:t>GOTO</a:t>
            </a:r>
          </a:p>
        </p:txBody>
      </p:sp>
      <p:sp>
        <p:nvSpPr>
          <p:cNvPr id="25625" name="Oval 61"/>
          <p:cNvSpPr>
            <a:spLocks noChangeArrowheads="1"/>
          </p:cNvSpPr>
          <p:nvPr/>
        </p:nvSpPr>
        <p:spPr bwMode="auto">
          <a:xfrm>
            <a:off x="1981200" y="46482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5626" name="Oval 62"/>
          <p:cNvSpPr>
            <a:spLocks noChangeArrowheads="1"/>
          </p:cNvSpPr>
          <p:nvPr/>
        </p:nvSpPr>
        <p:spPr bwMode="auto">
          <a:xfrm>
            <a:off x="32766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5627" name="Oval 63"/>
          <p:cNvSpPr>
            <a:spLocks noChangeArrowheads="1"/>
          </p:cNvSpPr>
          <p:nvPr/>
        </p:nvSpPr>
        <p:spPr bwMode="auto">
          <a:xfrm>
            <a:off x="33528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628" name="Oval 64"/>
          <p:cNvSpPr>
            <a:spLocks noChangeArrowheads="1"/>
          </p:cNvSpPr>
          <p:nvPr/>
        </p:nvSpPr>
        <p:spPr bwMode="auto">
          <a:xfrm>
            <a:off x="46482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5629" name="Oval 65"/>
          <p:cNvSpPr>
            <a:spLocks noChangeArrowheads="1"/>
          </p:cNvSpPr>
          <p:nvPr/>
        </p:nvSpPr>
        <p:spPr bwMode="auto">
          <a:xfrm>
            <a:off x="47244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630" name="Oval 66"/>
          <p:cNvSpPr>
            <a:spLocks noChangeArrowheads="1"/>
          </p:cNvSpPr>
          <p:nvPr/>
        </p:nvSpPr>
        <p:spPr bwMode="auto">
          <a:xfrm>
            <a:off x="3276600" y="46482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631" name="Oval 67"/>
          <p:cNvSpPr>
            <a:spLocks noChangeArrowheads="1"/>
          </p:cNvSpPr>
          <p:nvPr/>
        </p:nvSpPr>
        <p:spPr bwMode="auto">
          <a:xfrm>
            <a:off x="4648200" y="46482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632" name="Oval 68"/>
          <p:cNvSpPr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5633" name="Oval 69"/>
          <p:cNvSpPr>
            <a:spLocks noChangeArrowheads="1"/>
          </p:cNvSpPr>
          <p:nvPr/>
        </p:nvSpPr>
        <p:spPr bwMode="auto">
          <a:xfrm>
            <a:off x="4648200" y="54864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634" name="Oval 70"/>
          <p:cNvSpPr>
            <a:spLocks noChangeArrowheads="1"/>
          </p:cNvSpPr>
          <p:nvPr/>
        </p:nvSpPr>
        <p:spPr bwMode="auto">
          <a:xfrm>
            <a:off x="5943600" y="4648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635" name="Oval 71"/>
          <p:cNvSpPr>
            <a:spLocks noChangeArrowheads="1"/>
          </p:cNvSpPr>
          <p:nvPr/>
        </p:nvSpPr>
        <p:spPr bwMode="auto">
          <a:xfrm>
            <a:off x="6019800" y="4724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636" name="Oval 72"/>
          <p:cNvSpPr>
            <a:spLocks noChangeArrowheads="1"/>
          </p:cNvSpPr>
          <p:nvPr/>
        </p:nvSpPr>
        <p:spPr bwMode="auto">
          <a:xfrm>
            <a:off x="59436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5637" name="Oval 73"/>
          <p:cNvSpPr>
            <a:spLocks noChangeArrowheads="1"/>
          </p:cNvSpPr>
          <p:nvPr/>
        </p:nvSpPr>
        <p:spPr bwMode="auto">
          <a:xfrm>
            <a:off x="6019800" y="5562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638" name="Line 74"/>
          <p:cNvSpPr>
            <a:spLocks noChangeShapeType="1"/>
          </p:cNvSpPr>
          <p:nvPr/>
        </p:nvSpPr>
        <p:spPr bwMode="auto">
          <a:xfrm>
            <a:off x="2438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639" name="Line 75"/>
          <p:cNvSpPr>
            <a:spLocks noChangeShapeType="1"/>
          </p:cNvSpPr>
          <p:nvPr/>
        </p:nvSpPr>
        <p:spPr bwMode="auto">
          <a:xfrm>
            <a:off x="37338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640" name="Line 76"/>
          <p:cNvSpPr>
            <a:spLocks noChangeShapeType="1"/>
          </p:cNvSpPr>
          <p:nvPr/>
        </p:nvSpPr>
        <p:spPr bwMode="auto">
          <a:xfrm>
            <a:off x="5105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641" name="Line 77"/>
          <p:cNvSpPr>
            <a:spLocks noChangeShapeType="1"/>
          </p:cNvSpPr>
          <p:nvPr/>
        </p:nvSpPr>
        <p:spPr bwMode="auto">
          <a:xfrm>
            <a:off x="3733800" y="571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642" name="Line 78"/>
          <p:cNvSpPr>
            <a:spLocks noChangeShapeType="1"/>
          </p:cNvSpPr>
          <p:nvPr/>
        </p:nvSpPr>
        <p:spPr bwMode="auto">
          <a:xfrm>
            <a:off x="51054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643" name="Line 79"/>
          <p:cNvSpPr>
            <a:spLocks noChangeShapeType="1"/>
          </p:cNvSpPr>
          <p:nvPr/>
        </p:nvSpPr>
        <p:spPr bwMode="auto">
          <a:xfrm flipV="1">
            <a:off x="2362200" y="4191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644" name="Line 80"/>
          <p:cNvSpPr>
            <a:spLocks noChangeShapeType="1"/>
          </p:cNvSpPr>
          <p:nvPr/>
        </p:nvSpPr>
        <p:spPr bwMode="auto">
          <a:xfrm flipV="1">
            <a:off x="3657600" y="4191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645" name="Line 81"/>
          <p:cNvSpPr>
            <a:spLocks noChangeShapeType="1"/>
          </p:cNvSpPr>
          <p:nvPr/>
        </p:nvSpPr>
        <p:spPr bwMode="auto">
          <a:xfrm flipH="1">
            <a:off x="3657600" y="5029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646" name="Line 82"/>
          <p:cNvSpPr>
            <a:spLocks noChangeShapeType="1"/>
          </p:cNvSpPr>
          <p:nvPr/>
        </p:nvSpPr>
        <p:spPr bwMode="auto">
          <a:xfrm>
            <a:off x="3505200" y="594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647" name="Rectangle 83"/>
          <p:cNvSpPr>
            <a:spLocks noChangeArrowheads="1"/>
          </p:cNvSpPr>
          <p:nvPr/>
        </p:nvSpPr>
        <p:spPr bwMode="auto">
          <a:xfrm>
            <a:off x="2590800" y="3894138"/>
            <a:ext cx="466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25648" name="Rectangle 84"/>
          <p:cNvSpPr>
            <a:spLocks noChangeArrowheads="1"/>
          </p:cNvSpPr>
          <p:nvPr/>
        </p:nvSpPr>
        <p:spPr bwMode="auto">
          <a:xfrm>
            <a:off x="2667000" y="4411663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5649" name="Rectangle 85"/>
          <p:cNvSpPr>
            <a:spLocks noChangeArrowheads="1"/>
          </p:cNvSpPr>
          <p:nvPr/>
        </p:nvSpPr>
        <p:spPr bwMode="auto">
          <a:xfrm>
            <a:off x="3983038" y="3970338"/>
            <a:ext cx="425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5650" name="Rectangle 86"/>
          <p:cNvSpPr>
            <a:spLocks noChangeArrowheads="1"/>
          </p:cNvSpPr>
          <p:nvPr/>
        </p:nvSpPr>
        <p:spPr bwMode="auto">
          <a:xfrm>
            <a:off x="3983038" y="4556125"/>
            <a:ext cx="369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5651" name="Rectangle 87"/>
          <p:cNvSpPr>
            <a:spLocks noChangeArrowheads="1"/>
          </p:cNvSpPr>
          <p:nvPr/>
        </p:nvSpPr>
        <p:spPr bwMode="auto">
          <a:xfrm>
            <a:off x="5354638" y="4556125"/>
            <a:ext cx="33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5652" name="Rectangle 88"/>
          <p:cNvSpPr>
            <a:spLocks noChangeArrowheads="1"/>
          </p:cNvSpPr>
          <p:nvPr/>
        </p:nvSpPr>
        <p:spPr bwMode="auto">
          <a:xfrm>
            <a:off x="3906838" y="5013325"/>
            <a:ext cx="31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25653" name="Rectangle 89"/>
          <p:cNvSpPr>
            <a:spLocks noChangeArrowheads="1"/>
          </p:cNvSpPr>
          <p:nvPr/>
        </p:nvSpPr>
        <p:spPr bwMode="auto">
          <a:xfrm>
            <a:off x="4038600" y="5394325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5654" name="Rectangle 90"/>
          <p:cNvSpPr>
            <a:spLocks noChangeArrowheads="1"/>
          </p:cNvSpPr>
          <p:nvPr/>
        </p:nvSpPr>
        <p:spPr bwMode="auto">
          <a:xfrm>
            <a:off x="5354638" y="539432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25655" name="Rectangle 91"/>
          <p:cNvSpPr>
            <a:spLocks noChangeArrowheads="1"/>
          </p:cNvSpPr>
          <p:nvPr/>
        </p:nvSpPr>
        <p:spPr bwMode="auto">
          <a:xfrm>
            <a:off x="3525838" y="5927725"/>
            <a:ext cx="33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CC"/>
                </a:solidFill>
                <a:latin typeface="Comic Sans MS" pitchFamily="66" charset="0"/>
              </a:rPr>
              <a:t>d</a:t>
            </a:r>
          </a:p>
        </p:txBody>
      </p:sp>
      <p:sp>
        <p:nvSpPr>
          <p:cNvPr id="25656" name="Oval 92"/>
          <p:cNvSpPr>
            <a:spLocks noChangeArrowheads="1"/>
          </p:cNvSpPr>
          <p:nvPr/>
        </p:nvSpPr>
        <p:spPr bwMode="auto">
          <a:xfrm>
            <a:off x="3276600" y="632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5657" name="Rectangle 93"/>
          <p:cNvSpPr>
            <a:spLocks noChangeArrowheads="1"/>
          </p:cNvSpPr>
          <p:nvPr/>
        </p:nvSpPr>
        <p:spPr bwMode="auto">
          <a:xfrm>
            <a:off x="1447800" y="4549775"/>
            <a:ext cx="585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</a:t>
            </a:r>
            <a:endParaRPr lang="en-US" altLang="zh-CN" sz="32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58" name="Rectangle 94"/>
          <p:cNvSpPr>
            <a:spLocks noChangeArrowheads="1"/>
          </p:cNvSpPr>
          <p:nvPr/>
        </p:nvSpPr>
        <p:spPr bwMode="auto">
          <a:xfrm>
            <a:off x="3733800" y="3573463"/>
            <a:ext cx="400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25659" name="Oval 95"/>
          <p:cNvSpPr>
            <a:spLocks noChangeArrowheads="1"/>
          </p:cNvSpPr>
          <p:nvPr/>
        </p:nvSpPr>
        <p:spPr bwMode="auto">
          <a:xfrm>
            <a:off x="3352800" y="640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/>
            <a:fld id="{66D8B92B-198A-4904-9315-D87523F34ACE}" type="slidenum">
              <a:rPr lang="en-US" altLang="zh-CN" sz="1400" smtClean="0">
                <a:solidFill>
                  <a:srgbClr val="000000"/>
                </a:solidFill>
              </a:rPr>
              <a:pPr eaLnBrk="1" hangingPunct="1"/>
              <a:t>34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6627" name="Line 2"/>
          <p:cNvSpPr>
            <a:spLocks noChangeShapeType="1"/>
          </p:cNvSpPr>
          <p:nvPr/>
        </p:nvSpPr>
        <p:spPr bwMode="auto">
          <a:xfrm>
            <a:off x="377825" y="228600"/>
            <a:ext cx="853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28" name="Line 3"/>
          <p:cNvSpPr>
            <a:spLocks noChangeShapeType="1"/>
          </p:cNvSpPr>
          <p:nvPr/>
        </p:nvSpPr>
        <p:spPr bwMode="auto">
          <a:xfrm>
            <a:off x="3810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381000" y="3200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步骤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990600" y="228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符号栈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1905000" y="2286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输入符号串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3505200" y="228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动作</a:t>
            </a:r>
          </a:p>
        </p:txBody>
      </p:sp>
      <p:sp>
        <p:nvSpPr>
          <p:cNvPr id="26634" name="Line 9"/>
          <p:cNvSpPr>
            <a:spLocks noChangeShapeType="1"/>
          </p:cNvSpPr>
          <p:nvPr/>
        </p:nvSpPr>
        <p:spPr bwMode="auto">
          <a:xfrm>
            <a:off x="990600" y="228600"/>
            <a:ext cx="3175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377825" y="609600"/>
            <a:ext cx="8537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1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           abbcde#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   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altLang="zh-CN" sz="14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381000" y="8382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2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           bbcde#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 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4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381000" y="12954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4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           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381000" y="17526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6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           cde#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381000" y="19812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7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#aAc           de#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0235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8</a:t>
            </a:r>
          </a:p>
        </p:txBody>
      </p:sp>
      <p:sp>
        <p:nvSpPr>
          <p:cNvPr id="26640" name="Text Box 15"/>
          <p:cNvSpPr txBox="1">
            <a:spLocks noChangeArrowheads="1"/>
          </p:cNvSpPr>
          <p:nvPr/>
        </p:nvSpPr>
        <p:spPr bwMode="auto">
          <a:xfrm>
            <a:off x="381000" y="243840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9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#aAcB           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02357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9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0" y="32766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对输入串</a:t>
            </a:r>
            <a:r>
              <a:rPr lang="en-US" altLang="zh-CN" sz="1800">
                <a:solidFill>
                  <a:srgbClr val="000000"/>
                </a:solidFill>
                <a:ea typeface="方正姚体" pitchFamily="2" charset="-122"/>
              </a:rPr>
              <a:t>abbcde#</a:t>
            </a: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的</a:t>
            </a:r>
            <a:r>
              <a:rPr lang="en-US" altLang="zh-CN" sz="1800">
                <a:solidFill>
                  <a:srgbClr val="000000"/>
                </a:solidFill>
                <a:ea typeface="方正姚体" pitchFamily="2" charset="-122"/>
              </a:rPr>
              <a:t>LR</a:t>
            </a: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分析过程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1000" y="10668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3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#a</a:t>
            </a:r>
            <a:r>
              <a:rPr lang="en-US" altLang="zh-CN" sz="1400" b="1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          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A→b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)        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024                  r</a:t>
            </a:r>
            <a:r>
              <a:rPr lang="en-US" altLang="zh-CN" sz="1400" b="1" baseline="-2500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             3</a:t>
            </a:r>
            <a:endParaRPr lang="en-US" altLang="zh-CN" sz="1400" b="1" baseline="-250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381000" y="1524000"/>
            <a:ext cx="845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5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#aA</a:t>
            </a:r>
            <a:r>
              <a:rPr lang="en-US" altLang="zh-CN" sz="1400" b="1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         cde#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A→Ab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)      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0236                 r</a:t>
            </a:r>
            <a:r>
              <a:rPr lang="en-US" altLang="zh-CN" sz="1400" b="1" baseline="-25000">
                <a:solidFill>
                  <a:srgbClr val="3333CC"/>
                </a:solidFill>
                <a:latin typeface="Comic Sans MS" pitchFamily="66" charset="0"/>
              </a:rPr>
              <a:t>3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             3</a:t>
            </a:r>
            <a:endParaRPr lang="en-US" altLang="zh-CN" sz="1400" b="1" baseline="-250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381000" y="220980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8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 aAcd          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(B→d)        02358                r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4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            7</a:t>
            </a:r>
            <a:endParaRPr lang="en-US" altLang="zh-CN" sz="1400" b="1" baseline="-250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381000" y="266700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10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#aAcBe          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(S→aAcBe)    023579              r1             1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5105400" y="228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状态栈</a:t>
            </a:r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5026025" y="228600"/>
            <a:ext cx="3175" cy="2971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6400800" y="228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  <a:ea typeface="隶书" pitchFamily="49" charset="-122"/>
              </a:rPr>
              <a:t>ACTION</a:t>
            </a: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7696200" y="228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  <a:ea typeface="隶书" pitchFamily="49" charset="-122"/>
              </a:rPr>
              <a:t>GOTO</a:t>
            </a:r>
          </a:p>
        </p:txBody>
      </p:sp>
      <p:sp>
        <p:nvSpPr>
          <p:cNvPr id="26650" name="Oval 61"/>
          <p:cNvSpPr>
            <a:spLocks noChangeArrowheads="1"/>
          </p:cNvSpPr>
          <p:nvPr/>
        </p:nvSpPr>
        <p:spPr bwMode="auto">
          <a:xfrm>
            <a:off x="1981200" y="46482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51" name="Oval 62"/>
          <p:cNvSpPr>
            <a:spLocks noChangeArrowheads="1"/>
          </p:cNvSpPr>
          <p:nvPr/>
        </p:nvSpPr>
        <p:spPr bwMode="auto">
          <a:xfrm>
            <a:off x="32766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52" name="Oval 63"/>
          <p:cNvSpPr>
            <a:spLocks noChangeArrowheads="1"/>
          </p:cNvSpPr>
          <p:nvPr/>
        </p:nvSpPr>
        <p:spPr bwMode="auto">
          <a:xfrm>
            <a:off x="33528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53" name="Oval 64"/>
          <p:cNvSpPr>
            <a:spLocks noChangeArrowheads="1"/>
          </p:cNvSpPr>
          <p:nvPr/>
        </p:nvSpPr>
        <p:spPr bwMode="auto">
          <a:xfrm>
            <a:off x="46482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654" name="Oval 65"/>
          <p:cNvSpPr>
            <a:spLocks noChangeArrowheads="1"/>
          </p:cNvSpPr>
          <p:nvPr/>
        </p:nvSpPr>
        <p:spPr bwMode="auto">
          <a:xfrm>
            <a:off x="47244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55" name="Oval 66"/>
          <p:cNvSpPr>
            <a:spLocks noChangeArrowheads="1"/>
          </p:cNvSpPr>
          <p:nvPr/>
        </p:nvSpPr>
        <p:spPr bwMode="auto">
          <a:xfrm>
            <a:off x="3276600" y="46482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56" name="Oval 67"/>
          <p:cNvSpPr>
            <a:spLocks noChangeArrowheads="1"/>
          </p:cNvSpPr>
          <p:nvPr/>
        </p:nvSpPr>
        <p:spPr bwMode="auto">
          <a:xfrm>
            <a:off x="4648200" y="46482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657" name="Oval 68"/>
          <p:cNvSpPr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6658" name="Oval 69"/>
          <p:cNvSpPr>
            <a:spLocks noChangeArrowheads="1"/>
          </p:cNvSpPr>
          <p:nvPr/>
        </p:nvSpPr>
        <p:spPr bwMode="auto">
          <a:xfrm>
            <a:off x="4648200" y="54864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659" name="Oval 70"/>
          <p:cNvSpPr>
            <a:spLocks noChangeArrowheads="1"/>
          </p:cNvSpPr>
          <p:nvPr/>
        </p:nvSpPr>
        <p:spPr bwMode="auto">
          <a:xfrm>
            <a:off x="5943600" y="4648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6660" name="Oval 71"/>
          <p:cNvSpPr>
            <a:spLocks noChangeArrowheads="1"/>
          </p:cNvSpPr>
          <p:nvPr/>
        </p:nvSpPr>
        <p:spPr bwMode="auto">
          <a:xfrm>
            <a:off x="6019800" y="4724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61" name="Oval 72"/>
          <p:cNvSpPr>
            <a:spLocks noChangeArrowheads="1"/>
          </p:cNvSpPr>
          <p:nvPr/>
        </p:nvSpPr>
        <p:spPr bwMode="auto">
          <a:xfrm>
            <a:off x="5943600" y="54864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6662" name="Oval 73"/>
          <p:cNvSpPr>
            <a:spLocks noChangeArrowheads="1"/>
          </p:cNvSpPr>
          <p:nvPr/>
        </p:nvSpPr>
        <p:spPr bwMode="auto">
          <a:xfrm>
            <a:off x="6019800" y="5562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63" name="Line 74"/>
          <p:cNvSpPr>
            <a:spLocks noChangeShapeType="1"/>
          </p:cNvSpPr>
          <p:nvPr/>
        </p:nvSpPr>
        <p:spPr bwMode="auto">
          <a:xfrm>
            <a:off x="2438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64" name="Line 75"/>
          <p:cNvSpPr>
            <a:spLocks noChangeShapeType="1"/>
          </p:cNvSpPr>
          <p:nvPr/>
        </p:nvSpPr>
        <p:spPr bwMode="auto">
          <a:xfrm>
            <a:off x="37338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65" name="Line 76"/>
          <p:cNvSpPr>
            <a:spLocks noChangeShapeType="1"/>
          </p:cNvSpPr>
          <p:nvPr/>
        </p:nvSpPr>
        <p:spPr bwMode="auto">
          <a:xfrm>
            <a:off x="5105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66" name="Line 77"/>
          <p:cNvSpPr>
            <a:spLocks noChangeShapeType="1"/>
          </p:cNvSpPr>
          <p:nvPr/>
        </p:nvSpPr>
        <p:spPr bwMode="auto">
          <a:xfrm>
            <a:off x="3733800" y="571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67" name="Line 78"/>
          <p:cNvSpPr>
            <a:spLocks noChangeShapeType="1"/>
          </p:cNvSpPr>
          <p:nvPr/>
        </p:nvSpPr>
        <p:spPr bwMode="auto">
          <a:xfrm>
            <a:off x="51054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68" name="Line 79"/>
          <p:cNvSpPr>
            <a:spLocks noChangeShapeType="1"/>
          </p:cNvSpPr>
          <p:nvPr/>
        </p:nvSpPr>
        <p:spPr bwMode="auto">
          <a:xfrm flipV="1">
            <a:off x="2362200" y="4191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69" name="Line 80"/>
          <p:cNvSpPr>
            <a:spLocks noChangeShapeType="1"/>
          </p:cNvSpPr>
          <p:nvPr/>
        </p:nvSpPr>
        <p:spPr bwMode="auto">
          <a:xfrm flipV="1">
            <a:off x="3657600" y="4191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70" name="Line 81"/>
          <p:cNvSpPr>
            <a:spLocks noChangeShapeType="1"/>
          </p:cNvSpPr>
          <p:nvPr/>
        </p:nvSpPr>
        <p:spPr bwMode="auto">
          <a:xfrm flipH="1">
            <a:off x="3657600" y="5029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71" name="Line 82"/>
          <p:cNvSpPr>
            <a:spLocks noChangeShapeType="1"/>
          </p:cNvSpPr>
          <p:nvPr/>
        </p:nvSpPr>
        <p:spPr bwMode="auto">
          <a:xfrm>
            <a:off x="3505200" y="594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72" name="Rectangle 83"/>
          <p:cNvSpPr>
            <a:spLocks noChangeArrowheads="1"/>
          </p:cNvSpPr>
          <p:nvPr/>
        </p:nvSpPr>
        <p:spPr bwMode="auto">
          <a:xfrm>
            <a:off x="2590800" y="3894138"/>
            <a:ext cx="466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26673" name="Rectangle 84"/>
          <p:cNvSpPr>
            <a:spLocks noChangeArrowheads="1"/>
          </p:cNvSpPr>
          <p:nvPr/>
        </p:nvSpPr>
        <p:spPr bwMode="auto">
          <a:xfrm>
            <a:off x="2667000" y="4411663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6674" name="Rectangle 85"/>
          <p:cNvSpPr>
            <a:spLocks noChangeArrowheads="1"/>
          </p:cNvSpPr>
          <p:nvPr/>
        </p:nvSpPr>
        <p:spPr bwMode="auto">
          <a:xfrm>
            <a:off x="3983038" y="3970338"/>
            <a:ext cx="425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6675" name="Rectangle 86"/>
          <p:cNvSpPr>
            <a:spLocks noChangeArrowheads="1"/>
          </p:cNvSpPr>
          <p:nvPr/>
        </p:nvSpPr>
        <p:spPr bwMode="auto">
          <a:xfrm>
            <a:off x="3983038" y="4411663"/>
            <a:ext cx="481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6676" name="Rectangle 87"/>
          <p:cNvSpPr>
            <a:spLocks noChangeArrowheads="1"/>
          </p:cNvSpPr>
          <p:nvPr/>
        </p:nvSpPr>
        <p:spPr bwMode="auto">
          <a:xfrm>
            <a:off x="5354638" y="4411663"/>
            <a:ext cx="425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6677" name="Rectangle 88"/>
          <p:cNvSpPr>
            <a:spLocks noChangeArrowheads="1"/>
          </p:cNvSpPr>
          <p:nvPr/>
        </p:nvSpPr>
        <p:spPr bwMode="auto">
          <a:xfrm>
            <a:off x="3906838" y="4868863"/>
            <a:ext cx="393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26678" name="Rectangle 89"/>
          <p:cNvSpPr>
            <a:spLocks noChangeArrowheads="1"/>
          </p:cNvSpPr>
          <p:nvPr/>
        </p:nvSpPr>
        <p:spPr bwMode="auto">
          <a:xfrm>
            <a:off x="4038600" y="5249863"/>
            <a:ext cx="439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6679" name="Rectangle 90"/>
          <p:cNvSpPr>
            <a:spLocks noChangeArrowheads="1"/>
          </p:cNvSpPr>
          <p:nvPr/>
        </p:nvSpPr>
        <p:spPr bwMode="auto">
          <a:xfrm>
            <a:off x="5354638" y="5249863"/>
            <a:ext cx="411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26680" name="Rectangle 91"/>
          <p:cNvSpPr>
            <a:spLocks noChangeArrowheads="1"/>
          </p:cNvSpPr>
          <p:nvPr/>
        </p:nvSpPr>
        <p:spPr bwMode="auto">
          <a:xfrm>
            <a:off x="3525838" y="5783263"/>
            <a:ext cx="422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d</a:t>
            </a:r>
          </a:p>
        </p:txBody>
      </p:sp>
      <p:sp>
        <p:nvSpPr>
          <p:cNvPr id="26681" name="Oval 92"/>
          <p:cNvSpPr>
            <a:spLocks noChangeArrowheads="1"/>
          </p:cNvSpPr>
          <p:nvPr/>
        </p:nvSpPr>
        <p:spPr bwMode="auto">
          <a:xfrm>
            <a:off x="3276600" y="632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682" name="Rectangle 93"/>
          <p:cNvSpPr>
            <a:spLocks noChangeArrowheads="1"/>
          </p:cNvSpPr>
          <p:nvPr/>
        </p:nvSpPr>
        <p:spPr bwMode="auto">
          <a:xfrm>
            <a:off x="1447800" y="4549775"/>
            <a:ext cx="585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</a:t>
            </a:r>
            <a:endParaRPr lang="en-US" altLang="zh-CN" sz="32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6683" name="Rectangle 94"/>
          <p:cNvSpPr>
            <a:spLocks noChangeArrowheads="1"/>
          </p:cNvSpPr>
          <p:nvPr/>
        </p:nvSpPr>
        <p:spPr bwMode="auto">
          <a:xfrm>
            <a:off x="3733800" y="3573463"/>
            <a:ext cx="400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26684" name="Oval 95"/>
          <p:cNvSpPr>
            <a:spLocks noChangeArrowheads="1"/>
          </p:cNvSpPr>
          <p:nvPr/>
        </p:nvSpPr>
        <p:spPr bwMode="auto">
          <a:xfrm>
            <a:off x="3352800" y="640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/>
            <a:fld id="{BDF4510F-1F4F-45E4-8BCF-CD916126D18B}" type="slidenum">
              <a:rPr lang="en-US" altLang="zh-CN" sz="1400" smtClean="0">
                <a:solidFill>
                  <a:srgbClr val="000000"/>
                </a:solidFill>
              </a:rPr>
              <a:pPr eaLnBrk="1" hangingPunct="1"/>
              <a:t>35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7651" name="Line 2"/>
          <p:cNvSpPr>
            <a:spLocks noChangeShapeType="1"/>
          </p:cNvSpPr>
          <p:nvPr/>
        </p:nvSpPr>
        <p:spPr bwMode="auto">
          <a:xfrm>
            <a:off x="377825" y="228600"/>
            <a:ext cx="853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52" name="Line 3"/>
          <p:cNvSpPr>
            <a:spLocks noChangeShapeType="1"/>
          </p:cNvSpPr>
          <p:nvPr/>
        </p:nvSpPr>
        <p:spPr bwMode="auto">
          <a:xfrm>
            <a:off x="3810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381000" y="3200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步骤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990600" y="228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符号栈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1905000" y="2286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输入符号串</a:t>
            </a:r>
          </a:p>
        </p:txBody>
      </p:sp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3505200" y="228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动作</a:t>
            </a:r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>
            <a:off x="990600" y="228600"/>
            <a:ext cx="3175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377825" y="609600"/>
            <a:ext cx="8537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1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           abbcde#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   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altLang="zh-CN" sz="14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381000" y="8382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2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           bbcde#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 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4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27661" name="Text Box 12"/>
          <p:cNvSpPr txBox="1">
            <a:spLocks noChangeArrowheads="1"/>
          </p:cNvSpPr>
          <p:nvPr/>
        </p:nvSpPr>
        <p:spPr bwMode="auto">
          <a:xfrm>
            <a:off x="381000" y="12954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4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           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27662" name="Text Box 13"/>
          <p:cNvSpPr txBox="1">
            <a:spLocks noChangeArrowheads="1"/>
          </p:cNvSpPr>
          <p:nvPr/>
        </p:nvSpPr>
        <p:spPr bwMode="auto">
          <a:xfrm>
            <a:off x="381000" y="17526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6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           cde#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 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27663" name="Text Box 14"/>
          <p:cNvSpPr txBox="1">
            <a:spLocks noChangeArrowheads="1"/>
          </p:cNvSpPr>
          <p:nvPr/>
        </p:nvSpPr>
        <p:spPr bwMode="auto">
          <a:xfrm>
            <a:off x="381000" y="19812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7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#aAc           de#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0235  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8</a:t>
            </a:r>
          </a:p>
        </p:txBody>
      </p:sp>
      <p:sp>
        <p:nvSpPr>
          <p:cNvPr id="27664" name="Text Box 15"/>
          <p:cNvSpPr txBox="1">
            <a:spLocks noChangeArrowheads="1"/>
          </p:cNvSpPr>
          <p:nvPr/>
        </p:nvSpPr>
        <p:spPr bwMode="auto">
          <a:xfrm>
            <a:off x="381000" y="243840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9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#aAcB           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移进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02357               S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9</a:t>
            </a:r>
          </a:p>
        </p:txBody>
      </p:sp>
      <p:sp>
        <p:nvSpPr>
          <p:cNvPr id="27665" name="Text Box 16"/>
          <p:cNvSpPr txBox="1">
            <a:spLocks noChangeArrowheads="1"/>
          </p:cNvSpPr>
          <p:nvPr/>
        </p:nvSpPr>
        <p:spPr bwMode="auto">
          <a:xfrm>
            <a:off x="381000" y="289560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11</a:t>
            </a:r>
            <a:r>
              <a:rPr lang="zh-CN" altLang="en-US" sz="1400" b="1">
                <a:solidFill>
                  <a:srgbClr val="3333CC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#S               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接受             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01                   acc</a:t>
            </a:r>
          </a:p>
        </p:txBody>
      </p:sp>
      <p:sp>
        <p:nvSpPr>
          <p:cNvPr id="27666" name="Text Box 17"/>
          <p:cNvSpPr txBox="1">
            <a:spLocks noChangeArrowheads="1"/>
          </p:cNvSpPr>
          <p:nvPr/>
        </p:nvSpPr>
        <p:spPr bwMode="auto">
          <a:xfrm>
            <a:off x="0" y="32766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对输入串</a:t>
            </a:r>
            <a:r>
              <a:rPr lang="en-US" altLang="zh-CN" sz="1800">
                <a:solidFill>
                  <a:srgbClr val="000000"/>
                </a:solidFill>
                <a:ea typeface="方正姚体" pitchFamily="2" charset="-122"/>
              </a:rPr>
              <a:t>abbcde#</a:t>
            </a: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的</a:t>
            </a:r>
            <a:r>
              <a:rPr lang="en-US" altLang="zh-CN" sz="1800">
                <a:solidFill>
                  <a:srgbClr val="000000"/>
                </a:solidFill>
                <a:ea typeface="方正姚体" pitchFamily="2" charset="-122"/>
              </a:rPr>
              <a:t>LR</a:t>
            </a:r>
            <a:r>
              <a:rPr lang="zh-CN" altLang="en-US" sz="1800">
                <a:solidFill>
                  <a:srgbClr val="000000"/>
                </a:solidFill>
                <a:ea typeface="方正姚体" pitchFamily="2" charset="-122"/>
              </a:rPr>
              <a:t>分析过程</a:t>
            </a:r>
          </a:p>
        </p:txBody>
      </p:sp>
      <p:sp>
        <p:nvSpPr>
          <p:cNvPr id="27667" name="Text Box 18"/>
          <p:cNvSpPr txBox="1">
            <a:spLocks noChangeArrowheads="1"/>
          </p:cNvSpPr>
          <p:nvPr/>
        </p:nvSpPr>
        <p:spPr bwMode="auto">
          <a:xfrm>
            <a:off x="381000" y="10668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3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#a</a:t>
            </a:r>
            <a:r>
              <a:rPr lang="en-US" altLang="zh-CN" sz="1400" b="1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          bcde#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A→b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)        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024                  r</a:t>
            </a:r>
            <a:r>
              <a:rPr lang="en-US" altLang="zh-CN" sz="1400" b="1" baseline="-2500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             3</a:t>
            </a:r>
            <a:endParaRPr lang="en-US" altLang="zh-CN" sz="1400" b="1" baseline="-250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7668" name="Text Box 19"/>
          <p:cNvSpPr txBox="1">
            <a:spLocks noChangeArrowheads="1"/>
          </p:cNvSpPr>
          <p:nvPr/>
        </p:nvSpPr>
        <p:spPr bwMode="auto">
          <a:xfrm>
            <a:off x="381000" y="1524000"/>
            <a:ext cx="845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5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#aA</a:t>
            </a:r>
            <a:r>
              <a:rPr lang="en-US" altLang="zh-CN" sz="1400" b="1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         cde#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A→Ab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)      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0236                 r</a:t>
            </a:r>
            <a:r>
              <a:rPr lang="en-US" altLang="zh-CN" sz="1400" b="1" baseline="-25000">
                <a:solidFill>
                  <a:srgbClr val="3333CC"/>
                </a:solidFill>
                <a:latin typeface="Comic Sans MS" pitchFamily="66" charset="0"/>
              </a:rPr>
              <a:t>3</a:t>
            </a:r>
            <a:r>
              <a:rPr lang="en-US" altLang="zh-CN" sz="1400" b="1">
                <a:solidFill>
                  <a:srgbClr val="3333CC"/>
                </a:solidFill>
                <a:latin typeface="Comic Sans MS" pitchFamily="66" charset="0"/>
              </a:rPr>
              <a:t>             3</a:t>
            </a:r>
            <a:endParaRPr lang="en-US" altLang="zh-CN" sz="1400" b="1" baseline="-250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7669" name="Text Box 20"/>
          <p:cNvSpPr txBox="1">
            <a:spLocks noChangeArrowheads="1"/>
          </p:cNvSpPr>
          <p:nvPr/>
        </p:nvSpPr>
        <p:spPr bwMode="auto">
          <a:xfrm>
            <a:off x="381000" y="220980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8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 aAcd          e# 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(B→d)        02358                r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4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            7</a:t>
            </a:r>
            <a:endParaRPr lang="en-US" altLang="zh-CN" sz="1400" b="1" baseline="-250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7670" name="Text Box 21"/>
          <p:cNvSpPr txBox="1">
            <a:spLocks noChangeArrowheads="1"/>
          </p:cNvSpPr>
          <p:nvPr/>
        </p:nvSpPr>
        <p:spPr bwMode="auto">
          <a:xfrm>
            <a:off x="381000" y="266700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10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）   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#aAcBe          #           </a:t>
            </a:r>
            <a:r>
              <a:rPr lang="zh-CN" altLang="en-US" sz="1400" b="1">
                <a:solidFill>
                  <a:srgbClr val="000000"/>
                </a:solidFill>
                <a:latin typeface="Comic Sans MS" pitchFamily="66" charset="0"/>
              </a:rPr>
              <a:t>归约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(S→aAcBe)    023579              r</a:t>
            </a:r>
            <a:r>
              <a:rPr lang="en-US" altLang="zh-CN" sz="1400" b="1" baseline="-25000">
                <a:solidFill>
                  <a:srgbClr val="000000"/>
                </a:solidFill>
                <a:latin typeface="Comic Sans MS" pitchFamily="66" charset="0"/>
              </a:rPr>
              <a:t>1</a:t>
            </a:r>
            <a:r>
              <a:rPr lang="en-US" altLang="zh-CN" sz="1400" b="1">
                <a:solidFill>
                  <a:srgbClr val="000000"/>
                </a:solidFill>
                <a:latin typeface="Comic Sans MS" pitchFamily="66" charset="0"/>
              </a:rPr>
              <a:t>             1</a:t>
            </a:r>
            <a:endParaRPr lang="en-US" altLang="zh-CN" sz="1400" b="1" baseline="-250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7671" name="Text Box 22"/>
          <p:cNvSpPr txBox="1">
            <a:spLocks noChangeArrowheads="1"/>
          </p:cNvSpPr>
          <p:nvPr/>
        </p:nvSpPr>
        <p:spPr bwMode="auto">
          <a:xfrm>
            <a:off x="5105400" y="228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ea typeface="隶书" pitchFamily="49" charset="-122"/>
              </a:rPr>
              <a:t>状态栈</a:t>
            </a:r>
          </a:p>
        </p:txBody>
      </p:sp>
      <p:sp>
        <p:nvSpPr>
          <p:cNvPr id="27672" name="Line 23"/>
          <p:cNvSpPr>
            <a:spLocks noChangeShapeType="1"/>
          </p:cNvSpPr>
          <p:nvPr/>
        </p:nvSpPr>
        <p:spPr bwMode="auto">
          <a:xfrm>
            <a:off x="5026025" y="228600"/>
            <a:ext cx="3175" cy="2971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73" name="Text Box 24"/>
          <p:cNvSpPr txBox="1">
            <a:spLocks noChangeArrowheads="1"/>
          </p:cNvSpPr>
          <p:nvPr/>
        </p:nvSpPr>
        <p:spPr bwMode="auto">
          <a:xfrm>
            <a:off x="6400800" y="228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  <a:ea typeface="隶书" pitchFamily="49" charset="-122"/>
              </a:rPr>
              <a:t>ACTION</a:t>
            </a:r>
          </a:p>
        </p:txBody>
      </p:sp>
      <p:sp>
        <p:nvSpPr>
          <p:cNvPr id="27674" name="Text Box 25"/>
          <p:cNvSpPr txBox="1">
            <a:spLocks noChangeArrowheads="1"/>
          </p:cNvSpPr>
          <p:nvPr/>
        </p:nvSpPr>
        <p:spPr bwMode="auto">
          <a:xfrm>
            <a:off x="7696200" y="228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  <a:ea typeface="隶书" pitchFamily="49" charset="-122"/>
              </a:rPr>
              <a:t>GOTO</a:t>
            </a:r>
          </a:p>
        </p:txBody>
      </p:sp>
      <p:sp>
        <p:nvSpPr>
          <p:cNvPr id="27675" name="Oval 61"/>
          <p:cNvSpPr>
            <a:spLocks noChangeArrowheads="1"/>
          </p:cNvSpPr>
          <p:nvPr/>
        </p:nvSpPr>
        <p:spPr bwMode="auto">
          <a:xfrm>
            <a:off x="1981200" y="46482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76" name="Oval 62"/>
          <p:cNvSpPr>
            <a:spLocks noChangeArrowheads="1"/>
          </p:cNvSpPr>
          <p:nvPr/>
        </p:nvSpPr>
        <p:spPr bwMode="auto">
          <a:xfrm>
            <a:off x="3276600" y="3810000"/>
            <a:ext cx="4572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77" name="Oval 63"/>
          <p:cNvSpPr>
            <a:spLocks noChangeArrowheads="1"/>
          </p:cNvSpPr>
          <p:nvPr/>
        </p:nvSpPr>
        <p:spPr bwMode="auto">
          <a:xfrm>
            <a:off x="33528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78" name="Oval 64"/>
          <p:cNvSpPr>
            <a:spLocks noChangeArrowheads="1"/>
          </p:cNvSpPr>
          <p:nvPr/>
        </p:nvSpPr>
        <p:spPr bwMode="auto">
          <a:xfrm>
            <a:off x="46482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679" name="Oval 65"/>
          <p:cNvSpPr>
            <a:spLocks noChangeArrowheads="1"/>
          </p:cNvSpPr>
          <p:nvPr/>
        </p:nvSpPr>
        <p:spPr bwMode="auto">
          <a:xfrm>
            <a:off x="47244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80" name="Oval 66"/>
          <p:cNvSpPr>
            <a:spLocks noChangeArrowheads="1"/>
          </p:cNvSpPr>
          <p:nvPr/>
        </p:nvSpPr>
        <p:spPr bwMode="auto">
          <a:xfrm>
            <a:off x="3276600" y="4648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681" name="Oval 67"/>
          <p:cNvSpPr>
            <a:spLocks noChangeArrowheads="1"/>
          </p:cNvSpPr>
          <p:nvPr/>
        </p:nvSpPr>
        <p:spPr bwMode="auto">
          <a:xfrm>
            <a:off x="4648200" y="4648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682" name="Oval 68"/>
          <p:cNvSpPr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7683" name="Oval 69"/>
          <p:cNvSpPr>
            <a:spLocks noChangeArrowheads="1"/>
          </p:cNvSpPr>
          <p:nvPr/>
        </p:nvSpPr>
        <p:spPr bwMode="auto">
          <a:xfrm>
            <a:off x="4648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7684" name="Oval 70"/>
          <p:cNvSpPr>
            <a:spLocks noChangeArrowheads="1"/>
          </p:cNvSpPr>
          <p:nvPr/>
        </p:nvSpPr>
        <p:spPr bwMode="auto">
          <a:xfrm>
            <a:off x="5943600" y="4648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685" name="Oval 71"/>
          <p:cNvSpPr>
            <a:spLocks noChangeArrowheads="1"/>
          </p:cNvSpPr>
          <p:nvPr/>
        </p:nvSpPr>
        <p:spPr bwMode="auto">
          <a:xfrm>
            <a:off x="6019800" y="4724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86" name="Oval 72"/>
          <p:cNvSpPr>
            <a:spLocks noChangeArrowheads="1"/>
          </p:cNvSpPr>
          <p:nvPr/>
        </p:nvSpPr>
        <p:spPr bwMode="auto">
          <a:xfrm>
            <a:off x="59436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7687" name="Oval 73"/>
          <p:cNvSpPr>
            <a:spLocks noChangeArrowheads="1"/>
          </p:cNvSpPr>
          <p:nvPr/>
        </p:nvSpPr>
        <p:spPr bwMode="auto">
          <a:xfrm>
            <a:off x="6019800" y="5562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88" name="Line 74"/>
          <p:cNvSpPr>
            <a:spLocks noChangeShapeType="1"/>
          </p:cNvSpPr>
          <p:nvPr/>
        </p:nvSpPr>
        <p:spPr bwMode="auto">
          <a:xfrm>
            <a:off x="2438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89" name="Line 75"/>
          <p:cNvSpPr>
            <a:spLocks noChangeShapeType="1"/>
          </p:cNvSpPr>
          <p:nvPr/>
        </p:nvSpPr>
        <p:spPr bwMode="auto">
          <a:xfrm>
            <a:off x="37338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90" name="Line 76"/>
          <p:cNvSpPr>
            <a:spLocks noChangeShapeType="1"/>
          </p:cNvSpPr>
          <p:nvPr/>
        </p:nvSpPr>
        <p:spPr bwMode="auto">
          <a:xfrm>
            <a:off x="5105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91" name="Line 77"/>
          <p:cNvSpPr>
            <a:spLocks noChangeShapeType="1"/>
          </p:cNvSpPr>
          <p:nvPr/>
        </p:nvSpPr>
        <p:spPr bwMode="auto">
          <a:xfrm>
            <a:off x="3733800" y="571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92" name="Line 78"/>
          <p:cNvSpPr>
            <a:spLocks noChangeShapeType="1"/>
          </p:cNvSpPr>
          <p:nvPr/>
        </p:nvSpPr>
        <p:spPr bwMode="auto">
          <a:xfrm>
            <a:off x="51054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93" name="Line 79"/>
          <p:cNvSpPr>
            <a:spLocks noChangeShapeType="1"/>
          </p:cNvSpPr>
          <p:nvPr/>
        </p:nvSpPr>
        <p:spPr bwMode="auto">
          <a:xfrm flipV="1">
            <a:off x="2362200" y="4191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94" name="Line 80"/>
          <p:cNvSpPr>
            <a:spLocks noChangeShapeType="1"/>
          </p:cNvSpPr>
          <p:nvPr/>
        </p:nvSpPr>
        <p:spPr bwMode="auto">
          <a:xfrm flipV="1">
            <a:off x="3657600" y="4191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95" name="Line 81"/>
          <p:cNvSpPr>
            <a:spLocks noChangeShapeType="1"/>
          </p:cNvSpPr>
          <p:nvPr/>
        </p:nvSpPr>
        <p:spPr bwMode="auto">
          <a:xfrm flipH="1">
            <a:off x="3657600" y="5029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96" name="Line 82"/>
          <p:cNvSpPr>
            <a:spLocks noChangeShapeType="1"/>
          </p:cNvSpPr>
          <p:nvPr/>
        </p:nvSpPr>
        <p:spPr bwMode="auto">
          <a:xfrm>
            <a:off x="3505200" y="594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97" name="Rectangle 83"/>
          <p:cNvSpPr>
            <a:spLocks noChangeArrowheads="1"/>
          </p:cNvSpPr>
          <p:nvPr/>
        </p:nvSpPr>
        <p:spPr bwMode="auto">
          <a:xfrm>
            <a:off x="2590800" y="3894138"/>
            <a:ext cx="466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27698" name="Rectangle 84"/>
          <p:cNvSpPr>
            <a:spLocks noChangeArrowheads="1"/>
          </p:cNvSpPr>
          <p:nvPr/>
        </p:nvSpPr>
        <p:spPr bwMode="auto">
          <a:xfrm>
            <a:off x="2667000" y="4411663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7699" name="Rectangle 85"/>
          <p:cNvSpPr>
            <a:spLocks noChangeArrowheads="1"/>
          </p:cNvSpPr>
          <p:nvPr/>
        </p:nvSpPr>
        <p:spPr bwMode="auto">
          <a:xfrm>
            <a:off x="3983038" y="3970338"/>
            <a:ext cx="425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7700" name="Rectangle 86"/>
          <p:cNvSpPr>
            <a:spLocks noChangeArrowheads="1"/>
          </p:cNvSpPr>
          <p:nvPr/>
        </p:nvSpPr>
        <p:spPr bwMode="auto">
          <a:xfrm>
            <a:off x="3962400" y="4351338"/>
            <a:ext cx="481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7701" name="Rectangle 87"/>
          <p:cNvSpPr>
            <a:spLocks noChangeArrowheads="1"/>
          </p:cNvSpPr>
          <p:nvPr/>
        </p:nvSpPr>
        <p:spPr bwMode="auto">
          <a:xfrm>
            <a:off x="5354638" y="4411663"/>
            <a:ext cx="425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7702" name="Rectangle 88"/>
          <p:cNvSpPr>
            <a:spLocks noChangeArrowheads="1"/>
          </p:cNvSpPr>
          <p:nvPr/>
        </p:nvSpPr>
        <p:spPr bwMode="auto">
          <a:xfrm>
            <a:off x="3906838" y="4868863"/>
            <a:ext cx="393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27703" name="Rectangle 89"/>
          <p:cNvSpPr>
            <a:spLocks noChangeArrowheads="1"/>
          </p:cNvSpPr>
          <p:nvPr/>
        </p:nvSpPr>
        <p:spPr bwMode="auto">
          <a:xfrm>
            <a:off x="4038600" y="5249863"/>
            <a:ext cx="439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7704" name="Rectangle 90"/>
          <p:cNvSpPr>
            <a:spLocks noChangeArrowheads="1"/>
          </p:cNvSpPr>
          <p:nvPr/>
        </p:nvSpPr>
        <p:spPr bwMode="auto">
          <a:xfrm>
            <a:off x="5334000" y="5265738"/>
            <a:ext cx="411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27705" name="Rectangle 91"/>
          <p:cNvSpPr>
            <a:spLocks noChangeArrowheads="1"/>
          </p:cNvSpPr>
          <p:nvPr/>
        </p:nvSpPr>
        <p:spPr bwMode="auto">
          <a:xfrm>
            <a:off x="3525838" y="5783263"/>
            <a:ext cx="422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d</a:t>
            </a:r>
          </a:p>
        </p:txBody>
      </p:sp>
      <p:sp>
        <p:nvSpPr>
          <p:cNvPr id="27706" name="Oval 92"/>
          <p:cNvSpPr>
            <a:spLocks noChangeArrowheads="1"/>
          </p:cNvSpPr>
          <p:nvPr/>
        </p:nvSpPr>
        <p:spPr bwMode="auto">
          <a:xfrm>
            <a:off x="3276600" y="632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7707" name="Rectangle 93"/>
          <p:cNvSpPr>
            <a:spLocks noChangeArrowheads="1"/>
          </p:cNvSpPr>
          <p:nvPr/>
        </p:nvSpPr>
        <p:spPr bwMode="auto">
          <a:xfrm>
            <a:off x="1447800" y="4549775"/>
            <a:ext cx="585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</a:t>
            </a:r>
            <a:endParaRPr lang="en-US" altLang="zh-CN" sz="32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7708" name="Rectangle 94"/>
          <p:cNvSpPr>
            <a:spLocks noChangeArrowheads="1"/>
          </p:cNvSpPr>
          <p:nvPr/>
        </p:nvSpPr>
        <p:spPr bwMode="auto">
          <a:xfrm>
            <a:off x="3733800" y="3573463"/>
            <a:ext cx="400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27709" name="Oval 95"/>
          <p:cNvSpPr>
            <a:spLocks noChangeArrowheads="1"/>
          </p:cNvSpPr>
          <p:nvPr/>
        </p:nvSpPr>
        <p:spPr bwMode="auto">
          <a:xfrm>
            <a:off x="3352800" y="640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10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800080"/>
              </a:buClr>
              <a:buFont typeface="Symbol" pitchFamily="18" charset="2"/>
              <a:buNone/>
            </a:pPr>
            <a:endParaRPr kumimoji="1" lang="zh-CN" altLang="en-US" sz="2000" b="1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268" name="AutoShape 10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800080"/>
              </a:buClr>
              <a:buFont typeface="Symbol" pitchFamily="18" charset="2"/>
              <a:buNone/>
            </a:pPr>
            <a:endParaRPr kumimoji="1" lang="zh-CN" altLang="en-US" sz="2000" b="1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269" name="AutoShape 10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800080"/>
              </a:buClr>
              <a:buFont typeface="Symbol" pitchFamily="18" charset="2"/>
              <a:buNone/>
            </a:pPr>
            <a:endParaRPr kumimoji="1" lang="zh-CN" altLang="en-US" sz="2000" b="1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270" name="AutoShape 10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800080"/>
              </a:buClr>
              <a:buFont typeface="Symbol" pitchFamily="18" charset="2"/>
              <a:buNone/>
            </a:pPr>
            <a:endParaRPr kumimoji="1" lang="zh-CN" altLang="en-US" sz="2000" b="1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272" name="Rectangle 1036"/>
          <p:cNvSpPr>
            <a:spLocks noChangeArrowheads="1"/>
          </p:cNvSpPr>
          <p:nvPr/>
        </p:nvSpPr>
        <p:spPr bwMode="auto">
          <a:xfrm>
            <a:off x="971600" y="195263"/>
            <a:ext cx="5904656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600" b="1" dirty="0" smtClean="0">
                <a:solidFill>
                  <a:srgbClr val="800080"/>
                </a:solidFill>
                <a:ea typeface="华文行楷" pitchFamily="2" charset="-122"/>
              </a:rPr>
              <a:t>6.2.2</a:t>
            </a:r>
            <a:r>
              <a:rPr lang="zh-CN" altLang="en-US" sz="3600" b="1" dirty="0" smtClean="0">
                <a:solidFill>
                  <a:srgbClr val="003366"/>
                </a:solidFill>
                <a:latin typeface="华文新魏" pitchFamily="2" charset="-122"/>
                <a:ea typeface="华文新魏" pitchFamily="2" charset="-122"/>
              </a:rPr>
              <a:t>识别活前缀有穷自动机</a:t>
            </a:r>
            <a:endParaRPr lang="zh-CN" altLang="en-US" sz="36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611560" y="1268760"/>
            <a:ext cx="8181603" cy="363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600" b="1" dirty="0" smtClean="0">
                <a:solidFill>
                  <a:srgbClr val="003366"/>
                </a:solidFill>
                <a:latin typeface="华文新魏" pitchFamily="2" charset="-122"/>
                <a:ea typeface="华文新魏" pitchFamily="2" charset="-122"/>
              </a:rPr>
              <a:t>LR</a:t>
            </a:r>
            <a:r>
              <a:rPr lang="zh-CN" altLang="en-US" sz="3600" b="1" dirty="0" smtClean="0">
                <a:solidFill>
                  <a:srgbClr val="003366"/>
                </a:solidFill>
                <a:latin typeface="华文新魏" pitchFamily="2" charset="-122"/>
                <a:ea typeface="华文新魏" pitchFamily="2" charset="-122"/>
              </a:rPr>
              <a:t>分析的核心就是确定可归约串（句柄）</a:t>
            </a:r>
            <a:endParaRPr lang="en-US" altLang="zh-CN" sz="3600" b="1" dirty="0" smtClean="0">
              <a:solidFill>
                <a:srgbClr val="003366"/>
              </a:solidFill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3600" b="1" dirty="0" smtClean="0">
                <a:solidFill>
                  <a:srgbClr val="003366"/>
                </a:solidFill>
                <a:latin typeface="华文新魏" pitchFamily="2" charset="-122"/>
                <a:ea typeface="华文新魏" pitchFamily="2" charset="-122"/>
              </a:rPr>
              <a:t>实际分析中，不是直接确定</a:t>
            </a:r>
            <a:r>
              <a:rPr lang="zh-CN" altLang="en-US" sz="3600" b="1" dirty="0" smtClean="0">
                <a:solidFill>
                  <a:srgbClr val="003366"/>
                </a:solidFill>
                <a:latin typeface="华文新魏" pitchFamily="2" charset="-122"/>
                <a:ea typeface="华文新魏" pitchFamily="2" charset="-122"/>
              </a:rPr>
              <a:t>可归约</a:t>
            </a:r>
            <a:r>
              <a:rPr lang="zh-CN" altLang="en-US" sz="3600" b="1" dirty="0" smtClean="0">
                <a:solidFill>
                  <a:srgbClr val="003366"/>
                </a:solidFill>
                <a:latin typeface="华文新魏" pitchFamily="2" charset="-122"/>
                <a:ea typeface="华文新魏" pitchFamily="2" charset="-122"/>
              </a:rPr>
              <a:t>串，而是确定识别</a:t>
            </a:r>
            <a:r>
              <a:rPr lang="zh-CN" altLang="en-US" sz="3600" b="1" dirty="0" smtClean="0">
                <a:solidFill>
                  <a:srgbClr val="003366"/>
                </a:solidFill>
                <a:latin typeface="华文新魏" pitchFamily="2" charset="-122"/>
                <a:ea typeface="华文新魏" pitchFamily="2" charset="-122"/>
              </a:rPr>
              <a:t>活</a:t>
            </a:r>
            <a:r>
              <a:rPr lang="zh-CN" altLang="en-US" sz="3600" b="1" dirty="0" smtClean="0">
                <a:solidFill>
                  <a:srgbClr val="003366"/>
                </a:solidFill>
                <a:latin typeface="华文新魏" pitchFamily="2" charset="-122"/>
                <a:ea typeface="华文新魏" pitchFamily="2" charset="-122"/>
              </a:rPr>
              <a:t>前缀的有</a:t>
            </a:r>
            <a:r>
              <a:rPr lang="zh-CN" altLang="en-US" sz="3600" b="1" dirty="0" smtClean="0">
                <a:solidFill>
                  <a:srgbClr val="003366"/>
                </a:solidFill>
                <a:latin typeface="华文新魏" pitchFamily="2" charset="-122"/>
                <a:ea typeface="华文新魏" pitchFamily="2" charset="-122"/>
              </a:rPr>
              <a:t>穷</a:t>
            </a:r>
            <a:r>
              <a:rPr lang="zh-CN" altLang="en-US" sz="3600" b="1" dirty="0" smtClean="0">
                <a:solidFill>
                  <a:srgbClr val="003366"/>
                </a:solidFill>
                <a:latin typeface="华文新魏" pitchFamily="2" charset="-122"/>
                <a:ea typeface="华文新魏" pitchFamily="2" charset="-122"/>
              </a:rPr>
              <a:t>自动机</a:t>
            </a:r>
            <a:endParaRPr lang="en-US" altLang="zh-CN" sz="3600" b="1" dirty="0" smtClean="0">
              <a:solidFill>
                <a:srgbClr val="003366"/>
              </a:solidFill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3600" b="1" dirty="0" smtClean="0">
                <a:solidFill>
                  <a:srgbClr val="003366"/>
                </a:solidFill>
                <a:latin typeface="华文新魏" pitchFamily="2" charset="-122"/>
                <a:ea typeface="华文新魏" pitchFamily="2" charset="-122"/>
              </a:rPr>
              <a:t>用有限自动机可以识别所给文法的所有规范句型的活</a:t>
            </a:r>
            <a:r>
              <a:rPr lang="zh-CN" altLang="en-US" sz="3600" b="1" dirty="0" smtClean="0">
                <a:solidFill>
                  <a:srgbClr val="003366"/>
                </a:solidFill>
                <a:latin typeface="华文新魏" pitchFamily="2" charset="-122"/>
                <a:ea typeface="华文新魏" pitchFamily="2" charset="-122"/>
              </a:rPr>
              <a:t>前缀</a:t>
            </a:r>
            <a:endParaRPr lang="en-US" altLang="zh-CN" sz="3600" b="1" dirty="0" smtClean="0">
              <a:solidFill>
                <a:srgbClr val="003366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10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800080"/>
              </a:buClr>
              <a:buFont typeface="Symbol" pitchFamily="18" charset="2"/>
              <a:buNone/>
            </a:pPr>
            <a:endParaRPr kumimoji="1" lang="zh-CN" altLang="en-US" sz="2000" b="1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268" name="AutoShape 10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800080"/>
              </a:buClr>
              <a:buFont typeface="Symbol" pitchFamily="18" charset="2"/>
              <a:buNone/>
            </a:pPr>
            <a:endParaRPr kumimoji="1" lang="zh-CN" altLang="en-US" sz="2000" b="1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269" name="AutoShape 10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800080"/>
              </a:buClr>
              <a:buFont typeface="Symbol" pitchFamily="18" charset="2"/>
              <a:buNone/>
            </a:pPr>
            <a:endParaRPr kumimoji="1" lang="zh-CN" altLang="en-US" sz="2000" b="1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270" name="AutoShape 10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800080"/>
              </a:buClr>
              <a:buFont typeface="Symbol" pitchFamily="18" charset="2"/>
              <a:buNone/>
            </a:pPr>
            <a:endParaRPr kumimoji="1" lang="zh-CN" altLang="en-US" sz="2000" b="1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272" name="Rectangle 1036"/>
          <p:cNvSpPr>
            <a:spLocks noChangeArrowheads="1"/>
          </p:cNvSpPr>
          <p:nvPr/>
        </p:nvSpPr>
        <p:spPr bwMode="auto">
          <a:xfrm>
            <a:off x="971600" y="195263"/>
            <a:ext cx="5904656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600" b="1" dirty="0" smtClean="0">
                <a:solidFill>
                  <a:srgbClr val="800080"/>
                </a:solidFill>
                <a:ea typeface="华文行楷" pitchFamily="2" charset="-122"/>
              </a:rPr>
              <a:t>6.2.2</a:t>
            </a:r>
            <a:r>
              <a:rPr lang="zh-CN" altLang="en-US" sz="3600" b="1" dirty="0" smtClean="0">
                <a:solidFill>
                  <a:srgbClr val="003366"/>
                </a:solidFill>
                <a:latin typeface="华文新魏" pitchFamily="2" charset="-122"/>
                <a:ea typeface="华文新魏" pitchFamily="2" charset="-122"/>
              </a:rPr>
              <a:t>识别活前缀有穷自动机</a:t>
            </a:r>
            <a:endParaRPr lang="zh-CN" altLang="en-US" sz="36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611560" y="1268760"/>
            <a:ext cx="8181603" cy="419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3600" b="1" dirty="0" smtClean="0">
                <a:solidFill>
                  <a:srgbClr val="003366"/>
                </a:solidFill>
                <a:latin typeface="华文新魏" pitchFamily="2" charset="-122"/>
                <a:ea typeface="华文新魏" pitchFamily="2" charset="-122"/>
              </a:rPr>
              <a:t>因此</a:t>
            </a:r>
            <a:r>
              <a:rPr lang="zh-CN" altLang="en-US" sz="3600" b="1" dirty="0" smtClean="0">
                <a:solidFill>
                  <a:srgbClr val="003366"/>
                </a:solidFill>
                <a:latin typeface="华文新魏" pitchFamily="2" charset="-122"/>
                <a:ea typeface="华文新魏" pitchFamily="2" charset="-122"/>
              </a:rPr>
              <a:t>对于一个上下文无关文法，只要构造识别可归前缀的有限自动机，就可以构造相应的分析表</a:t>
            </a:r>
            <a:endParaRPr lang="en-US" altLang="zh-CN" sz="3600" b="1" dirty="0" smtClean="0">
              <a:solidFill>
                <a:srgbClr val="003366"/>
              </a:solidFill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3600" b="1" dirty="0" smtClean="0">
                <a:solidFill>
                  <a:srgbClr val="003366"/>
                </a:solidFill>
                <a:latin typeface="华文新魏" pitchFamily="2" charset="-122"/>
                <a:ea typeface="华文新魏" pitchFamily="2" charset="-122"/>
              </a:rPr>
              <a:t>但是对于一个复杂的文法，这种方法实现起来非常复杂</a:t>
            </a:r>
            <a:endParaRPr lang="en-US" altLang="zh-CN" sz="3600" b="1" dirty="0" smtClean="0">
              <a:solidFill>
                <a:srgbClr val="003366"/>
              </a:solidFill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36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下面介绍一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种更加实用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方法</a:t>
            </a:r>
            <a:r>
              <a:rPr lang="en-US" altLang="zh-CN" sz="36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——LR(0)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项目集规范族的构造</a:t>
            </a:r>
            <a:endParaRPr lang="en-US" altLang="zh-CN" sz="3600" b="1" dirty="0" smtClean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137152" cy="865187"/>
          </a:xfrm>
        </p:spPr>
        <p:txBody>
          <a:bodyPr/>
          <a:lstStyle/>
          <a:p>
            <a:r>
              <a:rPr lang="en-US" altLang="zh-CN" b="1" dirty="0" smtClean="0"/>
              <a:t>6.2.4  LR(0)</a:t>
            </a:r>
            <a:r>
              <a:rPr lang="zh-CN" altLang="en-US" b="1" dirty="0" smtClean="0"/>
              <a:t>项目集规范族的构造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5327650"/>
          </a:xfrm>
        </p:spPr>
        <p:txBody>
          <a:bodyPr/>
          <a:lstStyle/>
          <a:p>
            <a:pPr marL="0" indent="0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C00000"/>
                </a:solidFill>
                <a:latin typeface="方正舒体" pitchFamily="2" charset="-122"/>
                <a:ea typeface="方正舒体" pitchFamily="2" charset="-122"/>
              </a:rPr>
              <a:t>活前缀和句柄的关系</a:t>
            </a:r>
            <a:endParaRPr lang="en-US" altLang="zh-CN" b="1" dirty="0" smtClean="0">
              <a:solidFill>
                <a:srgbClr val="C00000"/>
              </a:solidFill>
              <a:latin typeface="方正舒体" pitchFamily="2" charset="-122"/>
              <a:ea typeface="方正舒体" pitchFamily="2" charset="-122"/>
            </a:endParaRPr>
          </a:p>
          <a:p>
            <a:pPr marL="514350" indent="-514350" algn="just">
              <a:spcAft>
                <a:spcPts val="600"/>
              </a:spcAft>
              <a:buSzPct val="100000"/>
              <a:buFont typeface="+mj-ea"/>
              <a:buAutoNum type="circleNumDbPlain"/>
              <a:defRPr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活前缀中已含有句柄的全部符号，表明此时某一规则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→α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的右部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α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已出现在栈顶，此时用此规则归约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marL="514350" indent="-514350" algn="just">
              <a:spcAft>
                <a:spcPts val="600"/>
              </a:spcAft>
              <a:buSzPct val="100000"/>
              <a:buFont typeface="+mj-ea"/>
              <a:buAutoNum type="circleNumDbPlain"/>
              <a:defRPr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活前缀中只含有句柄的一部分，如规则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A→α</a:t>
            </a:r>
            <a:r>
              <a:rPr lang="en-US" altLang="zh-CN" baseline="-25000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α</a:t>
            </a:r>
            <a:r>
              <a:rPr lang="en-US" altLang="zh-CN" baseline="-25000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的右部子串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α</a:t>
            </a:r>
            <a:r>
              <a:rPr lang="en-US" altLang="zh-CN" baseline="-25000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已出现在栈顶，期待从剩余输入串中归约得到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α</a:t>
            </a:r>
            <a:r>
              <a:rPr lang="en-US" altLang="zh-CN" baseline="-25000" dirty="0" smtClean="0">
                <a:latin typeface="华文新魏" pitchFamily="2" charset="-122"/>
                <a:ea typeface="华文新魏" pitchFamily="2" charset="-122"/>
              </a:rPr>
              <a:t>2</a:t>
            </a:r>
            <a:endParaRPr lang="zh-CN" altLang="en-US" dirty="0" smtClean="0">
              <a:latin typeface="华文新魏" pitchFamily="2" charset="-122"/>
              <a:ea typeface="华文新魏" pitchFamily="2" charset="-122"/>
            </a:endParaRPr>
          </a:p>
          <a:p>
            <a:pPr marL="514350" indent="-514350" algn="just">
              <a:spcAft>
                <a:spcPts val="600"/>
              </a:spcAft>
              <a:buSzPct val="100000"/>
              <a:buFont typeface="+mj-ea"/>
              <a:buAutoNum type="circleNumDbPlain"/>
              <a:defRPr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活前缀中不含句柄的任何符号，此时期望从剩余输入串中看到由某个规则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A→α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的右部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α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所推出的符号串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60350"/>
            <a:ext cx="8064500" cy="59150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为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刻画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L</a:t>
            </a:r>
            <a:r>
              <a:rPr lang="en-US" altLang="zh-CN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分析过程中的文法</a:t>
            </a:r>
            <a:r>
              <a:rPr lang="en-US" altLang="zh-CN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的每一个产生式的右部符号已有多大一部分被识别（出现在栈顶）的情况</a:t>
            </a:r>
            <a:endParaRPr lang="en-US" altLang="zh-CN" sz="2800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用</a:t>
            </a:r>
            <a:r>
              <a:rPr lang="zh-CN" altLang="en-US" sz="2800" dirty="0" smtClean="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标有圆点的产生式</a:t>
            </a: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来指示位置</a:t>
            </a:r>
          </a:p>
          <a:p>
            <a:pPr marL="514350" indent="-514350" algn="just" eaLnBrk="1" hangingPunct="1">
              <a:lnSpc>
                <a:spcPct val="90000"/>
              </a:lnSpc>
              <a:spcAft>
                <a:spcPts val="1200"/>
              </a:spcAft>
              <a:buSzPct val="100000"/>
              <a:buFont typeface="+mj-ea"/>
              <a:buAutoNum type="circleNumDbPlain"/>
              <a:defRPr/>
            </a:pPr>
            <a:r>
              <a:rPr lang="en-US" altLang="zh-CN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 A→α</a:t>
            </a:r>
            <a:r>
              <a:rPr lang="en-US" altLang="en-US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cs typeface="Arial" charset="0"/>
              </a:rPr>
              <a:t>•</a:t>
            </a:r>
          </a:p>
          <a:p>
            <a:pPr marL="400050" lvl="1" indent="0" algn="just" eaLnBrk="1" hangingPunct="1">
              <a:lnSpc>
                <a:spcPct val="90000"/>
              </a:lnSpc>
              <a:spcAft>
                <a:spcPts val="1200"/>
              </a:spcAft>
              <a:buSzPct val="100000"/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Arial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刻画产生式</a:t>
            </a:r>
            <a:r>
              <a:rPr lang="en-US" altLang="zh-CN" sz="24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A→α</a:t>
            </a:r>
            <a:r>
              <a:rPr lang="zh-CN" altLang="en-US" sz="24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的右部</a:t>
            </a:r>
            <a:r>
              <a:rPr lang="en-US" altLang="zh-CN" sz="24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α</a:t>
            </a:r>
            <a:r>
              <a:rPr lang="zh-CN" altLang="en-US" sz="24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已出现在栈顶</a:t>
            </a:r>
          </a:p>
          <a:p>
            <a:pPr marL="514350" indent="-514350" algn="just" eaLnBrk="1" hangingPunct="1">
              <a:lnSpc>
                <a:spcPct val="90000"/>
              </a:lnSpc>
              <a:spcAft>
                <a:spcPts val="1200"/>
              </a:spcAft>
              <a:buSzPct val="100000"/>
              <a:buFont typeface="+mj-ea"/>
              <a:buAutoNum type="circleNumDbPlain"/>
              <a:defRPr/>
            </a:pPr>
            <a:r>
              <a:rPr lang="en-US" altLang="zh-CN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 A→α</a:t>
            </a:r>
            <a:r>
              <a:rPr lang="en-US" altLang="zh-CN" sz="2800" baseline="-250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en-US" altLang="en-US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•</a:t>
            </a:r>
            <a:r>
              <a:rPr lang="en-US" altLang="zh-CN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α</a:t>
            </a:r>
            <a:r>
              <a:rPr lang="en-US" altLang="zh-CN" sz="2800" baseline="-250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2</a:t>
            </a:r>
          </a:p>
          <a:p>
            <a:pPr marL="538163" lvl="1" indent="-138113" algn="just" eaLnBrk="1" hangingPunct="1">
              <a:lnSpc>
                <a:spcPct val="90000"/>
              </a:lnSpc>
              <a:spcAft>
                <a:spcPts val="1200"/>
              </a:spcAft>
              <a:buSzPct val="100000"/>
              <a:buFont typeface="Wingdings" pitchFamily="2" charset="2"/>
              <a:buNone/>
              <a:defRPr/>
            </a:pPr>
            <a:r>
              <a:rPr lang="en-US" altLang="zh-CN" sz="2400" baseline="-250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altLang="en-US" sz="24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刻画</a:t>
            </a:r>
            <a:r>
              <a:rPr lang="en-US" altLang="zh-CN" sz="24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A→α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α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的右部子串</a:t>
            </a:r>
            <a:r>
              <a:rPr lang="en-US" altLang="zh-CN" sz="24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α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已出现在栈顶，期待从剩余输入串中归约得到</a:t>
            </a:r>
            <a:r>
              <a:rPr lang="en-US" altLang="zh-CN" sz="24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α</a:t>
            </a:r>
            <a:r>
              <a:rPr lang="en-US" altLang="zh-CN" sz="2400" baseline="-250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</a:t>
            </a:r>
          </a:p>
          <a:p>
            <a:pPr marL="514350" indent="-514350" algn="just" eaLnBrk="1" hangingPunct="1">
              <a:lnSpc>
                <a:spcPct val="90000"/>
              </a:lnSpc>
              <a:spcAft>
                <a:spcPts val="1200"/>
              </a:spcAft>
              <a:buSzPct val="100000"/>
              <a:buFont typeface="+mj-ea"/>
              <a:buAutoNum type="circleNumDbPlain"/>
              <a:defRPr/>
            </a:pPr>
            <a:r>
              <a:rPr lang="en-US" altLang="zh-CN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 A→</a:t>
            </a:r>
            <a:r>
              <a:rPr lang="en-US" altLang="en-US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•</a:t>
            </a:r>
            <a:r>
              <a:rPr lang="en-US" altLang="zh-CN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α</a:t>
            </a:r>
          </a:p>
          <a:p>
            <a:pPr marL="538163" lvl="1" indent="0" algn="just" eaLnBrk="1" hangingPunct="1">
              <a:lnSpc>
                <a:spcPct val="90000"/>
              </a:lnSpc>
              <a:spcAft>
                <a:spcPts val="1200"/>
              </a:spcAft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刻画没有句柄的任何符号在栈顶，此时期望从剩余输入串中看到由某个规则</a:t>
            </a:r>
            <a:r>
              <a:rPr lang="en-US" altLang="zh-CN" sz="24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A→α</a:t>
            </a:r>
            <a:r>
              <a:rPr lang="zh-CN" altLang="en-US" sz="24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的右部</a:t>
            </a:r>
            <a:r>
              <a:rPr lang="en-US" altLang="zh-CN" sz="24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α</a:t>
            </a:r>
            <a:r>
              <a:rPr lang="zh-CN" altLang="en-US" sz="24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所推出的符号串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848600" cy="1439862"/>
          </a:xfrm>
        </p:spPr>
        <p:txBody>
          <a:bodyPr/>
          <a:lstStyle/>
          <a:p>
            <a:pPr algn="l" eaLnBrk="1" hangingPunct="1"/>
            <a:r>
              <a:rPr lang="en-US" altLang="zh-CN" sz="2800" b="1" smtClean="0"/>
              <a:t>(1) S </a:t>
            </a:r>
            <a:r>
              <a:rPr lang="en-US" altLang="zh-CN" sz="2800" b="1" smtClean="0">
                <a:latin typeface="宋体" pitchFamily="2" charset="-122"/>
              </a:rPr>
              <a:t>→ </a:t>
            </a:r>
            <a:r>
              <a:rPr lang="en-US" altLang="zh-CN" sz="2800" b="1" smtClean="0">
                <a:solidFill>
                  <a:srgbClr val="CC0000"/>
                </a:solidFill>
              </a:rPr>
              <a:t>c</a:t>
            </a:r>
            <a:r>
              <a:rPr lang="en-US" altLang="zh-CN" sz="2800" b="1" smtClean="0"/>
              <a:t>A</a:t>
            </a:r>
            <a:r>
              <a:rPr lang="en-US" altLang="zh-CN" sz="2800" b="1" smtClean="0">
                <a:solidFill>
                  <a:srgbClr val="CC0000"/>
                </a:solidFill>
              </a:rPr>
              <a:t>d</a:t>
            </a:r>
            <a:r>
              <a:rPr lang="en-US" altLang="zh-CN" sz="2800" b="1" smtClean="0"/>
              <a:t>   (2)  A </a:t>
            </a:r>
            <a:r>
              <a:rPr lang="en-US" altLang="zh-CN" sz="2800" b="1" smtClean="0">
                <a:latin typeface="宋体" pitchFamily="2" charset="-122"/>
              </a:rPr>
              <a:t>→ </a:t>
            </a:r>
            <a:r>
              <a:rPr lang="en-US" altLang="zh-CN" sz="2800" b="1" smtClean="0">
                <a:solidFill>
                  <a:srgbClr val="CC0000"/>
                </a:solidFill>
              </a:rPr>
              <a:t>ab</a:t>
            </a:r>
            <a:r>
              <a:rPr lang="en-US" altLang="zh-CN" b="1" smtClean="0">
                <a:solidFill>
                  <a:srgbClr val="CC0000"/>
                </a:solidFill>
              </a:rPr>
              <a:t>  </a:t>
            </a:r>
            <a:r>
              <a:rPr lang="en-US" altLang="zh-CN" sz="2800" b="1" smtClean="0">
                <a:solidFill>
                  <a:srgbClr val="CC0000"/>
                </a:solidFill>
              </a:rPr>
              <a:t>(3)</a:t>
            </a:r>
            <a:r>
              <a:rPr lang="en-US" altLang="zh-CN" sz="2800" b="1" smtClean="0"/>
              <a:t>A </a:t>
            </a:r>
            <a:r>
              <a:rPr lang="en-US" altLang="zh-CN" sz="2800" b="1" smtClean="0">
                <a:latin typeface="宋体" pitchFamily="2" charset="-122"/>
              </a:rPr>
              <a:t>→ </a:t>
            </a:r>
            <a:r>
              <a:rPr lang="en-US" altLang="zh-CN" sz="2800" b="1" smtClean="0">
                <a:solidFill>
                  <a:srgbClr val="CC0000"/>
                </a:solidFill>
              </a:rPr>
              <a:t>a</a:t>
            </a:r>
            <a:br>
              <a:rPr lang="en-US" altLang="zh-CN" sz="2800" b="1" smtClean="0">
                <a:solidFill>
                  <a:srgbClr val="CC0000"/>
                </a:solidFill>
              </a:rPr>
            </a:br>
            <a:r>
              <a:rPr lang="zh-CN" altLang="en-US" sz="2800" b="1" smtClean="0"/>
              <a:t>识别输入串</a:t>
            </a:r>
            <a:r>
              <a:rPr lang="en-US" altLang="zh-CN" sz="2800" b="1" smtClean="0"/>
              <a:t>w=</a:t>
            </a:r>
            <a:r>
              <a:rPr lang="en-US" altLang="zh-CN" sz="2800" b="1" smtClean="0">
                <a:solidFill>
                  <a:srgbClr val="CC0000"/>
                </a:solidFill>
              </a:rPr>
              <a:t>cabd</a:t>
            </a:r>
            <a:r>
              <a:rPr lang="zh-CN" altLang="en-US" sz="2800" b="1" smtClean="0"/>
              <a:t>是否为该文法的</a:t>
            </a:r>
            <a:r>
              <a:rPr lang="zh-CN" altLang="en-US" sz="2800" b="1" smtClean="0">
                <a:solidFill>
                  <a:srgbClr val="CC0000"/>
                </a:solidFill>
              </a:rPr>
              <a:t>句子</a:t>
            </a:r>
            <a:br>
              <a:rPr lang="zh-CN" altLang="en-US" sz="2800" b="1" smtClean="0">
                <a:solidFill>
                  <a:srgbClr val="CC0000"/>
                </a:solidFill>
              </a:rPr>
            </a:br>
            <a:r>
              <a:rPr lang="zh-CN" altLang="en-US" sz="3200" b="1" smtClean="0"/>
              <a:t>自下而上的语法分析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844675"/>
            <a:ext cx="6264275" cy="46799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mtClean="0"/>
              <a:t>对串</a:t>
            </a:r>
            <a:r>
              <a:rPr lang="en-US" altLang="zh-CN" smtClean="0"/>
              <a:t>cabd</a:t>
            </a:r>
            <a:r>
              <a:rPr lang="zh-CN" altLang="en-US" smtClean="0"/>
              <a:t>的分析中，如果不是选择</a:t>
            </a:r>
            <a:r>
              <a:rPr lang="en-US" altLang="zh-CN" smtClean="0"/>
              <a:t>ab</a:t>
            </a:r>
            <a:r>
              <a:rPr lang="zh-CN" altLang="en-US" smtClean="0"/>
              <a:t>用产生式</a:t>
            </a:r>
            <a:r>
              <a:rPr lang="en-US" altLang="zh-CN" smtClean="0"/>
              <a:t>(2),</a:t>
            </a:r>
            <a:r>
              <a:rPr lang="zh-CN" altLang="en-US" smtClean="0"/>
              <a:t>而是选择</a:t>
            </a:r>
            <a:r>
              <a:rPr lang="en-US" altLang="zh-CN" smtClean="0"/>
              <a:t>a</a:t>
            </a:r>
            <a:r>
              <a:rPr lang="zh-CN" altLang="en-US" smtClean="0"/>
              <a:t>用产生式</a:t>
            </a:r>
            <a:r>
              <a:rPr lang="en-US" altLang="zh-CN" smtClean="0"/>
              <a:t>(3)</a:t>
            </a:r>
            <a:r>
              <a:rPr lang="zh-CN" altLang="en-US" smtClean="0"/>
              <a:t>将</a:t>
            </a:r>
            <a:r>
              <a:rPr lang="en-US" altLang="zh-CN" smtClean="0"/>
              <a:t>a</a:t>
            </a:r>
            <a:r>
              <a:rPr lang="zh-CN" altLang="en-US" smtClean="0"/>
              <a:t>归约到了</a:t>
            </a:r>
            <a:r>
              <a:rPr lang="en-US" altLang="zh-CN" smtClean="0"/>
              <a:t>A</a:t>
            </a:r>
            <a:r>
              <a:rPr lang="zh-CN" altLang="en-US" smtClean="0"/>
              <a:t>，那么在</a:t>
            </a:r>
            <a:r>
              <a:rPr lang="en-US" altLang="zh-CN" smtClean="0"/>
              <a:t>cAbd</a:t>
            </a:r>
            <a:r>
              <a:rPr lang="zh-CN" altLang="en-US" smtClean="0"/>
              <a:t>中无法找到一个可归约串了，最终就达不到归约到</a:t>
            </a:r>
            <a:r>
              <a:rPr lang="en-US" altLang="zh-CN" smtClean="0"/>
              <a:t>S</a:t>
            </a:r>
            <a:r>
              <a:rPr lang="zh-CN" altLang="en-US" smtClean="0"/>
              <a:t>的结果，因而也无从知道</a:t>
            </a:r>
            <a:r>
              <a:rPr lang="en-US" altLang="zh-CN" smtClean="0"/>
              <a:t>cabd</a:t>
            </a:r>
            <a:r>
              <a:rPr lang="zh-CN" altLang="en-US" smtClean="0"/>
              <a:t>是一个句子</a:t>
            </a:r>
            <a:r>
              <a:rPr lang="en-US" altLang="zh-CN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zh-CN" altLang="en-US" b="1" smtClean="0"/>
              <a:t>在自下而上的分析方法中</a:t>
            </a:r>
            <a:r>
              <a:rPr lang="zh-CN" altLang="en-US" b="1" smtClean="0">
                <a:solidFill>
                  <a:srgbClr val="0033CC"/>
                </a:solidFill>
              </a:rPr>
              <a:t>如何</a:t>
            </a:r>
            <a:r>
              <a:rPr lang="zh-CN" altLang="en-US" b="1" smtClean="0">
                <a:solidFill>
                  <a:srgbClr val="CC3300"/>
                </a:solidFill>
              </a:rPr>
              <a:t>识别可归约串</a:t>
            </a:r>
            <a:r>
              <a:rPr lang="zh-CN" altLang="en-US" b="1" smtClean="0"/>
              <a:t>？</a:t>
            </a:r>
          </a:p>
          <a:p>
            <a:pPr marL="0" indent="0" eaLnBrk="1" hangingPunct="1">
              <a:buFontTx/>
              <a:buNone/>
            </a:pPr>
            <a:r>
              <a:rPr lang="zh-CN" altLang="en-US" b="1" smtClean="0"/>
              <a:t>在分析程序工作的每一步，都是从当前串中</a:t>
            </a:r>
            <a:r>
              <a:rPr lang="zh-CN" altLang="en-US" b="1" smtClean="0">
                <a:solidFill>
                  <a:srgbClr val="0033CC"/>
                </a:solidFill>
              </a:rPr>
              <a:t>选择一个</a:t>
            </a:r>
            <a:r>
              <a:rPr lang="zh-CN" altLang="en-US" b="1" smtClean="0">
                <a:solidFill>
                  <a:srgbClr val="CC3300"/>
                </a:solidFill>
              </a:rPr>
              <a:t>子串</a:t>
            </a:r>
            <a:r>
              <a:rPr lang="zh-CN" altLang="en-US" b="1" smtClean="0"/>
              <a:t>，将它</a:t>
            </a:r>
            <a:r>
              <a:rPr lang="zh-CN" altLang="en-US" b="1" smtClean="0">
                <a:solidFill>
                  <a:srgbClr val="CC0000"/>
                </a:solidFill>
              </a:rPr>
              <a:t>归约</a:t>
            </a:r>
            <a:r>
              <a:rPr lang="zh-CN" altLang="en-US" b="1" smtClean="0"/>
              <a:t>到</a:t>
            </a:r>
            <a:r>
              <a:rPr lang="zh-CN" altLang="en-US" b="1" smtClean="0">
                <a:solidFill>
                  <a:srgbClr val="0000FF"/>
                </a:solidFill>
              </a:rPr>
              <a:t>某个非终结符号</a:t>
            </a:r>
            <a:r>
              <a:rPr lang="zh-CN" altLang="en-US" b="1" smtClean="0"/>
              <a:t>，该子串称为“</a:t>
            </a:r>
            <a:r>
              <a:rPr lang="zh-CN" altLang="en-US" b="1" smtClean="0">
                <a:solidFill>
                  <a:srgbClr val="CC3300"/>
                </a:solidFill>
              </a:rPr>
              <a:t>可归约串</a:t>
            </a:r>
            <a:r>
              <a:rPr lang="zh-CN" altLang="en-US" b="1" smtClean="0"/>
              <a:t>”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88125" y="1981200"/>
            <a:ext cx="1870075" cy="15922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c  A   b  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a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7164388" y="24209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056437" cy="695325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4000" b="1" dirty="0" smtClean="0">
                <a:solidFill>
                  <a:srgbClr val="000000"/>
                </a:solidFill>
              </a:rPr>
              <a:t>1. </a:t>
            </a:r>
            <a:r>
              <a:rPr lang="en-US" altLang="zh-CN" sz="4000" b="1" dirty="0" smtClean="0">
                <a:solidFill>
                  <a:schemeClr val="folHlink"/>
                </a:solidFill>
                <a:cs typeface="Tahoma" pitchFamily="34" charset="0"/>
              </a:rPr>
              <a:t>LR(0)</a:t>
            </a:r>
            <a:r>
              <a:rPr lang="zh-CN" altLang="en-US" sz="4000" b="1" dirty="0" smtClean="0">
                <a:solidFill>
                  <a:schemeClr val="folHlink"/>
                </a:solidFill>
                <a:latin typeface="宋体" pitchFamily="2" charset="-122"/>
              </a:rPr>
              <a:t>项目</a:t>
            </a:r>
            <a:endParaRPr lang="zh-CN" altLang="en-US" sz="4000" b="1" dirty="0" smtClean="0">
              <a:solidFill>
                <a:schemeClr val="folHlink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80400" cy="554513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LR(0)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项目或配置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 dirty="0" smtClean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item</a:t>
            </a:r>
            <a:r>
              <a:rPr lang="en-US" altLang="zh-CN" sz="2800" i="1" dirty="0" smtClean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or </a:t>
            </a:r>
            <a:r>
              <a:rPr lang="en-US" altLang="zh-CN" sz="2800" dirty="0" smtClean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configuration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zh-CN" altLang="en-US" sz="2400" dirty="0" smtClean="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文法</a:t>
            </a:r>
            <a:r>
              <a:rPr lang="en-US" altLang="zh-CN" sz="2400" dirty="0" smtClean="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400" dirty="0" smtClean="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规则的右端某一位置加上圆点，构成一个</a:t>
            </a:r>
            <a:r>
              <a:rPr lang="en-US" altLang="zh-CN" sz="2400" dirty="0" smtClean="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LR(0)</a:t>
            </a:r>
            <a:r>
              <a:rPr lang="zh-CN" altLang="en-US" sz="2400" dirty="0" smtClean="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项目</a:t>
            </a:r>
            <a:endParaRPr lang="zh-CN" altLang="en-US" sz="2400" dirty="0" smtClean="0">
              <a:latin typeface="华文新魏" pitchFamily="2" charset="-122"/>
              <a:ea typeface="华文新魏" pitchFamily="2" charset="-122"/>
            </a:endParaRPr>
          </a:p>
          <a:p>
            <a:pPr lvl="1" algn="just" eaLnBrk="1" hangingPunct="1">
              <a:lnSpc>
                <a:spcPct val="80000"/>
              </a:lnSpc>
              <a:spcAft>
                <a:spcPts val="600"/>
              </a:spcAft>
              <a:defRPr/>
            </a:pPr>
            <a:r>
              <a:rPr lang="zh-CN" altLang="zh-CN" sz="2400" dirty="0" smtClean="0">
                <a:latin typeface="宋体" pitchFamily="2" charset="-122"/>
              </a:rPr>
              <a:t>如：</a:t>
            </a:r>
            <a:r>
              <a:rPr lang="en-US" altLang="zh-CN" sz="2400" dirty="0" err="1" smtClean="0">
                <a:latin typeface="+mj-lt"/>
              </a:rPr>
              <a:t>S→aAd</a:t>
            </a:r>
            <a:r>
              <a:rPr lang="zh-CN" altLang="en-US" sz="2400" dirty="0" smtClean="0">
                <a:latin typeface="+mj-lt"/>
              </a:rPr>
              <a:t>，</a:t>
            </a:r>
            <a:r>
              <a:rPr lang="zh-CN" altLang="en-US" sz="2400" dirty="0" smtClean="0"/>
              <a:t>则有</a:t>
            </a:r>
            <a:r>
              <a:rPr lang="en-US" altLang="zh-CN" sz="2400" dirty="0" smtClean="0"/>
              <a:t>LR(0)</a:t>
            </a:r>
            <a:r>
              <a:rPr lang="zh-CN" altLang="en-US" sz="2400" dirty="0" smtClean="0"/>
              <a:t>项目</a:t>
            </a:r>
            <a:endParaRPr lang="en-US" altLang="zh-CN" sz="2400" dirty="0" smtClean="0">
              <a:latin typeface="+mj-lt"/>
            </a:endParaRPr>
          </a:p>
          <a:p>
            <a:pPr lvl="1" algn="just"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2000" dirty="0" smtClean="0">
                <a:latin typeface="+mj-lt"/>
              </a:rPr>
              <a:t>    S→•</a:t>
            </a:r>
            <a:r>
              <a:rPr lang="en-US" altLang="zh-CN" sz="2000" dirty="0" err="1" smtClean="0">
                <a:latin typeface="+mj-lt"/>
              </a:rPr>
              <a:t>aAd</a:t>
            </a:r>
            <a:r>
              <a:rPr lang="en-US" altLang="zh-CN" sz="2000" dirty="0" smtClean="0">
                <a:latin typeface="+mj-lt"/>
              </a:rPr>
              <a:t>  </a:t>
            </a:r>
            <a:r>
              <a:rPr lang="en-US" altLang="zh-CN" sz="2000" dirty="0" err="1" smtClean="0">
                <a:latin typeface="+mj-lt"/>
              </a:rPr>
              <a:t>S→a•Ad</a:t>
            </a:r>
            <a:r>
              <a:rPr lang="en-US" altLang="zh-CN" sz="2000" dirty="0" smtClean="0">
                <a:latin typeface="+mj-lt"/>
              </a:rPr>
              <a:t>  </a:t>
            </a:r>
            <a:r>
              <a:rPr lang="en-US" altLang="zh-CN" sz="2000" dirty="0" err="1" smtClean="0">
                <a:latin typeface="+mj-lt"/>
              </a:rPr>
              <a:t>S→aA•d</a:t>
            </a:r>
            <a:r>
              <a:rPr lang="en-US" altLang="zh-CN" sz="2000" dirty="0" smtClean="0">
                <a:latin typeface="+mj-lt"/>
              </a:rPr>
              <a:t>  </a:t>
            </a:r>
            <a:r>
              <a:rPr lang="en-US" altLang="zh-CN" sz="2000" dirty="0" err="1" smtClean="0">
                <a:latin typeface="+mj-lt"/>
              </a:rPr>
              <a:t>S→aAd</a:t>
            </a:r>
            <a:r>
              <a:rPr lang="en-US" altLang="zh-CN" sz="2000" dirty="0" smtClean="0">
                <a:latin typeface="+mj-lt"/>
              </a:rPr>
              <a:t>•</a:t>
            </a:r>
          </a:p>
          <a:p>
            <a:pPr lvl="1" algn="just" eaLnBrk="1" hangingPunct="1">
              <a:lnSpc>
                <a:spcPct val="80000"/>
              </a:lnSpc>
              <a:spcAft>
                <a:spcPts val="600"/>
              </a:spcAft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j-lt"/>
              </a:rPr>
              <a:t>对于 </a:t>
            </a:r>
            <a:r>
              <a:rPr lang="en-US" altLang="zh-CN" sz="2400" dirty="0" err="1" smtClean="0">
                <a:solidFill>
                  <a:srgbClr val="000000"/>
                </a:solidFill>
                <a:latin typeface="+mj-lt"/>
              </a:rPr>
              <a:t>A→ε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</a:rPr>
              <a:t>  </a:t>
            </a:r>
            <a:endParaRPr lang="en-US" altLang="zh-CN" sz="2400" dirty="0" smtClean="0">
              <a:solidFill>
                <a:srgbClr val="000000"/>
              </a:solidFill>
              <a:latin typeface="+mj-lt"/>
            </a:endParaRPr>
          </a:p>
          <a:p>
            <a:pPr marL="400050" lvl="1" indent="0" algn="just"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+mj-lt"/>
              </a:rPr>
              <a:t>   LR(0)</a:t>
            </a:r>
            <a:r>
              <a:rPr lang="zh-CN" altLang="en-US" sz="2000" dirty="0" smtClean="0">
                <a:solidFill>
                  <a:srgbClr val="000000"/>
                </a:solidFill>
                <a:latin typeface="+mj-lt"/>
              </a:rPr>
              <a:t>项目只有</a:t>
            </a:r>
            <a:r>
              <a:rPr lang="en-US" altLang="zh-CN" sz="2000" dirty="0" smtClean="0">
                <a:solidFill>
                  <a:srgbClr val="000000"/>
                </a:solidFill>
                <a:latin typeface="+mj-lt"/>
              </a:rPr>
              <a:t>A→</a:t>
            </a:r>
            <a:r>
              <a:rPr lang="en-US" altLang="zh-CN" sz="2000" dirty="0" smtClean="0">
                <a:latin typeface="+mj-lt"/>
              </a:rPr>
              <a:t>• </a:t>
            </a:r>
          </a:p>
          <a:p>
            <a:pPr marL="457200" indent="-457200" algn="just" eaLnBrk="1" hangingPunct="1">
              <a:lnSpc>
                <a:spcPct val="80000"/>
              </a:lnSpc>
              <a:spcAft>
                <a:spcPts val="600"/>
              </a:spcAft>
              <a:defRPr/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一个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LR(0)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项目指明了对文法规范句型活前缀的不同识别状态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pPr marL="457200" indent="-457200" algn="just" eaLnBrk="1" hangingPunct="1">
              <a:lnSpc>
                <a:spcPct val="80000"/>
              </a:lnSpc>
              <a:spcAft>
                <a:spcPts val="600"/>
              </a:spcAft>
              <a:defRPr/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文法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的全部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LR(0)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项目是构造识别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所有规范句型活前缀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的基础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pPr marL="457200" indent="-457200" algn="just" eaLnBrk="1" hangingPunct="1">
              <a:lnSpc>
                <a:spcPct val="80000"/>
              </a:lnSpc>
              <a:spcAft>
                <a:spcPts val="600"/>
              </a:spcAft>
              <a:defRPr/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将要看到：这种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的某个状态和有穷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LR(0)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项目的集合相关联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175"/>
            <a:ext cx="7200900" cy="792163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2. </a:t>
            </a:r>
            <a:r>
              <a:rPr lang="zh-CN" altLang="en-US" b="1" dirty="0" smtClean="0"/>
              <a:t>构造识别活前缀的</a:t>
            </a:r>
            <a:r>
              <a:rPr lang="en-US" altLang="zh-CN" b="1" dirty="0" smtClean="0"/>
              <a:t>NFA </a:t>
            </a:r>
            <a:endParaRPr lang="zh-CN" altLang="en-US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713787" cy="5832475"/>
          </a:xfrm>
          <a:noFill/>
        </p:spPr>
        <p:txBody>
          <a:bodyPr/>
          <a:lstStyle/>
          <a:p>
            <a:pPr algn="just" eaLnBrk="1" hangingPunct="1"/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把文法中的所有项目列出，每个项目作为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的一个状态，例：</a:t>
            </a:r>
            <a:endParaRPr lang="en-US" altLang="zh-CN" b="1" dirty="0" smtClean="0">
              <a:latin typeface="华文新魏" pitchFamily="2" charset="-122"/>
              <a:ea typeface="华文新魏" pitchFamily="2" charset="-122"/>
            </a:endParaRPr>
          </a:p>
          <a:p>
            <a:pPr algn="just" eaLnBrk="1" hangingPunct="1"/>
            <a:endParaRPr lang="zh-CN" altLang="en-US" b="1" dirty="0" smtClean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2060575"/>
            <a:ext cx="18732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文法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: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(0)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→E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(1)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E→aA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(2)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E→bB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(3)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A→cA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(4)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A→d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(5)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B→cB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(6)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B→d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48038" y="2060575"/>
            <a:ext cx="467995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>
                <a:latin typeface="Tahoma" pitchFamily="34" charset="0"/>
              </a:rPr>
              <a:t>该文法的项目</a:t>
            </a:r>
            <a:r>
              <a:rPr lang="zh-CN" altLang="en-US" sz="2800" b="1" dirty="0" smtClean="0">
                <a:latin typeface="Tahoma" pitchFamily="34" charset="0"/>
              </a:rPr>
              <a:t>有</a:t>
            </a:r>
            <a:r>
              <a:rPr lang="en-US" altLang="zh-CN" sz="2800" b="1" dirty="0" smtClean="0">
                <a:solidFill>
                  <a:srgbClr val="0070C0"/>
                </a:solidFill>
                <a:latin typeface="Tahoma" pitchFamily="34" charset="0"/>
              </a:rPr>
              <a:t>18</a:t>
            </a:r>
            <a:r>
              <a:rPr lang="zh-CN" altLang="en-US" sz="2800" b="1" dirty="0" smtClean="0">
                <a:latin typeface="Tahoma" pitchFamily="34" charset="0"/>
              </a:rPr>
              <a:t>个：</a:t>
            </a:r>
            <a:endParaRPr lang="zh-CN" altLang="en-US" sz="2800" b="1" dirty="0"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1 S</a:t>
            </a:r>
            <a:r>
              <a:rPr lang="en-US" altLang="zh-CN" sz="2800" dirty="0">
                <a:latin typeface="Tahoma" pitchFamily="34" charset="0"/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lang="en-US" altLang="zh-CN" sz="2800" dirty="0">
                <a:latin typeface="Tahoma" pitchFamily="34" charset="0"/>
              </a:rPr>
              <a:t>→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>
                <a:latin typeface="Tahoma" pitchFamily="34" charset="0"/>
              </a:rPr>
              <a:t>E         10  </a:t>
            </a:r>
            <a:r>
              <a:rPr lang="en-US" altLang="zh-CN" sz="2800" dirty="0" err="1">
                <a:latin typeface="Tahoma" pitchFamily="34" charset="0"/>
              </a:rPr>
              <a:t>A→d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endParaRPr lang="en-US" altLang="zh-CN" sz="2800" dirty="0"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2 S</a:t>
            </a:r>
            <a:r>
              <a:rPr lang="en-US" altLang="zh-CN" sz="2800" dirty="0">
                <a:latin typeface="Tahoma" pitchFamily="34" charset="0"/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lang="en-US" altLang="zh-CN" sz="2800" dirty="0">
                <a:latin typeface="Tahoma" pitchFamily="34" charset="0"/>
              </a:rPr>
              <a:t>→E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>
                <a:latin typeface="Tahoma" pitchFamily="34" charset="0"/>
              </a:rPr>
              <a:t>         11  E→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 err="1">
                <a:latin typeface="Tahoma" pitchFamily="34" charset="0"/>
              </a:rPr>
              <a:t>bB</a:t>
            </a:r>
            <a:endParaRPr lang="en-US" altLang="zh-CN" sz="2800" dirty="0"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3 E→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 err="1">
                <a:latin typeface="Tahoma" pitchFamily="34" charset="0"/>
              </a:rPr>
              <a:t>aA</a:t>
            </a:r>
            <a:r>
              <a:rPr lang="en-US" altLang="zh-CN" sz="2800" dirty="0">
                <a:latin typeface="Tahoma" pitchFamily="34" charset="0"/>
              </a:rPr>
              <a:t>        12  </a:t>
            </a:r>
            <a:r>
              <a:rPr lang="en-US" altLang="zh-CN" sz="2800" dirty="0" err="1">
                <a:latin typeface="Tahoma" pitchFamily="34" charset="0"/>
              </a:rPr>
              <a:t>E→b</a:t>
            </a:r>
            <a:r>
              <a:rPr lang="en-US" altLang="zh-CN" sz="2800" dirty="0" err="1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 err="1">
                <a:latin typeface="Tahoma" pitchFamily="34" charset="0"/>
              </a:rPr>
              <a:t>B</a:t>
            </a:r>
            <a:endParaRPr lang="en-US" altLang="zh-CN" sz="2800" dirty="0"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4 </a:t>
            </a:r>
            <a:r>
              <a:rPr lang="en-US" altLang="zh-CN" sz="2800" dirty="0" err="1">
                <a:latin typeface="Tahoma" pitchFamily="34" charset="0"/>
              </a:rPr>
              <a:t>E→a</a:t>
            </a:r>
            <a:r>
              <a:rPr lang="en-US" altLang="zh-CN" sz="2800" dirty="0" err="1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 err="1">
                <a:latin typeface="Tahoma" pitchFamily="34" charset="0"/>
              </a:rPr>
              <a:t>A</a:t>
            </a:r>
            <a:r>
              <a:rPr lang="en-US" altLang="zh-CN" sz="2800" dirty="0">
                <a:latin typeface="Tahoma" pitchFamily="34" charset="0"/>
              </a:rPr>
              <a:t>        13  </a:t>
            </a:r>
            <a:r>
              <a:rPr lang="en-US" altLang="zh-CN" sz="2800" dirty="0" err="1">
                <a:latin typeface="Tahoma" pitchFamily="34" charset="0"/>
              </a:rPr>
              <a:t>E→bB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endParaRPr lang="en-US" altLang="zh-CN" sz="2800" dirty="0"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5 </a:t>
            </a:r>
            <a:r>
              <a:rPr lang="en-US" altLang="zh-CN" sz="2800" dirty="0" err="1">
                <a:latin typeface="Tahoma" pitchFamily="34" charset="0"/>
              </a:rPr>
              <a:t>E→aA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>
                <a:latin typeface="Tahoma" pitchFamily="34" charset="0"/>
              </a:rPr>
              <a:t>        14  B→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 err="1">
                <a:latin typeface="Tahoma" pitchFamily="34" charset="0"/>
              </a:rPr>
              <a:t>cB</a:t>
            </a:r>
            <a:endParaRPr lang="en-US" altLang="zh-CN" sz="2800" dirty="0"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6 A→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 err="1">
                <a:latin typeface="Tahoma" pitchFamily="34" charset="0"/>
              </a:rPr>
              <a:t>cA</a:t>
            </a:r>
            <a:r>
              <a:rPr lang="en-US" altLang="zh-CN" sz="2800" dirty="0">
                <a:latin typeface="Tahoma" pitchFamily="34" charset="0"/>
              </a:rPr>
              <a:t>        15  </a:t>
            </a:r>
            <a:r>
              <a:rPr lang="en-US" altLang="zh-CN" sz="2800" dirty="0" err="1">
                <a:latin typeface="Tahoma" pitchFamily="34" charset="0"/>
              </a:rPr>
              <a:t>B→c</a:t>
            </a:r>
            <a:r>
              <a:rPr lang="en-US" altLang="zh-CN" sz="2800" dirty="0" err="1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 err="1">
                <a:latin typeface="Tahoma" pitchFamily="34" charset="0"/>
              </a:rPr>
              <a:t>B</a:t>
            </a:r>
            <a:endParaRPr lang="en-US" altLang="zh-CN" sz="2800" dirty="0"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7 </a:t>
            </a:r>
            <a:r>
              <a:rPr lang="en-US" altLang="zh-CN" sz="2800" dirty="0" err="1">
                <a:latin typeface="Tahoma" pitchFamily="34" charset="0"/>
              </a:rPr>
              <a:t>A→c</a:t>
            </a:r>
            <a:r>
              <a:rPr lang="en-US" altLang="zh-CN" sz="2800" dirty="0" err="1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 err="1">
                <a:latin typeface="Tahoma" pitchFamily="34" charset="0"/>
              </a:rPr>
              <a:t>A</a:t>
            </a:r>
            <a:r>
              <a:rPr lang="en-US" altLang="zh-CN" sz="2800" dirty="0">
                <a:latin typeface="Tahoma" pitchFamily="34" charset="0"/>
              </a:rPr>
              <a:t>        16  </a:t>
            </a:r>
            <a:r>
              <a:rPr lang="en-US" altLang="zh-CN" sz="2800" dirty="0" err="1">
                <a:latin typeface="Tahoma" pitchFamily="34" charset="0"/>
              </a:rPr>
              <a:t>B→cB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endParaRPr lang="en-US" altLang="zh-CN" sz="2800" dirty="0"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8 </a:t>
            </a:r>
            <a:r>
              <a:rPr lang="en-US" altLang="zh-CN" sz="2800" dirty="0" err="1">
                <a:latin typeface="Tahoma" pitchFamily="34" charset="0"/>
              </a:rPr>
              <a:t>A→cA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>
                <a:latin typeface="Tahoma" pitchFamily="34" charset="0"/>
              </a:rPr>
              <a:t>        17  B→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>
                <a:latin typeface="Tahoma" pitchFamily="34" charset="0"/>
              </a:rPr>
              <a:t>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9 A→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>
                <a:latin typeface="Tahoma" pitchFamily="34" charset="0"/>
              </a:rPr>
              <a:t>d          18  </a:t>
            </a:r>
            <a:r>
              <a:rPr lang="en-US" altLang="zh-CN" sz="2800" dirty="0" err="1">
                <a:latin typeface="Tahoma" pitchFamily="34" charset="0"/>
              </a:rPr>
              <a:t>B→d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endParaRPr lang="zh-CN" altLang="en-US" sz="2800" dirty="0">
              <a:latin typeface="Symbol" pitchFamily="18" charset="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175"/>
            <a:ext cx="7200900" cy="792163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2. </a:t>
            </a:r>
            <a:r>
              <a:rPr lang="zh-CN" altLang="en-US" b="1" dirty="0" smtClean="0"/>
              <a:t>构造识别活前缀的</a:t>
            </a:r>
            <a:r>
              <a:rPr lang="en-US" altLang="zh-CN" b="1" dirty="0" smtClean="0"/>
              <a:t>NFA </a:t>
            </a:r>
            <a:endParaRPr lang="zh-CN" altLang="en-US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713787" cy="3456483"/>
          </a:xfrm>
          <a:noFill/>
        </p:spPr>
        <p:txBody>
          <a:bodyPr/>
          <a:lstStyle/>
          <a:p>
            <a:pPr algn="just" eaLnBrk="1" hangingPunct="1"/>
            <a:r>
              <a:rPr lang="en-US" altLang="zh-CN" dirty="0" smtClean="0">
                <a:latin typeface="Tahoma" pitchFamily="34" charset="0"/>
              </a:rPr>
              <a:t>S</a:t>
            </a:r>
            <a:r>
              <a:rPr lang="en-US" altLang="zh-CN" dirty="0" smtClean="0">
                <a:latin typeface="Tahoma" pitchFamily="34" charset="0"/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在第一条产生式的左部出现，规定项目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为初态</a:t>
            </a:r>
            <a:endParaRPr lang="en-US" altLang="zh-CN" b="1" dirty="0" smtClean="0">
              <a:latin typeface="华文新魏" pitchFamily="2" charset="-122"/>
              <a:ea typeface="华文新魏" pitchFamily="2" charset="-122"/>
            </a:endParaRPr>
          </a:p>
          <a:p>
            <a:pPr algn="just" eaLnBrk="1" hangingPunct="1"/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其它每个状态为活前缀的识别态</a:t>
            </a:r>
            <a:endParaRPr lang="en-US" altLang="zh-CN" b="1" dirty="0" smtClean="0">
              <a:latin typeface="华文新魏" pitchFamily="2" charset="-122"/>
              <a:ea typeface="华文新魏" pitchFamily="2" charset="-122"/>
            </a:endParaRPr>
          </a:p>
          <a:p>
            <a:pPr algn="just" eaLnBrk="1" hangingPunct="1"/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圆点在最后的是句柄识别态</a:t>
            </a:r>
            <a:endParaRPr lang="en-US" altLang="zh-CN" b="1" dirty="0" smtClean="0">
              <a:latin typeface="华文新魏" pitchFamily="2" charset="-122"/>
              <a:ea typeface="华文新魏" pitchFamily="2" charset="-122"/>
            </a:endParaRPr>
          </a:p>
          <a:p>
            <a:pPr algn="just" eaLnBrk="1" hangingPunct="1"/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第一个产生式的句柄识别态是</a:t>
            </a:r>
            <a:r>
              <a:rPr lang="zh-CN" altLang="en-US" b="1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句子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识别态</a:t>
            </a:r>
            <a:endParaRPr lang="en-US" altLang="zh-CN" b="1" dirty="0" smtClean="0">
              <a:latin typeface="华文新魏" pitchFamily="2" charset="-122"/>
              <a:ea typeface="华文新魏" pitchFamily="2" charset="-122"/>
            </a:endParaRPr>
          </a:p>
          <a:p>
            <a:pPr algn="just" eaLnBrk="1" hangingPunct="1"/>
            <a:r>
              <a:rPr lang="zh-CN" altLang="en-US" b="1" dirty="0" smtClean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状态之间的转换关系：</a:t>
            </a:r>
            <a:endParaRPr lang="en-US" altLang="zh-CN" b="1" dirty="0" smtClean="0">
              <a:solidFill>
                <a:srgbClr val="7030A0"/>
              </a:solidFill>
              <a:latin typeface="华文新魏" pitchFamily="2" charset="-122"/>
              <a:ea typeface="华文新魏" pitchFamily="2" charset="-122"/>
            </a:endParaRPr>
          </a:p>
          <a:p>
            <a:pPr algn="just" eaLnBrk="1" hangingPunct="1"/>
            <a:endParaRPr lang="en-US" altLang="zh-CN" b="1" dirty="0" smtClean="0">
              <a:latin typeface="华文新魏" pitchFamily="2" charset="-122"/>
              <a:ea typeface="华文新魏" pitchFamily="2" charset="-122"/>
            </a:endParaRPr>
          </a:p>
          <a:p>
            <a:pPr algn="just" eaLnBrk="1" hangingPunct="1"/>
            <a:endParaRPr lang="zh-CN" altLang="en-US" b="1" dirty="0" smtClean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4293096"/>
            <a:ext cx="81014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zh-CN" altLang="en-US" sz="2800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若当前状态</a:t>
            </a:r>
            <a:r>
              <a:rPr lang="en-US" altLang="zh-CN" sz="2800" dirty="0" err="1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2800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为</a:t>
            </a:r>
            <a:r>
              <a:rPr lang="en-US" altLang="zh-CN" sz="2800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A </a:t>
            </a:r>
            <a:r>
              <a:rPr lang="en-US" altLang="zh-CN" sz="2800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 X•YZ</a:t>
            </a:r>
            <a:r>
              <a:rPr lang="zh-CN" altLang="en-US" sz="2800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j</a:t>
            </a:r>
            <a:r>
              <a:rPr lang="zh-CN" altLang="en-US" sz="2800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状态为</a:t>
            </a:r>
            <a:r>
              <a:rPr lang="en-US" altLang="zh-CN" sz="2800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A </a:t>
            </a:r>
            <a:r>
              <a:rPr lang="en-US" altLang="zh-CN" sz="2800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 XY</a:t>
            </a:r>
            <a:r>
              <a:rPr lang="en-US" altLang="zh-CN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•</a:t>
            </a:r>
            <a:r>
              <a:rPr lang="en-US" altLang="zh-CN" sz="2800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Z,</a:t>
            </a:r>
            <a:r>
              <a:rPr lang="zh-CN" altLang="en-US" sz="2800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那么，</a:t>
            </a:r>
            <a:endParaRPr lang="en-US" altLang="zh-CN" sz="2800" dirty="0" smtClean="0">
              <a:solidFill>
                <a:srgbClr val="0033CC"/>
              </a:solidFill>
              <a:latin typeface="华文新魏" pitchFamily="2" charset="-122"/>
              <a:ea typeface="华文新魏" pitchFamily="2" charset="-122"/>
            </a:endParaRPr>
          </a:p>
          <a:p>
            <a:pPr algn="just" eaLnBrk="1" hangingPunct="1">
              <a:defRPr/>
            </a:pPr>
            <a:r>
              <a:rPr lang="zh-CN" altLang="en-US" sz="2800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从状态</a:t>
            </a:r>
            <a:r>
              <a:rPr lang="en-US" altLang="zh-CN" sz="2800" dirty="0" err="1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2800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到状态</a:t>
            </a:r>
            <a:r>
              <a:rPr lang="en-US" altLang="zh-CN" sz="2800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j</a:t>
            </a:r>
            <a:r>
              <a:rPr lang="zh-CN" altLang="en-US" sz="2800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连一条标记为</a:t>
            </a:r>
            <a:r>
              <a:rPr lang="en-US" altLang="zh-CN" sz="2800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2800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的弧，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若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为非终结符，从状态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到所有形如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800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•</a:t>
            </a:r>
            <a:r>
              <a:rPr lang="en-US" altLang="zh-CN" sz="2800" i="1" dirty="0" smtClean="0">
                <a:latin typeface="华文新魏" pitchFamily="2" charset="-122"/>
                <a:ea typeface="华文新魏" pitchFamily="2" charset="-122"/>
                <a:sym typeface="Symbol"/>
              </a:rPr>
              <a:t>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  <a:sym typeface="Symbol"/>
              </a:rPr>
              <a:t>的状态画一条</a:t>
            </a:r>
            <a:r>
              <a:rPr lang="zh-CN" altLang="en-US" sz="2800" i="1" dirty="0" smtClean="0">
                <a:latin typeface="华文新魏" pitchFamily="2" charset="-122"/>
                <a:ea typeface="华文新魏" pitchFamily="2" charset="-122"/>
                <a:sym typeface="Symbol"/>
              </a:rPr>
              <a:t>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  <a:sym typeface="Symbol"/>
              </a:rPr>
              <a:t>弧。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  <a:sym typeface="Symbol"/>
            </a:endParaRPr>
          </a:p>
          <a:p>
            <a:pPr algn="just">
              <a:defRPr/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  <a:sym typeface="Symbol"/>
              </a:rPr>
              <a:t>这样，就构造出</a:t>
            </a:r>
            <a:r>
              <a:rPr lang="zh-CN" altLang="en-US" sz="2800" b="1" kern="0" dirty="0" smtClean="0">
                <a:solidFill>
                  <a:srgbClr val="333399"/>
                </a:solidFill>
                <a:latin typeface="Tahoma"/>
                <a:ea typeface="宋体"/>
                <a:cs typeface="+mj-cs"/>
              </a:rPr>
              <a:t>识别活前缀的</a:t>
            </a:r>
            <a:r>
              <a:rPr lang="en-US" altLang="zh-CN" sz="2800" b="1" kern="0" dirty="0" smtClean="0">
                <a:solidFill>
                  <a:srgbClr val="333399"/>
                </a:solidFill>
                <a:latin typeface="Tahoma"/>
                <a:ea typeface="宋体"/>
                <a:cs typeface="+mj-cs"/>
              </a:rPr>
              <a:t>NFA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6632"/>
            <a:ext cx="8352606" cy="678706"/>
          </a:xfrm>
        </p:spPr>
        <p:txBody>
          <a:bodyPr/>
          <a:lstStyle/>
          <a:p>
            <a:pPr lvl="0" eaLnBrk="1" hangingPunct="1">
              <a:lnSpc>
                <a:spcPts val="5500"/>
              </a:lnSpc>
              <a:defRPr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构造识别活前缀的</a:t>
            </a:r>
            <a:r>
              <a:rPr lang="en-US" altLang="zh-CN" b="1" dirty="0" smtClean="0"/>
              <a:t>NFA </a:t>
            </a:r>
            <a:endParaRPr lang="zh-CN" altLang="en-US" b="1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713787" cy="5832475"/>
          </a:xfrm>
          <a:noFill/>
        </p:spPr>
        <p:txBody>
          <a:bodyPr/>
          <a:lstStyle/>
          <a:p>
            <a:pPr algn="just" eaLnBrk="1" hangingPunct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不同的项目反映分析过程中栈顶的不同情况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algn="just" eaLnBrk="1" hangingPunct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根据圆点所在的位置、圆点后是终结符还是非终结符、或为空把项目分为以下几种</a:t>
            </a:r>
          </a:p>
          <a:p>
            <a:pPr marL="830263" lvl="1">
              <a:lnSpc>
                <a:spcPts val="2838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移进项目</a:t>
            </a:r>
            <a:r>
              <a:rPr lang="zh-CN" altLang="en-US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，形如 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A 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→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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•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a,  a</a:t>
            </a:r>
            <a:r>
              <a:rPr lang="zh-CN" altLang="en-US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是终结符, 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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 </a:t>
            </a:r>
            <a:r>
              <a:rPr lang="zh-CN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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V</a:t>
            </a:r>
            <a:r>
              <a:rPr lang="en-US" altLang="zh-CN" baseline="300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*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,</a:t>
            </a:r>
            <a:r>
              <a:rPr lang="zh-CN" altLang="en-US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表示期待从输入串中移进一个符号，待以形成句柄</a:t>
            </a:r>
            <a:endParaRPr lang="zh-CN" altLang="en-US" dirty="0" smtClean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  <a:p>
            <a:pPr marL="830263" lvl="1">
              <a:lnSpc>
                <a:spcPts val="2838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待约项目</a:t>
            </a:r>
            <a:r>
              <a:rPr lang="zh-CN" altLang="en-US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，形如 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A 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→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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•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B, </a:t>
            </a:r>
            <a:r>
              <a:rPr lang="zh-CN" altLang="en-US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表示用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A</a:t>
            </a:r>
            <a:r>
              <a:rPr lang="zh-CN" altLang="en-US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的右部进行归约，首先从剩余输入串中进行归约而得到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B</a:t>
            </a:r>
            <a:r>
              <a:rPr lang="zh-CN" altLang="en-US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，然后才能继续分析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A</a:t>
            </a:r>
            <a:r>
              <a:rPr lang="zh-CN" altLang="en-US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的右部</a:t>
            </a:r>
            <a:endParaRPr lang="en-US" altLang="zh-CN" dirty="0" smtClean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  <a:p>
            <a:pPr marL="830263" lvl="1">
              <a:lnSpc>
                <a:spcPts val="2838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归约项目</a:t>
            </a:r>
            <a:r>
              <a:rPr lang="zh-CN" altLang="en-US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，形如 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A 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→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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•(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A→•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 ,</a:t>
            </a:r>
            <a:r>
              <a:rPr lang="zh-CN" altLang="en-US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表示一个规则的右部已分析完，句柄已形成</a:t>
            </a:r>
            <a:endParaRPr lang="en-US" altLang="zh-CN" dirty="0" smtClean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  <a:p>
            <a:pPr marL="830263" lvl="1">
              <a:lnSpc>
                <a:spcPts val="2838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接受项目</a:t>
            </a:r>
            <a:r>
              <a:rPr lang="zh-CN" altLang="en-US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，形如</a:t>
            </a:r>
            <a:r>
              <a:rPr lang="zh-CN" altLang="en-US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solidFill>
                  <a:srgbClr val="0070C0"/>
                </a:solidFill>
                <a:cs typeface="Tahoma" pitchFamily="34" charset="0"/>
                <a:sym typeface="Symbol" pitchFamily="18" charset="2"/>
              </a:rPr>
              <a:t>′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→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•, </a:t>
            </a:r>
            <a:r>
              <a:rPr lang="zh-CN" altLang="en-US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文法开始符号的归约项目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拓广文法：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S</a:t>
            </a:r>
            <a:r>
              <a:rPr lang="en-US" altLang="zh-CN" dirty="0" smtClean="0">
                <a:cs typeface="Tahoma" pitchFamily="34" charset="0"/>
                <a:sym typeface="Symbol" pitchFamily="18" charset="2"/>
              </a:rPr>
              <a:t>′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→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 S</a:t>
            </a:r>
            <a:r>
              <a:rPr lang="en-US" altLang="zh-CN" dirty="0" smtClean="0">
                <a:solidFill>
                  <a:srgbClr val="0070C0"/>
                </a:solidFill>
                <a:cs typeface="Tahoma" pitchFamily="34" charset="0"/>
                <a:sym typeface="Symbol" pitchFamily="18" charset="2"/>
              </a:rPr>
              <a:t>′</a:t>
            </a:r>
            <a:r>
              <a:rPr lang="zh-CN" altLang="en-US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文法的开始符号，仅在一个规则的左部出现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(</a:t>
            </a:r>
            <a:r>
              <a:rPr lang="zh-CN" altLang="en-US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唯一项目</a:t>
            </a:r>
            <a:r>
              <a:rPr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)</a:t>
            </a:r>
            <a:endParaRPr lang="zh-CN" altLang="en-US" dirty="0" smtClean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175"/>
            <a:ext cx="8424614" cy="792163"/>
          </a:xfrm>
        </p:spPr>
        <p:txBody>
          <a:bodyPr/>
          <a:lstStyle/>
          <a:p>
            <a:pPr lvl="0" eaLnBrk="1" hangingPunct="1">
              <a:lnSpc>
                <a:spcPts val="5500"/>
              </a:lnSpc>
              <a:defRPr/>
            </a:pPr>
            <a:r>
              <a:rPr lang="en-US" altLang="zh-CN" b="1" dirty="0" smtClean="0"/>
              <a:t>3. LR(0)</a:t>
            </a:r>
            <a:r>
              <a:rPr lang="zh-CN" altLang="en-US" b="1" dirty="0" smtClean="0"/>
              <a:t>项目集规范族的构造</a:t>
            </a:r>
          </a:p>
        </p:txBody>
      </p:sp>
      <p:sp>
        <p:nvSpPr>
          <p:cNvPr id="7" name="Rectangle 6"/>
          <p:cNvSpPr/>
          <p:nvPr/>
        </p:nvSpPr>
        <p:spPr>
          <a:xfrm>
            <a:off x="2627784" y="1340768"/>
            <a:ext cx="633670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zh-CN" altLang="en-US" sz="3000" b="1" dirty="0" smtClean="0"/>
              <a:t> 构造识别活前缀的</a:t>
            </a:r>
            <a:r>
              <a:rPr lang="en-US" altLang="zh-CN" sz="3000" b="1" dirty="0" smtClean="0"/>
              <a:t>NFA</a:t>
            </a:r>
            <a:r>
              <a:rPr lang="zh-CN" altLang="en-US" sz="3000" b="1" dirty="0" smtClean="0"/>
              <a:t>如图</a:t>
            </a:r>
            <a:r>
              <a:rPr lang="en-US" altLang="zh-CN" sz="3000" b="1" dirty="0" smtClean="0"/>
              <a:t>6.7</a:t>
            </a:r>
            <a:r>
              <a:rPr lang="zh-CN" altLang="en-US" sz="3000" b="1" dirty="0" smtClean="0"/>
              <a:t>所</a:t>
            </a:r>
            <a:r>
              <a:rPr lang="zh-CN" altLang="en-US" sz="3000" b="1" dirty="0" smtClean="0"/>
              <a:t>示</a:t>
            </a:r>
            <a:endParaRPr lang="en-US" altLang="zh-CN" sz="3000" b="1" dirty="0" smtClean="0"/>
          </a:p>
          <a:p>
            <a:pPr algn="just">
              <a:buFont typeface="Arial" pitchFamily="34" charset="0"/>
              <a:buChar char="•"/>
            </a:pPr>
            <a:r>
              <a:rPr lang="en-US" altLang="zh-CN" sz="3000" b="1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 NFA</a:t>
            </a:r>
            <a:r>
              <a:rPr lang="zh-CN" altLang="en-US" sz="3000" b="1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需要转换成</a:t>
            </a:r>
            <a:r>
              <a:rPr lang="en-US" altLang="zh-CN" sz="3000" b="1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sz="3000" b="1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，如图</a:t>
            </a:r>
            <a:r>
              <a:rPr lang="en-US" altLang="zh-CN" sz="3000" b="1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6.8</a:t>
            </a:r>
            <a:r>
              <a:rPr lang="zh-CN" altLang="en-US" sz="3000" b="1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所示</a:t>
            </a:r>
            <a:endParaRPr lang="en-US" altLang="zh-CN" sz="3000" b="1" dirty="0" smtClean="0">
              <a:solidFill>
                <a:srgbClr val="0033CC"/>
              </a:solidFill>
            </a:endParaRPr>
          </a:p>
          <a:p>
            <a:pPr marL="271463" indent="-271463" algn="just">
              <a:buFont typeface="Arial" pitchFamily="34" charset="0"/>
              <a:buChar char="•"/>
            </a:pPr>
            <a:r>
              <a:rPr lang="zh-CN" altLang="en-US" sz="30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但是</a:t>
            </a:r>
            <a:r>
              <a:rPr lang="en-US" altLang="zh-CN" sz="30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sz="30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转换成</a:t>
            </a:r>
            <a:r>
              <a:rPr lang="en-US" altLang="zh-CN" sz="30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sz="30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的工作量仍然  很大</a:t>
            </a:r>
            <a:endParaRPr lang="en-US" altLang="zh-CN" sz="3000" b="1" dirty="0" smtClean="0">
              <a:solidFill>
                <a:srgbClr val="CC3300"/>
              </a:solidFill>
              <a:latin typeface="华文新魏" pitchFamily="2" charset="-122"/>
              <a:ea typeface="华文新魏" pitchFamily="2" charset="-122"/>
            </a:endParaRPr>
          </a:p>
          <a:p>
            <a:pPr marL="271463" indent="-271463" algn="just">
              <a:buFont typeface="Arial" pitchFamily="34" charset="0"/>
              <a:buChar char="•"/>
            </a:pPr>
            <a:r>
              <a:rPr lang="zh-CN" altLang="en-US" sz="3000" b="1" dirty="0" smtClean="0">
                <a:latin typeface="华文新魏" pitchFamily="2" charset="-122"/>
                <a:ea typeface="华文新魏" pitchFamily="2" charset="-122"/>
              </a:rPr>
              <a:t>分析图</a:t>
            </a:r>
            <a:r>
              <a:rPr lang="en-US" altLang="zh-CN" sz="3000" b="1" dirty="0" smtClean="0">
                <a:latin typeface="华文新魏" pitchFamily="2" charset="-122"/>
                <a:ea typeface="华文新魏" pitchFamily="2" charset="-122"/>
              </a:rPr>
              <a:t>6.8</a:t>
            </a:r>
            <a:r>
              <a:rPr lang="zh-CN" altLang="en-US" sz="3000" b="1" dirty="0" smtClean="0">
                <a:latin typeface="华文新魏" pitchFamily="2" charset="-122"/>
                <a:ea typeface="华文新魏" pitchFamily="2" charset="-122"/>
              </a:rPr>
              <a:t>中的每个状态中的项目集，得出规律：</a:t>
            </a:r>
            <a:endParaRPr lang="en-US" altLang="zh-CN" sz="3000" b="1" dirty="0" smtClean="0">
              <a:latin typeface="华文新魏" pitchFamily="2" charset="-122"/>
              <a:ea typeface="华文新魏" pitchFamily="2" charset="-122"/>
            </a:endParaRPr>
          </a:p>
          <a:p>
            <a:pPr marL="728663" lvl="1" indent="-271463" algn="just">
              <a:buFont typeface="Wingdings" pitchFamily="2" charset="2"/>
              <a:buChar char="Ø"/>
            </a:pPr>
            <a:r>
              <a:rPr lang="en-US" altLang="zh-CN" sz="3000" b="1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000" b="1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若状态中包含形如</a:t>
            </a:r>
            <a:r>
              <a:rPr lang="zh-CN" altLang="en-US" sz="3200" b="1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200" b="1" i="1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A </a:t>
            </a:r>
            <a:r>
              <a:rPr lang="en-US" altLang="zh-CN" sz="3200" b="1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→</a:t>
            </a:r>
            <a:r>
              <a:rPr lang="en-US" altLang="zh-CN" sz="3200" b="1" i="1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</a:t>
            </a:r>
            <a:r>
              <a:rPr lang="en-US" altLang="zh-CN" sz="3200" b="1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•</a:t>
            </a:r>
            <a:r>
              <a:rPr lang="en-US" altLang="zh-CN" sz="3200" b="1" i="1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B</a:t>
            </a:r>
            <a:r>
              <a:rPr lang="zh-CN" altLang="en-US" sz="3000" b="1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的项目，则形如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B 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→•</a:t>
            </a:r>
            <a:r>
              <a:rPr lang="en-US" altLang="zh-CN" sz="2800" b="1" i="1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sym typeface="Symbol"/>
              </a:rPr>
              <a:t></a:t>
            </a:r>
            <a:r>
              <a:rPr lang="zh-CN" altLang="en-US" sz="3000" b="1" dirty="0" smtClean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  <a:sym typeface="Symbol"/>
              </a:rPr>
              <a:t>的项目也在次状态内</a:t>
            </a:r>
            <a:endParaRPr lang="en-US" altLang="zh-CN" sz="3000" b="1" dirty="0" smtClean="0">
              <a:solidFill>
                <a:srgbClr val="0033CC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18732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例：文法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: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(0)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→E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(1)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E→aA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(2)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E→bB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(3)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A→cA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(4)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A→d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(5)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B→cB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(6)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B→d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836613"/>
            <a:ext cx="8135938" cy="5761037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若当前处于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A 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X•YZ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的情况，期望移进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First(Y)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中的某些符号，假如有产生式 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Y 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u|w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那么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Y 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•u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Y 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•w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这两个项目便是刻画期望移进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First(Y)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中的某些符号的情况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pPr marL="922337" lvl="2" indent="-342900" eaLnBrk="1" hangingPunct="1">
              <a:buClr>
                <a:srgbClr val="FF0000"/>
              </a:buClr>
              <a:buSzPct val="55000"/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A </a:t>
            </a:r>
            <a:r>
              <a:rPr lang="en-US" altLang="zh-CN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 X•YZ</a:t>
            </a:r>
          </a:p>
          <a:p>
            <a:pPr marL="922337" lvl="2" indent="-342900" eaLnBrk="1" hangingPunct="1">
              <a:buClr>
                <a:srgbClr val="FF0000"/>
              </a:buClr>
              <a:buSzPct val="55000"/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Y </a:t>
            </a:r>
            <a:r>
              <a:rPr lang="en-US" altLang="zh-CN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 •u</a:t>
            </a:r>
          </a:p>
          <a:p>
            <a:pPr marL="922337" lvl="2" indent="-342900" eaLnBrk="1" hangingPunct="1">
              <a:buClr>
                <a:srgbClr val="FF0000"/>
              </a:buClr>
              <a:buSzPct val="55000"/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Y </a:t>
            </a:r>
            <a:r>
              <a:rPr lang="en-US" altLang="zh-CN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 •w</a:t>
            </a:r>
          </a:p>
          <a:p>
            <a:pPr marL="922337" lvl="2" indent="-342900" eaLnBrk="1" hangingPunct="1">
              <a:buClr>
                <a:srgbClr val="FF0000"/>
              </a:buClr>
              <a:buSzPct val="55000"/>
              <a:defRPr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  <a:cs typeface="+mn-cs"/>
              </a:rPr>
              <a:t>这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+mn-cs"/>
              </a:rPr>
              <a:t>三个项目构成一个项目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  <a:cs typeface="+mn-cs"/>
              </a:rPr>
              <a:t>集</a:t>
            </a:r>
            <a:endParaRPr lang="en-US" altLang="zh-CN" dirty="0" smtClean="0">
              <a:latin typeface="华文新魏" pitchFamily="2" charset="-122"/>
              <a:ea typeface="华文新魏" pitchFamily="2" charset="-122"/>
              <a:cs typeface="+mn-cs"/>
            </a:endParaRPr>
          </a:p>
          <a:p>
            <a:pPr marL="922337" lvl="2" indent="-342900" eaLnBrk="1" hangingPunct="1">
              <a:buClr>
                <a:srgbClr val="FF0000"/>
              </a:buClr>
              <a:buSzPct val="55000"/>
              <a:defRPr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对应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移进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-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归约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LR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分析的同一个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状态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0" algn="just" eaLnBrk="1" hangingPunct="1">
              <a:buClr>
                <a:srgbClr val="3333CC"/>
              </a:buClr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构成识别文法规范句型活前缀</a:t>
            </a:r>
            <a:r>
              <a:rPr lang="en-US" altLang="zh-CN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的每一个</a:t>
            </a:r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状态</a:t>
            </a: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是由若干个</a:t>
            </a:r>
            <a:r>
              <a:rPr lang="en-US" altLang="zh-CN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LR(0)</a:t>
            </a: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项目所组成的集合</a:t>
            </a:r>
            <a:r>
              <a:rPr lang="en-US" altLang="zh-CN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en-US" altLang="zh-CN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LR(0)</a:t>
            </a:r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项目集</a:t>
            </a:r>
            <a:endParaRPr lang="en-US" altLang="zh-CN" sz="2800" dirty="0" smtClean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3568" y="116632"/>
            <a:ext cx="712879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5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LR(0)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项目集规范族的构造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836613"/>
            <a:ext cx="7793037" cy="839787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项目集的闭包</a:t>
            </a:r>
            <a:r>
              <a:rPr lang="en-US" altLang="zh-CN" sz="3600" b="1" smtClean="0"/>
              <a:t>CLOSURE——DFA</a:t>
            </a:r>
            <a:r>
              <a:rPr lang="zh-CN" altLang="en-US" sz="3600" b="1" smtClean="0"/>
              <a:t>状态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17713"/>
            <a:ext cx="8415338" cy="4114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b="1" dirty="0" smtClean="0"/>
              <a:t>CLOSURE (I); /* I </a:t>
            </a:r>
            <a:r>
              <a:rPr lang="zh-CN" altLang="en-US" b="1" dirty="0" smtClean="0"/>
              <a:t>是项目集*/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b="1" dirty="0" smtClean="0"/>
              <a:t>{</a:t>
            </a:r>
            <a:endParaRPr lang="en-US" altLang="zh-CN" b="1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b="1" dirty="0" smtClean="0"/>
              <a:t> 	 I</a:t>
            </a:r>
            <a:r>
              <a:rPr lang="zh-CN" altLang="en-US" b="1" dirty="0" smtClean="0"/>
              <a:t>中的每个项目都属于</a:t>
            </a:r>
            <a:r>
              <a:rPr lang="en-US" altLang="zh-CN" b="1" dirty="0" smtClean="0"/>
              <a:t>CLOSURE (I)</a:t>
            </a:r>
            <a:endParaRPr lang="zh-CN" altLang="en-US" b="1" dirty="0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b="1" u="sng" dirty="0" smtClean="0"/>
              <a:t>Repeat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b="1" dirty="0" smtClean="0"/>
              <a:t>	对</a:t>
            </a:r>
            <a:r>
              <a:rPr lang="en-US" altLang="zh-CN" b="1" dirty="0" smtClean="0"/>
              <a:t>CLOSURE (I)</a:t>
            </a:r>
            <a:r>
              <a:rPr lang="zh-CN" altLang="en-US" b="1" dirty="0" smtClean="0">
                <a:sym typeface="Symbol" pitchFamily="18" charset="2"/>
              </a:rPr>
              <a:t>中每个形如</a:t>
            </a:r>
            <a:r>
              <a:rPr lang="en-US" altLang="zh-CN" b="1" dirty="0" smtClean="0"/>
              <a:t>A</a:t>
            </a:r>
            <a:r>
              <a:rPr lang="en-US" altLang="zh-CN" b="1" dirty="0" smtClean="0">
                <a:sym typeface="Symbol" pitchFamily="18" charset="2"/>
              </a:rPr>
              <a:t></a:t>
            </a:r>
            <a:r>
              <a:rPr lang="en-US" altLang="zh-CN" sz="2400" dirty="0" smtClean="0">
                <a:latin typeface="Arial" charset="0"/>
              </a:rPr>
              <a:t>•</a:t>
            </a:r>
            <a:r>
              <a:rPr lang="en-US" altLang="zh-CN" b="1" dirty="0" smtClean="0"/>
              <a:t>B</a:t>
            </a:r>
            <a:r>
              <a:rPr lang="en-US" altLang="zh-CN" b="1" dirty="0" smtClean="0">
                <a:sym typeface="Symbol" pitchFamily="18" charset="2"/>
              </a:rPr>
              <a:t></a:t>
            </a:r>
            <a:r>
              <a:rPr lang="zh-CN" altLang="en-US" b="1" dirty="0" smtClean="0">
                <a:sym typeface="Symbol" pitchFamily="18" charset="2"/>
              </a:rPr>
              <a:t>的</a:t>
            </a:r>
            <a:r>
              <a:rPr lang="zh-CN" altLang="en-US" b="1" dirty="0" smtClean="0"/>
              <a:t>项目</a:t>
            </a:r>
            <a:r>
              <a:rPr lang="zh-CN" altLang="en-US" b="1" dirty="0" smtClean="0">
                <a:sym typeface="Symbol" pitchFamily="18" charset="2"/>
              </a:rPr>
              <a:t>，</a:t>
            </a:r>
            <a:r>
              <a:rPr lang="en-US" altLang="zh-CN" b="1" dirty="0" smtClean="0"/>
              <a:t> B</a:t>
            </a:r>
            <a:r>
              <a:rPr lang="en-US" altLang="zh-CN" b="1" dirty="0" smtClean="0">
                <a:latin typeface="Times New Roman" charset="0"/>
                <a:ea typeface="Tahoma" pitchFamily="34" charset="0"/>
                <a:cs typeface="Times New Roman" charset="0"/>
              </a:rPr>
              <a:t>∈V</a:t>
            </a:r>
            <a:r>
              <a:rPr lang="en-US" altLang="zh-CN" b="1" baseline="-25000" dirty="0" smtClean="0">
                <a:latin typeface="Times New Roman" charset="0"/>
                <a:ea typeface="Tahoma" pitchFamily="34" charset="0"/>
                <a:cs typeface="Times New Roman" charset="0"/>
              </a:rPr>
              <a:t>N</a:t>
            </a:r>
            <a:r>
              <a:rPr lang="en-US" altLang="zh-CN" b="1" dirty="0" smtClean="0">
                <a:latin typeface="Times New Roman" charset="0"/>
                <a:ea typeface="Tahoma" pitchFamily="34" charset="0"/>
                <a:cs typeface="Times New Roman" charset="0"/>
              </a:rPr>
              <a:t>, </a:t>
            </a:r>
            <a:r>
              <a:rPr lang="zh-CN" altLang="en-US" b="1" dirty="0" smtClean="0">
                <a:sym typeface="Symbol" pitchFamily="18" charset="2"/>
              </a:rPr>
              <a:t>将项目</a:t>
            </a:r>
            <a:r>
              <a:rPr lang="en-US" altLang="zh-CN" b="1" dirty="0" smtClean="0"/>
              <a:t>B</a:t>
            </a:r>
            <a:r>
              <a:rPr lang="en-US" altLang="zh-CN" b="1" dirty="0" smtClean="0">
                <a:sym typeface="Symbol" pitchFamily="18" charset="2"/>
              </a:rPr>
              <a:t></a:t>
            </a:r>
            <a:r>
              <a:rPr lang="en-US" altLang="zh-CN" sz="2400" dirty="0" smtClean="0">
                <a:latin typeface="Arial" charset="0"/>
              </a:rPr>
              <a:t>•</a:t>
            </a:r>
            <a:r>
              <a:rPr lang="en-US" altLang="zh-CN" b="1" dirty="0" smtClean="0">
                <a:sym typeface="Symbol" pitchFamily="18" charset="2"/>
              </a:rPr>
              <a:t></a:t>
            </a:r>
            <a:r>
              <a:rPr lang="zh-CN" altLang="en-US" b="1" dirty="0" smtClean="0">
                <a:sym typeface="Symbol" pitchFamily="18" charset="2"/>
              </a:rPr>
              <a:t>加入</a:t>
            </a:r>
            <a:r>
              <a:rPr lang="en-US" altLang="zh-CN" b="1" dirty="0" smtClean="0"/>
              <a:t>CLOSURE (I)</a:t>
            </a:r>
            <a:endParaRPr lang="zh-CN" altLang="en-US" b="1" dirty="0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b="1" u="sng" dirty="0" smtClean="0"/>
              <a:t>until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再没有项目加到</a:t>
            </a:r>
            <a:r>
              <a:rPr lang="en-US" altLang="zh-CN" b="1" dirty="0" smtClean="0"/>
              <a:t>CLOSURE (I)</a:t>
            </a:r>
            <a:r>
              <a:rPr lang="zh-CN" altLang="en-US" b="1" dirty="0" smtClean="0"/>
              <a:t>中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b="1" dirty="0" smtClean="0"/>
              <a:t>};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81075"/>
            <a:ext cx="7793037" cy="695325"/>
          </a:xfrm>
        </p:spPr>
        <p:txBody>
          <a:bodyPr/>
          <a:lstStyle/>
          <a:p>
            <a:pPr eaLnBrk="1" hangingPunct="1"/>
            <a:r>
              <a:rPr lang="en-US" altLang="zh-CN" sz="3600" b="1" smtClean="0"/>
              <a:t>GO </a:t>
            </a:r>
            <a:r>
              <a:rPr lang="zh-CN" altLang="en-US" sz="3600" b="1" smtClean="0"/>
              <a:t>函数</a:t>
            </a:r>
            <a:r>
              <a:rPr lang="en-US" altLang="zh-CN" sz="3600" b="1" smtClean="0">
                <a:latin typeface="Arial" charset="0"/>
              </a:rPr>
              <a:t>—</a:t>
            </a:r>
            <a:r>
              <a:rPr lang="zh-CN" altLang="en-US" sz="3600" b="1" smtClean="0"/>
              <a:t>状态转换函数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4114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b="1" dirty="0" smtClean="0"/>
              <a:t>GO (I, X) = CLOSURE(J)</a:t>
            </a:r>
            <a:r>
              <a:rPr lang="zh-CN" altLang="en-US" b="1" dirty="0" smtClean="0"/>
              <a:t>（</a:t>
            </a:r>
            <a:r>
              <a:rPr lang="zh-CN" altLang="en-US" b="1" dirty="0" smtClean="0">
                <a:solidFill>
                  <a:srgbClr val="FF0000"/>
                </a:solidFill>
              </a:rPr>
              <a:t>状态</a:t>
            </a:r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 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b="1" dirty="0" smtClean="0"/>
              <a:t> </a:t>
            </a:r>
            <a:r>
              <a:rPr lang="zh-CN" altLang="en-US" b="1" dirty="0" smtClean="0"/>
              <a:t>其中， </a:t>
            </a:r>
            <a:r>
              <a:rPr lang="en-US" altLang="zh-CN" b="1" dirty="0" smtClean="0"/>
              <a:t>I: </a:t>
            </a:r>
            <a:r>
              <a:rPr lang="zh-CN" altLang="en-US" b="1" dirty="0" smtClean="0"/>
              <a:t>项目集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b="1" dirty="0" smtClean="0"/>
              <a:t>            X: </a:t>
            </a:r>
            <a:r>
              <a:rPr lang="zh-CN" altLang="en-US" b="1" dirty="0" smtClean="0"/>
              <a:t>文法符号，</a:t>
            </a:r>
            <a:r>
              <a:rPr lang="en-US" altLang="zh-CN" b="1" dirty="0" smtClean="0"/>
              <a:t>X </a:t>
            </a:r>
            <a:r>
              <a:rPr lang="en-US" altLang="zh-CN" b="1" dirty="0" smtClean="0">
                <a:sym typeface="Symbol" pitchFamily="18" charset="2"/>
              </a:rPr>
              <a:t></a:t>
            </a:r>
            <a:r>
              <a:rPr lang="en-US" altLang="zh-CN" b="1" dirty="0" smtClean="0"/>
              <a:t> V</a:t>
            </a:r>
            <a:r>
              <a:rPr lang="en-US" altLang="zh-CN" b="1" baseline="-25000" dirty="0" smtClean="0"/>
              <a:t>N</a:t>
            </a:r>
            <a:r>
              <a:rPr lang="en-US" altLang="zh-CN" b="1" dirty="0" smtClean="0"/>
              <a:t>∪V</a:t>
            </a:r>
            <a:r>
              <a:rPr lang="en-US" altLang="zh-CN" b="1" baseline="-25000" dirty="0" smtClean="0"/>
              <a:t>T</a:t>
            </a:r>
          </a:p>
          <a:p>
            <a:pPr algn="just" eaLnBrk="1" hangingPunct="1">
              <a:buNone/>
            </a:pPr>
            <a:r>
              <a:rPr lang="zh-CN" altLang="en-US" b="1" dirty="0" smtClean="0"/>
              <a:t>  </a:t>
            </a:r>
            <a:r>
              <a:rPr lang="en-US" altLang="zh-CN" b="1" dirty="0" smtClean="0"/>
              <a:t>J</a:t>
            </a:r>
            <a:r>
              <a:rPr lang="en-US" altLang="zh-CN" b="1" dirty="0" smtClean="0">
                <a:solidFill>
                  <a:srgbClr val="FF0000"/>
                </a:solidFill>
              </a:rPr>
              <a:t>∈</a:t>
            </a:r>
            <a:r>
              <a:rPr lang="en-US" altLang="zh-CN" b="1" dirty="0" smtClean="0"/>
              <a:t>{</a:t>
            </a:r>
            <a:r>
              <a:rPr lang="zh-CN" altLang="en-US" b="1" dirty="0" smtClean="0"/>
              <a:t>任何形如</a:t>
            </a:r>
            <a:r>
              <a:rPr lang="en-US" altLang="zh-CN" b="1" dirty="0" smtClean="0"/>
              <a:t>A</a:t>
            </a:r>
            <a:r>
              <a:rPr lang="en-US" altLang="zh-CN" b="1" dirty="0" smtClean="0">
                <a:sym typeface="Symbol" pitchFamily="18" charset="2"/>
              </a:rPr>
              <a:t></a:t>
            </a:r>
            <a:r>
              <a:rPr lang="en-US" altLang="zh-CN" b="1" dirty="0" smtClean="0"/>
              <a:t>X</a:t>
            </a:r>
            <a:r>
              <a:rPr lang="en-US" altLang="zh-CN" sz="2400" dirty="0" smtClean="0">
                <a:latin typeface="Arial" charset="0"/>
              </a:rPr>
              <a:t>•</a:t>
            </a:r>
            <a:r>
              <a:rPr lang="en-US" altLang="zh-CN" b="1" dirty="0" smtClean="0">
                <a:sym typeface="Symbol" pitchFamily="18" charset="2"/>
              </a:rPr>
              <a:t></a:t>
            </a:r>
            <a:r>
              <a:rPr lang="zh-CN" altLang="en-US" b="1" dirty="0" smtClean="0"/>
              <a:t>的项目|</a:t>
            </a:r>
            <a:r>
              <a:rPr lang="en-US" altLang="zh-CN" b="1" dirty="0" smtClean="0"/>
              <a:t>A</a:t>
            </a:r>
            <a:r>
              <a:rPr lang="en-US" altLang="zh-CN" b="1" dirty="0" smtClean="0">
                <a:sym typeface="Symbol" pitchFamily="18" charset="2"/>
              </a:rPr>
              <a:t></a:t>
            </a:r>
            <a:r>
              <a:rPr lang="en-US" altLang="zh-CN" sz="2400" dirty="0" smtClean="0">
                <a:latin typeface="Arial" charset="0"/>
              </a:rPr>
              <a:t>•</a:t>
            </a:r>
            <a:r>
              <a:rPr lang="en-US" altLang="zh-CN" b="1" dirty="0" smtClean="0"/>
              <a:t>X</a:t>
            </a:r>
            <a:r>
              <a:rPr lang="en-US" altLang="zh-CN" b="1" dirty="0" smtClean="0">
                <a:sym typeface="Symbol" pitchFamily="18" charset="2"/>
              </a:rPr>
              <a:t>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ym typeface="Symbol" pitchFamily="18" charset="2"/>
              </a:rPr>
              <a:t>I</a:t>
            </a:r>
            <a:r>
              <a:rPr lang="en-US" altLang="zh-CN" b="1" dirty="0" smtClean="0"/>
              <a:t>}</a:t>
            </a:r>
            <a:r>
              <a:rPr lang="zh-CN" altLang="en-US" b="1" dirty="0" smtClean="0"/>
              <a:t>， </a:t>
            </a:r>
            <a:r>
              <a:rPr lang="en-US" altLang="zh-CN" b="1" dirty="0" smtClean="0"/>
              <a:t>J</a:t>
            </a:r>
            <a:r>
              <a:rPr lang="zh-CN" altLang="en-US" b="1" dirty="0" smtClean="0"/>
              <a:t>称为</a:t>
            </a:r>
            <a:r>
              <a:rPr lang="zh-CN" altLang="en-US" b="1" dirty="0" smtClean="0">
                <a:latin typeface="Arial" charset="0"/>
              </a:rPr>
              <a:t>“</a:t>
            </a:r>
            <a:r>
              <a:rPr lang="zh-CN" altLang="en-US" b="1" dirty="0" smtClean="0"/>
              <a:t>核</a:t>
            </a:r>
            <a:r>
              <a:rPr lang="zh-CN" altLang="en-US" b="1" dirty="0" smtClean="0">
                <a:latin typeface="Arial" charset="0"/>
              </a:rPr>
              <a:t>”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04664"/>
            <a:ext cx="7704856" cy="1008112"/>
          </a:xfrm>
        </p:spPr>
        <p:txBody>
          <a:bodyPr/>
          <a:lstStyle/>
          <a:p>
            <a:pPr eaLnBrk="1" hangingPunct="1">
              <a:lnSpc>
                <a:spcPts val="5500"/>
              </a:lnSpc>
            </a:pPr>
            <a:r>
              <a:rPr lang="en-US" altLang="zh-CN" sz="4000" b="1" dirty="0" smtClean="0"/>
              <a:t>LR(0)</a:t>
            </a:r>
            <a:r>
              <a:rPr lang="zh-CN" altLang="en-US" sz="4000" b="1" dirty="0" smtClean="0"/>
              <a:t>项目集规范族的构造算法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5"/>
            <a:ext cx="8208962" cy="468153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zh-CN" altLang="en-US" sz="2800" b="1" dirty="0" smtClean="0">
                <a:solidFill>
                  <a:srgbClr val="990000"/>
                </a:solidFill>
              </a:rPr>
              <a:t>计算</a:t>
            </a:r>
            <a:r>
              <a:rPr lang="en-US" altLang="zh-CN" sz="2800" b="1" dirty="0" smtClean="0">
                <a:solidFill>
                  <a:srgbClr val="990000"/>
                </a:solidFill>
              </a:rPr>
              <a:t>LR(0)</a:t>
            </a:r>
            <a:r>
              <a:rPr lang="zh-CN" altLang="en-US" sz="2800" b="1" dirty="0" smtClean="0">
                <a:solidFill>
                  <a:srgbClr val="990000"/>
                </a:solidFill>
              </a:rPr>
              <a:t>项目集规范族</a:t>
            </a:r>
            <a:r>
              <a:rPr lang="en-US" altLang="zh-CN" sz="2800" b="1" dirty="0" smtClean="0">
                <a:solidFill>
                  <a:srgbClr val="990000"/>
                </a:solidFill>
              </a:rPr>
              <a:t>: </a:t>
            </a:r>
            <a:r>
              <a:rPr lang="zh-CN" altLang="en-US" sz="2800" b="1" dirty="0" smtClean="0">
                <a:solidFill>
                  <a:srgbClr val="99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990000"/>
                </a:solidFill>
              </a:rPr>
              <a:t>C={I</a:t>
            </a:r>
            <a:r>
              <a:rPr lang="en-US" altLang="zh-CN" sz="2800" b="1" baseline="-25000" dirty="0" smtClean="0">
                <a:solidFill>
                  <a:srgbClr val="990000"/>
                </a:solidFill>
              </a:rPr>
              <a:t>0</a:t>
            </a:r>
            <a:r>
              <a:rPr lang="en-US" altLang="zh-CN" sz="2800" b="1" dirty="0" smtClean="0">
                <a:solidFill>
                  <a:srgbClr val="990000"/>
                </a:solidFill>
              </a:rPr>
              <a:t>, I</a:t>
            </a:r>
            <a:r>
              <a:rPr lang="en-US" altLang="zh-CN" sz="2800" b="1" baseline="-25000" dirty="0" smtClean="0">
                <a:solidFill>
                  <a:srgbClr val="99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990000"/>
                </a:solidFill>
              </a:rPr>
              <a:t>, ... , I</a:t>
            </a:r>
            <a:r>
              <a:rPr lang="en-US" altLang="zh-CN" sz="2800" b="1" baseline="-25000" dirty="0" smtClean="0">
                <a:solidFill>
                  <a:srgbClr val="990000"/>
                </a:solidFill>
              </a:rPr>
              <a:t>n</a:t>
            </a:r>
            <a:r>
              <a:rPr lang="en-US" altLang="zh-CN" sz="2800" b="1" dirty="0" smtClean="0">
                <a:solidFill>
                  <a:srgbClr val="990000"/>
                </a:solidFill>
              </a:rPr>
              <a:t>}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zh-CN" sz="2800" b="1" dirty="0" smtClean="0"/>
              <a:t>Procedure </a:t>
            </a:r>
            <a:r>
              <a:rPr lang="en-US" altLang="zh-CN" sz="2800" b="1" dirty="0" err="1" smtClean="0"/>
              <a:t>itemsets</a:t>
            </a:r>
            <a:r>
              <a:rPr lang="en-US" altLang="zh-CN" sz="2800" b="1" dirty="0" smtClean="0"/>
              <a:t>(G</a:t>
            </a:r>
            <a:r>
              <a:rPr lang="en-US" altLang="zh-CN" sz="3600" b="1" dirty="0" smtClean="0"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lang="en-US" altLang="zh-CN" sz="2800" b="1" dirty="0" smtClean="0"/>
              <a:t>);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     Begin 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		 C := { CLOSURE ({S</a:t>
            </a:r>
            <a:r>
              <a:rPr lang="en-US" altLang="zh-CN" sz="3600" b="1" dirty="0" smtClean="0"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lang="en-US" altLang="zh-CN" sz="2800" b="1" dirty="0" smtClean="0">
                <a:sym typeface="Symbol" pitchFamily="18" charset="2"/>
              </a:rPr>
              <a:t> </a:t>
            </a:r>
            <a:r>
              <a:rPr lang="en-US" altLang="zh-CN" sz="2800" dirty="0" smtClean="0">
                <a:latin typeface="Arial" charset="0"/>
              </a:rPr>
              <a:t>•</a:t>
            </a:r>
            <a:r>
              <a:rPr lang="en-US" altLang="zh-CN" sz="2800" b="1" dirty="0" smtClean="0">
                <a:sym typeface="Symbol" pitchFamily="18" charset="2"/>
              </a:rPr>
              <a:t> </a:t>
            </a:r>
            <a:r>
              <a:rPr lang="en-US" altLang="zh-CN" sz="2800" b="1" dirty="0" smtClean="0"/>
              <a:t>S})}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          Repeat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         For C </a:t>
            </a:r>
            <a:r>
              <a:rPr lang="zh-CN" altLang="en-US" sz="2400" b="1" dirty="0" smtClean="0"/>
              <a:t>中每一项目集</a:t>
            </a:r>
            <a:r>
              <a:rPr lang="en-US" altLang="zh-CN" sz="2400" b="1" dirty="0" smtClean="0"/>
              <a:t>I</a:t>
            </a:r>
            <a:r>
              <a:rPr lang="zh-CN" altLang="en-US" sz="2400" b="1" dirty="0" smtClean="0"/>
              <a:t>和每一文法符号</a:t>
            </a:r>
            <a:r>
              <a:rPr lang="en-US" altLang="zh-CN" sz="2400" b="1" dirty="0" smtClean="0"/>
              <a:t>X 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          </a:t>
            </a:r>
            <a:r>
              <a:rPr lang="en-US" altLang="zh-CN" sz="2400" b="1" dirty="0" smtClean="0"/>
              <a:t>	If  GO(I,X) </a:t>
            </a:r>
            <a:r>
              <a:rPr lang="zh-CN" altLang="en-US" sz="2400" b="1" dirty="0" smtClean="0"/>
              <a:t>非空且不属于</a:t>
            </a:r>
            <a:r>
              <a:rPr lang="en-US" altLang="zh-CN" sz="2400" b="1" dirty="0" smtClean="0"/>
              <a:t>C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               Then </a:t>
            </a:r>
            <a:r>
              <a:rPr lang="zh-CN" altLang="en-US" sz="2400" b="1" dirty="0" smtClean="0"/>
              <a:t>把 </a:t>
            </a:r>
            <a:r>
              <a:rPr lang="en-US" altLang="zh-CN" sz="2400" b="1" dirty="0" smtClean="0"/>
              <a:t>GO(I,X) </a:t>
            </a:r>
            <a:r>
              <a:rPr lang="zh-CN" altLang="en-US" sz="2400" b="1" dirty="0" smtClean="0"/>
              <a:t>放入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中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          Until C </a:t>
            </a:r>
            <a:r>
              <a:rPr lang="zh-CN" altLang="en-US" sz="2800" b="1" dirty="0" smtClean="0"/>
              <a:t>不再增大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     End;</a:t>
            </a:r>
          </a:p>
          <a:p>
            <a:pPr algn="just" eaLnBrk="1" hangingPunct="1">
              <a:lnSpc>
                <a:spcPct val="80000"/>
              </a:lnSpc>
            </a:pPr>
            <a:r>
              <a:rPr lang="zh-CN" altLang="en-US" sz="2800" b="1" dirty="0" smtClean="0">
                <a:solidFill>
                  <a:srgbClr val="990000"/>
                </a:solidFill>
              </a:rPr>
              <a:t>转换函数</a:t>
            </a:r>
            <a:r>
              <a:rPr lang="en-US" altLang="zh-CN" sz="2800" b="1" dirty="0" smtClean="0">
                <a:solidFill>
                  <a:srgbClr val="990000"/>
                </a:solidFill>
              </a:rPr>
              <a:t>GO</a:t>
            </a:r>
            <a:r>
              <a:rPr lang="zh-CN" altLang="en-US" sz="2800" b="1" dirty="0" smtClean="0">
                <a:solidFill>
                  <a:srgbClr val="990000"/>
                </a:solidFill>
              </a:rPr>
              <a:t>建立项目集（状态）之间的连接关系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/>
              <a:t>LR(0)</a:t>
            </a:r>
            <a:r>
              <a:rPr lang="zh-CN" altLang="en-US" sz="3600" b="1" smtClean="0"/>
              <a:t>项目集规范族的构造说明</a:t>
            </a:r>
            <a:endParaRPr lang="en-US" altLang="zh-CN" sz="3600" b="1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7100" cy="3859212"/>
          </a:xfrm>
        </p:spPr>
        <p:txBody>
          <a:bodyPr/>
          <a:lstStyle/>
          <a:p>
            <a:pPr marL="450850" indent="-450850" eaLnBrk="1" hangingPunct="1">
              <a:buSzPct val="100000"/>
              <a:buFont typeface="Wingdings" pitchFamily="2" charset="2"/>
              <a:buAutoNum type="circleNumDbPlain"/>
            </a:pPr>
            <a:r>
              <a:rPr lang="zh-CN" altLang="en-US" b="1" dirty="0" smtClean="0"/>
              <a:t>置项目</a:t>
            </a:r>
            <a:r>
              <a:rPr lang="en-US" altLang="zh-CN" b="1" dirty="0" smtClean="0"/>
              <a:t>S</a:t>
            </a:r>
            <a:r>
              <a:rPr lang="en-US" altLang="zh-CN" b="1" dirty="0" smtClean="0"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lang="en-US" altLang="zh-CN" b="1" dirty="0" smtClean="0"/>
              <a:t>→</a:t>
            </a:r>
            <a:r>
              <a:rPr lang="en-US" altLang="zh-CN" b="1" dirty="0" smtClean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为初态集的</a:t>
            </a:r>
            <a:r>
              <a:rPr lang="zh-CN" altLang="en-US" b="1" dirty="0" smtClean="0">
                <a:solidFill>
                  <a:srgbClr val="FF0000"/>
                </a:solidFill>
              </a:rPr>
              <a:t>核</a:t>
            </a:r>
            <a:r>
              <a:rPr lang="zh-CN" altLang="en-US" b="1" dirty="0" smtClean="0"/>
              <a:t>，然后对</a:t>
            </a:r>
            <a:r>
              <a:rPr lang="zh-CN" altLang="en-US" b="1" dirty="0" smtClean="0">
                <a:solidFill>
                  <a:srgbClr val="FF0000"/>
                </a:solidFill>
              </a:rPr>
              <a:t>核</a:t>
            </a:r>
            <a:r>
              <a:rPr lang="zh-CN" altLang="en-US" b="1" dirty="0" smtClean="0"/>
              <a:t>求闭包</a:t>
            </a:r>
            <a:r>
              <a:rPr lang="en-US" altLang="zh-CN" b="1" dirty="0" smtClean="0"/>
              <a:t>CLOSURE({S</a:t>
            </a:r>
            <a:r>
              <a:rPr lang="en-US" altLang="zh-CN" b="1" dirty="0" smtClean="0"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lang="en-US" altLang="zh-CN" b="1" dirty="0" smtClean="0"/>
              <a:t>→</a:t>
            </a:r>
            <a:r>
              <a:rPr lang="en-US" altLang="zh-CN" b="1" dirty="0" smtClean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b="1" dirty="0" smtClean="0"/>
              <a:t>S}) </a:t>
            </a:r>
            <a:r>
              <a:rPr lang="zh-CN" altLang="en-US" b="1" dirty="0" smtClean="0"/>
              <a:t>得到初态集的</a:t>
            </a:r>
            <a:r>
              <a:rPr lang="zh-CN" altLang="en-US" b="1" dirty="0" smtClean="0">
                <a:solidFill>
                  <a:srgbClr val="0070C0"/>
                </a:solidFill>
                <a:latin typeface="方正舒体" pitchFamily="2" charset="-122"/>
                <a:ea typeface="方正舒体" pitchFamily="2" charset="-122"/>
              </a:rPr>
              <a:t>项目集</a:t>
            </a:r>
            <a:endParaRPr lang="en-US" altLang="zh-CN" b="1" dirty="0" smtClean="0"/>
          </a:p>
          <a:p>
            <a:pPr marL="450850" indent="-450850" eaLnBrk="1" hangingPunct="1">
              <a:buSzPct val="100000"/>
              <a:buFont typeface="Wingdings" pitchFamily="2" charset="2"/>
              <a:buAutoNum type="circleNumDbPlain"/>
            </a:pPr>
            <a:r>
              <a:rPr lang="zh-CN" altLang="en-US" b="1" dirty="0" smtClean="0"/>
              <a:t>对初态集或其它所构造的项目集，应用转换函数</a:t>
            </a:r>
            <a:r>
              <a:rPr lang="en-US" altLang="zh-CN" b="1" dirty="0" smtClean="0"/>
              <a:t>GO(I,X)=CLOSURE(J)</a:t>
            </a:r>
            <a:r>
              <a:rPr lang="zh-CN" altLang="en-US" b="1" dirty="0" smtClean="0"/>
              <a:t>求出新的状态</a:t>
            </a:r>
            <a:r>
              <a:rPr lang="en-US" altLang="zh-CN" b="1" dirty="0" smtClean="0"/>
              <a:t>J</a:t>
            </a:r>
            <a:r>
              <a:rPr lang="zh-CN" altLang="en-US" b="1" dirty="0" smtClean="0"/>
              <a:t>的项目集</a:t>
            </a:r>
            <a:endParaRPr lang="en-US" altLang="zh-CN" b="1" dirty="0" smtClean="0"/>
          </a:p>
          <a:p>
            <a:pPr marL="450850" indent="-450850" eaLnBrk="1" hangingPunct="1">
              <a:buSzPct val="100000"/>
              <a:buFont typeface="Wingdings" pitchFamily="2" charset="2"/>
              <a:buAutoNum type="circleNumDbPlain"/>
            </a:pPr>
            <a:r>
              <a:rPr lang="zh-CN" altLang="en-US" b="1" dirty="0" smtClean="0"/>
              <a:t>重复②直到不出现新的项目集为止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9275"/>
            <a:ext cx="7772400" cy="5546725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自底向上分析方法是一种移进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归约过程</a:t>
            </a:r>
            <a:r>
              <a:rPr lang="en-US" altLang="zh-CN" b="1" dirty="0" smtClean="0"/>
              <a:t>.</a:t>
            </a:r>
          </a:p>
          <a:p>
            <a:pPr eaLnBrk="1" hangingPunct="1"/>
            <a:r>
              <a:rPr lang="zh-CN" altLang="en-US" b="1" dirty="0" smtClean="0"/>
              <a:t>分析栈的栈顶符号形成“可归约串”（句柄）时，进行</a:t>
            </a:r>
            <a:r>
              <a:rPr lang="zh-CN" altLang="en-US" b="1" dirty="0" smtClean="0">
                <a:solidFill>
                  <a:srgbClr val="990000"/>
                </a:solidFill>
                <a:latin typeface="方正舒体" pitchFamily="2" charset="-122"/>
                <a:ea typeface="方正舒体" pitchFamily="2" charset="-122"/>
              </a:rPr>
              <a:t>归约</a:t>
            </a:r>
            <a:r>
              <a:rPr lang="en-US" altLang="zh-CN" b="1" dirty="0" smtClean="0"/>
              <a:t>.</a:t>
            </a:r>
          </a:p>
          <a:p>
            <a:pPr eaLnBrk="1" hangingPunct="1"/>
            <a:r>
              <a:rPr lang="zh-CN" altLang="en-US" b="1" dirty="0" smtClean="0"/>
              <a:t>自底向上分析方法的关键问题</a:t>
            </a:r>
            <a:r>
              <a:rPr lang="en-US" altLang="zh-CN" b="1" dirty="0" smtClean="0"/>
              <a:t>--</a:t>
            </a:r>
            <a:r>
              <a:rPr lang="zh-CN" altLang="en-US" b="1" dirty="0" smtClean="0"/>
              <a:t>确定</a:t>
            </a:r>
            <a:r>
              <a:rPr lang="zh-CN" altLang="en-US" b="1" dirty="0" smtClean="0">
                <a:solidFill>
                  <a:srgbClr val="990000"/>
                </a:solidFill>
                <a:latin typeface="方正舒体" pitchFamily="2" charset="-122"/>
                <a:ea typeface="方正舒体" pitchFamily="2" charset="-122"/>
              </a:rPr>
              <a:t>句柄</a:t>
            </a:r>
            <a:r>
              <a:rPr lang="en-US" altLang="zh-CN" b="1" dirty="0" smtClean="0"/>
              <a:t>.</a:t>
            </a:r>
          </a:p>
          <a:p>
            <a:pPr eaLnBrk="1" hangingPunct="1"/>
            <a:r>
              <a:rPr lang="en-US" altLang="zh-CN" b="1" dirty="0" smtClean="0"/>
              <a:t>LR</a:t>
            </a:r>
            <a:r>
              <a:rPr lang="zh-CN" altLang="en-US" b="1" dirty="0" smtClean="0"/>
              <a:t>分析的归约过程是规范（最右）推导的逆过程</a:t>
            </a:r>
            <a:r>
              <a:rPr lang="en-US" altLang="zh-CN" b="1" dirty="0" smtClean="0"/>
              <a:t>.</a:t>
            </a:r>
          </a:p>
          <a:p>
            <a:pPr eaLnBrk="1" hangingPunct="1"/>
            <a:r>
              <a:rPr lang="en-US" altLang="zh-CN" b="1" dirty="0" smtClean="0"/>
              <a:t>LR</a:t>
            </a:r>
            <a:r>
              <a:rPr lang="zh-CN" altLang="en-US" b="1" dirty="0" smtClean="0"/>
              <a:t>分析过程是一种规范（最左）归约过程</a:t>
            </a:r>
            <a:r>
              <a:rPr lang="en-US" altLang="zh-CN" b="1" dirty="0" smtClean="0"/>
              <a:t>.</a:t>
            </a:r>
          </a:p>
          <a:p>
            <a:pPr eaLnBrk="1" hangingPunct="1"/>
            <a:r>
              <a:rPr lang="en-US" altLang="zh-CN" b="1" dirty="0" smtClean="0"/>
              <a:t>LR</a:t>
            </a:r>
            <a:r>
              <a:rPr lang="zh-CN" altLang="en-US" b="1" dirty="0" smtClean="0"/>
              <a:t>分析方法对文法的限制少，速度快</a:t>
            </a:r>
            <a:r>
              <a:rPr lang="en-US" altLang="zh-CN" b="1" dirty="0" smtClean="0"/>
              <a:t>.</a:t>
            </a:r>
          </a:p>
          <a:p>
            <a:pPr eaLnBrk="1" hangingPunct="1"/>
            <a:r>
              <a:rPr lang="en-US" altLang="zh-CN" b="1" dirty="0" smtClean="0"/>
              <a:t>LR</a:t>
            </a:r>
            <a:r>
              <a:rPr lang="zh-CN" altLang="en-US" b="1" dirty="0" smtClean="0"/>
              <a:t>分析器的构造工作量大</a:t>
            </a:r>
            <a:r>
              <a:rPr lang="en-US" altLang="zh-CN" b="1" dirty="0" smtClean="0"/>
              <a:t>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84975" cy="792088"/>
          </a:xfrm>
        </p:spPr>
        <p:txBody>
          <a:bodyPr/>
          <a:lstStyle/>
          <a:p>
            <a:pPr eaLnBrk="1" hangingPunct="1"/>
            <a:r>
              <a:rPr lang="zh-CN" altLang="en-US" sz="3700" b="1" dirty="0" smtClean="0"/>
              <a:t>例：一个文法</a:t>
            </a:r>
            <a:r>
              <a:rPr lang="en-US" altLang="zh-CN" sz="3700" b="1" dirty="0" smtClean="0"/>
              <a:t>LR(0)</a:t>
            </a:r>
            <a:r>
              <a:rPr lang="zh-CN" altLang="en-US" sz="3700" b="1" dirty="0" smtClean="0"/>
              <a:t>项目集规范族的构造</a:t>
            </a:r>
            <a:endParaRPr lang="en-US" altLang="zh-CN" sz="3700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060575"/>
            <a:ext cx="1873250" cy="424815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latin typeface="宋体" pitchFamily="2" charset="-122"/>
              </a:rPr>
              <a:t>文法</a:t>
            </a:r>
            <a:r>
              <a:rPr lang="en-US" altLang="zh-CN" sz="2800" b="1" dirty="0" smtClean="0">
                <a:latin typeface="宋体" pitchFamily="2" charset="-122"/>
              </a:rPr>
              <a:t>G</a:t>
            </a:r>
            <a:r>
              <a:rPr lang="zh-CN" altLang="en-US" sz="2800" b="1" dirty="0" smtClean="0">
                <a:latin typeface="宋体" pitchFamily="2" charset="-122"/>
              </a:rPr>
              <a:t>: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宋体" pitchFamily="2" charset="-122"/>
              </a:rPr>
              <a:t>(0) </a:t>
            </a:r>
            <a:r>
              <a:rPr lang="en-US" altLang="zh-CN" sz="2800" dirty="0" smtClean="0">
                <a:solidFill>
                  <a:srgbClr val="C00000"/>
                </a:solidFill>
              </a:rPr>
              <a:t>S</a:t>
            </a:r>
            <a:r>
              <a:rPr lang="en-US" altLang="zh-CN" sz="2800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lang="en-US" altLang="zh-CN" sz="2800" b="1" dirty="0" smtClean="0">
                <a:solidFill>
                  <a:srgbClr val="C00000"/>
                </a:solidFill>
                <a:latin typeface="宋体" pitchFamily="2" charset="-122"/>
              </a:rPr>
              <a:t>→E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宋体" pitchFamily="2" charset="-122"/>
              </a:rPr>
              <a:t>(1) </a:t>
            </a:r>
            <a:r>
              <a:rPr lang="en-US" altLang="zh-CN" sz="2800" b="1" dirty="0" err="1" smtClean="0">
                <a:latin typeface="宋体" pitchFamily="2" charset="-122"/>
              </a:rPr>
              <a:t>E→aA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宋体" pitchFamily="2" charset="-122"/>
              </a:rPr>
              <a:t>(2) </a:t>
            </a:r>
            <a:r>
              <a:rPr lang="en-US" altLang="zh-CN" sz="2800" b="1" dirty="0" err="1" smtClean="0">
                <a:latin typeface="宋体" pitchFamily="2" charset="-122"/>
              </a:rPr>
              <a:t>E→bB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宋体" pitchFamily="2" charset="-122"/>
              </a:rPr>
              <a:t>(3) </a:t>
            </a:r>
            <a:r>
              <a:rPr lang="en-US" altLang="zh-CN" sz="2800" b="1" dirty="0" err="1" smtClean="0">
                <a:latin typeface="宋体" pitchFamily="2" charset="-122"/>
              </a:rPr>
              <a:t>A→cA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宋体" pitchFamily="2" charset="-122"/>
              </a:rPr>
              <a:t>(4) </a:t>
            </a:r>
            <a:r>
              <a:rPr lang="en-US" altLang="zh-CN" sz="2800" b="1" dirty="0" err="1" smtClean="0">
                <a:latin typeface="宋体" pitchFamily="2" charset="-122"/>
              </a:rPr>
              <a:t>A→d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宋体" pitchFamily="2" charset="-122"/>
              </a:rPr>
              <a:t>(5) </a:t>
            </a:r>
            <a:r>
              <a:rPr lang="en-US" altLang="zh-CN" sz="2800" b="1" dirty="0" err="1" smtClean="0">
                <a:latin typeface="宋体" pitchFamily="2" charset="-122"/>
              </a:rPr>
              <a:t>B→cB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宋体" pitchFamily="2" charset="-122"/>
              </a:rPr>
              <a:t>(6) </a:t>
            </a:r>
            <a:r>
              <a:rPr lang="en-US" altLang="zh-CN" sz="2800" b="1" dirty="0" err="1" smtClean="0">
                <a:latin typeface="宋体" pitchFamily="2" charset="-122"/>
              </a:rPr>
              <a:t>B→d</a:t>
            </a:r>
            <a:endParaRPr lang="zh-CN" altLang="en-US" sz="2800" b="1" dirty="0" smtClean="0">
              <a:latin typeface="宋体" pitchFamily="2" charset="-122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348038" y="2060575"/>
            <a:ext cx="467995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>
                <a:latin typeface="Tahoma" pitchFamily="34" charset="0"/>
              </a:rPr>
              <a:t>该文法的项目有：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1 S</a:t>
            </a:r>
            <a:r>
              <a:rPr lang="en-US" altLang="zh-CN" sz="2800" dirty="0">
                <a:latin typeface="Tahoma" pitchFamily="34" charset="0"/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lang="en-US" altLang="zh-CN" sz="2800" dirty="0">
                <a:latin typeface="Tahoma" pitchFamily="34" charset="0"/>
              </a:rPr>
              <a:t>→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>
                <a:latin typeface="Tahoma" pitchFamily="34" charset="0"/>
              </a:rPr>
              <a:t>E         10  </a:t>
            </a:r>
            <a:r>
              <a:rPr lang="en-US" altLang="zh-CN" sz="2800" dirty="0" err="1">
                <a:latin typeface="Tahoma" pitchFamily="34" charset="0"/>
              </a:rPr>
              <a:t>A→d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endParaRPr lang="en-US" altLang="zh-CN" sz="2800" dirty="0"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2 S</a:t>
            </a:r>
            <a:r>
              <a:rPr lang="en-US" altLang="zh-CN" sz="2800" dirty="0">
                <a:latin typeface="Tahoma" pitchFamily="34" charset="0"/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lang="en-US" altLang="zh-CN" sz="2800" dirty="0">
                <a:latin typeface="Tahoma" pitchFamily="34" charset="0"/>
              </a:rPr>
              <a:t>→E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>
                <a:latin typeface="Tahoma" pitchFamily="34" charset="0"/>
              </a:rPr>
              <a:t>         11  E→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 err="1">
                <a:latin typeface="Tahoma" pitchFamily="34" charset="0"/>
              </a:rPr>
              <a:t>bB</a:t>
            </a:r>
            <a:endParaRPr lang="en-US" altLang="zh-CN" sz="2800" dirty="0"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3 E→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 err="1">
                <a:latin typeface="Tahoma" pitchFamily="34" charset="0"/>
              </a:rPr>
              <a:t>aA</a:t>
            </a:r>
            <a:r>
              <a:rPr lang="en-US" altLang="zh-CN" sz="2800" dirty="0">
                <a:latin typeface="Tahoma" pitchFamily="34" charset="0"/>
              </a:rPr>
              <a:t>        12  </a:t>
            </a:r>
            <a:r>
              <a:rPr lang="en-US" altLang="zh-CN" sz="2800" dirty="0" err="1">
                <a:latin typeface="Tahoma" pitchFamily="34" charset="0"/>
              </a:rPr>
              <a:t>E→b</a:t>
            </a:r>
            <a:r>
              <a:rPr lang="en-US" altLang="zh-CN" sz="2800" dirty="0" err="1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 err="1">
                <a:latin typeface="Tahoma" pitchFamily="34" charset="0"/>
              </a:rPr>
              <a:t>B</a:t>
            </a:r>
            <a:endParaRPr lang="en-US" altLang="zh-CN" sz="2800" dirty="0"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4 </a:t>
            </a:r>
            <a:r>
              <a:rPr lang="en-US" altLang="zh-CN" sz="2800" dirty="0" err="1">
                <a:latin typeface="Tahoma" pitchFamily="34" charset="0"/>
              </a:rPr>
              <a:t>E→a</a:t>
            </a:r>
            <a:r>
              <a:rPr lang="en-US" altLang="zh-CN" sz="2800" dirty="0" err="1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 err="1">
                <a:latin typeface="Tahoma" pitchFamily="34" charset="0"/>
              </a:rPr>
              <a:t>A</a:t>
            </a:r>
            <a:r>
              <a:rPr lang="en-US" altLang="zh-CN" sz="2800" dirty="0">
                <a:latin typeface="Tahoma" pitchFamily="34" charset="0"/>
              </a:rPr>
              <a:t>        13  </a:t>
            </a:r>
            <a:r>
              <a:rPr lang="en-US" altLang="zh-CN" sz="2800" dirty="0" err="1">
                <a:latin typeface="Tahoma" pitchFamily="34" charset="0"/>
              </a:rPr>
              <a:t>E→bB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endParaRPr lang="en-US" altLang="zh-CN" sz="2800" dirty="0"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5 </a:t>
            </a:r>
            <a:r>
              <a:rPr lang="en-US" altLang="zh-CN" sz="2800" dirty="0" err="1">
                <a:latin typeface="Tahoma" pitchFamily="34" charset="0"/>
              </a:rPr>
              <a:t>E→aA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>
                <a:latin typeface="Tahoma" pitchFamily="34" charset="0"/>
              </a:rPr>
              <a:t>        14  B→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 err="1">
                <a:latin typeface="Tahoma" pitchFamily="34" charset="0"/>
              </a:rPr>
              <a:t>cB</a:t>
            </a:r>
            <a:endParaRPr lang="en-US" altLang="zh-CN" sz="2800" dirty="0"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6 A→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 err="1">
                <a:latin typeface="Tahoma" pitchFamily="34" charset="0"/>
              </a:rPr>
              <a:t>cA</a:t>
            </a:r>
            <a:r>
              <a:rPr lang="en-US" altLang="zh-CN" sz="2800" dirty="0">
                <a:latin typeface="Tahoma" pitchFamily="34" charset="0"/>
              </a:rPr>
              <a:t>        15  </a:t>
            </a:r>
            <a:r>
              <a:rPr lang="en-US" altLang="zh-CN" sz="2800" dirty="0" err="1">
                <a:latin typeface="Tahoma" pitchFamily="34" charset="0"/>
              </a:rPr>
              <a:t>B→c</a:t>
            </a:r>
            <a:r>
              <a:rPr lang="en-US" altLang="zh-CN" sz="2800" dirty="0" err="1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 err="1">
                <a:latin typeface="Tahoma" pitchFamily="34" charset="0"/>
              </a:rPr>
              <a:t>B</a:t>
            </a:r>
            <a:endParaRPr lang="en-US" altLang="zh-CN" sz="2800" dirty="0"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7 </a:t>
            </a:r>
            <a:r>
              <a:rPr lang="en-US" altLang="zh-CN" sz="2800" dirty="0" err="1">
                <a:latin typeface="Tahoma" pitchFamily="34" charset="0"/>
              </a:rPr>
              <a:t>A→c</a:t>
            </a:r>
            <a:r>
              <a:rPr lang="en-US" altLang="zh-CN" sz="2800" dirty="0" err="1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 err="1">
                <a:latin typeface="Tahoma" pitchFamily="34" charset="0"/>
              </a:rPr>
              <a:t>A</a:t>
            </a:r>
            <a:r>
              <a:rPr lang="en-US" altLang="zh-CN" sz="2800" dirty="0">
                <a:latin typeface="Tahoma" pitchFamily="34" charset="0"/>
              </a:rPr>
              <a:t>        16  </a:t>
            </a:r>
            <a:r>
              <a:rPr lang="en-US" altLang="zh-CN" sz="2800" dirty="0" err="1">
                <a:latin typeface="Tahoma" pitchFamily="34" charset="0"/>
              </a:rPr>
              <a:t>B→cB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endParaRPr lang="en-US" altLang="zh-CN" sz="2800" dirty="0"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8 </a:t>
            </a:r>
            <a:r>
              <a:rPr lang="en-US" altLang="zh-CN" sz="2800" dirty="0" err="1">
                <a:latin typeface="Tahoma" pitchFamily="34" charset="0"/>
              </a:rPr>
              <a:t>A→cA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>
                <a:latin typeface="Tahoma" pitchFamily="34" charset="0"/>
              </a:rPr>
              <a:t>        17  B→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>
                <a:latin typeface="Tahoma" pitchFamily="34" charset="0"/>
              </a:rPr>
              <a:t>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9 A→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r>
              <a:rPr lang="en-US" altLang="zh-CN" sz="2800" dirty="0">
                <a:latin typeface="Tahoma" pitchFamily="34" charset="0"/>
              </a:rPr>
              <a:t>d          18  </a:t>
            </a:r>
            <a:r>
              <a:rPr lang="en-US" altLang="zh-CN" sz="2800" dirty="0" err="1">
                <a:latin typeface="Tahoma" pitchFamily="34" charset="0"/>
              </a:rPr>
              <a:t>B→d</a:t>
            </a:r>
            <a:r>
              <a:rPr lang="en-US" altLang="zh-CN" sz="2800" dirty="0">
                <a:latin typeface="Symbol" pitchFamily="18" charset="2"/>
                <a:ea typeface="Arial Unicode MS" pitchFamily="34" charset="-122"/>
                <a:cs typeface="Arial Unicode MS" pitchFamily="34" charset="-122"/>
              </a:rPr>
              <a:t>·</a:t>
            </a:r>
            <a:endParaRPr lang="zh-CN" altLang="en-US" sz="2800" dirty="0">
              <a:latin typeface="Symbol" pitchFamily="18" charset="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9"/>
          <p:cNvSpPr>
            <a:spLocks noChangeArrowheads="1"/>
          </p:cNvSpPr>
          <p:nvPr/>
        </p:nvSpPr>
        <p:spPr bwMode="auto">
          <a:xfrm>
            <a:off x="179388" y="188913"/>
            <a:ext cx="3313112" cy="37449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b="1"/>
              <a:t>该文法的项目有：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/>
              <a:t>1 S′→</a:t>
            </a:r>
            <a:r>
              <a:rPr lang="en-US" altLang="zh-CN">
                <a:latin typeface="Arial" charset="0"/>
              </a:rPr>
              <a:t>·</a:t>
            </a:r>
            <a:r>
              <a:rPr lang="en-US" altLang="zh-CN"/>
              <a:t>E     10  A→d.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/>
              <a:t>2 S′→E</a:t>
            </a:r>
            <a:r>
              <a:rPr lang="en-US" altLang="zh-CN">
                <a:latin typeface="Arial" charset="0"/>
              </a:rPr>
              <a:t>·</a:t>
            </a:r>
            <a:r>
              <a:rPr lang="en-US" altLang="zh-CN"/>
              <a:t>     11  E→</a:t>
            </a:r>
            <a:r>
              <a:rPr lang="en-US" altLang="zh-CN">
                <a:latin typeface="Arial" charset="0"/>
              </a:rPr>
              <a:t>·</a:t>
            </a:r>
            <a:r>
              <a:rPr lang="en-US" altLang="zh-CN"/>
              <a:t>bB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/>
              <a:t>3 E→</a:t>
            </a:r>
            <a:r>
              <a:rPr lang="en-US" altLang="zh-CN">
                <a:latin typeface="Arial" charset="0"/>
              </a:rPr>
              <a:t>·</a:t>
            </a:r>
            <a:r>
              <a:rPr lang="en-US" altLang="zh-CN"/>
              <a:t>aA       12  E→b</a:t>
            </a:r>
            <a:r>
              <a:rPr lang="en-US" altLang="zh-CN">
                <a:latin typeface="Arial" charset="0"/>
              </a:rPr>
              <a:t>·</a:t>
            </a:r>
            <a:r>
              <a:rPr lang="en-US" altLang="zh-CN"/>
              <a:t>B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/>
              <a:t>4 E→a</a:t>
            </a:r>
            <a:r>
              <a:rPr lang="en-US" altLang="zh-CN">
                <a:latin typeface="Arial" charset="0"/>
              </a:rPr>
              <a:t>·</a:t>
            </a:r>
            <a:r>
              <a:rPr lang="en-US" altLang="zh-CN"/>
              <a:t>A       13  E→bB</a:t>
            </a:r>
            <a:r>
              <a:rPr lang="en-US" altLang="zh-CN">
                <a:latin typeface="Arial" charset="0"/>
              </a:rPr>
              <a:t>·</a:t>
            </a:r>
            <a:endParaRPr lang="en-US" altLang="zh-CN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/>
              <a:t>5 E→aA</a:t>
            </a:r>
            <a:r>
              <a:rPr lang="en-US" altLang="zh-CN">
                <a:latin typeface="Arial" charset="0"/>
              </a:rPr>
              <a:t>·</a:t>
            </a:r>
            <a:r>
              <a:rPr lang="en-US" altLang="zh-CN"/>
              <a:t>       14  B→</a:t>
            </a:r>
            <a:r>
              <a:rPr lang="en-US" altLang="zh-CN">
                <a:latin typeface="Arial" charset="0"/>
              </a:rPr>
              <a:t>·</a:t>
            </a:r>
            <a:r>
              <a:rPr lang="en-US" altLang="zh-CN"/>
              <a:t>cB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/>
              <a:t>6 A→</a:t>
            </a:r>
            <a:r>
              <a:rPr lang="en-US" altLang="zh-CN">
                <a:latin typeface="Arial" charset="0"/>
              </a:rPr>
              <a:t>·</a:t>
            </a:r>
            <a:r>
              <a:rPr lang="en-US" altLang="zh-CN"/>
              <a:t>cA       15  B→c</a:t>
            </a:r>
            <a:r>
              <a:rPr lang="en-US" altLang="zh-CN">
                <a:latin typeface="Arial" charset="0"/>
              </a:rPr>
              <a:t>·</a:t>
            </a:r>
            <a:r>
              <a:rPr lang="en-US" altLang="zh-CN"/>
              <a:t>B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/>
              <a:t>7 A→c</a:t>
            </a:r>
            <a:r>
              <a:rPr lang="en-US" altLang="zh-CN">
                <a:latin typeface="Arial" charset="0"/>
              </a:rPr>
              <a:t>·</a:t>
            </a:r>
            <a:r>
              <a:rPr lang="en-US" altLang="zh-CN"/>
              <a:t>A       16  B→cB</a:t>
            </a:r>
            <a:r>
              <a:rPr lang="en-US" altLang="zh-CN">
                <a:latin typeface="Arial" charset="0"/>
              </a:rPr>
              <a:t>·</a:t>
            </a:r>
            <a:endParaRPr lang="en-US" altLang="zh-CN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/>
              <a:t>8 A→cA</a:t>
            </a:r>
            <a:r>
              <a:rPr lang="en-US" altLang="zh-CN">
                <a:latin typeface="Arial" charset="0"/>
              </a:rPr>
              <a:t>·</a:t>
            </a:r>
            <a:r>
              <a:rPr lang="en-US" altLang="zh-CN"/>
              <a:t>       17  B→</a:t>
            </a:r>
            <a:r>
              <a:rPr lang="en-US" altLang="zh-CN">
                <a:latin typeface="Arial" charset="0"/>
              </a:rPr>
              <a:t>·</a:t>
            </a:r>
            <a:r>
              <a:rPr lang="en-US" altLang="zh-CN"/>
              <a:t>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/>
              <a:t>9 A→</a:t>
            </a:r>
            <a:r>
              <a:rPr lang="en-US" altLang="zh-CN">
                <a:latin typeface="Arial" charset="0"/>
              </a:rPr>
              <a:t>·</a:t>
            </a:r>
            <a:r>
              <a:rPr lang="en-US" altLang="zh-CN"/>
              <a:t>d          18  B→d</a:t>
            </a:r>
            <a:r>
              <a:rPr lang="en-US" altLang="zh-CN">
                <a:latin typeface="Arial" charset="0"/>
              </a:rPr>
              <a:t>·</a:t>
            </a:r>
            <a:endParaRPr lang="zh-CN" alt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4103688" y="5516563"/>
            <a:ext cx="1800225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</a:rPr>
              <a:t>5</a:t>
            </a:r>
            <a:r>
              <a:rPr lang="en-US" altLang="zh-CN" b="1">
                <a:solidFill>
                  <a:srgbClr val="000000"/>
                </a:solidFill>
              </a:rPr>
              <a:t>:  </a:t>
            </a:r>
            <a:r>
              <a:rPr lang="en-US" altLang="zh-CN" b="1">
                <a:solidFill>
                  <a:srgbClr val="990000"/>
                </a:solidFill>
                <a:latin typeface="宋体" pitchFamily="2" charset="-122"/>
              </a:rPr>
              <a:t>B→c</a:t>
            </a:r>
            <a:r>
              <a:rPr lang="en-US" altLang="zh-CN" b="1">
                <a:solidFill>
                  <a:srgbClr val="990000"/>
                </a:solidFill>
                <a:latin typeface="Arial" charset="0"/>
              </a:rPr>
              <a:t>·</a:t>
            </a:r>
            <a:r>
              <a:rPr lang="en-US" altLang="zh-CN" b="1">
                <a:solidFill>
                  <a:srgbClr val="990000"/>
                </a:solidFill>
                <a:latin typeface="宋体" pitchFamily="2" charset="-122"/>
              </a:rPr>
              <a:t>B</a:t>
            </a:r>
            <a:r>
              <a:rPr lang="en-US" altLang="zh-CN" b="1">
                <a:latin typeface="宋体" pitchFamily="2" charset="-122"/>
              </a:rPr>
              <a:t>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   B→</a:t>
            </a:r>
            <a:r>
              <a:rPr lang="en-US" altLang="zh-CN" b="1">
                <a:latin typeface="Arial" charset="0"/>
              </a:rPr>
              <a:t>·</a:t>
            </a:r>
            <a:r>
              <a:rPr lang="en-US" altLang="zh-CN" b="1">
                <a:latin typeface="宋体" pitchFamily="2" charset="-122"/>
              </a:rPr>
              <a:t>cB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   B→</a:t>
            </a:r>
            <a:r>
              <a:rPr lang="en-US" altLang="zh-CN" b="1">
                <a:latin typeface="Arial" charset="0"/>
              </a:rPr>
              <a:t>·</a:t>
            </a:r>
            <a:r>
              <a:rPr lang="en-US" altLang="zh-CN" b="1">
                <a:latin typeface="宋体" pitchFamily="2" charset="-122"/>
              </a:rPr>
              <a:t>d</a:t>
            </a:r>
            <a:endParaRPr lang="zh-CN" altLang="en-US" b="1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7056438" y="2349500"/>
            <a:ext cx="180022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6</a:t>
            </a:r>
            <a:r>
              <a:rPr lang="en-US" altLang="zh-CN" sz="2800" b="1">
                <a:solidFill>
                  <a:srgbClr val="000000"/>
                </a:solidFill>
              </a:rPr>
              <a:t>: E</a:t>
            </a:r>
            <a:r>
              <a:rPr lang="en-US" altLang="zh-CN" sz="2800" b="1">
                <a:latin typeface="宋体" pitchFamily="2" charset="-122"/>
              </a:rPr>
              <a:t>→aA</a:t>
            </a:r>
            <a:r>
              <a:rPr lang="en-US" altLang="zh-CN" sz="2800" b="1">
                <a:latin typeface="Arial" charset="0"/>
              </a:rPr>
              <a:t>·</a:t>
            </a:r>
            <a:endParaRPr lang="en-US" altLang="zh-CN" sz="3600" b="1">
              <a:latin typeface="宋体" pitchFamily="2" charset="-122"/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6948488" y="3860800"/>
            <a:ext cx="180022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7 </a:t>
            </a:r>
            <a:r>
              <a:rPr lang="en-US" altLang="zh-CN" sz="2800" b="1">
                <a:solidFill>
                  <a:srgbClr val="000000"/>
                </a:solidFill>
              </a:rPr>
              <a:t>: </a:t>
            </a:r>
            <a:r>
              <a:rPr lang="en-US" altLang="zh-CN" sz="2800" b="1">
                <a:latin typeface="宋体" pitchFamily="2" charset="-122"/>
              </a:rPr>
              <a:t>E→bB</a:t>
            </a:r>
            <a:r>
              <a:rPr lang="en-US" altLang="zh-CN" sz="2800" b="1">
                <a:latin typeface="Arial" charset="0"/>
              </a:rPr>
              <a:t>·</a:t>
            </a:r>
            <a:endParaRPr lang="en-US" altLang="zh-CN" sz="2800" b="1">
              <a:latin typeface="宋体" pitchFamily="2" charset="-122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199313" y="188913"/>
            <a:ext cx="180022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8</a:t>
            </a:r>
            <a:r>
              <a:rPr lang="en-US" altLang="zh-CN" sz="2800" b="1">
                <a:solidFill>
                  <a:srgbClr val="000000"/>
                </a:solidFill>
              </a:rPr>
              <a:t>: </a:t>
            </a:r>
            <a:r>
              <a:rPr lang="en-US" altLang="zh-CN" sz="2800" b="1">
                <a:latin typeface="宋体" pitchFamily="2" charset="-122"/>
              </a:rPr>
              <a:t>A→cA</a:t>
            </a:r>
            <a:r>
              <a:rPr lang="en-US" altLang="zh-CN" sz="2800" b="1">
                <a:latin typeface="Arial" charset="0"/>
              </a:rPr>
              <a:t>·</a:t>
            </a:r>
            <a:endParaRPr lang="en-US" altLang="zh-CN" sz="2800" b="1">
              <a:latin typeface="宋体" pitchFamily="2" charset="-122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7127875" y="5876925"/>
            <a:ext cx="180022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9 </a:t>
            </a:r>
            <a:r>
              <a:rPr lang="en-US" altLang="zh-CN" sz="2800" b="1">
                <a:solidFill>
                  <a:srgbClr val="000000"/>
                </a:solidFill>
              </a:rPr>
              <a:t>: </a:t>
            </a:r>
            <a:r>
              <a:rPr lang="en-US" altLang="zh-CN" sz="2800" b="1">
                <a:latin typeface="宋体" pitchFamily="2" charset="-122"/>
              </a:rPr>
              <a:t>B→cB</a:t>
            </a:r>
            <a:r>
              <a:rPr lang="en-US" altLang="zh-CN" sz="2800" b="1">
                <a:latin typeface="Arial" charset="0"/>
              </a:rPr>
              <a:t>·</a:t>
            </a:r>
            <a:endParaRPr lang="en-US" altLang="zh-CN" sz="2800" b="1">
              <a:latin typeface="宋体" pitchFamily="2" charset="-122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7127875" y="1052513"/>
            <a:ext cx="180022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10</a:t>
            </a:r>
            <a:r>
              <a:rPr lang="en-US" altLang="zh-CN" sz="2800" b="1">
                <a:solidFill>
                  <a:srgbClr val="000000"/>
                </a:solidFill>
              </a:rPr>
              <a:t>: </a:t>
            </a:r>
            <a:r>
              <a:rPr lang="en-US" altLang="zh-CN" sz="2800" b="1">
                <a:latin typeface="宋体" pitchFamily="2" charset="-122"/>
              </a:rPr>
              <a:t>A→d</a:t>
            </a:r>
            <a:r>
              <a:rPr lang="en-US" altLang="zh-CN" sz="2800" b="1">
                <a:latin typeface="Arial" charset="0"/>
              </a:rPr>
              <a:t>·</a:t>
            </a:r>
            <a:endParaRPr lang="en-US" altLang="zh-CN" sz="2800" b="1">
              <a:latin typeface="宋体" pitchFamily="2" charset="-122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7272338" y="4652963"/>
            <a:ext cx="169227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11 </a:t>
            </a:r>
            <a:r>
              <a:rPr lang="en-US" altLang="zh-CN" sz="2800" b="1">
                <a:solidFill>
                  <a:srgbClr val="000000"/>
                </a:solidFill>
              </a:rPr>
              <a:t>: </a:t>
            </a:r>
            <a:r>
              <a:rPr lang="en-US" altLang="zh-CN" sz="2800" b="1">
                <a:latin typeface="宋体" pitchFamily="2" charset="-122"/>
              </a:rPr>
              <a:t>B→d</a:t>
            </a:r>
            <a:r>
              <a:rPr lang="en-US" altLang="zh-CN" sz="2800" b="1">
                <a:latin typeface="Arial" charset="0"/>
              </a:rPr>
              <a:t>·</a:t>
            </a:r>
            <a:endParaRPr lang="en-US" altLang="zh-CN" sz="2800" b="1">
              <a:latin typeface="宋体" pitchFamily="2" charset="-122"/>
            </a:endParaRPr>
          </a:p>
        </p:txBody>
      </p:sp>
      <p:sp>
        <p:nvSpPr>
          <p:cNvPr id="124940" name="Rectangle 12"/>
          <p:cNvSpPr>
            <a:spLocks noChangeArrowheads="1"/>
          </p:cNvSpPr>
          <p:nvPr/>
        </p:nvSpPr>
        <p:spPr bwMode="auto">
          <a:xfrm>
            <a:off x="3959225" y="3933825"/>
            <a:ext cx="2087563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zh-CN" altLang="zh-CN" b="1">
                <a:latin typeface="宋体" pitchFamily="2" charset="-122"/>
              </a:rPr>
              <a:t> </a:t>
            </a:r>
            <a:r>
              <a:rPr lang="en-US" altLang="zh-CN" b="1">
                <a:latin typeface="宋体" pitchFamily="2" charset="-122"/>
              </a:rPr>
              <a:t>I</a:t>
            </a:r>
            <a:r>
              <a:rPr lang="en-US" altLang="zh-CN" b="1" baseline="-25000">
                <a:latin typeface="宋体" pitchFamily="2" charset="-122"/>
              </a:rPr>
              <a:t>3</a:t>
            </a:r>
            <a:r>
              <a:rPr lang="en-US" altLang="zh-CN" b="1">
                <a:latin typeface="宋体" pitchFamily="2" charset="-122"/>
              </a:rPr>
              <a:t>: </a:t>
            </a:r>
            <a:r>
              <a:rPr lang="en-US" altLang="zh-CN" b="1">
                <a:solidFill>
                  <a:srgbClr val="990000"/>
                </a:solidFill>
                <a:latin typeface="宋体" pitchFamily="2" charset="-122"/>
              </a:rPr>
              <a:t>E→b</a:t>
            </a:r>
            <a:r>
              <a:rPr lang="en-US" altLang="zh-CN" b="1">
                <a:solidFill>
                  <a:srgbClr val="990000"/>
                </a:solidFill>
                <a:latin typeface="Arial" charset="0"/>
              </a:rPr>
              <a:t>·</a:t>
            </a:r>
            <a:r>
              <a:rPr lang="en-US" altLang="zh-CN" b="1">
                <a:solidFill>
                  <a:srgbClr val="990000"/>
                </a:solidFill>
                <a:latin typeface="宋体" pitchFamily="2" charset="-122"/>
              </a:rPr>
              <a:t>B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     B→</a:t>
            </a:r>
            <a:r>
              <a:rPr lang="en-US" altLang="zh-CN" b="1">
                <a:latin typeface="Arial" charset="0"/>
              </a:rPr>
              <a:t>·</a:t>
            </a:r>
            <a:r>
              <a:rPr lang="en-US" altLang="zh-CN" b="1">
                <a:latin typeface="宋体" pitchFamily="2" charset="-122"/>
              </a:rPr>
              <a:t>cB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     B→</a:t>
            </a:r>
            <a:r>
              <a:rPr lang="en-US" altLang="zh-CN" b="1">
                <a:latin typeface="Arial" charset="0"/>
              </a:rPr>
              <a:t>·</a:t>
            </a:r>
            <a:r>
              <a:rPr lang="en-US" altLang="zh-CN" b="1">
                <a:latin typeface="宋体" pitchFamily="2" charset="-122"/>
              </a:rPr>
              <a:t>d</a:t>
            </a:r>
            <a:endParaRPr lang="zh-CN" altLang="en-US" b="1"/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3959225" y="188913"/>
            <a:ext cx="1873250" cy="122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I</a:t>
            </a:r>
            <a:r>
              <a:rPr lang="en-US" altLang="zh-CN" b="1" baseline="-25000">
                <a:latin typeface="宋体" pitchFamily="2" charset="-122"/>
              </a:rPr>
              <a:t>4</a:t>
            </a:r>
            <a:r>
              <a:rPr lang="en-US" altLang="zh-CN" b="1">
                <a:latin typeface="宋体" pitchFamily="2" charset="-122"/>
              </a:rPr>
              <a:t>:</a:t>
            </a:r>
            <a:r>
              <a:rPr lang="en-US" altLang="zh-CN" b="1">
                <a:solidFill>
                  <a:srgbClr val="000000"/>
                </a:solidFill>
              </a:rPr>
              <a:t> </a:t>
            </a:r>
            <a:r>
              <a:rPr lang="en-US" altLang="zh-CN" b="1">
                <a:solidFill>
                  <a:srgbClr val="990000"/>
                </a:solidFill>
                <a:latin typeface="宋体" pitchFamily="2" charset="-122"/>
              </a:rPr>
              <a:t>A→c</a:t>
            </a:r>
            <a:r>
              <a:rPr lang="en-US" altLang="zh-CN" b="1">
                <a:solidFill>
                  <a:srgbClr val="990000"/>
                </a:solidFill>
                <a:latin typeface="Arial" charset="0"/>
              </a:rPr>
              <a:t>·</a:t>
            </a:r>
            <a:r>
              <a:rPr lang="en-US" altLang="zh-CN" b="1">
                <a:solidFill>
                  <a:srgbClr val="990000"/>
                </a:solidFill>
                <a:latin typeface="宋体" pitchFamily="2" charset="-122"/>
              </a:rPr>
              <a:t>A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   A→</a:t>
            </a:r>
            <a:r>
              <a:rPr lang="en-US" altLang="zh-CN" b="1">
                <a:latin typeface="Arial" charset="0"/>
              </a:rPr>
              <a:t>·</a:t>
            </a:r>
            <a:r>
              <a:rPr lang="en-US" altLang="zh-CN" b="1">
                <a:latin typeface="宋体" pitchFamily="2" charset="-122"/>
              </a:rPr>
              <a:t>cA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   A →</a:t>
            </a:r>
            <a:r>
              <a:rPr lang="en-US" altLang="zh-CN" b="1">
                <a:latin typeface="Arial" charset="0"/>
              </a:rPr>
              <a:t>·</a:t>
            </a:r>
            <a:r>
              <a:rPr lang="en-US" altLang="zh-CN" b="1">
                <a:latin typeface="宋体" pitchFamily="2" charset="-122"/>
              </a:rPr>
              <a:t>d</a:t>
            </a:r>
          </a:p>
        </p:txBody>
      </p:sp>
      <p:sp>
        <p:nvSpPr>
          <p:cNvPr id="12494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1116013" y="4941888"/>
            <a:ext cx="1870075" cy="122396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latin typeface="宋体" pitchFamily="2" charset="-122"/>
              </a:rPr>
              <a:t>I</a:t>
            </a:r>
            <a:r>
              <a:rPr lang="en-US" altLang="zh-CN" sz="2400" b="1" baseline="-25000" smtClean="0">
                <a:latin typeface="宋体" pitchFamily="2" charset="-122"/>
              </a:rPr>
              <a:t>0 </a:t>
            </a:r>
            <a:r>
              <a:rPr lang="en-US" altLang="zh-CN" sz="2400" b="1" smtClean="0"/>
              <a:t>: S′→</a:t>
            </a:r>
            <a:r>
              <a:rPr lang="en-US" altLang="zh-CN" sz="2400" b="1" smtClean="0">
                <a:latin typeface="Arial" charset="0"/>
              </a:rPr>
              <a:t>·</a:t>
            </a:r>
            <a:r>
              <a:rPr lang="en-US" altLang="zh-CN" sz="2400" b="1" smtClean="0"/>
              <a:t>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E→</a:t>
            </a:r>
            <a:r>
              <a:rPr lang="en-US" altLang="zh-CN" sz="2400" b="1" smtClean="0">
                <a:latin typeface="Arial" charset="0"/>
              </a:rPr>
              <a:t>·</a:t>
            </a:r>
            <a:r>
              <a:rPr lang="en-US" altLang="zh-CN" sz="2400" b="1" smtClean="0"/>
              <a:t>aA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E→</a:t>
            </a:r>
            <a:r>
              <a:rPr lang="en-US" altLang="zh-CN" sz="2400" b="1" smtClean="0">
                <a:latin typeface="Arial" charset="0"/>
              </a:rPr>
              <a:t>·</a:t>
            </a:r>
            <a:r>
              <a:rPr lang="en-US" altLang="zh-CN" sz="2400" b="1" smtClean="0"/>
              <a:t>bB</a:t>
            </a:r>
            <a:endParaRPr lang="zh-CN" altLang="en-US" sz="2400" b="1" smtClean="0"/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4032250" y="3141663"/>
            <a:ext cx="18002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I</a:t>
            </a:r>
            <a:r>
              <a:rPr lang="en-US" altLang="zh-CN" b="1" baseline="-25000">
                <a:latin typeface="宋体" pitchFamily="2" charset="-122"/>
              </a:rPr>
              <a:t>1</a:t>
            </a:r>
            <a:r>
              <a:rPr lang="en-US" altLang="zh-CN" b="1">
                <a:latin typeface="宋体" pitchFamily="2" charset="-122"/>
              </a:rPr>
              <a:t>: S′→E</a:t>
            </a:r>
            <a:r>
              <a:rPr lang="en-US" altLang="zh-CN" b="1">
                <a:latin typeface="Arial" charset="0"/>
              </a:rPr>
              <a:t>·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124944" name="Rectangle 16"/>
          <p:cNvSpPr>
            <a:spLocks noChangeArrowheads="1"/>
          </p:cNvSpPr>
          <p:nvPr/>
        </p:nvSpPr>
        <p:spPr bwMode="auto">
          <a:xfrm>
            <a:off x="4032250" y="1628775"/>
            <a:ext cx="1727200" cy="1225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I</a:t>
            </a:r>
            <a:r>
              <a:rPr lang="en-US" altLang="zh-CN" b="1" baseline="-25000">
                <a:latin typeface="宋体" pitchFamily="2" charset="-122"/>
              </a:rPr>
              <a:t>2</a:t>
            </a:r>
            <a:r>
              <a:rPr lang="en-US" altLang="zh-CN" b="1">
                <a:latin typeface="宋体" pitchFamily="2" charset="-122"/>
              </a:rPr>
              <a:t>: </a:t>
            </a:r>
            <a:r>
              <a:rPr lang="en-US" altLang="zh-CN" b="1">
                <a:solidFill>
                  <a:srgbClr val="990000"/>
                </a:solidFill>
                <a:latin typeface="宋体" pitchFamily="2" charset="-122"/>
              </a:rPr>
              <a:t>E→a</a:t>
            </a:r>
            <a:r>
              <a:rPr lang="en-US" altLang="zh-CN" b="1">
                <a:solidFill>
                  <a:srgbClr val="990000"/>
                </a:solidFill>
                <a:latin typeface="Arial" charset="0"/>
              </a:rPr>
              <a:t>·</a:t>
            </a:r>
            <a:r>
              <a:rPr lang="en-US" altLang="zh-CN" b="1">
                <a:solidFill>
                  <a:srgbClr val="990000"/>
                </a:solidFill>
                <a:latin typeface="宋体" pitchFamily="2" charset="-122"/>
              </a:rPr>
              <a:t>A</a:t>
            </a:r>
            <a:r>
              <a:rPr lang="en-US" altLang="zh-CN" b="1">
                <a:latin typeface="宋体" pitchFamily="2" charset="-122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    A→</a:t>
            </a:r>
            <a:r>
              <a:rPr lang="en-US" altLang="zh-CN" b="1">
                <a:latin typeface="Arial" charset="0"/>
              </a:rPr>
              <a:t>·</a:t>
            </a:r>
            <a:r>
              <a:rPr lang="en-US" altLang="zh-CN" b="1">
                <a:latin typeface="宋体" pitchFamily="2" charset="-122"/>
              </a:rPr>
              <a:t>cA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    A→</a:t>
            </a:r>
            <a:r>
              <a:rPr lang="en-US" altLang="zh-CN" b="1">
                <a:latin typeface="Arial" charset="0"/>
              </a:rPr>
              <a:t>·</a:t>
            </a:r>
            <a:r>
              <a:rPr lang="en-US" altLang="zh-CN" b="1">
                <a:latin typeface="宋体" pitchFamily="2" charset="-122"/>
              </a:rPr>
              <a:t>d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 flipV="1">
            <a:off x="2987675" y="3429000"/>
            <a:ext cx="1044575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6" name="AutoShape 18"/>
          <p:cNvSpPr>
            <a:spLocks noChangeArrowheads="1"/>
          </p:cNvSpPr>
          <p:nvPr/>
        </p:nvSpPr>
        <p:spPr bwMode="auto">
          <a:xfrm>
            <a:off x="684213" y="5445125"/>
            <a:ext cx="323850" cy="2159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3492500" y="3429000"/>
            <a:ext cx="3587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124948" name="Line 20"/>
          <p:cNvSpPr>
            <a:spLocks noChangeShapeType="1"/>
          </p:cNvSpPr>
          <p:nvPr/>
        </p:nvSpPr>
        <p:spPr bwMode="auto">
          <a:xfrm flipV="1">
            <a:off x="2987675" y="4076700"/>
            <a:ext cx="973138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3563938" y="4365625"/>
            <a:ext cx="3587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b</a:t>
            </a:r>
          </a:p>
        </p:txBody>
      </p:sp>
      <p:sp>
        <p:nvSpPr>
          <p:cNvPr id="124950" name="Arc 22"/>
          <p:cNvSpPr>
            <a:spLocks/>
          </p:cNvSpPr>
          <p:nvPr/>
        </p:nvSpPr>
        <p:spPr bwMode="auto">
          <a:xfrm rot="16986460" flipH="1">
            <a:off x="3464719" y="4869656"/>
            <a:ext cx="869950" cy="560388"/>
          </a:xfrm>
          <a:custGeom>
            <a:avLst/>
            <a:gdLst>
              <a:gd name="T0" fmla="*/ 0 w 39347"/>
              <a:gd name="T1" fmla="*/ 132778292 h 23089"/>
              <a:gd name="T2" fmla="*/ 424713583 w 39347"/>
              <a:gd name="T3" fmla="*/ 330108142 h 23089"/>
              <a:gd name="T4" fmla="*/ 191810919 w 39347"/>
              <a:gd name="T5" fmla="*/ 308819708 h 23089"/>
              <a:gd name="T6" fmla="*/ 0 60000 65536"/>
              <a:gd name="T7" fmla="*/ 0 60000 65536"/>
              <a:gd name="T8" fmla="*/ 0 60000 65536"/>
              <a:gd name="T9" fmla="*/ 0 w 39347"/>
              <a:gd name="T10" fmla="*/ 0 h 23089"/>
              <a:gd name="T11" fmla="*/ 39347 w 39347"/>
              <a:gd name="T12" fmla="*/ 23089 h 23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347" h="23089" fill="none" extrusionOk="0">
                <a:moveTo>
                  <a:pt x="0" y="9287"/>
                </a:moveTo>
                <a:cubicBezTo>
                  <a:pt x="4036" y="3469"/>
                  <a:pt x="10666" y="-1"/>
                  <a:pt x="17747" y="0"/>
                </a:cubicBezTo>
                <a:cubicBezTo>
                  <a:pt x="29676" y="0"/>
                  <a:pt x="39347" y="9670"/>
                  <a:pt x="39347" y="21600"/>
                </a:cubicBezTo>
                <a:cubicBezTo>
                  <a:pt x="39347" y="22096"/>
                  <a:pt x="39329" y="22593"/>
                  <a:pt x="39295" y="23088"/>
                </a:cubicBezTo>
              </a:path>
              <a:path w="39347" h="23089" stroke="0" extrusionOk="0">
                <a:moveTo>
                  <a:pt x="0" y="9287"/>
                </a:moveTo>
                <a:cubicBezTo>
                  <a:pt x="4036" y="3469"/>
                  <a:pt x="10666" y="-1"/>
                  <a:pt x="17747" y="0"/>
                </a:cubicBezTo>
                <a:cubicBezTo>
                  <a:pt x="29676" y="0"/>
                  <a:pt x="39347" y="9670"/>
                  <a:pt x="39347" y="21600"/>
                </a:cubicBezTo>
                <a:cubicBezTo>
                  <a:pt x="39347" y="22096"/>
                  <a:pt x="39329" y="22593"/>
                  <a:pt x="39295" y="23088"/>
                </a:cubicBezTo>
                <a:lnTo>
                  <a:pt x="17747" y="21600"/>
                </a:lnTo>
                <a:lnTo>
                  <a:pt x="0" y="928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51" name="Rectangle 23"/>
          <p:cNvSpPr>
            <a:spLocks noChangeArrowheads="1"/>
          </p:cNvSpPr>
          <p:nvPr/>
        </p:nvSpPr>
        <p:spPr bwMode="auto">
          <a:xfrm>
            <a:off x="3167063" y="5157788"/>
            <a:ext cx="358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c</a:t>
            </a:r>
          </a:p>
        </p:txBody>
      </p:sp>
      <p:sp>
        <p:nvSpPr>
          <p:cNvPr id="124953" name="Line 25"/>
          <p:cNvSpPr>
            <a:spLocks noChangeShapeType="1"/>
          </p:cNvSpPr>
          <p:nvPr/>
        </p:nvSpPr>
        <p:spPr bwMode="auto">
          <a:xfrm>
            <a:off x="5903913" y="6165850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54" name="Rectangle 26"/>
          <p:cNvSpPr>
            <a:spLocks noChangeArrowheads="1"/>
          </p:cNvSpPr>
          <p:nvPr/>
        </p:nvSpPr>
        <p:spPr bwMode="auto">
          <a:xfrm>
            <a:off x="6048375" y="5805488"/>
            <a:ext cx="358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B</a:t>
            </a:r>
          </a:p>
        </p:txBody>
      </p:sp>
      <p:sp>
        <p:nvSpPr>
          <p:cNvPr id="124956" name="Arc 28"/>
          <p:cNvSpPr>
            <a:spLocks/>
          </p:cNvSpPr>
          <p:nvPr/>
        </p:nvSpPr>
        <p:spPr bwMode="auto">
          <a:xfrm rot="12881255" flipH="1">
            <a:off x="3833813" y="5773738"/>
            <a:ext cx="447675" cy="638175"/>
          </a:xfrm>
          <a:custGeom>
            <a:avLst/>
            <a:gdLst>
              <a:gd name="T0" fmla="*/ 4919358 w 32073"/>
              <a:gd name="T1" fmla="*/ 283995322 h 30252"/>
              <a:gd name="T2" fmla="*/ 87218656 w 32073"/>
              <a:gd name="T3" fmla="*/ 25431080 h 30252"/>
              <a:gd name="T4" fmla="*/ 58738623 w 32073"/>
              <a:gd name="T5" fmla="*/ 202773567 h 30252"/>
              <a:gd name="T6" fmla="*/ 0 60000 65536"/>
              <a:gd name="T7" fmla="*/ 0 60000 65536"/>
              <a:gd name="T8" fmla="*/ 0 60000 65536"/>
              <a:gd name="T9" fmla="*/ 0 w 32073"/>
              <a:gd name="T10" fmla="*/ 0 h 30252"/>
              <a:gd name="T11" fmla="*/ 32073 w 32073"/>
              <a:gd name="T12" fmla="*/ 30252 h 302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73" h="30252" fill="none" extrusionOk="0">
                <a:moveTo>
                  <a:pt x="1808" y="30252"/>
                </a:moveTo>
                <a:cubicBezTo>
                  <a:pt x="615" y="27523"/>
                  <a:pt x="0" y="2457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5264" y="-1"/>
                  <a:pt x="28868" y="932"/>
                  <a:pt x="32073" y="2708"/>
                </a:cubicBezTo>
              </a:path>
              <a:path w="32073" h="30252" stroke="0" extrusionOk="0">
                <a:moveTo>
                  <a:pt x="1808" y="30252"/>
                </a:moveTo>
                <a:cubicBezTo>
                  <a:pt x="615" y="27523"/>
                  <a:pt x="0" y="2457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5264" y="-1"/>
                  <a:pt x="28868" y="932"/>
                  <a:pt x="32073" y="2708"/>
                </a:cubicBezTo>
                <a:lnTo>
                  <a:pt x="21600" y="21600"/>
                </a:lnTo>
                <a:lnTo>
                  <a:pt x="1808" y="3025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57" name="Rectangle 29"/>
          <p:cNvSpPr>
            <a:spLocks noChangeArrowheads="1"/>
          </p:cNvSpPr>
          <p:nvPr/>
        </p:nvSpPr>
        <p:spPr bwMode="auto">
          <a:xfrm>
            <a:off x="3455988" y="5949950"/>
            <a:ext cx="3587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c</a:t>
            </a:r>
          </a:p>
        </p:txBody>
      </p:sp>
      <p:sp>
        <p:nvSpPr>
          <p:cNvPr id="124958" name="Line 30"/>
          <p:cNvSpPr>
            <a:spLocks noChangeShapeType="1"/>
          </p:cNvSpPr>
          <p:nvPr/>
        </p:nvSpPr>
        <p:spPr bwMode="auto">
          <a:xfrm>
            <a:off x="6048375" y="4149725"/>
            <a:ext cx="900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59" name="Rectangle 31"/>
          <p:cNvSpPr>
            <a:spLocks noChangeArrowheads="1"/>
          </p:cNvSpPr>
          <p:nvPr/>
        </p:nvSpPr>
        <p:spPr bwMode="auto">
          <a:xfrm>
            <a:off x="6192838" y="3789363"/>
            <a:ext cx="358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B</a:t>
            </a:r>
          </a:p>
        </p:txBody>
      </p:sp>
      <p:sp>
        <p:nvSpPr>
          <p:cNvPr id="124960" name="Line 32"/>
          <p:cNvSpPr>
            <a:spLocks noChangeShapeType="1"/>
          </p:cNvSpPr>
          <p:nvPr/>
        </p:nvSpPr>
        <p:spPr bwMode="auto">
          <a:xfrm>
            <a:off x="6084888" y="4941888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61" name="Rectangle 33"/>
          <p:cNvSpPr>
            <a:spLocks noChangeArrowheads="1"/>
          </p:cNvSpPr>
          <p:nvPr/>
        </p:nvSpPr>
        <p:spPr bwMode="auto">
          <a:xfrm>
            <a:off x="6192838" y="4581525"/>
            <a:ext cx="3587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d</a:t>
            </a:r>
          </a:p>
        </p:txBody>
      </p:sp>
      <p:sp>
        <p:nvSpPr>
          <p:cNvPr id="124962" name="Line 34"/>
          <p:cNvSpPr>
            <a:spLocks noChangeShapeType="1"/>
          </p:cNvSpPr>
          <p:nvPr/>
        </p:nvSpPr>
        <p:spPr bwMode="auto">
          <a:xfrm flipV="1">
            <a:off x="5903913" y="5157788"/>
            <a:ext cx="13684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63" name="Rectangle 35"/>
          <p:cNvSpPr>
            <a:spLocks noChangeArrowheads="1"/>
          </p:cNvSpPr>
          <p:nvPr/>
        </p:nvSpPr>
        <p:spPr bwMode="auto">
          <a:xfrm>
            <a:off x="6048375" y="5157788"/>
            <a:ext cx="358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d</a:t>
            </a:r>
          </a:p>
        </p:txBody>
      </p:sp>
      <p:sp>
        <p:nvSpPr>
          <p:cNvPr id="124965" name="Line 37"/>
          <p:cNvSpPr>
            <a:spLocks noChangeShapeType="1"/>
          </p:cNvSpPr>
          <p:nvPr/>
        </p:nvSpPr>
        <p:spPr bwMode="auto">
          <a:xfrm>
            <a:off x="5795963" y="2708275"/>
            <a:ext cx="1260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66" name="Rectangle 38"/>
          <p:cNvSpPr>
            <a:spLocks noChangeArrowheads="1"/>
          </p:cNvSpPr>
          <p:nvPr/>
        </p:nvSpPr>
        <p:spPr bwMode="auto">
          <a:xfrm>
            <a:off x="5976938" y="2347913"/>
            <a:ext cx="358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A</a:t>
            </a:r>
          </a:p>
        </p:txBody>
      </p:sp>
      <p:sp>
        <p:nvSpPr>
          <p:cNvPr id="124967" name="Line 39"/>
          <p:cNvSpPr>
            <a:spLocks noChangeShapeType="1"/>
          </p:cNvSpPr>
          <p:nvPr/>
        </p:nvSpPr>
        <p:spPr bwMode="auto">
          <a:xfrm flipV="1">
            <a:off x="5759450" y="1341438"/>
            <a:ext cx="13684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68" name="Rectangle 40"/>
          <p:cNvSpPr>
            <a:spLocks noChangeArrowheads="1"/>
          </p:cNvSpPr>
          <p:nvPr/>
        </p:nvSpPr>
        <p:spPr bwMode="auto">
          <a:xfrm>
            <a:off x="5903913" y="1341438"/>
            <a:ext cx="358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d</a:t>
            </a:r>
          </a:p>
        </p:txBody>
      </p:sp>
      <p:sp>
        <p:nvSpPr>
          <p:cNvPr id="124969" name="Line 41"/>
          <p:cNvSpPr>
            <a:spLocks noChangeShapeType="1"/>
          </p:cNvSpPr>
          <p:nvPr/>
        </p:nvSpPr>
        <p:spPr bwMode="auto">
          <a:xfrm>
            <a:off x="5832475" y="11255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70" name="Rectangle 42"/>
          <p:cNvSpPr>
            <a:spLocks noChangeArrowheads="1"/>
          </p:cNvSpPr>
          <p:nvPr/>
        </p:nvSpPr>
        <p:spPr bwMode="auto">
          <a:xfrm>
            <a:off x="5976938" y="765175"/>
            <a:ext cx="3587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d</a:t>
            </a:r>
          </a:p>
        </p:txBody>
      </p:sp>
      <p:sp>
        <p:nvSpPr>
          <p:cNvPr id="124971" name="Line 43"/>
          <p:cNvSpPr>
            <a:spLocks noChangeShapeType="1"/>
          </p:cNvSpPr>
          <p:nvPr/>
        </p:nvSpPr>
        <p:spPr bwMode="auto">
          <a:xfrm>
            <a:off x="5832475" y="5492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72" name="Rectangle 44"/>
          <p:cNvSpPr>
            <a:spLocks noChangeArrowheads="1"/>
          </p:cNvSpPr>
          <p:nvPr/>
        </p:nvSpPr>
        <p:spPr bwMode="auto">
          <a:xfrm>
            <a:off x="5976938" y="188913"/>
            <a:ext cx="358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A</a:t>
            </a:r>
          </a:p>
        </p:txBody>
      </p:sp>
      <p:sp>
        <p:nvSpPr>
          <p:cNvPr id="124973" name="Line 45"/>
          <p:cNvSpPr>
            <a:spLocks noChangeShapeType="1"/>
          </p:cNvSpPr>
          <p:nvPr/>
        </p:nvSpPr>
        <p:spPr bwMode="auto">
          <a:xfrm flipV="1">
            <a:off x="2627313" y="2276475"/>
            <a:ext cx="1404937" cy="266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74" name="Rectangle 46"/>
          <p:cNvSpPr>
            <a:spLocks noChangeArrowheads="1"/>
          </p:cNvSpPr>
          <p:nvPr/>
        </p:nvSpPr>
        <p:spPr bwMode="auto">
          <a:xfrm>
            <a:off x="2339975" y="4508500"/>
            <a:ext cx="3587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a</a:t>
            </a:r>
          </a:p>
        </p:txBody>
      </p:sp>
      <p:sp>
        <p:nvSpPr>
          <p:cNvPr id="124975" name="Arc 47"/>
          <p:cNvSpPr>
            <a:spLocks/>
          </p:cNvSpPr>
          <p:nvPr/>
        </p:nvSpPr>
        <p:spPr bwMode="auto">
          <a:xfrm rot="16986460" flipH="1">
            <a:off x="3444082" y="1062831"/>
            <a:ext cx="869950" cy="560387"/>
          </a:xfrm>
          <a:custGeom>
            <a:avLst/>
            <a:gdLst>
              <a:gd name="T0" fmla="*/ 0 w 39347"/>
              <a:gd name="T1" fmla="*/ 132777230 h 23089"/>
              <a:gd name="T2" fmla="*/ 424713583 w 39347"/>
              <a:gd name="T3" fmla="*/ 330106364 h 23089"/>
              <a:gd name="T4" fmla="*/ 191810919 w 39347"/>
              <a:gd name="T5" fmla="*/ 308818017 h 23089"/>
              <a:gd name="T6" fmla="*/ 0 60000 65536"/>
              <a:gd name="T7" fmla="*/ 0 60000 65536"/>
              <a:gd name="T8" fmla="*/ 0 60000 65536"/>
              <a:gd name="T9" fmla="*/ 0 w 39347"/>
              <a:gd name="T10" fmla="*/ 0 h 23089"/>
              <a:gd name="T11" fmla="*/ 39347 w 39347"/>
              <a:gd name="T12" fmla="*/ 23089 h 23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347" h="23089" fill="none" extrusionOk="0">
                <a:moveTo>
                  <a:pt x="0" y="9287"/>
                </a:moveTo>
                <a:cubicBezTo>
                  <a:pt x="4036" y="3469"/>
                  <a:pt x="10666" y="-1"/>
                  <a:pt x="17747" y="0"/>
                </a:cubicBezTo>
                <a:cubicBezTo>
                  <a:pt x="29676" y="0"/>
                  <a:pt x="39347" y="9670"/>
                  <a:pt x="39347" y="21600"/>
                </a:cubicBezTo>
                <a:cubicBezTo>
                  <a:pt x="39347" y="22096"/>
                  <a:pt x="39329" y="22593"/>
                  <a:pt x="39295" y="23088"/>
                </a:cubicBezTo>
              </a:path>
              <a:path w="39347" h="23089" stroke="0" extrusionOk="0">
                <a:moveTo>
                  <a:pt x="0" y="9287"/>
                </a:moveTo>
                <a:cubicBezTo>
                  <a:pt x="4036" y="3469"/>
                  <a:pt x="10666" y="-1"/>
                  <a:pt x="17747" y="0"/>
                </a:cubicBezTo>
                <a:cubicBezTo>
                  <a:pt x="29676" y="0"/>
                  <a:pt x="39347" y="9670"/>
                  <a:pt x="39347" y="21600"/>
                </a:cubicBezTo>
                <a:cubicBezTo>
                  <a:pt x="39347" y="22096"/>
                  <a:pt x="39329" y="22593"/>
                  <a:pt x="39295" y="23088"/>
                </a:cubicBezTo>
                <a:lnTo>
                  <a:pt x="17747" y="21600"/>
                </a:lnTo>
                <a:lnTo>
                  <a:pt x="0" y="928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76" name="Rectangle 48"/>
          <p:cNvSpPr>
            <a:spLocks noChangeArrowheads="1"/>
          </p:cNvSpPr>
          <p:nvPr/>
        </p:nvSpPr>
        <p:spPr bwMode="auto">
          <a:xfrm>
            <a:off x="3635375" y="1268413"/>
            <a:ext cx="358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c</a:t>
            </a:r>
          </a:p>
        </p:txBody>
      </p:sp>
      <p:sp>
        <p:nvSpPr>
          <p:cNvPr id="124978" name="Arc 50"/>
          <p:cNvSpPr>
            <a:spLocks/>
          </p:cNvSpPr>
          <p:nvPr/>
        </p:nvSpPr>
        <p:spPr bwMode="auto">
          <a:xfrm rot="17095820" flipH="1">
            <a:off x="3588544" y="150019"/>
            <a:ext cx="450850" cy="658812"/>
          </a:xfrm>
          <a:custGeom>
            <a:avLst/>
            <a:gdLst>
              <a:gd name="T0" fmla="*/ 0 w 40854"/>
              <a:gd name="T1" fmla="*/ 363302823 h 21600"/>
              <a:gd name="T2" fmla="*/ 54906917 w 40854"/>
              <a:gd name="T3" fmla="*/ 485142111 h 21600"/>
              <a:gd name="T4" fmla="*/ 26514006 w 40854"/>
              <a:gd name="T5" fmla="*/ 612882189 h 21600"/>
              <a:gd name="T6" fmla="*/ 0 60000 65536"/>
              <a:gd name="T7" fmla="*/ 0 60000 65536"/>
              <a:gd name="T8" fmla="*/ 0 60000 65536"/>
              <a:gd name="T9" fmla="*/ 0 w 40854"/>
              <a:gd name="T10" fmla="*/ 0 h 21600"/>
              <a:gd name="T11" fmla="*/ 40854 w 4085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54" h="21600" fill="none" extrusionOk="0">
                <a:moveTo>
                  <a:pt x="0" y="12804"/>
                </a:moveTo>
                <a:cubicBezTo>
                  <a:pt x="3472" y="5016"/>
                  <a:pt x="11201" y="-1"/>
                  <a:pt x="19728" y="0"/>
                </a:cubicBezTo>
                <a:cubicBezTo>
                  <a:pt x="29922" y="0"/>
                  <a:pt x="38728" y="7127"/>
                  <a:pt x="40853" y="17098"/>
                </a:cubicBezTo>
              </a:path>
              <a:path w="40854" h="21600" stroke="0" extrusionOk="0">
                <a:moveTo>
                  <a:pt x="0" y="12804"/>
                </a:moveTo>
                <a:cubicBezTo>
                  <a:pt x="3472" y="5016"/>
                  <a:pt x="11201" y="-1"/>
                  <a:pt x="19728" y="0"/>
                </a:cubicBezTo>
                <a:cubicBezTo>
                  <a:pt x="29922" y="0"/>
                  <a:pt x="38728" y="7127"/>
                  <a:pt x="40853" y="17098"/>
                </a:cubicBezTo>
                <a:lnTo>
                  <a:pt x="19728" y="21600"/>
                </a:lnTo>
                <a:lnTo>
                  <a:pt x="0" y="1280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79" name="Rectangle 51"/>
          <p:cNvSpPr>
            <a:spLocks noChangeArrowheads="1"/>
          </p:cNvSpPr>
          <p:nvPr/>
        </p:nvSpPr>
        <p:spPr bwMode="auto">
          <a:xfrm>
            <a:off x="3563938" y="260350"/>
            <a:ext cx="407987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 animBg="1"/>
      <p:bldP spid="124933" grpId="1" animBg="1"/>
      <p:bldP spid="124934" grpId="0" animBg="1"/>
      <p:bldP spid="124935" grpId="0" animBg="1"/>
      <p:bldP spid="124936" grpId="0" animBg="1"/>
      <p:bldP spid="124937" grpId="0" animBg="1"/>
      <p:bldP spid="124938" grpId="0" animBg="1"/>
      <p:bldP spid="124938" grpId="1" animBg="1"/>
      <p:bldP spid="124939" grpId="0" animBg="1"/>
      <p:bldP spid="124940" grpId="0" animBg="1"/>
      <p:bldP spid="124941" grpId="0" animBg="1"/>
      <p:bldP spid="124942" grpId="0" build="p" animBg="1"/>
      <p:bldP spid="124943" grpId="0" animBg="1"/>
      <p:bldP spid="124944" grpId="0" animBg="1"/>
      <p:bldP spid="124945" grpId="0" animBg="1"/>
      <p:bldP spid="124947" grpId="0"/>
      <p:bldP spid="124948" grpId="0" animBg="1"/>
      <p:bldP spid="124949" grpId="0"/>
      <p:bldP spid="124950" grpId="0" animBg="1"/>
      <p:bldP spid="124951" grpId="0"/>
      <p:bldP spid="124953" grpId="0" animBg="1"/>
      <p:bldP spid="124954" grpId="0"/>
      <p:bldP spid="124956" grpId="0" animBg="1"/>
      <p:bldP spid="124957" grpId="0"/>
      <p:bldP spid="124958" grpId="0" animBg="1"/>
      <p:bldP spid="124959" grpId="0"/>
      <p:bldP spid="124960" grpId="0" animBg="1"/>
      <p:bldP spid="124961" grpId="0"/>
      <p:bldP spid="124962" grpId="0" animBg="1"/>
      <p:bldP spid="124963" grpId="0"/>
      <p:bldP spid="124965" grpId="0" animBg="1"/>
      <p:bldP spid="124966" grpId="0"/>
      <p:bldP spid="124967" grpId="0" animBg="1"/>
      <p:bldP spid="124968" grpId="0"/>
      <p:bldP spid="124969" grpId="0" animBg="1"/>
      <p:bldP spid="124970" grpId="0"/>
      <p:bldP spid="124971" grpId="0" animBg="1"/>
      <p:bldP spid="124972" grpId="0"/>
      <p:bldP spid="124973" grpId="0" animBg="1"/>
      <p:bldP spid="124974" grpId="0"/>
      <p:bldP spid="124975" grpId="0" animBg="1"/>
      <p:bldP spid="124976" grpId="0"/>
      <p:bldP spid="124978" grpId="0" animBg="1"/>
      <p:bldP spid="12497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7212013" cy="792832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chemeClr val="accent2"/>
                </a:solidFill>
              </a:rPr>
              <a:t>4.  LR(0)</a:t>
            </a:r>
            <a:r>
              <a:rPr lang="zh-CN" altLang="en-US" sz="4000" b="1" dirty="0" smtClean="0">
                <a:solidFill>
                  <a:schemeClr val="accent2"/>
                </a:solidFill>
              </a:rPr>
              <a:t>分析表的构造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29157"/>
            <a:ext cx="8642350" cy="4920123"/>
          </a:xfrm>
        </p:spPr>
        <p:txBody>
          <a:bodyPr/>
          <a:lstStyle/>
          <a:p>
            <a:pPr algn="just" eaLnBrk="1" hangingPunct="1"/>
            <a:r>
              <a:rPr lang="zh-CN" altLang="en-US" dirty="0" smtClean="0">
                <a:solidFill>
                  <a:srgbClr val="990000"/>
                </a:solidFill>
              </a:rPr>
              <a:t>假定</a:t>
            </a:r>
            <a:r>
              <a:rPr lang="en-US" altLang="zh-CN" dirty="0" smtClean="0">
                <a:solidFill>
                  <a:srgbClr val="990000"/>
                </a:solidFill>
              </a:rPr>
              <a:t>C={I</a:t>
            </a:r>
            <a:r>
              <a:rPr lang="en-US" altLang="zh-CN" baseline="-25000" dirty="0" smtClean="0">
                <a:solidFill>
                  <a:srgbClr val="990000"/>
                </a:solidFill>
              </a:rPr>
              <a:t>0</a:t>
            </a:r>
            <a:r>
              <a:rPr lang="en-US" altLang="zh-CN" dirty="0" smtClean="0">
                <a:solidFill>
                  <a:srgbClr val="990000"/>
                </a:solidFill>
              </a:rPr>
              <a:t>, I</a:t>
            </a:r>
            <a:r>
              <a:rPr lang="en-US" altLang="zh-CN" baseline="-25000" dirty="0" smtClean="0">
                <a:solidFill>
                  <a:srgbClr val="990000"/>
                </a:solidFill>
              </a:rPr>
              <a:t>1</a:t>
            </a:r>
            <a:r>
              <a:rPr lang="en-US" altLang="zh-CN" dirty="0" smtClean="0">
                <a:solidFill>
                  <a:srgbClr val="990000"/>
                </a:solidFill>
              </a:rPr>
              <a:t>, </a:t>
            </a:r>
            <a:r>
              <a:rPr lang="en-US" altLang="zh-CN" dirty="0" smtClean="0">
                <a:solidFill>
                  <a:srgbClr val="990000"/>
                </a:solidFill>
                <a:latin typeface="Arial" charset="0"/>
              </a:rPr>
              <a:t>…</a:t>
            </a:r>
            <a:r>
              <a:rPr lang="en-US" altLang="zh-CN" dirty="0" smtClean="0">
                <a:solidFill>
                  <a:srgbClr val="990000"/>
                </a:solidFill>
              </a:rPr>
              <a:t>，I</a:t>
            </a:r>
            <a:r>
              <a:rPr lang="en-US" altLang="zh-CN" baseline="-25000" dirty="0" smtClean="0">
                <a:solidFill>
                  <a:srgbClr val="990000"/>
                </a:solidFill>
              </a:rPr>
              <a:t>n</a:t>
            </a:r>
            <a:r>
              <a:rPr lang="en-US" altLang="zh-CN" dirty="0" smtClean="0">
                <a:solidFill>
                  <a:srgbClr val="990000"/>
                </a:solidFill>
              </a:rPr>
              <a:t>}</a:t>
            </a:r>
          </a:p>
          <a:p>
            <a:pPr algn="just" eaLnBrk="1" hangingPunct="1"/>
            <a:r>
              <a:rPr lang="zh-CN" altLang="en-US" dirty="0" smtClean="0">
                <a:solidFill>
                  <a:srgbClr val="990000"/>
                </a:solidFill>
              </a:rPr>
              <a:t>每个项目集</a:t>
            </a:r>
            <a:r>
              <a:rPr lang="en-US" altLang="zh-CN" dirty="0" err="1" smtClean="0">
                <a:solidFill>
                  <a:srgbClr val="990000"/>
                </a:solidFill>
              </a:rPr>
              <a:t>I</a:t>
            </a:r>
            <a:r>
              <a:rPr lang="en-US" altLang="zh-CN" baseline="-25000" dirty="0" err="1" smtClean="0">
                <a:solidFill>
                  <a:srgbClr val="990000"/>
                </a:solidFill>
              </a:rPr>
              <a:t>k</a:t>
            </a:r>
            <a:r>
              <a:rPr lang="zh-CN" altLang="en-US" dirty="0" smtClean="0">
                <a:solidFill>
                  <a:srgbClr val="990000"/>
                </a:solidFill>
              </a:rPr>
              <a:t>的下标</a:t>
            </a:r>
            <a:r>
              <a:rPr lang="en-US" altLang="zh-CN" dirty="0" smtClean="0">
                <a:solidFill>
                  <a:srgbClr val="990000"/>
                </a:solidFill>
              </a:rPr>
              <a:t>k</a:t>
            </a:r>
            <a:r>
              <a:rPr lang="zh-CN" altLang="en-US" dirty="0" smtClean="0">
                <a:solidFill>
                  <a:srgbClr val="990000"/>
                </a:solidFill>
              </a:rPr>
              <a:t>为分析器的一个状态</a:t>
            </a:r>
            <a:endParaRPr lang="en-US" altLang="zh-CN" dirty="0" smtClean="0">
              <a:solidFill>
                <a:srgbClr val="990000"/>
              </a:solidFill>
            </a:endParaRPr>
          </a:p>
          <a:p>
            <a:pPr algn="just" eaLnBrk="1" hangingPunct="1"/>
            <a:r>
              <a:rPr lang="zh-CN" altLang="en-US" dirty="0" smtClean="0">
                <a:solidFill>
                  <a:srgbClr val="990000"/>
                </a:solidFill>
              </a:rPr>
              <a:t>因此，</a:t>
            </a:r>
            <a:r>
              <a:rPr lang="en-US" altLang="zh-CN" dirty="0" smtClean="0">
                <a:solidFill>
                  <a:srgbClr val="990000"/>
                </a:solidFill>
              </a:rPr>
              <a:t>G</a:t>
            </a:r>
            <a:r>
              <a:rPr lang="en-US" altLang="en-US" dirty="0" smtClean="0">
                <a:solidFill>
                  <a:srgbClr val="990000"/>
                </a:solidFill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lang="zh-CN" altLang="en-US" dirty="0" smtClean="0">
                <a:solidFill>
                  <a:srgbClr val="990000"/>
                </a:solidFill>
              </a:rPr>
              <a:t>的</a:t>
            </a:r>
            <a:r>
              <a:rPr lang="en-US" altLang="zh-CN" dirty="0" smtClean="0">
                <a:solidFill>
                  <a:srgbClr val="990000"/>
                </a:solidFill>
              </a:rPr>
              <a:t>LR(0)</a:t>
            </a:r>
            <a:r>
              <a:rPr lang="zh-CN" altLang="en-US" dirty="0" smtClean="0">
                <a:solidFill>
                  <a:srgbClr val="990000"/>
                </a:solidFill>
              </a:rPr>
              <a:t>分析表含有</a:t>
            </a:r>
            <a:r>
              <a:rPr lang="en-US" altLang="zh-CN" dirty="0" smtClean="0">
                <a:solidFill>
                  <a:srgbClr val="990000"/>
                </a:solidFill>
              </a:rPr>
              <a:t>n+1</a:t>
            </a:r>
            <a:r>
              <a:rPr lang="zh-CN" altLang="en-US" dirty="0" smtClean="0">
                <a:solidFill>
                  <a:srgbClr val="990000"/>
                </a:solidFill>
              </a:rPr>
              <a:t>个状态0，1，</a:t>
            </a:r>
            <a:r>
              <a:rPr lang="zh-CN" altLang="en-US" dirty="0" smtClean="0">
                <a:solidFill>
                  <a:srgbClr val="990000"/>
                </a:solidFill>
                <a:latin typeface="Arial" charset="0"/>
              </a:rPr>
              <a:t>…</a:t>
            </a:r>
            <a:r>
              <a:rPr lang="zh-CN" altLang="en-US" dirty="0" smtClean="0">
                <a:solidFill>
                  <a:srgbClr val="990000"/>
                </a:solidFill>
              </a:rPr>
              <a:t>，</a:t>
            </a:r>
            <a:r>
              <a:rPr lang="en-US" altLang="zh-CN" dirty="0" smtClean="0">
                <a:solidFill>
                  <a:srgbClr val="990000"/>
                </a:solidFill>
              </a:rPr>
              <a:t>n</a:t>
            </a:r>
          </a:p>
          <a:p>
            <a:pPr algn="just" eaLnBrk="1" hangingPunct="1"/>
            <a:r>
              <a:rPr lang="zh-CN" altLang="en-US" dirty="0" smtClean="0">
                <a:solidFill>
                  <a:srgbClr val="990000"/>
                </a:solidFill>
              </a:rPr>
              <a:t>令那个含有项目</a:t>
            </a:r>
            <a:r>
              <a:rPr lang="en-US" altLang="zh-CN" dirty="0" smtClean="0">
                <a:solidFill>
                  <a:srgbClr val="990000"/>
                </a:solidFill>
              </a:rPr>
              <a:t>S</a:t>
            </a:r>
            <a:r>
              <a:rPr lang="en-US" altLang="en-US" dirty="0" smtClean="0">
                <a:solidFill>
                  <a:srgbClr val="990000"/>
                </a:solidFill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lang="en-US" altLang="zh-CN" dirty="0" smtClean="0">
                <a:solidFill>
                  <a:srgbClr val="990000"/>
                </a:solidFill>
                <a:latin typeface="宋体" pitchFamily="2" charset="-122"/>
              </a:rPr>
              <a:t>→</a:t>
            </a:r>
            <a:r>
              <a:rPr lang="en-US" altLang="en-US" dirty="0" smtClean="0">
                <a:solidFill>
                  <a:srgbClr val="990000"/>
                </a:solidFill>
                <a:latin typeface="Arial" charset="0"/>
              </a:rPr>
              <a:t>•</a:t>
            </a:r>
            <a:r>
              <a:rPr lang="en-US" altLang="zh-CN" dirty="0" smtClean="0">
                <a:solidFill>
                  <a:srgbClr val="990000"/>
                </a:solidFill>
              </a:rPr>
              <a:t>S</a:t>
            </a:r>
            <a:r>
              <a:rPr lang="zh-CN" altLang="en-US" dirty="0" smtClean="0">
                <a:solidFill>
                  <a:srgbClr val="990000"/>
                </a:solidFill>
              </a:rPr>
              <a:t>的</a:t>
            </a:r>
            <a:r>
              <a:rPr lang="en-US" altLang="zh-CN" dirty="0" err="1" smtClean="0">
                <a:solidFill>
                  <a:srgbClr val="990000"/>
                </a:solidFill>
              </a:rPr>
              <a:t>I</a:t>
            </a:r>
            <a:r>
              <a:rPr lang="en-US" altLang="zh-CN" baseline="-25000" dirty="0" err="1" smtClean="0">
                <a:solidFill>
                  <a:srgbClr val="990000"/>
                </a:solidFill>
              </a:rPr>
              <a:t>k</a:t>
            </a:r>
            <a:r>
              <a:rPr lang="zh-CN" altLang="en-US" dirty="0" smtClean="0">
                <a:solidFill>
                  <a:srgbClr val="990000"/>
                </a:solidFill>
              </a:rPr>
              <a:t>的下标</a:t>
            </a:r>
            <a:r>
              <a:rPr lang="en-US" altLang="zh-CN" dirty="0" smtClean="0">
                <a:solidFill>
                  <a:srgbClr val="990000"/>
                </a:solidFill>
              </a:rPr>
              <a:t>k</a:t>
            </a:r>
            <a:r>
              <a:rPr lang="zh-CN" altLang="en-US" dirty="0" smtClean="0">
                <a:solidFill>
                  <a:srgbClr val="990000"/>
                </a:solidFill>
              </a:rPr>
              <a:t>为初态</a:t>
            </a:r>
            <a:endParaRPr lang="en-US" altLang="zh-CN" dirty="0" smtClean="0">
              <a:solidFill>
                <a:srgbClr val="990000"/>
              </a:solidFill>
            </a:endParaRPr>
          </a:p>
          <a:p>
            <a:pPr algn="just" eaLnBrk="1" hangingPunct="1"/>
            <a:r>
              <a:rPr lang="en-US" altLang="zh-CN" dirty="0" smtClean="0">
                <a:solidFill>
                  <a:srgbClr val="990000"/>
                </a:solidFill>
              </a:rPr>
              <a:t>ACTION</a:t>
            </a:r>
            <a:r>
              <a:rPr lang="zh-CN" altLang="en-US" dirty="0" smtClean="0">
                <a:solidFill>
                  <a:srgbClr val="990000"/>
                </a:solidFill>
              </a:rPr>
              <a:t>和</a:t>
            </a:r>
            <a:r>
              <a:rPr lang="en-US" altLang="zh-CN" dirty="0" smtClean="0">
                <a:solidFill>
                  <a:srgbClr val="990000"/>
                </a:solidFill>
              </a:rPr>
              <a:t>GOTO</a:t>
            </a:r>
            <a:r>
              <a:rPr lang="zh-CN" altLang="en-US" dirty="0" smtClean="0">
                <a:solidFill>
                  <a:srgbClr val="990000"/>
                </a:solidFill>
              </a:rPr>
              <a:t>可按如下方法构造：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713663" cy="506412"/>
          </a:xfrm>
        </p:spPr>
        <p:txBody>
          <a:bodyPr/>
          <a:lstStyle/>
          <a:p>
            <a:pPr algn="l" eaLnBrk="1" hangingPunct="1"/>
            <a:r>
              <a:rPr lang="en-US" altLang="zh-CN" sz="4000" b="1" dirty="0">
                <a:solidFill>
                  <a:schemeClr val="accent2"/>
                </a:solidFill>
              </a:rPr>
              <a:t>ACTION</a:t>
            </a:r>
            <a:r>
              <a:rPr lang="zh-CN" altLang="en-US" sz="4000" b="1" dirty="0">
                <a:solidFill>
                  <a:schemeClr val="accent2"/>
                </a:solidFill>
              </a:rPr>
              <a:t>和</a:t>
            </a:r>
            <a:r>
              <a:rPr lang="en-US" altLang="zh-CN" sz="4000" b="1" dirty="0">
                <a:solidFill>
                  <a:schemeClr val="accent2"/>
                </a:solidFill>
              </a:rPr>
              <a:t>GOTO</a:t>
            </a:r>
            <a:r>
              <a:rPr lang="zh-CN" altLang="en-US" sz="4000" b="1" dirty="0">
                <a:solidFill>
                  <a:schemeClr val="accent2"/>
                </a:solidFill>
              </a:rPr>
              <a:t>可按如下方法构造：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5832475"/>
          </a:xfrm>
        </p:spPr>
        <p:txBody>
          <a:bodyPr/>
          <a:lstStyle/>
          <a:p>
            <a:pPr marL="538163" lvl="2" indent="-450850" algn="just" eaLnBrk="1" hangingPunct="1">
              <a:buFont typeface="+mj-ea"/>
              <a:buAutoNum type="circleNumDbPlain"/>
            </a:pPr>
            <a:r>
              <a:rPr lang="zh-CN" altLang="en-US" sz="2900" dirty="0" smtClean="0">
                <a:latin typeface="+mj-lt"/>
              </a:rPr>
              <a:t>若项目</a:t>
            </a:r>
            <a:r>
              <a:rPr lang="en-US" altLang="zh-CN" sz="2900" dirty="0" smtClean="0">
                <a:latin typeface="+mj-lt"/>
              </a:rPr>
              <a:t>A→α•aβ</a:t>
            </a:r>
            <a:r>
              <a:rPr lang="zh-CN" altLang="en-US" sz="2900" dirty="0" smtClean="0">
                <a:latin typeface="+mj-lt"/>
              </a:rPr>
              <a:t>属于</a:t>
            </a:r>
            <a:r>
              <a:rPr lang="en-US" altLang="zh-CN" sz="2900" dirty="0" err="1" smtClean="0">
                <a:latin typeface="+mj-lt"/>
              </a:rPr>
              <a:t>I</a:t>
            </a:r>
            <a:r>
              <a:rPr lang="en-US" altLang="zh-CN" sz="2900" baseline="-25000" dirty="0" err="1" smtClean="0">
                <a:latin typeface="+mj-lt"/>
              </a:rPr>
              <a:t>k</a:t>
            </a:r>
            <a:r>
              <a:rPr lang="zh-CN" altLang="en-US" sz="2900" dirty="0" smtClean="0">
                <a:latin typeface="+mj-lt"/>
              </a:rPr>
              <a:t>且</a:t>
            </a:r>
            <a:r>
              <a:rPr lang="en-US" altLang="zh-CN" sz="2900" dirty="0" smtClean="0">
                <a:latin typeface="+mj-lt"/>
              </a:rPr>
              <a:t>GO (</a:t>
            </a:r>
            <a:r>
              <a:rPr lang="en-US" altLang="zh-CN" sz="2900" dirty="0" err="1" smtClean="0">
                <a:latin typeface="+mj-lt"/>
              </a:rPr>
              <a:t>I</a:t>
            </a:r>
            <a:r>
              <a:rPr lang="en-US" altLang="zh-CN" sz="2900" baseline="-25000" dirty="0" err="1" smtClean="0">
                <a:latin typeface="+mj-lt"/>
              </a:rPr>
              <a:t>k</a:t>
            </a:r>
            <a:r>
              <a:rPr lang="en-US" altLang="zh-CN" sz="2900" dirty="0" smtClean="0">
                <a:latin typeface="+mj-lt"/>
              </a:rPr>
              <a:t>, a)= </a:t>
            </a:r>
            <a:r>
              <a:rPr lang="en-US" altLang="zh-CN" sz="2900" dirty="0" err="1" smtClean="0">
                <a:latin typeface="+mj-lt"/>
              </a:rPr>
              <a:t>I</a:t>
            </a:r>
            <a:r>
              <a:rPr lang="en-US" altLang="zh-CN" sz="2900" baseline="-25000" dirty="0" err="1" smtClean="0">
                <a:latin typeface="+mj-lt"/>
              </a:rPr>
              <a:t>j</a:t>
            </a:r>
            <a:r>
              <a:rPr lang="en-US" altLang="zh-CN" sz="2900" dirty="0" smtClean="0">
                <a:latin typeface="+mj-lt"/>
              </a:rPr>
              <a:t>, a</a:t>
            </a:r>
            <a:r>
              <a:rPr lang="zh-CN" altLang="en-US" sz="2900" dirty="0" smtClean="0">
                <a:latin typeface="+mj-lt"/>
              </a:rPr>
              <a:t>为终结符，则置</a:t>
            </a:r>
            <a:r>
              <a:rPr lang="en-US" altLang="zh-CN" sz="2900" dirty="0" smtClean="0">
                <a:latin typeface="+mj-lt"/>
              </a:rPr>
              <a:t>ACTION[k, a]=</a:t>
            </a:r>
            <a:r>
              <a:rPr lang="en-US" altLang="zh-CN" sz="2900" dirty="0"/>
              <a:t> </a:t>
            </a:r>
            <a:r>
              <a:rPr lang="en-US" altLang="zh-CN" sz="2900" dirty="0" err="1" smtClean="0"/>
              <a:t>S</a:t>
            </a:r>
            <a:r>
              <a:rPr lang="en-US" altLang="zh-CN" sz="2900" baseline="-25000" dirty="0" err="1" smtClean="0"/>
              <a:t>j</a:t>
            </a:r>
            <a:r>
              <a:rPr lang="zh-CN" altLang="en-US" sz="2900" dirty="0" smtClean="0">
                <a:latin typeface="+mj-lt"/>
              </a:rPr>
              <a:t>，即“把状态</a:t>
            </a:r>
            <a:r>
              <a:rPr lang="en-US" altLang="zh-CN" sz="2900" dirty="0" smtClean="0">
                <a:latin typeface="+mj-lt"/>
              </a:rPr>
              <a:t>j</a:t>
            </a:r>
            <a:r>
              <a:rPr lang="zh-CN" altLang="en-US" sz="2900" dirty="0" smtClean="0">
                <a:latin typeface="+mj-lt"/>
              </a:rPr>
              <a:t>和符号</a:t>
            </a:r>
            <a:r>
              <a:rPr lang="en-US" altLang="zh-CN" sz="2900" dirty="0" smtClean="0">
                <a:latin typeface="+mj-lt"/>
              </a:rPr>
              <a:t>a</a:t>
            </a:r>
            <a:r>
              <a:rPr lang="zh-CN" altLang="en-US" sz="2900" dirty="0" smtClean="0">
                <a:latin typeface="+mj-lt"/>
              </a:rPr>
              <a:t>分别移进状态栈、符号栈”</a:t>
            </a:r>
            <a:endParaRPr lang="en-US" altLang="zh-CN" sz="2900" dirty="0" smtClean="0">
              <a:latin typeface="+mj-lt"/>
            </a:endParaRPr>
          </a:p>
          <a:p>
            <a:pPr marL="538163" lvl="2" indent="-450850" algn="just" eaLnBrk="1" hangingPunct="1">
              <a:buFont typeface="+mj-ea"/>
              <a:buAutoNum type="circleNumDbPlain"/>
            </a:pPr>
            <a:r>
              <a:rPr lang="zh-CN" altLang="en-US" sz="2900" dirty="0" smtClean="0">
                <a:latin typeface="+mj-lt"/>
              </a:rPr>
              <a:t>若项目</a:t>
            </a:r>
            <a:r>
              <a:rPr lang="en-US" altLang="zh-CN" sz="2900" dirty="0" smtClean="0">
                <a:latin typeface="+mj-lt"/>
              </a:rPr>
              <a:t>A→α•</a:t>
            </a:r>
            <a:r>
              <a:rPr lang="zh-CN" altLang="en-US" sz="2900" dirty="0" smtClean="0">
                <a:latin typeface="+mj-lt"/>
              </a:rPr>
              <a:t>属于</a:t>
            </a:r>
            <a:r>
              <a:rPr lang="en-US" altLang="zh-CN" sz="2900" dirty="0" err="1" smtClean="0">
                <a:latin typeface="+mj-lt"/>
              </a:rPr>
              <a:t>I</a:t>
            </a:r>
            <a:r>
              <a:rPr lang="en-US" altLang="zh-CN" sz="2900" baseline="-25000" dirty="0" err="1" smtClean="0">
                <a:latin typeface="+mj-lt"/>
              </a:rPr>
              <a:t>k</a:t>
            </a:r>
            <a:r>
              <a:rPr lang="en-US" altLang="zh-CN" sz="2900" dirty="0" smtClean="0">
                <a:latin typeface="+mj-lt"/>
              </a:rPr>
              <a:t>, </a:t>
            </a:r>
            <a:r>
              <a:rPr lang="zh-CN" altLang="en-US" sz="2900" dirty="0" smtClean="0">
                <a:latin typeface="+mj-lt"/>
              </a:rPr>
              <a:t>那么，对任何终结符</a:t>
            </a:r>
            <a:r>
              <a:rPr lang="en-US" altLang="zh-CN" sz="2900" dirty="0" smtClean="0">
                <a:latin typeface="+mj-lt"/>
              </a:rPr>
              <a:t>a, </a:t>
            </a:r>
            <a:r>
              <a:rPr lang="zh-CN" altLang="en-US" sz="2900" dirty="0" smtClean="0">
                <a:latin typeface="+mj-lt"/>
              </a:rPr>
              <a:t>置</a:t>
            </a:r>
            <a:r>
              <a:rPr lang="en-US" altLang="zh-CN" sz="2900" dirty="0" smtClean="0">
                <a:latin typeface="+mj-lt"/>
              </a:rPr>
              <a:t>ACTION[k, a]=</a:t>
            </a:r>
            <a:r>
              <a:rPr lang="en-US" altLang="zh-CN" sz="2900" dirty="0"/>
              <a:t> </a:t>
            </a:r>
            <a:r>
              <a:rPr lang="en-US" altLang="zh-CN" sz="2900" dirty="0" err="1"/>
              <a:t>r</a:t>
            </a:r>
            <a:r>
              <a:rPr lang="en-US" altLang="zh-CN" sz="2900" baseline="-25000" dirty="0" err="1"/>
              <a:t>j</a:t>
            </a:r>
            <a:r>
              <a:rPr lang="en-US" altLang="zh-CN" sz="2900" baseline="-25000" dirty="0"/>
              <a:t> </a:t>
            </a:r>
            <a:r>
              <a:rPr lang="zh-CN" altLang="en-US" sz="2900" dirty="0" smtClean="0">
                <a:latin typeface="+mj-lt"/>
              </a:rPr>
              <a:t>，即“用第</a:t>
            </a:r>
            <a:r>
              <a:rPr lang="en-US" altLang="zh-CN" sz="2900" dirty="0" smtClean="0">
                <a:latin typeface="+mj-lt"/>
              </a:rPr>
              <a:t>j</a:t>
            </a:r>
            <a:r>
              <a:rPr lang="zh-CN" altLang="en-US" sz="2900" dirty="0">
                <a:latin typeface="+mj-lt"/>
              </a:rPr>
              <a:t>个</a:t>
            </a:r>
            <a:r>
              <a:rPr lang="zh-CN" altLang="en-US" sz="2900" dirty="0" smtClean="0">
                <a:latin typeface="+mj-lt"/>
              </a:rPr>
              <a:t>产生式</a:t>
            </a:r>
            <a:r>
              <a:rPr lang="en-US" altLang="zh-CN" sz="2900" dirty="0" smtClean="0">
                <a:latin typeface="+mj-lt"/>
              </a:rPr>
              <a:t>A→α</a:t>
            </a:r>
            <a:r>
              <a:rPr lang="zh-CN" altLang="en-US" sz="2900" dirty="0" smtClean="0">
                <a:latin typeface="+mj-lt"/>
              </a:rPr>
              <a:t>进行归约”</a:t>
            </a:r>
            <a:endParaRPr lang="en-US" altLang="zh-CN" sz="2900" dirty="0" smtClean="0">
              <a:latin typeface="+mj-lt"/>
            </a:endParaRPr>
          </a:p>
          <a:p>
            <a:pPr marL="538163" lvl="2" indent="-450850" algn="just" eaLnBrk="1" hangingPunct="1">
              <a:buFont typeface="+mj-ea"/>
              <a:buAutoNum type="circleNumDbPlain"/>
            </a:pPr>
            <a:r>
              <a:rPr lang="zh-CN" altLang="en-US" sz="2900" dirty="0" smtClean="0">
                <a:latin typeface="+mj-lt"/>
              </a:rPr>
              <a:t>若项目</a:t>
            </a:r>
            <a:r>
              <a:rPr lang="en-US" altLang="zh-CN" sz="2900" dirty="0" smtClean="0">
                <a:latin typeface="+mj-lt"/>
              </a:rPr>
              <a:t>S</a:t>
            </a:r>
            <a:r>
              <a:rPr lang="en-US" altLang="zh-CN" sz="29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lang="en-US" altLang="zh-CN" sz="2900" dirty="0" smtClean="0">
                <a:latin typeface="+mj-lt"/>
              </a:rPr>
              <a:t>→S•</a:t>
            </a:r>
            <a:r>
              <a:rPr lang="zh-CN" altLang="en-US" sz="2900" dirty="0" smtClean="0">
                <a:latin typeface="+mj-lt"/>
              </a:rPr>
              <a:t>属于</a:t>
            </a:r>
            <a:r>
              <a:rPr lang="en-US" altLang="zh-CN" sz="2900" dirty="0" err="1" smtClean="0">
                <a:latin typeface="+mj-lt"/>
              </a:rPr>
              <a:t>I</a:t>
            </a:r>
            <a:r>
              <a:rPr lang="en-US" altLang="zh-CN" sz="2900" baseline="-25000" dirty="0" err="1" smtClean="0">
                <a:latin typeface="+mj-lt"/>
              </a:rPr>
              <a:t>k</a:t>
            </a:r>
            <a:r>
              <a:rPr lang="en-US" altLang="zh-CN" sz="2900" dirty="0" smtClean="0">
                <a:latin typeface="+mj-lt"/>
              </a:rPr>
              <a:t>, </a:t>
            </a:r>
            <a:r>
              <a:rPr lang="zh-CN" altLang="en-US" sz="2900" dirty="0" smtClean="0">
                <a:latin typeface="+mj-lt"/>
              </a:rPr>
              <a:t>则置</a:t>
            </a:r>
            <a:r>
              <a:rPr lang="en-US" altLang="zh-CN" sz="2900" dirty="0" smtClean="0">
                <a:latin typeface="+mj-lt"/>
              </a:rPr>
              <a:t>ACTION[k, #]=</a:t>
            </a:r>
            <a:r>
              <a:rPr lang="en-US" altLang="zh-CN" sz="2900" dirty="0" err="1" smtClean="0">
                <a:latin typeface="+mj-lt"/>
              </a:rPr>
              <a:t>acc</a:t>
            </a:r>
            <a:r>
              <a:rPr lang="zh-CN" altLang="en-US" sz="2900" dirty="0" smtClean="0">
                <a:latin typeface="+mj-lt"/>
              </a:rPr>
              <a:t>，即“接受”</a:t>
            </a:r>
            <a:endParaRPr lang="en-US" altLang="zh-CN" sz="2900" dirty="0" smtClean="0">
              <a:latin typeface="+mj-lt"/>
            </a:endParaRPr>
          </a:p>
          <a:p>
            <a:pPr marL="538163" lvl="2" indent="-450850" algn="just" eaLnBrk="1" hangingPunct="1">
              <a:buFont typeface="+mj-ea"/>
              <a:buAutoNum type="circleNumDbPlain"/>
            </a:pPr>
            <a:r>
              <a:rPr lang="zh-CN" altLang="en-US" sz="2900" dirty="0" smtClean="0">
                <a:latin typeface="+mj-lt"/>
              </a:rPr>
              <a:t>若</a:t>
            </a:r>
            <a:r>
              <a:rPr lang="en-US" altLang="zh-CN" sz="2900" dirty="0" smtClean="0">
                <a:latin typeface="+mj-lt"/>
              </a:rPr>
              <a:t>GO (</a:t>
            </a:r>
            <a:r>
              <a:rPr lang="en-US" altLang="zh-CN" sz="2900" dirty="0" err="1" smtClean="0">
                <a:latin typeface="+mj-lt"/>
              </a:rPr>
              <a:t>I</a:t>
            </a:r>
            <a:r>
              <a:rPr lang="en-US" altLang="zh-CN" sz="2900" baseline="-25000" dirty="0" err="1" smtClean="0">
                <a:latin typeface="+mj-lt"/>
              </a:rPr>
              <a:t>k</a:t>
            </a:r>
            <a:r>
              <a:rPr lang="en-US" altLang="zh-CN" sz="2900" dirty="0" smtClean="0">
                <a:latin typeface="+mj-lt"/>
              </a:rPr>
              <a:t>, A)= </a:t>
            </a:r>
            <a:r>
              <a:rPr lang="en-US" altLang="zh-CN" sz="2900" dirty="0" err="1" smtClean="0">
                <a:latin typeface="+mj-lt"/>
              </a:rPr>
              <a:t>I</a:t>
            </a:r>
            <a:r>
              <a:rPr lang="en-US" altLang="zh-CN" sz="2900" baseline="-25000" dirty="0" err="1" smtClean="0">
                <a:latin typeface="+mj-lt"/>
              </a:rPr>
              <a:t>j</a:t>
            </a:r>
            <a:r>
              <a:rPr lang="en-US" altLang="zh-CN" sz="2900" dirty="0" smtClean="0">
                <a:latin typeface="+mj-lt"/>
              </a:rPr>
              <a:t>, A</a:t>
            </a:r>
            <a:r>
              <a:rPr lang="zh-CN" altLang="en-US" sz="2900" dirty="0" smtClean="0">
                <a:latin typeface="+mj-lt"/>
              </a:rPr>
              <a:t>为非终结符，则置</a:t>
            </a:r>
            <a:r>
              <a:rPr lang="en-US" altLang="zh-CN" sz="2900" dirty="0" smtClean="0">
                <a:latin typeface="+mj-lt"/>
              </a:rPr>
              <a:t>GOTO(k, A)=j</a:t>
            </a:r>
          </a:p>
          <a:p>
            <a:pPr marL="538163" lvl="2" indent="-450850" algn="just" eaLnBrk="1" hangingPunct="1">
              <a:buFont typeface="+mj-ea"/>
              <a:buAutoNum type="circleNumDbPlain"/>
            </a:pPr>
            <a:r>
              <a:rPr lang="zh-CN" altLang="en-US" sz="2900" dirty="0" smtClean="0">
                <a:latin typeface="+mj-lt"/>
              </a:rPr>
              <a:t>分析表中凡不能用规则1至4填入信息，均置上“出错标志”（</a:t>
            </a:r>
            <a:r>
              <a:rPr lang="zh-CN" altLang="en-US" sz="2900" dirty="0" smtClean="0"/>
              <a:t>空白</a:t>
            </a:r>
            <a:r>
              <a:rPr lang="zh-CN" altLang="en-US" sz="2900" dirty="0"/>
              <a:t>格</a:t>
            </a:r>
            <a:r>
              <a:rPr lang="zh-CN" altLang="en-US" sz="2900" dirty="0" smtClean="0">
                <a:latin typeface="+mj-lt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xmlns="" val="2659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4103688" y="5516563"/>
            <a:ext cx="1800225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</a:rPr>
              <a:t>5</a:t>
            </a:r>
            <a:r>
              <a:rPr lang="en-US" altLang="zh-CN" b="1">
                <a:solidFill>
                  <a:srgbClr val="000000"/>
                </a:solidFill>
              </a:rPr>
              <a:t>:  </a:t>
            </a:r>
            <a:r>
              <a:rPr lang="en-US" altLang="zh-CN" b="1">
                <a:solidFill>
                  <a:srgbClr val="990000"/>
                </a:solidFill>
                <a:latin typeface="宋体" pitchFamily="2" charset="-122"/>
              </a:rPr>
              <a:t>B→c</a:t>
            </a:r>
            <a:r>
              <a:rPr lang="en-US" altLang="zh-CN" b="1">
                <a:solidFill>
                  <a:srgbClr val="990000"/>
                </a:solidFill>
                <a:latin typeface="Arial" charset="0"/>
              </a:rPr>
              <a:t>·</a:t>
            </a:r>
            <a:r>
              <a:rPr lang="en-US" altLang="zh-CN" b="1">
                <a:solidFill>
                  <a:srgbClr val="990000"/>
                </a:solidFill>
                <a:latin typeface="宋体" pitchFamily="2" charset="-122"/>
              </a:rPr>
              <a:t>B</a:t>
            </a:r>
            <a:r>
              <a:rPr lang="en-US" altLang="zh-CN" b="1">
                <a:latin typeface="宋体" pitchFamily="2" charset="-122"/>
              </a:rPr>
              <a:t>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   B→</a:t>
            </a:r>
            <a:r>
              <a:rPr lang="en-US" altLang="zh-CN" b="1">
                <a:latin typeface="Arial" charset="0"/>
              </a:rPr>
              <a:t>·</a:t>
            </a:r>
            <a:r>
              <a:rPr lang="en-US" altLang="zh-CN" b="1">
                <a:latin typeface="宋体" pitchFamily="2" charset="-122"/>
              </a:rPr>
              <a:t>cB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   B→</a:t>
            </a:r>
            <a:r>
              <a:rPr lang="en-US" altLang="zh-CN" b="1">
                <a:latin typeface="Arial" charset="0"/>
              </a:rPr>
              <a:t>·</a:t>
            </a:r>
            <a:r>
              <a:rPr lang="en-US" altLang="zh-CN" b="1">
                <a:latin typeface="宋体" pitchFamily="2" charset="-122"/>
              </a:rPr>
              <a:t>d</a:t>
            </a:r>
            <a:endParaRPr lang="zh-CN" altLang="en-US" b="1"/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7056438" y="2349500"/>
            <a:ext cx="180022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6</a:t>
            </a:r>
            <a:r>
              <a:rPr lang="en-US" altLang="zh-CN" sz="2800" b="1">
                <a:solidFill>
                  <a:srgbClr val="000000"/>
                </a:solidFill>
              </a:rPr>
              <a:t>: E</a:t>
            </a:r>
            <a:r>
              <a:rPr lang="en-US" altLang="zh-CN" sz="2800" b="1">
                <a:latin typeface="宋体" pitchFamily="2" charset="-122"/>
              </a:rPr>
              <a:t>→aA</a:t>
            </a:r>
            <a:r>
              <a:rPr lang="en-US" altLang="zh-CN" sz="2800" b="1">
                <a:latin typeface="Arial" charset="0"/>
              </a:rPr>
              <a:t>·</a:t>
            </a:r>
            <a:endParaRPr lang="en-US" altLang="zh-CN" sz="3600" b="1">
              <a:latin typeface="宋体" pitchFamily="2" charset="-122"/>
            </a:endParaRP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6948488" y="3860800"/>
            <a:ext cx="180022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7 </a:t>
            </a:r>
            <a:r>
              <a:rPr lang="en-US" altLang="zh-CN" sz="2800" b="1">
                <a:solidFill>
                  <a:srgbClr val="000000"/>
                </a:solidFill>
              </a:rPr>
              <a:t>: </a:t>
            </a:r>
            <a:r>
              <a:rPr lang="en-US" altLang="zh-CN" sz="2800" b="1">
                <a:latin typeface="宋体" pitchFamily="2" charset="-122"/>
              </a:rPr>
              <a:t>E→bB</a:t>
            </a:r>
            <a:r>
              <a:rPr lang="en-US" altLang="zh-CN" sz="2800" b="1">
                <a:latin typeface="Arial" charset="0"/>
              </a:rPr>
              <a:t>·</a:t>
            </a:r>
            <a:endParaRPr lang="en-US" altLang="zh-CN" sz="2800" b="1">
              <a:latin typeface="宋体" pitchFamily="2" charset="-122"/>
            </a:endParaRPr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7199313" y="188913"/>
            <a:ext cx="180022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8</a:t>
            </a:r>
            <a:r>
              <a:rPr lang="en-US" altLang="zh-CN" sz="2800" b="1">
                <a:solidFill>
                  <a:srgbClr val="000000"/>
                </a:solidFill>
              </a:rPr>
              <a:t>: </a:t>
            </a:r>
            <a:r>
              <a:rPr lang="en-US" altLang="zh-CN" sz="2800" b="1">
                <a:latin typeface="宋体" pitchFamily="2" charset="-122"/>
              </a:rPr>
              <a:t>A→cA</a:t>
            </a:r>
            <a:r>
              <a:rPr lang="en-US" altLang="zh-CN" sz="2800" b="1">
                <a:latin typeface="Arial" charset="0"/>
              </a:rPr>
              <a:t>·</a:t>
            </a:r>
            <a:endParaRPr lang="en-US" altLang="zh-CN" sz="2800" b="1">
              <a:latin typeface="宋体" pitchFamily="2" charset="-122"/>
            </a:endParaRPr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7127875" y="5876925"/>
            <a:ext cx="180022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9 </a:t>
            </a:r>
            <a:r>
              <a:rPr lang="en-US" altLang="zh-CN" sz="2800" b="1">
                <a:solidFill>
                  <a:srgbClr val="000000"/>
                </a:solidFill>
              </a:rPr>
              <a:t>: </a:t>
            </a:r>
            <a:r>
              <a:rPr lang="en-US" altLang="zh-CN" sz="2800" b="1">
                <a:latin typeface="宋体" pitchFamily="2" charset="-122"/>
              </a:rPr>
              <a:t>B→cB</a:t>
            </a:r>
            <a:r>
              <a:rPr lang="en-US" altLang="zh-CN" sz="2800" b="1">
                <a:latin typeface="Arial" charset="0"/>
              </a:rPr>
              <a:t>·</a:t>
            </a:r>
            <a:endParaRPr lang="en-US" altLang="zh-CN" sz="2800" b="1">
              <a:latin typeface="宋体" pitchFamily="2" charset="-122"/>
            </a:endParaRPr>
          </a:p>
        </p:txBody>
      </p:sp>
      <p:sp>
        <p:nvSpPr>
          <p:cNvPr id="49159" name="Rectangle 8"/>
          <p:cNvSpPr>
            <a:spLocks noChangeArrowheads="1"/>
          </p:cNvSpPr>
          <p:nvPr/>
        </p:nvSpPr>
        <p:spPr bwMode="auto">
          <a:xfrm>
            <a:off x="7127875" y="1052513"/>
            <a:ext cx="180022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10</a:t>
            </a:r>
            <a:r>
              <a:rPr lang="en-US" altLang="zh-CN" sz="2800" b="1">
                <a:solidFill>
                  <a:srgbClr val="000000"/>
                </a:solidFill>
              </a:rPr>
              <a:t>: </a:t>
            </a:r>
            <a:r>
              <a:rPr lang="en-US" altLang="zh-CN" sz="2800" b="1">
                <a:latin typeface="宋体" pitchFamily="2" charset="-122"/>
              </a:rPr>
              <a:t>A→d</a:t>
            </a:r>
            <a:r>
              <a:rPr lang="en-US" altLang="zh-CN" sz="2800" b="1">
                <a:latin typeface="Arial" charset="0"/>
              </a:rPr>
              <a:t>·</a:t>
            </a:r>
            <a:endParaRPr lang="en-US" altLang="zh-CN" sz="2800" b="1">
              <a:latin typeface="宋体" pitchFamily="2" charset="-122"/>
            </a:endParaRPr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7272338" y="4652963"/>
            <a:ext cx="169227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11 </a:t>
            </a:r>
            <a:r>
              <a:rPr lang="en-US" altLang="zh-CN" sz="2800" b="1">
                <a:solidFill>
                  <a:srgbClr val="000000"/>
                </a:solidFill>
              </a:rPr>
              <a:t>: </a:t>
            </a:r>
            <a:r>
              <a:rPr lang="en-US" altLang="zh-CN" sz="2800" b="1">
                <a:latin typeface="宋体" pitchFamily="2" charset="-122"/>
              </a:rPr>
              <a:t>B→d</a:t>
            </a:r>
            <a:r>
              <a:rPr lang="en-US" altLang="zh-CN" sz="2800" b="1">
                <a:latin typeface="Arial" charset="0"/>
              </a:rPr>
              <a:t>·</a:t>
            </a:r>
            <a:endParaRPr lang="en-US" altLang="zh-CN" sz="2800" b="1">
              <a:latin typeface="宋体" pitchFamily="2" charset="-122"/>
            </a:endParaRPr>
          </a:p>
        </p:txBody>
      </p:sp>
      <p:sp>
        <p:nvSpPr>
          <p:cNvPr id="49161" name="Rectangle 10"/>
          <p:cNvSpPr>
            <a:spLocks noChangeArrowheads="1"/>
          </p:cNvSpPr>
          <p:nvPr/>
        </p:nvSpPr>
        <p:spPr bwMode="auto">
          <a:xfrm>
            <a:off x="3959225" y="3933825"/>
            <a:ext cx="2087563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zh-CN" altLang="zh-CN" b="1">
                <a:latin typeface="宋体" pitchFamily="2" charset="-122"/>
              </a:rPr>
              <a:t> </a:t>
            </a:r>
            <a:r>
              <a:rPr lang="en-US" altLang="zh-CN" b="1">
                <a:latin typeface="宋体" pitchFamily="2" charset="-122"/>
              </a:rPr>
              <a:t>I</a:t>
            </a:r>
            <a:r>
              <a:rPr lang="en-US" altLang="zh-CN" b="1" baseline="-25000">
                <a:latin typeface="宋体" pitchFamily="2" charset="-122"/>
              </a:rPr>
              <a:t>3</a:t>
            </a:r>
            <a:r>
              <a:rPr lang="en-US" altLang="zh-CN" b="1">
                <a:latin typeface="宋体" pitchFamily="2" charset="-122"/>
              </a:rPr>
              <a:t>: </a:t>
            </a:r>
            <a:r>
              <a:rPr lang="en-US" altLang="zh-CN" b="1">
                <a:solidFill>
                  <a:srgbClr val="990000"/>
                </a:solidFill>
                <a:latin typeface="宋体" pitchFamily="2" charset="-122"/>
              </a:rPr>
              <a:t>E→b</a:t>
            </a:r>
            <a:r>
              <a:rPr lang="en-US" altLang="zh-CN" b="1">
                <a:solidFill>
                  <a:srgbClr val="990000"/>
                </a:solidFill>
                <a:latin typeface="Arial" charset="0"/>
              </a:rPr>
              <a:t>·</a:t>
            </a:r>
            <a:r>
              <a:rPr lang="en-US" altLang="zh-CN" b="1">
                <a:solidFill>
                  <a:srgbClr val="990000"/>
                </a:solidFill>
                <a:latin typeface="宋体" pitchFamily="2" charset="-122"/>
              </a:rPr>
              <a:t>B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     B→</a:t>
            </a:r>
            <a:r>
              <a:rPr lang="en-US" altLang="zh-CN" b="1">
                <a:latin typeface="Arial" charset="0"/>
              </a:rPr>
              <a:t>·</a:t>
            </a:r>
            <a:r>
              <a:rPr lang="en-US" altLang="zh-CN" b="1">
                <a:latin typeface="宋体" pitchFamily="2" charset="-122"/>
              </a:rPr>
              <a:t>cB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     B→</a:t>
            </a:r>
            <a:r>
              <a:rPr lang="en-US" altLang="zh-CN" b="1">
                <a:latin typeface="Arial" charset="0"/>
              </a:rPr>
              <a:t>·</a:t>
            </a:r>
            <a:r>
              <a:rPr lang="en-US" altLang="zh-CN" b="1">
                <a:latin typeface="宋体" pitchFamily="2" charset="-122"/>
              </a:rPr>
              <a:t>d</a:t>
            </a:r>
            <a:endParaRPr lang="zh-CN" altLang="en-US" b="1"/>
          </a:p>
        </p:txBody>
      </p:sp>
      <p:sp>
        <p:nvSpPr>
          <p:cNvPr id="49162" name="Rectangle 11"/>
          <p:cNvSpPr>
            <a:spLocks noChangeArrowheads="1"/>
          </p:cNvSpPr>
          <p:nvPr/>
        </p:nvSpPr>
        <p:spPr bwMode="auto">
          <a:xfrm>
            <a:off x="3959225" y="188913"/>
            <a:ext cx="1873250" cy="122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I</a:t>
            </a:r>
            <a:r>
              <a:rPr lang="en-US" altLang="zh-CN" b="1" baseline="-25000">
                <a:latin typeface="宋体" pitchFamily="2" charset="-122"/>
              </a:rPr>
              <a:t>4</a:t>
            </a:r>
            <a:r>
              <a:rPr lang="en-US" altLang="zh-CN" b="1">
                <a:latin typeface="宋体" pitchFamily="2" charset="-122"/>
              </a:rPr>
              <a:t>:</a:t>
            </a:r>
            <a:r>
              <a:rPr lang="en-US" altLang="zh-CN" b="1">
                <a:solidFill>
                  <a:srgbClr val="000000"/>
                </a:solidFill>
              </a:rPr>
              <a:t> </a:t>
            </a:r>
            <a:r>
              <a:rPr lang="en-US" altLang="zh-CN" b="1">
                <a:solidFill>
                  <a:srgbClr val="990000"/>
                </a:solidFill>
                <a:latin typeface="宋体" pitchFamily="2" charset="-122"/>
              </a:rPr>
              <a:t>A→c</a:t>
            </a:r>
            <a:r>
              <a:rPr lang="en-US" altLang="zh-CN" b="1">
                <a:solidFill>
                  <a:srgbClr val="990000"/>
                </a:solidFill>
                <a:latin typeface="Arial" charset="0"/>
              </a:rPr>
              <a:t>·</a:t>
            </a:r>
            <a:r>
              <a:rPr lang="en-US" altLang="zh-CN" b="1">
                <a:solidFill>
                  <a:srgbClr val="990000"/>
                </a:solidFill>
                <a:latin typeface="宋体" pitchFamily="2" charset="-122"/>
              </a:rPr>
              <a:t>A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   A→</a:t>
            </a:r>
            <a:r>
              <a:rPr lang="en-US" altLang="zh-CN" b="1">
                <a:latin typeface="Arial" charset="0"/>
              </a:rPr>
              <a:t>·</a:t>
            </a:r>
            <a:r>
              <a:rPr lang="en-US" altLang="zh-CN" b="1">
                <a:latin typeface="宋体" pitchFamily="2" charset="-122"/>
              </a:rPr>
              <a:t>cA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   A →</a:t>
            </a:r>
            <a:r>
              <a:rPr lang="en-US" altLang="zh-CN" b="1">
                <a:latin typeface="Arial" charset="0"/>
              </a:rPr>
              <a:t>·</a:t>
            </a:r>
            <a:r>
              <a:rPr lang="en-US" altLang="zh-CN" b="1">
                <a:latin typeface="宋体" pitchFamily="2" charset="-122"/>
              </a:rPr>
              <a:t>d</a:t>
            </a:r>
          </a:p>
        </p:txBody>
      </p:sp>
      <p:sp>
        <p:nvSpPr>
          <p:cNvPr id="49163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116013" y="4941888"/>
            <a:ext cx="1870075" cy="122396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latin typeface="宋体" pitchFamily="2" charset="-122"/>
              </a:rPr>
              <a:t>I</a:t>
            </a:r>
            <a:r>
              <a:rPr lang="en-US" altLang="zh-CN" sz="2400" b="1" baseline="-25000" smtClean="0">
                <a:latin typeface="宋体" pitchFamily="2" charset="-122"/>
              </a:rPr>
              <a:t>0 </a:t>
            </a:r>
            <a:r>
              <a:rPr lang="en-US" altLang="zh-CN" sz="2400" b="1" smtClean="0"/>
              <a:t>: S′→</a:t>
            </a:r>
            <a:r>
              <a:rPr lang="en-US" altLang="zh-CN" sz="2400" b="1" smtClean="0">
                <a:latin typeface="Arial" charset="0"/>
              </a:rPr>
              <a:t>·</a:t>
            </a:r>
            <a:r>
              <a:rPr lang="en-US" altLang="zh-CN" sz="2400" b="1" smtClean="0"/>
              <a:t>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E→</a:t>
            </a:r>
            <a:r>
              <a:rPr lang="en-US" altLang="zh-CN" sz="2400" b="1" smtClean="0">
                <a:latin typeface="Arial" charset="0"/>
              </a:rPr>
              <a:t>·</a:t>
            </a:r>
            <a:r>
              <a:rPr lang="en-US" altLang="zh-CN" sz="2400" b="1" smtClean="0"/>
              <a:t>aA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E→</a:t>
            </a:r>
            <a:r>
              <a:rPr lang="en-US" altLang="zh-CN" sz="2400" b="1" smtClean="0">
                <a:latin typeface="Arial" charset="0"/>
              </a:rPr>
              <a:t>·</a:t>
            </a:r>
            <a:r>
              <a:rPr lang="en-US" altLang="zh-CN" sz="2400" b="1" smtClean="0"/>
              <a:t>bB</a:t>
            </a:r>
            <a:endParaRPr lang="zh-CN" altLang="en-US" sz="2400" b="1" smtClean="0"/>
          </a:p>
        </p:txBody>
      </p:sp>
      <p:sp>
        <p:nvSpPr>
          <p:cNvPr id="49164" name="Rectangle 13"/>
          <p:cNvSpPr>
            <a:spLocks noChangeArrowheads="1"/>
          </p:cNvSpPr>
          <p:nvPr/>
        </p:nvSpPr>
        <p:spPr bwMode="auto">
          <a:xfrm>
            <a:off x="4032250" y="3141663"/>
            <a:ext cx="18002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I</a:t>
            </a:r>
            <a:r>
              <a:rPr lang="en-US" altLang="zh-CN" b="1" baseline="-25000">
                <a:latin typeface="宋体" pitchFamily="2" charset="-122"/>
              </a:rPr>
              <a:t>1</a:t>
            </a:r>
            <a:r>
              <a:rPr lang="en-US" altLang="zh-CN" b="1">
                <a:latin typeface="宋体" pitchFamily="2" charset="-122"/>
              </a:rPr>
              <a:t>: S′→E</a:t>
            </a:r>
            <a:r>
              <a:rPr lang="en-US" altLang="zh-CN" b="1">
                <a:latin typeface="Arial" charset="0"/>
              </a:rPr>
              <a:t>·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49165" name="Rectangle 14"/>
          <p:cNvSpPr>
            <a:spLocks noChangeArrowheads="1"/>
          </p:cNvSpPr>
          <p:nvPr/>
        </p:nvSpPr>
        <p:spPr bwMode="auto">
          <a:xfrm>
            <a:off x="4032250" y="1628775"/>
            <a:ext cx="1727200" cy="1225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I</a:t>
            </a:r>
            <a:r>
              <a:rPr lang="en-US" altLang="zh-CN" b="1" baseline="-25000">
                <a:latin typeface="宋体" pitchFamily="2" charset="-122"/>
              </a:rPr>
              <a:t>2</a:t>
            </a:r>
            <a:r>
              <a:rPr lang="en-US" altLang="zh-CN" b="1">
                <a:latin typeface="宋体" pitchFamily="2" charset="-122"/>
              </a:rPr>
              <a:t>: </a:t>
            </a:r>
            <a:r>
              <a:rPr lang="en-US" altLang="zh-CN" b="1">
                <a:solidFill>
                  <a:srgbClr val="990000"/>
                </a:solidFill>
                <a:latin typeface="宋体" pitchFamily="2" charset="-122"/>
              </a:rPr>
              <a:t>E→a</a:t>
            </a:r>
            <a:r>
              <a:rPr lang="en-US" altLang="zh-CN" b="1">
                <a:solidFill>
                  <a:srgbClr val="990000"/>
                </a:solidFill>
                <a:latin typeface="Arial" charset="0"/>
              </a:rPr>
              <a:t>·</a:t>
            </a:r>
            <a:r>
              <a:rPr lang="en-US" altLang="zh-CN" b="1">
                <a:solidFill>
                  <a:srgbClr val="990000"/>
                </a:solidFill>
                <a:latin typeface="宋体" pitchFamily="2" charset="-122"/>
              </a:rPr>
              <a:t>A</a:t>
            </a:r>
            <a:r>
              <a:rPr lang="en-US" altLang="zh-CN" b="1">
                <a:latin typeface="宋体" pitchFamily="2" charset="-122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    A→</a:t>
            </a:r>
            <a:r>
              <a:rPr lang="en-US" altLang="zh-CN" b="1">
                <a:latin typeface="Arial" charset="0"/>
              </a:rPr>
              <a:t>·</a:t>
            </a:r>
            <a:r>
              <a:rPr lang="en-US" altLang="zh-CN" b="1">
                <a:latin typeface="宋体" pitchFamily="2" charset="-122"/>
              </a:rPr>
              <a:t>cA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    A→</a:t>
            </a:r>
            <a:r>
              <a:rPr lang="en-US" altLang="zh-CN" b="1">
                <a:latin typeface="Arial" charset="0"/>
              </a:rPr>
              <a:t>·</a:t>
            </a:r>
            <a:r>
              <a:rPr lang="en-US" altLang="zh-CN" b="1">
                <a:latin typeface="宋体" pitchFamily="2" charset="-122"/>
              </a:rPr>
              <a:t>d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49166" name="Line 15"/>
          <p:cNvSpPr>
            <a:spLocks noChangeShapeType="1"/>
          </p:cNvSpPr>
          <p:nvPr/>
        </p:nvSpPr>
        <p:spPr bwMode="auto">
          <a:xfrm flipV="1">
            <a:off x="2987675" y="3429000"/>
            <a:ext cx="1044575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7" name="AutoShape 16"/>
          <p:cNvSpPr>
            <a:spLocks noChangeArrowheads="1"/>
          </p:cNvSpPr>
          <p:nvPr/>
        </p:nvSpPr>
        <p:spPr bwMode="auto">
          <a:xfrm>
            <a:off x="684213" y="5445125"/>
            <a:ext cx="323850" cy="2159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8" name="Rectangle 17"/>
          <p:cNvSpPr>
            <a:spLocks noChangeArrowheads="1"/>
          </p:cNvSpPr>
          <p:nvPr/>
        </p:nvSpPr>
        <p:spPr bwMode="auto">
          <a:xfrm>
            <a:off x="3492500" y="3429000"/>
            <a:ext cx="3587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49169" name="Line 18"/>
          <p:cNvSpPr>
            <a:spLocks noChangeShapeType="1"/>
          </p:cNvSpPr>
          <p:nvPr/>
        </p:nvSpPr>
        <p:spPr bwMode="auto">
          <a:xfrm flipV="1">
            <a:off x="2987675" y="4076700"/>
            <a:ext cx="973138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0" name="Rectangle 19"/>
          <p:cNvSpPr>
            <a:spLocks noChangeArrowheads="1"/>
          </p:cNvSpPr>
          <p:nvPr/>
        </p:nvSpPr>
        <p:spPr bwMode="auto">
          <a:xfrm>
            <a:off x="3563938" y="4365625"/>
            <a:ext cx="3587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b</a:t>
            </a:r>
          </a:p>
        </p:txBody>
      </p:sp>
      <p:sp>
        <p:nvSpPr>
          <p:cNvPr id="49171" name="Arc 20"/>
          <p:cNvSpPr>
            <a:spLocks/>
          </p:cNvSpPr>
          <p:nvPr/>
        </p:nvSpPr>
        <p:spPr bwMode="auto">
          <a:xfrm rot="16986460" flipH="1">
            <a:off x="3464719" y="4869656"/>
            <a:ext cx="869950" cy="560388"/>
          </a:xfrm>
          <a:custGeom>
            <a:avLst/>
            <a:gdLst>
              <a:gd name="T0" fmla="*/ 0 w 39347"/>
              <a:gd name="T1" fmla="*/ 132778292 h 23089"/>
              <a:gd name="T2" fmla="*/ 424713583 w 39347"/>
              <a:gd name="T3" fmla="*/ 330108142 h 23089"/>
              <a:gd name="T4" fmla="*/ 191810919 w 39347"/>
              <a:gd name="T5" fmla="*/ 308819708 h 23089"/>
              <a:gd name="T6" fmla="*/ 0 60000 65536"/>
              <a:gd name="T7" fmla="*/ 0 60000 65536"/>
              <a:gd name="T8" fmla="*/ 0 60000 65536"/>
              <a:gd name="T9" fmla="*/ 0 w 39347"/>
              <a:gd name="T10" fmla="*/ 0 h 23089"/>
              <a:gd name="T11" fmla="*/ 39347 w 39347"/>
              <a:gd name="T12" fmla="*/ 23089 h 23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347" h="23089" fill="none" extrusionOk="0">
                <a:moveTo>
                  <a:pt x="0" y="9287"/>
                </a:moveTo>
                <a:cubicBezTo>
                  <a:pt x="4036" y="3469"/>
                  <a:pt x="10666" y="-1"/>
                  <a:pt x="17747" y="0"/>
                </a:cubicBezTo>
                <a:cubicBezTo>
                  <a:pt x="29676" y="0"/>
                  <a:pt x="39347" y="9670"/>
                  <a:pt x="39347" y="21600"/>
                </a:cubicBezTo>
                <a:cubicBezTo>
                  <a:pt x="39347" y="22096"/>
                  <a:pt x="39329" y="22593"/>
                  <a:pt x="39295" y="23088"/>
                </a:cubicBezTo>
              </a:path>
              <a:path w="39347" h="23089" stroke="0" extrusionOk="0">
                <a:moveTo>
                  <a:pt x="0" y="9287"/>
                </a:moveTo>
                <a:cubicBezTo>
                  <a:pt x="4036" y="3469"/>
                  <a:pt x="10666" y="-1"/>
                  <a:pt x="17747" y="0"/>
                </a:cubicBezTo>
                <a:cubicBezTo>
                  <a:pt x="29676" y="0"/>
                  <a:pt x="39347" y="9670"/>
                  <a:pt x="39347" y="21600"/>
                </a:cubicBezTo>
                <a:cubicBezTo>
                  <a:pt x="39347" y="22096"/>
                  <a:pt x="39329" y="22593"/>
                  <a:pt x="39295" y="23088"/>
                </a:cubicBezTo>
                <a:lnTo>
                  <a:pt x="17747" y="21600"/>
                </a:lnTo>
                <a:lnTo>
                  <a:pt x="0" y="928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2" name="Rectangle 21"/>
          <p:cNvSpPr>
            <a:spLocks noChangeArrowheads="1"/>
          </p:cNvSpPr>
          <p:nvPr/>
        </p:nvSpPr>
        <p:spPr bwMode="auto">
          <a:xfrm>
            <a:off x="3167063" y="5157788"/>
            <a:ext cx="358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c</a:t>
            </a:r>
          </a:p>
        </p:txBody>
      </p:sp>
      <p:sp>
        <p:nvSpPr>
          <p:cNvPr id="49173" name="Line 22"/>
          <p:cNvSpPr>
            <a:spLocks noChangeShapeType="1"/>
          </p:cNvSpPr>
          <p:nvPr/>
        </p:nvSpPr>
        <p:spPr bwMode="auto">
          <a:xfrm>
            <a:off x="5903913" y="6165850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4" name="Rectangle 23"/>
          <p:cNvSpPr>
            <a:spLocks noChangeArrowheads="1"/>
          </p:cNvSpPr>
          <p:nvPr/>
        </p:nvSpPr>
        <p:spPr bwMode="auto">
          <a:xfrm>
            <a:off x="6048375" y="5805488"/>
            <a:ext cx="358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B</a:t>
            </a:r>
          </a:p>
        </p:txBody>
      </p:sp>
      <p:sp>
        <p:nvSpPr>
          <p:cNvPr id="49175" name="Arc 24"/>
          <p:cNvSpPr>
            <a:spLocks/>
          </p:cNvSpPr>
          <p:nvPr/>
        </p:nvSpPr>
        <p:spPr bwMode="auto">
          <a:xfrm rot="12881255" flipH="1">
            <a:off x="3833813" y="5773738"/>
            <a:ext cx="447675" cy="638175"/>
          </a:xfrm>
          <a:custGeom>
            <a:avLst/>
            <a:gdLst>
              <a:gd name="T0" fmla="*/ 4919358 w 32073"/>
              <a:gd name="T1" fmla="*/ 283995322 h 30252"/>
              <a:gd name="T2" fmla="*/ 87218656 w 32073"/>
              <a:gd name="T3" fmla="*/ 25431080 h 30252"/>
              <a:gd name="T4" fmla="*/ 58738623 w 32073"/>
              <a:gd name="T5" fmla="*/ 202773567 h 30252"/>
              <a:gd name="T6" fmla="*/ 0 60000 65536"/>
              <a:gd name="T7" fmla="*/ 0 60000 65536"/>
              <a:gd name="T8" fmla="*/ 0 60000 65536"/>
              <a:gd name="T9" fmla="*/ 0 w 32073"/>
              <a:gd name="T10" fmla="*/ 0 h 30252"/>
              <a:gd name="T11" fmla="*/ 32073 w 32073"/>
              <a:gd name="T12" fmla="*/ 30252 h 302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73" h="30252" fill="none" extrusionOk="0">
                <a:moveTo>
                  <a:pt x="1808" y="30252"/>
                </a:moveTo>
                <a:cubicBezTo>
                  <a:pt x="615" y="27523"/>
                  <a:pt x="0" y="2457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5264" y="-1"/>
                  <a:pt x="28868" y="932"/>
                  <a:pt x="32073" y="2708"/>
                </a:cubicBezTo>
              </a:path>
              <a:path w="32073" h="30252" stroke="0" extrusionOk="0">
                <a:moveTo>
                  <a:pt x="1808" y="30252"/>
                </a:moveTo>
                <a:cubicBezTo>
                  <a:pt x="615" y="27523"/>
                  <a:pt x="0" y="2457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5264" y="-1"/>
                  <a:pt x="28868" y="932"/>
                  <a:pt x="32073" y="2708"/>
                </a:cubicBezTo>
                <a:lnTo>
                  <a:pt x="21600" y="21600"/>
                </a:lnTo>
                <a:lnTo>
                  <a:pt x="1808" y="3025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6" name="Rectangle 25"/>
          <p:cNvSpPr>
            <a:spLocks noChangeArrowheads="1"/>
          </p:cNvSpPr>
          <p:nvPr/>
        </p:nvSpPr>
        <p:spPr bwMode="auto">
          <a:xfrm>
            <a:off x="3455988" y="5949950"/>
            <a:ext cx="3587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c</a:t>
            </a:r>
          </a:p>
        </p:txBody>
      </p:sp>
      <p:sp>
        <p:nvSpPr>
          <p:cNvPr id="49177" name="Line 26"/>
          <p:cNvSpPr>
            <a:spLocks noChangeShapeType="1"/>
          </p:cNvSpPr>
          <p:nvPr/>
        </p:nvSpPr>
        <p:spPr bwMode="auto">
          <a:xfrm>
            <a:off x="6048375" y="4149725"/>
            <a:ext cx="900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8" name="Rectangle 27"/>
          <p:cNvSpPr>
            <a:spLocks noChangeArrowheads="1"/>
          </p:cNvSpPr>
          <p:nvPr/>
        </p:nvSpPr>
        <p:spPr bwMode="auto">
          <a:xfrm>
            <a:off x="6192838" y="3789363"/>
            <a:ext cx="358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B</a:t>
            </a:r>
          </a:p>
        </p:txBody>
      </p:sp>
      <p:sp>
        <p:nvSpPr>
          <p:cNvPr id="49179" name="Line 28"/>
          <p:cNvSpPr>
            <a:spLocks noChangeShapeType="1"/>
          </p:cNvSpPr>
          <p:nvPr/>
        </p:nvSpPr>
        <p:spPr bwMode="auto">
          <a:xfrm>
            <a:off x="6084888" y="4941888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0" name="Rectangle 29"/>
          <p:cNvSpPr>
            <a:spLocks noChangeArrowheads="1"/>
          </p:cNvSpPr>
          <p:nvPr/>
        </p:nvSpPr>
        <p:spPr bwMode="auto">
          <a:xfrm>
            <a:off x="6192838" y="4581525"/>
            <a:ext cx="3587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d</a:t>
            </a:r>
          </a:p>
        </p:txBody>
      </p:sp>
      <p:sp>
        <p:nvSpPr>
          <p:cNvPr id="49181" name="Line 30"/>
          <p:cNvSpPr>
            <a:spLocks noChangeShapeType="1"/>
          </p:cNvSpPr>
          <p:nvPr/>
        </p:nvSpPr>
        <p:spPr bwMode="auto">
          <a:xfrm flipV="1">
            <a:off x="5903913" y="5157788"/>
            <a:ext cx="13684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2" name="Rectangle 31"/>
          <p:cNvSpPr>
            <a:spLocks noChangeArrowheads="1"/>
          </p:cNvSpPr>
          <p:nvPr/>
        </p:nvSpPr>
        <p:spPr bwMode="auto">
          <a:xfrm>
            <a:off x="6048375" y="5157788"/>
            <a:ext cx="358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d</a:t>
            </a:r>
          </a:p>
        </p:txBody>
      </p:sp>
      <p:sp>
        <p:nvSpPr>
          <p:cNvPr id="49183" name="Line 32"/>
          <p:cNvSpPr>
            <a:spLocks noChangeShapeType="1"/>
          </p:cNvSpPr>
          <p:nvPr/>
        </p:nvSpPr>
        <p:spPr bwMode="auto">
          <a:xfrm>
            <a:off x="5795963" y="2708275"/>
            <a:ext cx="1260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4" name="Rectangle 33"/>
          <p:cNvSpPr>
            <a:spLocks noChangeArrowheads="1"/>
          </p:cNvSpPr>
          <p:nvPr/>
        </p:nvSpPr>
        <p:spPr bwMode="auto">
          <a:xfrm>
            <a:off x="5976938" y="2347913"/>
            <a:ext cx="358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A</a:t>
            </a:r>
          </a:p>
        </p:txBody>
      </p:sp>
      <p:sp>
        <p:nvSpPr>
          <p:cNvPr id="49185" name="Line 34"/>
          <p:cNvSpPr>
            <a:spLocks noChangeShapeType="1"/>
          </p:cNvSpPr>
          <p:nvPr/>
        </p:nvSpPr>
        <p:spPr bwMode="auto">
          <a:xfrm flipV="1">
            <a:off x="5759450" y="1341438"/>
            <a:ext cx="13684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6" name="Rectangle 35"/>
          <p:cNvSpPr>
            <a:spLocks noChangeArrowheads="1"/>
          </p:cNvSpPr>
          <p:nvPr/>
        </p:nvSpPr>
        <p:spPr bwMode="auto">
          <a:xfrm>
            <a:off x="5903913" y="1341438"/>
            <a:ext cx="358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d</a:t>
            </a:r>
          </a:p>
        </p:txBody>
      </p:sp>
      <p:sp>
        <p:nvSpPr>
          <p:cNvPr id="49187" name="Line 36"/>
          <p:cNvSpPr>
            <a:spLocks noChangeShapeType="1"/>
          </p:cNvSpPr>
          <p:nvPr/>
        </p:nvSpPr>
        <p:spPr bwMode="auto">
          <a:xfrm>
            <a:off x="5832475" y="11255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8" name="Rectangle 37"/>
          <p:cNvSpPr>
            <a:spLocks noChangeArrowheads="1"/>
          </p:cNvSpPr>
          <p:nvPr/>
        </p:nvSpPr>
        <p:spPr bwMode="auto">
          <a:xfrm>
            <a:off x="5976938" y="765175"/>
            <a:ext cx="3587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d</a:t>
            </a:r>
          </a:p>
        </p:txBody>
      </p:sp>
      <p:sp>
        <p:nvSpPr>
          <p:cNvPr id="49189" name="Line 38"/>
          <p:cNvSpPr>
            <a:spLocks noChangeShapeType="1"/>
          </p:cNvSpPr>
          <p:nvPr/>
        </p:nvSpPr>
        <p:spPr bwMode="auto">
          <a:xfrm>
            <a:off x="5832475" y="5492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90" name="Rectangle 39"/>
          <p:cNvSpPr>
            <a:spLocks noChangeArrowheads="1"/>
          </p:cNvSpPr>
          <p:nvPr/>
        </p:nvSpPr>
        <p:spPr bwMode="auto">
          <a:xfrm>
            <a:off x="5976938" y="188913"/>
            <a:ext cx="358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A</a:t>
            </a:r>
          </a:p>
        </p:txBody>
      </p:sp>
      <p:sp>
        <p:nvSpPr>
          <p:cNvPr id="49191" name="Line 40"/>
          <p:cNvSpPr>
            <a:spLocks noChangeShapeType="1"/>
          </p:cNvSpPr>
          <p:nvPr/>
        </p:nvSpPr>
        <p:spPr bwMode="auto">
          <a:xfrm flipV="1">
            <a:off x="2627313" y="2276475"/>
            <a:ext cx="1404937" cy="266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92" name="Rectangle 41"/>
          <p:cNvSpPr>
            <a:spLocks noChangeArrowheads="1"/>
          </p:cNvSpPr>
          <p:nvPr/>
        </p:nvSpPr>
        <p:spPr bwMode="auto">
          <a:xfrm>
            <a:off x="2339975" y="4508500"/>
            <a:ext cx="3587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a</a:t>
            </a:r>
          </a:p>
        </p:txBody>
      </p:sp>
      <p:sp>
        <p:nvSpPr>
          <p:cNvPr id="49193" name="Arc 42"/>
          <p:cNvSpPr>
            <a:spLocks/>
          </p:cNvSpPr>
          <p:nvPr/>
        </p:nvSpPr>
        <p:spPr bwMode="auto">
          <a:xfrm rot="16986460" flipH="1">
            <a:off x="3444082" y="1062831"/>
            <a:ext cx="869950" cy="560387"/>
          </a:xfrm>
          <a:custGeom>
            <a:avLst/>
            <a:gdLst>
              <a:gd name="T0" fmla="*/ 0 w 39347"/>
              <a:gd name="T1" fmla="*/ 132777230 h 23089"/>
              <a:gd name="T2" fmla="*/ 424713583 w 39347"/>
              <a:gd name="T3" fmla="*/ 330106364 h 23089"/>
              <a:gd name="T4" fmla="*/ 191810919 w 39347"/>
              <a:gd name="T5" fmla="*/ 308818017 h 23089"/>
              <a:gd name="T6" fmla="*/ 0 60000 65536"/>
              <a:gd name="T7" fmla="*/ 0 60000 65536"/>
              <a:gd name="T8" fmla="*/ 0 60000 65536"/>
              <a:gd name="T9" fmla="*/ 0 w 39347"/>
              <a:gd name="T10" fmla="*/ 0 h 23089"/>
              <a:gd name="T11" fmla="*/ 39347 w 39347"/>
              <a:gd name="T12" fmla="*/ 23089 h 23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347" h="23089" fill="none" extrusionOk="0">
                <a:moveTo>
                  <a:pt x="0" y="9287"/>
                </a:moveTo>
                <a:cubicBezTo>
                  <a:pt x="4036" y="3469"/>
                  <a:pt x="10666" y="-1"/>
                  <a:pt x="17747" y="0"/>
                </a:cubicBezTo>
                <a:cubicBezTo>
                  <a:pt x="29676" y="0"/>
                  <a:pt x="39347" y="9670"/>
                  <a:pt x="39347" y="21600"/>
                </a:cubicBezTo>
                <a:cubicBezTo>
                  <a:pt x="39347" y="22096"/>
                  <a:pt x="39329" y="22593"/>
                  <a:pt x="39295" y="23088"/>
                </a:cubicBezTo>
              </a:path>
              <a:path w="39347" h="23089" stroke="0" extrusionOk="0">
                <a:moveTo>
                  <a:pt x="0" y="9287"/>
                </a:moveTo>
                <a:cubicBezTo>
                  <a:pt x="4036" y="3469"/>
                  <a:pt x="10666" y="-1"/>
                  <a:pt x="17747" y="0"/>
                </a:cubicBezTo>
                <a:cubicBezTo>
                  <a:pt x="29676" y="0"/>
                  <a:pt x="39347" y="9670"/>
                  <a:pt x="39347" y="21600"/>
                </a:cubicBezTo>
                <a:cubicBezTo>
                  <a:pt x="39347" y="22096"/>
                  <a:pt x="39329" y="22593"/>
                  <a:pt x="39295" y="23088"/>
                </a:cubicBezTo>
                <a:lnTo>
                  <a:pt x="17747" y="21600"/>
                </a:lnTo>
                <a:lnTo>
                  <a:pt x="0" y="928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4" name="Rectangle 43"/>
          <p:cNvSpPr>
            <a:spLocks noChangeArrowheads="1"/>
          </p:cNvSpPr>
          <p:nvPr/>
        </p:nvSpPr>
        <p:spPr bwMode="auto">
          <a:xfrm>
            <a:off x="3635375" y="1268413"/>
            <a:ext cx="358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c</a:t>
            </a:r>
          </a:p>
        </p:txBody>
      </p:sp>
      <p:sp>
        <p:nvSpPr>
          <p:cNvPr id="49195" name="Arc 44"/>
          <p:cNvSpPr>
            <a:spLocks/>
          </p:cNvSpPr>
          <p:nvPr/>
        </p:nvSpPr>
        <p:spPr bwMode="auto">
          <a:xfrm rot="17095820" flipH="1">
            <a:off x="3588544" y="150019"/>
            <a:ext cx="450850" cy="658812"/>
          </a:xfrm>
          <a:custGeom>
            <a:avLst/>
            <a:gdLst>
              <a:gd name="T0" fmla="*/ 0 w 40854"/>
              <a:gd name="T1" fmla="*/ 363302823 h 21600"/>
              <a:gd name="T2" fmla="*/ 54906917 w 40854"/>
              <a:gd name="T3" fmla="*/ 485142111 h 21600"/>
              <a:gd name="T4" fmla="*/ 26514006 w 40854"/>
              <a:gd name="T5" fmla="*/ 612882189 h 21600"/>
              <a:gd name="T6" fmla="*/ 0 60000 65536"/>
              <a:gd name="T7" fmla="*/ 0 60000 65536"/>
              <a:gd name="T8" fmla="*/ 0 60000 65536"/>
              <a:gd name="T9" fmla="*/ 0 w 40854"/>
              <a:gd name="T10" fmla="*/ 0 h 21600"/>
              <a:gd name="T11" fmla="*/ 40854 w 4085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54" h="21600" fill="none" extrusionOk="0">
                <a:moveTo>
                  <a:pt x="0" y="12804"/>
                </a:moveTo>
                <a:cubicBezTo>
                  <a:pt x="3472" y="5016"/>
                  <a:pt x="11201" y="-1"/>
                  <a:pt x="19728" y="0"/>
                </a:cubicBezTo>
                <a:cubicBezTo>
                  <a:pt x="29922" y="0"/>
                  <a:pt x="38728" y="7127"/>
                  <a:pt x="40853" y="17098"/>
                </a:cubicBezTo>
              </a:path>
              <a:path w="40854" h="21600" stroke="0" extrusionOk="0">
                <a:moveTo>
                  <a:pt x="0" y="12804"/>
                </a:moveTo>
                <a:cubicBezTo>
                  <a:pt x="3472" y="5016"/>
                  <a:pt x="11201" y="-1"/>
                  <a:pt x="19728" y="0"/>
                </a:cubicBezTo>
                <a:cubicBezTo>
                  <a:pt x="29922" y="0"/>
                  <a:pt x="38728" y="7127"/>
                  <a:pt x="40853" y="17098"/>
                </a:cubicBezTo>
                <a:lnTo>
                  <a:pt x="19728" y="21600"/>
                </a:lnTo>
                <a:lnTo>
                  <a:pt x="0" y="1280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6" name="Rectangle 45"/>
          <p:cNvSpPr>
            <a:spLocks noChangeArrowheads="1"/>
          </p:cNvSpPr>
          <p:nvPr/>
        </p:nvSpPr>
        <p:spPr bwMode="auto">
          <a:xfrm>
            <a:off x="3563938" y="260350"/>
            <a:ext cx="407987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7924800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例  文法</a:t>
            </a:r>
            <a:r>
              <a:rPr lang="en-US" altLang="zh-CN" b="1">
                <a:latin typeface="宋体" pitchFamily="2" charset="-122"/>
              </a:rPr>
              <a:t>G</a:t>
            </a:r>
            <a:r>
              <a:rPr lang="zh-CN" altLang="en-US" b="1">
                <a:latin typeface="宋体" pitchFamily="2" charset="-122"/>
              </a:rPr>
              <a:t>: </a:t>
            </a:r>
            <a:r>
              <a:rPr lang="en-US" altLang="zh-CN" b="1">
                <a:latin typeface="宋体" pitchFamily="2" charset="-122"/>
              </a:rPr>
              <a:t>(0) S</a:t>
            </a:r>
            <a:r>
              <a:rPr lang="en-US" altLang="en-US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lang="en-US" altLang="zh-CN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b="1">
                <a:latin typeface="宋体" pitchFamily="2" charset="-122"/>
              </a:rPr>
              <a:t>→E     (1) E→aA     (2) E→bB</a:t>
            </a:r>
            <a:endParaRPr lang="en-US" altLang="zh-CN" b="1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b="1">
                <a:latin typeface="宋体" pitchFamily="2" charset="-122"/>
              </a:rPr>
              <a:t>           (3) A→cA     (4) A→d      (5) B→cB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b="1">
                <a:latin typeface="宋体" pitchFamily="2" charset="-122"/>
              </a:rPr>
              <a:t>           (6) B→d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1" lang="en-US" altLang="zh-CN"/>
              <a:t>                   ACTION			             GOTO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	a       c        b       d       #                   E         A        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/>
              <a:t>0            S2                  S3                                          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/>
              <a:t>1                                                        acc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/>
              <a:t>2                       S4                  S10                                             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/>
              <a:t>3                       S5                  S11                                                         7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/>
              <a:t>4                       S4                  S10                                             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/>
              <a:t>5                        S5                 S11                                                         9                    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/>
              <a:t>6           r1         r1        r1       r1          r1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/>
              <a:t>7           r2         r2        r2        r2        r2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/>
              <a:t>8           r3        r3         r3        r3        r3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/>
              <a:t>9           r5        r5         r5       r5         r5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/>
              <a:t>10         r4        r4         r4        r4        r4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/>
              <a:t>11         r6        r6         r6        r6        r6</a:t>
            </a:r>
          </a:p>
        </p:txBody>
      </p:sp>
      <p:sp>
        <p:nvSpPr>
          <p:cNvPr id="48131" name="Line 4"/>
          <p:cNvSpPr>
            <a:spLocks noChangeShapeType="1"/>
          </p:cNvSpPr>
          <p:nvPr/>
        </p:nvSpPr>
        <p:spPr bwMode="auto">
          <a:xfrm>
            <a:off x="5292725" y="1700213"/>
            <a:ext cx="71438" cy="4824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Line 5"/>
          <p:cNvSpPr>
            <a:spLocks noChangeShapeType="1"/>
          </p:cNvSpPr>
          <p:nvPr/>
        </p:nvSpPr>
        <p:spPr bwMode="auto">
          <a:xfrm>
            <a:off x="1066800" y="22098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3" name="Line 6"/>
          <p:cNvSpPr>
            <a:spLocks noChangeShapeType="1"/>
          </p:cNvSpPr>
          <p:nvPr/>
        </p:nvSpPr>
        <p:spPr bwMode="auto">
          <a:xfrm>
            <a:off x="1979613" y="2205038"/>
            <a:ext cx="0" cy="431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>
            <a:off x="2743200" y="2209800"/>
            <a:ext cx="28575" cy="431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5" name="Line 8"/>
          <p:cNvSpPr>
            <a:spLocks noChangeShapeType="1"/>
          </p:cNvSpPr>
          <p:nvPr/>
        </p:nvSpPr>
        <p:spPr bwMode="auto">
          <a:xfrm flipH="1">
            <a:off x="3419475" y="2209800"/>
            <a:ext cx="9525" cy="431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>
            <a:off x="4267200" y="2209800"/>
            <a:ext cx="17463" cy="431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7" name="Line 11"/>
          <p:cNvSpPr>
            <a:spLocks noChangeShapeType="1"/>
          </p:cNvSpPr>
          <p:nvPr/>
        </p:nvSpPr>
        <p:spPr bwMode="auto">
          <a:xfrm>
            <a:off x="6324600" y="24384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12"/>
          <p:cNvSpPr>
            <a:spLocks noChangeShapeType="1"/>
          </p:cNvSpPr>
          <p:nvPr/>
        </p:nvSpPr>
        <p:spPr bwMode="auto">
          <a:xfrm>
            <a:off x="7315200" y="22860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9" name="Line 13"/>
          <p:cNvSpPr>
            <a:spLocks noChangeShapeType="1"/>
          </p:cNvSpPr>
          <p:nvPr/>
        </p:nvSpPr>
        <p:spPr bwMode="auto">
          <a:xfrm>
            <a:off x="8229600" y="2209800"/>
            <a:ext cx="14288" cy="431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0" name="Line 14"/>
          <p:cNvSpPr>
            <a:spLocks noChangeShapeType="1"/>
          </p:cNvSpPr>
          <p:nvPr/>
        </p:nvSpPr>
        <p:spPr bwMode="auto">
          <a:xfrm>
            <a:off x="533400" y="2209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1" name="Line 15"/>
          <p:cNvSpPr>
            <a:spLocks noChangeShapeType="1"/>
          </p:cNvSpPr>
          <p:nvPr/>
        </p:nvSpPr>
        <p:spPr bwMode="auto">
          <a:xfrm>
            <a:off x="533400" y="22098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2" name="Line 16"/>
          <p:cNvSpPr>
            <a:spLocks noChangeShapeType="1"/>
          </p:cNvSpPr>
          <p:nvPr/>
        </p:nvSpPr>
        <p:spPr bwMode="auto">
          <a:xfrm>
            <a:off x="1066800" y="22098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3" name="Line 17"/>
          <p:cNvSpPr>
            <a:spLocks noChangeShapeType="1"/>
          </p:cNvSpPr>
          <p:nvPr/>
        </p:nvSpPr>
        <p:spPr bwMode="auto">
          <a:xfrm flipH="1">
            <a:off x="539750" y="6524625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4" name="Line 18"/>
          <p:cNvSpPr>
            <a:spLocks noChangeShapeType="1"/>
          </p:cNvSpPr>
          <p:nvPr/>
        </p:nvSpPr>
        <p:spPr bwMode="auto">
          <a:xfrm flipH="1">
            <a:off x="533400" y="1700213"/>
            <a:ext cx="7710488" cy="5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5" name="Line 19"/>
          <p:cNvSpPr>
            <a:spLocks noChangeShapeType="1"/>
          </p:cNvSpPr>
          <p:nvPr/>
        </p:nvSpPr>
        <p:spPr bwMode="auto">
          <a:xfrm flipH="1">
            <a:off x="5638800" y="22098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6" name="Line 20"/>
          <p:cNvSpPr>
            <a:spLocks noChangeShapeType="1"/>
          </p:cNvSpPr>
          <p:nvPr/>
        </p:nvSpPr>
        <p:spPr bwMode="auto">
          <a:xfrm>
            <a:off x="5334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7" name="Line 21"/>
          <p:cNvSpPr>
            <a:spLocks noChangeShapeType="1"/>
          </p:cNvSpPr>
          <p:nvPr/>
        </p:nvSpPr>
        <p:spPr bwMode="auto">
          <a:xfrm flipH="1">
            <a:off x="8229600" y="167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8" name="Line 22"/>
          <p:cNvSpPr>
            <a:spLocks noChangeShapeType="1"/>
          </p:cNvSpPr>
          <p:nvPr/>
        </p:nvSpPr>
        <p:spPr bwMode="auto">
          <a:xfrm flipH="1">
            <a:off x="533400" y="26670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9" name="Line 23"/>
          <p:cNvSpPr>
            <a:spLocks noChangeShapeType="1"/>
          </p:cNvSpPr>
          <p:nvPr/>
        </p:nvSpPr>
        <p:spPr bwMode="auto">
          <a:xfrm flipH="1">
            <a:off x="539750" y="3048000"/>
            <a:ext cx="7689850" cy="2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0" name="Line 24"/>
          <p:cNvSpPr>
            <a:spLocks noChangeShapeType="1"/>
          </p:cNvSpPr>
          <p:nvPr/>
        </p:nvSpPr>
        <p:spPr bwMode="auto">
          <a:xfrm flipH="1">
            <a:off x="539750" y="3352800"/>
            <a:ext cx="768985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1" name="Line 25"/>
          <p:cNvSpPr>
            <a:spLocks noChangeShapeType="1"/>
          </p:cNvSpPr>
          <p:nvPr/>
        </p:nvSpPr>
        <p:spPr bwMode="auto">
          <a:xfrm flipH="1" flipV="1">
            <a:off x="539750" y="3644900"/>
            <a:ext cx="76898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2" name="Line 26"/>
          <p:cNvSpPr>
            <a:spLocks noChangeShapeType="1"/>
          </p:cNvSpPr>
          <p:nvPr/>
        </p:nvSpPr>
        <p:spPr bwMode="auto">
          <a:xfrm flipH="1">
            <a:off x="539750" y="3962400"/>
            <a:ext cx="7689850" cy="4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3" name="Line 27"/>
          <p:cNvSpPr>
            <a:spLocks noChangeShapeType="1"/>
          </p:cNvSpPr>
          <p:nvPr/>
        </p:nvSpPr>
        <p:spPr bwMode="auto">
          <a:xfrm flipH="1" flipV="1">
            <a:off x="539750" y="4292600"/>
            <a:ext cx="7689850" cy="4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4" name="Line 28"/>
          <p:cNvSpPr>
            <a:spLocks noChangeShapeType="1"/>
          </p:cNvSpPr>
          <p:nvPr/>
        </p:nvSpPr>
        <p:spPr bwMode="auto">
          <a:xfrm flipH="1">
            <a:off x="533400" y="45720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5" name="Line 29"/>
          <p:cNvSpPr>
            <a:spLocks noChangeShapeType="1"/>
          </p:cNvSpPr>
          <p:nvPr/>
        </p:nvSpPr>
        <p:spPr bwMode="auto">
          <a:xfrm flipH="1" flipV="1">
            <a:off x="539750" y="4868863"/>
            <a:ext cx="7689850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6" name="Line 30"/>
          <p:cNvSpPr>
            <a:spLocks noChangeShapeType="1"/>
          </p:cNvSpPr>
          <p:nvPr/>
        </p:nvSpPr>
        <p:spPr bwMode="auto">
          <a:xfrm flipH="1" flipV="1">
            <a:off x="539750" y="5157788"/>
            <a:ext cx="7689850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7" name="Line 31"/>
          <p:cNvSpPr>
            <a:spLocks noChangeShapeType="1"/>
          </p:cNvSpPr>
          <p:nvPr/>
        </p:nvSpPr>
        <p:spPr bwMode="auto">
          <a:xfrm flipH="1">
            <a:off x="533400" y="54864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8" name="Line 32"/>
          <p:cNvSpPr>
            <a:spLocks noChangeShapeType="1"/>
          </p:cNvSpPr>
          <p:nvPr/>
        </p:nvSpPr>
        <p:spPr bwMode="auto">
          <a:xfrm flipH="1">
            <a:off x="533400" y="57912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9" name="Line 33"/>
          <p:cNvSpPr>
            <a:spLocks noChangeShapeType="1"/>
          </p:cNvSpPr>
          <p:nvPr/>
        </p:nvSpPr>
        <p:spPr bwMode="auto">
          <a:xfrm flipH="1">
            <a:off x="533400" y="60960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381875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/>
              <a:t>LR(0)</a:t>
            </a:r>
            <a:r>
              <a:rPr lang="zh-CN" altLang="en-US" sz="4000" b="1" smtClean="0"/>
              <a:t>文法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ACTION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GOTO</a:t>
            </a:r>
            <a:r>
              <a:rPr lang="zh-CN" altLang="en-US" sz="3600" dirty="0" smtClean="0"/>
              <a:t>表，如果每个入口不含多重定义（每个单元格的元素是惟一的），则称它为文法</a:t>
            </a:r>
            <a:r>
              <a:rPr lang="en-US" altLang="zh-CN" sz="3600" dirty="0" smtClean="0"/>
              <a:t>G</a:t>
            </a:r>
            <a:r>
              <a:rPr lang="zh-CN" altLang="en-US" sz="3600" dirty="0" smtClean="0"/>
              <a:t>的一张</a:t>
            </a:r>
            <a:r>
              <a:rPr lang="en-US" altLang="zh-CN" sz="3600" dirty="0" smtClean="0"/>
              <a:t>LR(0)</a:t>
            </a:r>
            <a:r>
              <a:rPr lang="zh-CN" altLang="en-US" sz="3600" dirty="0" smtClean="0"/>
              <a:t>表</a:t>
            </a:r>
            <a:endParaRPr lang="en-US" altLang="zh-CN" sz="3600" dirty="0" smtClean="0"/>
          </a:p>
          <a:p>
            <a:pPr eaLnBrk="1" hangingPunct="1"/>
            <a:r>
              <a:rPr lang="zh-CN" altLang="en-US" sz="3600" dirty="0" smtClean="0"/>
              <a:t>具有</a:t>
            </a:r>
            <a:r>
              <a:rPr lang="en-US" altLang="zh-CN" sz="3600" dirty="0" smtClean="0"/>
              <a:t>LR(0)</a:t>
            </a:r>
            <a:r>
              <a:rPr lang="zh-CN" altLang="en-US" sz="3600" dirty="0" smtClean="0"/>
              <a:t>表的文法</a:t>
            </a:r>
            <a:r>
              <a:rPr lang="en-US" altLang="zh-CN" sz="3600" dirty="0" smtClean="0"/>
              <a:t>G</a:t>
            </a:r>
            <a:r>
              <a:rPr lang="zh-CN" altLang="en-US" sz="3600" dirty="0" smtClean="0"/>
              <a:t>称为</a:t>
            </a:r>
            <a:r>
              <a:rPr lang="en-US" altLang="zh-CN" sz="3600" dirty="0" smtClean="0"/>
              <a:t>LR(0)</a:t>
            </a:r>
            <a:r>
              <a:rPr lang="zh-CN" altLang="en-US" sz="3600" dirty="0" smtClean="0"/>
              <a:t>文法</a:t>
            </a:r>
            <a:endParaRPr lang="en-US" altLang="zh-CN" sz="3600" dirty="0" smtClean="0"/>
          </a:p>
          <a:p>
            <a:pPr eaLnBrk="1" hangingPunct="1"/>
            <a:r>
              <a:rPr lang="en-US" altLang="zh-CN" sz="3600" dirty="0" smtClean="0"/>
              <a:t>LR(0)</a:t>
            </a:r>
            <a:r>
              <a:rPr lang="zh-CN" altLang="en-US" sz="3600" dirty="0" smtClean="0"/>
              <a:t>文法是无二义的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7793037" cy="768499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chemeClr val="accent2"/>
                </a:solidFill>
              </a:rPr>
              <a:t>LR</a:t>
            </a:r>
            <a:r>
              <a:rPr lang="zh-CN" altLang="en-US" sz="4000" b="1" dirty="0" smtClean="0">
                <a:solidFill>
                  <a:schemeClr val="accent2"/>
                </a:solidFill>
              </a:rPr>
              <a:t>分析使用两张表</a:t>
            </a:r>
            <a:endParaRPr lang="zh-CN" altLang="en-US" sz="3600" b="1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052736"/>
            <a:ext cx="7992888" cy="5400600"/>
          </a:xfrm>
        </p:spPr>
        <p:txBody>
          <a:bodyPr/>
          <a:lstStyle/>
          <a:p>
            <a:pPr marL="179388" lvl="1" indent="0" eaLnBrk="1" hangingPunct="1">
              <a:buFontTx/>
              <a:buNone/>
            </a:pPr>
            <a:r>
              <a:rPr lang="en-US" altLang="zh-CN" b="1" dirty="0" smtClean="0">
                <a:solidFill>
                  <a:srgbClr val="990000"/>
                </a:solidFill>
              </a:rPr>
              <a:t>ACTION</a:t>
            </a:r>
            <a:r>
              <a:rPr lang="zh-CN" altLang="en-US" b="1" dirty="0" smtClean="0">
                <a:solidFill>
                  <a:srgbClr val="990000"/>
                </a:solidFill>
              </a:rPr>
              <a:t>表</a:t>
            </a:r>
          </a:p>
          <a:p>
            <a:pPr marL="179388" lvl="1" indent="0" eaLnBrk="1" hangingPunct="1">
              <a:buFontTx/>
              <a:buNone/>
            </a:pPr>
            <a:r>
              <a:rPr lang="zh-CN" altLang="en-US" b="1" dirty="0" smtClean="0"/>
              <a:t>告诉分析器：栈顶状态为</a:t>
            </a:r>
            <a:r>
              <a:rPr lang="en-US" altLang="en-US" b="1" dirty="0" smtClean="0"/>
              <a:t>S,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当前输入符号是</a:t>
            </a:r>
            <a:r>
              <a:rPr lang="en-US" altLang="zh-CN" b="1" dirty="0" smtClean="0"/>
              <a:t>a</a:t>
            </a:r>
            <a:r>
              <a:rPr lang="zh-CN" altLang="zh-CN" b="1" dirty="0" smtClean="0"/>
              <a:t>时做</a:t>
            </a:r>
            <a:r>
              <a:rPr lang="zh-CN" altLang="en-US" b="1" dirty="0" smtClean="0"/>
              <a:t>什么</a:t>
            </a:r>
            <a:r>
              <a:rPr lang="en-US" altLang="zh-CN" b="1" dirty="0" smtClean="0"/>
              <a:t>:</a:t>
            </a:r>
            <a:endParaRPr lang="en-US" altLang="zh-CN" dirty="0" smtClean="0"/>
          </a:p>
          <a:p>
            <a:pPr marL="179388" lvl="1" indent="0" eaLnBrk="1" hangingPunct="1">
              <a:buFontTx/>
              <a:buNone/>
            </a:pPr>
            <a:r>
              <a:rPr lang="zh-CN" altLang="en-US" dirty="0" smtClean="0"/>
              <a:t>1. </a:t>
            </a:r>
            <a:r>
              <a:rPr lang="en-US" altLang="zh-CN" dirty="0" smtClean="0"/>
              <a:t>ACTION[</a:t>
            </a:r>
            <a:r>
              <a:rPr lang="en-US" altLang="zh-CN" dirty="0" err="1" smtClean="0"/>
              <a:t>S,a</a:t>
            </a:r>
            <a:r>
              <a:rPr lang="en-US" altLang="zh-CN" dirty="0" smtClean="0"/>
              <a:t>]= 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j</a:t>
            </a:r>
            <a:endParaRPr lang="en-US" altLang="zh-CN" baseline="-25000" dirty="0" smtClean="0"/>
          </a:p>
          <a:p>
            <a:pPr marL="179388" lvl="1" indent="0" eaLnBrk="1" hangingPunct="1">
              <a:buFontTx/>
              <a:buNone/>
            </a:pPr>
            <a:r>
              <a:rPr lang="en-US" altLang="zh-CN" dirty="0" smtClean="0"/>
              <a:t>2.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ACTION[</a:t>
            </a:r>
            <a:r>
              <a:rPr lang="en-US" altLang="zh-CN" dirty="0" err="1" smtClean="0"/>
              <a:t>S,a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j</a:t>
            </a:r>
            <a:r>
              <a:rPr lang="en-US" altLang="zh-CN" baseline="-25000" dirty="0" smtClean="0"/>
              <a:t>     </a:t>
            </a:r>
            <a:r>
              <a:rPr lang="en-US" altLang="zh-CN" dirty="0" smtClean="0"/>
              <a:t>(</a:t>
            </a:r>
            <a:r>
              <a:rPr lang="zh-CN" altLang="en-US" dirty="0" smtClean="0"/>
              <a:t>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条产生式为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)</a:t>
            </a:r>
          </a:p>
          <a:p>
            <a:pPr marL="179388" lvl="1" indent="0" eaLnBrk="1" hangingPunct="1">
              <a:buFontTx/>
              <a:buNone/>
            </a:pPr>
            <a:r>
              <a:rPr lang="en-US" altLang="zh-CN" dirty="0" smtClean="0">
                <a:sym typeface="Symbol" pitchFamily="18" charset="2"/>
              </a:rPr>
              <a:t>3. </a:t>
            </a:r>
            <a:r>
              <a:rPr lang="en-US" altLang="zh-CN" dirty="0" smtClean="0"/>
              <a:t>ACTION[</a:t>
            </a:r>
            <a:r>
              <a:rPr lang="en-US" altLang="zh-CN" dirty="0" err="1" smtClean="0"/>
              <a:t>S,a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acc</a:t>
            </a:r>
            <a:endParaRPr lang="en-US" altLang="zh-CN" dirty="0" smtClean="0"/>
          </a:p>
          <a:p>
            <a:pPr marL="179388" lvl="1" indent="0" eaLnBrk="1" hangingPunct="1">
              <a:buFontTx/>
              <a:buNone/>
            </a:pPr>
            <a:r>
              <a:rPr lang="en-US" altLang="zh-CN" dirty="0" smtClean="0"/>
              <a:t>4. ACTION[</a:t>
            </a:r>
            <a:r>
              <a:rPr lang="en-US" altLang="zh-CN" dirty="0" err="1" smtClean="0"/>
              <a:t>S,a</a:t>
            </a:r>
            <a:r>
              <a:rPr lang="en-US" altLang="zh-CN" dirty="0" smtClean="0"/>
              <a:t>]= error</a:t>
            </a:r>
            <a:endParaRPr lang="en-US" altLang="zh-CN" dirty="0" smtClean="0">
              <a:sym typeface="Symbol" pitchFamily="18" charset="2"/>
            </a:endParaRPr>
          </a:p>
          <a:p>
            <a:pPr marL="179388" lvl="1" indent="0" eaLnBrk="1" hangingPunct="1">
              <a:buFontTx/>
              <a:buNone/>
            </a:pPr>
            <a:r>
              <a:rPr lang="en-US" altLang="zh-CN" b="1" dirty="0" smtClean="0">
                <a:solidFill>
                  <a:srgbClr val="990000"/>
                </a:solidFill>
                <a:sym typeface="Symbol" pitchFamily="18" charset="2"/>
              </a:rPr>
              <a:t>GOTO</a:t>
            </a:r>
            <a:r>
              <a:rPr lang="zh-CN" altLang="en-US" b="1" dirty="0" smtClean="0">
                <a:solidFill>
                  <a:srgbClr val="990000"/>
                </a:solidFill>
                <a:sym typeface="Symbol" pitchFamily="18" charset="2"/>
              </a:rPr>
              <a:t>表</a:t>
            </a:r>
          </a:p>
          <a:p>
            <a:pPr marL="179388" lvl="1" indent="0" eaLnBrk="1" hangingPunct="1">
              <a:buFontTx/>
              <a:buNone/>
            </a:pPr>
            <a:r>
              <a:rPr lang="en-US" altLang="zh-CN" dirty="0" smtClean="0">
                <a:sym typeface="Symbol" pitchFamily="18" charset="2"/>
              </a:rPr>
              <a:t>GOTO[S,A]</a:t>
            </a:r>
            <a:r>
              <a:rPr lang="zh-CN" altLang="en-US" b="1" dirty="0" smtClean="0"/>
              <a:t>栈顶状态为</a:t>
            </a:r>
            <a:r>
              <a:rPr lang="en-US" altLang="en-US" b="1" dirty="0" smtClean="0"/>
              <a:t>S</a:t>
            </a:r>
            <a:r>
              <a:rPr lang="zh-CN" altLang="en-US" b="1" dirty="0" smtClean="0"/>
              <a:t>，归约之后的非终结符为</a:t>
            </a:r>
            <a:r>
              <a:rPr lang="en-US" altLang="en-US" b="1" dirty="0" smtClean="0"/>
              <a:t>A</a:t>
            </a:r>
            <a:r>
              <a:rPr lang="zh-CN" altLang="en-US" b="1" dirty="0" smtClean="0"/>
              <a:t>时，要放到栈顶的新状态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6303962" cy="9366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LR</a:t>
            </a:r>
            <a:r>
              <a:rPr lang="zh-CN" altLang="en-US" b="1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分析算法</a:t>
            </a:r>
            <a:endParaRPr lang="zh-CN" altLang="en-US" sz="4000" b="1" dirty="0" smtClean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7989888" cy="5112568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dirty="0" smtClean="0"/>
              <a:t>置</a:t>
            </a:r>
            <a:r>
              <a:rPr lang="en-US" altLang="en-US" sz="2800" dirty="0" err="1" smtClean="0"/>
              <a:t>ip</a:t>
            </a:r>
            <a:r>
              <a:rPr lang="zh-CN" altLang="en-US" sz="2800" dirty="0" smtClean="0"/>
              <a:t>指向输入串</a:t>
            </a:r>
            <a:r>
              <a:rPr lang="en-US" altLang="zh-CN" sz="2800" dirty="0" smtClean="0"/>
              <a:t>w</a:t>
            </a:r>
            <a:r>
              <a:rPr lang="zh-CN" altLang="en-US" sz="2800" dirty="0" smtClean="0"/>
              <a:t>的第一个符号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 smtClean="0"/>
              <a:t>令</a:t>
            </a:r>
            <a:r>
              <a:rPr lang="en-US" altLang="zh-CN" dirty="0" smtClean="0"/>
              <a:t>S</a:t>
            </a:r>
            <a:r>
              <a:rPr lang="zh-CN" altLang="en-US" dirty="0" smtClean="0"/>
              <a:t>为栈顶状态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指向的符号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重复</a:t>
            </a:r>
            <a:r>
              <a:rPr lang="zh-CN" altLang="en-US" dirty="0" smtClean="0"/>
              <a:t> </a:t>
            </a:r>
            <a:r>
              <a:rPr lang="en-US" altLang="zh-CN" dirty="0" smtClean="0"/>
              <a:t>begin</a:t>
            </a:r>
            <a:endParaRPr lang="zh-CN" altLang="en-US" dirty="0" smtClean="0"/>
          </a:p>
          <a:p>
            <a:pPr lvl="1" eaLnBrk="1" hangingPunct="1">
              <a:buClr>
                <a:schemeClr val="tx1"/>
              </a:buClr>
              <a:buNone/>
            </a:pPr>
            <a:r>
              <a:rPr lang="en-US" altLang="zh-CN" dirty="0" smtClean="0"/>
              <a:t>if  ACTION[</a:t>
            </a:r>
            <a:r>
              <a:rPr lang="en-US" altLang="zh-CN" dirty="0" err="1" smtClean="0"/>
              <a:t>S,a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j</a:t>
            </a:r>
            <a:r>
              <a:rPr lang="en-US" altLang="zh-CN" baseline="-25000" dirty="0" smtClean="0"/>
              <a:t>                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移进</a:t>
            </a:r>
            <a:r>
              <a:rPr lang="zh-CN" altLang="en-US" dirty="0" smtClean="0"/>
              <a:t>)</a:t>
            </a:r>
            <a:endParaRPr lang="en-US" altLang="zh-CN" baseline="-25000" dirty="0" smtClean="0"/>
          </a:p>
          <a:p>
            <a:pPr lvl="1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baseline="-25000" dirty="0" smtClean="0"/>
              <a:t>       </a:t>
            </a:r>
            <a:r>
              <a:rPr lang="en-US" altLang="zh-CN" dirty="0" smtClean="0"/>
              <a:t>then   begin  PUSH(j)   (j</a:t>
            </a:r>
            <a:r>
              <a:rPr lang="zh-CN" altLang="en-US" dirty="0" smtClean="0"/>
              <a:t>进</a:t>
            </a:r>
            <a:r>
              <a:rPr lang="zh-CN" altLang="en-US" dirty="0" smtClean="0">
                <a:solidFill>
                  <a:srgbClr val="0070C0"/>
                </a:solidFill>
              </a:rPr>
              <a:t>状态</a:t>
            </a:r>
            <a:r>
              <a:rPr lang="zh-CN" altLang="en-US" dirty="0" smtClean="0"/>
              <a:t>栈)</a:t>
            </a:r>
            <a:endParaRPr lang="en-US" altLang="zh-CN" dirty="0" smtClean="0"/>
          </a:p>
          <a:p>
            <a:pPr lvl="1" eaLnBrk="1" hangingPunct="1">
              <a:buClr>
                <a:schemeClr val="tx1"/>
              </a:buCl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PUSH(a)  (a</a:t>
            </a:r>
            <a:r>
              <a:rPr lang="zh-CN" altLang="en-US" dirty="0" smtClean="0"/>
              <a:t>进</a:t>
            </a:r>
            <a:r>
              <a:rPr lang="zh-CN" altLang="en-US" dirty="0" smtClean="0">
                <a:solidFill>
                  <a:srgbClr val="FF0000"/>
                </a:solidFill>
              </a:rPr>
              <a:t>符号</a:t>
            </a:r>
            <a:r>
              <a:rPr lang="zh-CN" altLang="en-US" dirty="0" smtClean="0"/>
              <a:t>栈)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 smtClean="0"/>
              <a:t>                         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zh-CN" altLang="en-US" dirty="0" smtClean="0"/>
              <a:t>前进  (指向下一输入符号)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 smtClean="0"/>
              <a:t>               </a:t>
            </a:r>
            <a:r>
              <a:rPr lang="en-US" altLang="zh-CN" u="sng" dirty="0" smtClean="0"/>
              <a:t>end</a:t>
            </a:r>
            <a:endParaRPr lang="zh-CN" altLang="en-US" dirty="0" smtClean="0"/>
          </a:p>
          <a:p>
            <a:pPr lvl="1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/>
              <a:t>     else if ACTION[</a:t>
            </a:r>
            <a:r>
              <a:rPr lang="en-US" altLang="zh-CN" dirty="0" err="1" smtClean="0"/>
              <a:t>S,a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j</a:t>
            </a:r>
            <a:r>
              <a:rPr lang="en-US" altLang="zh-CN" baseline="-25000" dirty="0" smtClean="0"/>
              <a:t>   </a:t>
            </a:r>
            <a:r>
              <a:rPr lang="en-US" altLang="zh-CN" dirty="0" smtClean="0"/>
              <a:t>(</a:t>
            </a:r>
            <a:r>
              <a:rPr lang="zh-CN" altLang="en-US" dirty="0">
                <a:solidFill>
                  <a:srgbClr val="C00000"/>
                </a:solidFill>
              </a:rPr>
              <a:t>归约</a:t>
            </a:r>
            <a:r>
              <a:rPr lang="en-US" altLang="zh-CN" dirty="0" smtClean="0">
                <a:sym typeface="Symbol" pitchFamily="18" charset="2"/>
              </a:rPr>
              <a:t>)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60649"/>
            <a:ext cx="8352928" cy="6192540"/>
          </a:xfrm>
        </p:spPr>
        <p:txBody>
          <a:bodyPr/>
          <a:lstStyle/>
          <a:p>
            <a:pPr lvl="2" eaLnBrk="1" hangingPunct="1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 sz="2800" dirty="0" smtClean="0"/>
              <a:t>then begin      </a:t>
            </a:r>
            <a:r>
              <a:rPr lang="en-US" altLang="zh-CN" sz="2800" baseline="-25000" dirty="0" smtClean="0"/>
              <a:t>                 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条产生式为</a:t>
            </a:r>
            <a:r>
              <a:rPr lang="en-US" altLang="zh-CN" sz="2800" dirty="0" smtClean="0"/>
              <a:t>A</a:t>
            </a:r>
            <a:r>
              <a:rPr lang="en-US" altLang="zh-CN" sz="2800" dirty="0" smtClean="0">
                <a:sym typeface="Symbol" pitchFamily="18" charset="2"/>
              </a:rPr>
              <a:t>) </a:t>
            </a:r>
            <a:endParaRPr lang="en-US" altLang="zh-CN" sz="2800" dirty="0" smtClean="0"/>
          </a:p>
          <a:p>
            <a:pPr lvl="3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800" dirty="0" smtClean="0"/>
              <a:t> 符号栈和状态栈都 </a:t>
            </a:r>
            <a:r>
              <a:rPr lang="en-US" altLang="zh-CN" sz="2800" dirty="0" smtClean="0"/>
              <a:t>pop |</a:t>
            </a:r>
            <a:r>
              <a:rPr lang="en-US" altLang="zh-CN" sz="2800" dirty="0" smtClean="0">
                <a:sym typeface="Symbol" pitchFamily="18" charset="2"/>
              </a:rPr>
              <a:t>|</a:t>
            </a:r>
            <a:r>
              <a:rPr lang="zh-CN" altLang="en-US" sz="2800" dirty="0" smtClean="0">
                <a:sym typeface="Symbol" pitchFamily="18" charset="2"/>
              </a:rPr>
              <a:t>项</a:t>
            </a:r>
            <a:endParaRPr lang="en-US" altLang="zh-CN" sz="2800" dirty="0" smtClean="0">
              <a:sym typeface="Symbol" pitchFamily="18" charset="2"/>
            </a:endParaRPr>
          </a:p>
          <a:p>
            <a:pPr marL="1371600" lvl="3" indent="0" eaLnBrk="1" hangingPunct="1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sz="2800" dirty="0" smtClean="0">
                <a:sym typeface="Symbol" pitchFamily="18" charset="2"/>
              </a:rPr>
              <a:t>   （</a:t>
            </a:r>
            <a:r>
              <a:rPr lang="zh-CN" altLang="en-US" sz="2800" dirty="0" smtClean="0">
                <a:solidFill>
                  <a:srgbClr val="0070C0"/>
                </a:solidFill>
                <a:sym typeface="Symbol" pitchFamily="18" charset="2"/>
              </a:rPr>
              <a:t>当前</a:t>
            </a:r>
            <a:r>
              <a:rPr lang="zh-CN" altLang="en-US" sz="2800" dirty="0">
                <a:solidFill>
                  <a:srgbClr val="0070C0"/>
                </a:solidFill>
                <a:sym typeface="Symbol" pitchFamily="18" charset="2"/>
              </a:rPr>
              <a:t>状态栈顶状态为</a:t>
            </a:r>
            <a:r>
              <a:rPr lang="en-US" altLang="zh-CN" sz="2800" dirty="0">
                <a:solidFill>
                  <a:srgbClr val="0070C0"/>
                </a:solidFill>
                <a:sym typeface="Symbol" pitchFamily="18" charset="2"/>
              </a:rPr>
              <a:t>S</a:t>
            </a:r>
            <a:r>
              <a:rPr lang="en-US" altLang="zh-CN" sz="2800" dirty="0" smtClean="0">
                <a:solidFill>
                  <a:srgbClr val="0070C0"/>
                </a:solidFill>
                <a:latin typeface="Arial" charset="0"/>
                <a:sym typeface="Symbol" pitchFamily="18" charset="2"/>
              </a:rPr>
              <a:t>’</a:t>
            </a:r>
            <a:r>
              <a:rPr lang="zh-CN" altLang="en-US" sz="2800" dirty="0" smtClean="0">
                <a:latin typeface="Arial" charset="0"/>
                <a:sym typeface="Symbol" pitchFamily="18" charset="2"/>
              </a:rPr>
              <a:t>）</a:t>
            </a:r>
            <a:endParaRPr lang="en-US" altLang="zh-CN" sz="2800" dirty="0">
              <a:sym typeface="Symbol" pitchFamily="18" charset="2"/>
            </a:endParaRPr>
          </a:p>
          <a:p>
            <a:pPr lvl="3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sym typeface="Symbol" pitchFamily="18" charset="2"/>
              </a:rPr>
              <a:t> push A                  </a:t>
            </a:r>
            <a:r>
              <a:rPr lang="zh-CN" altLang="en-US" sz="2800" dirty="0" smtClean="0">
                <a:sym typeface="Symbol" pitchFamily="18" charset="2"/>
              </a:rPr>
              <a:t>（</a:t>
            </a:r>
            <a:r>
              <a:rPr lang="en-US" altLang="zh-CN" sz="2800" dirty="0" smtClean="0">
                <a:sym typeface="Symbol" pitchFamily="18" charset="2"/>
              </a:rPr>
              <a:t>A</a:t>
            </a:r>
            <a:r>
              <a:rPr lang="zh-CN" altLang="en-US" sz="2800" dirty="0" smtClean="0">
                <a:sym typeface="Symbol" pitchFamily="18" charset="2"/>
              </a:rPr>
              <a:t>进入符号栈）</a:t>
            </a:r>
            <a:endParaRPr lang="en-US" altLang="zh-CN" sz="2800" dirty="0" smtClean="0">
              <a:sym typeface="Symbol" pitchFamily="18" charset="2"/>
            </a:endParaRPr>
          </a:p>
          <a:p>
            <a:pPr lvl="3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push GOTO[S</a:t>
            </a:r>
            <a:r>
              <a:rPr lang="en-US" altLang="zh-CN" sz="2800" dirty="0" smtClean="0">
                <a:latin typeface="Arial" charset="0"/>
                <a:sym typeface="Symbol" pitchFamily="18" charset="2"/>
              </a:rPr>
              <a:t>’</a:t>
            </a:r>
            <a:r>
              <a:rPr lang="en-US" altLang="zh-CN" sz="2800" dirty="0" smtClean="0">
                <a:sym typeface="Symbol" pitchFamily="18" charset="2"/>
              </a:rPr>
              <a:t>,A]    </a:t>
            </a:r>
            <a:r>
              <a:rPr lang="zh-CN" altLang="en-US" sz="2800" dirty="0" smtClean="0">
                <a:sym typeface="Symbol" pitchFamily="18" charset="2"/>
              </a:rPr>
              <a:t>（新的状态进状态栈）</a:t>
            </a:r>
          </a:p>
          <a:p>
            <a:pPr lvl="2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u="sng" dirty="0" smtClean="0"/>
              <a:t>end</a:t>
            </a:r>
            <a:endParaRPr lang="en-US" altLang="zh-CN" sz="2800" dirty="0" smtClean="0"/>
          </a:p>
          <a:p>
            <a:pPr lvl="2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u="sng" dirty="0" smtClean="0"/>
              <a:t>else</a:t>
            </a:r>
            <a:r>
              <a:rPr lang="en-US" altLang="zh-CN" sz="2800" dirty="0" smtClean="0"/>
              <a:t> </a:t>
            </a:r>
            <a:r>
              <a:rPr lang="en-US" altLang="zh-CN" sz="2800" u="sng" dirty="0" smtClean="0"/>
              <a:t>if</a:t>
            </a:r>
            <a:r>
              <a:rPr lang="en-US" altLang="zh-CN" sz="2800" dirty="0" smtClean="0"/>
              <a:t> ACTION[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]=</a:t>
            </a:r>
            <a:r>
              <a:rPr lang="en-US" altLang="zh-CN" sz="2800" dirty="0" err="1" smtClean="0"/>
              <a:t>acc</a:t>
            </a:r>
            <a:endParaRPr lang="en-US" altLang="zh-CN" sz="2800" dirty="0" smtClean="0"/>
          </a:p>
          <a:p>
            <a:pPr lvl="3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u="sng" dirty="0" smtClean="0"/>
              <a:t>then</a:t>
            </a:r>
            <a:r>
              <a:rPr lang="en-US" altLang="zh-CN" sz="2800" dirty="0" smtClean="0"/>
              <a:t> return (</a:t>
            </a:r>
            <a:r>
              <a:rPr lang="zh-CN" altLang="zh-CN" sz="2800" dirty="0" smtClean="0"/>
              <a:t>成功）</a:t>
            </a:r>
            <a:endParaRPr lang="zh-CN" altLang="en-US" sz="2800" dirty="0" smtClean="0"/>
          </a:p>
          <a:p>
            <a:pPr lvl="3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u="sng" dirty="0" smtClean="0"/>
              <a:t>else</a:t>
            </a:r>
            <a:r>
              <a:rPr lang="en-US" altLang="zh-CN" sz="2800" dirty="0" smtClean="0"/>
              <a:t> error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u="sng" dirty="0" smtClean="0"/>
              <a:t>end</a:t>
            </a:r>
            <a:r>
              <a:rPr lang="en-US" altLang="zh-CN" dirty="0" smtClean="0"/>
              <a:t>.</a:t>
            </a:r>
            <a:r>
              <a:rPr lang="zh-CN" altLang="en-US" b="1" dirty="0" smtClean="0">
                <a:solidFill>
                  <a:srgbClr val="0070C0"/>
                </a:solidFill>
              </a:rPr>
              <a:t>重复</a:t>
            </a:r>
          </a:p>
          <a:p>
            <a:pPr lvl="3" eaLnBrk="1" hangingPunct="1"/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2514600" cy="193833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Comic Sans MS" pitchFamily="66" charset="0"/>
                <a:ea typeface="仿宋_GB2312" pitchFamily="49" charset="-122"/>
              </a:rPr>
              <a:t>例</a:t>
            </a:r>
            <a:r>
              <a:rPr lang="en-US" altLang="zh-CN" b="1">
                <a:latin typeface="Comic Sans MS" pitchFamily="66" charset="0"/>
                <a:ea typeface="仿宋_GB2312" pitchFamily="49" charset="-122"/>
              </a:rPr>
              <a:t>2 </a:t>
            </a:r>
            <a:r>
              <a:rPr lang="zh-CN" altLang="en-US" b="1">
                <a:latin typeface="Comic Sans MS" pitchFamily="66" charset="0"/>
                <a:ea typeface="仿宋_GB2312" pitchFamily="49" charset="-122"/>
              </a:rPr>
              <a:t>文法</a:t>
            </a:r>
            <a:r>
              <a:rPr lang="en-US" altLang="zh-CN" b="1">
                <a:latin typeface="Comic Sans MS" pitchFamily="66" charset="0"/>
                <a:ea typeface="仿宋_GB2312" pitchFamily="49" charset="-122"/>
              </a:rPr>
              <a:t>G[S]：</a:t>
            </a:r>
            <a:br>
              <a:rPr lang="en-US" altLang="zh-CN" b="1">
                <a:latin typeface="Comic Sans MS" pitchFamily="66" charset="0"/>
                <a:ea typeface="仿宋_GB2312" pitchFamily="49" charset="-122"/>
              </a:rPr>
            </a:br>
            <a:r>
              <a:rPr lang="en-US" altLang="zh-CN" b="1">
                <a:latin typeface="Comic Sans MS" pitchFamily="66" charset="0"/>
                <a:ea typeface="仿宋_GB2312" pitchFamily="49" charset="-122"/>
              </a:rPr>
              <a:t>(1) S → aAcBe</a:t>
            </a:r>
            <a:br>
              <a:rPr lang="en-US" altLang="zh-CN" b="1">
                <a:latin typeface="Comic Sans MS" pitchFamily="66" charset="0"/>
                <a:ea typeface="仿宋_GB2312" pitchFamily="49" charset="-122"/>
              </a:rPr>
            </a:br>
            <a:r>
              <a:rPr lang="en-US" altLang="zh-CN" b="1">
                <a:latin typeface="Comic Sans MS" pitchFamily="66" charset="0"/>
                <a:ea typeface="仿宋_GB2312" pitchFamily="49" charset="-122"/>
              </a:rPr>
              <a:t>(2) A → b</a:t>
            </a:r>
            <a:br>
              <a:rPr lang="en-US" altLang="zh-CN" b="1">
                <a:latin typeface="Comic Sans MS" pitchFamily="66" charset="0"/>
                <a:ea typeface="仿宋_GB2312" pitchFamily="49" charset="-122"/>
              </a:rPr>
            </a:br>
            <a:r>
              <a:rPr lang="en-US" altLang="zh-CN" b="1">
                <a:latin typeface="Comic Sans MS" pitchFamily="66" charset="0"/>
                <a:ea typeface="仿宋_GB2312" pitchFamily="49" charset="-122"/>
              </a:rPr>
              <a:t>(3) A → Ab</a:t>
            </a:r>
            <a:br>
              <a:rPr lang="en-US" altLang="zh-CN" b="1">
                <a:latin typeface="Comic Sans MS" pitchFamily="66" charset="0"/>
                <a:ea typeface="仿宋_GB2312" pitchFamily="49" charset="-122"/>
              </a:rPr>
            </a:br>
            <a:r>
              <a:rPr lang="en-US" altLang="zh-CN" b="1">
                <a:latin typeface="Comic Sans MS" pitchFamily="66" charset="0"/>
                <a:ea typeface="仿宋_GB2312" pitchFamily="49" charset="-122"/>
              </a:rPr>
              <a:t>(4) B → d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52400" y="5181600"/>
            <a:ext cx="30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latin typeface="Comic Sans MS" pitchFamily="66" charset="0"/>
                <a:ea typeface="仿宋_GB2312" pitchFamily="49" charset="-122"/>
              </a:rPr>
              <a:t>a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5181600"/>
            <a:ext cx="30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latin typeface="Comic Sans MS" pitchFamily="66" charset="0"/>
                <a:ea typeface="仿宋_GB2312" pitchFamily="49" charset="-122"/>
              </a:rPr>
              <a:t>b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219200" y="5181600"/>
            <a:ext cx="30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latin typeface="Comic Sans MS" pitchFamily="66" charset="0"/>
                <a:ea typeface="仿宋_GB2312" pitchFamily="49" charset="-122"/>
              </a:rPr>
              <a:t>b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676400" y="5181600"/>
            <a:ext cx="30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latin typeface="Comic Sans MS" pitchFamily="66" charset="0"/>
                <a:ea typeface="仿宋_GB2312" pitchFamily="49" charset="-122"/>
              </a:rPr>
              <a:t>c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133600" y="5181600"/>
            <a:ext cx="30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latin typeface="Comic Sans MS" pitchFamily="66" charset="0"/>
                <a:ea typeface="仿宋_GB2312" pitchFamily="49" charset="-122"/>
              </a:rPr>
              <a:t>d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743200" y="51816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latin typeface="Comic Sans MS" pitchFamily="66" charset="0"/>
                <a:ea typeface="仿宋_GB2312" pitchFamily="49" charset="-122"/>
              </a:rPr>
              <a:t>e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3276600" y="2286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3279775" y="6096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3279775" y="4648200"/>
            <a:ext cx="5864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276600" y="228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ea typeface="隶书" pitchFamily="49" charset="-122"/>
              </a:rPr>
              <a:t>步骤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4038600" y="2286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ea typeface="隶书" pitchFamily="49" charset="-122"/>
              </a:rPr>
              <a:t>栈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5148263" y="228600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ea typeface="隶书" pitchFamily="49" charset="-122"/>
              </a:rPr>
              <a:t>余留输入符号串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7315200" y="228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ea typeface="隶书" pitchFamily="49" charset="-122"/>
              </a:rPr>
              <a:t>动作</a:t>
            </a:r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3962400" y="2286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5" name="Text Box 17"/>
          <p:cNvSpPr txBox="1">
            <a:spLocks noChangeArrowheads="1"/>
          </p:cNvSpPr>
          <p:nvPr/>
        </p:nvSpPr>
        <p:spPr bwMode="auto">
          <a:xfrm>
            <a:off x="3276600" y="609600"/>
            <a:ext cx="586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 1）   #           </a:t>
            </a: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abbcde#           </a:t>
            </a: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移进</a:t>
            </a:r>
          </a:p>
        </p:txBody>
      </p:sp>
      <p:sp>
        <p:nvSpPr>
          <p:cNvPr id="109586" name="Text Box 18"/>
          <p:cNvSpPr txBox="1">
            <a:spLocks noChangeArrowheads="1"/>
          </p:cNvSpPr>
          <p:nvPr/>
        </p:nvSpPr>
        <p:spPr bwMode="auto">
          <a:xfrm>
            <a:off x="3279775" y="928688"/>
            <a:ext cx="586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 2）   #</a:t>
            </a: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a           bbcde#           </a:t>
            </a: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移进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09600" y="1233488"/>
            <a:ext cx="8537575" cy="4024312"/>
            <a:chOff x="384" y="777"/>
            <a:chExt cx="5378" cy="2535"/>
          </a:xfrm>
        </p:grpSpPr>
        <p:sp>
          <p:nvSpPr>
            <p:cNvPr id="8246" name="Text Box 20"/>
            <p:cNvSpPr txBox="1">
              <a:spLocks noChangeArrowheads="1"/>
            </p:cNvSpPr>
            <p:nvPr/>
          </p:nvSpPr>
          <p:spPr bwMode="auto">
            <a:xfrm>
              <a:off x="384" y="273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Comic Sans MS" pitchFamily="66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8247" name="Line 21"/>
            <p:cNvSpPr>
              <a:spLocks noChangeShapeType="1"/>
            </p:cNvSpPr>
            <p:nvPr/>
          </p:nvSpPr>
          <p:spPr bwMode="auto">
            <a:xfrm flipV="1">
              <a:off x="528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8" name="Text Box 22"/>
            <p:cNvSpPr txBox="1">
              <a:spLocks noChangeArrowheads="1"/>
            </p:cNvSpPr>
            <p:nvPr/>
          </p:nvSpPr>
          <p:spPr bwMode="auto">
            <a:xfrm>
              <a:off x="2066" y="777"/>
              <a:ext cx="3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800" b="1">
                  <a:latin typeface="Comic Sans MS" pitchFamily="66" charset="0"/>
                  <a:ea typeface="仿宋_GB2312" pitchFamily="49" charset="-122"/>
                </a:rPr>
                <a:t> 3）   #</a:t>
              </a:r>
              <a:r>
                <a:rPr lang="en-US" altLang="zh-CN" sz="1800" b="1">
                  <a:latin typeface="Comic Sans MS" pitchFamily="66" charset="0"/>
                  <a:ea typeface="仿宋_GB2312" pitchFamily="49" charset="-122"/>
                </a:rPr>
                <a:t>ab           bcde#           </a:t>
              </a:r>
              <a:r>
                <a:rPr lang="zh-CN" altLang="en-US" sz="1800" b="1">
                  <a:latin typeface="Comic Sans MS" pitchFamily="66" charset="0"/>
                  <a:ea typeface="仿宋_GB2312" pitchFamily="49" charset="-122"/>
                </a:rPr>
                <a:t>归约(</a:t>
              </a:r>
              <a:r>
                <a:rPr lang="en-US" altLang="zh-CN" sz="1800" b="1">
                  <a:latin typeface="Comic Sans MS" pitchFamily="66" charset="0"/>
                  <a:ea typeface="仿宋_GB2312" pitchFamily="49" charset="-122"/>
                </a:rPr>
                <a:t>A→b)</a:t>
              </a:r>
            </a:p>
          </p:txBody>
        </p:sp>
      </p:grp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3279775" y="1600200"/>
            <a:ext cx="586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 4）   #</a:t>
            </a: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aA           bcde#           </a:t>
            </a: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移进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838200" y="1981200"/>
            <a:ext cx="8308975" cy="3276600"/>
            <a:chOff x="528" y="1248"/>
            <a:chExt cx="5234" cy="2064"/>
          </a:xfrm>
        </p:grpSpPr>
        <p:sp>
          <p:nvSpPr>
            <p:cNvPr id="8242" name="Text Box 25"/>
            <p:cNvSpPr txBox="1">
              <a:spLocks noChangeArrowheads="1"/>
            </p:cNvSpPr>
            <p:nvPr/>
          </p:nvSpPr>
          <p:spPr bwMode="auto">
            <a:xfrm>
              <a:off x="720" y="2208"/>
              <a:ext cx="240" cy="365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Comic Sans MS" pitchFamily="66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8243" name="Line 26"/>
            <p:cNvSpPr>
              <a:spLocks noChangeShapeType="1"/>
            </p:cNvSpPr>
            <p:nvPr/>
          </p:nvSpPr>
          <p:spPr bwMode="auto">
            <a:xfrm flipV="1">
              <a:off x="912" y="254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4" name="Line 27"/>
            <p:cNvSpPr>
              <a:spLocks noChangeShapeType="1"/>
            </p:cNvSpPr>
            <p:nvPr/>
          </p:nvSpPr>
          <p:spPr bwMode="auto">
            <a:xfrm flipH="1">
              <a:off x="528" y="254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5" name="Text Box 28"/>
            <p:cNvSpPr txBox="1">
              <a:spLocks noChangeArrowheads="1"/>
            </p:cNvSpPr>
            <p:nvPr/>
          </p:nvSpPr>
          <p:spPr bwMode="auto">
            <a:xfrm>
              <a:off x="2066" y="1248"/>
              <a:ext cx="3696" cy="231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800" b="1">
                  <a:latin typeface="Comic Sans MS" pitchFamily="66" charset="0"/>
                  <a:ea typeface="仿宋_GB2312" pitchFamily="49" charset="-122"/>
                </a:rPr>
                <a:t> 5）   #</a:t>
              </a:r>
              <a:r>
                <a:rPr lang="en-US" altLang="zh-CN" sz="1800" b="1">
                  <a:latin typeface="Comic Sans MS" pitchFamily="66" charset="0"/>
                  <a:ea typeface="仿宋_GB2312" pitchFamily="49" charset="-122"/>
                </a:rPr>
                <a:t>aAb           cde#           </a:t>
              </a:r>
              <a:r>
                <a:rPr lang="zh-CN" altLang="en-US" sz="1800" b="1">
                  <a:latin typeface="Comic Sans MS" pitchFamily="66" charset="0"/>
                  <a:ea typeface="仿宋_GB2312" pitchFamily="49" charset="-122"/>
                </a:rPr>
                <a:t>归约(</a:t>
              </a:r>
              <a:r>
                <a:rPr lang="en-US" altLang="zh-CN" sz="1800" b="1">
                  <a:latin typeface="Comic Sans MS" pitchFamily="66" charset="0"/>
                  <a:ea typeface="仿宋_GB2312" pitchFamily="49" charset="-122"/>
                </a:rPr>
                <a:t>A→Ab)</a:t>
              </a:r>
            </a:p>
          </p:txBody>
        </p:sp>
      </p:grpSp>
      <p:sp>
        <p:nvSpPr>
          <p:cNvPr id="109597" name="Text Box 29"/>
          <p:cNvSpPr txBox="1">
            <a:spLocks noChangeArrowheads="1"/>
          </p:cNvSpPr>
          <p:nvPr/>
        </p:nvSpPr>
        <p:spPr bwMode="auto">
          <a:xfrm>
            <a:off x="3279775" y="2362200"/>
            <a:ext cx="586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 6）   #</a:t>
            </a: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aA             cde#          </a:t>
            </a: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移进</a:t>
            </a:r>
          </a:p>
        </p:txBody>
      </p:sp>
      <p:sp>
        <p:nvSpPr>
          <p:cNvPr id="109598" name="Text Box 30"/>
          <p:cNvSpPr txBox="1">
            <a:spLocks noChangeArrowheads="1"/>
          </p:cNvSpPr>
          <p:nvPr/>
        </p:nvSpPr>
        <p:spPr bwMode="auto">
          <a:xfrm>
            <a:off x="3279775" y="2743200"/>
            <a:ext cx="586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 7）   #</a:t>
            </a: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aAc             de#          </a:t>
            </a: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移进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057400" y="3124200"/>
            <a:ext cx="7089775" cy="2133600"/>
            <a:chOff x="1296" y="1968"/>
            <a:chExt cx="4466" cy="1344"/>
          </a:xfrm>
        </p:grpSpPr>
        <p:sp>
          <p:nvSpPr>
            <p:cNvPr id="8239" name="Text Box 32"/>
            <p:cNvSpPr txBox="1">
              <a:spLocks noChangeArrowheads="1"/>
            </p:cNvSpPr>
            <p:nvPr/>
          </p:nvSpPr>
          <p:spPr bwMode="auto">
            <a:xfrm>
              <a:off x="1296" y="220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Comic Sans MS" pitchFamily="66" charset="0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8240" name="Line 33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1" name="Text Box 34"/>
            <p:cNvSpPr txBox="1">
              <a:spLocks noChangeArrowheads="1"/>
            </p:cNvSpPr>
            <p:nvPr/>
          </p:nvSpPr>
          <p:spPr bwMode="auto">
            <a:xfrm>
              <a:off x="2066" y="1968"/>
              <a:ext cx="3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800" b="1">
                  <a:latin typeface="Comic Sans MS" pitchFamily="66" charset="0"/>
                  <a:ea typeface="仿宋_GB2312" pitchFamily="49" charset="-122"/>
                </a:rPr>
                <a:t> 8）   # </a:t>
              </a:r>
              <a:r>
                <a:rPr lang="en-US" altLang="zh-CN" sz="1800" b="1">
                  <a:latin typeface="Comic Sans MS" pitchFamily="66" charset="0"/>
                  <a:ea typeface="仿宋_GB2312" pitchFamily="49" charset="-122"/>
                </a:rPr>
                <a:t>aAcd            e#          </a:t>
              </a:r>
              <a:r>
                <a:rPr lang="zh-CN" altLang="en-US" sz="1800" b="1">
                  <a:latin typeface="Comic Sans MS" pitchFamily="66" charset="0"/>
                  <a:ea typeface="仿宋_GB2312" pitchFamily="49" charset="-122"/>
                </a:rPr>
                <a:t>归约(</a:t>
              </a:r>
              <a:r>
                <a:rPr lang="en-US" altLang="zh-CN" sz="1800" b="1">
                  <a:latin typeface="Comic Sans MS" pitchFamily="66" charset="0"/>
                  <a:ea typeface="仿宋_GB2312" pitchFamily="49" charset="-122"/>
                </a:rPr>
                <a:t>B→d)</a:t>
              </a:r>
            </a:p>
          </p:txBody>
        </p:sp>
      </p:grpSp>
      <p:sp>
        <p:nvSpPr>
          <p:cNvPr id="109603" name="Text Box 35"/>
          <p:cNvSpPr txBox="1">
            <a:spLocks noChangeArrowheads="1"/>
          </p:cNvSpPr>
          <p:nvPr/>
        </p:nvSpPr>
        <p:spPr bwMode="auto">
          <a:xfrm>
            <a:off x="3279775" y="3505200"/>
            <a:ext cx="586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 9）   #</a:t>
            </a: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aAcB             e#          </a:t>
            </a: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移进</a:t>
            </a:r>
          </a:p>
        </p:txBody>
      </p:sp>
      <p:sp>
        <p:nvSpPr>
          <p:cNvPr id="109604" name="Text Box 36"/>
          <p:cNvSpPr txBox="1">
            <a:spLocks noChangeArrowheads="1"/>
          </p:cNvSpPr>
          <p:nvPr/>
        </p:nvSpPr>
        <p:spPr bwMode="auto">
          <a:xfrm>
            <a:off x="3279775" y="4191000"/>
            <a:ext cx="586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11）  #</a:t>
            </a: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S                   #          </a:t>
            </a: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接受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304800" y="2286000"/>
            <a:ext cx="8842375" cy="3048000"/>
            <a:chOff x="192" y="1440"/>
            <a:chExt cx="5570" cy="1920"/>
          </a:xfrm>
        </p:grpSpPr>
        <p:sp>
          <p:nvSpPr>
            <p:cNvPr id="8232" name="Text Box 38"/>
            <p:cNvSpPr txBox="1">
              <a:spLocks noChangeArrowheads="1"/>
            </p:cNvSpPr>
            <p:nvPr/>
          </p:nvSpPr>
          <p:spPr bwMode="auto">
            <a:xfrm>
              <a:off x="1008" y="1440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Comic Sans MS" pitchFamily="66" charset="0"/>
                  <a:ea typeface="仿宋_GB2312" pitchFamily="49" charset="-122"/>
                </a:rPr>
                <a:t>S</a:t>
              </a:r>
            </a:p>
          </p:txBody>
        </p:sp>
        <p:sp>
          <p:nvSpPr>
            <p:cNvPr id="8233" name="Freeform 39"/>
            <p:cNvSpPr>
              <a:spLocks/>
            </p:cNvSpPr>
            <p:nvPr/>
          </p:nvSpPr>
          <p:spPr bwMode="auto">
            <a:xfrm>
              <a:off x="192" y="1776"/>
              <a:ext cx="912" cy="1584"/>
            </a:xfrm>
            <a:custGeom>
              <a:avLst/>
              <a:gdLst>
                <a:gd name="T0" fmla="*/ 912 w 912"/>
                <a:gd name="T1" fmla="*/ 0 h 1584"/>
                <a:gd name="T2" fmla="*/ 192 w 912"/>
                <a:gd name="T3" fmla="*/ 384 h 1584"/>
                <a:gd name="T4" fmla="*/ 0 w 912"/>
                <a:gd name="T5" fmla="*/ 1584 h 1584"/>
                <a:gd name="T6" fmla="*/ 0 60000 65536"/>
                <a:gd name="T7" fmla="*/ 0 60000 65536"/>
                <a:gd name="T8" fmla="*/ 0 60000 65536"/>
                <a:gd name="T9" fmla="*/ 0 w 912"/>
                <a:gd name="T10" fmla="*/ 0 h 1584"/>
                <a:gd name="T11" fmla="*/ 912 w 912"/>
                <a:gd name="T12" fmla="*/ 1584 h 15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1584">
                  <a:moveTo>
                    <a:pt x="912" y="0"/>
                  </a:moveTo>
                  <a:cubicBezTo>
                    <a:pt x="628" y="60"/>
                    <a:pt x="344" y="120"/>
                    <a:pt x="192" y="384"/>
                  </a:cubicBezTo>
                  <a:cubicBezTo>
                    <a:pt x="40" y="648"/>
                    <a:pt x="20" y="1116"/>
                    <a:pt x="0" y="15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4" name="Line 40"/>
            <p:cNvSpPr>
              <a:spLocks noChangeShapeType="1"/>
            </p:cNvSpPr>
            <p:nvPr/>
          </p:nvSpPr>
          <p:spPr bwMode="auto">
            <a:xfrm flipV="1">
              <a:off x="1152" y="1776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5" name="Freeform 41"/>
            <p:cNvSpPr>
              <a:spLocks/>
            </p:cNvSpPr>
            <p:nvPr/>
          </p:nvSpPr>
          <p:spPr bwMode="auto">
            <a:xfrm>
              <a:off x="1200" y="1776"/>
              <a:ext cx="672" cy="1584"/>
            </a:xfrm>
            <a:custGeom>
              <a:avLst/>
              <a:gdLst>
                <a:gd name="T0" fmla="*/ 0 w 672"/>
                <a:gd name="T1" fmla="*/ 0 h 1584"/>
                <a:gd name="T2" fmla="*/ 480 w 672"/>
                <a:gd name="T3" fmla="*/ 384 h 1584"/>
                <a:gd name="T4" fmla="*/ 672 w 672"/>
                <a:gd name="T5" fmla="*/ 1584 h 1584"/>
                <a:gd name="T6" fmla="*/ 0 60000 65536"/>
                <a:gd name="T7" fmla="*/ 0 60000 65536"/>
                <a:gd name="T8" fmla="*/ 0 60000 65536"/>
                <a:gd name="T9" fmla="*/ 0 w 672"/>
                <a:gd name="T10" fmla="*/ 0 h 1584"/>
                <a:gd name="T11" fmla="*/ 672 w 672"/>
                <a:gd name="T12" fmla="*/ 1584 h 15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1584">
                  <a:moveTo>
                    <a:pt x="0" y="0"/>
                  </a:moveTo>
                  <a:cubicBezTo>
                    <a:pt x="184" y="60"/>
                    <a:pt x="368" y="120"/>
                    <a:pt x="480" y="384"/>
                  </a:cubicBezTo>
                  <a:cubicBezTo>
                    <a:pt x="592" y="648"/>
                    <a:pt x="632" y="1116"/>
                    <a:pt x="672" y="15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6" name="Text Box 42"/>
            <p:cNvSpPr txBox="1">
              <a:spLocks noChangeArrowheads="1"/>
            </p:cNvSpPr>
            <p:nvPr/>
          </p:nvSpPr>
          <p:spPr bwMode="auto">
            <a:xfrm>
              <a:off x="2066" y="2409"/>
              <a:ext cx="3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800" b="1">
                  <a:latin typeface="Comic Sans MS" pitchFamily="66" charset="0"/>
                  <a:ea typeface="仿宋_GB2312" pitchFamily="49" charset="-122"/>
                </a:rPr>
                <a:t>10）  #</a:t>
              </a:r>
              <a:r>
                <a:rPr lang="en-US" altLang="zh-CN" sz="1800" b="1">
                  <a:latin typeface="Comic Sans MS" pitchFamily="66" charset="0"/>
                  <a:ea typeface="仿宋_GB2312" pitchFamily="49" charset="-122"/>
                </a:rPr>
                <a:t>aAcBe              #          </a:t>
              </a:r>
              <a:r>
                <a:rPr lang="zh-CN" altLang="en-US" sz="1800" b="1">
                  <a:latin typeface="Comic Sans MS" pitchFamily="66" charset="0"/>
                  <a:ea typeface="仿宋_GB2312" pitchFamily="49" charset="-122"/>
                </a:rPr>
                <a:t>归约</a:t>
              </a:r>
              <a:r>
                <a:rPr lang="en-US" altLang="zh-CN" sz="1400" b="1">
                  <a:latin typeface="Arial Unicode MS" pitchFamily="34" charset="-122"/>
                  <a:ea typeface="仿宋_GB2312" pitchFamily="49" charset="-122"/>
                </a:rPr>
                <a:t>(S </a:t>
              </a:r>
              <a:r>
                <a:rPr lang="en-US" altLang="zh-CN" sz="1400" b="1">
                  <a:latin typeface="Arial Unicode MS" pitchFamily="34" charset="-122"/>
                </a:rPr>
                <a:t>→aAcBe)</a:t>
              </a:r>
              <a:endParaRPr lang="zh-CN" altLang="zh-CN" sz="1400" b="1">
                <a:latin typeface="Arial Unicode MS" pitchFamily="34" charset="-122"/>
              </a:endParaRPr>
            </a:p>
          </p:txBody>
        </p:sp>
        <p:sp>
          <p:nvSpPr>
            <p:cNvPr id="8237" name="Line 43"/>
            <p:cNvSpPr>
              <a:spLocks noChangeShapeType="1"/>
            </p:cNvSpPr>
            <p:nvPr/>
          </p:nvSpPr>
          <p:spPr bwMode="auto">
            <a:xfrm flipH="1">
              <a:off x="864" y="1776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8" name="Line 44"/>
            <p:cNvSpPr>
              <a:spLocks noChangeShapeType="1"/>
            </p:cNvSpPr>
            <p:nvPr/>
          </p:nvSpPr>
          <p:spPr bwMode="auto">
            <a:xfrm>
              <a:off x="1200" y="1776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20" name="Text Box 45"/>
          <p:cNvSpPr txBox="1">
            <a:spLocks noChangeArrowheads="1"/>
          </p:cNvSpPr>
          <p:nvPr/>
        </p:nvSpPr>
        <p:spPr bwMode="auto">
          <a:xfrm>
            <a:off x="3352800" y="5334000"/>
            <a:ext cx="5791200" cy="54927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000" b="1">
                <a:latin typeface="方正舒体" pitchFamily="2" charset="-122"/>
                <a:ea typeface="方正舒体" pitchFamily="2" charset="-122"/>
              </a:rPr>
              <a:t>符号串</a:t>
            </a:r>
            <a:r>
              <a:rPr lang="en-US" altLang="zh-CN" sz="3000" b="1">
                <a:latin typeface="方正舒体" pitchFamily="2" charset="-122"/>
                <a:ea typeface="方正舒体" pitchFamily="2" charset="-122"/>
              </a:rPr>
              <a:t>abbcde</a:t>
            </a:r>
            <a:r>
              <a:rPr lang="zh-CN" altLang="en-US" sz="3000" b="1">
                <a:latin typeface="方正舒体" pitchFamily="2" charset="-122"/>
                <a:ea typeface="方正舒体" pitchFamily="2" charset="-122"/>
              </a:rPr>
              <a:t>是否是</a:t>
            </a:r>
            <a:r>
              <a:rPr lang="en-US" altLang="zh-CN" sz="3000" b="1">
                <a:latin typeface="方正舒体" pitchFamily="2" charset="-122"/>
                <a:ea typeface="方正舒体" pitchFamily="2" charset="-122"/>
              </a:rPr>
              <a:t>G[S]</a:t>
            </a:r>
            <a:r>
              <a:rPr lang="zh-CN" altLang="en-US" sz="3000" b="1">
                <a:latin typeface="方正舒体" pitchFamily="2" charset="-122"/>
                <a:ea typeface="方正舒体" pitchFamily="2" charset="-122"/>
              </a:rPr>
              <a:t>的句子</a:t>
            </a:r>
          </a:p>
        </p:txBody>
      </p:sp>
      <p:sp>
        <p:nvSpPr>
          <p:cNvPr id="8221" name="Text Box 46"/>
          <p:cNvSpPr txBox="1">
            <a:spLocks noChangeArrowheads="1"/>
          </p:cNvSpPr>
          <p:nvPr/>
        </p:nvSpPr>
        <p:spPr bwMode="auto">
          <a:xfrm>
            <a:off x="3352800" y="4800600"/>
            <a:ext cx="5410200" cy="4572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ea typeface="方正姚体" pitchFamily="2" charset="-122"/>
              </a:rPr>
              <a:t>对输入串</a:t>
            </a:r>
            <a:r>
              <a:rPr lang="en-US" altLang="zh-CN" b="1">
                <a:ea typeface="方正姚体" pitchFamily="2" charset="-122"/>
              </a:rPr>
              <a:t>abbcde#</a:t>
            </a:r>
            <a:r>
              <a:rPr lang="zh-CN" altLang="en-US" b="1">
                <a:ea typeface="方正姚体" pitchFamily="2" charset="-122"/>
              </a:rPr>
              <a:t>的移进-归约分析过程</a:t>
            </a:r>
            <a:endParaRPr lang="zh-CN" altLang="en-US" sz="1800">
              <a:ea typeface="方正姚体" pitchFamily="2" charset="-122"/>
            </a:endParaRP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609600" y="5867400"/>
            <a:ext cx="8001000" cy="1341438"/>
            <a:chOff x="384" y="3696"/>
            <a:chExt cx="5040" cy="845"/>
          </a:xfrm>
        </p:grpSpPr>
        <p:sp>
          <p:nvSpPr>
            <p:cNvPr id="8223" name="Text Box 48"/>
            <p:cNvSpPr txBox="1">
              <a:spLocks noChangeArrowheads="1"/>
            </p:cNvSpPr>
            <p:nvPr/>
          </p:nvSpPr>
          <p:spPr bwMode="auto">
            <a:xfrm>
              <a:off x="384" y="3715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Comic Sans MS" pitchFamily="66" charset="0"/>
                  <a:ea typeface="仿宋_GB2312" pitchFamily="49" charset="-122"/>
                </a:rPr>
                <a:t>S</a:t>
              </a:r>
            </a:p>
          </p:txBody>
        </p:sp>
        <p:sp>
          <p:nvSpPr>
            <p:cNvPr id="8224" name="Rectangle 49"/>
            <p:cNvSpPr>
              <a:spLocks noChangeArrowheads="1"/>
            </p:cNvSpPr>
            <p:nvPr/>
          </p:nvSpPr>
          <p:spPr bwMode="auto">
            <a:xfrm>
              <a:off x="576" y="3715"/>
              <a:ext cx="32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latin typeface="Comic Sans MS" pitchFamily="66" charset="0"/>
                  <a:ea typeface="仿宋_GB2312" pitchFamily="49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8225" name="Text Box 50"/>
            <p:cNvSpPr txBox="1">
              <a:spLocks noChangeArrowheads="1"/>
            </p:cNvSpPr>
            <p:nvPr/>
          </p:nvSpPr>
          <p:spPr bwMode="auto">
            <a:xfrm>
              <a:off x="864" y="3715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Comic Sans MS" pitchFamily="66" charset="0"/>
                  <a:ea typeface="仿宋_GB2312" pitchFamily="49" charset="-122"/>
                </a:rPr>
                <a:t>aAcBe</a:t>
              </a:r>
            </a:p>
          </p:txBody>
        </p:sp>
        <p:sp>
          <p:nvSpPr>
            <p:cNvPr id="8226" name="Rectangle 51"/>
            <p:cNvSpPr>
              <a:spLocks noChangeArrowheads="1"/>
            </p:cNvSpPr>
            <p:nvPr/>
          </p:nvSpPr>
          <p:spPr bwMode="auto">
            <a:xfrm>
              <a:off x="1647" y="3696"/>
              <a:ext cx="32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latin typeface="Comic Sans MS" pitchFamily="66" charset="0"/>
                  <a:ea typeface="仿宋_GB2312" pitchFamily="49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8227" name="Text Box 52"/>
            <p:cNvSpPr txBox="1">
              <a:spLocks noChangeArrowheads="1"/>
            </p:cNvSpPr>
            <p:nvPr/>
          </p:nvSpPr>
          <p:spPr bwMode="auto">
            <a:xfrm>
              <a:off x="1968" y="3715"/>
              <a:ext cx="9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Comic Sans MS" pitchFamily="66" charset="0"/>
                  <a:ea typeface="仿宋_GB2312" pitchFamily="49" charset="-122"/>
                </a:rPr>
                <a:t>aAcde</a:t>
              </a:r>
            </a:p>
          </p:txBody>
        </p:sp>
        <p:sp>
          <p:nvSpPr>
            <p:cNvPr id="8228" name="Rectangle 53"/>
            <p:cNvSpPr>
              <a:spLocks noChangeArrowheads="1"/>
            </p:cNvSpPr>
            <p:nvPr/>
          </p:nvSpPr>
          <p:spPr bwMode="auto">
            <a:xfrm>
              <a:off x="2751" y="3696"/>
              <a:ext cx="32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latin typeface="Comic Sans MS" pitchFamily="66" charset="0"/>
                  <a:ea typeface="仿宋_GB2312" pitchFamily="49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8229" name="Text Box 54"/>
            <p:cNvSpPr txBox="1">
              <a:spLocks noChangeArrowheads="1"/>
            </p:cNvSpPr>
            <p:nvPr/>
          </p:nvSpPr>
          <p:spPr bwMode="auto">
            <a:xfrm>
              <a:off x="3072" y="3715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Comic Sans MS" pitchFamily="66" charset="0"/>
                  <a:ea typeface="仿宋_GB2312" pitchFamily="49" charset="-122"/>
                </a:rPr>
                <a:t>aAbcde</a:t>
              </a:r>
            </a:p>
          </p:txBody>
        </p:sp>
        <p:sp>
          <p:nvSpPr>
            <p:cNvPr id="8230" name="Rectangle 55"/>
            <p:cNvSpPr>
              <a:spLocks noChangeArrowheads="1"/>
            </p:cNvSpPr>
            <p:nvPr/>
          </p:nvSpPr>
          <p:spPr bwMode="auto">
            <a:xfrm>
              <a:off x="4047" y="3715"/>
              <a:ext cx="32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latin typeface="Comic Sans MS" pitchFamily="66" charset="0"/>
                  <a:ea typeface="仿宋_GB2312" pitchFamily="49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8231" name="Text Box 56"/>
            <p:cNvSpPr txBox="1">
              <a:spLocks noChangeArrowheads="1"/>
            </p:cNvSpPr>
            <p:nvPr/>
          </p:nvSpPr>
          <p:spPr bwMode="auto">
            <a:xfrm>
              <a:off x="4368" y="3715"/>
              <a:ext cx="105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Comic Sans MS" pitchFamily="66" charset="0"/>
                  <a:ea typeface="仿宋_GB2312" pitchFamily="49" charset="-122"/>
                </a:rPr>
                <a:t>abbcde</a:t>
              </a:r>
            </a:p>
            <a:p>
              <a:pPr>
                <a:spcBef>
                  <a:spcPct val="50000"/>
                </a:spcBef>
              </a:pPr>
              <a:endParaRPr lang="en-US" altLang="zh-CN" sz="3200" b="1">
                <a:latin typeface="Comic Sans MS" pitchFamily="66" charset="0"/>
                <a:ea typeface="仿宋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5" grpId="0" autoUpdateAnimBg="0"/>
      <p:bldP spid="109586" grpId="0" autoUpdateAnimBg="0"/>
      <p:bldP spid="109591" grpId="0" autoUpdateAnimBg="0"/>
      <p:bldP spid="109597" grpId="0" autoUpdateAnimBg="0"/>
      <p:bldP spid="109598" grpId="0" autoUpdateAnimBg="0"/>
      <p:bldP spid="109603" grpId="0" autoUpdateAnimBg="0"/>
      <p:bldP spid="109604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以例</a:t>
            </a:r>
            <a:r>
              <a:rPr lang="en-US" altLang="zh-CN" dirty="0" smtClean="0"/>
              <a:t>5.1</a:t>
            </a:r>
            <a:r>
              <a:rPr lang="zh-CN" altLang="en-US" dirty="0" smtClean="0"/>
              <a:t>文法为例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 smtClean="0">
                <a:solidFill>
                  <a:srgbClr val="3333CC"/>
                </a:solidFill>
              </a:rPr>
              <a:t>5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.  LR(0)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分析器的工作过程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Line 2"/>
          <p:cNvSpPr>
            <a:spLocks noChangeShapeType="1"/>
          </p:cNvSpPr>
          <p:nvPr/>
        </p:nvSpPr>
        <p:spPr bwMode="auto">
          <a:xfrm>
            <a:off x="377825" y="228600"/>
            <a:ext cx="853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3810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381000" y="3200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ea typeface="隶书" pitchFamily="49" charset="-122"/>
              </a:rPr>
              <a:t>步骤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990600" y="2286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ea typeface="隶书" pitchFamily="49" charset="-122"/>
              </a:rPr>
              <a:t>符号栈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905000" y="2286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ea typeface="隶书" pitchFamily="49" charset="-122"/>
              </a:rPr>
              <a:t>输入符号串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505200" y="228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ea typeface="隶书" pitchFamily="49" charset="-122"/>
              </a:rPr>
              <a:t>动作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990600" y="228600"/>
            <a:ext cx="3175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377825" y="609600"/>
            <a:ext cx="8537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 1）   #           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abbcde#           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移进               0             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action[0,a]=S</a:t>
            </a:r>
            <a:r>
              <a:rPr lang="en-US" altLang="zh-CN" sz="1400" b="1" baseline="-25000">
                <a:latin typeface="Comic Sans MS" pitchFamily="66" charset="0"/>
                <a:ea typeface="仿宋_GB2312" pitchFamily="49" charset="-122"/>
              </a:rPr>
              <a:t>2</a:t>
            </a:r>
            <a:endParaRPr lang="en-US" altLang="zh-CN" sz="1400" b="1">
              <a:latin typeface="Comic Sans MS" pitchFamily="66" charset="0"/>
              <a:ea typeface="仿宋_GB2312" pitchFamily="49" charset="-122"/>
            </a:endParaRP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381000" y="838200"/>
            <a:ext cx="853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 2）   #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a           bbcde#           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移进               02                   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S</a:t>
            </a:r>
            <a:r>
              <a:rPr lang="en-US" altLang="zh-CN" sz="1400" b="1" baseline="-25000">
                <a:latin typeface="Comic Sans MS" pitchFamily="66" charset="0"/>
                <a:ea typeface="仿宋_GB2312" pitchFamily="49" charset="-122"/>
              </a:rPr>
              <a:t>4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 </a:t>
            </a: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381000" y="1295400"/>
            <a:ext cx="853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 4）   #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a</a:t>
            </a:r>
            <a:r>
              <a:rPr lang="en-US" altLang="zh-CN" sz="1400" b="1">
                <a:solidFill>
                  <a:srgbClr val="990000"/>
                </a:solidFill>
                <a:latin typeface="Comic Sans MS" pitchFamily="66" charset="0"/>
                <a:ea typeface="仿宋_GB2312" pitchFamily="49" charset="-122"/>
              </a:rPr>
              <a:t>A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           bcde#           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移进               02</a:t>
            </a:r>
            <a:r>
              <a:rPr lang="zh-CN" altLang="en-US" sz="1400" b="1">
                <a:solidFill>
                  <a:srgbClr val="990000"/>
                </a:solidFill>
                <a:latin typeface="Comic Sans MS" pitchFamily="66" charset="0"/>
                <a:ea typeface="仿宋_GB2312" pitchFamily="49" charset="-122"/>
              </a:rPr>
              <a:t>3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                  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S</a:t>
            </a:r>
            <a:r>
              <a:rPr lang="en-US" altLang="zh-CN" sz="1400" b="1" baseline="-25000">
                <a:latin typeface="Comic Sans MS" pitchFamily="66" charset="0"/>
                <a:ea typeface="仿宋_GB2312" pitchFamily="49" charset="-122"/>
              </a:rPr>
              <a:t>6</a:t>
            </a:r>
          </a:p>
        </p:txBody>
      </p:sp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381000" y="1752600"/>
            <a:ext cx="853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 6）   #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a</a:t>
            </a:r>
            <a:r>
              <a:rPr lang="en-US" altLang="zh-CN" sz="1400" b="1">
                <a:solidFill>
                  <a:srgbClr val="990000"/>
                </a:solidFill>
                <a:latin typeface="Comic Sans MS" pitchFamily="66" charset="0"/>
                <a:ea typeface="仿宋_GB2312" pitchFamily="49" charset="-122"/>
              </a:rPr>
              <a:t>A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           cde#            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移进               02</a:t>
            </a:r>
            <a:r>
              <a:rPr lang="zh-CN" altLang="en-US" sz="1400" b="1">
                <a:solidFill>
                  <a:srgbClr val="990000"/>
                </a:solidFill>
                <a:latin typeface="Comic Sans MS" pitchFamily="66" charset="0"/>
                <a:ea typeface="仿宋_GB2312" pitchFamily="49" charset="-122"/>
              </a:rPr>
              <a:t>3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                  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S</a:t>
            </a:r>
            <a:r>
              <a:rPr lang="en-US" altLang="zh-CN" sz="1400" b="1" baseline="-25000">
                <a:latin typeface="Comic Sans MS" pitchFamily="66" charset="0"/>
                <a:ea typeface="仿宋_GB2312" pitchFamily="49" charset="-122"/>
              </a:rPr>
              <a:t>5</a:t>
            </a:r>
          </a:p>
        </p:txBody>
      </p:sp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381000" y="1981200"/>
            <a:ext cx="853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 7）   #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aAc           de#            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移进               0235                 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S</a:t>
            </a:r>
            <a:r>
              <a:rPr lang="en-US" altLang="zh-CN" sz="1400" b="1" baseline="-25000">
                <a:latin typeface="Comic Sans MS" pitchFamily="66" charset="0"/>
                <a:ea typeface="仿宋_GB2312" pitchFamily="49" charset="-122"/>
              </a:rPr>
              <a:t>8</a:t>
            </a:r>
          </a:p>
        </p:txBody>
      </p:sp>
      <p:sp>
        <p:nvSpPr>
          <p:cNvPr id="131087" name="Text Box 15"/>
          <p:cNvSpPr txBox="1">
            <a:spLocks noChangeArrowheads="1"/>
          </p:cNvSpPr>
          <p:nvPr/>
        </p:nvSpPr>
        <p:spPr bwMode="auto">
          <a:xfrm>
            <a:off x="381000" y="2438400"/>
            <a:ext cx="861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 9）   #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aAcB           e#            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移进               02357               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S</a:t>
            </a:r>
            <a:r>
              <a:rPr lang="en-US" altLang="zh-CN" sz="1400" b="1" baseline="-25000">
                <a:latin typeface="Comic Sans MS" pitchFamily="66" charset="0"/>
                <a:ea typeface="仿宋_GB2312" pitchFamily="49" charset="-122"/>
              </a:rPr>
              <a:t>9</a:t>
            </a:r>
          </a:p>
        </p:txBody>
      </p:sp>
      <p:sp>
        <p:nvSpPr>
          <p:cNvPr id="131088" name="Text Box 16"/>
          <p:cNvSpPr txBox="1">
            <a:spLocks noChangeArrowheads="1"/>
          </p:cNvSpPr>
          <p:nvPr/>
        </p:nvSpPr>
        <p:spPr bwMode="auto">
          <a:xfrm>
            <a:off x="381000" y="2895600"/>
            <a:ext cx="861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Comic Sans MS" pitchFamily="66" charset="0"/>
                <a:ea typeface="仿宋_GB2312" pitchFamily="49" charset="-122"/>
              </a:rPr>
              <a:t>11）   #</a:t>
            </a:r>
            <a:r>
              <a:rPr lang="en-US" altLang="zh-CN" sz="1400" b="1" dirty="0">
                <a:latin typeface="Comic Sans MS" pitchFamily="66" charset="0"/>
                <a:ea typeface="仿宋_GB2312" pitchFamily="49" charset="-122"/>
              </a:rPr>
              <a:t>S               #            </a:t>
            </a:r>
            <a:r>
              <a:rPr lang="zh-CN" altLang="en-US" sz="1400" b="1" dirty="0">
                <a:latin typeface="Comic Sans MS" pitchFamily="66" charset="0"/>
                <a:ea typeface="仿宋_GB2312" pitchFamily="49" charset="-122"/>
              </a:rPr>
              <a:t>接受 </a:t>
            </a:r>
            <a:r>
              <a:rPr lang="zh-CN" altLang="en-US" sz="1400" b="1" dirty="0" smtClean="0">
                <a:latin typeface="Comic Sans MS" pitchFamily="66" charset="0"/>
                <a:ea typeface="仿宋_GB2312" pitchFamily="49" charset="-122"/>
              </a:rPr>
              <a:t>               </a:t>
            </a:r>
            <a:r>
              <a:rPr lang="zh-CN" altLang="en-US" sz="1400" b="1" dirty="0">
                <a:latin typeface="Comic Sans MS" pitchFamily="66" charset="0"/>
                <a:ea typeface="仿宋_GB2312" pitchFamily="49" charset="-122"/>
              </a:rPr>
              <a:t>01                   </a:t>
            </a:r>
            <a:r>
              <a:rPr lang="en-US" altLang="zh-CN" sz="1400" b="1" dirty="0" err="1">
                <a:latin typeface="Comic Sans MS" pitchFamily="66" charset="0"/>
                <a:ea typeface="仿宋_GB2312" pitchFamily="49" charset="-122"/>
              </a:rPr>
              <a:t>acc</a:t>
            </a:r>
            <a:endParaRPr lang="en-US" altLang="zh-CN" sz="1400" b="1" dirty="0">
              <a:latin typeface="Comic Sans MS" pitchFamily="66" charset="0"/>
              <a:ea typeface="仿宋_GB2312" pitchFamily="49" charset="-122"/>
            </a:endParaRP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0" y="327660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ea typeface="方正姚体" pitchFamily="2" charset="-122"/>
              </a:rPr>
              <a:t>对输入串</a:t>
            </a:r>
            <a:r>
              <a:rPr lang="en-US" altLang="zh-CN" sz="1800" b="1">
                <a:ea typeface="方正姚体" pitchFamily="2" charset="-122"/>
              </a:rPr>
              <a:t>abbcde#</a:t>
            </a:r>
            <a:r>
              <a:rPr lang="zh-CN" altLang="en-US" sz="1800" b="1">
                <a:ea typeface="方正姚体" pitchFamily="2" charset="-122"/>
              </a:rPr>
              <a:t>的</a:t>
            </a:r>
            <a:r>
              <a:rPr lang="en-US" altLang="zh-CN" sz="1800" b="1">
                <a:ea typeface="方正姚体" pitchFamily="2" charset="-122"/>
              </a:rPr>
              <a:t>LR</a:t>
            </a:r>
            <a:r>
              <a:rPr lang="zh-CN" altLang="en-US" sz="1800" b="1">
                <a:ea typeface="方正姚体" pitchFamily="2" charset="-122"/>
              </a:rPr>
              <a:t>分析过程</a:t>
            </a:r>
            <a:endParaRPr lang="zh-CN" altLang="en-US" sz="1800">
              <a:ea typeface="方正姚体" pitchFamily="2" charset="-122"/>
            </a:endParaRPr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381000" y="1066800"/>
            <a:ext cx="853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 3）   </a:t>
            </a:r>
            <a:r>
              <a:rPr lang="zh-CN" altLang="en-US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#</a:t>
            </a:r>
            <a:r>
              <a:rPr lang="en-US" altLang="zh-CN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a</a:t>
            </a:r>
            <a:r>
              <a:rPr lang="en-US" altLang="zh-CN" sz="1400" b="1">
                <a:solidFill>
                  <a:srgbClr val="FF3300"/>
                </a:solidFill>
                <a:latin typeface="Comic Sans MS" pitchFamily="66" charset="0"/>
                <a:ea typeface="仿宋_GB2312" pitchFamily="49" charset="-122"/>
              </a:rPr>
              <a:t>b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           bcde#           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归约(</a:t>
            </a:r>
            <a:r>
              <a:rPr lang="en-US" altLang="zh-CN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A→b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)        </a:t>
            </a:r>
            <a:r>
              <a:rPr lang="en-US" altLang="zh-CN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02</a:t>
            </a:r>
            <a:r>
              <a:rPr lang="en-US" altLang="zh-CN" sz="1400" b="1">
                <a:solidFill>
                  <a:srgbClr val="FF3300"/>
                </a:solidFill>
                <a:latin typeface="Comic Sans MS" pitchFamily="66" charset="0"/>
                <a:ea typeface="仿宋_GB2312" pitchFamily="49" charset="-122"/>
              </a:rPr>
              <a:t>4</a:t>
            </a:r>
            <a:r>
              <a:rPr lang="en-US" altLang="zh-CN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                  r</a:t>
            </a:r>
            <a:r>
              <a:rPr lang="en-US" altLang="zh-CN" sz="1400" b="1" baseline="-25000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2</a:t>
            </a:r>
            <a:r>
              <a:rPr lang="en-US" altLang="zh-CN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     goto[2,A]=</a:t>
            </a:r>
            <a:r>
              <a:rPr lang="en-US" altLang="zh-CN" sz="1400" b="1">
                <a:solidFill>
                  <a:srgbClr val="990000"/>
                </a:solidFill>
                <a:latin typeface="Comic Sans MS" pitchFamily="66" charset="0"/>
                <a:ea typeface="仿宋_GB2312" pitchFamily="49" charset="-122"/>
              </a:rPr>
              <a:t>3</a:t>
            </a:r>
            <a:endParaRPr lang="en-US" altLang="zh-CN" sz="1400" b="1" baseline="-25000">
              <a:solidFill>
                <a:srgbClr val="990000"/>
              </a:solidFill>
              <a:latin typeface="Comic Sans MS" pitchFamily="66" charset="0"/>
              <a:ea typeface="仿宋_GB2312" pitchFamily="49" charset="-122"/>
            </a:endParaRP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395288" y="1557338"/>
            <a:ext cx="8458200" cy="23495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 5）   </a:t>
            </a:r>
            <a:r>
              <a:rPr lang="zh-CN" altLang="en-US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#</a:t>
            </a:r>
            <a:r>
              <a:rPr lang="en-US" altLang="zh-CN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a</a:t>
            </a:r>
            <a:r>
              <a:rPr lang="en-US" altLang="zh-CN" sz="1400" b="1">
                <a:solidFill>
                  <a:srgbClr val="FF0066"/>
                </a:solidFill>
                <a:latin typeface="Comic Sans MS" pitchFamily="66" charset="0"/>
                <a:ea typeface="仿宋_GB2312" pitchFamily="49" charset="-122"/>
              </a:rPr>
              <a:t>Ab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          cde#            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归约(</a:t>
            </a:r>
            <a:r>
              <a:rPr lang="en-US" altLang="zh-CN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A→Ab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)      </a:t>
            </a:r>
            <a:r>
              <a:rPr lang="en-US" altLang="zh-CN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02</a:t>
            </a:r>
            <a:r>
              <a:rPr lang="en-US" altLang="zh-CN" sz="1400" b="1">
                <a:solidFill>
                  <a:srgbClr val="FF0066"/>
                </a:solidFill>
                <a:latin typeface="Comic Sans MS" pitchFamily="66" charset="0"/>
                <a:ea typeface="仿宋_GB2312" pitchFamily="49" charset="-122"/>
              </a:rPr>
              <a:t>36</a:t>
            </a:r>
            <a:r>
              <a:rPr lang="en-US" altLang="zh-CN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                 r</a:t>
            </a:r>
            <a:r>
              <a:rPr lang="en-US" altLang="zh-CN" sz="1400" b="1" baseline="-25000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3</a:t>
            </a:r>
            <a:r>
              <a:rPr lang="en-US" altLang="zh-CN" sz="1400" b="1">
                <a:solidFill>
                  <a:schemeClr val="accent2"/>
                </a:solidFill>
                <a:latin typeface="Comic Sans MS" pitchFamily="66" charset="0"/>
                <a:ea typeface="仿宋_GB2312" pitchFamily="49" charset="-122"/>
              </a:rPr>
              <a:t>             </a:t>
            </a:r>
            <a:r>
              <a:rPr lang="en-US" altLang="zh-CN" sz="1400" b="1">
                <a:solidFill>
                  <a:srgbClr val="990000"/>
                </a:solidFill>
                <a:latin typeface="Comic Sans MS" pitchFamily="66" charset="0"/>
                <a:ea typeface="仿宋_GB2312" pitchFamily="49" charset="-122"/>
              </a:rPr>
              <a:t>3</a:t>
            </a:r>
            <a:endParaRPr lang="en-US" altLang="zh-CN" sz="1400" b="1" baseline="-25000">
              <a:solidFill>
                <a:srgbClr val="990000"/>
              </a:solidFill>
              <a:latin typeface="Comic Sans MS" pitchFamily="66" charset="0"/>
              <a:ea typeface="仿宋_GB2312" pitchFamily="49" charset="-122"/>
            </a:endParaRP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381000" y="2209800"/>
            <a:ext cx="861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 8）   # 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aAcd          e#            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归约(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B→d)        02358                r</a:t>
            </a:r>
            <a:r>
              <a:rPr lang="en-US" altLang="zh-CN" sz="1400" b="1" baseline="-25000">
                <a:latin typeface="Comic Sans MS" pitchFamily="66" charset="0"/>
                <a:ea typeface="仿宋_GB2312" pitchFamily="49" charset="-122"/>
              </a:rPr>
              <a:t>4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             7</a:t>
            </a:r>
            <a:endParaRPr lang="en-US" altLang="zh-CN" sz="1400" b="1" baseline="-25000">
              <a:latin typeface="Comic Sans MS" pitchFamily="66" charset="0"/>
              <a:ea typeface="仿宋_GB2312" pitchFamily="49" charset="-122"/>
            </a:endParaRP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381000" y="2667000"/>
            <a:ext cx="861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10）   #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aAcBe          #           </a:t>
            </a:r>
            <a:r>
              <a:rPr lang="zh-CN" altLang="en-US" sz="1400" b="1">
                <a:latin typeface="Comic Sans MS" pitchFamily="66" charset="0"/>
                <a:ea typeface="仿宋_GB2312" pitchFamily="49" charset="-122"/>
              </a:rPr>
              <a:t>归约(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S→aAcBe)    023579              r</a:t>
            </a:r>
            <a:r>
              <a:rPr lang="en-US" altLang="zh-CN" sz="1400" b="1" baseline="-25000">
                <a:latin typeface="Comic Sans MS" pitchFamily="66" charset="0"/>
                <a:ea typeface="仿宋_GB2312" pitchFamily="49" charset="-122"/>
              </a:rPr>
              <a:t>1</a:t>
            </a:r>
            <a:r>
              <a:rPr lang="en-US" altLang="zh-CN" sz="1400" b="1">
                <a:latin typeface="Comic Sans MS" pitchFamily="66" charset="0"/>
                <a:ea typeface="仿宋_GB2312" pitchFamily="49" charset="-122"/>
              </a:rPr>
              <a:t>             1</a:t>
            </a:r>
            <a:endParaRPr lang="en-US" altLang="zh-CN" sz="1400" b="1" baseline="-25000">
              <a:latin typeface="Comic Sans MS" pitchFamily="66" charset="0"/>
              <a:ea typeface="仿宋_GB2312" pitchFamily="49" charset="-122"/>
            </a:endParaRPr>
          </a:p>
        </p:txBody>
      </p:sp>
      <p:graphicFrame>
        <p:nvGraphicFramePr>
          <p:cNvPr id="54294" name="Object 22"/>
          <p:cNvGraphicFramePr>
            <a:graphicFrameLocks noChangeAspect="1"/>
          </p:cNvGraphicFramePr>
          <p:nvPr/>
        </p:nvGraphicFramePr>
        <p:xfrm>
          <a:off x="3657600" y="3298825"/>
          <a:ext cx="5486400" cy="3559175"/>
        </p:xfrm>
        <a:graphic>
          <a:graphicData uri="http://schemas.openxmlformats.org/presentationml/2006/ole">
            <p:oleObj spid="_x0000_s54304" name="文档" r:id="rId3" imgW="5697220" imgH="4538980" progId="Word.Document.8">
              <p:embed/>
            </p:oleObj>
          </a:graphicData>
        </a:graphic>
      </p:graphicFrame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5105400" y="2286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ea typeface="隶书" pitchFamily="49" charset="-122"/>
              </a:rPr>
              <a:t>状态栈</a:t>
            </a:r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5026025" y="228600"/>
            <a:ext cx="3175" cy="2971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6400800" y="228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latin typeface="Comic Sans MS" pitchFamily="66" charset="0"/>
                <a:ea typeface="隶书" pitchFamily="49" charset="-122"/>
              </a:rPr>
              <a:t>ACTION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7696200" y="228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latin typeface="Comic Sans MS" pitchFamily="66" charset="0"/>
                <a:ea typeface="隶书" pitchFamily="49" charset="-122"/>
              </a:rPr>
              <a:t>GOTO</a:t>
            </a: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304800" y="3657600"/>
            <a:ext cx="2362200" cy="14652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文法</a:t>
            </a: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G[S]：</a:t>
            </a:r>
            <a:br>
              <a:rPr lang="en-US" altLang="zh-CN" sz="1800" b="1">
                <a:latin typeface="Comic Sans MS" pitchFamily="66" charset="0"/>
                <a:ea typeface="仿宋_GB2312" pitchFamily="49" charset="-122"/>
              </a:rPr>
            </a:b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(1) S → aAcBe</a:t>
            </a:r>
            <a:br>
              <a:rPr lang="en-US" altLang="zh-CN" sz="1800" b="1">
                <a:latin typeface="Comic Sans MS" pitchFamily="66" charset="0"/>
                <a:ea typeface="仿宋_GB2312" pitchFamily="49" charset="-122"/>
              </a:rPr>
            </a:b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(2) A → b</a:t>
            </a:r>
            <a:br>
              <a:rPr lang="en-US" altLang="zh-CN" sz="1800" b="1">
                <a:latin typeface="Comic Sans MS" pitchFamily="66" charset="0"/>
                <a:ea typeface="仿宋_GB2312" pitchFamily="49" charset="-122"/>
              </a:rPr>
            </a:b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(3) A → Ab</a:t>
            </a:r>
            <a:br>
              <a:rPr lang="en-US" altLang="zh-CN" sz="1800" b="1">
                <a:latin typeface="Comic Sans MS" pitchFamily="66" charset="0"/>
                <a:ea typeface="仿宋_GB2312" pitchFamily="49" charset="-122"/>
              </a:rPr>
            </a:b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(4) B → d</a:t>
            </a:r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0" y="5224463"/>
            <a:ext cx="3581400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S</a:t>
            </a:r>
            <a:r>
              <a:rPr lang="en-US" altLang="zh-CN" sz="1800" b="1" baseline="-25000">
                <a:latin typeface="Comic Sans MS" pitchFamily="66" charset="0"/>
                <a:ea typeface="仿宋_GB2312" pitchFamily="49" charset="-122"/>
              </a:rPr>
              <a:t>i</a:t>
            </a: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:</a:t>
            </a:r>
            <a:r>
              <a:rPr lang="zh-CN" altLang="zh-CN" sz="1800" b="1">
                <a:latin typeface="Comic Sans MS" pitchFamily="66" charset="0"/>
                <a:ea typeface="仿宋_GB2312" pitchFamily="49" charset="-122"/>
              </a:rPr>
              <a:t>移进，将状态</a:t>
            </a: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i</a:t>
            </a:r>
            <a:r>
              <a:rPr lang="zh-CN" altLang="zh-CN" sz="1800" b="1">
                <a:latin typeface="Comic Sans MS" pitchFamily="66" charset="0"/>
                <a:ea typeface="仿宋_GB2312" pitchFamily="49" charset="-122"/>
              </a:rPr>
              <a:t>和</a:t>
            </a:r>
            <a:r>
              <a:rPr lang="zh-CN" altLang="en-US" sz="2000" b="1">
                <a:ea typeface="隶书" pitchFamily="49" charset="-122"/>
              </a:rPr>
              <a:t>输入符</a:t>
            </a:r>
            <a:r>
              <a:rPr lang="zh-CN" altLang="zh-CN" sz="1800" b="1">
                <a:latin typeface="Comic Sans MS" pitchFamily="66" charset="0"/>
                <a:ea typeface="仿宋_GB2312" pitchFamily="49" charset="-122"/>
              </a:rPr>
              <a:t>进栈</a:t>
            </a:r>
          </a:p>
          <a:p>
            <a:pPr>
              <a:spcBef>
                <a:spcPct val="50000"/>
              </a:spcBef>
            </a:pP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r</a:t>
            </a:r>
            <a:r>
              <a:rPr lang="en-US" altLang="zh-CN" sz="1800" b="1" baseline="-25000">
                <a:latin typeface="Comic Sans MS" pitchFamily="66" charset="0"/>
                <a:ea typeface="仿宋_GB2312" pitchFamily="49" charset="-122"/>
              </a:rPr>
              <a:t>i</a:t>
            </a: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:</a:t>
            </a: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归约，用第</a:t>
            </a: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i</a:t>
            </a: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个产生式归约，同时状态栈与符号栈退出相应个符号，并把</a:t>
            </a: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GOTO</a:t>
            </a: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表相应状态和第</a:t>
            </a:r>
            <a:r>
              <a:rPr lang="en-US" altLang="zh-CN" sz="1800" b="1">
                <a:latin typeface="Comic Sans MS" pitchFamily="66" charset="0"/>
                <a:ea typeface="仿宋_GB2312" pitchFamily="49" charset="-122"/>
              </a:rPr>
              <a:t>i</a:t>
            </a: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个产生式的</a:t>
            </a:r>
            <a:r>
              <a:rPr lang="zh-CN" altLang="en-US" sz="18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左部</a:t>
            </a:r>
            <a:r>
              <a:rPr lang="zh-CN" altLang="en-US" sz="1800" b="1">
                <a:ea typeface="仿宋_GB2312" pitchFamily="49" charset="-122"/>
              </a:rPr>
              <a:t>非终结</a:t>
            </a:r>
            <a:r>
              <a:rPr lang="zh-CN" altLang="en-US" sz="1800" b="1">
                <a:latin typeface="Comic Sans MS" pitchFamily="66" charset="0"/>
                <a:ea typeface="仿宋_GB2312" pitchFamily="49" charset="-122"/>
              </a:rPr>
              <a:t>符入栈。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 autoUpdateAnimBg="0"/>
      <p:bldP spid="131084" grpId="0" build="allAtOnce" autoUpdateAnimBg="0"/>
      <p:bldP spid="131085" grpId="0" autoUpdateAnimBg="0"/>
      <p:bldP spid="131086" grpId="0" autoUpdateAnimBg="0"/>
      <p:bldP spid="131087" grpId="0" autoUpdateAnimBg="0"/>
      <p:bldP spid="131088" grpId="0" autoUpdateAnimBg="0"/>
      <p:bldP spid="131090" grpId="0" autoUpdateAnimBg="0"/>
      <p:bldP spid="131091" grpId="0" animBg="1" autoUpdateAnimBg="0"/>
      <p:bldP spid="131092" grpId="0" autoUpdateAnimBg="0"/>
      <p:bldP spid="131093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715000"/>
          </a:xfrm>
          <a:solidFill>
            <a:srgbClr val="00CCFF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u="sng" smtClean="0"/>
              <a:t>Step</a:t>
            </a:r>
            <a:r>
              <a:rPr lang="en-US" altLang="zh-CN" sz="2800" b="1" smtClean="0"/>
              <a:t>   </a:t>
            </a:r>
            <a:r>
              <a:rPr lang="en-US" altLang="zh-CN" sz="2800" b="1" u="sng" smtClean="0"/>
              <a:t>states</a:t>
            </a:r>
            <a:r>
              <a:rPr lang="en-US" altLang="zh-CN" sz="2800" b="1" smtClean="0"/>
              <a:t>.   </a:t>
            </a:r>
            <a:r>
              <a:rPr lang="en-US" altLang="zh-CN" sz="2800" b="1" u="sng" smtClean="0"/>
              <a:t>Syms</a:t>
            </a:r>
            <a:r>
              <a:rPr lang="en-US" altLang="zh-CN" sz="2800" b="1" smtClean="0"/>
              <a:t>.   </a:t>
            </a:r>
            <a:r>
              <a:rPr lang="en-US" altLang="zh-CN" sz="2800" b="1" u="sng" smtClean="0"/>
              <a:t>The rest of input</a:t>
            </a:r>
            <a:r>
              <a:rPr lang="en-US" altLang="zh-CN" sz="2800" b="1" smtClean="0"/>
              <a:t>	</a:t>
            </a:r>
            <a:r>
              <a:rPr lang="en-US" altLang="zh-CN" sz="2800" b="1" u="sng" smtClean="0"/>
              <a:t>action goto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1        0             #            abbce#                   s2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2        02           #a            bbce#                   s4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3        0</a:t>
            </a:r>
            <a:r>
              <a:rPr lang="en-US" altLang="zh-CN" sz="2800" b="1" smtClean="0">
                <a:solidFill>
                  <a:schemeClr val="accent2"/>
                </a:solidFill>
              </a:rPr>
              <a:t>2</a:t>
            </a:r>
            <a:r>
              <a:rPr lang="en-US" altLang="zh-CN" sz="2800" b="1" smtClean="0">
                <a:solidFill>
                  <a:srgbClr val="CC3300"/>
                </a:solidFill>
              </a:rPr>
              <a:t>4</a:t>
            </a:r>
            <a:r>
              <a:rPr lang="en-US" altLang="zh-CN" sz="2800" b="1" smtClean="0"/>
              <a:t>         #a</a:t>
            </a:r>
            <a:r>
              <a:rPr lang="en-US" altLang="zh-CN" sz="2800" b="1" smtClean="0">
                <a:solidFill>
                  <a:srgbClr val="CC3300"/>
                </a:solidFill>
              </a:rPr>
              <a:t>b</a:t>
            </a:r>
            <a:r>
              <a:rPr lang="en-US" altLang="zh-CN" sz="2800" b="1" smtClean="0"/>
              <a:t>            bce#                   </a:t>
            </a:r>
            <a:r>
              <a:rPr lang="en-US" altLang="zh-CN" sz="2800" b="1" smtClean="0">
                <a:solidFill>
                  <a:schemeClr val="accent2"/>
                </a:solidFill>
              </a:rPr>
              <a:t>r2 </a:t>
            </a:r>
            <a:r>
              <a:rPr lang="en-US" altLang="zh-CN" sz="2800" b="1" smtClean="0"/>
              <a:t>        3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4        023         #aA            bce#                   s6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5        0</a:t>
            </a:r>
            <a:r>
              <a:rPr lang="en-US" altLang="zh-CN" sz="2800" b="1" smtClean="0">
                <a:solidFill>
                  <a:schemeClr val="accent2"/>
                </a:solidFill>
              </a:rPr>
              <a:t>2</a:t>
            </a:r>
            <a:r>
              <a:rPr lang="en-US" altLang="zh-CN" sz="2800" b="1" smtClean="0"/>
              <a:t>3</a:t>
            </a:r>
            <a:r>
              <a:rPr lang="en-US" altLang="zh-CN" sz="2800" b="1" smtClean="0">
                <a:solidFill>
                  <a:srgbClr val="CC3300"/>
                </a:solidFill>
              </a:rPr>
              <a:t>6       </a:t>
            </a:r>
            <a:r>
              <a:rPr lang="en-US" altLang="zh-CN" sz="2800" b="1" smtClean="0"/>
              <a:t>#a</a:t>
            </a:r>
            <a:r>
              <a:rPr lang="en-US" altLang="zh-CN" sz="2800" b="1" smtClean="0">
                <a:solidFill>
                  <a:srgbClr val="CC3300"/>
                </a:solidFill>
              </a:rPr>
              <a:t>Ab</a:t>
            </a:r>
            <a:r>
              <a:rPr lang="en-US" altLang="zh-CN" sz="2800" b="1" smtClean="0"/>
              <a:t>            ce#                   </a:t>
            </a:r>
            <a:r>
              <a:rPr lang="en-US" altLang="zh-CN" sz="2800" b="1" smtClean="0">
                <a:solidFill>
                  <a:schemeClr val="accent2"/>
                </a:solidFill>
              </a:rPr>
              <a:t>r3 </a:t>
            </a:r>
            <a:r>
              <a:rPr lang="en-US" altLang="zh-CN" sz="2800" b="1" smtClean="0"/>
              <a:t>        3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6        023         #aA              ce#                   s5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7        0235       #aAc              e#                 </a:t>
            </a:r>
            <a:r>
              <a:rPr lang="zh-CN" altLang="en-US" sz="2800" b="1" smtClean="0"/>
              <a:t>出错</a:t>
            </a:r>
          </a:p>
          <a:p>
            <a:pPr eaLnBrk="1" hangingPunct="1">
              <a:buFontTx/>
              <a:buNone/>
            </a:pPr>
            <a:endParaRPr lang="zh-CN" altLang="en-US" sz="2800" b="1" smtClean="0"/>
          </a:p>
          <a:p>
            <a:pPr eaLnBrk="1" hangingPunct="1">
              <a:buFontTx/>
              <a:buNone/>
            </a:pPr>
            <a:r>
              <a:rPr lang="zh-CN" altLang="en-US" sz="2400" b="1" smtClean="0">
                <a:latin typeface="宋体" pitchFamily="2" charset="-122"/>
              </a:rPr>
              <a:t>说明</a:t>
            </a:r>
            <a:r>
              <a:rPr kumimoji="1" lang="en-US" altLang="en-US" sz="2400" b="1" smtClean="0">
                <a:latin typeface="宋体" pitchFamily="2" charset="-122"/>
              </a:rPr>
              <a:t>abbce#</a:t>
            </a:r>
            <a:r>
              <a:rPr kumimoji="1" lang="zh-CN" altLang="en-US" sz="2400" b="1" smtClean="0">
                <a:latin typeface="宋体" pitchFamily="2" charset="-122"/>
              </a:rPr>
              <a:t>不是 </a:t>
            </a:r>
            <a:r>
              <a:rPr lang="zh-CN" altLang="en-US" sz="2400" b="1" smtClean="0">
                <a:latin typeface="宋体" pitchFamily="2" charset="-122"/>
                <a:sym typeface="Symbol" pitchFamily="18" charset="2"/>
              </a:rPr>
              <a:t>文法 </a:t>
            </a:r>
            <a:r>
              <a:rPr lang="en-US" altLang="zh-CN" sz="2400" b="1" smtClean="0">
                <a:latin typeface="宋体" pitchFamily="2" charset="-122"/>
                <a:sym typeface="Symbol" pitchFamily="18" charset="2"/>
              </a:rPr>
              <a:t>G[S]</a:t>
            </a:r>
            <a:r>
              <a:rPr lang="zh-CN" altLang="en-US" sz="2400" b="1" smtClean="0">
                <a:latin typeface="宋体" pitchFamily="2" charset="-122"/>
                <a:sym typeface="Symbol" pitchFamily="18" charset="2"/>
              </a:rPr>
              <a:t>的</a:t>
            </a:r>
            <a:r>
              <a:rPr lang="zh-CN" altLang="en-US" sz="2400" b="1" smtClean="0">
                <a:latin typeface="宋体" pitchFamily="2" charset="-122"/>
              </a:rPr>
              <a:t>句子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latin typeface="宋体" pitchFamily="2" charset="-122"/>
              </a:rPr>
              <a:t>       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990600" y="0"/>
            <a:ext cx="746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ea typeface="仿宋_GB2312" pitchFamily="49" charset="-122"/>
              </a:rPr>
              <a:t> 对输入串</a:t>
            </a:r>
            <a:r>
              <a:rPr kumimoji="1" lang="en-US" altLang="en-US" sz="3600" b="1">
                <a:ea typeface="仿宋_GB2312" pitchFamily="49" charset="-122"/>
              </a:rPr>
              <a:t>abbce#</a:t>
            </a:r>
            <a:r>
              <a:rPr kumimoji="1" lang="zh-CN" altLang="en-US" sz="3600" b="1">
                <a:ea typeface="仿宋_GB2312" pitchFamily="49" charset="-122"/>
              </a:rPr>
              <a:t>的分析过程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836613"/>
            <a:ext cx="7237412" cy="839787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宋体" pitchFamily="2" charset="-122"/>
              </a:rPr>
              <a:t>项目集中的两种冲突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SzPct val="100000"/>
              <a:buFont typeface="+mj-lt"/>
              <a:buAutoNum type="arabicPeriod"/>
            </a:pPr>
            <a:r>
              <a:rPr lang="zh-CN" altLang="en-US" dirty="0" smtClean="0"/>
              <a:t>移进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归约冲突</a:t>
            </a:r>
          </a:p>
          <a:p>
            <a:pPr lvl="2" eaLnBrk="1" hangingPunct="1"/>
            <a:r>
              <a:rPr lang="en-US" altLang="zh-CN" dirty="0" smtClean="0">
                <a:sym typeface="Symbol" pitchFamily="18" charset="2"/>
              </a:rPr>
              <a:t>A</a:t>
            </a:r>
            <a:r>
              <a:rPr lang="en-US" altLang="zh-CN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zh-CN" dirty="0" smtClean="0">
                <a:latin typeface="Comic Sans MS" pitchFamily="66" charset="0"/>
              </a:rPr>
              <a:t>→</a:t>
            </a:r>
            <a:r>
              <a:rPr lang="en-US" altLang="zh-CN" dirty="0" smtClean="0">
                <a:latin typeface="Comic Sans MS" pitchFamily="66" charset="0"/>
                <a:sym typeface="Symbol" pitchFamily="18" charset="2"/>
              </a:rPr>
              <a:t></a:t>
            </a:r>
            <a:r>
              <a:rPr lang="en-US" altLang="zh-CN" dirty="0" smtClean="0">
                <a:latin typeface="Arial" charset="0"/>
                <a:ea typeface="楷体_GB2312" pitchFamily="49" charset="-122"/>
              </a:rPr>
              <a:t>•</a:t>
            </a:r>
            <a:r>
              <a:rPr lang="en-US" altLang="zh-CN" dirty="0" smtClean="0">
                <a:sym typeface="Symbol" pitchFamily="18" charset="2"/>
              </a:rPr>
              <a:t>a</a:t>
            </a:r>
            <a:r>
              <a:rPr lang="en-US" altLang="zh-CN" dirty="0" smtClean="0">
                <a:latin typeface="Comic Sans MS" pitchFamily="66" charset="0"/>
                <a:sym typeface="Symbol" pitchFamily="18" charset="2"/>
              </a:rPr>
              <a:t></a:t>
            </a:r>
            <a:r>
              <a:rPr lang="en-US" altLang="zh-CN" dirty="0" smtClean="0"/>
              <a:t>,  a</a:t>
            </a:r>
            <a:r>
              <a:rPr lang="zh-CN" altLang="en-US" dirty="0" smtClean="0"/>
              <a:t>是终结符</a:t>
            </a:r>
          </a:p>
          <a:p>
            <a:pPr lvl="2" eaLnBrk="1" hangingPunct="1"/>
            <a:r>
              <a:rPr lang="en-US" altLang="zh-CN" dirty="0" smtClean="0"/>
              <a:t>B</a:t>
            </a:r>
            <a:r>
              <a:rPr lang="en-US" altLang="zh-CN" sz="3200" b="1" dirty="0" smtClean="0"/>
              <a:t>→</a:t>
            </a:r>
            <a:r>
              <a:rPr lang="el-GR" altLang="zh-CN" sz="3200" dirty="0" smtClean="0">
                <a:latin typeface="Comic Sans MS" pitchFamily="66" charset="0"/>
                <a:cs typeface="Times New Roman" charset="0"/>
              </a:rPr>
              <a:t>γ</a:t>
            </a:r>
            <a:r>
              <a:rPr lang="en-US" altLang="zh-CN" sz="3200" dirty="0" smtClean="0">
                <a:latin typeface="Arial" charset="0"/>
                <a:ea typeface="楷体_GB2312" pitchFamily="49" charset="-122"/>
              </a:rPr>
              <a:t>•</a:t>
            </a:r>
            <a:endParaRPr lang="el-GR" altLang="zh-CN" sz="3200" dirty="0" smtClean="0">
              <a:latin typeface="Comic Sans MS" pitchFamily="66" charset="0"/>
              <a:cs typeface="Times New Roman" charset="0"/>
            </a:endParaRPr>
          </a:p>
          <a:p>
            <a:pPr marL="514350" indent="-514350" eaLnBrk="1" hangingPunct="1">
              <a:buSzPct val="100000"/>
              <a:buFont typeface="+mj-lt"/>
              <a:buAutoNum type="arabicPeriod"/>
            </a:pPr>
            <a:r>
              <a:rPr lang="zh-CN" altLang="en-US" dirty="0" smtClean="0"/>
              <a:t>归约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归约</a:t>
            </a:r>
            <a:r>
              <a:rPr lang="zh-CN" altLang="en-US" dirty="0"/>
              <a:t>冲突</a:t>
            </a:r>
          </a:p>
          <a:p>
            <a:pPr marL="1371600" lvl="2" indent="-457200" eaLnBrk="1" hangingPunct="1"/>
            <a:r>
              <a:rPr lang="en-US" altLang="zh-CN" dirty="0" smtClean="0">
                <a:sym typeface="Symbol" pitchFamily="18" charset="2"/>
              </a:rPr>
              <a:t>A</a:t>
            </a:r>
            <a:r>
              <a:rPr lang="en-US" altLang="zh-CN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zh-CN" dirty="0" smtClean="0">
                <a:latin typeface="Comic Sans MS" pitchFamily="66" charset="0"/>
              </a:rPr>
              <a:t>→</a:t>
            </a:r>
            <a:r>
              <a:rPr lang="en-US" altLang="zh-CN" dirty="0" smtClean="0">
                <a:latin typeface="Comic Sans MS" pitchFamily="66" charset="0"/>
                <a:sym typeface="Symbol" pitchFamily="18" charset="2"/>
              </a:rPr>
              <a:t></a:t>
            </a:r>
            <a:r>
              <a:rPr lang="en-US" altLang="zh-CN" dirty="0" smtClean="0">
                <a:latin typeface="Arial" charset="0"/>
                <a:ea typeface="楷体_GB2312" pitchFamily="49" charset="-122"/>
              </a:rPr>
              <a:t>•</a:t>
            </a:r>
            <a:endParaRPr lang="zh-CN" altLang="en-US" dirty="0" smtClean="0"/>
          </a:p>
          <a:p>
            <a:pPr marL="1371600" lvl="2" indent="-457200" eaLnBrk="1" hangingPunct="1"/>
            <a:r>
              <a:rPr lang="en-US" altLang="zh-CN" dirty="0" smtClean="0"/>
              <a:t>B</a:t>
            </a:r>
            <a:r>
              <a:rPr lang="en-US" altLang="zh-CN" sz="3200" b="1" dirty="0" smtClean="0"/>
              <a:t>→</a:t>
            </a:r>
            <a:r>
              <a:rPr lang="el-GR" altLang="zh-CN" sz="3200" dirty="0" smtClean="0">
                <a:latin typeface="Comic Sans MS" pitchFamily="66" charset="0"/>
                <a:cs typeface="Times New Roman" charset="0"/>
              </a:rPr>
              <a:t>γ</a:t>
            </a:r>
            <a:r>
              <a:rPr lang="en-US" altLang="zh-CN" sz="3200" dirty="0" smtClean="0">
                <a:latin typeface="Arial" charset="0"/>
                <a:ea typeface="楷体_GB2312" pitchFamily="49" charset="-122"/>
              </a:rPr>
              <a:t>•</a:t>
            </a:r>
            <a:endParaRPr lang="el-GR" altLang="zh-CN" sz="3200" dirty="0" smtClean="0">
              <a:latin typeface="Comic Sans MS" pitchFamily="66" charset="0"/>
              <a:cs typeface="Times New Roman" charset="0"/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92150"/>
            <a:ext cx="6373812" cy="98425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6.3  SLR(1)</a:t>
            </a:r>
            <a:r>
              <a:rPr lang="zh-CN" altLang="en-US" b="1" dirty="0" smtClean="0"/>
              <a:t>分析技术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b="1" smtClean="0">
                <a:latin typeface="宋体" pitchFamily="2" charset="-122"/>
              </a:rPr>
              <a:t>例</a:t>
            </a:r>
            <a:r>
              <a:rPr lang="en-US" altLang="zh-CN" sz="2800" b="1" smtClean="0">
                <a:latin typeface="宋体" pitchFamily="2" charset="-122"/>
              </a:rPr>
              <a:t>1</a:t>
            </a:r>
            <a:r>
              <a:rPr lang="zh-CN" altLang="en-US" sz="2800" b="1" smtClean="0">
                <a:latin typeface="宋体" pitchFamily="2" charset="-122"/>
              </a:rPr>
              <a:t>： </a:t>
            </a:r>
            <a:r>
              <a:rPr lang="en-US" altLang="zh-CN" sz="2800" b="1" smtClean="0">
                <a:latin typeface="宋体" pitchFamily="2" charset="-122"/>
              </a:rPr>
              <a:t>(0) S</a:t>
            </a:r>
            <a:r>
              <a:rPr lang="en-US" altLang="zh-CN" sz="2800" b="1" smtClean="0"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lang="en-US" altLang="zh-CN" sz="2800" b="1" smtClean="0">
                <a:latin typeface="宋体" pitchFamily="2" charset="-122"/>
              </a:rPr>
              <a:t>→S       (1) S→rD</a:t>
            </a: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b="1" smtClean="0">
                <a:latin typeface="宋体" pitchFamily="2" charset="-122"/>
              </a:rPr>
              <a:t>      (2) D→D,i      (3) D→i</a:t>
            </a: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b="1" smtClean="0">
                <a:latin typeface="宋体" pitchFamily="2" charset="-122"/>
              </a:rPr>
              <a:t>       </a:t>
            </a: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b="1" smtClean="0">
                <a:latin typeface="宋体" pitchFamily="2" charset="-122"/>
              </a:rPr>
              <a:t>LR（0）</a:t>
            </a:r>
            <a:r>
              <a:rPr lang="zh-CN" altLang="en-US" sz="2800" b="1" smtClean="0">
                <a:latin typeface="宋体" pitchFamily="2" charset="-122"/>
              </a:rPr>
              <a:t>项目</a:t>
            </a: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zh-CN" sz="2800" b="1" smtClean="0">
                <a:latin typeface="宋体" pitchFamily="2" charset="-122"/>
              </a:rPr>
              <a:t>1</a:t>
            </a:r>
            <a:r>
              <a:rPr lang="zh-CN" altLang="en-US" sz="2800" b="1" smtClean="0">
                <a:latin typeface="宋体" pitchFamily="2" charset="-122"/>
              </a:rPr>
              <a:t>)</a:t>
            </a:r>
            <a:r>
              <a:rPr lang="zh-CN" altLang="zh-CN" sz="2800" b="1" smtClean="0">
                <a:latin typeface="宋体" pitchFamily="2" charset="-122"/>
              </a:rPr>
              <a:t>   </a:t>
            </a:r>
            <a:r>
              <a:rPr lang="en-US" altLang="zh-CN" sz="2800" b="1" smtClean="0">
                <a:latin typeface="宋体" pitchFamily="2" charset="-122"/>
              </a:rPr>
              <a:t>S</a:t>
            </a:r>
            <a:r>
              <a:rPr lang="en-US" altLang="zh-CN" sz="2800" b="1" smtClean="0"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lang="en-US" altLang="zh-CN" sz="2800" b="1" smtClean="0">
                <a:latin typeface="宋体" pitchFamily="2" charset="-122"/>
              </a:rPr>
              <a:t>→</a:t>
            </a:r>
            <a:r>
              <a:rPr lang="en-US" altLang="zh-CN" sz="2800" b="1" smtClean="0">
                <a:latin typeface="Arial" charset="0"/>
              </a:rPr>
              <a:t>•</a:t>
            </a:r>
            <a:r>
              <a:rPr lang="en-US" altLang="zh-CN" sz="2800" b="1" smtClean="0">
                <a:latin typeface="宋体" pitchFamily="2" charset="-122"/>
              </a:rPr>
              <a:t>S     2)   S</a:t>
            </a:r>
            <a:r>
              <a:rPr lang="en-US" altLang="zh-CN" sz="2800" b="1" smtClean="0"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lang="en-US" altLang="zh-CN" sz="2800" b="1" smtClean="0">
                <a:latin typeface="宋体" pitchFamily="2" charset="-122"/>
              </a:rPr>
              <a:t>→S</a:t>
            </a:r>
            <a:r>
              <a:rPr lang="en-US" altLang="zh-CN" sz="2800" b="1" smtClean="0">
                <a:latin typeface="Arial" charset="0"/>
              </a:rPr>
              <a:t>•</a:t>
            </a:r>
            <a:r>
              <a:rPr lang="en-US" altLang="zh-CN" sz="2800" b="1" smtClean="0">
                <a:latin typeface="宋体" pitchFamily="2" charset="-122"/>
              </a:rPr>
              <a:t>    3) S→</a:t>
            </a:r>
            <a:r>
              <a:rPr lang="en-US" altLang="zh-CN" sz="2800" b="1" smtClean="0">
                <a:latin typeface="Arial" charset="0"/>
              </a:rPr>
              <a:t>•</a:t>
            </a:r>
            <a:r>
              <a:rPr lang="en-US" altLang="zh-CN" sz="2800" b="1" smtClean="0">
                <a:latin typeface="宋体" pitchFamily="2" charset="-122"/>
              </a:rPr>
              <a:t>rD </a:t>
            </a: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b="1" smtClean="0">
                <a:latin typeface="宋体" pitchFamily="2" charset="-122"/>
              </a:rPr>
              <a:t>4)   S→r</a:t>
            </a:r>
            <a:r>
              <a:rPr lang="en-US" altLang="zh-CN" sz="2800" b="1" smtClean="0">
                <a:latin typeface="Arial" charset="0"/>
              </a:rPr>
              <a:t>•</a:t>
            </a:r>
            <a:r>
              <a:rPr lang="en-US" altLang="zh-CN" sz="2800" b="1" smtClean="0">
                <a:latin typeface="宋体" pitchFamily="2" charset="-122"/>
              </a:rPr>
              <a:t>D    5)   S→rD</a:t>
            </a:r>
            <a:r>
              <a:rPr lang="en-US" altLang="zh-CN" sz="2800" b="1" smtClean="0">
                <a:latin typeface="Arial" charset="0"/>
              </a:rPr>
              <a:t>•</a:t>
            </a:r>
            <a:r>
              <a:rPr lang="en-US" altLang="zh-CN" sz="2800" b="1" smtClean="0">
                <a:latin typeface="宋体" pitchFamily="2" charset="-122"/>
              </a:rPr>
              <a:t>    6) D→</a:t>
            </a:r>
            <a:r>
              <a:rPr lang="en-US" altLang="zh-CN" sz="2800" b="1" smtClean="0">
                <a:latin typeface="Arial" charset="0"/>
              </a:rPr>
              <a:t>•</a:t>
            </a:r>
            <a:r>
              <a:rPr lang="en-US" altLang="zh-CN" sz="2800" b="1" smtClean="0">
                <a:latin typeface="宋体" pitchFamily="2" charset="-122"/>
              </a:rPr>
              <a:t>D,i </a:t>
            </a: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b="1" smtClean="0">
                <a:latin typeface="宋体" pitchFamily="2" charset="-122"/>
              </a:rPr>
              <a:t>7)   D→D</a:t>
            </a:r>
            <a:r>
              <a:rPr lang="en-US" altLang="zh-CN" sz="2800" b="1" smtClean="0">
                <a:latin typeface="Arial" charset="0"/>
              </a:rPr>
              <a:t>•</a:t>
            </a:r>
            <a:r>
              <a:rPr lang="en-US" altLang="zh-CN" sz="2800" b="1" smtClean="0">
                <a:latin typeface="宋体" pitchFamily="2" charset="-122"/>
              </a:rPr>
              <a:t>,i   8)   D→D,</a:t>
            </a:r>
            <a:r>
              <a:rPr lang="en-US" altLang="zh-CN" sz="2800" b="1" smtClean="0">
                <a:latin typeface="Arial" charset="0"/>
              </a:rPr>
              <a:t>•</a:t>
            </a:r>
            <a:r>
              <a:rPr lang="en-US" altLang="zh-CN" sz="2800" b="1" smtClean="0">
                <a:latin typeface="宋体" pitchFamily="2" charset="-122"/>
              </a:rPr>
              <a:t>i   9) D→D,i</a:t>
            </a:r>
            <a:r>
              <a:rPr lang="en-US" altLang="zh-CN" sz="2800" b="1" smtClean="0">
                <a:latin typeface="Arial" charset="0"/>
              </a:rPr>
              <a:t>•</a:t>
            </a:r>
            <a:r>
              <a:rPr lang="en-US" altLang="zh-CN" sz="2800" b="1" smtClean="0">
                <a:latin typeface="宋体" pitchFamily="2" charset="-122"/>
              </a:rPr>
              <a:t> </a:t>
            </a: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b="1" smtClean="0">
                <a:latin typeface="宋体" pitchFamily="2" charset="-122"/>
              </a:rPr>
              <a:t>10)  D→</a:t>
            </a:r>
            <a:r>
              <a:rPr lang="en-US" altLang="zh-CN" sz="2800" b="1" smtClean="0">
                <a:latin typeface="Arial" charset="0"/>
              </a:rPr>
              <a:t>•</a:t>
            </a:r>
            <a:r>
              <a:rPr lang="en-US" altLang="zh-CN" sz="2800" b="1" smtClean="0">
                <a:latin typeface="宋体" pitchFamily="2" charset="-122"/>
              </a:rPr>
              <a:t>i     11)  D→i</a:t>
            </a:r>
            <a:r>
              <a:rPr lang="en-US" altLang="zh-CN" sz="2800" b="1" smtClean="0">
                <a:latin typeface="Arial" charset="0"/>
              </a:rPr>
              <a:t>•</a:t>
            </a:r>
            <a:r>
              <a:rPr lang="en-US" altLang="zh-CN" sz="2800" b="1" smtClean="0">
                <a:latin typeface="宋体" pitchFamily="2" charset="-122"/>
              </a:rPr>
              <a:t> 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81075"/>
            <a:ext cx="6661150" cy="6953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latin typeface="宋体" pitchFamily="2" charset="-122"/>
              </a:rPr>
              <a:t>LR（0）</a:t>
            </a:r>
            <a:r>
              <a:rPr lang="zh-CN" altLang="en-US" sz="4000" b="1" smtClean="0">
                <a:latin typeface="宋体" pitchFamily="2" charset="-122"/>
              </a:rPr>
              <a:t>项目集规范族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7848600" cy="453548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b="1" smtClean="0">
                <a:latin typeface="宋体" pitchFamily="2" charset="-122"/>
              </a:rPr>
              <a:t>I</a:t>
            </a:r>
            <a:r>
              <a:rPr lang="en-US" altLang="zh-CN" sz="2800" b="1" baseline="-25000" smtClean="0">
                <a:latin typeface="宋体" pitchFamily="2" charset="-122"/>
              </a:rPr>
              <a:t>0</a:t>
            </a:r>
            <a:r>
              <a:rPr lang="en-US" altLang="zh-CN" sz="2800" b="1" smtClean="0">
                <a:latin typeface="宋体" pitchFamily="2" charset="-122"/>
              </a:rPr>
              <a:t>:   S</a:t>
            </a:r>
            <a:r>
              <a:rPr lang="en-US" altLang="zh-CN" sz="2800" b="1" smtClean="0"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lang="en-US" altLang="zh-CN" sz="2800" b="1" smtClean="0">
                <a:latin typeface="宋体" pitchFamily="2" charset="-122"/>
              </a:rPr>
              <a:t>→</a:t>
            </a:r>
            <a:r>
              <a:rPr lang="en-US" altLang="zh-CN" sz="2800" b="1" smtClean="0">
                <a:latin typeface="Arial" charset="0"/>
              </a:rPr>
              <a:t>•</a:t>
            </a:r>
            <a:r>
              <a:rPr lang="en-US" altLang="zh-CN" sz="2800" b="1" smtClean="0">
                <a:latin typeface="宋体" pitchFamily="2" charset="-122"/>
              </a:rPr>
              <a:t>S            I</a:t>
            </a:r>
            <a:r>
              <a:rPr lang="en-US" altLang="zh-CN" sz="2800" b="1" baseline="-25000" smtClean="0">
                <a:latin typeface="宋体" pitchFamily="2" charset="-122"/>
              </a:rPr>
              <a:t>3</a:t>
            </a:r>
            <a:r>
              <a:rPr lang="en-US" altLang="zh-CN" sz="2800" b="1" smtClean="0">
                <a:latin typeface="宋体" pitchFamily="2" charset="-122"/>
              </a:rPr>
              <a:t>:   S→rD</a:t>
            </a:r>
            <a:r>
              <a:rPr lang="en-US" altLang="zh-CN" sz="2800" b="1" smtClean="0">
                <a:latin typeface="Arial" charset="0"/>
              </a:rPr>
              <a:t>•</a:t>
            </a:r>
            <a:endParaRPr lang="en-US" altLang="zh-CN" sz="2800" b="1" smtClean="0">
              <a:latin typeface="宋体" pitchFamily="2" charset="-122"/>
            </a:endParaRP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b="1" smtClean="0">
                <a:latin typeface="宋体" pitchFamily="2" charset="-122"/>
              </a:rPr>
              <a:t>      S→</a:t>
            </a:r>
            <a:r>
              <a:rPr lang="en-US" altLang="zh-CN" sz="2800" b="1" smtClean="0">
                <a:latin typeface="Arial" charset="0"/>
              </a:rPr>
              <a:t>•</a:t>
            </a:r>
            <a:r>
              <a:rPr lang="en-US" altLang="zh-CN" sz="2800" b="1" smtClean="0">
                <a:latin typeface="宋体" pitchFamily="2" charset="-122"/>
              </a:rPr>
              <a:t>rD                 D→D</a:t>
            </a:r>
            <a:r>
              <a:rPr lang="en-US" altLang="zh-CN" sz="2800" b="1" smtClean="0">
                <a:latin typeface="Arial" charset="0"/>
              </a:rPr>
              <a:t>•</a:t>
            </a:r>
            <a:r>
              <a:rPr lang="en-US" altLang="zh-CN" sz="2800" b="1" smtClean="0">
                <a:latin typeface="宋体" pitchFamily="2" charset="-122"/>
              </a:rPr>
              <a:t>,i</a:t>
            </a: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b="1" smtClean="0">
                <a:latin typeface="宋体" pitchFamily="2" charset="-122"/>
              </a:rPr>
              <a:t>I</a:t>
            </a:r>
            <a:r>
              <a:rPr lang="en-US" altLang="zh-CN" sz="2800" b="1" baseline="-25000" smtClean="0">
                <a:latin typeface="宋体" pitchFamily="2" charset="-122"/>
              </a:rPr>
              <a:t>1</a:t>
            </a:r>
            <a:r>
              <a:rPr lang="en-US" altLang="zh-CN" sz="2800" b="1" smtClean="0">
                <a:latin typeface="宋体" pitchFamily="2" charset="-122"/>
              </a:rPr>
              <a:t>:   S</a:t>
            </a:r>
            <a:r>
              <a:rPr lang="en-US" altLang="zh-CN" sz="2800" b="1" smtClean="0"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lang="en-US" altLang="zh-CN" sz="2800" b="1" smtClean="0">
                <a:latin typeface="宋体" pitchFamily="2" charset="-122"/>
              </a:rPr>
              <a:t>→S</a:t>
            </a:r>
            <a:r>
              <a:rPr lang="en-US" altLang="zh-CN" sz="2800" b="1" smtClean="0">
                <a:latin typeface="Arial" charset="0"/>
              </a:rPr>
              <a:t>•</a:t>
            </a:r>
            <a:r>
              <a:rPr lang="en-US" altLang="zh-CN" sz="2800" b="1" smtClean="0">
                <a:latin typeface="宋体" pitchFamily="2" charset="-122"/>
              </a:rPr>
              <a:t>            I</a:t>
            </a:r>
            <a:r>
              <a:rPr lang="en-US" altLang="zh-CN" sz="2800" b="1" baseline="-25000" smtClean="0">
                <a:latin typeface="宋体" pitchFamily="2" charset="-122"/>
              </a:rPr>
              <a:t>4</a:t>
            </a:r>
            <a:r>
              <a:rPr lang="en-US" altLang="zh-CN" sz="2800" b="1" smtClean="0">
                <a:latin typeface="宋体" pitchFamily="2" charset="-122"/>
              </a:rPr>
              <a:t>:   D→i</a:t>
            </a:r>
            <a:r>
              <a:rPr lang="en-US" altLang="zh-CN" sz="2800" b="1" smtClean="0">
                <a:latin typeface="Arial" charset="0"/>
              </a:rPr>
              <a:t>•</a:t>
            </a:r>
            <a:r>
              <a:rPr lang="en-US" altLang="zh-CN" sz="2800" b="1" smtClean="0">
                <a:latin typeface="宋体" pitchFamily="2" charset="-122"/>
              </a:rPr>
              <a:t> </a:t>
            </a: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b="1" smtClean="0">
                <a:latin typeface="宋体" pitchFamily="2" charset="-122"/>
              </a:rPr>
              <a:t>I</a:t>
            </a:r>
            <a:r>
              <a:rPr lang="en-US" altLang="zh-CN" sz="2800" b="1" baseline="-25000" smtClean="0">
                <a:latin typeface="宋体" pitchFamily="2" charset="-122"/>
              </a:rPr>
              <a:t>2</a:t>
            </a:r>
            <a:r>
              <a:rPr lang="en-US" altLang="zh-CN" sz="2800" b="1" smtClean="0">
                <a:latin typeface="宋体" pitchFamily="2" charset="-122"/>
              </a:rPr>
              <a:t>:   S→r</a:t>
            </a:r>
            <a:r>
              <a:rPr lang="en-US" altLang="zh-CN" sz="2800" b="1" smtClean="0">
                <a:latin typeface="Arial" charset="0"/>
              </a:rPr>
              <a:t>•</a:t>
            </a:r>
            <a:r>
              <a:rPr lang="en-US" altLang="zh-CN" sz="2800" b="1" smtClean="0">
                <a:latin typeface="宋体" pitchFamily="2" charset="-122"/>
              </a:rPr>
              <a:t>D            I</a:t>
            </a:r>
            <a:r>
              <a:rPr lang="en-US" altLang="zh-CN" sz="2800" b="1" baseline="-25000" smtClean="0">
                <a:latin typeface="宋体" pitchFamily="2" charset="-122"/>
              </a:rPr>
              <a:t>5</a:t>
            </a:r>
            <a:r>
              <a:rPr lang="en-US" altLang="zh-CN" sz="2800" b="1" smtClean="0">
                <a:latin typeface="宋体" pitchFamily="2" charset="-122"/>
              </a:rPr>
              <a:t>:   D→D,</a:t>
            </a:r>
            <a:r>
              <a:rPr lang="en-US" altLang="zh-CN" sz="2800" b="1" smtClean="0">
                <a:latin typeface="Arial" charset="0"/>
              </a:rPr>
              <a:t>•</a:t>
            </a:r>
            <a:r>
              <a:rPr lang="en-US" altLang="zh-CN" sz="2800" b="1" smtClean="0">
                <a:latin typeface="宋体" pitchFamily="2" charset="-122"/>
              </a:rPr>
              <a:t>i  </a:t>
            </a: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b="1" smtClean="0">
                <a:latin typeface="宋体" pitchFamily="2" charset="-122"/>
              </a:rPr>
              <a:t>      D→</a:t>
            </a:r>
            <a:r>
              <a:rPr lang="en-US" altLang="zh-CN" sz="2800" b="1" smtClean="0">
                <a:latin typeface="Arial" charset="0"/>
              </a:rPr>
              <a:t>•</a:t>
            </a:r>
            <a:r>
              <a:rPr lang="en-US" altLang="zh-CN" sz="2800" b="1" smtClean="0">
                <a:latin typeface="宋体" pitchFamily="2" charset="-122"/>
              </a:rPr>
              <a:t>D,i           I</a:t>
            </a:r>
            <a:r>
              <a:rPr lang="en-US" altLang="zh-CN" sz="2800" b="1" baseline="-25000" smtClean="0">
                <a:latin typeface="宋体" pitchFamily="2" charset="-122"/>
              </a:rPr>
              <a:t>6</a:t>
            </a:r>
            <a:r>
              <a:rPr lang="en-US" altLang="zh-CN" sz="2800" b="1" smtClean="0">
                <a:latin typeface="宋体" pitchFamily="2" charset="-122"/>
              </a:rPr>
              <a:t>:   D→D,i</a:t>
            </a:r>
            <a:r>
              <a:rPr lang="en-US" altLang="zh-CN" sz="2800" b="1" smtClean="0">
                <a:latin typeface="Arial" charset="0"/>
              </a:rPr>
              <a:t>•</a:t>
            </a:r>
            <a:r>
              <a:rPr lang="en-US" altLang="zh-CN" sz="2800" b="1" smtClean="0">
                <a:latin typeface="宋体" pitchFamily="2" charset="-122"/>
              </a:rPr>
              <a:t>       </a:t>
            </a: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b="1" smtClean="0">
                <a:latin typeface="宋体" pitchFamily="2" charset="-122"/>
              </a:rPr>
              <a:t>      D→</a:t>
            </a:r>
            <a:r>
              <a:rPr lang="en-US" altLang="zh-CN" sz="2800" b="1" smtClean="0">
                <a:latin typeface="Arial" charset="0"/>
              </a:rPr>
              <a:t>•</a:t>
            </a:r>
            <a:r>
              <a:rPr lang="en-US" altLang="zh-CN" sz="2800" b="1" smtClean="0">
                <a:latin typeface="宋体" pitchFamily="2" charset="-122"/>
              </a:rPr>
              <a:t>I</a:t>
            </a: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altLang="zh-CN" sz="2400" smtClean="0">
              <a:solidFill>
                <a:schemeClr val="tx2"/>
              </a:solidFill>
              <a:latin typeface="宋体" pitchFamily="2" charset="-122"/>
            </a:endParaRP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latin typeface="宋体" pitchFamily="2" charset="-122"/>
              </a:rPr>
              <a:t>I</a:t>
            </a:r>
            <a:r>
              <a:rPr lang="en-US" altLang="zh-CN" sz="2800" b="1" baseline="-25000" smtClean="0">
                <a:solidFill>
                  <a:schemeClr val="tx2"/>
                </a:solidFill>
                <a:latin typeface="宋体" pitchFamily="2" charset="-122"/>
              </a:rPr>
              <a:t>3</a:t>
            </a:r>
            <a:r>
              <a:rPr lang="en-US" altLang="zh-CN" sz="2800" b="1" smtClean="0">
                <a:solidFill>
                  <a:schemeClr val="tx2"/>
                </a:solidFill>
                <a:latin typeface="宋体" pitchFamily="2" charset="-122"/>
              </a:rPr>
              <a:t>: S→rD</a:t>
            </a:r>
            <a:r>
              <a:rPr lang="en-US" altLang="en-US" sz="2800" b="1" smtClean="0">
                <a:solidFill>
                  <a:schemeClr val="tx2"/>
                </a:solidFill>
                <a:latin typeface="Arial" charset="0"/>
              </a:rPr>
              <a:t>•</a:t>
            </a:r>
            <a:r>
              <a:rPr lang="en-US" altLang="zh-CN" sz="2800" b="1" smtClean="0">
                <a:solidFill>
                  <a:schemeClr val="tx2"/>
                </a:solidFill>
                <a:latin typeface="宋体" pitchFamily="2" charset="-122"/>
              </a:rPr>
              <a:t>        </a:t>
            </a:r>
            <a:r>
              <a:rPr lang="zh-CN" altLang="en-US" sz="2800" b="1" smtClean="0">
                <a:solidFill>
                  <a:schemeClr val="tx2"/>
                </a:solidFill>
                <a:latin typeface="宋体" pitchFamily="2" charset="-122"/>
              </a:rPr>
              <a:t>归约项目</a:t>
            </a: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latin typeface="宋体" pitchFamily="2" charset="-122"/>
              </a:rPr>
              <a:t>    D→D</a:t>
            </a:r>
            <a:r>
              <a:rPr lang="en-US" altLang="en-US" sz="2800" b="1" smtClean="0">
                <a:solidFill>
                  <a:schemeClr val="tx2"/>
                </a:solidFill>
                <a:latin typeface="Arial" charset="0"/>
              </a:rPr>
              <a:t>•</a:t>
            </a:r>
            <a:r>
              <a:rPr lang="en-US" altLang="zh-CN" sz="2800" b="1" smtClean="0">
                <a:solidFill>
                  <a:schemeClr val="tx2"/>
                </a:solidFill>
                <a:latin typeface="宋体" pitchFamily="2" charset="-122"/>
              </a:rPr>
              <a:t>,i       </a:t>
            </a:r>
            <a:r>
              <a:rPr lang="zh-CN" altLang="en-US" sz="2800" b="1" smtClean="0">
                <a:solidFill>
                  <a:schemeClr val="tx2"/>
                </a:solidFill>
                <a:latin typeface="宋体" pitchFamily="2" charset="-122"/>
              </a:rPr>
              <a:t>移进项目</a:t>
            </a:r>
            <a:endParaRPr lang="zh-CN" altLang="en-US" sz="2800" b="1" smtClean="0">
              <a:latin typeface="宋体" pitchFamily="2" charset="-122"/>
            </a:endParaRP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0000"/>
                </a:solidFill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33375"/>
            <a:ext cx="6316662" cy="1368425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宋体" pitchFamily="2" charset="-122"/>
              </a:rPr>
              <a:t>I</a:t>
            </a:r>
            <a:r>
              <a:rPr lang="en-US" altLang="zh-CN" sz="2800" baseline="-25000" dirty="0" smtClean="0">
                <a:latin typeface="宋体" pitchFamily="2" charset="-122"/>
              </a:rPr>
              <a:t>3</a:t>
            </a:r>
            <a:r>
              <a:rPr lang="en-US" altLang="zh-CN" sz="2800" dirty="0" smtClean="0">
                <a:latin typeface="宋体" pitchFamily="2" charset="-122"/>
              </a:rPr>
              <a:t>:   </a:t>
            </a:r>
            <a:r>
              <a:rPr lang="en-US" altLang="zh-CN" sz="2800" dirty="0" err="1" smtClean="0">
                <a:latin typeface="宋体" pitchFamily="2" charset="-122"/>
              </a:rPr>
              <a:t>S→rD</a:t>
            </a:r>
            <a:r>
              <a:rPr lang="en-US" altLang="en-US" sz="2800" dirty="0" smtClean="0">
                <a:latin typeface="Arial" charset="0"/>
              </a:rPr>
              <a:t>•</a:t>
            </a:r>
            <a:r>
              <a:rPr lang="en-US" altLang="zh-CN" sz="2800" dirty="0" smtClean="0">
                <a:latin typeface="宋体" pitchFamily="2" charset="-122"/>
              </a:rPr>
              <a:t>  </a:t>
            </a:r>
            <a:r>
              <a:rPr lang="en-US" altLang="zh-CN" sz="2400" b="1" dirty="0" smtClean="0">
                <a:latin typeface="宋体" pitchFamily="2" charset="-122"/>
              </a:rPr>
              <a:t>D→D</a:t>
            </a:r>
            <a:r>
              <a:rPr lang="en-US" altLang="en-US" sz="2400" b="1" dirty="0" smtClean="0">
                <a:latin typeface="Arial" charset="0"/>
              </a:rPr>
              <a:t>•</a:t>
            </a:r>
            <a:r>
              <a:rPr lang="en-US" altLang="zh-CN" sz="2400" b="1" dirty="0" smtClean="0">
                <a:latin typeface="宋体" pitchFamily="2" charset="-122"/>
              </a:rPr>
              <a:t>,</a:t>
            </a:r>
            <a:r>
              <a:rPr lang="en-US" altLang="zh-CN" sz="2400" b="1" dirty="0" err="1" smtClean="0">
                <a:latin typeface="宋体" pitchFamily="2" charset="-122"/>
              </a:rPr>
              <a:t>i</a:t>
            </a:r>
            <a:r>
              <a:rPr lang="en-US" altLang="zh-CN" sz="2400" b="1" dirty="0" smtClean="0">
                <a:latin typeface="宋体" pitchFamily="2" charset="-122"/>
              </a:rPr>
              <a:t/>
            </a:r>
            <a:br>
              <a:rPr lang="en-US" altLang="zh-CN" sz="2400" b="1" dirty="0" smtClean="0">
                <a:latin typeface="宋体" pitchFamily="2" charset="-122"/>
              </a:rPr>
            </a:br>
            <a:r>
              <a:rPr lang="en-US" altLang="zh-CN" sz="2400" b="1" dirty="0" smtClean="0">
                <a:latin typeface="宋体" pitchFamily="2" charset="-122"/>
              </a:rPr>
              <a:t/>
            </a:r>
            <a:br>
              <a:rPr lang="en-US" altLang="zh-CN" sz="2400" b="1" dirty="0" smtClean="0">
                <a:latin typeface="宋体" pitchFamily="2" charset="-122"/>
              </a:rPr>
            </a:br>
            <a:r>
              <a:rPr lang="zh-CN" altLang="en-US" sz="2400" b="1" dirty="0" smtClean="0">
                <a:latin typeface="宋体" pitchFamily="2" charset="-122"/>
              </a:rPr>
              <a:t>例</a:t>
            </a:r>
            <a:r>
              <a:rPr lang="en-US" altLang="zh-CN" sz="2400" b="1" dirty="0" smtClean="0">
                <a:latin typeface="宋体" pitchFamily="2" charset="-122"/>
              </a:rPr>
              <a:t>1</a:t>
            </a:r>
            <a:r>
              <a:rPr lang="zh-CN" altLang="en-US" sz="2400" b="1" dirty="0" smtClean="0">
                <a:latin typeface="宋体" pitchFamily="2" charset="-122"/>
              </a:rPr>
              <a:t>文法的</a:t>
            </a:r>
            <a:r>
              <a:rPr lang="en-US" altLang="zh-CN" sz="2400" b="1" dirty="0" smtClean="0">
                <a:latin typeface="宋体" pitchFamily="2" charset="-122"/>
              </a:rPr>
              <a:t>LR(0)</a:t>
            </a:r>
            <a:r>
              <a:rPr lang="zh-CN" altLang="en-US" sz="2400" b="1" dirty="0" smtClean="0">
                <a:latin typeface="宋体" pitchFamily="2" charset="-122"/>
              </a:rPr>
              <a:t>分析表有多重入口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772400" cy="3600450"/>
          </a:xfrm>
        </p:spPr>
        <p:txBody>
          <a:bodyPr/>
          <a:lstStyle/>
          <a:p>
            <a:pPr algn="just" eaLnBrk="1" hangingPunct="1">
              <a:buClr>
                <a:srgbClr val="000000"/>
              </a:buClr>
              <a:buFont typeface="Wingdings" pitchFamily="2" charset="2"/>
              <a:buNone/>
            </a:pPr>
            <a:r>
              <a:rPr lang="zh-CN" altLang="en-US" sz="2000" b="1" smtClean="0">
                <a:solidFill>
                  <a:srgbClr val="000000"/>
                </a:solidFill>
              </a:rPr>
              <a:t>状态	          </a:t>
            </a:r>
            <a:r>
              <a:rPr lang="en-US" altLang="zh-CN" sz="2000" b="1" smtClean="0">
                <a:solidFill>
                  <a:srgbClr val="000000"/>
                </a:solidFill>
              </a:rPr>
              <a:t>ACTION	                                GOTO	</a:t>
            </a:r>
          </a:p>
          <a:p>
            <a:pPr algn="just" eaLnBrk="1" hangingPunct="1">
              <a:buClr>
                <a:srgbClr val="000000"/>
              </a:buClr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r	   ,	   i	   #	   S	  D</a:t>
            </a:r>
            <a:r>
              <a:rPr lang="en-US" altLang="zh-CN" sz="2000" b="1" smtClean="0">
                <a:solidFill>
                  <a:srgbClr val="000000"/>
                </a:solidFill>
                <a:latin typeface="宋体" pitchFamily="2" charset="-122"/>
              </a:rPr>
              <a:t>．</a:t>
            </a:r>
            <a:r>
              <a:rPr lang="en-US" altLang="zh-CN" sz="2000" b="1" smtClean="0">
                <a:solidFill>
                  <a:srgbClr val="000000"/>
                </a:solidFill>
              </a:rPr>
              <a:t>	</a:t>
            </a:r>
          </a:p>
          <a:p>
            <a:pPr algn="just" eaLnBrk="1" hangingPunct="1">
              <a:buClr>
                <a:srgbClr val="000000"/>
              </a:buClr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0	       S</a:t>
            </a:r>
            <a:r>
              <a:rPr lang="en-US" altLang="zh-CN" sz="20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000" b="1" smtClean="0">
                <a:solidFill>
                  <a:srgbClr val="000000"/>
                </a:solidFill>
              </a:rPr>
              <a:t>				   1 		</a:t>
            </a:r>
          </a:p>
          <a:p>
            <a:pPr algn="just" eaLnBrk="1" hangingPunct="1">
              <a:buClr>
                <a:srgbClr val="000000"/>
              </a:buClr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1		    		                 acc			</a:t>
            </a:r>
          </a:p>
          <a:p>
            <a:pPr algn="just" eaLnBrk="1" hangingPunct="1">
              <a:buClr>
                <a:srgbClr val="000000"/>
              </a:buClr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2 			                S</a:t>
            </a:r>
            <a:r>
              <a:rPr lang="en-US" altLang="zh-CN" sz="2000" b="1" baseline="-25000" smtClean="0">
                <a:solidFill>
                  <a:srgbClr val="000000"/>
                </a:solidFill>
              </a:rPr>
              <a:t>4</a:t>
            </a:r>
            <a:r>
              <a:rPr lang="en-US" altLang="zh-CN" sz="2000" b="1" smtClean="0">
                <a:solidFill>
                  <a:srgbClr val="000000"/>
                </a:solidFill>
              </a:rPr>
              <a:t>		  3	</a:t>
            </a:r>
          </a:p>
          <a:p>
            <a:pPr algn="just" eaLnBrk="1" hangingPunct="1">
              <a:buClr>
                <a:srgbClr val="000000"/>
              </a:buClr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3	       r1           </a:t>
            </a:r>
            <a:r>
              <a:rPr lang="en-US" altLang="zh-CN" sz="2000" b="1" smtClean="0">
                <a:solidFill>
                  <a:schemeClr val="hlink"/>
                </a:solidFill>
              </a:rPr>
              <a:t>S</a:t>
            </a:r>
            <a:r>
              <a:rPr lang="en-US" altLang="zh-CN" sz="2000" b="1" baseline="-25000" smtClean="0">
                <a:solidFill>
                  <a:schemeClr val="hlink"/>
                </a:solidFill>
              </a:rPr>
              <a:t>5</a:t>
            </a:r>
            <a:r>
              <a:rPr lang="en-US" altLang="zh-CN" sz="2000" b="1" smtClean="0">
                <a:solidFill>
                  <a:schemeClr val="hlink"/>
                </a:solidFill>
              </a:rPr>
              <a:t> r</a:t>
            </a:r>
            <a:r>
              <a:rPr lang="en-US" altLang="zh-CN" sz="2000" b="1" baseline="-25000" smtClean="0">
                <a:solidFill>
                  <a:schemeClr val="hlink"/>
                </a:solidFill>
              </a:rPr>
              <a:t>1</a:t>
            </a:r>
            <a:r>
              <a:rPr lang="en-US" altLang="zh-CN" sz="2000" b="1" smtClean="0">
                <a:solidFill>
                  <a:srgbClr val="000000"/>
                </a:solidFill>
              </a:rPr>
              <a:t>	   r1	   r</a:t>
            </a:r>
            <a:r>
              <a:rPr lang="en-US" altLang="zh-CN" sz="20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000" b="1" smtClean="0">
                <a:solidFill>
                  <a:srgbClr val="000000"/>
                </a:solidFill>
              </a:rPr>
              <a:t>			</a:t>
            </a:r>
          </a:p>
          <a:p>
            <a:pPr algn="just" eaLnBrk="1" hangingPunct="1">
              <a:buClr>
                <a:srgbClr val="000000"/>
              </a:buClr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4	       r</a:t>
            </a:r>
            <a:r>
              <a:rPr lang="en-US" altLang="zh-CN" sz="20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000" b="1" smtClean="0">
                <a:solidFill>
                  <a:srgbClr val="000000"/>
                </a:solidFill>
              </a:rPr>
              <a:t>	  r</a:t>
            </a:r>
            <a:r>
              <a:rPr lang="en-US" altLang="zh-CN" sz="20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000" b="1" smtClean="0">
                <a:solidFill>
                  <a:srgbClr val="000000"/>
                </a:solidFill>
              </a:rPr>
              <a:t>	   r</a:t>
            </a:r>
            <a:r>
              <a:rPr lang="en-US" altLang="zh-CN" sz="20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000" b="1" smtClean="0">
                <a:solidFill>
                  <a:srgbClr val="000000"/>
                </a:solidFill>
              </a:rPr>
              <a:t>	  r</a:t>
            </a:r>
            <a:r>
              <a:rPr lang="en-US" altLang="zh-CN" sz="20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000" b="1" smtClean="0">
                <a:solidFill>
                  <a:srgbClr val="000000"/>
                </a:solidFill>
              </a:rPr>
              <a:t>			</a:t>
            </a:r>
          </a:p>
          <a:p>
            <a:pPr algn="just" eaLnBrk="1" hangingPunct="1">
              <a:buClr>
                <a:srgbClr val="000000"/>
              </a:buClr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5			                 S</a:t>
            </a:r>
            <a:r>
              <a:rPr lang="en-US" altLang="zh-CN" sz="2000" b="1" baseline="-25000" smtClean="0">
                <a:solidFill>
                  <a:srgbClr val="000000"/>
                </a:solidFill>
              </a:rPr>
              <a:t>6</a:t>
            </a:r>
            <a:r>
              <a:rPr lang="en-US" altLang="zh-CN" sz="2000" b="1" smtClean="0">
                <a:solidFill>
                  <a:srgbClr val="000000"/>
                </a:solidFill>
              </a:rPr>
              <a:t>				</a:t>
            </a:r>
          </a:p>
          <a:p>
            <a:pPr algn="just" eaLnBrk="1" hangingPunct="1">
              <a:buClr>
                <a:srgbClr val="000000"/>
              </a:buClr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6	      r</a:t>
            </a:r>
            <a:r>
              <a:rPr lang="en-US" altLang="zh-CN" sz="20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000" b="1" smtClean="0">
                <a:solidFill>
                  <a:srgbClr val="000000"/>
                </a:solidFill>
              </a:rPr>
              <a:t> 	  r</a:t>
            </a:r>
            <a:r>
              <a:rPr lang="en-US" altLang="zh-CN" sz="20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000" b="1" smtClean="0">
                <a:solidFill>
                  <a:srgbClr val="000000"/>
                </a:solidFill>
              </a:rPr>
              <a:t>	   r</a:t>
            </a:r>
            <a:r>
              <a:rPr lang="en-US" altLang="zh-CN" sz="20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000" b="1" smtClean="0">
                <a:solidFill>
                  <a:srgbClr val="000000"/>
                </a:solidFill>
              </a:rPr>
              <a:t>	  r</a:t>
            </a:r>
            <a:r>
              <a:rPr lang="en-US" altLang="zh-CN" sz="20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000" b="1" smtClean="0">
                <a:solidFill>
                  <a:srgbClr val="000000"/>
                </a:solidFill>
              </a:rPr>
              <a:t>	</a:t>
            </a:r>
            <a:endParaRPr lang="zh-CN" altLang="en-US" sz="2400" smtClean="0"/>
          </a:p>
          <a:p>
            <a:pPr algn="just" eaLnBrk="1" hangingPunct="1">
              <a:buClr>
                <a:srgbClr val="000000"/>
              </a:buClr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	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9275"/>
            <a:ext cx="7772400" cy="5903913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333399"/>
                </a:solidFill>
                <a:latin typeface="+mj-lt"/>
              </a:rPr>
              <a:t>I</a:t>
            </a:r>
            <a:r>
              <a:rPr lang="en-US" altLang="zh-CN" sz="2800" b="1" baseline="-25000" dirty="0" smtClean="0">
                <a:solidFill>
                  <a:srgbClr val="333399"/>
                </a:solidFill>
                <a:latin typeface="+mj-lt"/>
              </a:rPr>
              <a:t>3</a:t>
            </a:r>
            <a:r>
              <a:rPr lang="en-US" altLang="zh-CN" sz="2800" b="1" dirty="0" smtClean="0">
                <a:solidFill>
                  <a:srgbClr val="333399"/>
                </a:solidFill>
                <a:latin typeface="+mj-lt"/>
              </a:rPr>
              <a:t>:   </a:t>
            </a:r>
            <a:r>
              <a:rPr lang="en-US" altLang="zh-CN" sz="2800" b="1" dirty="0" err="1" smtClean="0">
                <a:solidFill>
                  <a:srgbClr val="333399"/>
                </a:solidFill>
                <a:latin typeface="+mj-lt"/>
              </a:rPr>
              <a:t>S→rD</a:t>
            </a:r>
            <a:r>
              <a:rPr lang="en-US" altLang="en-US" sz="2800" b="1" dirty="0" smtClean="0">
                <a:solidFill>
                  <a:srgbClr val="333399"/>
                </a:solidFill>
                <a:latin typeface="+mj-lt"/>
              </a:rPr>
              <a:t>•</a:t>
            </a:r>
            <a:endParaRPr lang="en-US" altLang="en-US" sz="2800" b="1" dirty="0">
              <a:solidFill>
                <a:srgbClr val="333399"/>
              </a:solidFill>
              <a:latin typeface="+mj-lt"/>
            </a:endParaRP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333399"/>
                </a:solidFill>
                <a:latin typeface="+mj-lt"/>
              </a:rPr>
              <a:t>      </a:t>
            </a:r>
            <a:r>
              <a:rPr lang="en-US" altLang="zh-CN" sz="2400" b="1" dirty="0" smtClean="0">
                <a:solidFill>
                  <a:srgbClr val="333399"/>
                </a:solidFill>
                <a:latin typeface="+mj-lt"/>
              </a:rPr>
              <a:t>D→D</a:t>
            </a:r>
            <a:r>
              <a:rPr lang="en-US" altLang="en-US" sz="2400" b="1" dirty="0" smtClean="0">
                <a:solidFill>
                  <a:srgbClr val="333399"/>
                </a:solidFill>
                <a:latin typeface="+mj-lt"/>
              </a:rPr>
              <a:t>•</a:t>
            </a:r>
            <a:r>
              <a:rPr lang="en-US" altLang="zh-CN" sz="2400" b="1" dirty="0" smtClean="0">
                <a:solidFill>
                  <a:srgbClr val="333399"/>
                </a:solidFill>
                <a:latin typeface="+mj-lt"/>
              </a:rPr>
              <a:t>,</a:t>
            </a:r>
            <a:r>
              <a:rPr lang="en-US" altLang="zh-CN" sz="2400" b="1" dirty="0" err="1" smtClean="0">
                <a:solidFill>
                  <a:srgbClr val="333399"/>
                </a:solidFill>
                <a:latin typeface="+mj-lt"/>
              </a:rPr>
              <a:t>i</a:t>
            </a:r>
            <a:r>
              <a:rPr lang="en-US" altLang="zh-CN" sz="2400" b="1" dirty="0" smtClean="0">
                <a:solidFill>
                  <a:srgbClr val="333399"/>
                </a:solidFill>
                <a:latin typeface="宋体" pitchFamily="2" charset="-122"/>
              </a:rPr>
              <a:t/>
            </a:r>
            <a:br>
              <a:rPr lang="en-US" altLang="zh-CN" sz="2400" b="1" dirty="0" smtClean="0">
                <a:solidFill>
                  <a:srgbClr val="333399"/>
                </a:solidFill>
                <a:latin typeface="宋体" pitchFamily="2" charset="-122"/>
              </a:rPr>
            </a:br>
            <a:endParaRPr lang="en-US" altLang="zh-CN" sz="2400" b="1" dirty="0" smtClean="0">
              <a:solidFill>
                <a:srgbClr val="333399"/>
              </a:solidFill>
              <a:latin typeface="宋体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其中</a:t>
            </a:r>
            <a:r>
              <a:rPr lang="en-US" altLang="zh-CN" b="1" dirty="0" smtClean="0">
                <a:latin typeface="宋体" pitchFamily="2" charset="-122"/>
              </a:rPr>
              <a:t>I</a:t>
            </a:r>
            <a:r>
              <a:rPr lang="en-US" altLang="zh-CN" b="1" baseline="-25000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中含有移进/归约冲突</a:t>
            </a:r>
          </a:p>
          <a:p>
            <a:pPr marL="0" indent="0" algn="just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zh-CN" altLang="en-US" b="1" dirty="0" smtClean="0">
                <a:latin typeface="宋体" pitchFamily="2" charset="-122"/>
              </a:rPr>
              <a:t>文法不是</a:t>
            </a:r>
            <a:r>
              <a:rPr lang="en-US" altLang="en-US" b="1" dirty="0" smtClean="0">
                <a:latin typeface="宋体" pitchFamily="2" charset="-122"/>
              </a:rPr>
              <a:t>LR(0)</a:t>
            </a:r>
            <a:r>
              <a:rPr lang="zh-CN" altLang="en-US" b="1" dirty="0" smtClean="0">
                <a:latin typeface="宋体" pitchFamily="2" charset="-122"/>
              </a:rPr>
              <a:t>的，如何解决？</a:t>
            </a:r>
            <a:endParaRPr lang="en-US" altLang="zh-CN" b="1" dirty="0" smtClean="0">
              <a:latin typeface="宋体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zh-CN" altLang="en-US" b="1" dirty="0" smtClean="0">
              <a:latin typeface="宋体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当用句柄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rD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归约成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S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时，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S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的后跟符号集合中不包含当前所有移进项目的移进符号时，则这种移进/归约冲突便可解决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例中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S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的后跟符号集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{#},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移进项目只有一个</a:t>
            </a:r>
            <a:r>
              <a:rPr lang="en-US" altLang="zh-CN" b="1" dirty="0" smtClean="0">
                <a:solidFill>
                  <a:schemeClr val="accent2"/>
                </a:solidFill>
                <a:latin typeface="Arial" charset="0"/>
              </a:rPr>
              <a:t>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,</a:t>
            </a:r>
            <a:r>
              <a:rPr lang="en-US" altLang="zh-CN" b="1" dirty="0" smtClean="0">
                <a:solidFill>
                  <a:schemeClr val="accent2"/>
                </a:solidFill>
                <a:latin typeface="Arial" charset="0"/>
              </a:rPr>
              <a:t>”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，这样在状态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I</a:t>
            </a:r>
            <a:r>
              <a:rPr lang="en-US" altLang="zh-CN" b="1" baseline="-25000" dirty="0" smtClean="0">
                <a:solidFill>
                  <a:schemeClr val="accent2"/>
                </a:solidFill>
                <a:latin typeface="宋体" pitchFamily="2" charset="-122"/>
              </a:rPr>
              <a:t>3,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当遇到</a:t>
            </a:r>
            <a:r>
              <a:rPr lang="en-US" altLang="zh-CN" b="1" dirty="0" smtClean="0">
                <a:solidFill>
                  <a:schemeClr val="accent2"/>
                </a:solidFill>
                <a:latin typeface="Arial" charset="0"/>
              </a:rPr>
              <a:t>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#</a:t>
            </a:r>
            <a:r>
              <a:rPr lang="en-US" altLang="zh-CN" b="1" dirty="0" smtClean="0">
                <a:solidFill>
                  <a:schemeClr val="accent2"/>
                </a:solidFill>
                <a:latin typeface="Arial" charset="0"/>
              </a:rPr>
              <a:t>”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时归约，遇到</a:t>
            </a:r>
            <a:r>
              <a:rPr lang="en-US" altLang="zh-CN" b="1" dirty="0" smtClean="0">
                <a:solidFill>
                  <a:schemeClr val="accent2"/>
                </a:solidFill>
                <a:latin typeface="Arial" charset="0"/>
              </a:rPr>
              <a:t>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,</a:t>
            </a:r>
            <a:r>
              <a:rPr lang="en-US" altLang="zh-CN" b="1" dirty="0" smtClean="0">
                <a:solidFill>
                  <a:schemeClr val="accent2"/>
                </a:solidFill>
                <a:latin typeface="Arial" charset="0"/>
              </a:rPr>
              <a:t>”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时移进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250825" y="549275"/>
            <a:ext cx="8569325" cy="5904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/>
              <a:t>如果 </a:t>
            </a:r>
            <a:r>
              <a:rPr lang="en-US" altLang="zh-CN" sz="2800" b="1" dirty="0"/>
              <a:t>LR(0)  </a:t>
            </a:r>
            <a:r>
              <a:rPr lang="zh-CN" altLang="en-US" sz="2800" b="1" dirty="0"/>
              <a:t>项目集规范族中某个项目集</a:t>
            </a:r>
            <a:r>
              <a:rPr lang="en-US" altLang="zh-CN" sz="2800" b="1" dirty="0"/>
              <a:t>I</a:t>
            </a:r>
            <a:r>
              <a:rPr lang="en-US" altLang="zh-CN" sz="2800" b="1" baseline="-25000" dirty="0"/>
              <a:t>K</a:t>
            </a:r>
            <a:r>
              <a:rPr lang="zh-CN" altLang="en-US" sz="2800" b="1" dirty="0"/>
              <a:t>含 移进/归约， 归约/归约冲突：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 smtClean="0">
                <a:latin typeface="+mn-lt"/>
              </a:rPr>
              <a:t>I</a:t>
            </a:r>
            <a:r>
              <a:rPr lang="en-US" altLang="zh-CN" sz="2800" b="1" baseline="-25000" dirty="0" smtClean="0">
                <a:latin typeface="+mn-lt"/>
              </a:rPr>
              <a:t>K</a:t>
            </a:r>
            <a:r>
              <a:rPr lang="en-US" altLang="zh-CN" sz="2800" dirty="0" smtClean="0">
                <a:latin typeface="+mn-lt"/>
              </a:rPr>
              <a:t>: </a:t>
            </a:r>
            <a:r>
              <a:rPr lang="en-US" altLang="zh-CN" sz="2800" b="1" dirty="0" smtClean="0">
                <a:latin typeface="+mn-lt"/>
              </a:rPr>
              <a:t>{ </a:t>
            </a:r>
            <a:r>
              <a:rPr lang="en-US" altLang="zh-CN" sz="2800" dirty="0" smtClean="0">
                <a:latin typeface="+mn-lt"/>
              </a:rPr>
              <a:t>... </a:t>
            </a:r>
            <a:r>
              <a:rPr lang="en-US" altLang="zh-CN" sz="2800" b="1" dirty="0" smtClean="0">
                <a:latin typeface="+mn-lt"/>
              </a:rPr>
              <a:t>A</a:t>
            </a:r>
            <a:r>
              <a:rPr lang="en-US" altLang="zh-CN" sz="2800" b="1" dirty="0">
                <a:latin typeface="+mn-lt"/>
              </a:rPr>
              <a:t>→α•bβ</a:t>
            </a:r>
            <a:r>
              <a:rPr lang="en-US" altLang="zh-CN" sz="2800" b="1" dirty="0" smtClean="0">
                <a:latin typeface="+mn-lt"/>
              </a:rPr>
              <a:t>,</a:t>
            </a:r>
            <a:r>
              <a:rPr lang="en-US" altLang="zh-CN" sz="2800" b="1" dirty="0" smtClean="0">
                <a:latin typeface="+mn-lt"/>
                <a:sym typeface="Symbol" pitchFamily="18" charset="2"/>
              </a:rPr>
              <a:t>  </a:t>
            </a:r>
            <a:r>
              <a:rPr lang="en-US" altLang="zh-CN" sz="2800" b="1" dirty="0" smtClean="0">
                <a:latin typeface="+mn-lt"/>
              </a:rPr>
              <a:t>P </a:t>
            </a:r>
            <a:r>
              <a:rPr lang="en-US" altLang="zh-CN" sz="2800" b="1" dirty="0">
                <a:latin typeface="+mn-lt"/>
                <a:sym typeface="Symbol" pitchFamily="18" charset="2"/>
              </a:rPr>
              <a:t></a:t>
            </a:r>
            <a:r>
              <a:rPr lang="en-US" altLang="zh-CN" sz="2800" b="1" dirty="0">
                <a:latin typeface="+mn-lt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+mn-lt"/>
              </a:rPr>
              <a:t>ω</a:t>
            </a:r>
            <a:r>
              <a:rPr lang="en-US" altLang="zh-CN" sz="2800" b="1" dirty="0" smtClean="0"/>
              <a:t>•</a:t>
            </a:r>
            <a:r>
              <a:rPr lang="en-US" altLang="zh-CN" sz="2800" b="1" dirty="0" smtClean="0">
                <a:latin typeface="+mn-lt"/>
                <a:sym typeface="Symbol" pitchFamily="18" charset="2"/>
              </a:rPr>
              <a:t>,   Q</a:t>
            </a:r>
            <a:r>
              <a:rPr lang="en-US" altLang="zh-CN" sz="2800" b="1" dirty="0" smtClean="0">
                <a:latin typeface="+mn-lt"/>
              </a:rPr>
              <a:t> </a:t>
            </a:r>
            <a:r>
              <a:rPr lang="en-US" altLang="zh-CN" sz="2800" b="1" dirty="0">
                <a:latin typeface="+mn-lt"/>
                <a:sym typeface="Symbol" pitchFamily="18" charset="2"/>
              </a:rPr>
              <a:t></a:t>
            </a:r>
            <a:r>
              <a:rPr lang="en-US" altLang="zh-CN" sz="2800" b="1" dirty="0">
                <a:latin typeface="+mn-lt"/>
              </a:rPr>
              <a:t> </a:t>
            </a:r>
            <a:r>
              <a:rPr lang="en-US" altLang="zh-CN" sz="2800" b="1" dirty="0" smtClean="0">
                <a:latin typeface="+mn-lt"/>
                <a:sym typeface="Symbol" pitchFamily="18" charset="2"/>
              </a:rPr>
              <a:t></a:t>
            </a:r>
            <a:r>
              <a:rPr lang="en-US" altLang="zh-CN" sz="2800" b="1" dirty="0"/>
              <a:t>•</a:t>
            </a:r>
            <a:r>
              <a:rPr lang="en-US" altLang="zh-CN" sz="2800" b="1" dirty="0" smtClean="0">
                <a:latin typeface="+mn-lt"/>
                <a:sym typeface="Symbol" pitchFamily="18" charset="2"/>
              </a:rPr>
              <a:t>,  … }</a:t>
            </a:r>
            <a:endParaRPr lang="en-US" altLang="zh-CN" sz="2800" b="1" dirty="0">
              <a:latin typeface="+mn-lt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800" b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 smtClean="0">
                <a:sym typeface="Symbol" pitchFamily="18" charset="2"/>
              </a:rPr>
              <a:t>若  </a:t>
            </a:r>
            <a:r>
              <a:rPr lang="en-US" altLang="en-US" sz="2800" dirty="0" smtClean="0">
                <a:sym typeface="Symbol" pitchFamily="18" charset="2"/>
              </a:rPr>
              <a:t>FOLLOW(Q</a:t>
            </a:r>
            <a:r>
              <a:rPr lang="en-US" altLang="en-US" sz="2800" dirty="0">
                <a:sym typeface="Symbol" pitchFamily="18" charset="2"/>
              </a:rPr>
              <a:t>)   FOLLOW(P) =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>
                <a:sym typeface="Symbol" pitchFamily="18" charset="2"/>
              </a:rPr>
              <a:t>      FOLLOW(P)  { b } =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>
                <a:sym typeface="Symbol" pitchFamily="18" charset="2"/>
              </a:rPr>
              <a:t>    </a:t>
            </a:r>
            <a:r>
              <a:rPr lang="en-US" altLang="en-US" sz="2800" dirty="0" smtClean="0">
                <a:sym typeface="Symbol" pitchFamily="18" charset="2"/>
              </a:rPr>
              <a:t>  </a:t>
            </a:r>
            <a:r>
              <a:rPr lang="en-US" altLang="en-US" sz="2800" dirty="0">
                <a:sym typeface="Symbol" pitchFamily="18" charset="2"/>
              </a:rPr>
              <a:t>FOLLOW(Q)   { b} =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8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dirty="0" smtClean="0">
                <a:sym typeface="Symbol" pitchFamily="18" charset="2"/>
              </a:rPr>
              <a:t>则</a:t>
            </a:r>
            <a:r>
              <a:rPr lang="zh-CN" altLang="en-US" sz="2800" dirty="0">
                <a:sym typeface="Symbol" pitchFamily="18" charset="2"/>
              </a:rPr>
              <a:t>解决冲突的方法：</a:t>
            </a:r>
          </a:p>
          <a:p>
            <a:pPr marL="263525" indent="-263525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en-US" sz="2800" dirty="0" smtClean="0">
                <a:sym typeface="Symbol" pitchFamily="18" charset="2"/>
              </a:rPr>
              <a:t>action[k, b] </a:t>
            </a:r>
            <a:r>
              <a:rPr lang="en-US" altLang="en-US" sz="2800" dirty="0">
                <a:sym typeface="Symbol" pitchFamily="18" charset="2"/>
              </a:rPr>
              <a:t>= </a:t>
            </a:r>
            <a:r>
              <a:rPr lang="zh-CN" altLang="en-US" sz="2800" dirty="0">
                <a:sym typeface="Symbol" pitchFamily="18" charset="2"/>
              </a:rPr>
              <a:t>移进</a:t>
            </a:r>
          </a:p>
          <a:p>
            <a:pPr marL="263525" indent="-263525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 sz="2800" dirty="0">
                <a:sym typeface="Symbol" pitchFamily="18" charset="2"/>
              </a:rPr>
              <a:t>对</a:t>
            </a:r>
            <a:r>
              <a:rPr lang="en-US" altLang="zh-CN" sz="2800" dirty="0" err="1" smtClean="0">
                <a:sym typeface="Symbol" pitchFamily="18" charset="2"/>
              </a:rPr>
              <a:t>aFOLLOW</a:t>
            </a:r>
            <a:r>
              <a:rPr lang="en-US" altLang="zh-CN" sz="2800" dirty="0" smtClean="0">
                <a:sym typeface="Symbol" pitchFamily="18" charset="2"/>
              </a:rPr>
              <a:t>(P), </a:t>
            </a:r>
            <a:r>
              <a:rPr lang="zh-CN" altLang="en-US" sz="2800" dirty="0" smtClean="0">
                <a:sym typeface="Symbol" pitchFamily="18" charset="2"/>
              </a:rPr>
              <a:t>则</a:t>
            </a:r>
            <a:r>
              <a:rPr lang="en-US" altLang="zh-CN" sz="2800" dirty="0" smtClean="0">
                <a:sym typeface="Symbol" pitchFamily="18" charset="2"/>
              </a:rPr>
              <a:t>action[</a:t>
            </a:r>
            <a:r>
              <a:rPr lang="en-US" altLang="zh-CN" sz="2800" dirty="0" err="1" smtClean="0">
                <a:sym typeface="Symbol" pitchFamily="18" charset="2"/>
              </a:rPr>
              <a:t>k,a</a:t>
            </a:r>
            <a:r>
              <a:rPr lang="en-US" altLang="zh-CN" sz="2800" dirty="0" smtClean="0">
                <a:sym typeface="Symbol" pitchFamily="18" charset="2"/>
              </a:rPr>
              <a:t>] = </a:t>
            </a:r>
            <a:r>
              <a:rPr lang="zh-CN" altLang="en-US" sz="2800" dirty="0" smtClean="0">
                <a:sym typeface="Symbol" pitchFamily="18" charset="2"/>
              </a:rPr>
              <a:t>用  </a:t>
            </a:r>
            <a:r>
              <a:rPr lang="en-US" altLang="zh-CN" sz="2800" dirty="0"/>
              <a:t>P </a:t>
            </a:r>
            <a:r>
              <a:rPr lang="en-US" altLang="zh-CN" sz="2800" dirty="0" smtClean="0">
                <a:sym typeface="Symbol" pitchFamily="18" charset="2"/>
              </a:rPr>
              <a:t></a:t>
            </a: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ω</a:t>
            </a:r>
            <a:r>
              <a:rPr lang="en-US" altLang="zh-CN" sz="2800" dirty="0" smtClean="0">
                <a:sym typeface="Symbol" pitchFamily="18" charset="2"/>
              </a:rPr>
              <a:t> </a:t>
            </a:r>
            <a:r>
              <a:rPr lang="zh-CN" altLang="en-US" sz="2800" dirty="0">
                <a:sym typeface="Symbol" pitchFamily="18" charset="2"/>
              </a:rPr>
              <a:t>归约</a:t>
            </a:r>
            <a:r>
              <a:rPr lang="zh-CN" altLang="zh-CN" sz="2800" dirty="0">
                <a:sym typeface="Symbol" pitchFamily="18" charset="2"/>
              </a:rPr>
              <a:t> </a:t>
            </a:r>
            <a:endParaRPr lang="zh-CN" altLang="en-US" sz="2800" dirty="0">
              <a:sym typeface="Symbol" pitchFamily="18" charset="2"/>
            </a:endParaRPr>
          </a:p>
          <a:p>
            <a:pPr marL="263525" indent="-263525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sym typeface="Symbol" pitchFamily="18" charset="2"/>
              </a:rPr>
              <a:t>对</a:t>
            </a:r>
            <a:r>
              <a:rPr lang="en-US" altLang="zh-CN" sz="2800" dirty="0" err="1" smtClean="0">
                <a:sym typeface="Symbol" pitchFamily="18" charset="2"/>
              </a:rPr>
              <a:t>cFOLLOW</a:t>
            </a:r>
            <a:r>
              <a:rPr lang="en-US" altLang="zh-CN" sz="2800" dirty="0" smtClean="0">
                <a:sym typeface="Symbol" pitchFamily="18" charset="2"/>
              </a:rPr>
              <a:t>(Q), </a:t>
            </a:r>
            <a:r>
              <a:rPr lang="zh-CN" altLang="en-US" sz="2800" dirty="0" smtClean="0">
                <a:sym typeface="Symbol" pitchFamily="18" charset="2"/>
              </a:rPr>
              <a:t>则</a:t>
            </a:r>
            <a:r>
              <a:rPr lang="en-US" altLang="zh-CN" sz="2800" dirty="0" smtClean="0">
                <a:sym typeface="Symbol" pitchFamily="18" charset="2"/>
              </a:rPr>
              <a:t>action[k, c] = </a:t>
            </a:r>
            <a:r>
              <a:rPr lang="zh-CN" altLang="en-US" sz="2800" dirty="0" smtClean="0">
                <a:sym typeface="Symbol" pitchFamily="18" charset="2"/>
              </a:rPr>
              <a:t>用 </a:t>
            </a:r>
            <a:r>
              <a:rPr lang="en-US" altLang="zh-CN" sz="2800" dirty="0">
                <a:sym typeface="Symbol" pitchFamily="18" charset="2"/>
              </a:rPr>
              <a:t>Q</a:t>
            </a:r>
            <a:r>
              <a:rPr lang="en-US" altLang="zh-CN" sz="2800" dirty="0"/>
              <a:t> </a:t>
            </a:r>
            <a:r>
              <a:rPr lang="en-US" altLang="zh-CN" sz="2800" dirty="0" smtClean="0">
                <a:sym typeface="Symbol" pitchFamily="18" charset="2"/>
              </a:rPr>
              <a:t> </a:t>
            </a:r>
            <a:r>
              <a:rPr lang="zh-CN" altLang="en-US" sz="2800" dirty="0">
                <a:sym typeface="Symbol" pitchFamily="18" charset="2"/>
              </a:rPr>
              <a:t>归约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620713"/>
            <a:ext cx="8352928" cy="576061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 smtClean="0"/>
              <a:t>一般地，当在状态</a:t>
            </a:r>
            <a:r>
              <a:rPr lang="en-US" altLang="zh-CN" dirty="0" smtClean="0"/>
              <a:t>I</a:t>
            </a:r>
            <a:r>
              <a:rPr lang="zh-CN" altLang="en-US" dirty="0" smtClean="0"/>
              <a:t>含有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个移进项目：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→</a:t>
            </a:r>
            <a:r>
              <a:rPr lang="el-GR" altLang="zh-CN" dirty="0" smtClean="0">
                <a:cs typeface="Times New Roman" charset="0"/>
              </a:rPr>
              <a:t>α</a:t>
            </a:r>
            <a:r>
              <a:rPr lang="en-US" altLang="zh-CN" baseline="-25000" dirty="0" smtClean="0">
                <a:cs typeface="Times New Roman" charset="0"/>
              </a:rPr>
              <a:t>1</a:t>
            </a:r>
            <a:r>
              <a:rPr lang="el-GR" altLang="zh-CN" dirty="0" smtClean="0"/>
              <a:t>·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l-GR" altLang="zh-CN" dirty="0" smtClean="0">
                <a:cs typeface="Times New Roman" charset="0"/>
              </a:rPr>
              <a:t>β</a:t>
            </a:r>
            <a:r>
              <a:rPr lang="en-US" altLang="zh-CN" baseline="-25000" dirty="0" smtClean="0">
                <a:cs typeface="Times New Roman" charset="0"/>
              </a:rPr>
              <a:t>1</a:t>
            </a:r>
            <a:r>
              <a:rPr lang="en-US" altLang="zh-CN" dirty="0" smtClean="0">
                <a:cs typeface="Times New Roman" charset="0"/>
              </a:rPr>
              <a:t>,</a:t>
            </a:r>
            <a:r>
              <a:rPr lang="en-US" altLang="zh-CN" baseline="-25000" dirty="0" smtClean="0">
                <a:cs typeface="Times New Roman" charset="0"/>
              </a:rPr>
              <a:t> </a:t>
            </a:r>
            <a:r>
              <a:rPr lang="el-GR" altLang="zh-CN" baseline="30000" dirty="0" smtClean="0"/>
              <a:t>…</a:t>
            </a:r>
            <a:r>
              <a:rPr lang="en-US" altLang="zh-CN" dirty="0" smtClean="0"/>
              <a:t> , A</a:t>
            </a:r>
            <a:r>
              <a:rPr lang="en-US" altLang="zh-CN" baseline="-25000" dirty="0" smtClean="0"/>
              <a:t>m</a:t>
            </a:r>
            <a:r>
              <a:rPr lang="en-US" altLang="zh-CN" dirty="0" smtClean="0"/>
              <a:t>→</a:t>
            </a:r>
            <a:r>
              <a:rPr lang="el-GR" altLang="zh-CN" dirty="0" smtClean="0">
                <a:cs typeface="Times New Roman" charset="0"/>
              </a:rPr>
              <a:t>α</a:t>
            </a:r>
            <a:r>
              <a:rPr lang="en-US" altLang="zh-CN" baseline="-25000" dirty="0" smtClean="0">
                <a:cs typeface="Times New Roman" charset="0"/>
              </a:rPr>
              <a:t>m</a:t>
            </a:r>
            <a:r>
              <a:rPr lang="el-GR" altLang="zh-CN" dirty="0" smtClean="0"/>
              <a:t>·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m</a:t>
            </a:r>
            <a:r>
              <a:rPr lang="el-GR" altLang="zh-CN" dirty="0" smtClean="0">
                <a:cs typeface="Times New Roman" charset="0"/>
              </a:rPr>
              <a:t>β</a:t>
            </a:r>
            <a:r>
              <a:rPr lang="en-US" altLang="zh-CN" baseline="-25000" dirty="0" smtClean="0">
                <a:cs typeface="Times New Roman" charset="0"/>
              </a:rPr>
              <a:t>m</a:t>
            </a:r>
            <a:endParaRPr lang="en-US" altLang="zh-CN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zh-CN" dirty="0" smtClean="0"/>
              <a:t>n</a:t>
            </a:r>
            <a:r>
              <a:rPr lang="zh-CN" altLang="en-US" dirty="0" smtClean="0"/>
              <a:t>个归约项目：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→ </a:t>
            </a:r>
            <a:r>
              <a:rPr lang="el-GR" altLang="zh-CN" dirty="0" smtClean="0">
                <a:cs typeface="Times New Roman" charset="0"/>
              </a:rPr>
              <a:t>γ</a:t>
            </a:r>
            <a:r>
              <a:rPr lang="en-US" altLang="zh-CN" baseline="-25000" dirty="0" smtClean="0">
                <a:cs typeface="Times New Roman" charset="0"/>
              </a:rPr>
              <a:t>1</a:t>
            </a:r>
            <a:r>
              <a:rPr lang="el-GR" altLang="zh-CN" dirty="0" smtClean="0"/>
              <a:t>·</a:t>
            </a:r>
            <a:r>
              <a:rPr lang="en-US" altLang="zh-CN" dirty="0" smtClean="0">
                <a:cs typeface="Times New Roman" charset="0"/>
              </a:rPr>
              <a:t>,</a:t>
            </a:r>
            <a:r>
              <a:rPr lang="en-US" altLang="zh-CN" baseline="-25000" dirty="0" smtClean="0">
                <a:cs typeface="Times New Roman" charset="0"/>
              </a:rPr>
              <a:t>  </a:t>
            </a:r>
            <a:r>
              <a:rPr lang="el-GR" altLang="zh-CN" baseline="30000" dirty="0" smtClean="0"/>
              <a:t>…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→ </a:t>
            </a:r>
            <a:r>
              <a:rPr lang="el-GR" altLang="zh-CN" dirty="0" smtClean="0">
                <a:cs typeface="Times New Roman" charset="0"/>
              </a:rPr>
              <a:t>γ</a:t>
            </a:r>
            <a:r>
              <a:rPr lang="en-US" altLang="zh-CN" baseline="-25000" dirty="0" smtClean="0">
                <a:cs typeface="Times New Roman" charset="0"/>
              </a:rPr>
              <a:t>n</a:t>
            </a:r>
            <a:r>
              <a:rPr lang="el-GR" altLang="zh-CN" dirty="0" smtClean="0"/>
              <a:t>·</a:t>
            </a:r>
            <a:r>
              <a:rPr lang="en-US" altLang="zh-CN" dirty="0" smtClean="0"/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 smtClean="0"/>
              <a:t>只要</a:t>
            </a:r>
            <a:r>
              <a:rPr lang="en-US" altLang="zh-CN" dirty="0" smtClean="0"/>
              <a:t>{a</a:t>
            </a:r>
            <a:r>
              <a:rPr lang="en-US" altLang="zh-CN" baseline="-25000" dirty="0" smtClean="0"/>
              <a:t>1</a:t>
            </a:r>
            <a:r>
              <a:rPr lang="en-US" altLang="zh-CN" dirty="0" smtClean="0">
                <a:cs typeface="Times New Roman" charset="0"/>
              </a:rPr>
              <a:t>,</a:t>
            </a:r>
            <a:r>
              <a:rPr lang="en-US" altLang="zh-CN" baseline="-25000" dirty="0" smtClean="0">
                <a:cs typeface="Times New Roman" charset="0"/>
              </a:rPr>
              <a:t> </a:t>
            </a:r>
            <a:r>
              <a:rPr lang="el-GR" altLang="zh-CN" baseline="30000" dirty="0" smtClean="0"/>
              <a:t>…</a:t>
            </a:r>
            <a:r>
              <a:rPr lang="en-US" altLang="zh-CN" dirty="0" smtClean="0"/>
              <a:t> , a</a:t>
            </a:r>
            <a:r>
              <a:rPr lang="en-US" altLang="zh-CN" baseline="-25000" dirty="0" smtClean="0"/>
              <a:t>m</a:t>
            </a:r>
            <a:r>
              <a:rPr lang="en-US" altLang="zh-CN" dirty="0" smtClean="0"/>
              <a:t>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FOLLOW(B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), </a:t>
            </a:r>
            <a:r>
              <a:rPr lang="el-GR" altLang="zh-CN" baseline="30000" dirty="0" smtClean="0"/>
              <a:t>…</a:t>
            </a:r>
            <a:r>
              <a:rPr lang="en-US" altLang="zh-CN" dirty="0" smtClean="0"/>
              <a:t> , FOLLOW(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两两交集都为空，仍可按上述方式解决冲突：</a:t>
            </a:r>
          </a:p>
          <a:p>
            <a:pPr marL="922338" lvl="2" indent="-342900" eaLnBrk="1" hangingPunct="1">
              <a:lnSpc>
                <a:spcPct val="90000"/>
              </a:lnSpc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accent2"/>
                </a:solidFill>
              </a:rPr>
              <a:t>若</a:t>
            </a:r>
            <a:r>
              <a:rPr lang="en-US" altLang="zh-CN" sz="2800" dirty="0" smtClean="0">
                <a:solidFill>
                  <a:schemeClr val="accent2"/>
                </a:solidFill>
              </a:rPr>
              <a:t>a∈{a</a:t>
            </a:r>
            <a:r>
              <a:rPr lang="en-US" altLang="zh-CN" sz="2800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sz="2800" dirty="0" smtClean="0">
                <a:solidFill>
                  <a:schemeClr val="accent2"/>
                </a:solidFill>
                <a:cs typeface="Times New Roman" charset="0"/>
              </a:rPr>
              <a:t>,</a:t>
            </a:r>
            <a:r>
              <a:rPr lang="en-US" altLang="zh-CN" sz="2800" baseline="-25000" dirty="0" smtClean="0">
                <a:solidFill>
                  <a:schemeClr val="accent2"/>
                </a:solidFill>
                <a:cs typeface="Times New Roman" charset="0"/>
              </a:rPr>
              <a:t> </a:t>
            </a:r>
            <a:r>
              <a:rPr lang="el-GR" altLang="zh-CN" sz="2800" baseline="30000" dirty="0" smtClean="0">
                <a:solidFill>
                  <a:schemeClr val="accent2"/>
                </a:solidFill>
              </a:rPr>
              <a:t>…</a:t>
            </a:r>
            <a:r>
              <a:rPr lang="en-US" altLang="zh-CN" sz="2800" dirty="0" smtClean="0">
                <a:solidFill>
                  <a:schemeClr val="accent2"/>
                </a:solidFill>
              </a:rPr>
              <a:t> , a</a:t>
            </a:r>
            <a:r>
              <a:rPr lang="en-US" altLang="zh-CN" sz="2800" baseline="-25000" dirty="0" smtClean="0">
                <a:solidFill>
                  <a:schemeClr val="accent2"/>
                </a:solidFill>
              </a:rPr>
              <a:t>m</a:t>
            </a:r>
            <a:r>
              <a:rPr lang="en-US" altLang="zh-CN" sz="2800" dirty="0" smtClean="0">
                <a:solidFill>
                  <a:schemeClr val="accent2"/>
                </a:solidFill>
              </a:rPr>
              <a:t>}</a:t>
            </a:r>
            <a:r>
              <a:rPr lang="zh-CN" altLang="en-US" sz="2800" dirty="0" smtClean="0">
                <a:solidFill>
                  <a:schemeClr val="accent2"/>
                </a:solidFill>
              </a:rPr>
              <a:t>，移进；</a:t>
            </a:r>
          </a:p>
          <a:p>
            <a:pPr marL="922338" lvl="2" indent="-342900" eaLnBrk="1" hangingPunct="1">
              <a:lnSpc>
                <a:spcPct val="90000"/>
              </a:lnSpc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accent2"/>
                </a:solidFill>
              </a:rPr>
              <a:t>若</a:t>
            </a:r>
            <a:r>
              <a:rPr lang="en-US" altLang="zh-CN" sz="2800" dirty="0" smtClean="0">
                <a:solidFill>
                  <a:schemeClr val="accent2"/>
                </a:solidFill>
              </a:rPr>
              <a:t>a∈ FOLLOW(B</a:t>
            </a:r>
            <a:r>
              <a:rPr lang="en-US" altLang="zh-CN" sz="2800" baseline="-25000" dirty="0" smtClean="0">
                <a:solidFill>
                  <a:schemeClr val="accent2"/>
                </a:solidFill>
              </a:rPr>
              <a:t>i</a:t>
            </a:r>
            <a:r>
              <a:rPr lang="en-US" altLang="zh-CN" sz="2800" dirty="0" smtClean="0">
                <a:solidFill>
                  <a:schemeClr val="accent2"/>
                </a:solidFill>
              </a:rPr>
              <a:t>), </a:t>
            </a:r>
            <a:r>
              <a:rPr lang="en-US" altLang="zh-CN" sz="2800" dirty="0" err="1" smtClean="0">
                <a:solidFill>
                  <a:schemeClr val="accent2"/>
                </a:solidFill>
              </a:rPr>
              <a:t>i</a:t>
            </a:r>
            <a:r>
              <a:rPr lang="en-US" altLang="zh-CN" sz="2800" dirty="0" smtClean="0">
                <a:solidFill>
                  <a:schemeClr val="accent2"/>
                </a:solidFill>
              </a:rPr>
              <a:t>=1,2, </a:t>
            </a:r>
            <a:r>
              <a:rPr lang="el-GR" altLang="zh-CN" sz="2800" dirty="0" smtClean="0">
                <a:solidFill>
                  <a:schemeClr val="accent2"/>
                </a:solidFill>
              </a:rPr>
              <a:t>…</a:t>
            </a:r>
            <a:r>
              <a:rPr lang="en-US" altLang="zh-CN" sz="2800" dirty="0" smtClean="0">
                <a:solidFill>
                  <a:schemeClr val="accent2"/>
                </a:solidFill>
              </a:rPr>
              <a:t> , n, </a:t>
            </a:r>
            <a:r>
              <a:rPr lang="zh-CN" altLang="en-US" sz="2800" dirty="0" smtClean="0">
                <a:solidFill>
                  <a:schemeClr val="accent2"/>
                </a:solidFill>
              </a:rPr>
              <a:t>则用</a:t>
            </a:r>
            <a:r>
              <a:rPr lang="en-US" altLang="zh-CN" sz="2800" dirty="0" smtClean="0">
                <a:solidFill>
                  <a:schemeClr val="accent2"/>
                </a:solidFill>
              </a:rPr>
              <a:t>B</a:t>
            </a:r>
            <a:r>
              <a:rPr lang="en-US" altLang="zh-CN" sz="2800" baseline="-25000" dirty="0" smtClean="0">
                <a:solidFill>
                  <a:schemeClr val="accent2"/>
                </a:solidFill>
              </a:rPr>
              <a:t>i</a:t>
            </a:r>
            <a:r>
              <a:rPr lang="en-US" altLang="zh-CN" sz="2800" dirty="0" smtClean="0">
                <a:solidFill>
                  <a:schemeClr val="accent2"/>
                </a:solidFill>
              </a:rPr>
              <a:t>→ </a:t>
            </a:r>
            <a:r>
              <a:rPr lang="el-GR" altLang="zh-CN" sz="2800" dirty="0" smtClean="0">
                <a:solidFill>
                  <a:schemeClr val="accent2"/>
                </a:solidFill>
                <a:cs typeface="Times New Roman" charset="0"/>
              </a:rPr>
              <a:t>γ</a:t>
            </a:r>
            <a:r>
              <a:rPr lang="en-US" altLang="zh-CN" sz="2800" baseline="-25000" dirty="0" err="1" smtClean="0">
                <a:solidFill>
                  <a:schemeClr val="accent2"/>
                </a:solidFill>
                <a:cs typeface="Times New Roman" charset="0"/>
              </a:rPr>
              <a:t>i</a:t>
            </a:r>
            <a:r>
              <a:rPr lang="zh-CN" altLang="en-US" sz="2800" dirty="0" smtClean="0">
                <a:solidFill>
                  <a:schemeClr val="accent2"/>
                </a:solidFill>
                <a:cs typeface="Times New Roman" charset="0"/>
              </a:rPr>
              <a:t>进行归约</a:t>
            </a:r>
            <a:r>
              <a:rPr lang="en-US" altLang="zh-CN" sz="2800" dirty="0" smtClean="0">
                <a:solidFill>
                  <a:schemeClr val="accent2"/>
                </a:solidFill>
                <a:cs typeface="Times New Roman" charset="0"/>
              </a:rPr>
              <a:t>.</a:t>
            </a:r>
          </a:p>
          <a:p>
            <a:pPr marL="636588" lvl="1" indent="-4572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FF3300"/>
                </a:solidFill>
              </a:rPr>
              <a:t>LR(0)</a:t>
            </a:r>
            <a:r>
              <a:rPr lang="zh-CN" altLang="en-US" dirty="0" smtClean="0">
                <a:solidFill>
                  <a:srgbClr val="FF3300"/>
                </a:solidFill>
              </a:rPr>
              <a:t>某些项目集含有的冲突都能用这种办法解决的文法，称之为</a:t>
            </a:r>
            <a:r>
              <a:rPr lang="en-US" altLang="zh-CN" dirty="0" smtClean="0">
                <a:solidFill>
                  <a:srgbClr val="FF3300"/>
                </a:solidFill>
              </a:rPr>
              <a:t>SLR(1)</a:t>
            </a:r>
            <a:r>
              <a:rPr lang="zh-CN" altLang="en-US" dirty="0" smtClean="0">
                <a:solidFill>
                  <a:srgbClr val="FF3300"/>
                </a:solidFill>
              </a:rPr>
              <a:t>文法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pPr marL="636588" lvl="1" indent="-4572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l-GR" altLang="zh-CN" dirty="0" smtClean="0">
                <a:solidFill>
                  <a:srgbClr val="FF3300"/>
                </a:solidFill>
              </a:rPr>
              <a:t>SLR(1)</a:t>
            </a:r>
            <a:r>
              <a:rPr lang="zh-CN" altLang="el-GR" dirty="0" smtClean="0">
                <a:solidFill>
                  <a:srgbClr val="FF3300"/>
                </a:solidFill>
              </a:rPr>
              <a:t>文法是无二义的。</a:t>
            </a:r>
            <a:endParaRPr lang="el-GR" altLang="zh-CN" dirty="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587375"/>
          </a:xfrm>
        </p:spPr>
        <p:txBody>
          <a:bodyPr/>
          <a:lstStyle/>
          <a:p>
            <a:pPr algn="l" eaLnBrk="1" hangingPunct="1"/>
            <a:r>
              <a:rPr lang="zh-CN" altLang="en-US" sz="4000" b="1" smtClean="0"/>
              <a:t>刻画</a:t>
            </a:r>
            <a:r>
              <a:rPr lang="zh-CN" altLang="en-US" sz="4000" b="1" smtClean="0">
                <a:cs typeface="Arial" charset="0"/>
              </a:rPr>
              <a:t>“</a:t>
            </a:r>
            <a:r>
              <a:rPr lang="zh-CN" altLang="en-US" sz="4000" b="1" smtClean="0"/>
              <a:t>可归约串</a:t>
            </a:r>
            <a:r>
              <a:rPr lang="zh-CN" altLang="en-US" sz="4000" b="1" smtClean="0">
                <a:latin typeface="Arial" charset="0"/>
              </a:rPr>
              <a:t>”</a:t>
            </a:r>
            <a:endParaRPr lang="zh-CN" altLang="en-US" sz="4000" b="1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81075"/>
            <a:ext cx="7702550" cy="5114925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 b="1" smtClean="0"/>
              <a:t>文法</a:t>
            </a:r>
            <a:r>
              <a:rPr lang="en-US" altLang="zh-CN" sz="2800" b="1" smtClean="0"/>
              <a:t>G[S]</a:t>
            </a:r>
          </a:p>
          <a:p>
            <a:pPr marL="0" indent="0" eaLnBrk="1" hangingPunct="1">
              <a:buFont typeface="Wingdings" pitchFamily="2" charset="2"/>
              <a:buChar char="Ø"/>
            </a:pPr>
            <a:r>
              <a:rPr lang="zh-CN" altLang="en-US" sz="2800" b="1" smtClean="0">
                <a:solidFill>
                  <a:schemeClr val="accent1"/>
                </a:solidFill>
              </a:rPr>
              <a:t>句型的短语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b="1" smtClean="0"/>
              <a:t>S     </a:t>
            </a:r>
            <a:r>
              <a:rPr lang="en-US" altLang="zh-CN" sz="2800" b="1" smtClean="0">
                <a:latin typeface="宋体" pitchFamily="2" charset="-122"/>
              </a:rPr>
              <a:t>α</a:t>
            </a:r>
            <a:r>
              <a:rPr lang="en-US" altLang="zh-CN" sz="2800" b="1" smtClean="0">
                <a:solidFill>
                  <a:srgbClr val="0033CC"/>
                </a:solidFill>
              </a:rPr>
              <a:t>A</a:t>
            </a:r>
            <a:r>
              <a:rPr lang="en-US" altLang="zh-CN" sz="2800" b="1" smtClean="0">
                <a:latin typeface="宋体" pitchFamily="2" charset="-122"/>
              </a:rPr>
              <a:t>δ</a:t>
            </a:r>
            <a:r>
              <a:rPr lang="zh-CN" altLang="en-US" sz="2800" b="1" smtClean="0"/>
              <a:t>且  </a:t>
            </a:r>
            <a:r>
              <a:rPr lang="en-US" altLang="zh-CN" sz="2800" b="1" smtClean="0">
                <a:solidFill>
                  <a:srgbClr val="0033CC"/>
                </a:solidFill>
              </a:rPr>
              <a:t>A    </a:t>
            </a:r>
            <a:r>
              <a:rPr lang="en-US" altLang="zh-CN" sz="2800" b="1" smtClean="0"/>
              <a:t> </a:t>
            </a:r>
            <a:r>
              <a:rPr lang="en-US" altLang="zh-CN" sz="2800" b="1" smtClean="0">
                <a:solidFill>
                  <a:srgbClr val="FF00FF"/>
                </a:solidFill>
                <a:latin typeface="宋体" pitchFamily="2" charset="-122"/>
              </a:rPr>
              <a:t>β</a:t>
            </a:r>
            <a:r>
              <a:rPr lang="zh-CN" altLang="en-US" sz="2800" b="1" smtClean="0">
                <a:latin typeface="宋体" pitchFamily="2" charset="-122"/>
              </a:rPr>
              <a:t>，</a:t>
            </a:r>
            <a:r>
              <a:rPr lang="zh-CN" altLang="en-US" sz="2800" b="1" smtClean="0"/>
              <a:t>则称</a:t>
            </a:r>
            <a:r>
              <a:rPr lang="en-US" altLang="zh-CN" sz="2800" b="1" smtClean="0">
                <a:solidFill>
                  <a:srgbClr val="FF00FF"/>
                </a:solidFill>
                <a:latin typeface="宋体" pitchFamily="2" charset="-122"/>
              </a:rPr>
              <a:t>β</a:t>
            </a:r>
            <a:r>
              <a:rPr lang="zh-CN" altLang="en-US" sz="2800" b="1" smtClean="0"/>
              <a:t>是</a:t>
            </a:r>
            <a:r>
              <a:rPr lang="zh-CN" altLang="en-US" sz="2800" b="1" smtClean="0">
                <a:solidFill>
                  <a:srgbClr val="CC3300"/>
                </a:solidFill>
              </a:rPr>
              <a:t>句型</a:t>
            </a:r>
            <a:r>
              <a:rPr lang="en-US" altLang="zh-CN" sz="2800" b="1" smtClean="0"/>
              <a:t>α</a:t>
            </a:r>
            <a:r>
              <a:rPr lang="en-US" altLang="zh-CN" sz="2800" b="1" smtClean="0">
                <a:solidFill>
                  <a:srgbClr val="FF00FF"/>
                </a:solidFill>
              </a:rPr>
              <a:t>β</a:t>
            </a:r>
            <a:r>
              <a:rPr lang="en-US" altLang="zh-CN" sz="2800" b="1" smtClean="0"/>
              <a:t>δ</a:t>
            </a:r>
            <a:r>
              <a:rPr lang="zh-CN" altLang="en-US" sz="2800" b="1" smtClean="0"/>
              <a:t>相对于非终结符</a:t>
            </a:r>
            <a:r>
              <a:rPr lang="en-US" altLang="zh-CN" sz="2800" b="1" smtClean="0">
                <a:solidFill>
                  <a:srgbClr val="0033CC"/>
                </a:solidFill>
              </a:rPr>
              <a:t>A</a:t>
            </a:r>
            <a:r>
              <a:rPr lang="zh-CN" altLang="en-US" sz="2800" b="1" smtClean="0"/>
              <a:t>的</a:t>
            </a:r>
            <a:r>
              <a:rPr lang="zh-CN" altLang="en-US" sz="2800" b="1" smtClean="0">
                <a:solidFill>
                  <a:srgbClr val="CC0000"/>
                </a:solidFill>
              </a:rPr>
              <a:t>短语</a:t>
            </a:r>
            <a:endParaRPr lang="zh-CN" altLang="en-US" sz="2800" b="1" smtClean="0"/>
          </a:p>
          <a:p>
            <a:pPr marL="0" indent="0" eaLnBrk="1" hangingPunct="1">
              <a:buFont typeface="Wingdings" pitchFamily="2" charset="2"/>
              <a:buChar char="Ø"/>
            </a:pPr>
            <a:r>
              <a:rPr lang="zh-CN" altLang="en-US" sz="2800" b="1" smtClean="0">
                <a:solidFill>
                  <a:schemeClr val="accent1"/>
                </a:solidFill>
              </a:rPr>
              <a:t>句型的直接短语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 b="1" smtClean="0"/>
              <a:t>若有</a:t>
            </a:r>
            <a:r>
              <a:rPr lang="en-US" altLang="zh-CN" sz="2800" b="1" smtClean="0">
                <a:solidFill>
                  <a:srgbClr val="0033CC"/>
                </a:solidFill>
              </a:rPr>
              <a:t>A</a:t>
            </a:r>
            <a:r>
              <a:rPr lang="en-US" altLang="zh-CN" sz="2800" b="1" smtClean="0"/>
              <a:t> </a:t>
            </a:r>
            <a:r>
              <a:rPr lang="en-US" altLang="zh-CN" sz="2800" b="1" smtClean="0">
                <a:sym typeface="Symbol" pitchFamily="18" charset="2"/>
              </a:rPr>
              <a:t></a:t>
            </a:r>
            <a:r>
              <a:rPr lang="en-US" altLang="zh-CN" sz="2800" b="1" smtClean="0"/>
              <a:t> </a:t>
            </a:r>
            <a:r>
              <a:rPr lang="en-US" altLang="zh-CN" sz="2800" b="1" smtClean="0">
                <a:solidFill>
                  <a:srgbClr val="FF00FF"/>
                </a:solidFill>
                <a:latin typeface="宋体" pitchFamily="2" charset="-122"/>
              </a:rPr>
              <a:t>β</a:t>
            </a:r>
            <a:r>
              <a:rPr lang="zh-CN" altLang="en-US" sz="2800" b="1" smtClean="0">
                <a:latin typeface="宋体" pitchFamily="2" charset="-122"/>
              </a:rPr>
              <a:t>，</a:t>
            </a:r>
            <a:r>
              <a:rPr lang="zh-CN" altLang="en-US" sz="2800" b="1" smtClean="0"/>
              <a:t>则称</a:t>
            </a:r>
            <a:r>
              <a:rPr lang="en-US" altLang="zh-CN" sz="2800" b="1" smtClean="0">
                <a:solidFill>
                  <a:srgbClr val="FF00FF"/>
                </a:solidFill>
                <a:latin typeface="宋体" pitchFamily="2" charset="-122"/>
              </a:rPr>
              <a:t>β</a:t>
            </a:r>
            <a:r>
              <a:rPr lang="zh-CN" altLang="en-US" sz="2800" b="1" smtClean="0"/>
              <a:t>是句型</a:t>
            </a:r>
            <a:r>
              <a:rPr lang="en-US" altLang="zh-CN" sz="2800" b="1" smtClean="0">
                <a:latin typeface="宋体" pitchFamily="2" charset="-122"/>
              </a:rPr>
              <a:t>α</a:t>
            </a:r>
            <a:r>
              <a:rPr lang="en-US" altLang="zh-CN" sz="2800" b="1" smtClean="0">
                <a:solidFill>
                  <a:srgbClr val="FF00FF"/>
                </a:solidFill>
                <a:latin typeface="宋体" pitchFamily="2" charset="-122"/>
              </a:rPr>
              <a:t>β</a:t>
            </a:r>
            <a:r>
              <a:rPr lang="en-US" altLang="zh-CN" sz="2800" b="1" smtClean="0">
                <a:latin typeface="宋体" pitchFamily="2" charset="-122"/>
              </a:rPr>
              <a:t>δ</a:t>
            </a:r>
            <a:r>
              <a:rPr lang="zh-CN" altLang="en-US" sz="2800" b="1" smtClean="0"/>
              <a:t>相对于非终结符</a:t>
            </a:r>
            <a:r>
              <a:rPr lang="en-US" altLang="zh-CN" sz="2800" b="1" smtClean="0">
                <a:solidFill>
                  <a:srgbClr val="0033CC"/>
                </a:solidFill>
              </a:rPr>
              <a:t>A </a:t>
            </a:r>
            <a:r>
              <a:rPr lang="zh-CN" altLang="en-US" sz="2800" b="1" smtClean="0"/>
              <a:t>的</a:t>
            </a:r>
            <a:r>
              <a:rPr lang="zh-CN" altLang="en-US" sz="2800" b="1" smtClean="0">
                <a:solidFill>
                  <a:srgbClr val="CC0000"/>
                </a:solidFill>
              </a:rPr>
              <a:t>直接短语</a:t>
            </a:r>
            <a:endParaRPr lang="zh-CN" altLang="en-US" sz="2800" b="1" smtClean="0"/>
          </a:p>
          <a:p>
            <a:pPr marL="0" indent="0" eaLnBrk="1" hangingPunct="1">
              <a:buFont typeface="Wingdings" pitchFamily="2" charset="2"/>
              <a:buChar char="Ø"/>
            </a:pPr>
            <a:r>
              <a:rPr lang="zh-CN" altLang="en-US" sz="2800" b="1" smtClean="0">
                <a:solidFill>
                  <a:schemeClr val="accent1"/>
                </a:solidFill>
              </a:rPr>
              <a:t>句型的句柄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 b="1" smtClean="0"/>
              <a:t>一个句型的</a:t>
            </a:r>
            <a:r>
              <a:rPr lang="zh-CN" altLang="en-US" sz="2800" b="1" smtClean="0">
                <a:solidFill>
                  <a:srgbClr val="CC3300"/>
                </a:solidFill>
              </a:rPr>
              <a:t>最左直接短语</a:t>
            </a:r>
            <a:r>
              <a:rPr lang="zh-CN" altLang="en-US" sz="2800" b="1" smtClean="0"/>
              <a:t>称为</a:t>
            </a:r>
            <a:r>
              <a:rPr lang="zh-CN" altLang="en-US" sz="2800" b="1" smtClean="0">
                <a:solidFill>
                  <a:srgbClr val="0033CC"/>
                </a:solidFill>
              </a:rPr>
              <a:t>该句型</a:t>
            </a:r>
            <a:r>
              <a:rPr lang="zh-CN" altLang="en-US" sz="2800" b="1" smtClean="0"/>
              <a:t>的</a:t>
            </a:r>
            <a:r>
              <a:rPr lang="zh-CN" altLang="en-US" sz="2800" b="1" smtClean="0">
                <a:solidFill>
                  <a:srgbClr val="CC3300"/>
                </a:solidFill>
              </a:rPr>
              <a:t>句柄</a:t>
            </a:r>
          </a:p>
        </p:txBody>
      </p:sp>
      <p:graphicFrame>
        <p:nvGraphicFramePr>
          <p:cNvPr id="922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76600" y="1916113"/>
          <a:ext cx="292100" cy="508000"/>
        </p:xfrm>
        <a:graphic>
          <a:graphicData uri="http://schemas.openxmlformats.org/presentationml/2006/ole">
            <p:oleObj spid="_x0000_s9228" name="公式" r:id="rId3" imgW="291973" imgH="507780" progId="Equation.3">
              <p:embed/>
            </p:oleObj>
          </a:graphicData>
        </a:graphic>
      </p:graphicFrame>
      <p:graphicFrame>
        <p:nvGraphicFramePr>
          <p:cNvPr id="922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42988" y="2060575"/>
          <a:ext cx="295275" cy="433388"/>
        </p:xfrm>
        <a:graphic>
          <a:graphicData uri="http://schemas.openxmlformats.org/presentationml/2006/ole">
            <p:oleObj spid="_x0000_s9229" name="公式" r:id="rId4" imgW="190500" imgH="279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772400" cy="1223962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chemeClr val="accent2"/>
                </a:solidFill>
              </a:rPr>
              <a:t>SLR(1)</a:t>
            </a:r>
            <a:r>
              <a:rPr lang="zh-CN" altLang="en-US" b="1" smtClean="0">
                <a:solidFill>
                  <a:schemeClr val="accent2"/>
                </a:solidFill>
              </a:rPr>
              <a:t>分析表的构造</a:t>
            </a:r>
            <a:endParaRPr lang="en-US" altLang="zh-CN" b="1" smtClean="0">
              <a:solidFill>
                <a:schemeClr val="accent2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641655" cy="4248150"/>
          </a:xfrm>
        </p:spPr>
        <p:txBody>
          <a:bodyPr/>
          <a:lstStyle/>
          <a:p>
            <a:pPr algn="just" eaLnBrk="1" hangingPunct="1"/>
            <a:r>
              <a:rPr lang="zh-CN" altLang="en-US" sz="3600" dirty="0" smtClean="0"/>
              <a:t>假定</a:t>
            </a:r>
            <a:r>
              <a:rPr lang="en-US" altLang="zh-CN" sz="3600" dirty="0" smtClean="0"/>
              <a:t>C={I</a:t>
            </a:r>
            <a:r>
              <a:rPr lang="en-US" altLang="zh-CN" sz="3600" baseline="-25000" dirty="0" smtClean="0"/>
              <a:t>0</a:t>
            </a:r>
            <a:r>
              <a:rPr lang="en-US" altLang="zh-CN" sz="3600" dirty="0" smtClean="0"/>
              <a:t>, I</a:t>
            </a:r>
            <a:r>
              <a:rPr lang="en-US" altLang="zh-CN" sz="3600" baseline="-25000" dirty="0" smtClean="0"/>
              <a:t>1</a:t>
            </a:r>
            <a:r>
              <a:rPr lang="en-US" altLang="zh-CN" sz="3600" dirty="0" smtClean="0"/>
              <a:t>,</a:t>
            </a:r>
            <a:r>
              <a:rPr lang="en-US" altLang="zh-CN" sz="3600" dirty="0" smtClean="0">
                <a:latin typeface="Arial" charset="0"/>
              </a:rPr>
              <a:t>……</a:t>
            </a:r>
            <a:r>
              <a:rPr lang="en-US" altLang="zh-CN" sz="3600" dirty="0" smtClean="0"/>
              <a:t>，I</a:t>
            </a:r>
            <a:r>
              <a:rPr lang="en-US" altLang="zh-CN" sz="3600" baseline="-25000" dirty="0" smtClean="0"/>
              <a:t>n</a:t>
            </a:r>
            <a:r>
              <a:rPr lang="en-US" altLang="zh-CN" sz="3600" dirty="0" smtClean="0"/>
              <a:t>}，</a:t>
            </a:r>
            <a:r>
              <a:rPr lang="zh-CN" altLang="en-US" sz="3600" dirty="0" smtClean="0"/>
              <a:t>令每个项目集</a:t>
            </a:r>
            <a:r>
              <a:rPr lang="en-US" altLang="zh-CN" sz="3600" dirty="0" err="1" smtClean="0"/>
              <a:t>I</a:t>
            </a:r>
            <a:r>
              <a:rPr lang="en-US" altLang="zh-CN" sz="3600" baseline="-25000" dirty="0" err="1" smtClean="0"/>
              <a:t>k</a:t>
            </a:r>
            <a:r>
              <a:rPr lang="zh-CN" altLang="en-US" sz="3600" dirty="0" smtClean="0"/>
              <a:t>的下标</a:t>
            </a:r>
            <a:r>
              <a:rPr lang="en-US" altLang="zh-CN" sz="3600" dirty="0" smtClean="0"/>
              <a:t>k</a:t>
            </a:r>
            <a:r>
              <a:rPr lang="zh-CN" altLang="en-US" sz="3600" dirty="0" smtClean="0"/>
              <a:t>为分析器的一个状态</a:t>
            </a:r>
            <a:endParaRPr lang="en-US" altLang="zh-CN" sz="3600" dirty="0" smtClean="0"/>
          </a:p>
          <a:p>
            <a:pPr algn="just" eaLnBrk="1" hangingPunct="1"/>
            <a:r>
              <a:rPr lang="en-US" altLang="zh-CN" sz="3600" dirty="0" smtClean="0"/>
              <a:t>G</a:t>
            </a:r>
            <a:r>
              <a:rPr lang="en-US" altLang="en-US" sz="3600" dirty="0" smtClean="0">
                <a:latin typeface="Arial" charset="0"/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lang="zh-CN" altLang="en-US" sz="3600" dirty="0" smtClean="0"/>
              <a:t>的</a:t>
            </a:r>
            <a:r>
              <a:rPr lang="en-US" altLang="zh-CN" sz="3600" dirty="0" smtClean="0"/>
              <a:t>SLR</a:t>
            </a:r>
            <a:r>
              <a:rPr lang="zh-CN" altLang="en-US" sz="3600" dirty="0" smtClean="0"/>
              <a:t>分析表含有状态0，1，</a:t>
            </a:r>
            <a:r>
              <a:rPr lang="zh-CN" altLang="en-US" sz="3600" dirty="0" smtClean="0">
                <a:latin typeface="Arial" charset="0"/>
              </a:rPr>
              <a:t>……</a:t>
            </a:r>
            <a:r>
              <a:rPr lang="zh-CN" altLang="en-US" sz="3600" dirty="0" smtClean="0"/>
              <a:t>，</a:t>
            </a:r>
            <a:r>
              <a:rPr lang="en-US" altLang="zh-CN" sz="3600" dirty="0" smtClean="0"/>
              <a:t>n</a:t>
            </a:r>
            <a:endParaRPr lang="en-US" altLang="zh-CN" sz="3600" dirty="0"/>
          </a:p>
          <a:p>
            <a:pPr algn="just" eaLnBrk="1" hangingPunct="1"/>
            <a:r>
              <a:rPr lang="zh-CN" altLang="en-US" sz="3600" dirty="0" smtClean="0"/>
              <a:t>令那个含有项目</a:t>
            </a:r>
            <a:r>
              <a:rPr lang="en-US" altLang="zh-CN" sz="3600" dirty="0" smtClean="0"/>
              <a:t>S</a:t>
            </a:r>
            <a:r>
              <a:rPr lang="en-US" altLang="en-US" sz="3600" dirty="0" smtClean="0">
                <a:latin typeface="Arial" charset="0"/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lang="en-US" altLang="zh-CN" sz="3600" dirty="0" smtClean="0">
                <a:latin typeface="宋体" pitchFamily="2" charset="-122"/>
              </a:rPr>
              <a:t>→</a:t>
            </a:r>
            <a:r>
              <a:rPr lang="en-US" altLang="zh-CN" sz="3600" baseline="30000" dirty="0" smtClean="0">
                <a:ea typeface="新宋体" pitchFamily="49" charset="-122"/>
              </a:rPr>
              <a:t>．</a:t>
            </a:r>
            <a:r>
              <a:rPr lang="en-US" altLang="zh-CN" sz="3600" dirty="0" smtClean="0"/>
              <a:t>S</a:t>
            </a:r>
            <a:r>
              <a:rPr lang="zh-CN" altLang="en-US" sz="3600" dirty="0" smtClean="0"/>
              <a:t>的</a:t>
            </a:r>
            <a:r>
              <a:rPr lang="en-US" altLang="zh-CN" sz="3600" dirty="0" err="1" smtClean="0"/>
              <a:t>I</a:t>
            </a:r>
            <a:r>
              <a:rPr lang="en-US" altLang="zh-CN" sz="3600" baseline="-25000" dirty="0" err="1" smtClean="0"/>
              <a:t>k</a:t>
            </a:r>
            <a:r>
              <a:rPr lang="zh-CN" altLang="en-US" sz="3600" dirty="0" smtClean="0"/>
              <a:t>的下标</a:t>
            </a:r>
            <a:r>
              <a:rPr lang="en-US" altLang="zh-CN" sz="3600" dirty="0" smtClean="0"/>
              <a:t>k</a:t>
            </a:r>
            <a:r>
              <a:rPr lang="zh-CN" altLang="en-US" sz="3600" dirty="0" smtClean="0"/>
              <a:t>为初态</a:t>
            </a:r>
            <a:endParaRPr lang="en-US" altLang="zh-CN" sz="3600" dirty="0" smtClean="0"/>
          </a:p>
          <a:p>
            <a:pPr algn="just" eaLnBrk="1" hangingPunct="1"/>
            <a:r>
              <a:rPr lang="en-US" altLang="zh-CN" sz="3600" dirty="0" smtClean="0"/>
              <a:t>ACTION</a:t>
            </a:r>
            <a:r>
              <a:rPr lang="zh-CN" altLang="en-US" sz="3600" dirty="0" smtClean="0"/>
              <a:t>表和</a:t>
            </a:r>
            <a:r>
              <a:rPr lang="en-US" altLang="zh-CN" sz="3600" dirty="0" smtClean="0"/>
              <a:t>GOTO</a:t>
            </a:r>
            <a:r>
              <a:rPr lang="zh-CN" altLang="en-US" sz="3600" dirty="0" smtClean="0"/>
              <a:t>表可按如下方法构造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569325" cy="6121400"/>
          </a:xfrm>
        </p:spPr>
        <p:txBody>
          <a:bodyPr/>
          <a:lstStyle/>
          <a:p>
            <a:pPr marL="538163" lvl="1" indent="-358775" algn="just" eaLnBrk="1" hangingPunct="1">
              <a:buFontTx/>
              <a:buAutoNum type="arabicPeriod"/>
            </a:pPr>
            <a:r>
              <a:rPr lang="zh-CN" altLang="en-US" sz="3000" dirty="0" smtClean="0">
                <a:latin typeface="+mj-lt"/>
              </a:rPr>
              <a:t>若项目</a:t>
            </a:r>
            <a:r>
              <a:rPr lang="en-US" altLang="zh-CN" sz="3000" dirty="0" smtClean="0">
                <a:latin typeface="+mj-lt"/>
              </a:rPr>
              <a:t>A→</a:t>
            </a:r>
            <a:r>
              <a:rPr lang="el-GR" altLang="zh-CN" sz="3000" dirty="0" smtClean="0">
                <a:latin typeface="+mj-lt"/>
                <a:cs typeface="Times New Roman" charset="0"/>
              </a:rPr>
              <a:t>α</a:t>
            </a:r>
            <a:r>
              <a:rPr lang="el-GR" altLang="zh-CN" sz="3000" dirty="0" smtClean="0">
                <a:latin typeface="+mj-lt"/>
              </a:rPr>
              <a:t>·</a:t>
            </a:r>
            <a:r>
              <a:rPr lang="en-US" altLang="zh-CN" sz="3000" dirty="0" smtClean="0">
                <a:latin typeface="+mj-lt"/>
              </a:rPr>
              <a:t>aβ</a:t>
            </a:r>
            <a:r>
              <a:rPr lang="zh-CN" altLang="en-US" sz="3000" dirty="0" smtClean="0">
                <a:latin typeface="+mj-lt"/>
              </a:rPr>
              <a:t>属于</a:t>
            </a:r>
            <a:r>
              <a:rPr lang="en-US" altLang="zh-CN" sz="3000" dirty="0" err="1" smtClean="0">
                <a:latin typeface="+mj-lt"/>
              </a:rPr>
              <a:t>I</a:t>
            </a:r>
            <a:r>
              <a:rPr lang="en-US" altLang="zh-CN" sz="3000" baseline="-25000" dirty="0" err="1" smtClean="0">
                <a:latin typeface="+mj-lt"/>
              </a:rPr>
              <a:t>k</a:t>
            </a:r>
            <a:r>
              <a:rPr lang="zh-CN" altLang="en-US" sz="3000" dirty="0" smtClean="0">
                <a:latin typeface="+mj-lt"/>
              </a:rPr>
              <a:t>且</a:t>
            </a:r>
            <a:r>
              <a:rPr lang="en-US" altLang="zh-CN" sz="3000" dirty="0" smtClean="0">
                <a:latin typeface="+mj-lt"/>
              </a:rPr>
              <a:t>GO (</a:t>
            </a:r>
            <a:r>
              <a:rPr lang="en-US" altLang="zh-CN" sz="3000" dirty="0" err="1" smtClean="0">
                <a:latin typeface="+mj-lt"/>
              </a:rPr>
              <a:t>I</a:t>
            </a:r>
            <a:r>
              <a:rPr lang="en-US" altLang="zh-CN" sz="3000" baseline="-25000" dirty="0" err="1" smtClean="0">
                <a:latin typeface="+mj-lt"/>
              </a:rPr>
              <a:t>k</a:t>
            </a:r>
            <a:r>
              <a:rPr lang="en-US" altLang="zh-CN" sz="3000" dirty="0" smtClean="0">
                <a:latin typeface="+mj-lt"/>
              </a:rPr>
              <a:t>, a)= </a:t>
            </a:r>
            <a:r>
              <a:rPr lang="en-US" altLang="zh-CN" sz="3000" dirty="0" err="1" smtClean="0">
                <a:latin typeface="+mj-lt"/>
              </a:rPr>
              <a:t>I</a:t>
            </a:r>
            <a:r>
              <a:rPr lang="en-US" altLang="zh-CN" sz="3000" baseline="-25000" dirty="0" err="1" smtClean="0">
                <a:latin typeface="+mj-lt"/>
              </a:rPr>
              <a:t>j</a:t>
            </a:r>
            <a:r>
              <a:rPr lang="en-US" altLang="zh-CN" sz="3000" dirty="0" smtClean="0">
                <a:latin typeface="+mj-lt"/>
              </a:rPr>
              <a:t>, a</a:t>
            </a:r>
            <a:r>
              <a:rPr lang="zh-CN" altLang="en-US" sz="3000" dirty="0" smtClean="0">
                <a:latin typeface="+mj-lt"/>
              </a:rPr>
              <a:t>为终结符，则置</a:t>
            </a:r>
            <a:r>
              <a:rPr lang="en-US" altLang="zh-CN" sz="3000" dirty="0" smtClean="0">
                <a:latin typeface="+mj-lt"/>
              </a:rPr>
              <a:t>ACTION[k, a</a:t>
            </a:r>
            <a:r>
              <a:rPr lang="en-US" altLang="zh-CN" sz="3000" dirty="0">
                <a:latin typeface="+mj-lt"/>
              </a:rPr>
              <a:t>]= </a:t>
            </a:r>
            <a:r>
              <a:rPr lang="en-US" altLang="zh-CN" sz="3000" dirty="0" err="1" smtClean="0">
                <a:latin typeface="+mj-lt"/>
              </a:rPr>
              <a:t>S</a:t>
            </a:r>
            <a:r>
              <a:rPr lang="en-US" altLang="zh-CN" sz="3000" baseline="-25000" dirty="0" err="1" smtClean="0">
                <a:latin typeface="+mj-lt"/>
              </a:rPr>
              <a:t>j</a:t>
            </a:r>
            <a:r>
              <a:rPr lang="zh-CN" altLang="en-US" sz="3000" dirty="0" smtClean="0">
                <a:latin typeface="+mj-lt"/>
              </a:rPr>
              <a:t>，即“把状态</a:t>
            </a:r>
            <a:r>
              <a:rPr lang="en-US" altLang="zh-CN" sz="3000" dirty="0" smtClean="0">
                <a:latin typeface="+mj-lt"/>
              </a:rPr>
              <a:t>j</a:t>
            </a:r>
            <a:r>
              <a:rPr lang="zh-CN" altLang="en-US" sz="3000" dirty="0" smtClean="0">
                <a:latin typeface="+mj-lt"/>
              </a:rPr>
              <a:t>和符号</a:t>
            </a:r>
            <a:r>
              <a:rPr lang="en-US" altLang="zh-CN" sz="3000" dirty="0" smtClean="0">
                <a:latin typeface="+mj-lt"/>
              </a:rPr>
              <a:t>a</a:t>
            </a:r>
            <a:r>
              <a:rPr lang="zh-CN" altLang="en-US" sz="3000" dirty="0" smtClean="0">
                <a:latin typeface="+mj-lt"/>
              </a:rPr>
              <a:t>分别移进状态和符号栈”</a:t>
            </a:r>
            <a:endParaRPr lang="en-US" altLang="zh-CN" sz="3000" dirty="0" smtClean="0">
              <a:latin typeface="+mj-lt"/>
            </a:endParaRPr>
          </a:p>
          <a:p>
            <a:pPr marL="538163" lvl="1" indent="-358775" algn="just" eaLnBrk="1" hangingPunct="1">
              <a:buFontTx/>
              <a:buAutoNum type="arabicPeriod"/>
            </a:pPr>
            <a:r>
              <a:rPr lang="zh-CN" altLang="en-US" sz="3000" dirty="0" smtClean="0">
                <a:latin typeface="+mj-lt"/>
              </a:rPr>
              <a:t>若项目</a:t>
            </a:r>
            <a:r>
              <a:rPr lang="en-US" altLang="zh-CN" sz="3000" dirty="0" smtClean="0">
                <a:latin typeface="+mj-lt"/>
              </a:rPr>
              <a:t>A→</a:t>
            </a:r>
            <a:r>
              <a:rPr lang="el-GR" altLang="zh-CN" sz="3000" dirty="0" smtClean="0">
                <a:latin typeface="+mj-lt"/>
                <a:cs typeface="Times New Roman" charset="0"/>
              </a:rPr>
              <a:t>α</a:t>
            </a:r>
            <a:r>
              <a:rPr lang="el-GR" altLang="zh-CN" sz="3000" dirty="0" smtClean="0">
                <a:latin typeface="+mj-lt"/>
              </a:rPr>
              <a:t>·</a:t>
            </a:r>
            <a:r>
              <a:rPr lang="zh-CN" altLang="en-US" sz="3000" dirty="0" smtClean="0">
                <a:latin typeface="+mj-lt"/>
              </a:rPr>
              <a:t>属于</a:t>
            </a:r>
            <a:r>
              <a:rPr lang="en-US" altLang="zh-CN" sz="3000" dirty="0" err="1" smtClean="0">
                <a:latin typeface="+mj-lt"/>
              </a:rPr>
              <a:t>I</a:t>
            </a:r>
            <a:r>
              <a:rPr lang="en-US" altLang="zh-CN" sz="3000" baseline="-25000" dirty="0" err="1" smtClean="0">
                <a:latin typeface="+mj-lt"/>
              </a:rPr>
              <a:t>k</a:t>
            </a:r>
            <a:r>
              <a:rPr lang="en-US" altLang="zh-CN" sz="3000" dirty="0" smtClean="0">
                <a:latin typeface="+mj-lt"/>
              </a:rPr>
              <a:t>, </a:t>
            </a:r>
            <a:r>
              <a:rPr lang="zh-CN" altLang="en-US" sz="3000" dirty="0" smtClean="0">
                <a:latin typeface="+mj-lt"/>
              </a:rPr>
              <a:t>那么，对任何输入符号</a:t>
            </a:r>
            <a:r>
              <a:rPr lang="en-US" altLang="zh-CN" sz="3000" dirty="0" smtClean="0">
                <a:latin typeface="+mj-lt"/>
              </a:rPr>
              <a:t>a, </a:t>
            </a:r>
            <a:r>
              <a:rPr lang="en-US" altLang="zh-CN" sz="3000" dirty="0" err="1" smtClean="0">
                <a:solidFill>
                  <a:srgbClr val="990000"/>
                </a:solidFill>
                <a:latin typeface="+mj-lt"/>
              </a:rPr>
              <a:t>a∈FOLLOW</a:t>
            </a:r>
            <a:r>
              <a:rPr lang="en-US" altLang="zh-CN" sz="3000" dirty="0" smtClean="0">
                <a:solidFill>
                  <a:srgbClr val="990000"/>
                </a:solidFill>
                <a:latin typeface="+mj-lt"/>
              </a:rPr>
              <a:t>(A)</a:t>
            </a:r>
            <a:r>
              <a:rPr lang="en-US" altLang="zh-CN" sz="3000" dirty="0" smtClean="0">
                <a:latin typeface="+mj-lt"/>
              </a:rPr>
              <a:t>,</a:t>
            </a:r>
            <a:r>
              <a:rPr lang="zh-CN" altLang="en-US" sz="3000" dirty="0" smtClean="0">
                <a:latin typeface="+mj-lt"/>
              </a:rPr>
              <a:t>置</a:t>
            </a:r>
            <a:r>
              <a:rPr lang="en-US" altLang="zh-CN" sz="3000" dirty="0" smtClean="0">
                <a:latin typeface="+mj-lt"/>
              </a:rPr>
              <a:t>ACTION[k, a]=</a:t>
            </a:r>
            <a:r>
              <a:rPr lang="en-US" altLang="zh-CN" sz="3000" dirty="0"/>
              <a:t> </a:t>
            </a:r>
            <a:r>
              <a:rPr lang="en-US" altLang="zh-CN" sz="3000" dirty="0" err="1" smtClean="0"/>
              <a:t>r</a:t>
            </a:r>
            <a:r>
              <a:rPr lang="en-US" altLang="zh-CN" sz="3000" baseline="-25000" dirty="0" err="1" smtClean="0"/>
              <a:t>j</a:t>
            </a:r>
            <a:r>
              <a:rPr lang="zh-CN" altLang="en-US" sz="3000" dirty="0" smtClean="0">
                <a:latin typeface="+mj-lt"/>
              </a:rPr>
              <a:t>，即</a:t>
            </a:r>
            <a:r>
              <a:rPr lang="zh-CN" altLang="en-US" sz="3000" dirty="0">
                <a:latin typeface="+mj-lt"/>
              </a:rPr>
              <a:t>“用第</a:t>
            </a:r>
            <a:r>
              <a:rPr lang="en-US" altLang="zh-CN" sz="3000" dirty="0">
                <a:latin typeface="+mj-lt"/>
              </a:rPr>
              <a:t>j</a:t>
            </a:r>
            <a:r>
              <a:rPr lang="zh-CN" altLang="en-US" sz="3000" dirty="0">
                <a:latin typeface="+mj-lt"/>
              </a:rPr>
              <a:t>个产生</a:t>
            </a:r>
            <a:r>
              <a:rPr lang="zh-CN" altLang="en-US" sz="3000" dirty="0" smtClean="0">
                <a:latin typeface="+mj-lt"/>
              </a:rPr>
              <a:t>式</a:t>
            </a:r>
            <a:r>
              <a:rPr lang="en-US" altLang="zh-CN" sz="3000" dirty="0" smtClean="0">
                <a:latin typeface="+mj-lt"/>
              </a:rPr>
              <a:t>A→ </a:t>
            </a:r>
            <a:r>
              <a:rPr lang="el-GR" altLang="zh-CN" sz="3000" dirty="0" smtClean="0">
                <a:latin typeface="+mj-lt"/>
                <a:cs typeface="Times New Roman" charset="0"/>
              </a:rPr>
              <a:t>α</a:t>
            </a:r>
            <a:r>
              <a:rPr lang="zh-CN" altLang="en-US" sz="3000" dirty="0" smtClean="0">
                <a:latin typeface="+mj-lt"/>
              </a:rPr>
              <a:t>进行归约”</a:t>
            </a:r>
          </a:p>
          <a:p>
            <a:pPr marL="538163" lvl="1" indent="-358775" algn="just" eaLnBrk="1" hangingPunct="1">
              <a:buFontTx/>
              <a:buAutoNum type="arabicPeriod"/>
            </a:pPr>
            <a:r>
              <a:rPr lang="zh-CN" altLang="en-US" sz="3000" dirty="0" smtClean="0">
                <a:latin typeface="+mj-lt"/>
              </a:rPr>
              <a:t>若项目</a:t>
            </a:r>
            <a:r>
              <a:rPr lang="en-US" altLang="zh-CN" sz="3000" dirty="0" smtClean="0">
                <a:latin typeface="+mj-lt"/>
              </a:rPr>
              <a:t>S</a:t>
            </a:r>
            <a:r>
              <a:rPr lang="en-US" altLang="en-US" sz="30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lang="en-US" altLang="zh-CN" sz="3000" dirty="0" smtClean="0">
                <a:latin typeface="+mj-lt"/>
              </a:rPr>
              <a:t>→S</a:t>
            </a:r>
            <a:r>
              <a:rPr lang="en-US" altLang="zh-CN" sz="3000" baseline="30000" dirty="0" smtClean="0">
                <a:latin typeface="+mj-lt"/>
              </a:rPr>
              <a:t>．</a:t>
            </a:r>
            <a:r>
              <a:rPr lang="zh-CN" altLang="en-US" sz="3000" dirty="0" smtClean="0">
                <a:latin typeface="+mj-lt"/>
              </a:rPr>
              <a:t>属于</a:t>
            </a:r>
            <a:r>
              <a:rPr lang="en-US" altLang="zh-CN" sz="3000" dirty="0" err="1" smtClean="0">
                <a:latin typeface="+mj-lt"/>
              </a:rPr>
              <a:t>I</a:t>
            </a:r>
            <a:r>
              <a:rPr lang="en-US" altLang="zh-CN" sz="3000" baseline="-25000" dirty="0" err="1" smtClean="0">
                <a:latin typeface="+mj-lt"/>
              </a:rPr>
              <a:t>k</a:t>
            </a:r>
            <a:r>
              <a:rPr lang="en-US" altLang="zh-CN" sz="3000" dirty="0" smtClean="0">
                <a:latin typeface="+mj-lt"/>
              </a:rPr>
              <a:t>, </a:t>
            </a:r>
            <a:r>
              <a:rPr lang="zh-CN" altLang="en-US" sz="3000" dirty="0" smtClean="0">
                <a:latin typeface="+mj-lt"/>
              </a:rPr>
              <a:t>则置</a:t>
            </a:r>
            <a:r>
              <a:rPr lang="en-US" altLang="zh-CN" sz="3000" dirty="0" smtClean="0">
                <a:latin typeface="+mj-lt"/>
              </a:rPr>
              <a:t>ACTION[k, #]</a:t>
            </a:r>
            <a:r>
              <a:rPr lang="zh-CN" altLang="en-US" sz="3000" dirty="0" smtClean="0">
                <a:latin typeface="+mj-lt"/>
              </a:rPr>
              <a:t>为“接受”，简记为“</a:t>
            </a:r>
            <a:r>
              <a:rPr lang="en-US" altLang="zh-CN" sz="3000" dirty="0" err="1" smtClean="0">
                <a:latin typeface="+mj-lt"/>
              </a:rPr>
              <a:t>acc</a:t>
            </a:r>
            <a:r>
              <a:rPr lang="en-US" altLang="zh-CN" sz="3000" dirty="0" smtClean="0">
                <a:latin typeface="+mj-lt"/>
              </a:rPr>
              <a:t>”</a:t>
            </a:r>
          </a:p>
          <a:p>
            <a:pPr marL="538163" lvl="1" indent="-358775" algn="just" eaLnBrk="1" hangingPunct="1">
              <a:buFontTx/>
              <a:buAutoNum type="arabicPeriod"/>
            </a:pPr>
            <a:r>
              <a:rPr lang="zh-CN" altLang="en-US" sz="3000" dirty="0" smtClean="0">
                <a:latin typeface="+mj-lt"/>
              </a:rPr>
              <a:t>若</a:t>
            </a:r>
            <a:r>
              <a:rPr lang="en-US" altLang="zh-CN" sz="3000" dirty="0" smtClean="0">
                <a:latin typeface="+mj-lt"/>
              </a:rPr>
              <a:t>GO (</a:t>
            </a:r>
            <a:r>
              <a:rPr lang="en-US" altLang="zh-CN" sz="3000" dirty="0" err="1" smtClean="0">
                <a:latin typeface="+mj-lt"/>
              </a:rPr>
              <a:t>I</a:t>
            </a:r>
            <a:r>
              <a:rPr lang="en-US" altLang="zh-CN" sz="3000" baseline="-25000" dirty="0" err="1" smtClean="0">
                <a:latin typeface="+mj-lt"/>
              </a:rPr>
              <a:t>k</a:t>
            </a:r>
            <a:r>
              <a:rPr lang="en-US" altLang="zh-CN" sz="3000" dirty="0" smtClean="0">
                <a:latin typeface="+mj-lt"/>
              </a:rPr>
              <a:t>, A)= </a:t>
            </a:r>
            <a:r>
              <a:rPr lang="en-US" altLang="zh-CN" sz="3000" dirty="0" err="1" smtClean="0">
                <a:latin typeface="+mj-lt"/>
              </a:rPr>
              <a:t>I</a:t>
            </a:r>
            <a:r>
              <a:rPr lang="en-US" altLang="zh-CN" sz="3000" baseline="-25000" dirty="0" err="1" smtClean="0">
                <a:latin typeface="+mj-lt"/>
              </a:rPr>
              <a:t>j</a:t>
            </a:r>
            <a:r>
              <a:rPr lang="en-US" altLang="zh-CN" sz="3000" dirty="0" smtClean="0">
                <a:latin typeface="+mj-lt"/>
              </a:rPr>
              <a:t>, A</a:t>
            </a:r>
            <a:r>
              <a:rPr lang="zh-CN" altLang="en-US" sz="3000" dirty="0" smtClean="0">
                <a:latin typeface="+mj-lt"/>
              </a:rPr>
              <a:t>为非终结符，则置</a:t>
            </a:r>
            <a:r>
              <a:rPr lang="en-US" altLang="zh-CN" sz="3000" dirty="0" smtClean="0">
                <a:latin typeface="+mj-lt"/>
              </a:rPr>
              <a:t>GOTO(k, A)=j</a:t>
            </a:r>
          </a:p>
          <a:p>
            <a:pPr marL="538163" lvl="1" indent="-358775" algn="just" eaLnBrk="1" hangingPunct="1">
              <a:buFontTx/>
              <a:buAutoNum type="arabicPeriod"/>
            </a:pPr>
            <a:r>
              <a:rPr lang="zh-CN" altLang="en-US" sz="3000" dirty="0" smtClean="0">
                <a:latin typeface="+mj-lt"/>
              </a:rPr>
              <a:t>分析表中凡不能用规则1至4填入信息的空白格均置上“出错标志”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04813"/>
            <a:ext cx="7772400" cy="5691187"/>
          </a:xfrm>
        </p:spPr>
        <p:txBody>
          <a:bodyPr/>
          <a:lstStyle/>
          <a:p>
            <a:pPr algn="just" eaLnBrk="1" hangingPunct="1"/>
            <a:r>
              <a:rPr lang="zh-CN" altLang="en-US" sz="4000" dirty="0" smtClean="0"/>
              <a:t>按上述算法构造的含有</a:t>
            </a:r>
            <a:r>
              <a:rPr lang="en-US" altLang="zh-CN" sz="4000" dirty="0" smtClean="0"/>
              <a:t>ACTION</a:t>
            </a:r>
            <a:r>
              <a:rPr lang="zh-CN" altLang="en-US" sz="4000" dirty="0" smtClean="0"/>
              <a:t>和</a:t>
            </a:r>
            <a:r>
              <a:rPr lang="en-US" altLang="zh-CN" sz="4000" dirty="0" smtClean="0"/>
              <a:t>GOTO</a:t>
            </a:r>
            <a:r>
              <a:rPr lang="zh-CN" altLang="en-US" sz="4000" dirty="0" smtClean="0"/>
              <a:t>两部分的分析表，如果每个入口不含多重定义，则称它为文法</a:t>
            </a:r>
            <a:r>
              <a:rPr lang="en-US" altLang="zh-CN" sz="4000" dirty="0" smtClean="0"/>
              <a:t>G</a:t>
            </a:r>
            <a:r>
              <a:rPr lang="zh-CN" altLang="en-US" sz="4000" dirty="0" smtClean="0"/>
              <a:t>的一张</a:t>
            </a:r>
            <a:r>
              <a:rPr lang="en-US" altLang="zh-CN" sz="4000" dirty="0" smtClean="0"/>
              <a:t>SLR(1)</a:t>
            </a:r>
            <a:r>
              <a:rPr lang="zh-CN" altLang="en-US" sz="4000" dirty="0" smtClean="0"/>
              <a:t>表</a:t>
            </a:r>
            <a:endParaRPr lang="en-US" altLang="zh-CN" sz="4000" dirty="0" smtClean="0"/>
          </a:p>
          <a:p>
            <a:pPr algn="just" eaLnBrk="1" hangingPunct="1"/>
            <a:r>
              <a:rPr lang="zh-CN" altLang="en-US" sz="4000" dirty="0" smtClean="0"/>
              <a:t>具有</a:t>
            </a:r>
            <a:r>
              <a:rPr lang="en-US" altLang="zh-CN" sz="4000" dirty="0" smtClean="0"/>
              <a:t>SLR(1)</a:t>
            </a:r>
            <a:r>
              <a:rPr lang="zh-CN" altLang="en-US" sz="4000" dirty="0" smtClean="0"/>
              <a:t>表的文法</a:t>
            </a:r>
            <a:r>
              <a:rPr lang="en-US" altLang="zh-CN" sz="4000" dirty="0" smtClean="0"/>
              <a:t>G</a:t>
            </a:r>
            <a:r>
              <a:rPr lang="zh-CN" altLang="en-US" sz="4000" dirty="0" smtClean="0"/>
              <a:t>称为</a:t>
            </a:r>
            <a:r>
              <a:rPr lang="en-US" altLang="zh-CN" sz="4000" dirty="0" smtClean="0"/>
              <a:t>SLR(1)</a:t>
            </a:r>
            <a:r>
              <a:rPr lang="zh-CN" altLang="en-US" sz="4000" dirty="0" smtClean="0"/>
              <a:t>文法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宋体" pitchFamily="2" charset="-122"/>
              </a:rPr>
              <a:t>I</a:t>
            </a:r>
            <a:r>
              <a:rPr lang="en-US" altLang="zh-CN" sz="2800" baseline="-25000" smtClean="0">
                <a:latin typeface="宋体" pitchFamily="2" charset="-122"/>
              </a:rPr>
              <a:t>3</a:t>
            </a:r>
            <a:r>
              <a:rPr lang="en-US" altLang="zh-CN" sz="2800" smtClean="0">
                <a:latin typeface="宋体" pitchFamily="2" charset="-122"/>
              </a:rPr>
              <a:t>: S→rD</a:t>
            </a:r>
            <a:r>
              <a:rPr lang="en-US" altLang="en-US" sz="2800" smtClean="0">
                <a:latin typeface="Arial" charset="0"/>
              </a:rPr>
              <a:t>•</a:t>
            </a:r>
            <a:r>
              <a:rPr lang="en-US" altLang="zh-CN" sz="2800" smtClean="0">
                <a:latin typeface="宋体" pitchFamily="2" charset="-122"/>
              </a:rPr>
              <a:t>  </a:t>
            </a:r>
            <a:r>
              <a:rPr lang="en-US" altLang="zh-CN" sz="2400" b="1" smtClean="0">
                <a:latin typeface="宋体" pitchFamily="2" charset="-122"/>
              </a:rPr>
              <a:t>D→D</a:t>
            </a:r>
            <a:r>
              <a:rPr lang="en-US" altLang="en-US" sz="2400" b="1" smtClean="0">
                <a:latin typeface="Arial" charset="0"/>
              </a:rPr>
              <a:t>•</a:t>
            </a:r>
            <a:r>
              <a:rPr lang="en-US" altLang="zh-CN" sz="2400" b="1" smtClean="0">
                <a:latin typeface="宋体" pitchFamily="2" charset="-122"/>
              </a:rPr>
              <a:t>,i </a:t>
            </a:r>
            <a:r>
              <a:rPr lang="en-US" altLang="zh-CN" sz="3600" b="1" smtClean="0">
                <a:latin typeface="宋体" pitchFamily="2" charset="-122"/>
              </a:rPr>
              <a:t/>
            </a:r>
            <a:br>
              <a:rPr lang="en-US" altLang="zh-CN" sz="3600" b="1" smtClean="0">
                <a:latin typeface="宋体" pitchFamily="2" charset="-122"/>
              </a:rPr>
            </a:br>
            <a:r>
              <a:rPr lang="en-US" altLang="zh-CN" sz="3200" smtClean="0">
                <a:latin typeface="宋体" pitchFamily="2" charset="-122"/>
              </a:rPr>
              <a:t>FOLLOW(S)=</a:t>
            </a:r>
            <a:r>
              <a:rPr lang="en-US" altLang="zh-CN" sz="3200" b="1" smtClean="0">
                <a:latin typeface="宋体" pitchFamily="2" charset="-122"/>
              </a:rPr>
              <a:t>{#}</a:t>
            </a:r>
            <a:r>
              <a:rPr lang="en-US" altLang="en-US" sz="3200" smtClean="0">
                <a:sym typeface="Symbol" pitchFamily="18" charset="2"/>
              </a:rPr>
              <a:t></a:t>
            </a:r>
            <a:r>
              <a:rPr lang="en-US" altLang="zh-CN" sz="3200" b="1" smtClean="0">
                <a:latin typeface="宋体" pitchFamily="2" charset="-122"/>
              </a:rPr>
              <a:t>{,}</a:t>
            </a:r>
            <a:r>
              <a:rPr lang="en-US" altLang="zh-CN" sz="3200" smtClean="0">
                <a:sym typeface="Symbol" pitchFamily="18" charset="2"/>
              </a:rPr>
              <a:t>=</a:t>
            </a:r>
            <a:r>
              <a:rPr lang="en-US" altLang="en-US" sz="3200" smtClean="0">
                <a:sym typeface="Symbol" pitchFamily="18" charset="2"/>
              </a:rPr>
              <a:t></a:t>
            </a:r>
            <a:r>
              <a:rPr lang="en-US" altLang="zh-CN" sz="3200" smtClean="0">
                <a:sym typeface="Symbol" pitchFamily="18" charset="2"/>
              </a:rPr>
              <a:t>, </a:t>
            </a:r>
            <a:r>
              <a:rPr lang="zh-CN" altLang="en-US" sz="3200" smtClean="0">
                <a:sym typeface="Symbol" pitchFamily="18" charset="2"/>
              </a:rPr>
              <a:t>所有可用</a:t>
            </a:r>
            <a:r>
              <a:rPr lang="en-US" altLang="zh-CN" sz="3200" smtClean="0">
                <a:sym typeface="Symbol" pitchFamily="18" charset="2"/>
              </a:rPr>
              <a:t>SLR(1)</a:t>
            </a:r>
            <a:r>
              <a:rPr lang="zh-CN" altLang="en-US" sz="3200" smtClean="0">
                <a:sym typeface="Symbol" pitchFamily="18" charset="2"/>
              </a:rPr>
              <a:t>解决冲突，例</a:t>
            </a:r>
            <a:r>
              <a:rPr lang="en-US" altLang="zh-CN" sz="3200" smtClean="0">
                <a:sym typeface="Symbol" pitchFamily="18" charset="2"/>
              </a:rPr>
              <a:t>1</a:t>
            </a:r>
            <a:r>
              <a:rPr lang="zh-CN" altLang="en-US" sz="3200" smtClean="0">
                <a:sym typeface="Symbol" pitchFamily="18" charset="2"/>
              </a:rPr>
              <a:t>文法的</a:t>
            </a:r>
            <a:r>
              <a:rPr lang="en-US" altLang="zh-CN" sz="3200" smtClean="0">
                <a:sym typeface="Symbol" pitchFamily="18" charset="2"/>
              </a:rPr>
              <a:t>SLR(1)</a:t>
            </a:r>
            <a:r>
              <a:rPr lang="zh-CN" altLang="en-US" sz="3200" smtClean="0">
                <a:sym typeface="Symbol" pitchFamily="18" charset="2"/>
              </a:rPr>
              <a:t>分析表如下：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Clr>
                <a:srgbClr val="000000"/>
              </a:buClr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00"/>
                </a:solidFill>
              </a:rPr>
              <a:t> 状态	          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ACTION	                                GOTO	</a:t>
            </a:r>
          </a:p>
          <a:p>
            <a:pPr algn="just" eaLnBrk="1" hangingPunct="1">
              <a:buClr>
                <a:srgbClr val="0000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</a:rPr>
              <a:t>             r	   ,	   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	   #	   S	  D	</a:t>
            </a:r>
          </a:p>
          <a:p>
            <a:pPr algn="just" eaLnBrk="1" hangingPunct="1">
              <a:buClr>
                <a:srgbClr val="0000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</a:rPr>
              <a:t>  0	      S</a:t>
            </a:r>
            <a:r>
              <a:rPr lang="en-US" altLang="zh-CN" sz="2000" b="1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				   1 		</a:t>
            </a:r>
          </a:p>
          <a:p>
            <a:pPr algn="just" eaLnBrk="1" hangingPunct="1">
              <a:buClr>
                <a:srgbClr val="0000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</a:rPr>
              <a:t>  1				               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acc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			</a:t>
            </a:r>
          </a:p>
          <a:p>
            <a:pPr algn="just" eaLnBrk="1" hangingPunct="1">
              <a:buClr>
                <a:srgbClr val="0000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</a:rPr>
              <a:t>  2 			                S</a:t>
            </a:r>
            <a:r>
              <a:rPr lang="en-US" altLang="zh-CN" sz="2000" b="1" baseline="-25000" dirty="0" smtClean="0">
                <a:solidFill>
                  <a:srgbClr val="000000"/>
                </a:solidFill>
              </a:rPr>
              <a:t>4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	               3	</a:t>
            </a:r>
          </a:p>
          <a:p>
            <a:pPr algn="just" eaLnBrk="1" hangingPunct="1">
              <a:buClr>
                <a:srgbClr val="0000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</a:rPr>
              <a:t>  3	                      S</a:t>
            </a:r>
            <a:r>
              <a:rPr lang="en-US" altLang="zh-CN" sz="2000" b="1" baseline="-25000" dirty="0" smtClean="0">
                <a:solidFill>
                  <a:srgbClr val="000000"/>
                </a:solidFill>
              </a:rPr>
              <a:t>5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	   	    r</a:t>
            </a:r>
            <a:r>
              <a:rPr lang="en-US" altLang="zh-CN" sz="2000" b="1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			</a:t>
            </a:r>
          </a:p>
          <a:p>
            <a:pPr algn="just" eaLnBrk="1" hangingPunct="1">
              <a:buClr>
                <a:srgbClr val="0000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</a:rPr>
              <a:t>  4	      r</a:t>
            </a:r>
            <a:r>
              <a:rPr lang="en-US" altLang="zh-CN" sz="2000" b="1" baseline="-25000" dirty="0" smtClean="0">
                <a:solidFill>
                  <a:srgbClr val="000000"/>
                </a:solidFill>
              </a:rPr>
              <a:t>3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	  r</a:t>
            </a:r>
            <a:r>
              <a:rPr lang="en-US" altLang="zh-CN" sz="2000" b="1" baseline="-25000" dirty="0" smtClean="0">
                <a:solidFill>
                  <a:srgbClr val="000000"/>
                </a:solidFill>
              </a:rPr>
              <a:t>3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	   r</a:t>
            </a:r>
            <a:r>
              <a:rPr lang="en-US" altLang="zh-CN" sz="2000" b="1" baseline="-25000" dirty="0" smtClean="0">
                <a:solidFill>
                  <a:srgbClr val="000000"/>
                </a:solidFill>
              </a:rPr>
              <a:t>3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	    r</a:t>
            </a:r>
            <a:r>
              <a:rPr lang="en-US" altLang="zh-CN" sz="2000" b="1" baseline="-25000" dirty="0" smtClean="0">
                <a:solidFill>
                  <a:srgbClr val="000000"/>
                </a:solidFill>
              </a:rPr>
              <a:t>3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			</a:t>
            </a:r>
          </a:p>
          <a:p>
            <a:pPr algn="just" eaLnBrk="1" hangingPunct="1">
              <a:buClr>
                <a:srgbClr val="0000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</a:rPr>
              <a:t>  5		                           S</a:t>
            </a:r>
            <a:r>
              <a:rPr lang="en-US" altLang="zh-CN" sz="2000" b="1" baseline="-25000" dirty="0" smtClean="0">
                <a:solidFill>
                  <a:srgbClr val="000000"/>
                </a:solidFill>
              </a:rPr>
              <a:t>6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				</a:t>
            </a:r>
          </a:p>
          <a:p>
            <a:pPr algn="just" eaLnBrk="1" hangingPunct="1">
              <a:buClr>
                <a:srgbClr val="0000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</a:rPr>
              <a:t>  6	     r</a:t>
            </a:r>
            <a:r>
              <a:rPr lang="en-US" altLang="zh-CN" sz="2000" b="1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	  r</a:t>
            </a:r>
            <a:r>
              <a:rPr lang="en-US" altLang="zh-CN" sz="2000" b="1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	   r</a:t>
            </a:r>
            <a:r>
              <a:rPr lang="en-US" altLang="zh-CN" sz="2000" b="1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	    r</a:t>
            </a:r>
            <a:r>
              <a:rPr lang="en-US" altLang="zh-CN" sz="2000" b="1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			</a:t>
            </a:r>
          </a:p>
          <a:p>
            <a:pPr algn="just" eaLnBrk="1" hangingPunct="1"/>
            <a:endParaRPr lang="en-US" altLang="zh-CN" sz="2000" b="1" dirty="0" smtClean="0">
              <a:solidFill>
                <a:srgbClr val="000000"/>
              </a:solidFill>
            </a:endParaRPr>
          </a:p>
          <a:p>
            <a:pPr eaLnBrk="1" hangingPunct="1"/>
            <a:endParaRPr lang="zh-CN" altLang="en-US" sz="2400" dirty="0" smtClean="0"/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 flipV="1">
            <a:off x="684213" y="2781300"/>
            <a:ext cx="734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908175" y="1773238"/>
            <a:ext cx="0" cy="3671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5795963" y="1844675"/>
            <a:ext cx="0" cy="360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684213" y="2420938"/>
            <a:ext cx="734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4" name="Line 10"/>
          <p:cNvSpPr>
            <a:spLocks noChangeShapeType="1"/>
          </p:cNvSpPr>
          <p:nvPr/>
        </p:nvSpPr>
        <p:spPr bwMode="auto">
          <a:xfrm flipV="1">
            <a:off x="611188" y="5445125"/>
            <a:ext cx="734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013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28600"/>
            <a:ext cx="8496300" cy="1143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latin typeface="宋体" pitchFamily="2" charset="-122"/>
              </a:rPr>
              <a:t>例 ：</a:t>
            </a:r>
            <a:r>
              <a:rPr lang="en-US" altLang="zh-CN" sz="3600" b="1" smtClean="0">
                <a:latin typeface="宋体" pitchFamily="2" charset="-122"/>
              </a:rPr>
              <a:t>i*i+i </a:t>
            </a:r>
            <a:r>
              <a:rPr lang="zh-CN" altLang="en-US" sz="3600" b="1" smtClean="0">
                <a:latin typeface="宋体" pitchFamily="2" charset="-122"/>
              </a:rPr>
              <a:t>的短语、直接短语和句柄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64575" cy="50292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                 </a:t>
            </a:r>
            <a:r>
              <a:rPr lang="en-US" altLang="zh-CN" smtClean="0"/>
              <a:t>   E                     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  E         +    T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T                     F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T    *     F                             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                </a:t>
            </a:r>
            <a:r>
              <a:rPr lang="en-US" altLang="zh-CN" b="1" smtClean="0"/>
              <a:t> </a:t>
            </a:r>
            <a:r>
              <a:rPr lang="en-US" altLang="zh-CN" b="1" smtClean="0">
                <a:solidFill>
                  <a:srgbClr val="FF66FF"/>
                </a:solidFill>
              </a:rPr>
              <a:t>i</a:t>
            </a:r>
            <a:r>
              <a:rPr lang="en-US" altLang="zh-CN" b="1" baseline="-25000" smtClean="0">
                <a:solidFill>
                  <a:srgbClr val="FF66FF"/>
                </a:solidFill>
              </a:rPr>
              <a:t>3</a:t>
            </a:r>
            <a:r>
              <a:rPr lang="en-US" altLang="zh-CN" smtClean="0">
                <a:solidFill>
                  <a:srgbClr val="FF66FF"/>
                </a:solidFill>
              </a:rPr>
              <a:t> </a:t>
            </a:r>
            <a:r>
              <a:rPr lang="en-US" altLang="zh-CN" smtClean="0"/>
              <a:t>      </a:t>
            </a:r>
            <a:r>
              <a:rPr lang="zh-CN" altLang="en-US" b="1" smtClean="0">
                <a:solidFill>
                  <a:srgbClr val="CC3300"/>
                </a:solidFill>
              </a:rPr>
              <a:t>短语</a:t>
            </a:r>
            <a:r>
              <a:rPr lang="zh-CN" altLang="en-US" b="1" smtClean="0"/>
              <a:t>：</a:t>
            </a:r>
            <a:r>
              <a:rPr lang="en-US" altLang="zh-CN" b="1" smtClean="0">
                <a:solidFill>
                  <a:srgbClr val="0033CC"/>
                </a:solidFill>
              </a:rPr>
              <a:t>i</a:t>
            </a:r>
            <a:r>
              <a:rPr lang="en-US" altLang="zh-CN" b="1" baseline="-25000" smtClean="0">
                <a:solidFill>
                  <a:srgbClr val="0033CC"/>
                </a:solidFill>
              </a:rPr>
              <a:t>1</a:t>
            </a:r>
            <a:r>
              <a:rPr lang="en-US" altLang="zh-CN" sz="3600" b="1" smtClean="0">
                <a:solidFill>
                  <a:srgbClr val="0033CC"/>
                </a:solidFill>
                <a:latin typeface="宋体" pitchFamily="2" charset="-122"/>
              </a:rPr>
              <a:t>*</a:t>
            </a:r>
            <a:r>
              <a:rPr lang="en-US" altLang="zh-CN" b="1" smtClean="0">
                <a:solidFill>
                  <a:srgbClr val="0033CC"/>
                </a:solidFill>
              </a:rPr>
              <a:t> i</a:t>
            </a:r>
            <a:r>
              <a:rPr lang="en-US" altLang="zh-CN" b="1" baseline="-25000" smtClean="0">
                <a:solidFill>
                  <a:srgbClr val="0033CC"/>
                </a:solidFill>
              </a:rPr>
              <a:t>2</a:t>
            </a:r>
            <a:r>
              <a:rPr lang="en-US" altLang="zh-CN" sz="3600" b="1" smtClean="0">
                <a:solidFill>
                  <a:srgbClr val="0033CC"/>
                </a:solidFill>
                <a:latin typeface="宋体" pitchFamily="2" charset="-122"/>
              </a:rPr>
              <a:t>+</a:t>
            </a:r>
            <a:r>
              <a:rPr lang="en-US" altLang="zh-CN" b="1" smtClean="0">
                <a:solidFill>
                  <a:srgbClr val="0033CC"/>
                </a:solidFill>
              </a:rPr>
              <a:t> i</a:t>
            </a:r>
            <a:r>
              <a:rPr lang="en-US" altLang="zh-CN" b="1" baseline="-25000" smtClean="0">
                <a:solidFill>
                  <a:srgbClr val="0033CC"/>
                </a:solidFill>
              </a:rPr>
              <a:t>3</a:t>
            </a:r>
            <a:r>
              <a:rPr lang="zh-CN" altLang="en-US" sz="3600" b="1" smtClean="0">
                <a:latin typeface="宋体" pitchFamily="2" charset="-122"/>
              </a:rPr>
              <a:t>，</a:t>
            </a:r>
            <a:r>
              <a:rPr lang="zh-CN" altLang="en-US" b="1" smtClean="0"/>
              <a:t> </a:t>
            </a:r>
            <a:r>
              <a:rPr lang="en-US" altLang="zh-CN" b="1" smtClean="0">
                <a:solidFill>
                  <a:srgbClr val="0033CC"/>
                </a:solidFill>
              </a:rPr>
              <a:t>i</a:t>
            </a:r>
            <a:r>
              <a:rPr lang="en-US" altLang="zh-CN" b="1" baseline="-25000" smtClean="0">
                <a:solidFill>
                  <a:srgbClr val="0033CC"/>
                </a:solidFill>
              </a:rPr>
              <a:t>1</a:t>
            </a:r>
            <a:r>
              <a:rPr lang="en-US" altLang="zh-CN" sz="3600" b="1" smtClean="0">
                <a:solidFill>
                  <a:srgbClr val="0033CC"/>
                </a:solidFill>
                <a:latin typeface="宋体" pitchFamily="2" charset="-122"/>
              </a:rPr>
              <a:t>*</a:t>
            </a:r>
            <a:r>
              <a:rPr lang="en-US" altLang="zh-CN" b="1" smtClean="0">
                <a:solidFill>
                  <a:srgbClr val="0033CC"/>
                </a:solidFill>
              </a:rPr>
              <a:t> i</a:t>
            </a:r>
            <a:r>
              <a:rPr lang="en-US" altLang="zh-CN" b="1" baseline="-25000" smtClean="0">
                <a:solidFill>
                  <a:srgbClr val="0033CC"/>
                </a:solidFill>
              </a:rPr>
              <a:t>2</a:t>
            </a:r>
            <a:r>
              <a:rPr lang="en-US" altLang="zh-CN" b="1" baseline="-25000" smtClean="0"/>
              <a:t> </a:t>
            </a:r>
            <a:r>
              <a:rPr lang="zh-CN" altLang="en-US" sz="3600" b="1" smtClean="0">
                <a:latin typeface="宋体" pitchFamily="2" charset="-122"/>
              </a:rPr>
              <a:t>，</a:t>
            </a:r>
            <a:endParaRPr lang="zh-CN" altLang="en-US" smtClean="0"/>
          </a:p>
          <a:p>
            <a:pPr eaLnBrk="1" hangingPunct="1">
              <a:buFontTx/>
              <a:buNone/>
            </a:pPr>
            <a:r>
              <a:rPr lang="en-US" altLang="zh-CN" smtClean="0"/>
              <a:t>F           </a:t>
            </a:r>
            <a:r>
              <a:rPr lang="en-US" altLang="zh-CN" b="1" smtClean="0"/>
              <a:t> </a:t>
            </a:r>
            <a:r>
              <a:rPr lang="en-US" altLang="zh-CN" b="1" smtClean="0">
                <a:solidFill>
                  <a:srgbClr val="FF66FF"/>
                </a:solidFill>
              </a:rPr>
              <a:t>i</a:t>
            </a:r>
            <a:r>
              <a:rPr lang="en-US" altLang="zh-CN" b="1" baseline="-25000" smtClean="0">
                <a:solidFill>
                  <a:srgbClr val="FF66FF"/>
                </a:solidFill>
              </a:rPr>
              <a:t>2</a:t>
            </a:r>
            <a:r>
              <a:rPr lang="en-US" altLang="zh-CN" b="1" baseline="-25000" smtClean="0"/>
              <a:t>                                            </a:t>
            </a:r>
            <a:r>
              <a:rPr lang="en-US" altLang="zh-CN" b="1" smtClean="0">
                <a:solidFill>
                  <a:srgbClr val="FF3300"/>
                </a:solidFill>
              </a:rPr>
              <a:t>i</a:t>
            </a:r>
            <a:r>
              <a:rPr lang="en-US" altLang="zh-CN" b="1" baseline="-25000" smtClean="0">
                <a:solidFill>
                  <a:srgbClr val="FF3300"/>
                </a:solidFill>
              </a:rPr>
              <a:t>1 </a:t>
            </a:r>
            <a:r>
              <a:rPr lang="zh-CN" altLang="en-US" sz="3600" b="1" smtClean="0">
                <a:latin typeface="宋体" pitchFamily="2" charset="-122"/>
              </a:rPr>
              <a:t>，</a:t>
            </a:r>
            <a:r>
              <a:rPr lang="zh-CN" altLang="en-US" b="1" smtClean="0">
                <a:solidFill>
                  <a:srgbClr val="0033CC"/>
                </a:solidFill>
              </a:rPr>
              <a:t> </a:t>
            </a:r>
            <a:r>
              <a:rPr lang="en-US" altLang="zh-CN" b="1" smtClean="0">
                <a:solidFill>
                  <a:srgbClr val="FF66FF"/>
                </a:solidFill>
              </a:rPr>
              <a:t>i</a:t>
            </a:r>
            <a:r>
              <a:rPr lang="en-US" altLang="zh-CN" b="1" baseline="-25000" smtClean="0">
                <a:solidFill>
                  <a:srgbClr val="FF66FF"/>
                </a:solidFill>
              </a:rPr>
              <a:t>2</a:t>
            </a:r>
            <a:r>
              <a:rPr lang="en-US" altLang="zh-CN" b="1" baseline="-25000" smtClean="0"/>
              <a:t> </a:t>
            </a:r>
            <a:r>
              <a:rPr lang="zh-CN" altLang="en-US" sz="3600" b="1" smtClean="0">
                <a:latin typeface="宋体" pitchFamily="2" charset="-122"/>
              </a:rPr>
              <a:t>，</a:t>
            </a:r>
            <a:r>
              <a:rPr lang="zh-CN" altLang="en-US" b="1" smtClean="0"/>
              <a:t> </a:t>
            </a:r>
            <a:r>
              <a:rPr lang="en-US" altLang="zh-CN" b="1" smtClean="0">
                <a:solidFill>
                  <a:srgbClr val="FF66FF"/>
                </a:solidFill>
              </a:rPr>
              <a:t>i</a:t>
            </a:r>
            <a:r>
              <a:rPr lang="en-US" altLang="zh-CN" b="1" baseline="-25000" smtClean="0">
                <a:solidFill>
                  <a:srgbClr val="FF66FF"/>
                </a:solidFill>
              </a:rPr>
              <a:t>3</a:t>
            </a:r>
            <a:r>
              <a:rPr lang="en-US" altLang="zh-CN" b="1" baseline="-25000" smtClean="0"/>
              <a:t> </a:t>
            </a:r>
            <a:r>
              <a:rPr lang="zh-CN" altLang="en-US" b="1" baseline="-25000" smtClean="0"/>
              <a:t>。   </a:t>
            </a:r>
            <a:endParaRPr lang="zh-CN" altLang="en-US" smtClean="0"/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</a:rPr>
              <a:t>i</a:t>
            </a:r>
            <a:r>
              <a:rPr lang="en-US" altLang="zh-CN" b="1" baseline="-25000" smtClean="0">
                <a:solidFill>
                  <a:srgbClr val="FF3300"/>
                </a:solidFill>
              </a:rPr>
              <a:t>1</a:t>
            </a:r>
            <a:r>
              <a:rPr lang="en-US" altLang="zh-CN" b="1" baseline="-25000" smtClean="0"/>
              <a:t>                               </a:t>
            </a:r>
            <a:r>
              <a:rPr lang="zh-CN" altLang="en-US" b="1" smtClean="0">
                <a:solidFill>
                  <a:srgbClr val="CC3300"/>
                </a:solidFill>
              </a:rPr>
              <a:t>直接短语</a:t>
            </a:r>
            <a:r>
              <a:rPr lang="zh-CN" altLang="en-US" b="1" smtClean="0"/>
              <a:t>： </a:t>
            </a:r>
            <a:r>
              <a:rPr lang="en-US" altLang="zh-CN" b="1" smtClean="0">
                <a:solidFill>
                  <a:srgbClr val="FF3300"/>
                </a:solidFill>
              </a:rPr>
              <a:t>i</a:t>
            </a:r>
            <a:r>
              <a:rPr lang="en-US" altLang="zh-CN" b="1" baseline="-25000" smtClean="0">
                <a:solidFill>
                  <a:srgbClr val="FF3300"/>
                </a:solidFill>
              </a:rPr>
              <a:t>1</a:t>
            </a:r>
            <a:r>
              <a:rPr lang="en-US" altLang="zh-CN" b="1" baseline="-25000" smtClean="0"/>
              <a:t> </a:t>
            </a:r>
            <a:r>
              <a:rPr lang="zh-CN" altLang="en-US" sz="3600" b="1" smtClean="0">
                <a:latin typeface="宋体" pitchFamily="2" charset="-122"/>
              </a:rPr>
              <a:t>，</a:t>
            </a:r>
            <a:r>
              <a:rPr lang="zh-CN" altLang="en-US" b="1" smtClean="0"/>
              <a:t> </a:t>
            </a:r>
            <a:r>
              <a:rPr lang="en-US" altLang="zh-CN" b="1" smtClean="0">
                <a:solidFill>
                  <a:srgbClr val="FF66FF"/>
                </a:solidFill>
              </a:rPr>
              <a:t>i</a:t>
            </a:r>
            <a:r>
              <a:rPr lang="en-US" altLang="zh-CN" b="1" baseline="-25000" smtClean="0">
                <a:solidFill>
                  <a:srgbClr val="FF66FF"/>
                </a:solidFill>
              </a:rPr>
              <a:t>2</a:t>
            </a:r>
            <a:r>
              <a:rPr lang="en-US" altLang="zh-CN" b="1" baseline="-25000" smtClean="0"/>
              <a:t> </a:t>
            </a:r>
            <a:r>
              <a:rPr lang="zh-CN" altLang="en-US" sz="3600" b="1" smtClean="0">
                <a:latin typeface="宋体" pitchFamily="2" charset="-122"/>
              </a:rPr>
              <a:t>，</a:t>
            </a:r>
            <a:r>
              <a:rPr lang="zh-CN" altLang="en-US" b="1" smtClean="0"/>
              <a:t> </a:t>
            </a:r>
            <a:r>
              <a:rPr lang="en-US" altLang="zh-CN" b="1" smtClean="0">
                <a:solidFill>
                  <a:srgbClr val="FF66FF"/>
                </a:solidFill>
              </a:rPr>
              <a:t>i</a:t>
            </a:r>
            <a:r>
              <a:rPr lang="en-US" altLang="zh-CN" b="1" baseline="-25000" smtClean="0">
                <a:solidFill>
                  <a:srgbClr val="FF66FF"/>
                </a:solidFill>
              </a:rPr>
              <a:t>3</a:t>
            </a:r>
            <a:r>
              <a:rPr lang="en-US" altLang="zh-CN" b="1" baseline="-25000" smtClean="0"/>
              <a:t> </a:t>
            </a:r>
            <a:r>
              <a:rPr lang="zh-CN" altLang="en-US" b="1" baseline="-25000" smtClean="0"/>
              <a:t>。</a:t>
            </a:r>
            <a:r>
              <a:rPr lang="zh-CN" altLang="en-US" b="1" smtClean="0">
                <a:solidFill>
                  <a:srgbClr val="CC3300"/>
                </a:solidFill>
              </a:rPr>
              <a:t>句柄</a:t>
            </a:r>
            <a:r>
              <a:rPr lang="zh-CN" altLang="en-US" b="1" smtClean="0"/>
              <a:t>：</a:t>
            </a:r>
            <a:r>
              <a:rPr lang="zh-CN" altLang="en-US" b="1" smtClean="0">
                <a:solidFill>
                  <a:schemeClr val="accent1"/>
                </a:solidFill>
              </a:rPr>
              <a:t> </a:t>
            </a:r>
            <a:r>
              <a:rPr lang="en-US" altLang="zh-CN" b="1" smtClean="0">
                <a:solidFill>
                  <a:srgbClr val="FF3300"/>
                </a:solidFill>
              </a:rPr>
              <a:t>i</a:t>
            </a:r>
            <a:r>
              <a:rPr lang="en-US" altLang="zh-CN" b="1" baseline="-25000" smtClean="0">
                <a:solidFill>
                  <a:srgbClr val="FF3300"/>
                </a:solidFill>
              </a:rPr>
              <a:t>1</a:t>
            </a:r>
            <a:r>
              <a:rPr lang="en-US" altLang="zh-CN" b="1" smtClean="0"/>
              <a:t>                                       </a:t>
            </a:r>
            <a:endParaRPr lang="en-US" altLang="zh-CN" b="1" baseline="-25000" smtClean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486400" y="1524000"/>
            <a:ext cx="342900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lvl="1">
              <a:lnSpc>
                <a:spcPct val="110000"/>
              </a:lnSpc>
            </a:pPr>
            <a:r>
              <a:rPr kumimoji="1" lang="en-US" altLang="zh-CN" sz="2800" b="1">
                <a:latin typeface="宋体" pitchFamily="2" charset="-122"/>
              </a:rPr>
              <a:t>G[E]</a:t>
            </a:r>
            <a:r>
              <a:rPr kumimoji="1" lang="zh-CN" altLang="en-US" sz="2800" b="1">
                <a:latin typeface="宋体" pitchFamily="2" charset="-122"/>
              </a:rPr>
              <a:t>：</a:t>
            </a:r>
            <a:r>
              <a:rPr kumimoji="1" lang="en-US" altLang="zh-CN" sz="2800" b="1">
                <a:latin typeface="宋体" pitchFamily="2" charset="-122"/>
              </a:rPr>
              <a:t>E→E+T|T</a:t>
            </a:r>
            <a:br>
              <a:rPr kumimoji="1" lang="en-US" altLang="zh-CN" sz="2800" b="1">
                <a:latin typeface="宋体" pitchFamily="2" charset="-122"/>
              </a:rPr>
            </a:br>
            <a:r>
              <a:rPr kumimoji="1" lang="en-US" altLang="zh-CN" sz="2800" b="1">
                <a:latin typeface="宋体" pitchFamily="2" charset="-122"/>
              </a:rPr>
              <a:t>      T→T*F|F</a:t>
            </a:r>
            <a:br>
              <a:rPr kumimoji="1" lang="en-US" altLang="zh-CN" sz="2800" b="1">
                <a:latin typeface="宋体" pitchFamily="2" charset="-122"/>
              </a:rPr>
            </a:br>
            <a:r>
              <a:rPr kumimoji="1" lang="en-US" altLang="zh-CN" sz="2800" b="1">
                <a:latin typeface="宋体" pitchFamily="2" charset="-122"/>
              </a:rPr>
              <a:t>      F→(E)|i</a:t>
            </a:r>
          </a:p>
          <a:p>
            <a:pPr lvl="1">
              <a:lnSpc>
                <a:spcPct val="110000"/>
              </a:lnSpc>
            </a:pPr>
            <a:r>
              <a:rPr kumimoji="1" lang="zh-CN" altLang="en-US" sz="2800" b="1">
                <a:latin typeface="宋体" pitchFamily="2" charset="-122"/>
              </a:rPr>
              <a:t>句型：</a:t>
            </a:r>
            <a:r>
              <a:rPr kumimoji="1" lang="en-US" altLang="zh-CN" sz="2800" b="1">
                <a:solidFill>
                  <a:srgbClr val="CC0000"/>
                </a:solidFill>
                <a:latin typeface="宋体" pitchFamily="2" charset="-122"/>
              </a:rPr>
              <a:t>i*i+i</a:t>
            </a:r>
            <a:endParaRPr kumimoji="1" lang="en-US" altLang="zh-CN" sz="2800" b="1">
              <a:latin typeface="宋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endParaRPr kumimoji="1" lang="zh-CN" altLang="en-US" sz="2800" b="1">
              <a:latin typeface="宋体" pitchFamily="2" charset="-122"/>
            </a:endParaRP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12954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H="1">
            <a:off x="533400" y="37338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2667000" y="2057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1187450" y="3716338"/>
            <a:ext cx="5048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2484438" y="20605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H="1">
            <a:off x="1116013" y="2708275"/>
            <a:ext cx="2159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3203575" y="2708275"/>
            <a:ext cx="1444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H="1">
            <a:off x="2987675" y="3962400"/>
            <a:ext cx="4413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1219200" y="3810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1835150" y="44370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381000" y="4495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3810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208962" cy="2160587"/>
          </a:xfrm>
        </p:spPr>
        <p:txBody>
          <a:bodyPr/>
          <a:lstStyle/>
          <a:p>
            <a:pPr algn="l" eaLnBrk="1" hangingPunct="1"/>
            <a:r>
              <a:rPr lang="zh-CN" altLang="en-US" sz="3200" b="1" smtClean="0"/>
              <a:t>自下而上的语法分析</a:t>
            </a:r>
            <a:br>
              <a:rPr lang="zh-CN" altLang="en-US" sz="3200" b="1" smtClean="0"/>
            </a:br>
            <a:r>
              <a:rPr lang="zh-CN" altLang="en-US" sz="3200" b="1" smtClean="0"/>
              <a:t/>
            </a:r>
            <a:br>
              <a:rPr lang="zh-CN" altLang="en-US" sz="3200" b="1" smtClean="0"/>
            </a:br>
            <a:r>
              <a:rPr lang="zh-CN" altLang="en-US" sz="2800" b="1" smtClean="0"/>
              <a:t>在分析程序工作的每一步，都是从当前串中</a:t>
            </a:r>
            <a:r>
              <a:rPr lang="zh-CN" altLang="en-US" sz="2800" b="1" smtClean="0">
                <a:solidFill>
                  <a:srgbClr val="0033CC"/>
                </a:solidFill>
              </a:rPr>
              <a:t>选择一个</a:t>
            </a:r>
            <a:r>
              <a:rPr lang="zh-CN" altLang="en-US" sz="2800" b="1" smtClean="0">
                <a:solidFill>
                  <a:srgbClr val="CC3300"/>
                </a:solidFill>
              </a:rPr>
              <a:t>子串</a:t>
            </a:r>
            <a:r>
              <a:rPr lang="zh-CN" altLang="en-US" sz="2800" b="1" smtClean="0"/>
              <a:t>，将它</a:t>
            </a:r>
            <a:r>
              <a:rPr lang="zh-CN" altLang="en-US" sz="2800" b="1" smtClean="0">
                <a:solidFill>
                  <a:srgbClr val="CC0000"/>
                </a:solidFill>
              </a:rPr>
              <a:t>归约</a:t>
            </a:r>
            <a:r>
              <a:rPr lang="zh-CN" altLang="en-US" sz="2800" b="1" smtClean="0"/>
              <a:t>到</a:t>
            </a:r>
            <a:r>
              <a:rPr lang="zh-CN" altLang="en-US" sz="2800" b="1" smtClean="0">
                <a:solidFill>
                  <a:srgbClr val="0000FF"/>
                </a:solidFill>
              </a:rPr>
              <a:t>某个非终结符号</a:t>
            </a:r>
            <a:r>
              <a:rPr lang="zh-CN" altLang="en-US" sz="2800" b="1" smtClean="0"/>
              <a:t>，该子串称为“</a:t>
            </a:r>
            <a:r>
              <a:rPr lang="zh-CN" altLang="en-US" sz="2800" b="1" smtClean="0">
                <a:solidFill>
                  <a:srgbClr val="CC3300"/>
                </a:solidFill>
              </a:rPr>
              <a:t>可归约串</a:t>
            </a:r>
            <a:r>
              <a:rPr lang="zh-CN" altLang="en-US" sz="2800" b="1" smtClean="0"/>
              <a:t>”</a:t>
            </a:r>
            <a:endParaRPr lang="zh-CN" altLang="en-US" sz="4000" b="1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743200"/>
            <a:ext cx="7772400" cy="33496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FF"/>
                </a:solidFill>
              </a:rPr>
              <a:t>算符优先</a:t>
            </a:r>
            <a:r>
              <a:rPr lang="zh-CN" altLang="en-US" b="1" smtClean="0"/>
              <a:t>－选择“</a:t>
            </a:r>
            <a:r>
              <a:rPr lang="zh-CN" altLang="en-US" b="1" smtClean="0">
                <a:solidFill>
                  <a:srgbClr val="CC3300"/>
                </a:solidFill>
              </a:rPr>
              <a:t>可归约串</a:t>
            </a:r>
            <a:r>
              <a:rPr lang="zh-CN" altLang="en-US" b="1" smtClean="0"/>
              <a:t>”是最左素短语（至少含有一个终结符的最左边的短语，且这个短语不包含别的短语）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</a:t>
            </a:r>
          </a:p>
          <a:p>
            <a:pPr eaLnBrk="1" hangingPunct="1"/>
            <a:r>
              <a:rPr lang="zh-CN" altLang="en-US" b="1" smtClean="0">
                <a:solidFill>
                  <a:srgbClr val="0000FF"/>
                </a:solidFill>
              </a:rPr>
              <a:t>规范归约</a:t>
            </a:r>
            <a:r>
              <a:rPr lang="zh-CN" altLang="en-US" b="1" smtClean="0"/>
              <a:t>－选择“</a:t>
            </a:r>
            <a:r>
              <a:rPr lang="zh-CN" altLang="en-US" b="1" smtClean="0">
                <a:solidFill>
                  <a:srgbClr val="CC3300"/>
                </a:solidFill>
              </a:rPr>
              <a:t>可归约串</a:t>
            </a:r>
            <a:r>
              <a:rPr lang="zh-CN" altLang="en-US" b="1" smtClean="0"/>
              <a:t>”是句型的句柄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800080"/>
          </a:solidFill>
          <a:miter lim="800000"/>
          <a:headEnd/>
          <a:tailEnd/>
        </a:ln>
      </a:spPr>
      <a:bodyPr/>
      <a:lstStyle>
        <a:defPPr algn="l">
          <a:buClr>
            <a:srgbClr val="000000"/>
          </a:buClr>
          <a:buSzPct val="100000"/>
          <a:buFont typeface="Times New Roman" pitchFamily="18" charset="0"/>
          <a:buNone/>
          <a:defRPr kumimoji="0" b="0" dirty="0" smtClean="0">
            <a:solidFill>
              <a:srgbClr val="FF0000"/>
            </a:solidFill>
            <a:latin typeface="Comic Sans MS" pitchFamily="66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Symbol" pitchFamily="18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3486</TotalTime>
  <Words>6549</Words>
  <Application>Microsoft Office PowerPoint</Application>
  <PresentationFormat>On-screen Show (4:3)</PresentationFormat>
  <Paragraphs>1156</Paragraphs>
  <Slides>74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6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默认设计模板</vt:lpstr>
      <vt:lpstr>Blends</vt:lpstr>
      <vt:lpstr>Capsules</vt:lpstr>
      <vt:lpstr>1_默认设计模板</vt:lpstr>
      <vt:lpstr>1_Blends</vt:lpstr>
      <vt:lpstr>2_Blends</vt:lpstr>
      <vt:lpstr>公式</vt:lpstr>
      <vt:lpstr>文档</vt:lpstr>
      <vt:lpstr>第6章 LR分析（程序及其构造）</vt:lpstr>
      <vt:lpstr>Slide 2</vt:lpstr>
      <vt:lpstr>6.1 LR语法分析概述</vt:lpstr>
      <vt:lpstr>(1) S → cAd   (2)  A → ab  (3)A → a 识别输入串w=cabd是否为该文法的句子 自下而上的语法分析</vt:lpstr>
      <vt:lpstr>Slide 5</vt:lpstr>
      <vt:lpstr>Slide 6</vt:lpstr>
      <vt:lpstr>刻画“可归约串”</vt:lpstr>
      <vt:lpstr>例 ：i*i+i 的短语、直接短语和句柄</vt:lpstr>
      <vt:lpstr>自下而上的语法分析  在分析程序工作的每一步，都是从当前串中选择一个子串，将它归约到某个非终结符号，该子串称为“可归约串”</vt:lpstr>
      <vt:lpstr>G[E]：E→E+T|T              T→T*F|F               F→(E)|i</vt:lpstr>
      <vt:lpstr>LR分析器模型</vt:lpstr>
      <vt:lpstr>  LR分析使用两张表</vt:lpstr>
      <vt:lpstr>6.2  LR(0) 分析</vt:lpstr>
      <vt:lpstr>Slide 14</vt:lpstr>
      <vt:lpstr>6.2  LR(0) 分析</vt:lpstr>
      <vt:lpstr>6.2  LR(0) 分析</vt:lpstr>
      <vt:lpstr>6.2.1 可归前缀、子前缀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6.2.4  LR(0)项目集规范族的构造</vt:lpstr>
      <vt:lpstr>Slide 39</vt:lpstr>
      <vt:lpstr> 1. LR(0)项目</vt:lpstr>
      <vt:lpstr>2. 构造识别活前缀的NFA </vt:lpstr>
      <vt:lpstr>2. 构造识别活前缀的NFA </vt:lpstr>
      <vt:lpstr>2. 构造识别活前缀的NFA </vt:lpstr>
      <vt:lpstr>3. LR(0)项目集规范族的构造</vt:lpstr>
      <vt:lpstr>Slide 45</vt:lpstr>
      <vt:lpstr>项目集的闭包CLOSURE——DFA状态</vt:lpstr>
      <vt:lpstr>GO 函数—状态转换函数</vt:lpstr>
      <vt:lpstr>LR(0)项目集规范族的构造算法</vt:lpstr>
      <vt:lpstr>LR(0)项目集规范族的构造说明</vt:lpstr>
      <vt:lpstr>例：一个文法LR(0)项目集规范族的构造</vt:lpstr>
      <vt:lpstr>Slide 51</vt:lpstr>
      <vt:lpstr>4.  LR(0)分析表的构造</vt:lpstr>
      <vt:lpstr>ACTION和GOTO可按如下方法构造：</vt:lpstr>
      <vt:lpstr>Slide 54</vt:lpstr>
      <vt:lpstr>Slide 55</vt:lpstr>
      <vt:lpstr>LR(0)文法</vt:lpstr>
      <vt:lpstr>LR分析使用两张表</vt:lpstr>
      <vt:lpstr>LR分析算法</vt:lpstr>
      <vt:lpstr>Slide 59</vt:lpstr>
      <vt:lpstr>5.  LR(0)分析器的工作过程</vt:lpstr>
      <vt:lpstr>Slide 61</vt:lpstr>
      <vt:lpstr>Slide 62</vt:lpstr>
      <vt:lpstr>项目集中的两种冲突</vt:lpstr>
      <vt:lpstr>6.3  SLR(1)分析技术</vt:lpstr>
      <vt:lpstr>LR（0）项目集规范族</vt:lpstr>
      <vt:lpstr>I3:   S→rD•  D→D•,i  例1文法的LR(0)分析表有多重入口</vt:lpstr>
      <vt:lpstr>Slide 67</vt:lpstr>
      <vt:lpstr>Slide 68</vt:lpstr>
      <vt:lpstr>Slide 69</vt:lpstr>
      <vt:lpstr>SLR(1)分析表的构造</vt:lpstr>
      <vt:lpstr>Slide 71</vt:lpstr>
      <vt:lpstr>Slide 72</vt:lpstr>
      <vt:lpstr>I3: S→rD•  D→D•,i  FOLLOW(S)={#}{,}=, 所有可用SLR(1)解决冲突，例1文法的SLR(1)分析表如下：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shu</cp:lastModifiedBy>
  <cp:revision>313</cp:revision>
  <dcterms:created xsi:type="dcterms:W3CDTF">1601-01-01T00:00:00Z</dcterms:created>
  <dcterms:modified xsi:type="dcterms:W3CDTF">2017-05-02T10:00:59Z</dcterms:modified>
</cp:coreProperties>
</file>