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74" r:id="rId3"/>
    <p:sldMasterId id="2147483698" r:id="rId4"/>
    <p:sldMasterId id="2147483710" r:id="rId5"/>
    <p:sldMasterId id="2147483735" r:id="rId6"/>
  </p:sldMasterIdLst>
  <p:notesMasterIdLst>
    <p:notesMasterId r:id="rId84"/>
  </p:notesMasterIdLst>
  <p:handoutMasterIdLst>
    <p:handoutMasterId r:id="rId85"/>
  </p:handoutMasterIdLst>
  <p:sldIdLst>
    <p:sldId id="526" r:id="rId7"/>
    <p:sldId id="762" r:id="rId8"/>
    <p:sldId id="815" r:id="rId9"/>
    <p:sldId id="816" r:id="rId10"/>
    <p:sldId id="817" r:id="rId11"/>
    <p:sldId id="818" r:id="rId12"/>
    <p:sldId id="819" r:id="rId13"/>
    <p:sldId id="820" r:id="rId14"/>
    <p:sldId id="821" r:id="rId15"/>
    <p:sldId id="822" r:id="rId16"/>
    <p:sldId id="823" r:id="rId17"/>
    <p:sldId id="824" r:id="rId18"/>
    <p:sldId id="825" r:id="rId19"/>
    <p:sldId id="826" r:id="rId20"/>
    <p:sldId id="827" r:id="rId21"/>
    <p:sldId id="828" r:id="rId22"/>
    <p:sldId id="527" r:id="rId23"/>
    <p:sldId id="790" r:id="rId24"/>
    <p:sldId id="838" r:id="rId25"/>
    <p:sldId id="404" r:id="rId26"/>
    <p:sldId id="721" r:id="rId27"/>
    <p:sldId id="722" r:id="rId28"/>
    <p:sldId id="723" r:id="rId29"/>
    <p:sldId id="867" r:id="rId30"/>
    <p:sldId id="869" r:id="rId31"/>
    <p:sldId id="720" r:id="rId32"/>
    <p:sldId id="829" r:id="rId33"/>
    <p:sldId id="830" r:id="rId34"/>
    <p:sldId id="714" r:id="rId35"/>
    <p:sldId id="840" r:id="rId36"/>
    <p:sldId id="765" r:id="rId37"/>
    <p:sldId id="839" r:id="rId38"/>
    <p:sldId id="831" r:id="rId39"/>
    <p:sldId id="715" r:id="rId40"/>
    <p:sldId id="832" r:id="rId41"/>
    <p:sldId id="766" r:id="rId42"/>
    <p:sldId id="833" r:id="rId43"/>
    <p:sldId id="834" r:id="rId44"/>
    <p:sldId id="835" r:id="rId45"/>
    <p:sldId id="836" r:id="rId46"/>
    <p:sldId id="837" r:id="rId47"/>
    <p:sldId id="670" r:id="rId48"/>
    <p:sldId id="842" r:id="rId49"/>
    <p:sldId id="773" r:id="rId50"/>
    <p:sldId id="847" r:id="rId51"/>
    <p:sldId id="843" r:id="rId52"/>
    <p:sldId id="844" r:id="rId53"/>
    <p:sldId id="845" r:id="rId54"/>
    <p:sldId id="857" r:id="rId55"/>
    <p:sldId id="846" r:id="rId56"/>
    <p:sldId id="776" r:id="rId57"/>
    <p:sldId id="849" r:id="rId58"/>
    <p:sldId id="848" r:id="rId59"/>
    <p:sldId id="850" r:id="rId60"/>
    <p:sldId id="777" r:id="rId61"/>
    <p:sldId id="851" r:id="rId62"/>
    <p:sldId id="778" r:id="rId63"/>
    <p:sldId id="779" r:id="rId64"/>
    <p:sldId id="854" r:id="rId65"/>
    <p:sldId id="852" r:id="rId66"/>
    <p:sldId id="780" r:id="rId67"/>
    <p:sldId id="781" r:id="rId68"/>
    <p:sldId id="853" r:id="rId69"/>
    <p:sldId id="782" r:id="rId70"/>
    <p:sldId id="855" r:id="rId71"/>
    <p:sldId id="783" r:id="rId72"/>
    <p:sldId id="856" r:id="rId73"/>
    <p:sldId id="784" r:id="rId74"/>
    <p:sldId id="859" r:id="rId75"/>
    <p:sldId id="858" r:id="rId76"/>
    <p:sldId id="860" r:id="rId77"/>
    <p:sldId id="863" r:id="rId78"/>
    <p:sldId id="864" r:id="rId79"/>
    <p:sldId id="865" r:id="rId80"/>
    <p:sldId id="866" r:id="rId81"/>
    <p:sldId id="759" r:id="rId82"/>
    <p:sldId id="277" r:id="rId83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0000"/>
    <a:srgbClr val="333399"/>
    <a:srgbClr val="008000"/>
    <a:srgbClr val="990099"/>
    <a:srgbClr val="9900CC"/>
    <a:srgbClr val="00FF00"/>
    <a:srgbClr val="5F5F5F"/>
    <a:srgbClr val="33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35" autoAdjust="0"/>
    <p:restoredTop sz="98113" autoAdjust="0"/>
  </p:normalViewPr>
  <p:slideViewPr>
    <p:cSldViewPr>
      <p:cViewPr>
        <p:scale>
          <a:sx n="82" d="100"/>
          <a:sy n="82" d="100"/>
        </p:scale>
        <p:origin x="-1248" y="-282"/>
      </p:cViewPr>
      <p:guideLst>
        <p:guide orient="horz" pos="2115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B7C3468-7B7C-43B8-BBE5-5C11F28BA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A65F-ED73-4193-9C9E-7B70C33B84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5A3F5-0057-47ED-ABCD-DA9C462CD00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CBB6B-E3AB-434C-9011-782C380050A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6C2BD-6172-42DE-BE9A-F5A22259115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CCACC-CF2C-4505-A686-AECA1679D23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8D836-2899-4431-BCE0-89C48BF92C5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5C20A-ACC4-4C86-A0B9-1C61644B9D9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5E05E-19DA-441B-BB76-CA99732D4F7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1E7C2-C60D-4BD4-A72D-1DF44D033DF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10427-63EE-4E70-AFBB-D1DE6407F2F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069CF-9203-4B28-A996-4401D25839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A38C1-CC6D-4717-9D7D-43DCCB02FCE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E8B90-BF94-4393-A205-DB866313BC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F402D-3909-4478-9CA9-9C95AC37283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52C79-7F83-4B0E-8FCA-BE99A1827A3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8084A-3ADE-4B10-ACC3-756AFA0252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22122-6CF0-4BA6-B169-F94873175B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92CA8-329D-440E-84C4-064F09F8D58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13AD3-B6EB-4764-AE2B-D0DA3B470CC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1B820-9BE3-4ABE-A1EC-BEC1381F920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807A5-584A-4230-8ACA-3C7815862E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43460-CB07-45D3-BD61-D2F671ABD85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EE206-C1A6-40B1-8C5C-89A18D6133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96530-B200-44BD-8A5F-CA52DE80E75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" name="Picture 8" descr="C:\Users\THINK\Desktop\个人简介 ppt\mat\SHU 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56846" y="44624"/>
            <a:ext cx="733425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7549008" y="549449"/>
            <a:ext cx="14874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buClr>
                <a:srgbClr val="800080"/>
              </a:buClr>
              <a:buFont typeface="Symbol" pitchFamily="18" charset="2"/>
              <a:buNone/>
              <a:defRPr/>
            </a:pPr>
            <a:r>
              <a:rPr kumimoji="1" lang="en-US" altLang="zh-CN" sz="12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Shanghai University</a:t>
            </a:r>
          </a:p>
        </p:txBody>
      </p:sp>
      <p:sp>
        <p:nvSpPr>
          <p:cNvPr id="11" name="TextBox 13"/>
          <p:cNvSpPr txBox="1"/>
          <p:nvPr userDrawn="1"/>
        </p:nvSpPr>
        <p:spPr>
          <a:xfrm>
            <a:off x="7549008" y="117649"/>
            <a:ext cx="14160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buClr>
                <a:srgbClr val="800080"/>
              </a:buClr>
              <a:buFont typeface="Symbol" pitchFamily="18" charset="2"/>
              <a:buNone/>
              <a:defRPr/>
            </a:pPr>
            <a:r>
              <a:rPr kumimoji="1" lang="zh-CN" altLang="en-US" sz="2400" b="1" dirty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上海大学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+mn-lt"/>
              </a:defRPr>
            </a:lvl1pPr>
          </a:lstStyle>
          <a:p>
            <a:pPr>
              <a:buClrTx/>
              <a:buFontTx/>
              <a:buNone/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95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+mn-lt"/>
              </a:defRPr>
            </a:lvl1pPr>
          </a:lstStyle>
          <a:p>
            <a:pPr>
              <a:buClrTx/>
              <a:buFontTx/>
              <a:buNone/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95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+mn-lt"/>
              </a:defRPr>
            </a:lvl1pPr>
          </a:lstStyle>
          <a:p>
            <a:pPr>
              <a:buClrTx/>
              <a:buFontTx/>
              <a:buNone/>
              <a:defRPr/>
            </a:pPr>
            <a:fld id="{58FA527D-C945-4030-BC91-F2A8D15149D4}" type="slidenum">
              <a:rPr lang="en-US" altLang="zh-CN">
                <a:solidFill>
                  <a:srgbClr val="000000"/>
                </a:solidFill>
                <a:ea typeface="宋体" pitchFamily="2" charset="-122"/>
              </a:rPr>
              <a:pPr>
                <a:buClrTx/>
                <a:buFontTx/>
                <a:buNone/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>
              <a:solidFill>
                <a:srgbClr val="003366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" name="Picture 8" descr="C:\Users\THINK\Desktop\个人简介 ppt\mat\SHU 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56846" y="44624"/>
            <a:ext cx="733425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7549008" y="549449"/>
            <a:ext cx="14874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buFont typeface="Symbol" pitchFamily="18" charset="2"/>
              <a:buNone/>
              <a:defRPr/>
            </a:pPr>
            <a:r>
              <a:rPr lang="en-US" altLang="zh-CN" sz="12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Shanghai University</a:t>
            </a:r>
          </a:p>
        </p:txBody>
      </p:sp>
      <p:sp>
        <p:nvSpPr>
          <p:cNvPr id="11" name="TextBox 13"/>
          <p:cNvSpPr txBox="1"/>
          <p:nvPr userDrawn="1"/>
        </p:nvSpPr>
        <p:spPr>
          <a:xfrm>
            <a:off x="7549008" y="117649"/>
            <a:ext cx="14160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buFont typeface="Symbol" pitchFamily="18" charset="2"/>
              <a:buNone/>
              <a:defRPr/>
            </a:pPr>
            <a:r>
              <a:rPr lang="zh-CN" altLang="en-US" b="1" dirty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上海大学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>
              <a:solidFill>
                <a:srgbClr val="003366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" name="Picture 8" descr="C:\Users\THINK\Desktop\个人简介 ppt\mat\SHU 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56846" y="44624"/>
            <a:ext cx="733425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7549008" y="549449"/>
            <a:ext cx="14874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buFont typeface="Symbol" pitchFamily="18" charset="2"/>
              <a:buNone/>
              <a:defRPr/>
            </a:pPr>
            <a:r>
              <a:rPr lang="en-US" altLang="zh-CN" sz="12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Shanghai University</a:t>
            </a:r>
          </a:p>
        </p:txBody>
      </p:sp>
      <p:sp>
        <p:nvSpPr>
          <p:cNvPr id="11" name="TextBox 13"/>
          <p:cNvSpPr txBox="1"/>
          <p:nvPr userDrawn="1"/>
        </p:nvSpPr>
        <p:spPr>
          <a:xfrm>
            <a:off x="7549008" y="117649"/>
            <a:ext cx="14160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buFont typeface="Symbol" pitchFamily="18" charset="2"/>
              <a:buNone/>
              <a:defRPr/>
            </a:pPr>
            <a:r>
              <a:rPr lang="zh-CN" altLang="en-US" b="1" dirty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上海大学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>
              <a:solidFill>
                <a:srgbClr val="003366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" name="Picture 8" descr="C:\Users\THINK\Desktop\个人简介 ppt\mat\SHU 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56846" y="44624"/>
            <a:ext cx="733425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7549008" y="549449"/>
            <a:ext cx="14874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buFont typeface="Symbol" pitchFamily="18" charset="2"/>
              <a:buNone/>
              <a:defRPr/>
            </a:pPr>
            <a:r>
              <a:rPr lang="en-US" altLang="zh-CN" sz="12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Shanghai University</a:t>
            </a:r>
          </a:p>
        </p:txBody>
      </p:sp>
      <p:sp>
        <p:nvSpPr>
          <p:cNvPr id="11" name="TextBox 13"/>
          <p:cNvSpPr txBox="1"/>
          <p:nvPr userDrawn="1"/>
        </p:nvSpPr>
        <p:spPr>
          <a:xfrm>
            <a:off x="7549008" y="117649"/>
            <a:ext cx="14160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buFont typeface="Symbol" pitchFamily="18" charset="2"/>
              <a:buNone/>
              <a:defRPr/>
            </a:pPr>
            <a:r>
              <a:rPr lang="zh-CN" altLang="en-US" b="1" dirty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上海大学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+mn-lt"/>
                <a:ea typeface="宋体" pitchFamily="2" charset="-122"/>
              </a:defRPr>
            </a:lvl1pPr>
          </a:lstStyle>
          <a:p>
            <a:pPr>
              <a:buClrTx/>
              <a:buFontTx/>
              <a:buNone/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5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+mn-lt"/>
                <a:ea typeface="宋体" pitchFamily="2" charset="-122"/>
              </a:defRPr>
            </a:lvl1pPr>
          </a:lstStyle>
          <a:p>
            <a:pPr>
              <a:buClrTx/>
              <a:buFontTx/>
              <a:buNone/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5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+mn-lt"/>
                <a:ea typeface="宋体" pitchFamily="2" charset="-122"/>
              </a:defRPr>
            </a:lvl1pPr>
          </a:lstStyle>
          <a:p>
            <a:pPr>
              <a:buClrTx/>
              <a:buFontTx/>
              <a:buNone/>
              <a:defRPr/>
            </a:pPr>
            <a:fld id="{5AADF2F7-3AEE-4611-8167-FAF34754E5B8}" type="slidenum">
              <a:rPr lang="en-US" altLang="zh-CN">
                <a:solidFill>
                  <a:srgbClr val="000000"/>
                </a:solidFill>
              </a:rPr>
              <a:pPr>
                <a:buClrTx/>
                <a:buFontTx/>
                <a:buNone/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slide" Target="slide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7"/>
          <p:cNvSpPr txBox="1">
            <a:spLocks noChangeArrowheads="1"/>
          </p:cNvSpPr>
          <p:nvPr/>
        </p:nvSpPr>
        <p:spPr bwMode="auto">
          <a:xfrm>
            <a:off x="395536" y="1066800"/>
            <a:ext cx="87484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3000" b="1" dirty="0" smtClean="0">
                <a:solidFill>
                  <a:schemeClr val="tx1"/>
                </a:solidFill>
                <a:latin typeface="楷体_GB2312" pitchFamily="49" charset="-122"/>
              </a:rPr>
              <a:t>语义分析和中间代码生成在编译程序中的逻辑位置</a:t>
            </a:r>
            <a:endParaRPr lang="zh-CN" altLang="en-US" sz="3000" b="1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5123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126311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126311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126311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126311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AutoShape 95"/>
          <p:cNvSpPr>
            <a:spLocks noChangeArrowheads="1"/>
          </p:cNvSpPr>
          <p:nvPr/>
        </p:nvSpPr>
        <p:spPr bwMode="auto">
          <a:xfrm>
            <a:off x="1476375" y="1844824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词法分析</a:t>
            </a:r>
          </a:p>
        </p:txBody>
      </p:sp>
      <p:sp>
        <p:nvSpPr>
          <p:cNvPr id="5129" name="AutoShape 96"/>
          <p:cNvSpPr>
            <a:spLocks noChangeArrowheads="1"/>
          </p:cNvSpPr>
          <p:nvPr/>
        </p:nvSpPr>
        <p:spPr bwMode="auto">
          <a:xfrm>
            <a:off x="2124075" y="2492524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语法分析</a:t>
            </a:r>
          </a:p>
        </p:txBody>
      </p:sp>
      <p:sp>
        <p:nvSpPr>
          <p:cNvPr id="5130" name="AutoShape 97"/>
          <p:cNvSpPr>
            <a:spLocks noChangeArrowheads="1"/>
          </p:cNvSpPr>
          <p:nvPr/>
        </p:nvSpPr>
        <p:spPr bwMode="auto">
          <a:xfrm>
            <a:off x="3492500" y="3792686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中间代码生成</a:t>
            </a:r>
          </a:p>
        </p:txBody>
      </p:sp>
      <p:sp>
        <p:nvSpPr>
          <p:cNvPr id="5131" name="AutoShape 98"/>
          <p:cNvSpPr>
            <a:spLocks noChangeArrowheads="1"/>
          </p:cNvSpPr>
          <p:nvPr/>
        </p:nvSpPr>
        <p:spPr bwMode="auto">
          <a:xfrm>
            <a:off x="4141788" y="4440386"/>
            <a:ext cx="165417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中间代码优化</a:t>
            </a:r>
          </a:p>
        </p:txBody>
      </p:sp>
      <p:sp>
        <p:nvSpPr>
          <p:cNvPr id="5132" name="AutoShape 99"/>
          <p:cNvSpPr>
            <a:spLocks noChangeArrowheads="1"/>
          </p:cNvSpPr>
          <p:nvPr/>
        </p:nvSpPr>
        <p:spPr bwMode="auto">
          <a:xfrm>
            <a:off x="5435600" y="5737374"/>
            <a:ext cx="165735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目标代码优化</a:t>
            </a:r>
          </a:p>
        </p:txBody>
      </p:sp>
      <p:sp>
        <p:nvSpPr>
          <p:cNvPr id="5133" name="AutoShape 100"/>
          <p:cNvSpPr>
            <a:spLocks noChangeArrowheads="1"/>
          </p:cNvSpPr>
          <p:nvPr/>
        </p:nvSpPr>
        <p:spPr bwMode="auto">
          <a:xfrm>
            <a:off x="4787900" y="5088086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目标代码生成</a:t>
            </a:r>
          </a:p>
        </p:txBody>
      </p:sp>
      <p:sp>
        <p:nvSpPr>
          <p:cNvPr id="5134" name="AutoShape 101"/>
          <p:cNvSpPr>
            <a:spLocks noChangeArrowheads="1"/>
          </p:cNvSpPr>
          <p:nvPr/>
        </p:nvSpPr>
        <p:spPr bwMode="auto">
          <a:xfrm>
            <a:off x="2773363" y="3144986"/>
            <a:ext cx="1646237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kumimoji="0" lang="zh-CN" altLang="en-US" sz="2000" b="1" dirty="0">
                <a:solidFill>
                  <a:srgbClr val="800080"/>
                </a:solidFill>
              </a:rPr>
              <a:t>静态语</a:t>
            </a:r>
            <a:r>
              <a:rPr lang="zh-CN" altLang="en-US" sz="2000" b="1" dirty="0">
                <a:solidFill>
                  <a:srgbClr val="800080"/>
                </a:solidFill>
              </a:rPr>
              <a:t>义分析</a:t>
            </a:r>
          </a:p>
        </p:txBody>
      </p:sp>
      <p:sp>
        <p:nvSpPr>
          <p:cNvPr id="5135" name="Line 102"/>
          <p:cNvSpPr>
            <a:spLocks noChangeShapeType="1"/>
          </p:cNvSpPr>
          <p:nvPr/>
        </p:nvSpPr>
        <p:spPr bwMode="auto">
          <a:xfrm>
            <a:off x="1690688" y="2209949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6" name="Line 103"/>
          <p:cNvSpPr>
            <a:spLocks noChangeShapeType="1"/>
          </p:cNvSpPr>
          <p:nvPr/>
        </p:nvSpPr>
        <p:spPr bwMode="auto">
          <a:xfrm>
            <a:off x="1690688" y="2641749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7" name="Line 104"/>
          <p:cNvSpPr>
            <a:spLocks noChangeShapeType="1"/>
          </p:cNvSpPr>
          <p:nvPr/>
        </p:nvSpPr>
        <p:spPr bwMode="auto">
          <a:xfrm>
            <a:off x="2338388" y="2857649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8" name="Line 105"/>
          <p:cNvSpPr>
            <a:spLocks noChangeShapeType="1"/>
          </p:cNvSpPr>
          <p:nvPr/>
        </p:nvSpPr>
        <p:spPr bwMode="auto">
          <a:xfrm>
            <a:off x="2338388" y="3289449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9" name="Line 106"/>
          <p:cNvSpPr>
            <a:spLocks noChangeShapeType="1"/>
          </p:cNvSpPr>
          <p:nvPr/>
        </p:nvSpPr>
        <p:spPr bwMode="auto">
          <a:xfrm>
            <a:off x="3057525" y="3506936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" name="Line 107"/>
          <p:cNvSpPr>
            <a:spLocks noChangeShapeType="1"/>
          </p:cNvSpPr>
          <p:nvPr/>
        </p:nvSpPr>
        <p:spPr bwMode="auto">
          <a:xfrm>
            <a:off x="3057525" y="3938736"/>
            <a:ext cx="4333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1" name="Line 108"/>
          <p:cNvSpPr>
            <a:spLocks noChangeShapeType="1"/>
          </p:cNvSpPr>
          <p:nvPr/>
        </p:nvSpPr>
        <p:spPr bwMode="auto">
          <a:xfrm>
            <a:off x="3706813" y="4154636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2" name="Line 109"/>
          <p:cNvSpPr>
            <a:spLocks noChangeShapeType="1"/>
          </p:cNvSpPr>
          <p:nvPr/>
        </p:nvSpPr>
        <p:spPr bwMode="auto">
          <a:xfrm>
            <a:off x="3706813" y="4586436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3" name="Line 110"/>
          <p:cNvSpPr>
            <a:spLocks noChangeShapeType="1"/>
          </p:cNvSpPr>
          <p:nvPr/>
        </p:nvSpPr>
        <p:spPr bwMode="auto">
          <a:xfrm>
            <a:off x="4356100" y="4802336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4" name="Line 111"/>
          <p:cNvSpPr>
            <a:spLocks noChangeShapeType="1"/>
          </p:cNvSpPr>
          <p:nvPr/>
        </p:nvSpPr>
        <p:spPr bwMode="auto">
          <a:xfrm>
            <a:off x="4356100" y="5234136"/>
            <a:ext cx="4333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5" name="Line 112"/>
          <p:cNvSpPr>
            <a:spLocks noChangeShapeType="1"/>
          </p:cNvSpPr>
          <p:nvPr/>
        </p:nvSpPr>
        <p:spPr bwMode="auto">
          <a:xfrm>
            <a:off x="5002213" y="5450036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6" name="Line 113"/>
          <p:cNvSpPr>
            <a:spLocks noChangeShapeType="1"/>
          </p:cNvSpPr>
          <p:nvPr/>
        </p:nvSpPr>
        <p:spPr bwMode="auto">
          <a:xfrm>
            <a:off x="5002213" y="5881836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4419600" y="2065486"/>
            <a:ext cx="3248025" cy="1873250"/>
            <a:chOff x="2784" y="1434"/>
            <a:chExt cx="2046" cy="1180"/>
          </a:xfrm>
        </p:grpSpPr>
        <p:sp>
          <p:nvSpPr>
            <p:cNvPr id="5148" name="AutoShape 115"/>
            <p:cNvSpPr>
              <a:spLocks noChangeArrowheads="1"/>
            </p:cNvSpPr>
            <p:nvPr/>
          </p:nvSpPr>
          <p:spPr bwMode="auto">
            <a:xfrm>
              <a:off x="3379" y="1434"/>
              <a:ext cx="1451" cy="771"/>
            </a:xfrm>
            <a:prstGeom prst="wedgeEllipseCallout">
              <a:avLst>
                <a:gd name="adj1" fmla="val -43750"/>
                <a:gd name="adj2" fmla="val 70000"/>
              </a:avLst>
            </a:prstGeom>
            <a:noFill/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800080"/>
                  </a:solidFill>
                </a:rPr>
                <a:t>语义处理</a:t>
              </a:r>
            </a:p>
          </p:txBody>
        </p:sp>
        <p:sp>
          <p:nvSpPr>
            <p:cNvPr id="5149" name="Line 116"/>
            <p:cNvSpPr>
              <a:spLocks noChangeShapeType="1"/>
            </p:cNvSpPr>
            <p:nvPr/>
          </p:nvSpPr>
          <p:spPr bwMode="auto">
            <a:xfrm>
              <a:off x="2784" y="2256"/>
              <a:ext cx="672" cy="0"/>
            </a:xfrm>
            <a:prstGeom prst="line">
              <a:avLst/>
            </a:prstGeom>
            <a:noFill/>
            <a:ln w="9525" cap="rnd">
              <a:solidFill>
                <a:srgbClr val="003366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" name="Line 117"/>
            <p:cNvSpPr>
              <a:spLocks noChangeShapeType="1"/>
            </p:cNvSpPr>
            <p:nvPr/>
          </p:nvSpPr>
          <p:spPr bwMode="auto">
            <a:xfrm>
              <a:off x="3470" y="2251"/>
              <a:ext cx="0" cy="363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" name="Line 118"/>
            <p:cNvSpPr>
              <a:spLocks noChangeShapeType="1"/>
            </p:cNvSpPr>
            <p:nvPr/>
          </p:nvSpPr>
          <p:spPr bwMode="auto">
            <a:xfrm flipH="1">
              <a:off x="3198" y="2614"/>
              <a:ext cx="272" cy="0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755576" y="245781"/>
            <a:ext cx="6336704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静态语义分析与中间代码生成</a:t>
            </a:r>
            <a:endParaRPr lang="zh-CN" altLang="en-US" sz="3600" b="1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9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40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41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42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43" name="Rectangle 23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440344" name="Text Box 2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作用域与可见性</a:t>
            </a:r>
          </a:p>
        </p:txBody>
      </p:sp>
      <p:sp>
        <p:nvSpPr>
          <p:cNvPr id="440345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46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47" name="AutoShape 2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48" name="AutoShape 2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49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0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1" name="AutoShape 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2" name="AutoShape 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3" name="Rectangle 33"/>
          <p:cNvSpPr>
            <a:spLocks noChangeArrowheads="1"/>
          </p:cNvSpPr>
          <p:nvPr/>
        </p:nvSpPr>
        <p:spPr bwMode="auto">
          <a:xfrm>
            <a:off x="1104900" y="2057400"/>
            <a:ext cx="7859713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嵌套的</a:t>
            </a:r>
            <a:r>
              <a:rPr kumimoji="0" lang="zh-CN" altLang="en-US" sz="2800" b="1">
                <a:solidFill>
                  <a:srgbClr val="800080"/>
                </a:solidFill>
              </a:rPr>
              <a:t>作用域</a:t>
            </a:r>
            <a:r>
              <a:rPr kumimoji="0" lang="zh-CN" altLang="en-US" sz="2800" b="1"/>
              <a:t>（</a:t>
            </a:r>
            <a:r>
              <a:rPr kumimoji="0" lang="en-US" altLang="zh-CN" sz="2800" i="1"/>
              <a:t>nested scopes</a:t>
            </a:r>
            <a:r>
              <a:rPr kumimoji="0" lang="zh-CN" altLang="en-US" sz="2800" b="1"/>
              <a:t>）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</a:rPr>
              <a:t>  开作用域与闭作用域</a:t>
            </a:r>
            <a:r>
              <a:rPr kumimoji="0" lang="zh-CN" altLang="en-US" sz="2800" b="1"/>
              <a:t>（相应于程序中特殊点）</a:t>
            </a:r>
            <a:endParaRPr kumimoji="0" lang="zh-CN" altLang="en-US" sz="28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该点所在的作用域为</a:t>
            </a:r>
            <a:r>
              <a:rPr kumimoji="0" lang="zh-CN" altLang="en-US" b="1">
                <a:solidFill>
                  <a:srgbClr val="800080"/>
                </a:solidFill>
              </a:rPr>
              <a:t>当前作用域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楷体_GB2312" pitchFamily="49" charset="-122"/>
              </a:rPr>
              <a:t> </a:t>
            </a:r>
            <a:r>
              <a:rPr kumimoji="0" lang="zh-CN" altLang="en-US" b="1"/>
              <a:t>当前作用域与包含它的程序单元所构成的作用域称</a:t>
            </a:r>
          </a:p>
          <a:p>
            <a:pPr lvl="1">
              <a:buFontTx/>
              <a:buNone/>
            </a:pPr>
            <a:r>
              <a:rPr kumimoji="0" lang="zh-CN" altLang="en-US" b="1"/>
              <a:t>   为</a:t>
            </a:r>
            <a:r>
              <a:rPr kumimoji="0" lang="zh-CN" altLang="en-US" b="1">
                <a:solidFill>
                  <a:srgbClr val="800080"/>
                </a:solidFill>
              </a:rPr>
              <a:t>开作用域</a:t>
            </a:r>
            <a:r>
              <a:rPr kumimoji="0" lang="zh-CN" altLang="en-US" b="1"/>
              <a:t>（</a:t>
            </a:r>
            <a:r>
              <a:rPr kumimoji="0" lang="en-US" altLang="zh-CN" i="1"/>
              <a:t>open scopes</a:t>
            </a:r>
            <a:r>
              <a:rPr kumimoji="0" lang="zh-CN" altLang="en-US" b="1"/>
              <a:t>）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lang="zh-CN" altLang="en-US" b="1">
                <a:latin typeface="楷体_GB2312" pitchFamily="49" charset="-122"/>
              </a:rPr>
              <a:t> </a:t>
            </a:r>
            <a:r>
              <a:rPr kumimoji="0" lang="zh-CN" altLang="en-US" b="1"/>
              <a:t>不属于开作用域的作用域称为</a:t>
            </a:r>
            <a:r>
              <a:rPr kumimoji="0" lang="zh-CN" altLang="en-US" b="1">
                <a:solidFill>
                  <a:srgbClr val="800080"/>
                </a:solidFill>
              </a:rPr>
              <a:t>闭作用域</a:t>
            </a:r>
            <a:r>
              <a:rPr kumimoji="0" lang="zh-CN" altLang="en-US" b="1"/>
              <a:t>（</a:t>
            </a:r>
            <a:r>
              <a:rPr kumimoji="0" lang="en-US" altLang="zh-CN" i="1"/>
              <a:t>close</a:t>
            </a:r>
          </a:p>
          <a:p>
            <a:pPr lvl="1">
              <a:buFontTx/>
              <a:buNone/>
            </a:pPr>
            <a:r>
              <a:rPr kumimoji="0" lang="en-US" altLang="zh-CN" i="1"/>
              <a:t>    scopes</a:t>
            </a:r>
            <a:r>
              <a:rPr kumimoji="0" lang="zh-CN" altLang="en-US" b="1"/>
              <a:t>）</a:t>
            </a:r>
            <a:endParaRPr kumimoji="0" lang="zh-CN" altLang="en-US" sz="1000" b="1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4" name="Rectangle 6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601095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作用域与可见性</a:t>
            </a:r>
          </a:p>
        </p:txBody>
      </p:sp>
      <p:sp>
        <p:nvSpPr>
          <p:cNvPr id="60109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100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101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102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103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104" name="Rectangle 16"/>
          <p:cNvSpPr>
            <a:spLocks noChangeArrowheads="1"/>
          </p:cNvSpPr>
          <p:nvPr/>
        </p:nvSpPr>
        <p:spPr bwMode="auto">
          <a:xfrm>
            <a:off x="1104900" y="2057400"/>
            <a:ext cx="7859588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常用的可见性规则</a:t>
            </a:r>
            <a:r>
              <a:rPr kumimoji="0" lang="zh-CN" altLang="en-US" sz="2800" b="1" dirty="0"/>
              <a:t>（</a:t>
            </a:r>
            <a:r>
              <a:rPr kumimoji="0" lang="en-US" altLang="zh-CN" sz="2800" i="1" dirty="0"/>
              <a:t>visibility rules</a:t>
            </a:r>
            <a:r>
              <a:rPr kumimoji="0" lang="zh-CN" altLang="en-US" sz="2800" b="1" dirty="0"/>
              <a:t>）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/>
              <a:t>在程序的任何一点，只有在该点的开作用域中声明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的名字才是可访问的</a:t>
            </a:r>
            <a:endParaRPr kumimoji="0"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 smtClean="0"/>
              <a:t>  若</a:t>
            </a:r>
            <a:r>
              <a:rPr kumimoji="0" lang="zh-CN" altLang="en-US" b="1" dirty="0"/>
              <a:t>一个名字在多个开作用域中被声明，则把离该名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字的某个引用最近的声明作为该引用的解释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kumimoji="0" lang="zh-CN" altLang="en-US" b="1" dirty="0"/>
              <a:t>新的声明只能出现在当前作用域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5" name="AutoShape 6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6" name="AutoShape 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7" name="AutoShape 6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8" name="AutoShape 6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9" name="Rectangle 69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450630" name="Text Box 7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作用域与符号表组织</a:t>
            </a:r>
          </a:p>
        </p:txBody>
      </p:sp>
      <p:sp>
        <p:nvSpPr>
          <p:cNvPr id="450631" name="AutoShape 7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2" name="AutoShape 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3" name="AutoShape 7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4" name="AutoShape 7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5" name="AutoShape 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6" name="AutoShape 7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7" name="AutoShape 7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8" name="AutoShape 7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9" name="Rectangle 79"/>
          <p:cNvSpPr>
            <a:spLocks noChangeArrowheads="1"/>
          </p:cNvSpPr>
          <p:nvPr/>
        </p:nvSpPr>
        <p:spPr bwMode="auto">
          <a:xfrm>
            <a:off x="1104900" y="2057400"/>
            <a:ext cx="7658100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>
                <a:solidFill>
                  <a:srgbClr val="800080"/>
                </a:solidFill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</a:rPr>
              <a:t>作用域与单符号表组织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所有嵌套的作用域共用一个全局符号表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楷体_GB2312" pitchFamily="49" charset="-122"/>
              </a:rPr>
              <a:t> </a:t>
            </a:r>
            <a:r>
              <a:rPr kumimoji="0" lang="zh-CN" altLang="en-US" b="1"/>
              <a:t>每个作用域有一个作用域号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 b="1"/>
              <a:t>  仅记录开作用域中的符号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 b="1"/>
              <a:t>  当某个作用域成为闭作用域时，从符号表中删除该</a:t>
            </a:r>
          </a:p>
          <a:p>
            <a:pPr lvl="1">
              <a:buFontTx/>
              <a:buNone/>
            </a:pPr>
            <a:r>
              <a:rPr kumimoji="0" lang="zh-CN" altLang="en-US" b="1"/>
              <a:t>   作用域中所声明的名字</a:t>
            </a:r>
            <a:endParaRPr kumimoji="0" lang="zh-CN" altLang="en-US" sz="1000" b="1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Text Box 2"/>
          <p:cNvSpPr txBox="1">
            <a:spLocks noChangeArrowheads="1"/>
          </p:cNvSpPr>
          <p:nvPr/>
        </p:nvSpPr>
        <p:spPr bwMode="auto">
          <a:xfrm>
            <a:off x="6443663" y="1176338"/>
            <a:ext cx="2592387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var x,y;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var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var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var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   ……  </a:t>
            </a:r>
            <a:r>
              <a:rPr lang="en-US" altLang="zh-CN" sz="1800" b="1">
                <a:solidFill>
                  <a:srgbClr val="800080"/>
                </a:solidFill>
                <a:ea typeface="宋体" pitchFamily="2" charset="-122"/>
              </a:rPr>
              <a:t>/*here*/</a:t>
            </a:r>
            <a:endParaRPr lang="en-US" altLang="zh-CN" sz="1800" b="1"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begin</a:t>
            </a:r>
            <a:endParaRPr lang="en-US" altLang="zh-CN" sz="1800" b="1">
              <a:solidFill>
                <a:srgbClr val="800080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end. </a:t>
            </a: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684213" y="2081213"/>
            <a:ext cx="58324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rgbClr val="800080"/>
                </a:solidFill>
              </a:rPr>
              <a:t>    </a:t>
            </a:r>
            <a:r>
              <a:rPr lang="zh-CN" altLang="en-US" sz="2800" b="1">
                <a:solidFill>
                  <a:srgbClr val="800080"/>
                </a:solidFill>
              </a:rPr>
              <a:t>例：</a:t>
            </a:r>
            <a:r>
              <a:rPr lang="zh-CN" altLang="en-US" b="1"/>
              <a:t>右边某语言程序在处理到</a:t>
            </a:r>
            <a:r>
              <a:rPr lang="en-US" altLang="zh-CN"/>
              <a:t>/*here*/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          </a:t>
            </a:r>
            <a:r>
              <a:rPr lang="zh-CN" altLang="en-US" b="1"/>
              <a:t>时的符号表（以哈希表为例）</a:t>
            </a: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828675" y="1066800"/>
            <a:ext cx="5343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</a:rPr>
              <a:t>所有嵌套的作用域共用一个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</a:rPr>
              <a:t>    全局符号表</a:t>
            </a:r>
          </a:p>
        </p:txBody>
      </p:sp>
      <p:sp>
        <p:nvSpPr>
          <p:cNvPr id="728069" name="Rectangle 5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728070" name="Line 6"/>
          <p:cNvSpPr>
            <a:spLocks noChangeShapeType="1"/>
          </p:cNvSpPr>
          <p:nvPr/>
        </p:nvSpPr>
        <p:spPr bwMode="auto">
          <a:xfrm>
            <a:off x="1295400" y="32004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1" name="Line 7"/>
          <p:cNvSpPr>
            <a:spLocks noChangeShapeType="1"/>
          </p:cNvSpPr>
          <p:nvPr/>
        </p:nvSpPr>
        <p:spPr bwMode="auto">
          <a:xfrm>
            <a:off x="2514600" y="32004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2" name="Line 8"/>
          <p:cNvSpPr>
            <a:spLocks noChangeShapeType="1"/>
          </p:cNvSpPr>
          <p:nvPr/>
        </p:nvSpPr>
        <p:spPr bwMode="auto">
          <a:xfrm>
            <a:off x="1295400" y="32004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3" name="Line 9"/>
          <p:cNvSpPr>
            <a:spLocks noChangeShapeType="1"/>
          </p:cNvSpPr>
          <p:nvPr/>
        </p:nvSpPr>
        <p:spPr bwMode="auto">
          <a:xfrm>
            <a:off x="1295400" y="3810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auto">
          <a:xfrm>
            <a:off x="1295400" y="4419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5" name="Text Box 11"/>
          <p:cNvSpPr txBox="1">
            <a:spLocks noChangeArrowheads="1"/>
          </p:cNvSpPr>
          <p:nvPr/>
        </p:nvSpPr>
        <p:spPr bwMode="auto">
          <a:xfrm>
            <a:off x="1752600" y="4632325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olidFill>
                  <a:srgbClr val="800080"/>
                </a:solidFill>
                <a:sym typeface="Symbol" pitchFamily="18" charset="2"/>
              </a:rPr>
              <a:t></a:t>
            </a:r>
          </a:p>
        </p:txBody>
      </p:sp>
      <p:sp>
        <p:nvSpPr>
          <p:cNvPr id="728076" name="Text Box 12"/>
          <p:cNvSpPr txBox="1">
            <a:spLocks noChangeArrowheads="1"/>
          </p:cNvSpPr>
          <p:nvPr/>
        </p:nvSpPr>
        <p:spPr bwMode="auto">
          <a:xfrm>
            <a:off x="2971800" y="327660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t(2)</a:t>
            </a:r>
          </a:p>
        </p:txBody>
      </p:sp>
      <p:sp>
        <p:nvSpPr>
          <p:cNvPr id="728077" name="Line 13"/>
          <p:cNvSpPr>
            <a:spLocks noChangeShapeType="1"/>
          </p:cNvSpPr>
          <p:nvPr/>
        </p:nvSpPr>
        <p:spPr bwMode="auto">
          <a:xfrm>
            <a:off x="2514600" y="35052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8" name="Line 14"/>
          <p:cNvSpPr>
            <a:spLocks noChangeShapeType="1"/>
          </p:cNvSpPr>
          <p:nvPr/>
        </p:nvSpPr>
        <p:spPr bwMode="auto">
          <a:xfrm>
            <a:off x="1295400" y="5334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9" name="Line 15"/>
          <p:cNvSpPr>
            <a:spLocks noChangeShapeType="1"/>
          </p:cNvSpPr>
          <p:nvPr/>
        </p:nvSpPr>
        <p:spPr bwMode="auto">
          <a:xfrm>
            <a:off x="1295400" y="5943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0" name="Text Box 16"/>
          <p:cNvSpPr txBox="1">
            <a:spLocks noChangeArrowheads="1"/>
          </p:cNvSpPr>
          <p:nvPr/>
        </p:nvSpPr>
        <p:spPr bwMode="auto">
          <a:xfrm>
            <a:off x="4191000" y="3276600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p(1)</a:t>
            </a:r>
          </a:p>
        </p:txBody>
      </p:sp>
      <p:sp>
        <p:nvSpPr>
          <p:cNvPr id="728081" name="Text Box 17"/>
          <p:cNvSpPr txBox="1">
            <a:spLocks noChangeArrowheads="1"/>
          </p:cNvSpPr>
          <p:nvPr/>
        </p:nvSpPr>
        <p:spPr bwMode="auto">
          <a:xfrm>
            <a:off x="5486400" y="32670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a(1)</a:t>
            </a:r>
          </a:p>
        </p:txBody>
      </p:sp>
      <p:sp>
        <p:nvSpPr>
          <p:cNvPr id="728082" name="Line 18"/>
          <p:cNvSpPr>
            <a:spLocks noChangeShapeType="1"/>
          </p:cNvSpPr>
          <p:nvPr/>
        </p:nvSpPr>
        <p:spPr bwMode="auto">
          <a:xfrm>
            <a:off x="3733800" y="35052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3" name="Line 19"/>
          <p:cNvSpPr>
            <a:spLocks noChangeShapeType="1"/>
          </p:cNvSpPr>
          <p:nvPr/>
        </p:nvSpPr>
        <p:spPr bwMode="auto">
          <a:xfrm>
            <a:off x="5029200" y="35052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4" name="Text Box 20"/>
          <p:cNvSpPr txBox="1">
            <a:spLocks noChangeArrowheads="1"/>
          </p:cNvSpPr>
          <p:nvPr/>
        </p:nvSpPr>
        <p:spPr bwMode="auto">
          <a:xfrm>
            <a:off x="2971800" y="54006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s(2)</a:t>
            </a:r>
          </a:p>
        </p:txBody>
      </p:sp>
      <p:sp>
        <p:nvSpPr>
          <p:cNvPr id="728085" name="Line 21"/>
          <p:cNvSpPr>
            <a:spLocks noChangeShapeType="1"/>
          </p:cNvSpPr>
          <p:nvPr/>
        </p:nvSpPr>
        <p:spPr bwMode="auto">
          <a:xfrm>
            <a:off x="2514600" y="56292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6" name="Text Box 22"/>
          <p:cNvSpPr txBox="1">
            <a:spLocks noChangeArrowheads="1"/>
          </p:cNvSpPr>
          <p:nvPr/>
        </p:nvSpPr>
        <p:spPr bwMode="auto">
          <a:xfrm>
            <a:off x="4191000" y="5400675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r(1)</a:t>
            </a:r>
          </a:p>
        </p:txBody>
      </p:sp>
      <p:sp>
        <p:nvSpPr>
          <p:cNvPr id="728087" name="Text Box 23"/>
          <p:cNvSpPr txBox="1">
            <a:spLocks noChangeArrowheads="1"/>
          </p:cNvSpPr>
          <p:nvPr/>
        </p:nvSpPr>
        <p:spPr bwMode="auto">
          <a:xfrm>
            <a:off x="5486400" y="539115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y(1)</a:t>
            </a:r>
          </a:p>
        </p:txBody>
      </p:sp>
      <p:sp>
        <p:nvSpPr>
          <p:cNvPr id="728088" name="Line 24"/>
          <p:cNvSpPr>
            <a:spLocks noChangeShapeType="1"/>
          </p:cNvSpPr>
          <p:nvPr/>
        </p:nvSpPr>
        <p:spPr bwMode="auto">
          <a:xfrm>
            <a:off x="3733800" y="56292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9" name="Line 25"/>
          <p:cNvSpPr>
            <a:spLocks noChangeShapeType="1"/>
          </p:cNvSpPr>
          <p:nvPr/>
        </p:nvSpPr>
        <p:spPr bwMode="auto">
          <a:xfrm>
            <a:off x="5029200" y="56292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0" name="Text Box 26"/>
          <p:cNvSpPr txBox="1">
            <a:spLocks noChangeArrowheads="1"/>
          </p:cNvSpPr>
          <p:nvPr/>
        </p:nvSpPr>
        <p:spPr bwMode="auto">
          <a:xfrm>
            <a:off x="2971800" y="39528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x(3)</a:t>
            </a:r>
          </a:p>
        </p:txBody>
      </p:sp>
      <p:sp>
        <p:nvSpPr>
          <p:cNvPr id="728091" name="Line 27"/>
          <p:cNvSpPr>
            <a:spLocks noChangeShapeType="1"/>
          </p:cNvSpPr>
          <p:nvPr/>
        </p:nvSpPr>
        <p:spPr bwMode="auto">
          <a:xfrm>
            <a:off x="2514600" y="41814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2" name="Text Box 28"/>
          <p:cNvSpPr txBox="1">
            <a:spLocks noChangeArrowheads="1"/>
          </p:cNvSpPr>
          <p:nvPr/>
        </p:nvSpPr>
        <p:spPr bwMode="auto">
          <a:xfrm>
            <a:off x="4191000" y="3952875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x(2)</a:t>
            </a:r>
          </a:p>
        </p:txBody>
      </p:sp>
      <p:sp>
        <p:nvSpPr>
          <p:cNvPr id="728093" name="Text Box 29"/>
          <p:cNvSpPr txBox="1">
            <a:spLocks noChangeArrowheads="1"/>
          </p:cNvSpPr>
          <p:nvPr/>
        </p:nvSpPr>
        <p:spPr bwMode="auto">
          <a:xfrm>
            <a:off x="5486400" y="394335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x(1)</a:t>
            </a:r>
          </a:p>
        </p:txBody>
      </p:sp>
      <p:sp>
        <p:nvSpPr>
          <p:cNvPr id="728094" name="Line 30"/>
          <p:cNvSpPr>
            <a:spLocks noChangeShapeType="1"/>
          </p:cNvSpPr>
          <p:nvPr/>
        </p:nvSpPr>
        <p:spPr bwMode="auto">
          <a:xfrm>
            <a:off x="3733800" y="41814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5" name="Line 31"/>
          <p:cNvSpPr>
            <a:spLocks noChangeShapeType="1"/>
          </p:cNvSpPr>
          <p:nvPr/>
        </p:nvSpPr>
        <p:spPr bwMode="auto">
          <a:xfrm>
            <a:off x="5029200" y="41814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6" name="Rectangle 32"/>
          <p:cNvSpPr>
            <a:spLocks noChangeArrowheads="1"/>
          </p:cNvSpPr>
          <p:nvPr/>
        </p:nvSpPr>
        <p:spPr bwMode="auto">
          <a:xfrm>
            <a:off x="990600" y="6096000"/>
            <a:ext cx="522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Hash Table     </a:t>
            </a:r>
            <a:r>
              <a:rPr lang="zh-CN" altLang="en-US" b="1"/>
              <a:t>（表中数字代表层号）</a:t>
            </a:r>
          </a:p>
        </p:txBody>
      </p:sp>
      <p:sp>
        <p:nvSpPr>
          <p:cNvPr id="728097" name="AutoShape 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098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099" name="AutoShape 3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100" name="AutoShape 3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101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102" name="AutoShape 3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103" name="AutoShape 3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104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105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106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107" name="AutoShape 4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108" name="AutoShape 4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6" name="Text Box 4"/>
          <p:cNvSpPr txBox="1">
            <a:spLocks noChangeArrowheads="1"/>
          </p:cNvSpPr>
          <p:nvPr/>
        </p:nvSpPr>
        <p:spPr bwMode="auto">
          <a:xfrm>
            <a:off x="828675" y="1066800"/>
            <a:ext cx="5343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</a:rPr>
              <a:t>所有嵌套的作用域共用一个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</a:rPr>
              <a:t>    全局符号表</a:t>
            </a: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graphicFrame>
        <p:nvGraphicFramePr>
          <p:cNvPr id="730157" name="Object 45"/>
          <p:cNvGraphicFramePr>
            <a:graphicFrameLocks noChangeAspect="1"/>
          </p:cNvGraphicFramePr>
          <p:nvPr/>
        </p:nvGraphicFramePr>
        <p:xfrm>
          <a:off x="990600" y="3135313"/>
          <a:ext cx="5165725" cy="2957512"/>
        </p:xfrm>
        <a:graphic>
          <a:graphicData uri="http://schemas.openxmlformats.org/presentationml/2006/ole">
            <p:oleObj spid="_x0000_s40962" name="Visio" r:id="rId3" imgW="4366870" imgH="2506370" progId="Visio.Drawing.11">
              <p:embed/>
            </p:oleObj>
          </a:graphicData>
        </a:graphic>
      </p:graphicFrame>
      <p:sp>
        <p:nvSpPr>
          <p:cNvPr id="730158" name="Text Box 46"/>
          <p:cNvSpPr txBox="1">
            <a:spLocks noChangeArrowheads="1"/>
          </p:cNvSpPr>
          <p:nvPr/>
        </p:nvSpPr>
        <p:spPr bwMode="auto">
          <a:xfrm>
            <a:off x="6443663" y="1176338"/>
            <a:ext cx="2592387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var x,y;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var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var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var  v, x, 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begin         </a:t>
            </a:r>
            <a:r>
              <a:rPr lang="en-US" altLang="zh-CN" sz="1800" b="1">
                <a:solidFill>
                  <a:srgbClr val="800080"/>
                </a:solidFill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end. </a:t>
            </a:r>
          </a:p>
        </p:txBody>
      </p:sp>
      <p:sp>
        <p:nvSpPr>
          <p:cNvPr id="730145" name="AutoShape 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6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7" name="AutoShape 3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8" name="AutoShape 3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9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0" name="AutoShape 3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1" name="AutoShape 3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2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3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4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5" name="AutoShape 4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6" name="AutoShape 4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9" name="Rectangle 47"/>
          <p:cNvSpPr>
            <a:spLocks noChangeArrowheads="1"/>
          </p:cNvSpPr>
          <p:nvPr/>
        </p:nvSpPr>
        <p:spPr bwMode="auto">
          <a:xfrm>
            <a:off x="1042988" y="6156325"/>
            <a:ext cx="5041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Dx:</a:t>
            </a:r>
            <a:r>
              <a:rPr lang="en-US" altLang="zh-CN" sz="2000" b="1">
                <a:solidFill>
                  <a:srgbClr val="800080"/>
                </a:solidFill>
              </a:rPr>
              <a:t> </a:t>
            </a:r>
            <a:r>
              <a:rPr lang="zh-CN" altLang="en-US" sz="2000" b="1"/>
              <a:t>基地址  </a:t>
            </a:r>
            <a:r>
              <a:rPr lang="zh-CN" altLang="en-US" sz="2000" b="1">
                <a:solidFill>
                  <a:srgbClr val="800080"/>
                </a:solidFill>
              </a:rPr>
              <a:t>    </a:t>
            </a:r>
            <a:r>
              <a:rPr lang="en-US" altLang="zh-CN" sz="2000">
                <a:solidFill>
                  <a:srgbClr val="800080"/>
                </a:solidFill>
              </a:rPr>
              <a:t>Cx:</a:t>
            </a:r>
            <a:r>
              <a:rPr lang="en-US" altLang="zh-CN" sz="2000" b="1">
                <a:solidFill>
                  <a:srgbClr val="800080"/>
                </a:solidFill>
              </a:rPr>
              <a:t> </a:t>
            </a:r>
            <a:r>
              <a:rPr lang="zh-CN" altLang="en-US" sz="2000" b="1"/>
              <a:t>栈帧中控制单元数目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LEV:</a:t>
            </a:r>
            <a:r>
              <a:rPr lang="en-US" altLang="zh-CN" sz="2000" b="1">
                <a:solidFill>
                  <a:srgbClr val="800080"/>
                </a:solidFill>
              </a:rPr>
              <a:t> </a:t>
            </a:r>
            <a:r>
              <a:rPr lang="zh-CN" altLang="en-US" sz="2000" b="1"/>
              <a:t>层号</a:t>
            </a:r>
            <a:r>
              <a:rPr lang="zh-CN" altLang="en-US" sz="2000"/>
              <a:t>      </a:t>
            </a:r>
          </a:p>
        </p:txBody>
      </p:sp>
      <p:sp>
        <p:nvSpPr>
          <p:cNvPr id="730160" name="Text Box 48"/>
          <p:cNvSpPr txBox="1">
            <a:spLocks noChangeArrowheads="1"/>
          </p:cNvSpPr>
          <p:nvPr/>
        </p:nvSpPr>
        <p:spPr bwMode="auto">
          <a:xfrm>
            <a:off x="684213" y="2081213"/>
            <a:ext cx="58324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800080"/>
                </a:solidFill>
              </a:rPr>
              <a:t>    </a:t>
            </a:r>
            <a:r>
              <a:rPr lang="zh-CN" altLang="en-US" sz="2800" b="1" dirty="0">
                <a:solidFill>
                  <a:srgbClr val="800080"/>
                </a:solidFill>
              </a:rPr>
              <a:t>例：</a:t>
            </a:r>
            <a:r>
              <a:rPr lang="zh-CN" altLang="en-US" b="1" dirty="0"/>
              <a:t>右边某语言程序在处理到</a:t>
            </a:r>
            <a:r>
              <a:rPr lang="en-US" altLang="zh-CN" dirty="0"/>
              <a:t>/*here*/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          </a:t>
            </a:r>
            <a:r>
              <a:rPr lang="zh-CN" altLang="en-US" b="1" dirty="0"/>
              <a:t>时的符号表（以</a:t>
            </a:r>
            <a:r>
              <a:rPr lang="zh-CN" altLang="en-US" b="1" dirty="0" smtClean="0"/>
              <a:t>线性表</a:t>
            </a:r>
            <a:r>
              <a:rPr lang="zh-CN" altLang="en-US" b="1" dirty="0"/>
              <a:t>为例）</a:t>
            </a:r>
            <a:endParaRPr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1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1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1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602119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作用域与符号表组织</a:t>
            </a:r>
          </a:p>
        </p:txBody>
      </p:sp>
      <p:sp>
        <p:nvSpPr>
          <p:cNvPr id="602120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2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2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23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24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25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26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27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1104900" y="2057400"/>
            <a:ext cx="7859713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>
                <a:solidFill>
                  <a:srgbClr val="800080"/>
                </a:solidFill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</a:rPr>
              <a:t>作用域与多符号表组织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每个作用域都有各自的符号表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楷体_GB2312" pitchFamily="49" charset="-122"/>
              </a:rPr>
              <a:t> 维护一个符号表的</a:t>
            </a:r>
            <a:r>
              <a:rPr lang="zh-CN" altLang="en-US" b="1">
                <a:solidFill>
                  <a:srgbClr val="800080"/>
                </a:solidFill>
                <a:latin typeface="楷体_GB2312" pitchFamily="49" charset="-122"/>
              </a:rPr>
              <a:t>作用域栈</a:t>
            </a:r>
            <a:r>
              <a:rPr lang="zh-CN" altLang="en-US" b="1">
                <a:latin typeface="楷体_GB2312" pitchFamily="49" charset="-122"/>
              </a:rPr>
              <a:t>，</a:t>
            </a:r>
            <a:r>
              <a:rPr kumimoji="0" lang="zh-CN" altLang="en-US" b="1"/>
              <a:t>每个开作用域对应栈</a:t>
            </a:r>
          </a:p>
          <a:p>
            <a:pPr lvl="1">
              <a:buFontTx/>
              <a:buNone/>
            </a:pPr>
            <a:r>
              <a:rPr kumimoji="0" lang="zh-CN" altLang="en-US" b="1"/>
              <a:t>   中的一个入口，当前的开作用域出现在该栈的栈顶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 b="1"/>
              <a:t>  当一个新的作用域开放时，新符号表将被创建，并</a:t>
            </a:r>
          </a:p>
          <a:p>
            <a:pPr lvl="1">
              <a:buFontTx/>
              <a:buNone/>
            </a:pPr>
            <a:r>
              <a:rPr kumimoji="0" lang="zh-CN" altLang="en-US" b="1"/>
              <a:t>    将其入栈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 b="1"/>
              <a:t>  在当前作用域成为闭作用域时，从栈顶弹出相应的</a:t>
            </a:r>
          </a:p>
          <a:p>
            <a:pPr lvl="1">
              <a:buFontTx/>
              <a:buNone/>
            </a:pPr>
            <a:r>
              <a:rPr kumimoji="0" lang="zh-CN" altLang="en-US" b="1"/>
              <a:t>   符号表</a:t>
            </a:r>
            <a:endParaRPr kumimoji="0" lang="zh-CN" altLang="en-US" sz="1000" b="1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471" name="Text Box 103"/>
          <p:cNvSpPr txBox="1">
            <a:spLocks noChangeArrowheads="1"/>
          </p:cNvSpPr>
          <p:nvPr/>
        </p:nvSpPr>
        <p:spPr bwMode="auto">
          <a:xfrm>
            <a:off x="6443663" y="1176338"/>
            <a:ext cx="2592387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var x,y;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var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var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var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begin         </a:t>
            </a:r>
            <a:r>
              <a:rPr lang="en-US" altLang="zh-CN" sz="1800" b="1">
                <a:solidFill>
                  <a:srgbClr val="800080"/>
                </a:solidFill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end. </a:t>
            </a:r>
          </a:p>
        </p:txBody>
      </p:sp>
      <p:sp>
        <p:nvSpPr>
          <p:cNvPr id="570472" name="Text Box 104"/>
          <p:cNvSpPr txBox="1">
            <a:spLocks noChangeArrowheads="1"/>
          </p:cNvSpPr>
          <p:nvPr/>
        </p:nvSpPr>
        <p:spPr bwMode="auto">
          <a:xfrm>
            <a:off x="827088" y="2081213"/>
            <a:ext cx="5268912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rgbClr val="800080"/>
                </a:solidFill>
              </a:rPr>
              <a:t>    </a:t>
            </a:r>
            <a:r>
              <a:rPr lang="zh-CN" altLang="en-US" sz="2800" b="1">
                <a:solidFill>
                  <a:srgbClr val="800080"/>
                </a:solidFill>
              </a:rPr>
              <a:t>例：</a:t>
            </a:r>
            <a:r>
              <a:rPr lang="zh-CN" altLang="en-US" b="1"/>
              <a:t>右边程序在处理到</a:t>
            </a:r>
            <a:r>
              <a:rPr lang="en-US" altLang="zh-CN"/>
              <a:t>/*here*/</a:t>
            </a:r>
            <a:r>
              <a:rPr lang="zh-CN" altLang="en-US" b="1"/>
              <a:t>时</a:t>
            </a:r>
          </a:p>
          <a:p>
            <a:pPr>
              <a:buFont typeface="Wingdings" pitchFamily="2" charset="2"/>
              <a:buNone/>
            </a:pPr>
            <a:r>
              <a:rPr lang="zh-CN" altLang="en-US" b="1"/>
              <a:t>              的作用域栈如下所示</a:t>
            </a: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570473" name="Text Box 105"/>
          <p:cNvSpPr txBox="1">
            <a:spLocks noChangeArrowheads="1"/>
          </p:cNvSpPr>
          <p:nvPr/>
        </p:nvSpPr>
        <p:spPr bwMode="auto">
          <a:xfrm>
            <a:off x="828675" y="1366838"/>
            <a:ext cx="534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每个作用域都有各自的符号表</a:t>
            </a:r>
            <a:r>
              <a:rPr lang="zh-CN" altLang="en-US" sz="2800" b="1">
                <a:latin typeface="楷体_GB2312" pitchFamily="49" charset="-122"/>
              </a:rPr>
              <a:t> </a:t>
            </a:r>
          </a:p>
        </p:txBody>
      </p:sp>
      <p:sp>
        <p:nvSpPr>
          <p:cNvPr id="570487" name="Rectangle 119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570488" name="Line 120"/>
          <p:cNvSpPr>
            <a:spLocks noChangeShapeType="1"/>
          </p:cNvSpPr>
          <p:nvPr/>
        </p:nvSpPr>
        <p:spPr bwMode="auto">
          <a:xfrm>
            <a:off x="1295400" y="3200400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89" name="Line 121"/>
          <p:cNvSpPr>
            <a:spLocks noChangeShapeType="1"/>
          </p:cNvSpPr>
          <p:nvPr/>
        </p:nvSpPr>
        <p:spPr bwMode="auto">
          <a:xfrm>
            <a:off x="2514600" y="3200400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0" name="Line 122"/>
          <p:cNvSpPr>
            <a:spLocks noChangeShapeType="1"/>
          </p:cNvSpPr>
          <p:nvPr/>
        </p:nvSpPr>
        <p:spPr bwMode="auto">
          <a:xfrm>
            <a:off x="1295400" y="32004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1" name="Line 123"/>
          <p:cNvSpPr>
            <a:spLocks noChangeShapeType="1"/>
          </p:cNvSpPr>
          <p:nvPr/>
        </p:nvSpPr>
        <p:spPr bwMode="auto">
          <a:xfrm>
            <a:off x="1295400" y="3810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2" name="Line 124"/>
          <p:cNvSpPr>
            <a:spLocks noChangeShapeType="1"/>
          </p:cNvSpPr>
          <p:nvPr/>
        </p:nvSpPr>
        <p:spPr bwMode="auto">
          <a:xfrm>
            <a:off x="1295400" y="4419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3" name="Text Box 125"/>
          <p:cNvSpPr txBox="1">
            <a:spLocks noChangeArrowheads="1"/>
          </p:cNvSpPr>
          <p:nvPr/>
        </p:nvSpPr>
        <p:spPr bwMode="auto">
          <a:xfrm>
            <a:off x="1752600" y="4724400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olidFill>
                  <a:srgbClr val="800080"/>
                </a:solidFill>
                <a:sym typeface="Symbol" pitchFamily="18" charset="2"/>
              </a:rPr>
              <a:t></a:t>
            </a:r>
          </a:p>
        </p:txBody>
      </p:sp>
      <p:sp>
        <p:nvSpPr>
          <p:cNvPr id="570495" name="Text Box 127"/>
          <p:cNvSpPr txBox="1">
            <a:spLocks noChangeArrowheads="1"/>
          </p:cNvSpPr>
          <p:nvPr/>
        </p:nvSpPr>
        <p:spPr bwMode="auto">
          <a:xfrm>
            <a:off x="3276600" y="3276600"/>
            <a:ext cx="16764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a, x, y, p, r</a:t>
            </a:r>
          </a:p>
        </p:txBody>
      </p:sp>
      <p:sp>
        <p:nvSpPr>
          <p:cNvPr id="570496" name="Text Box 128"/>
          <p:cNvSpPr txBox="1">
            <a:spLocks noChangeArrowheads="1"/>
          </p:cNvSpPr>
          <p:nvPr/>
        </p:nvSpPr>
        <p:spPr bwMode="auto">
          <a:xfrm>
            <a:off x="3581400" y="3952875"/>
            <a:ext cx="9906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x, s, t</a:t>
            </a:r>
          </a:p>
        </p:txBody>
      </p:sp>
      <p:sp>
        <p:nvSpPr>
          <p:cNvPr id="570497" name="Text Box 129"/>
          <p:cNvSpPr txBox="1">
            <a:spLocks noChangeArrowheads="1"/>
          </p:cNvSpPr>
          <p:nvPr/>
        </p:nvSpPr>
        <p:spPr bwMode="auto">
          <a:xfrm>
            <a:off x="3581400" y="4724400"/>
            <a:ext cx="533400" cy="4667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/>
              <a:t>z</a:t>
            </a:r>
          </a:p>
        </p:txBody>
      </p:sp>
      <p:sp>
        <p:nvSpPr>
          <p:cNvPr id="570498" name="Text Box 130"/>
          <p:cNvSpPr txBox="1">
            <a:spLocks noChangeArrowheads="1"/>
          </p:cNvSpPr>
          <p:nvPr/>
        </p:nvSpPr>
        <p:spPr bwMode="auto">
          <a:xfrm>
            <a:off x="3581400" y="5410200"/>
            <a:ext cx="533400" cy="4667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/>
              <a:t>x</a:t>
            </a:r>
          </a:p>
        </p:txBody>
      </p:sp>
      <p:sp>
        <p:nvSpPr>
          <p:cNvPr id="570499" name="Text Box 131"/>
          <p:cNvSpPr txBox="1">
            <a:spLocks noChangeArrowheads="1"/>
          </p:cNvSpPr>
          <p:nvPr/>
        </p:nvSpPr>
        <p:spPr bwMode="auto">
          <a:xfrm>
            <a:off x="4038600" y="6019800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ym typeface="Symbol" pitchFamily="18" charset="2"/>
              </a:rPr>
              <a:t></a:t>
            </a:r>
          </a:p>
        </p:txBody>
      </p:sp>
      <p:sp>
        <p:nvSpPr>
          <p:cNvPr id="570500" name="Rectangle 132"/>
          <p:cNvSpPr>
            <a:spLocks noChangeArrowheads="1"/>
          </p:cNvSpPr>
          <p:nvPr/>
        </p:nvSpPr>
        <p:spPr bwMode="auto">
          <a:xfrm>
            <a:off x="4686300" y="46482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开作用域</a:t>
            </a:r>
          </a:p>
        </p:txBody>
      </p:sp>
      <p:sp>
        <p:nvSpPr>
          <p:cNvPr id="570501" name="Rectangle 133"/>
          <p:cNvSpPr>
            <a:spLocks noChangeArrowheads="1"/>
          </p:cNvSpPr>
          <p:nvPr/>
        </p:nvSpPr>
        <p:spPr bwMode="auto">
          <a:xfrm>
            <a:off x="4686300" y="54102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b="1"/>
              <a:t>闭作用域</a:t>
            </a:r>
          </a:p>
        </p:txBody>
      </p:sp>
      <p:sp>
        <p:nvSpPr>
          <p:cNvPr id="570503" name="Line 135"/>
          <p:cNvSpPr>
            <a:spLocks noChangeShapeType="1"/>
          </p:cNvSpPr>
          <p:nvPr/>
        </p:nvSpPr>
        <p:spPr bwMode="auto">
          <a:xfrm>
            <a:off x="1981200" y="3505200"/>
            <a:ext cx="1295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4" name="Line 136"/>
          <p:cNvSpPr>
            <a:spLocks noChangeShapeType="1"/>
          </p:cNvSpPr>
          <p:nvPr/>
        </p:nvSpPr>
        <p:spPr bwMode="auto">
          <a:xfrm>
            <a:off x="1981200" y="4191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5" name="Line 137"/>
          <p:cNvSpPr>
            <a:spLocks noChangeShapeType="1"/>
          </p:cNvSpPr>
          <p:nvPr/>
        </p:nvSpPr>
        <p:spPr bwMode="auto">
          <a:xfrm>
            <a:off x="4953000" y="3505200"/>
            <a:ext cx="685800" cy="12192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6" name="Line 138"/>
          <p:cNvSpPr>
            <a:spLocks noChangeShapeType="1"/>
          </p:cNvSpPr>
          <p:nvPr/>
        </p:nvSpPr>
        <p:spPr bwMode="auto">
          <a:xfrm>
            <a:off x="4572000" y="4191000"/>
            <a:ext cx="533400" cy="5334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7" name="Line 139"/>
          <p:cNvSpPr>
            <a:spLocks noChangeShapeType="1"/>
          </p:cNvSpPr>
          <p:nvPr/>
        </p:nvSpPr>
        <p:spPr bwMode="auto">
          <a:xfrm>
            <a:off x="4114800" y="4953000"/>
            <a:ext cx="1066800" cy="5334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8" name="Line 140"/>
          <p:cNvSpPr>
            <a:spLocks noChangeShapeType="1"/>
          </p:cNvSpPr>
          <p:nvPr/>
        </p:nvSpPr>
        <p:spPr bwMode="auto">
          <a:xfrm flipV="1">
            <a:off x="4114800" y="5638800"/>
            <a:ext cx="685800" cy="762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9" name="Rectangle 141"/>
          <p:cNvSpPr>
            <a:spLocks noChangeArrowheads="1"/>
          </p:cNvSpPr>
          <p:nvPr/>
        </p:nvSpPr>
        <p:spPr bwMode="auto">
          <a:xfrm>
            <a:off x="990600" y="5943600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Scope Stack</a:t>
            </a:r>
          </a:p>
        </p:txBody>
      </p:sp>
      <p:sp>
        <p:nvSpPr>
          <p:cNvPr id="570475" name="AutoShape 10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76" name="AutoShape 10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77" name="AutoShape 10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78" name="AutoShape 1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79" name="AutoShape 1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80" name="AutoShape 1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81" name="AutoShape 1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82" name="AutoShape 1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83" name="AutoShape 1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84" name="AutoShape 1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85" name="AutoShape 1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86" name="AutoShape 1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5"/>
          <p:cNvSpPr txBox="1">
            <a:spLocks noChangeArrowheads="1"/>
          </p:cNvSpPr>
          <p:nvPr/>
        </p:nvSpPr>
        <p:spPr bwMode="auto">
          <a:xfrm>
            <a:off x="684213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与语义分析相关的工作</a:t>
            </a:r>
          </a:p>
        </p:txBody>
      </p:sp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1084263" y="1922463"/>
            <a:ext cx="802322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静态语义检查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编译期间所进行的语义</a:t>
            </a:r>
            <a:r>
              <a:rPr lang="zh-CN" altLang="en-US" b="1" dirty="0" smtClean="0"/>
              <a:t>检查 </a:t>
            </a:r>
            <a:endParaRPr lang="zh-CN" altLang="en-US" b="1" dirty="0"/>
          </a:p>
          <a:p>
            <a:pPr lvl="1">
              <a:buFontTx/>
              <a:buChar char="•"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动态语义检查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dirty="0"/>
              <a:t>   </a:t>
            </a:r>
            <a:r>
              <a:rPr lang="zh-CN" altLang="en-US" b="1" dirty="0"/>
              <a:t>所生成的代码在运行期间进行的语义检查</a:t>
            </a:r>
            <a:r>
              <a:rPr lang="zh-CN" altLang="en-US" dirty="0"/>
              <a:t> 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收集语义信息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zh-CN" altLang="en-US" b="1" dirty="0"/>
              <a:t>为语义检查收集程序的语义信息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zh-CN" altLang="en-US" b="1" dirty="0"/>
              <a:t>为代码生成等后续阶段收集程序的语义信息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有些内容合并到“中间代码生成”部分讨论</a:t>
            </a:r>
          </a:p>
          <a:p>
            <a:pPr lvl="1">
              <a:buFontTx/>
              <a:buNone/>
            </a:pPr>
            <a:r>
              <a:rPr lang="zh-CN" altLang="en-US" sz="2000" b="1" dirty="0"/>
              <a:t>    </a:t>
            </a:r>
            <a:r>
              <a:rPr lang="zh-CN" altLang="en-US" b="1" dirty="0"/>
              <a:t>（如过程、数组声明的语义处理）</a:t>
            </a:r>
          </a:p>
        </p:txBody>
      </p:sp>
      <p:sp>
        <p:nvSpPr>
          <p:cNvPr id="8197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476375" y="250825"/>
            <a:ext cx="5256213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静态语义分析</a:t>
            </a:r>
            <a:endParaRPr lang="zh-CN" altLang="en-US" sz="4000" b="1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1066800"/>
            <a:ext cx="8351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静态语义检查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697038"/>
            <a:ext cx="8280400" cy="478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代码生成前程序合法性检查的最后阶段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lnSpc>
                <a:spcPts val="4000"/>
              </a:lnSpc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sz="2800" b="1" dirty="0"/>
              <a:t>静态</a:t>
            </a:r>
            <a:r>
              <a:rPr lang="zh-CN" altLang="en-US" sz="2800" b="1" dirty="0">
                <a:solidFill>
                  <a:srgbClr val="800080"/>
                </a:solidFill>
              </a:rPr>
              <a:t>类型检查</a:t>
            </a:r>
            <a:r>
              <a:rPr lang="zh-CN" altLang="en-US" sz="2800" b="1" dirty="0"/>
              <a:t>（</a:t>
            </a:r>
            <a:r>
              <a:rPr lang="en-US" altLang="zh-CN" sz="2800" b="1" i="1" dirty="0"/>
              <a:t>type checks</a:t>
            </a:r>
            <a:r>
              <a:rPr lang="zh-CN" altLang="en-US" sz="2800" b="1" dirty="0"/>
              <a:t>） </a:t>
            </a:r>
          </a:p>
          <a:p>
            <a:pPr lvl="1">
              <a:lnSpc>
                <a:spcPts val="4000"/>
              </a:lnSpc>
              <a:buFontTx/>
              <a:buNone/>
            </a:pPr>
            <a:r>
              <a:rPr kumimoji="0" lang="zh-CN" altLang="en-US" sz="2800" b="1" dirty="0"/>
              <a:t>   检查每个操作是否遵守语言类型系统的定义</a:t>
            </a:r>
            <a:endParaRPr lang="zh-CN" altLang="en-US" sz="2800" b="1" dirty="0"/>
          </a:p>
          <a:p>
            <a:pPr lvl="1">
              <a:lnSpc>
                <a:spcPts val="4000"/>
              </a:lnSpc>
              <a:buFontTx/>
              <a:buChar char="•"/>
            </a:pPr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名字的作用域</a:t>
            </a:r>
            <a:r>
              <a:rPr lang="zh-CN" altLang="en-US" sz="2800" b="1" dirty="0"/>
              <a:t>（</a:t>
            </a:r>
            <a:r>
              <a:rPr lang="en-US" altLang="zh-CN" sz="2800" b="1" i="1" dirty="0"/>
              <a:t>scope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分析  </a:t>
            </a:r>
          </a:p>
          <a:p>
            <a:pPr lvl="1">
              <a:lnSpc>
                <a:spcPts val="4000"/>
              </a:lnSpc>
              <a:buFontTx/>
              <a:buNone/>
            </a:pPr>
            <a:r>
              <a:rPr lang="zh-CN" altLang="en-US" sz="2800" b="1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/>
              <a:t>建立名字的定义和使用之间联系</a:t>
            </a:r>
          </a:p>
          <a:p>
            <a:pPr lvl="1">
              <a:lnSpc>
                <a:spcPts val="4000"/>
              </a:lnSpc>
              <a:buFontTx/>
              <a:buChar char="•"/>
            </a:pPr>
            <a:r>
              <a:rPr lang="zh-CN" altLang="en-US" sz="2800" b="1" dirty="0">
                <a:solidFill>
                  <a:srgbClr val="800080"/>
                </a:solidFill>
              </a:rPr>
              <a:t>  控制流检查</a:t>
            </a:r>
            <a:r>
              <a:rPr lang="zh-CN" altLang="en-US" sz="2800" b="1" dirty="0"/>
              <a:t>（</a:t>
            </a:r>
            <a:r>
              <a:rPr lang="en-US" altLang="zh-CN" sz="2800" b="1" i="1" dirty="0"/>
              <a:t>flow-of-control checks</a:t>
            </a:r>
            <a:r>
              <a:rPr lang="zh-CN" altLang="en-US" sz="2800" b="1" dirty="0"/>
              <a:t>）</a:t>
            </a:r>
          </a:p>
          <a:p>
            <a:pPr lvl="1">
              <a:lnSpc>
                <a:spcPts val="4000"/>
              </a:lnSpc>
              <a:buFontTx/>
              <a:buNone/>
            </a:pPr>
            <a:r>
              <a:rPr kumimoji="0" lang="zh-CN" altLang="en-US" sz="2800" b="1" dirty="0"/>
              <a:t>   控制流语句必须使控制转移到合法的地方（如 </a:t>
            </a:r>
            <a:r>
              <a:rPr kumimoji="0" lang="en-US" altLang="zh-CN" sz="2800" b="1" i="1" dirty="0"/>
              <a:t>break </a:t>
            </a:r>
          </a:p>
          <a:p>
            <a:pPr lvl="1">
              <a:lnSpc>
                <a:spcPts val="4000"/>
              </a:lnSpc>
              <a:buFontTx/>
              <a:buNone/>
            </a:pPr>
            <a:r>
              <a:rPr kumimoji="0" lang="en-US" altLang="zh-CN" sz="2800" b="1" i="1" dirty="0"/>
              <a:t>   </a:t>
            </a:r>
            <a:r>
              <a:rPr kumimoji="0" lang="zh-CN" altLang="en-US" sz="2800" b="1" dirty="0"/>
              <a:t>语句必须有合法的语句包围它</a:t>
            </a:r>
            <a:r>
              <a:rPr kumimoji="0" lang="zh-CN" altLang="en-US" sz="2800" b="1" dirty="0" smtClean="0"/>
              <a:t>）</a:t>
            </a:r>
            <a:endParaRPr lang="zh-CN" altLang="en-US" sz="2800" b="1" dirty="0"/>
          </a:p>
        </p:txBody>
      </p:sp>
      <p:sp>
        <p:nvSpPr>
          <p:cNvPr id="922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1549400" y="188913"/>
            <a:ext cx="45347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8.2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静态语义分析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1066800"/>
            <a:ext cx="8351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静态语义检查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697038"/>
            <a:ext cx="8280400" cy="434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代码生成前程序合法性检查的最后阶段</a:t>
            </a:r>
          </a:p>
          <a:p>
            <a:pPr lvl="1">
              <a:lnSpc>
                <a:spcPts val="4000"/>
              </a:lnSpc>
              <a:spcBef>
                <a:spcPts val="600"/>
              </a:spcBef>
              <a:buFontTx/>
              <a:buChar char="•"/>
            </a:pPr>
            <a:r>
              <a:rPr lang="zh-CN" altLang="en-US" sz="2800" b="1" dirty="0" smtClean="0">
                <a:solidFill>
                  <a:srgbClr val="800080"/>
                </a:solidFill>
              </a:rPr>
              <a:t>唯一性</a:t>
            </a:r>
            <a:r>
              <a:rPr lang="zh-CN" altLang="en-US" sz="2800" b="1" dirty="0">
                <a:solidFill>
                  <a:srgbClr val="800080"/>
                </a:solidFill>
              </a:rPr>
              <a:t>检查</a:t>
            </a:r>
            <a:r>
              <a:rPr lang="zh-CN" altLang="en-US" sz="2800" b="1" dirty="0"/>
              <a:t>（</a:t>
            </a:r>
            <a:r>
              <a:rPr lang="en-US" altLang="zh-CN" sz="2800" b="1" i="1" dirty="0"/>
              <a:t>uniqueness checks</a:t>
            </a:r>
            <a:r>
              <a:rPr lang="zh-CN" altLang="en-US" sz="2800" b="1" dirty="0"/>
              <a:t>） </a:t>
            </a:r>
            <a:r>
              <a:rPr kumimoji="0" lang="zh-CN" altLang="en-US" sz="2800" b="1" dirty="0"/>
              <a:t>很多场合要求</a:t>
            </a:r>
            <a:r>
              <a:rPr kumimoji="0" lang="zh-CN" altLang="en-US" sz="2800" b="1" dirty="0" smtClean="0"/>
              <a:t>对象</a:t>
            </a:r>
            <a:r>
              <a:rPr kumimoji="0" lang="zh-CN" altLang="en-US" sz="2800" b="1" dirty="0"/>
              <a:t>只能被定义一次（</a:t>
            </a:r>
            <a:r>
              <a:rPr lang="zh-CN" altLang="en-US" sz="2800" b="1" dirty="0"/>
              <a:t>如</a:t>
            </a:r>
            <a:r>
              <a:rPr kumimoji="0" lang="zh-CN" altLang="en-US" sz="2800" b="1" dirty="0"/>
              <a:t>枚举类型的元素不能重复出现</a:t>
            </a:r>
            <a:r>
              <a:rPr lang="zh-CN" altLang="en-US" sz="2800" b="1" dirty="0"/>
              <a:t>）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lnSpc>
                <a:spcPts val="4000"/>
              </a:lnSpc>
              <a:spcBef>
                <a:spcPts val="600"/>
              </a:spcBef>
              <a:buFontTx/>
              <a:buChar char="•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名字的上下文相关性检查</a:t>
            </a:r>
            <a:r>
              <a:rPr lang="zh-CN" altLang="en-US" sz="2800" b="1" dirty="0"/>
              <a:t>（</a:t>
            </a:r>
            <a:r>
              <a:rPr lang="en-US" altLang="zh-CN" sz="2800" b="1" i="1" dirty="0"/>
              <a:t>name-related checks</a:t>
            </a:r>
            <a:r>
              <a:rPr lang="zh-CN" altLang="en-US" sz="2800" b="1" dirty="0"/>
              <a:t>） </a:t>
            </a:r>
            <a:r>
              <a:rPr kumimoji="0" lang="zh-CN" altLang="en-US" sz="2800" b="1" dirty="0" smtClean="0"/>
              <a:t>某些</a:t>
            </a:r>
            <a:r>
              <a:rPr kumimoji="0" lang="zh-CN" altLang="en-US" sz="2800" b="1" dirty="0"/>
              <a:t>名字的</a:t>
            </a:r>
            <a:r>
              <a:rPr kumimoji="0" lang="zh-CN" altLang="en-US" sz="2800" b="1" dirty="0" smtClean="0"/>
              <a:t>多次</a:t>
            </a:r>
            <a:r>
              <a:rPr kumimoji="0" lang="zh-CN" altLang="en-US" sz="2800" b="1" dirty="0"/>
              <a:t>出现之间应该满足一定的上下文相关性</a:t>
            </a:r>
          </a:p>
          <a:p>
            <a:pPr lvl="1">
              <a:lnSpc>
                <a:spcPts val="4000"/>
              </a:lnSpc>
              <a:spcBef>
                <a:spcPts val="600"/>
              </a:spcBef>
              <a:buFontTx/>
              <a:buChar char="•"/>
            </a:pP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800080"/>
                </a:solidFill>
              </a:rPr>
              <a:t>……</a:t>
            </a:r>
          </a:p>
        </p:txBody>
      </p:sp>
      <p:sp>
        <p:nvSpPr>
          <p:cNvPr id="922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1549400" y="188913"/>
            <a:ext cx="45347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8.2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静态语义分析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838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语义分析和中间代码生成的重要数据结构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143000" y="2332038"/>
            <a:ext cx="7696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</a:rPr>
              <a:t>符号表</a:t>
            </a:r>
            <a:r>
              <a:rPr lang="zh-CN" altLang="en-US" sz="3200" b="1" dirty="0"/>
              <a:t>（</a:t>
            </a:r>
            <a:r>
              <a:rPr lang="en-US" altLang="zh-CN" sz="3200" b="1" i="1" dirty="0"/>
              <a:t>symbol tables</a:t>
            </a:r>
            <a:r>
              <a:rPr lang="zh-CN" altLang="en-US" sz="3200" b="1" dirty="0"/>
              <a:t>） </a:t>
            </a:r>
            <a:endParaRPr lang="zh-CN" altLang="en-US" sz="32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名字信息建立后加入</a:t>
            </a:r>
            <a:r>
              <a:rPr lang="en-US" altLang="zh-CN" sz="2800" b="1" i="1" dirty="0">
                <a:solidFill>
                  <a:srgbClr val="800080"/>
                </a:solidFill>
              </a:rPr>
              <a:t>/</a:t>
            </a:r>
            <a:r>
              <a:rPr lang="zh-CN" altLang="en-US" sz="2800" b="1" dirty="0">
                <a:solidFill>
                  <a:srgbClr val="800080"/>
                </a:solidFill>
              </a:rPr>
              <a:t>更改符号表</a:t>
            </a:r>
            <a:r>
              <a:rPr lang="zh-CN" altLang="en-US" sz="2800" b="1" dirty="0"/>
              <a:t> </a:t>
            </a:r>
          </a:p>
          <a:p>
            <a:pPr lvl="1">
              <a:buFontTx/>
              <a:buNone/>
            </a:pPr>
            <a:r>
              <a:rPr kumimoji="0" lang="zh-CN" altLang="en-US" sz="2800" b="1" dirty="0"/>
              <a:t>  名字信息如：种类，类型，偏移地址，占用空间等</a:t>
            </a:r>
          </a:p>
          <a:p>
            <a:pPr lvl="1">
              <a:buFontTx/>
              <a:buNone/>
            </a:pPr>
            <a:endParaRPr lang="zh-CN" altLang="en-US" sz="28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需要获取名字信息时，查找符号表</a:t>
            </a:r>
          </a:p>
          <a:p>
            <a:pPr lvl="1">
              <a:buFontTx/>
              <a:buNone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endParaRPr lang="zh-CN" altLang="en-US" sz="2800" b="1" dirty="0"/>
          </a:p>
          <a:p>
            <a:pPr lvl="1">
              <a:buFontTx/>
              <a:buChar char="•"/>
            </a:pPr>
            <a:r>
              <a:rPr lang="zh-CN" altLang="en-US" sz="2800" b="1" dirty="0">
                <a:solidFill>
                  <a:srgbClr val="800080"/>
                </a:solidFill>
              </a:rPr>
              <a:t> 符号表的组织可以体现名字作用域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规则</a:t>
            </a:r>
            <a:endParaRPr lang="zh-CN" altLang="en-US" sz="2800" b="1" dirty="0"/>
          </a:p>
        </p:txBody>
      </p:sp>
      <p:sp>
        <p:nvSpPr>
          <p:cNvPr id="614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1476375" y="250825"/>
            <a:ext cx="525621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语义分析与中间代码生成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905000"/>
            <a:ext cx="7921625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类型检查程序</a:t>
            </a:r>
            <a:r>
              <a:rPr lang="zh-CN" altLang="en-US" sz="2800" b="1"/>
              <a:t>（</a:t>
            </a:r>
            <a:r>
              <a:rPr lang="en-US" altLang="zh-CN" sz="2800" i="1"/>
              <a:t>type checker</a:t>
            </a:r>
            <a:r>
              <a:rPr lang="zh-CN" altLang="en-US" sz="2800" b="1"/>
              <a:t>）负责类型检查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sz="2800" i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验证语言结构是否匹配上下文所期望的类型</a:t>
            </a:r>
          </a:p>
          <a:p>
            <a:pPr lvl="1">
              <a:buFontTx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b="1"/>
              <a:t>  为相关阶段搜集及建立必要的类型信息</a:t>
            </a:r>
          </a:p>
          <a:p>
            <a:pPr lvl="1">
              <a:buFontTx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b="1"/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实现</a:t>
            </a:r>
            <a:r>
              <a:rPr lang="zh-CN" altLang="en-US" sz="2800" b="1"/>
              <a:t>某个</a:t>
            </a:r>
            <a:r>
              <a:rPr lang="zh-CN" altLang="en-US" sz="2800" b="1">
                <a:solidFill>
                  <a:srgbClr val="800080"/>
                </a:solidFill>
              </a:rPr>
              <a:t>类型系统</a:t>
            </a:r>
            <a:r>
              <a:rPr lang="zh-CN" altLang="en-US" sz="2800" b="1"/>
              <a:t>（</a:t>
            </a:r>
            <a:r>
              <a:rPr lang="en-US" altLang="zh-CN" sz="2800" i="1"/>
              <a:t>type system</a:t>
            </a:r>
            <a:r>
              <a:rPr lang="zh-CN" altLang="en-US" sz="2800" b="1"/>
              <a:t>）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静态类型检查</a:t>
            </a:r>
            <a:endParaRPr lang="zh-CN" altLang="en-US" sz="2800" b="1"/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sz="2800" i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编译期间进行的类型检查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动态类型检查</a:t>
            </a:r>
            <a:endParaRPr lang="zh-CN" altLang="en-US" sz="2800" b="1"/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sz="2800" i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目标程序运行期间进行的类型检查</a:t>
            </a:r>
            <a:endParaRPr lang="zh-CN" altLang="en-US" sz="1000" b="1">
              <a:solidFill>
                <a:srgbClr val="800080"/>
              </a:solidFill>
            </a:endParaRPr>
          </a:p>
        </p:txBody>
      </p:sp>
      <p:sp>
        <p:nvSpPr>
          <p:cNvPr id="10243" name="Text Box 19"/>
          <p:cNvSpPr txBox="1">
            <a:spLocks noChangeArrowheads="1"/>
          </p:cNvSpPr>
          <p:nvPr/>
        </p:nvSpPr>
        <p:spPr bwMode="auto">
          <a:xfrm>
            <a:off x="684213" y="11430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类型检查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549400" y="188913"/>
            <a:ext cx="45347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8.2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静态语义分析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4"/>
          <p:cNvSpPr>
            <a:spLocks noChangeArrowheads="1"/>
          </p:cNvSpPr>
          <p:nvPr/>
        </p:nvSpPr>
        <p:spPr bwMode="auto">
          <a:xfrm>
            <a:off x="1371600" y="2133600"/>
            <a:ext cx="665638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静态作用域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通过符号表实现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sz="2800" b="1" dirty="0"/>
              <a:t>  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动态作用域 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通过运行时活动记录</a:t>
            </a:r>
            <a:r>
              <a:rPr lang="zh-CN" altLang="en-US" sz="2800" b="1" dirty="0" smtClean="0"/>
              <a:t>实现</a:t>
            </a:r>
            <a:endParaRPr lang="zh-CN" altLang="en-US" sz="2800" b="1" dirty="0"/>
          </a:p>
        </p:txBody>
      </p:sp>
      <p:sp>
        <p:nvSpPr>
          <p:cNvPr id="22531" name="Text Box 35"/>
          <p:cNvSpPr txBox="1">
            <a:spLocks noChangeArrowheads="1"/>
          </p:cNvSpPr>
          <p:nvPr/>
        </p:nvSpPr>
        <p:spPr bwMode="auto">
          <a:xfrm>
            <a:off x="900113" y="13414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作用域分析</a:t>
            </a:r>
          </a:p>
        </p:txBody>
      </p:sp>
      <p:sp>
        <p:nvSpPr>
          <p:cNvPr id="22532" name="AutoShape 3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549400" y="188913"/>
            <a:ext cx="45347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8.2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静态语义分析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0"/>
          <p:cNvSpPr>
            <a:spLocks noChangeArrowheads="1"/>
          </p:cNvSpPr>
          <p:nvPr/>
        </p:nvSpPr>
        <p:spPr bwMode="auto">
          <a:xfrm>
            <a:off x="1549400" y="188913"/>
            <a:ext cx="439075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中间代码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生成</a:t>
            </a:r>
          </a:p>
        </p:txBody>
      </p:sp>
      <p:sp>
        <p:nvSpPr>
          <p:cNvPr id="23555" name="Rectangle 192"/>
          <p:cNvSpPr>
            <a:spLocks noChangeArrowheads="1"/>
          </p:cNvSpPr>
          <p:nvPr/>
        </p:nvSpPr>
        <p:spPr bwMode="auto">
          <a:xfrm>
            <a:off x="1371600" y="2070100"/>
            <a:ext cx="73914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</a:rPr>
              <a:t>源程序的不同表示形式</a:t>
            </a:r>
            <a:endParaRPr lang="zh-CN" altLang="en-US" sz="28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作用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sz="2800" b="1"/>
              <a:t>  源语言和目标语言之间的桥梁，避开二者</a:t>
            </a:r>
          </a:p>
          <a:p>
            <a:pPr lvl="1">
              <a:buFontTx/>
              <a:buNone/>
            </a:pPr>
            <a:r>
              <a:rPr lang="zh-CN" altLang="en-US" sz="2800" b="1"/>
              <a:t>   之间较大的语义跨度，</a:t>
            </a:r>
            <a:r>
              <a:rPr kumimoji="0" lang="zh-CN" altLang="en-US" sz="2800" b="1"/>
              <a:t>使编译程序的逻辑</a:t>
            </a:r>
          </a:p>
          <a:p>
            <a:pPr lvl="1">
              <a:buFontTx/>
              <a:buNone/>
            </a:pPr>
            <a:r>
              <a:rPr kumimoji="0" lang="zh-CN" altLang="en-US" sz="2800" b="1"/>
              <a:t>   结构更加简单明确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sz="2800" b="1"/>
              <a:t>  利于编译程序的重定向</a:t>
            </a:r>
            <a:endParaRPr lang="zh-CN" altLang="en-US" sz="28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sz="2800" b="1"/>
              <a:t>  </a:t>
            </a:r>
            <a:r>
              <a:rPr kumimoji="0" lang="zh-CN" altLang="en-US" sz="2800" b="1">
                <a:latin typeface="楷体_GB2312" pitchFamily="49" charset="-122"/>
              </a:rPr>
              <a:t>利于进行与目标机无关的优化</a:t>
            </a:r>
          </a:p>
        </p:txBody>
      </p:sp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914400" y="133985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中间代码</a:t>
            </a:r>
          </a:p>
        </p:txBody>
      </p:sp>
      <p:sp>
        <p:nvSpPr>
          <p:cNvPr id="23557" name="AutoShape 1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19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19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19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4"/>
          <p:cNvSpPr>
            <a:spLocks noChangeArrowheads="1"/>
          </p:cNvSpPr>
          <p:nvPr/>
        </p:nvSpPr>
        <p:spPr bwMode="auto">
          <a:xfrm>
            <a:off x="1549400" y="188913"/>
            <a:ext cx="467878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中间代码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生成</a:t>
            </a:r>
          </a:p>
        </p:txBody>
      </p:sp>
      <p:sp>
        <p:nvSpPr>
          <p:cNvPr id="24579" name="Rectangle 25"/>
          <p:cNvSpPr>
            <a:spLocks noChangeArrowheads="1"/>
          </p:cNvSpPr>
          <p:nvPr/>
        </p:nvSpPr>
        <p:spPr bwMode="auto">
          <a:xfrm>
            <a:off x="827088" y="1992313"/>
            <a:ext cx="820896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不同层次不同目的之分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中间代码举例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 smtClean="0"/>
              <a:t>三元式</a:t>
            </a:r>
            <a:endParaRPr lang="en-US" altLang="zh-CN" b="1" dirty="0" smtClean="0"/>
          </a:p>
          <a:p>
            <a:pPr lvl="1">
              <a:buFontTx/>
              <a:buChar char="•"/>
            </a:pPr>
            <a:r>
              <a:rPr lang="en-US" altLang="zh-CN" i="1" dirty="0" smtClean="0"/>
              <a:t>TAC</a:t>
            </a:r>
            <a:r>
              <a:rPr lang="zh-CN" altLang="en-US" b="1" dirty="0" smtClean="0"/>
              <a:t>（</a:t>
            </a:r>
            <a:r>
              <a:rPr lang="en-US" altLang="zh-CN" i="1" dirty="0" smtClean="0"/>
              <a:t>Three-address code</a:t>
            </a:r>
            <a:r>
              <a:rPr kumimoji="0" lang="en-US" altLang="zh-CN" dirty="0" smtClean="0">
                <a:latin typeface="楷体_GB2312" pitchFamily="49" charset="-122"/>
              </a:rPr>
              <a:t>,</a:t>
            </a:r>
            <a:r>
              <a:rPr lang="zh-CN" altLang="en-US" b="1" dirty="0" smtClean="0"/>
              <a:t>三地址码，四元式）</a:t>
            </a:r>
            <a:endParaRPr lang="en-US" altLang="zh-CN" b="1" dirty="0" smtClean="0"/>
          </a:p>
          <a:p>
            <a:pPr lvl="1">
              <a:buFontTx/>
              <a:buChar char="•"/>
            </a:pPr>
            <a:r>
              <a:rPr lang="zh-CN" altLang="en-US" b="1" dirty="0" smtClean="0"/>
              <a:t>   逆波兰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后缀式</a:t>
            </a:r>
            <a:r>
              <a:rPr lang="en-US" altLang="zh-CN" b="1" dirty="0" smtClean="0"/>
              <a:t>)</a:t>
            </a:r>
          </a:p>
          <a:p>
            <a:pPr lvl="1">
              <a:buFontTx/>
              <a:buChar char="•"/>
            </a:pP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   AST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sz="2300" i="1" dirty="0">
                <a:solidFill>
                  <a:schemeClr val="bg1">
                    <a:lumMod val="50000"/>
                  </a:schemeClr>
                </a:solidFill>
              </a:rPr>
              <a:t>Abstract syntax tree</a:t>
            </a:r>
            <a:r>
              <a:rPr lang="zh-CN" altLang="en-US" sz="2300" i="1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CN" altLang="en-US" sz="2300" b="1" dirty="0">
                <a:solidFill>
                  <a:schemeClr val="bg1">
                    <a:lumMod val="50000"/>
                  </a:schemeClr>
                </a:solidFill>
                <a:latin typeface="楷体_GB2312" pitchFamily="49" charset="-122"/>
              </a:rPr>
              <a:t>抽象语法树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P-code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zh-CN" altLang="en-US" sz="2300" b="1" dirty="0">
                <a:solidFill>
                  <a:schemeClr val="bg1">
                    <a:lumMod val="50000"/>
                  </a:schemeClr>
                </a:solidFill>
              </a:rPr>
              <a:t>特别用于 </a:t>
            </a:r>
            <a:r>
              <a:rPr lang="en-US" altLang="zh-CN" sz="2300" i="1" dirty="0" err="1">
                <a:solidFill>
                  <a:schemeClr val="bg1">
                    <a:lumMod val="50000"/>
                  </a:schemeClr>
                </a:solidFill>
              </a:rPr>
              <a:t>Pasal</a:t>
            </a:r>
            <a:r>
              <a:rPr lang="en-US" altLang="zh-CN" sz="23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2300" b="1" dirty="0">
                <a:solidFill>
                  <a:schemeClr val="bg1">
                    <a:lumMod val="50000"/>
                  </a:schemeClr>
                </a:solidFill>
              </a:rPr>
              <a:t>语言实现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</a:rPr>
              <a:t>Bytecode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sz="2300" i="1" dirty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zh-CN" altLang="en-US" sz="2300" b="1" dirty="0">
                <a:solidFill>
                  <a:schemeClr val="bg1">
                    <a:lumMod val="50000"/>
                  </a:schemeClr>
                </a:solidFill>
              </a:rPr>
              <a:t>编译器的输出</a:t>
            </a:r>
            <a:r>
              <a:rPr lang="en-US" altLang="zh-CN" sz="2300" i="1" dirty="0">
                <a:solidFill>
                  <a:schemeClr val="bg1">
                    <a:lumMod val="50000"/>
                  </a:schemeClr>
                </a:solidFill>
              </a:rPr>
              <a:t>, Java </a:t>
            </a:r>
            <a:r>
              <a:rPr lang="zh-CN" altLang="en-US" sz="2300" b="1" dirty="0">
                <a:solidFill>
                  <a:schemeClr val="bg1">
                    <a:lumMod val="50000"/>
                  </a:schemeClr>
                </a:solidFill>
              </a:rPr>
              <a:t>虚拟机的输入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SSA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sz="2300" i="1" dirty="0">
                <a:solidFill>
                  <a:schemeClr val="bg1">
                    <a:lumMod val="50000"/>
                  </a:schemeClr>
                </a:solidFill>
              </a:rPr>
              <a:t>Static single assignment form</a:t>
            </a:r>
            <a:r>
              <a:rPr lang="zh-CN" altLang="en-US" sz="2300" i="1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CN" altLang="en-US" sz="2300" b="1" dirty="0">
                <a:solidFill>
                  <a:schemeClr val="bg1">
                    <a:lumMod val="50000"/>
                  </a:schemeClr>
                </a:solidFill>
              </a:rPr>
              <a:t>静态单赋值形式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</p:txBody>
      </p:sp>
      <p:sp>
        <p:nvSpPr>
          <p:cNvPr id="24580" name="Text Box 26"/>
          <p:cNvSpPr txBox="1">
            <a:spLocks noChangeArrowheads="1"/>
          </p:cNvSpPr>
          <p:nvPr/>
        </p:nvSpPr>
        <p:spPr bwMode="auto">
          <a:xfrm>
            <a:off x="611188" y="1196975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8.3.1 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中间代码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的形式</a:t>
            </a:r>
          </a:p>
        </p:txBody>
      </p:sp>
      <p:sp>
        <p:nvSpPr>
          <p:cNvPr id="24581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88640"/>
            <a:ext cx="4114800" cy="77809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b="1" dirty="0" smtClean="0"/>
              <a:t>三元式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树形表示</a:t>
            </a:r>
            <a:r>
              <a:rPr lang="en-US" altLang="zh-CN" b="1" dirty="0" smtClean="0"/>
              <a:t>)</a:t>
            </a:r>
            <a:endParaRPr lang="en-US" altLang="zh-CN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416800" cy="4321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00FF"/>
                </a:solidFill>
              </a:rPr>
              <a:t>A+B*(C-D)+E/(C-D)^N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(1)   ( -      C     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(2)   ( *     B     (1))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(3)   (+     A     (2))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(4)   (-      C     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(5)   (^    (4)   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(6)   (/     E      (5))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(7)   (+    (3)   (6))</a:t>
            </a:r>
            <a:r>
              <a:rPr lang="en-US" altLang="zh-CN" sz="2800" dirty="0" smtClean="0"/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2351088"/>
            <a:ext cx="501650" cy="442912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1476375" y="1196975"/>
            <a:ext cx="5016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684213" y="1700213"/>
            <a:ext cx="1008062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Tx/>
              <a:buFontTx/>
              <a:buNone/>
            </a:pPr>
            <a:endParaRPr kumimoji="0" lang="zh-CN" altLang="en-US" sz="18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 flipH="1" flipV="1">
            <a:off x="1763713" y="1700213"/>
            <a:ext cx="576262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Tx/>
              <a:buFontTx/>
              <a:buNone/>
            </a:pPr>
            <a:endParaRPr kumimoji="0" lang="zh-CN" altLang="en-US" sz="18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2124075" y="2349500"/>
            <a:ext cx="5016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*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03350" y="2636838"/>
            <a:ext cx="1655763" cy="1295400"/>
            <a:chOff x="431" y="1026"/>
            <a:chExt cx="1043" cy="816"/>
          </a:xfrm>
        </p:grpSpPr>
        <p:sp>
          <p:nvSpPr>
            <p:cNvPr id="40994" name="Line 10"/>
            <p:cNvSpPr>
              <a:spLocks noChangeShapeType="1"/>
            </p:cNvSpPr>
            <p:nvPr/>
          </p:nvSpPr>
          <p:spPr bwMode="auto">
            <a:xfrm flipV="1">
              <a:off x="431" y="1026"/>
              <a:ext cx="589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Tx/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0995" name="Line 11"/>
            <p:cNvSpPr>
              <a:spLocks noChangeShapeType="1"/>
            </p:cNvSpPr>
            <p:nvPr/>
          </p:nvSpPr>
          <p:spPr bwMode="auto">
            <a:xfrm flipH="1" flipV="1">
              <a:off x="1021" y="1026"/>
              <a:ext cx="453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Tx/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40968" name="Rectangle 12"/>
          <p:cNvSpPr>
            <a:spLocks noChangeArrowheads="1"/>
          </p:cNvSpPr>
          <p:nvPr/>
        </p:nvSpPr>
        <p:spPr bwMode="auto">
          <a:xfrm>
            <a:off x="1116013" y="3933825"/>
            <a:ext cx="5016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40969" name="Rectangle 13"/>
          <p:cNvSpPr>
            <a:spLocks noChangeArrowheads="1"/>
          </p:cNvSpPr>
          <p:nvPr/>
        </p:nvSpPr>
        <p:spPr bwMode="auto">
          <a:xfrm>
            <a:off x="2843213" y="3933825"/>
            <a:ext cx="5016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-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195513" y="4438650"/>
            <a:ext cx="1655762" cy="1295400"/>
            <a:chOff x="431" y="1026"/>
            <a:chExt cx="1043" cy="816"/>
          </a:xfrm>
        </p:grpSpPr>
        <p:sp>
          <p:nvSpPr>
            <p:cNvPr id="40992" name="Line 15"/>
            <p:cNvSpPr>
              <a:spLocks noChangeShapeType="1"/>
            </p:cNvSpPr>
            <p:nvPr/>
          </p:nvSpPr>
          <p:spPr bwMode="auto">
            <a:xfrm flipV="1">
              <a:off x="431" y="1026"/>
              <a:ext cx="589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Tx/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0993" name="Line 16"/>
            <p:cNvSpPr>
              <a:spLocks noChangeShapeType="1"/>
            </p:cNvSpPr>
            <p:nvPr/>
          </p:nvSpPr>
          <p:spPr bwMode="auto">
            <a:xfrm flipH="1" flipV="1">
              <a:off x="1021" y="1026"/>
              <a:ext cx="453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Tx/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40971" name="Rectangle 17"/>
          <p:cNvSpPr>
            <a:spLocks noChangeArrowheads="1"/>
          </p:cNvSpPr>
          <p:nvPr/>
        </p:nvSpPr>
        <p:spPr bwMode="auto">
          <a:xfrm>
            <a:off x="1116013" y="3933825"/>
            <a:ext cx="5016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40972" name="Rectangle 18"/>
          <p:cNvSpPr>
            <a:spLocks noChangeArrowheads="1"/>
          </p:cNvSpPr>
          <p:nvPr/>
        </p:nvSpPr>
        <p:spPr bwMode="auto">
          <a:xfrm>
            <a:off x="1835150" y="5805488"/>
            <a:ext cx="5016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40973" name="Rectangle 19"/>
          <p:cNvSpPr>
            <a:spLocks noChangeArrowheads="1"/>
          </p:cNvSpPr>
          <p:nvPr/>
        </p:nvSpPr>
        <p:spPr bwMode="auto">
          <a:xfrm>
            <a:off x="3635375" y="5805488"/>
            <a:ext cx="5016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40974" name="Line 20"/>
          <p:cNvSpPr>
            <a:spLocks noChangeShapeType="1"/>
          </p:cNvSpPr>
          <p:nvPr/>
        </p:nvSpPr>
        <p:spPr bwMode="auto">
          <a:xfrm flipV="1">
            <a:off x="1835150" y="620713"/>
            <a:ext cx="2089150" cy="646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Tx/>
              <a:buFontTx/>
              <a:buNone/>
            </a:pPr>
            <a:endParaRPr kumimoji="0" lang="zh-CN" altLang="en-US" sz="18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75" name="Rectangle 21"/>
          <p:cNvSpPr>
            <a:spLocks noChangeArrowheads="1"/>
          </p:cNvSpPr>
          <p:nvPr/>
        </p:nvSpPr>
        <p:spPr bwMode="auto">
          <a:xfrm>
            <a:off x="3708400" y="188913"/>
            <a:ext cx="5048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</a:t>
            </a:r>
          </a:p>
        </p:txBody>
      </p:sp>
      <p:sp>
        <p:nvSpPr>
          <p:cNvPr id="40976" name="Line 22"/>
          <p:cNvSpPr>
            <a:spLocks noChangeShapeType="1"/>
          </p:cNvSpPr>
          <p:nvPr/>
        </p:nvSpPr>
        <p:spPr bwMode="auto">
          <a:xfrm>
            <a:off x="3924300" y="620713"/>
            <a:ext cx="25923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Tx/>
              <a:buFontTx/>
              <a:buNone/>
            </a:pPr>
            <a:endParaRPr kumimoji="0" lang="zh-CN" altLang="en-US" sz="18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77" name="Rectangle 23"/>
          <p:cNvSpPr>
            <a:spLocks noChangeArrowheads="1"/>
          </p:cNvSpPr>
          <p:nvPr/>
        </p:nvSpPr>
        <p:spPr bwMode="auto">
          <a:xfrm>
            <a:off x="6227763" y="1412875"/>
            <a:ext cx="5048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/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435600" y="1916113"/>
            <a:ext cx="1655763" cy="1295400"/>
            <a:chOff x="431" y="1026"/>
            <a:chExt cx="1043" cy="816"/>
          </a:xfrm>
        </p:grpSpPr>
        <p:sp>
          <p:nvSpPr>
            <p:cNvPr id="40990" name="Line 25"/>
            <p:cNvSpPr>
              <a:spLocks noChangeShapeType="1"/>
            </p:cNvSpPr>
            <p:nvPr/>
          </p:nvSpPr>
          <p:spPr bwMode="auto">
            <a:xfrm flipV="1">
              <a:off x="431" y="1026"/>
              <a:ext cx="589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Tx/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0991" name="Line 26"/>
            <p:cNvSpPr>
              <a:spLocks noChangeShapeType="1"/>
            </p:cNvSpPr>
            <p:nvPr/>
          </p:nvSpPr>
          <p:spPr bwMode="auto">
            <a:xfrm flipH="1" flipV="1">
              <a:off x="1021" y="1026"/>
              <a:ext cx="453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Tx/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40979" name="Rectangle 27"/>
          <p:cNvSpPr>
            <a:spLocks noChangeArrowheads="1"/>
          </p:cNvSpPr>
          <p:nvPr/>
        </p:nvSpPr>
        <p:spPr bwMode="auto">
          <a:xfrm>
            <a:off x="5148263" y="3284538"/>
            <a:ext cx="5016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651500" y="4727575"/>
            <a:ext cx="1655763" cy="1295400"/>
            <a:chOff x="431" y="1026"/>
            <a:chExt cx="1043" cy="816"/>
          </a:xfrm>
        </p:grpSpPr>
        <p:sp>
          <p:nvSpPr>
            <p:cNvPr id="40988" name="Line 29"/>
            <p:cNvSpPr>
              <a:spLocks noChangeShapeType="1"/>
            </p:cNvSpPr>
            <p:nvPr/>
          </p:nvSpPr>
          <p:spPr bwMode="auto">
            <a:xfrm flipV="1">
              <a:off x="431" y="1026"/>
              <a:ext cx="589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Tx/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0989" name="Line 30"/>
            <p:cNvSpPr>
              <a:spLocks noChangeShapeType="1"/>
            </p:cNvSpPr>
            <p:nvPr/>
          </p:nvSpPr>
          <p:spPr bwMode="auto">
            <a:xfrm flipH="1" flipV="1">
              <a:off x="1021" y="1026"/>
              <a:ext cx="453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Tx/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40981" name="Rectangle 31"/>
          <p:cNvSpPr>
            <a:spLocks noChangeArrowheads="1"/>
          </p:cNvSpPr>
          <p:nvPr/>
        </p:nvSpPr>
        <p:spPr bwMode="auto">
          <a:xfrm>
            <a:off x="5291138" y="6094413"/>
            <a:ext cx="5016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40982" name="Rectangle 32"/>
          <p:cNvSpPr>
            <a:spLocks noChangeArrowheads="1"/>
          </p:cNvSpPr>
          <p:nvPr/>
        </p:nvSpPr>
        <p:spPr bwMode="auto">
          <a:xfrm>
            <a:off x="7091363" y="6094413"/>
            <a:ext cx="5016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40983" name="Rectangle 33"/>
          <p:cNvSpPr>
            <a:spLocks noChangeArrowheads="1"/>
          </p:cNvSpPr>
          <p:nvPr/>
        </p:nvSpPr>
        <p:spPr bwMode="auto">
          <a:xfrm>
            <a:off x="6372225" y="4365625"/>
            <a:ext cx="5016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-</a:t>
            </a:r>
          </a:p>
        </p:txBody>
      </p:sp>
      <p:sp>
        <p:nvSpPr>
          <p:cNvPr id="40984" name="Rectangle 34"/>
          <p:cNvSpPr>
            <a:spLocks noChangeArrowheads="1"/>
          </p:cNvSpPr>
          <p:nvPr/>
        </p:nvSpPr>
        <p:spPr bwMode="auto">
          <a:xfrm>
            <a:off x="6804025" y="3213100"/>
            <a:ext cx="5016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r>
              <a:rPr lang="en-US" altLang="zh-CN" sz="40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^</a:t>
            </a:r>
          </a:p>
        </p:txBody>
      </p:sp>
      <p:sp>
        <p:nvSpPr>
          <p:cNvPr id="40985" name="Line 35"/>
          <p:cNvSpPr>
            <a:spLocks noChangeShapeType="1"/>
          </p:cNvSpPr>
          <p:nvPr/>
        </p:nvSpPr>
        <p:spPr bwMode="auto">
          <a:xfrm flipH="1">
            <a:off x="6659563" y="3573463"/>
            <a:ext cx="43338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Tx/>
              <a:buFontTx/>
              <a:buNone/>
            </a:pPr>
            <a:endParaRPr kumimoji="0" lang="zh-CN" altLang="en-US" sz="18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86" name="Line 36"/>
          <p:cNvSpPr>
            <a:spLocks noChangeShapeType="1"/>
          </p:cNvSpPr>
          <p:nvPr/>
        </p:nvSpPr>
        <p:spPr bwMode="auto">
          <a:xfrm>
            <a:off x="7092950" y="3573463"/>
            <a:ext cx="792163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Tx/>
              <a:buFontTx/>
              <a:buNone/>
            </a:pPr>
            <a:endParaRPr kumimoji="0" lang="zh-CN" altLang="en-US" sz="18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87" name="Rectangle 37"/>
          <p:cNvSpPr>
            <a:spLocks noChangeArrowheads="1"/>
          </p:cNvSpPr>
          <p:nvPr/>
        </p:nvSpPr>
        <p:spPr bwMode="auto">
          <a:xfrm>
            <a:off x="7667625" y="4365625"/>
            <a:ext cx="5016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"/>
          <p:cNvSpPr>
            <a:spLocks noChangeArrowheads="1"/>
          </p:cNvSpPr>
          <p:nvPr/>
        </p:nvSpPr>
        <p:spPr bwMode="auto">
          <a:xfrm>
            <a:off x="1549400" y="188913"/>
            <a:ext cx="45347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中间代码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生成</a:t>
            </a:r>
          </a:p>
        </p:txBody>
      </p:sp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900113" y="1828800"/>
            <a:ext cx="78486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算术表达式 </a:t>
            </a:r>
            <a:r>
              <a:rPr lang="en-US" altLang="zh-CN" sz="2800">
                <a:solidFill>
                  <a:srgbClr val="800080"/>
                </a:solidFill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/>
          </a:p>
          <a:p>
            <a:pPr lvl="1">
              <a:buFontTx/>
              <a:buChar char="•"/>
            </a:pPr>
            <a:r>
              <a:rPr lang="en-US" altLang="zh-CN" i="1"/>
              <a:t>  </a:t>
            </a:r>
            <a:r>
              <a:rPr lang="en-US" altLang="zh-CN" i="1">
                <a:solidFill>
                  <a:srgbClr val="800080"/>
                </a:solidFill>
              </a:rPr>
              <a:t>TAC </a:t>
            </a:r>
            <a:r>
              <a:rPr lang="zh-CN" altLang="en-US" b="1">
                <a:solidFill>
                  <a:srgbClr val="800080"/>
                </a:solidFill>
              </a:rPr>
              <a:t>（三地址码）表示</a:t>
            </a:r>
          </a:p>
          <a:p>
            <a:pPr lvl="1">
              <a:buFont typeface="Symbol" pitchFamily="18" charset="2"/>
              <a:buNone/>
            </a:pPr>
            <a:endParaRPr lang="zh-CN" altLang="en-US" sz="1000" b="1"/>
          </a:p>
          <a:p>
            <a:pPr>
              <a:buFontTx/>
              <a:buNone/>
            </a:pPr>
            <a:r>
              <a:rPr lang="zh-CN" altLang="en-US" b="1"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/>
              <a:t>(1)  ( -    C     D     T1 )                     T1 := C - D</a:t>
            </a:r>
            <a:r>
              <a:rPr lang="en-US" altLang="zh-CN" sz="2800"/>
              <a:t>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(2)  ( *    B     T1    T2)                     T2 := B * T1</a:t>
            </a:r>
            <a:r>
              <a:rPr lang="en-US" altLang="zh-CN" sz="2800"/>
              <a:t>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(3)  ( +   A     T2    T3)                      T3 := A + T2</a:t>
            </a:r>
            <a:r>
              <a:rPr lang="en-US" altLang="zh-CN" sz="2800"/>
              <a:t>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(4)  ( -    C     D     T4)          </a:t>
            </a:r>
            <a:r>
              <a:rPr lang="zh-CN" altLang="en-US" b="1"/>
              <a:t>或</a:t>
            </a:r>
            <a:r>
              <a:rPr lang="zh-CN" altLang="en-US"/>
              <a:t>        </a:t>
            </a:r>
            <a:r>
              <a:rPr lang="en-US" altLang="zh-CN"/>
              <a:t>T4 := C - D</a:t>
            </a:r>
            <a:r>
              <a:rPr lang="en-US" altLang="zh-CN" sz="2800"/>
              <a:t>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(5)  ( ^   T4    N     T5)                      T5 := T4 ^ N</a:t>
            </a:r>
            <a:r>
              <a:rPr lang="en-US" altLang="zh-CN" sz="2800"/>
              <a:t>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(6)  ( /    E     T5    T6)                      T6 := E / T5</a:t>
            </a:r>
            <a:r>
              <a:rPr lang="en-US" altLang="zh-CN" sz="2800"/>
              <a:t>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(7)  (+    T3   T6    T7)                      T7 := T3 + T6</a:t>
            </a:r>
            <a:r>
              <a:rPr lang="en-US" altLang="zh-CN" sz="2800"/>
              <a:t> </a:t>
            </a:r>
          </a:p>
        </p:txBody>
      </p:sp>
      <p:sp>
        <p:nvSpPr>
          <p:cNvPr id="25604" name="Text Box 105"/>
          <p:cNvSpPr txBox="1">
            <a:spLocks noChangeArrowheads="1"/>
          </p:cNvSpPr>
          <p:nvPr/>
        </p:nvSpPr>
        <p:spPr bwMode="auto">
          <a:xfrm>
            <a:off x="684213" y="11430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sp>
        <p:nvSpPr>
          <p:cNvPr id="25605" name="AutoShape 1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10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AutoShape 10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"/>
          <p:cNvSpPr>
            <a:spLocks noChangeArrowheads="1"/>
          </p:cNvSpPr>
          <p:nvPr/>
        </p:nvSpPr>
        <p:spPr bwMode="auto">
          <a:xfrm>
            <a:off x="1549400" y="188913"/>
            <a:ext cx="45347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中间代码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生成</a:t>
            </a:r>
          </a:p>
        </p:txBody>
      </p:sp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900113" y="1828800"/>
            <a:ext cx="78486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算术表达式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4000" b="1" dirty="0" smtClean="0">
                <a:solidFill>
                  <a:srgbClr val="CC3300"/>
                </a:solidFill>
              </a:rPr>
              <a:t>   后缀式：</a:t>
            </a:r>
            <a:r>
              <a:rPr lang="en-US" altLang="zh-CN" sz="4000" b="1" dirty="0" smtClean="0">
                <a:solidFill>
                  <a:srgbClr val="CC3300"/>
                </a:solidFill>
              </a:rPr>
              <a:t>ABCD-*+ECD–N^/+</a:t>
            </a:r>
            <a:endParaRPr lang="en-US" altLang="zh-CN" sz="4000" b="1" dirty="0">
              <a:solidFill>
                <a:srgbClr val="CC3300"/>
              </a:solidFill>
            </a:endParaRPr>
          </a:p>
        </p:txBody>
      </p:sp>
      <p:sp>
        <p:nvSpPr>
          <p:cNvPr id="25604" name="Text Box 105"/>
          <p:cNvSpPr txBox="1">
            <a:spLocks noChangeArrowheads="1"/>
          </p:cNvSpPr>
          <p:nvPr/>
        </p:nvSpPr>
        <p:spPr bwMode="auto">
          <a:xfrm>
            <a:off x="684213" y="11430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sp>
        <p:nvSpPr>
          <p:cNvPr id="25605" name="AutoShape 1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10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AutoShape 10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250825" y="188913"/>
            <a:ext cx="8569325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Tx/>
              <a:buFontTx/>
              <a:buNone/>
            </a:pPr>
            <a:r>
              <a:rPr lang="zh-CN" altLang="en-US" sz="40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表达式：</a:t>
            </a:r>
            <a:r>
              <a:rPr lang="en-US" altLang="zh-CN" sz="40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A+B*(C-D)+E/(C-D)^N</a:t>
            </a:r>
            <a:endParaRPr lang="en-US" altLang="zh-CN" sz="400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323850" y="2060575"/>
            <a:ext cx="576263" cy="1887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-DCB</a:t>
            </a:r>
          </a:p>
          <a:p>
            <a:pPr>
              <a:lnSpc>
                <a:spcPct val="65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A</a:t>
            </a:r>
          </a:p>
        </p:txBody>
      </p:sp>
      <p:sp>
        <p:nvSpPr>
          <p:cNvPr id="333830" name="Rectangle 6"/>
          <p:cNvSpPr>
            <a:spLocks noChangeArrowheads="1"/>
          </p:cNvSpPr>
          <p:nvPr/>
        </p:nvSpPr>
        <p:spPr bwMode="auto">
          <a:xfrm>
            <a:off x="266700" y="719138"/>
            <a:ext cx="84248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Tx/>
              <a:buFontTx/>
              <a:buNone/>
            </a:pPr>
            <a:r>
              <a:rPr lang="zh-CN" altLang="en-US" sz="40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后缀式：</a:t>
            </a:r>
            <a:r>
              <a:rPr lang="en-US" altLang="zh-CN" sz="40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ABCD-*+ECD–N^/+</a:t>
            </a:r>
          </a:p>
        </p:txBody>
      </p:sp>
      <p:sp>
        <p:nvSpPr>
          <p:cNvPr id="333831" name="Text Box 7"/>
          <p:cNvSpPr txBox="1">
            <a:spLocks noChangeArrowheads="1"/>
          </p:cNvSpPr>
          <p:nvPr/>
        </p:nvSpPr>
        <p:spPr bwMode="auto">
          <a:xfrm>
            <a:off x="1331913" y="2925763"/>
            <a:ext cx="792162" cy="1420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1</a:t>
            </a: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B</a:t>
            </a:r>
          </a:p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A</a:t>
            </a:r>
          </a:p>
        </p:txBody>
      </p:sp>
      <p:sp>
        <p:nvSpPr>
          <p:cNvPr id="333832" name="Text Box 8"/>
          <p:cNvSpPr txBox="1">
            <a:spLocks noChangeArrowheads="1"/>
          </p:cNvSpPr>
          <p:nvPr/>
        </p:nvSpPr>
        <p:spPr bwMode="auto">
          <a:xfrm>
            <a:off x="152400" y="1412875"/>
            <a:ext cx="1944688" cy="541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1</a:t>
            </a: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=C-D</a:t>
            </a:r>
          </a:p>
        </p:txBody>
      </p:sp>
      <p:sp>
        <p:nvSpPr>
          <p:cNvPr id="333833" name="Text Box 9"/>
          <p:cNvSpPr txBox="1">
            <a:spLocks noChangeArrowheads="1"/>
          </p:cNvSpPr>
          <p:nvPr/>
        </p:nvSpPr>
        <p:spPr bwMode="auto">
          <a:xfrm>
            <a:off x="2411413" y="2492375"/>
            <a:ext cx="720725" cy="186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*</a:t>
            </a:r>
          </a:p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1</a:t>
            </a: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B</a:t>
            </a:r>
          </a:p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A</a:t>
            </a:r>
          </a:p>
        </p:txBody>
      </p:sp>
      <p:sp>
        <p:nvSpPr>
          <p:cNvPr id="333834" name="Text Box 10"/>
          <p:cNvSpPr txBox="1">
            <a:spLocks noChangeArrowheads="1"/>
          </p:cNvSpPr>
          <p:nvPr/>
        </p:nvSpPr>
        <p:spPr bwMode="auto">
          <a:xfrm>
            <a:off x="3275013" y="3357563"/>
            <a:ext cx="720725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2</a:t>
            </a:r>
            <a:endParaRPr kumimoji="0" lang="en-US" altLang="zh-CN" sz="3600" b="1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A</a:t>
            </a:r>
          </a:p>
        </p:txBody>
      </p:sp>
      <p:sp>
        <p:nvSpPr>
          <p:cNvPr id="333835" name="Text Box 11"/>
          <p:cNvSpPr txBox="1">
            <a:spLocks noChangeArrowheads="1"/>
          </p:cNvSpPr>
          <p:nvPr/>
        </p:nvSpPr>
        <p:spPr bwMode="auto">
          <a:xfrm>
            <a:off x="2311400" y="1412875"/>
            <a:ext cx="2232025" cy="541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2</a:t>
            </a: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=B*T</a:t>
            </a:r>
            <a:r>
              <a:rPr kumimoji="0" lang="en-US" altLang="zh-CN" sz="3600" b="1" baseline="-25000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333836" name="Text Box 12"/>
          <p:cNvSpPr txBox="1">
            <a:spLocks noChangeArrowheads="1"/>
          </p:cNvSpPr>
          <p:nvPr/>
        </p:nvSpPr>
        <p:spPr bwMode="auto">
          <a:xfrm>
            <a:off x="4211638" y="2925763"/>
            <a:ext cx="720725" cy="1420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+T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2</a:t>
            </a:r>
            <a:endParaRPr kumimoji="0" lang="en-US" altLang="zh-CN" sz="3600" b="1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A</a:t>
            </a:r>
          </a:p>
        </p:txBody>
      </p:sp>
      <p:sp>
        <p:nvSpPr>
          <p:cNvPr id="333837" name="Text Box 13"/>
          <p:cNvSpPr txBox="1">
            <a:spLocks noChangeArrowheads="1"/>
          </p:cNvSpPr>
          <p:nvPr/>
        </p:nvSpPr>
        <p:spPr bwMode="auto">
          <a:xfrm>
            <a:off x="5075238" y="3789363"/>
            <a:ext cx="720725" cy="541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3</a:t>
            </a:r>
            <a:endParaRPr kumimoji="0" lang="en-US" altLang="zh-CN" sz="3600" b="1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33838" name="Text Box 14"/>
          <p:cNvSpPr txBox="1">
            <a:spLocks noChangeArrowheads="1"/>
          </p:cNvSpPr>
          <p:nvPr/>
        </p:nvSpPr>
        <p:spPr bwMode="auto">
          <a:xfrm>
            <a:off x="4687888" y="1412875"/>
            <a:ext cx="2232025" cy="541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3</a:t>
            </a: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=A+T</a:t>
            </a:r>
            <a:r>
              <a:rPr kumimoji="0" lang="en-US" altLang="zh-CN" sz="3600" b="1" baseline="-25000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333839" name="Text Box 15"/>
          <p:cNvSpPr txBox="1">
            <a:spLocks noChangeArrowheads="1"/>
          </p:cNvSpPr>
          <p:nvPr/>
        </p:nvSpPr>
        <p:spPr bwMode="auto">
          <a:xfrm>
            <a:off x="5940425" y="2060575"/>
            <a:ext cx="720725" cy="2300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-DCET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333840" name="Text Box 16"/>
          <p:cNvSpPr txBox="1">
            <a:spLocks noChangeArrowheads="1"/>
          </p:cNvSpPr>
          <p:nvPr/>
        </p:nvSpPr>
        <p:spPr bwMode="auto">
          <a:xfrm>
            <a:off x="6804025" y="2924175"/>
            <a:ext cx="720725" cy="1420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4</a:t>
            </a: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ET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333841" name="Text Box 17"/>
          <p:cNvSpPr txBox="1">
            <a:spLocks noChangeArrowheads="1"/>
          </p:cNvSpPr>
          <p:nvPr/>
        </p:nvSpPr>
        <p:spPr bwMode="auto">
          <a:xfrm>
            <a:off x="7027863" y="1412875"/>
            <a:ext cx="1944687" cy="541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4</a:t>
            </a: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=C-D</a:t>
            </a:r>
          </a:p>
        </p:txBody>
      </p:sp>
      <p:sp>
        <p:nvSpPr>
          <p:cNvPr id="333842" name="Text Box 18"/>
          <p:cNvSpPr txBox="1">
            <a:spLocks noChangeArrowheads="1"/>
          </p:cNvSpPr>
          <p:nvPr/>
        </p:nvSpPr>
        <p:spPr bwMode="auto">
          <a:xfrm>
            <a:off x="7740650" y="2492375"/>
            <a:ext cx="720725" cy="186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NT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4</a:t>
            </a: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ET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333843" name="Text Box 19"/>
          <p:cNvSpPr txBox="1">
            <a:spLocks noChangeArrowheads="1"/>
          </p:cNvSpPr>
          <p:nvPr/>
        </p:nvSpPr>
        <p:spPr bwMode="auto">
          <a:xfrm>
            <a:off x="1116013" y="5229225"/>
            <a:ext cx="720725" cy="1420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5</a:t>
            </a: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ET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333844" name="Text Box 20"/>
          <p:cNvSpPr txBox="1">
            <a:spLocks noChangeArrowheads="1"/>
          </p:cNvSpPr>
          <p:nvPr/>
        </p:nvSpPr>
        <p:spPr bwMode="auto">
          <a:xfrm>
            <a:off x="323850" y="4365625"/>
            <a:ext cx="720725" cy="2300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^NT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4</a:t>
            </a: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ET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333849" name="Text Box 25"/>
          <p:cNvSpPr txBox="1">
            <a:spLocks noChangeArrowheads="1"/>
          </p:cNvSpPr>
          <p:nvPr/>
        </p:nvSpPr>
        <p:spPr bwMode="auto">
          <a:xfrm>
            <a:off x="3348038" y="2133600"/>
            <a:ext cx="2376487" cy="541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5</a:t>
            </a: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=T</a:t>
            </a:r>
            <a:r>
              <a:rPr kumimoji="0" lang="en-US" altLang="zh-CN" sz="3600" b="1" baseline="-25000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4</a:t>
            </a: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^N</a:t>
            </a:r>
          </a:p>
        </p:txBody>
      </p:sp>
      <p:sp>
        <p:nvSpPr>
          <p:cNvPr id="333850" name="Text Box 26"/>
          <p:cNvSpPr txBox="1">
            <a:spLocks noChangeArrowheads="1"/>
          </p:cNvSpPr>
          <p:nvPr/>
        </p:nvSpPr>
        <p:spPr bwMode="auto">
          <a:xfrm>
            <a:off x="1979613" y="4797425"/>
            <a:ext cx="720725" cy="186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/T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5</a:t>
            </a: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ET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333851" name="Text Box 27"/>
          <p:cNvSpPr txBox="1">
            <a:spLocks noChangeArrowheads="1"/>
          </p:cNvSpPr>
          <p:nvPr/>
        </p:nvSpPr>
        <p:spPr bwMode="auto">
          <a:xfrm>
            <a:off x="2771775" y="5661025"/>
            <a:ext cx="720725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6</a:t>
            </a: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333852" name="Text Box 28"/>
          <p:cNvSpPr txBox="1">
            <a:spLocks noChangeArrowheads="1"/>
          </p:cNvSpPr>
          <p:nvPr/>
        </p:nvSpPr>
        <p:spPr bwMode="auto">
          <a:xfrm>
            <a:off x="3203575" y="4437063"/>
            <a:ext cx="2232025" cy="541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6</a:t>
            </a: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=E/T</a:t>
            </a:r>
            <a:r>
              <a:rPr kumimoji="0" lang="en-US" altLang="zh-CN" sz="3600" b="1" baseline="-25000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5</a:t>
            </a:r>
            <a:endParaRPr kumimoji="0" lang="en-US" altLang="zh-CN" sz="3600" b="1" smtClean="0">
              <a:solidFill>
                <a:srgbClr val="CC33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33853" name="Text Box 29"/>
          <p:cNvSpPr txBox="1">
            <a:spLocks noChangeArrowheads="1"/>
          </p:cNvSpPr>
          <p:nvPr/>
        </p:nvSpPr>
        <p:spPr bwMode="auto">
          <a:xfrm>
            <a:off x="3563938" y="5229225"/>
            <a:ext cx="720725" cy="1420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+T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6</a:t>
            </a: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333854" name="Text Box 30"/>
          <p:cNvSpPr txBox="1">
            <a:spLocks noChangeArrowheads="1"/>
          </p:cNvSpPr>
          <p:nvPr/>
        </p:nvSpPr>
        <p:spPr bwMode="auto">
          <a:xfrm>
            <a:off x="4427538" y="6092825"/>
            <a:ext cx="720725" cy="541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7</a:t>
            </a:r>
          </a:p>
        </p:txBody>
      </p:sp>
      <p:sp>
        <p:nvSpPr>
          <p:cNvPr id="333855" name="Text Box 31"/>
          <p:cNvSpPr txBox="1">
            <a:spLocks noChangeArrowheads="1"/>
          </p:cNvSpPr>
          <p:nvPr/>
        </p:nvSpPr>
        <p:spPr bwMode="auto">
          <a:xfrm>
            <a:off x="5580063" y="4437063"/>
            <a:ext cx="2411412" cy="541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7</a:t>
            </a: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=T</a:t>
            </a:r>
            <a:r>
              <a:rPr kumimoji="0" lang="en-US" altLang="zh-CN" sz="3600" b="1" baseline="-25000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3</a:t>
            </a:r>
            <a:r>
              <a:rPr kumimoji="0" lang="en-US" altLang="zh-CN" sz="3600" b="1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+T</a:t>
            </a:r>
            <a:r>
              <a:rPr kumimoji="0" lang="en-US" altLang="zh-CN" sz="3600" b="1" baseline="-25000" smtClean="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333856" name="Text Box 32"/>
          <p:cNvSpPr txBox="1">
            <a:spLocks noChangeArrowheads="1"/>
          </p:cNvSpPr>
          <p:nvPr/>
        </p:nvSpPr>
        <p:spPr bwMode="auto">
          <a:xfrm>
            <a:off x="5364163" y="5661025"/>
            <a:ext cx="3563937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</a:pPr>
            <a:r>
              <a:rPr kumimoji="0" lang="en-US" altLang="zh-CN" sz="3600" b="1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T</a:t>
            </a:r>
            <a:r>
              <a:rPr kumimoji="0" lang="en-US" altLang="zh-CN" sz="3600" b="1" baseline="-2500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7</a:t>
            </a:r>
            <a:r>
              <a:rPr kumimoji="0" lang="en-US" altLang="zh-CN" sz="3600" b="1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=</a:t>
            </a:r>
            <a:r>
              <a:rPr lang="en-US" altLang="zh-CN" sz="40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A+B*(C-D)+E/(C-D)^N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8" grpId="0" build="p"/>
      <p:bldP spid="333829" grpId="0" animBg="1"/>
      <p:bldP spid="333830" grpId="0"/>
      <p:bldP spid="333831" grpId="0" animBg="1"/>
      <p:bldP spid="333832" grpId="0" animBg="1"/>
      <p:bldP spid="333833" grpId="0" animBg="1"/>
      <p:bldP spid="333834" grpId="0" animBg="1"/>
      <p:bldP spid="333835" grpId="0" animBg="1"/>
      <p:bldP spid="333836" grpId="0" animBg="1"/>
      <p:bldP spid="333837" grpId="0" animBg="1"/>
      <p:bldP spid="333838" grpId="0" animBg="1"/>
      <p:bldP spid="333839" grpId="0" animBg="1"/>
      <p:bldP spid="333840" grpId="0" animBg="1"/>
      <p:bldP spid="333841" grpId="0" animBg="1"/>
      <p:bldP spid="333842" grpId="0" animBg="1"/>
      <p:bldP spid="333843" grpId="0" animBg="1"/>
      <p:bldP spid="333844" grpId="0" animBg="1"/>
      <p:bldP spid="333849" grpId="0" animBg="1"/>
      <p:bldP spid="333850" grpId="0" animBg="1"/>
      <p:bldP spid="333851" grpId="0" animBg="1"/>
      <p:bldP spid="333852" grpId="0" animBg="1"/>
      <p:bldP spid="333853" grpId="0" animBg="1"/>
      <p:bldP spid="333854" grpId="0" animBg="1"/>
      <p:bldP spid="333855" grpId="0" animBg="1"/>
      <p:bldP spid="3338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9"/>
          <p:cNvSpPr>
            <a:spLocks noChangeArrowheads="1"/>
          </p:cNvSpPr>
          <p:nvPr/>
        </p:nvSpPr>
        <p:spPr bwMode="auto">
          <a:xfrm>
            <a:off x="1549400" y="188913"/>
            <a:ext cx="496681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中间代码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生成</a:t>
            </a:r>
          </a:p>
        </p:txBody>
      </p:sp>
      <p:sp>
        <p:nvSpPr>
          <p:cNvPr id="29699" name="Rectangle 140"/>
          <p:cNvSpPr>
            <a:spLocks noChangeArrowheads="1"/>
          </p:cNvSpPr>
          <p:nvPr/>
        </p:nvSpPr>
        <p:spPr bwMode="auto">
          <a:xfrm>
            <a:off x="1143000" y="2162175"/>
            <a:ext cx="7391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顺序的语句序列</a:t>
            </a:r>
            <a:r>
              <a:rPr lang="zh-CN" altLang="en-US" sz="32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其</a:t>
            </a:r>
            <a:r>
              <a:rPr lang="zh-CN" altLang="en-US" sz="32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语句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一般具有如下</a:t>
            </a:r>
            <a:r>
              <a:rPr lang="zh-CN" altLang="en-US" sz="32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形式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32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3600" b="1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 := y op z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3200" i="1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为操作符，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为操作数，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为结果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Text Box 141"/>
          <p:cNvSpPr txBox="1">
            <a:spLocks noChangeArrowheads="1"/>
          </p:cNvSpPr>
          <p:nvPr/>
        </p:nvSpPr>
        <p:spPr bwMode="auto">
          <a:xfrm>
            <a:off x="762000" y="1325563"/>
            <a:ext cx="71294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8.3.3    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TAC </a:t>
            </a:r>
            <a:r>
              <a:rPr lang="zh-CN" altLang="en-US" sz="3600" b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语句一般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形式</a:t>
            </a:r>
            <a:endParaRPr lang="en-US" altLang="zh-CN" sz="2800" i="1" dirty="0">
              <a:solidFill>
                <a:srgbClr val="800080"/>
              </a:solidFill>
            </a:endParaRPr>
          </a:p>
        </p:txBody>
      </p:sp>
      <p:sp>
        <p:nvSpPr>
          <p:cNvPr id="29701" name="AutoShape 1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1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AutoShape 14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AutoShape 14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ChangeArrowheads="1"/>
          </p:cNvSpPr>
          <p:nvPr/>
        </p:nvSpPr>
        <p:spPr bwMode="auto">
          <a:xfrm>
            <a:off x="1524000" y="188913"/>
            <a:ext cx="297599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8.1 </a:t>
            </a:r>
            <a:r>
              <a:rPr lang="zh-CN" altLang="en-US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</a:t>
            </a:r>
          </a:p>
        </p:txBody>
      </p:sp>
      <p:sp>
        <p:nvSpPr>
          <p:cNvPr id="3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1524000"/>
            <a:ext cx="694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符号表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的作用</a:t>
            </a:r>
          </a:p>
        </p:txBody>
      </p:sp>
      <p:sp>
        <p:nvSpPr>
          <p:cNvPr id="4" name="Text Box 8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3001963"/>
            <a:ext cx="503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符号表的实现</a:t>
            </a:r>
          </a:p>
        </p:txBody>
      </p:sp>
      <p:sp>
        <p:nvSpPr>
          <p:cNvPr id="5" name="Text Box 8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286000"/>
            <a:ext cx="5176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符号表的常见属性</a:t>
            </a:r>
          </a:p>
        </p:txBody>
      </p:sp>
      <p:sp>
        <p:nvSpPr>
          <p:cNvPr id="6" name="Text Box 8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3786188"/>
            <a:ext cx="5592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符号表体现作用域与可见性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9"/>
          <p:cNvSpPr>
            <a:spLocks noChangeArrowheads="1"/>
          </p:cNvSpPr>
          <p:nvPr/>
        </p:nvSpPr>
        <p:spPr bwMode="auto">
          <a:xfrm>
            <a:off x="1549400" y="188913"/>
            <a:ext cx="496681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中间代码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生成</a:t>
            </a:r>
          </a:p>
        </p:txBody>
      </p:sp>
      <p:sp>
        <p:nvSpPr>
          <p:cNvPr id="29699" name="Rectangle 140"/>
          <p:cNvSpPr>
            <a:spLocks noChangeArrowheads="1"/>
          </p:cNvSpPr>
          <p:nvPr/>
        </p:nvSpPr>
        <p:spPr bwMode="auto">
          <a:xfrm>
            <a:off x="899592" y="1628800"/>
            <a:ext cx="73914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Tx/>
              <a:buFont typeface="Wingdings" pitchFamily="2" charset="2"/>
              <a:buChar char="l"/>
            </a:pP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名字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。为方便起见，允许源程序名字作为一个地址出现在三地址代码中，实现时由指向符号表（保存名字的所有信息）入口的指针代替。</a:t>
            </a:r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Tx/>
              <a:buFont typeface="Wingdings" pitchFamily="2" charset="2"/>
              <a:buChar char="l"/>
            </a:pPr>
            <a:r>
              <a:rPr lang="zh-CN" altLang="en-US" sz="3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常数</a:t>
            </a:r>
            <a:r>
              <a:rPr lang="zh-CN" altLang="en-US" sz="3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。在实际中，编译器需要处理不同类型的常数和变量</a:t>
            </a:r>
            <a:endParaRPr lang="en-US" altLang="zh-CN" sz="32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Tx/>
              <a:buFont typeface="Wingdings" pitchFamily="2" charset="2"/>
              <a:buChar char="l"/>
            </a:pP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编译器产生的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临时名字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。在编译器优化、给寄存器分配变量时，需要建立到临时名字</a:t>
            </a: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Text Box 141"/>
          <p:cNvSpPr txBox="1">
            <a:spLocks noChangeArrowheads="1"/>
          </p:cNvSpPr>
          <p:nvPr/>
        </p:nvSpPr>
        <p:spPr bwMode="auto">
          <a:xfrm>
            <a:off x="755576" y="1052736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一个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地址可能是下列之一</a:t>
            </a:r>
            <a:endParaRPr lang="en-US" altLang="zh-CN" sz="2800" i="1" dirty="0">
              <a:solidFill>
                <a:srgbClr val="800080"/>
              </a:solidFill>
            </a:endParaRPr>
          </a:p>
        </p:txBody>
      </p:sp>
      <p:sp>
        <p:nvSpPr>
          <p:cNvPr id="29701" name="AutoShape 1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1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AutoShape 14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AutoShape 14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49400" y="188913"/>
            <a:ext cx="511083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中间代码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生成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57200" y="1143000"/>
            <a:ext cx="85344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TAC </a:t>
            </a:r>
            <a:r>
              <a:rPr lang="zh-CN" altLang="en-US" sz="32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语句类型</a:t>
            </a:r>
            <a:endParaRPr lang="zh-CN" altLang="en-US" sz="2800" b="1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9138" lvl="1" indent="-261938">
              <a:spcBef>
                <a:spcPts val="600"/>
              </a:spcBef>
              <a:buFontTx/>
              <a:buChar char="•"/>
            </a:pP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赋值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语句</a:t>
            </a:r>
            <a:r>
              <a:rPr lang="zh-CN" altLang="en-US" sz="32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 := y op z</a:t>
            </a:r>
            <a:r>
              <a:rPr kumimoji="0" lang="en-US" altLang="zh-CN" sz="32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zh-CN" altLang="en-US" sz="3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 </a:t>
            </a:r>
            <a:r>
              <a:rPr kumimoji="0" lang="zh-CN" altLang="en-US" sz="3200" b="1" dirty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代表二元算术</a:t>
            </a:r>
            <a:r>
              <a:rPr kumimoji="0" lang="en-US" altLang="zh-CN" sz="3200" b="1" dirty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/</a:t>
            </a:r>
            <a:r>
              <a:rPr kumimoji="0"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逻辑运算，</a:t>
            </a:r>
            <a:r>
              <a:rPr lang="en-US" altLang="zh-CN" sz="3200" i="1" dirty="0" smtClean="0">
                <a:solidFill>
                  <a:srgbClr val="800080"/>
                </a:solidFill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 , y, z</a:t>
            </a:r>
            <a:r>
              <a:rPr kumimoji="0"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是地址</a:t>
            </a:r>
            <a:r>
              <a:rPr kumimoji="0" lang="en-US" altLang="zh-CN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 </a:t>
            </a:r>
            <a:r>
              <a:rPr kumimoji="0" lang="zh-CN" altLang="en-US" sz="32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kumimoji="0" lang="zh-CN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 赋值语句</a:t>
            </a:r>
            <a:r>
              <a:rPr lang="zh-CN" altLang="en-US" sz="32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 := op y</a:t>
            </a:r>
            <a:r>
              <a:rPr kumimoji="0" lang="en-US" altLang="zh-CN" sz="32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zh-CN" altLang="en-US" sz="3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3200" i="1" dirty="0">
                <a:latin typeface="Times New Roman" pitchFamily="18" charset="0"/>
                <a:cs typeface="Times New Roman" pitchFamily="18" charset="0"/>
              </a:rPr>
              <a:t>op </a:t>
            </a:r>
            <a:r>
              <a:rPr kumimoji="0" lang="zh-CN" altLang="en-US" sz="3200" b="1" dirty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代表</a:t>
            </a:r>
            <a:r>
              <a:rPr kumimoji="0"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一元运算，如：</a:t>
            </a:r>
            <a:r>
              <a:rPr lang="en-US" altLang="zh-CN" sz="32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-, ﹁, </a:t>
            </a:r>
            <a:r>
              <a:rPr lang="en-US" altLang="zh-CN" sz="32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</a:t>
            </a:r>
            <a:r>
              <a:rPr lang="zh-CN" altLang="en-US" sz="32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分别表示负，非，指针</a:t>
            </a:r>
            <a:r>
              <a:rPr lang="en-US" altLang="zh-CN" sz="32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sz="32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 复写语句</a:t>
            </a:r>
            <a:r>
              <a:rPr lang="zh-CN" altLang="en-US" sz="32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 := y   </a:t>
            </a:r>
            <a:r>
              <a:rPr kumimoji="0" lang="zh-CN" altLang="en-US" sz="3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32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0" lang="zh-CN" altLang="en-US" sz="3200" b="1" dirty="0">
                <a:latin typeface="Times New Roman" pitchFamily="18" charset="0"/>
                <a:cs typeface="Times New Roman" pitchFamily="18" charset="0"/>
              </a:rPr>
              <a:t>的值赋值给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zh-CN" altLang="en-US" sz="32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pPr marL="719138" lvl="1" indent="-261938">
              <a:spcBef>
                <a:spcPts val="600"/>
              </a:spcBef>
              <a:buFontTx/>
              <a:buChar char="•"/>
            </a:pP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无条件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跳转语句</a:t>
            </a:r>
            <a:r>
              <a:rPr lang="zh-CN" altLang="en-US" sz="32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32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kumimoji="0" lang="en-US" altLang="zh-CN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zh-CN" altLang="en-US" sz="3200" b="1" dirty="0" smtClean="0">
                <a:latin typeface="Times New Roman" pitchFamily="18" charset="0"/>
                <a:cs typeface="Times New Roman" pitchFamily="18" charset="0"/>
              </a:rPr>
              <a:t>（下一个要执行的三地址指令标号）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pPr marL="719138" lvl="1" indent="-261938">
              <a:spcBef>
                <a:spcPts val="600"/>
              </a:spcBef>
              <a:buFontTx/>
              <a:buChar char="•"/>
            </a:pP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条件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跳转语句</a:t>
            </a:r>
            <a:r>
              <a:rPr lang="en-US" altLang="zh-CN" sz="32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32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altLang="zh-CN" sz="3200" i="1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rop</a:t>
            </a:r>
            <a:r>
              <a:rPr lang="en-US" altLang="zh-CN" sz="32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altLang="zh-CN" sz="32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32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kumimoji="0"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sz="3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3200" i="1" dirty="0" err="1">
                <a:latin typeface="Times New Roman" pitchFamily="18" charset="0"/>
                <a:cs typeface="Times New Roman" pitchFamily="18" charset="0"/>
              </a:rPr>
              <a:t>rop</a:t>
            </a:r>
            <a:r>
              <a:rPr kumimoji="0"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sz="3200" b="1" dirty="0">
                <a:latin typeface="Times New Roman" pitchFamily="18" charset="0"/>
                <a:cs typeface="Times New Roman" pitchFamily="18" charset="0"/>
              </a:rPr>
              <a:t>代表关系运算</a:t>
            </a:r>
            <a:r>
              <a:rPr kumimoji="0" lang="zh-CN" altLang="en-US" sz="32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kumimoji="0"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49400" y="188913"/>
            <a:ext cx="511083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中间代码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生成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57200" y="1143000"/>
            <a:ext cx="8534400" cy="502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Tx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en-US" altLang="zh-CN" sz="2800" i="1" dirty="0" smtClean="0">
                <a:solidFill>
                  <a:srgbClr val="800080"/>
                </a:solidFill>
              </a:rPr>
              <a:t>TAC </a:t>
            </a:r>
            <a:r>
              <a:rPr lang="zh-CN" altLang="en-US" sz="3200" b="1" dirty="0">
                <a:solidFill>
                  <a:srgbClr val="800080"/>
                </a:solidFill>
              </a:rPr>
              <a:t>语句类型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lnSpc>
                <a:spcPts val="3840"/>
              </a:lnSpc>
              <a:spcBef>
                <a:spcPts val="600"/>
              </a:spcBef>
              <a:buFontTx/>
              <a:buChar char="•"/>
            </a:pP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条件跳转语句。</a:t>
            </a:r>
            <a:r>
              <a:rPr lang="en-US" altLang="zh-CN" sz="32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altLang="zh-CN" sz="3200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kumimoji="0"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方正舒体" pitchFamily="2" charset="-122"/>
                <a:cs typeface="Times New Roman" pitchFamily="18" charset="0"/>
              </a:rPr>
              <a:t>或 </a:t>
            </a:r>
            <a:r>
              <a:rPr lang="en-US" altLang="zh-CN" sz="32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altLang="zh-CN" sz="3200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endParaRPr kumimoji="0" lang="zh-CN" alt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3840"/>
              </a:lnSpc>
              <a:spcBef>
                <a:spcPts val="600"/>
              </a:spcBef>
              <a:buFontTx/>
              <a:buChar char="•"/>
            </a:pP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过程调用和返回。语句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序列 </a:t>
            </a:r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ts val="3840"/>
              </a:lnSpc>
              <a:spcBef>
                <a:spcPts val="600"/>
              </a:spcBef>
              <a:buNone/>
            </a:pPr>
            <a:r>
              <a:rPr lang="en-US" altLang="zh-CN" sz="3200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i="1" baseline="-250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200" i="1" dirty="0" smtClean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ts val="3840"/>
              </a:lnSpc>
              <a:spcBef>
                <a:spcPts val="600"/>
              </a:spcBef>
              <a:buNone/>
            </a:pP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</a:p>
          <a:p>
            <a:pPr lvl="2">
              <a:lnSpc>
                <a:spcPts val="3840"/>
              </a:lnSpc>
              <a:spcBef>
                <a:spcPts val="600"/>
              </a:spcBef>
              <a:buNone/>
            </a:pPr>
            <a:r>
              <a:rPr lang="en-US" altLang="zh-CN" sz="3200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i="1" baseline="-250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200" i="1" dirty="0" smtClean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ts val="3840"/>
              </a:lnSpc>
              <a:spcBef>
                <a:spcPts val="600"/>
              </a:spcBef>
              <a:buNone/>
            </a:pP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call p, n</a:t>
            </a:r>
            <a:r>
              <a:rPr lang="zh-CN" altLang="en-US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32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call p</a:t>
            </a:r>
            <a:r>
              <a:rPr lang="en-US" altLang="zh-CN" sz="32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代表过程或函数调用，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代表参数个数，</a:t>
            </a:r>
            <a:endParaRPr lang="en-US" altLang="zh-CN" sz="3200" dirty="0" smtClean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384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32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32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表示返回值（可选）</a:t>
            </a:r>
            <a:endParaRPr lang="en-US" altLang="zh-CN" sz="3200" i="1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49400" y="188913"/>
            <a:ext cx="511083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中间代码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生成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9512" y="1143000"/>
            <a:ext cx="8812088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TAC </a:t>
            </a:r>
            <a:r>
              <a:rPr lang="zh-CN" altLang="en-US" sz="32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语句类型</a:t>
            </a:r>
            <a:endParaRPr lang="zh-CN" altLang="en-US" sz="2800" b="1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下标赋值语句</a:t>
            </a:r>
            <a:r>
              <a:rPr lang="zh-CN" altLang="en-US" sz="28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 := y</a:t>
            </a:r>
            <a:r>
              <a:rPr lang="en-US" altLang="zh-CN" sz="2800" b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0"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b="1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8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8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:= y </a:t>
            </a:r>
            <a:r>
              <a:rPr kumimoji="0" lang="zh-CN" altLang="en-US" b="1" dirty="0" smtClean="0">
                <a:latin typeface="Times New Roman" pitchFamily="18" charset="0"/>
                <a:cs typeface="Times New Roman" pitchFamily="18" charset="0"/>
              </a:rPr>
              <a:t>（前者表示将地</a:t>
            </a:r>
          </a:p>
          <a:p>
            <a:pPr marL="271463" lvl="1" indent="-271463">
              <a:spcBef>
                <a:spcPts val="1200"/>
              </a:spcBef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zh-CN" altLang="en-US" b="1" dirty="0">
                <a:latin typeface="Times New Roman" pitchFamily="18" charset="0"/>
                <a:cs typeface="Times New Roman" pitchFamily="18" charset="0"/>
              </a:rPr>
              <a:t>址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b="1" dirty="0">
                <a:latin typeface="Times New Roman" pitchFamily="18" charset="0"/>
                <a:cs typeface="Times New Roman" pitchFamily="18" charset="0"/>
              </a:rPr>
              <a:t>起第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zh-CN" altLang="en-US" b="1" dirty="0">
                <a:latin typeface="Times New Roman" pitchFamily="18" charset="0"/>
                <a:cs typeface="Times New Roman" pitchFamily="18" charset="0"/>
              </a:rPr>
              <a:t>个存储单元的值赋给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0" lang="zh-CN" altLang="en-US" b="1" dirty="0">
                <a:latin typeface="Times New Roman" pitchFamily="18" charset="0"/>
                <a:cs typeface="Times New Roman" pitchFamily="18" charset="0"/>
              </a:rPr>
              <a:t>后者类似）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zh-CN" altLang="en-US" sz="28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地址和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指针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赋值语句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 := &amp;y, x </a:t>
            </a:r>
            <a:r>
              <a:rPr lang="en-US" altLang="zh-CN" sz="2800" b="1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altLang="zh-CN" sz="2800" b="1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sz="2800" b="1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b="1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zh-CN" altLang="en-US" sz="2800" b="1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sz="2800" b="1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 := </a:t>
            </a:r>
            <a:r>
              <a:rPr lang="en-US" altLang="zh-CN" sz="28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y. x := &amp;y,</a:t>
            </a:r>
          </a:p>
          <a:p>
            <a:pPr marL="728663" lvl="2" indent="-271463">
              <a:spcBef>
                <a:spcPts val="1200"/>
              </a:spcBef>
              <a:buFont typeface="Wingdings" pitchFamily="2" charset="2"/>
              <a:buChar char="u"/>
            </a:pPr>
            <a:r>
              <a:rPr lang="en-US" altLang="zh-CN" sz="28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 := &amp;y,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的右值（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-value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）设置成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的地址（左值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-value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728663" lvl="2" indent="-271463">
              <a:spcBef>
                <a:spcPts val="1200"/>
              </a:spcBef>
              <a:buNone/>
            </a:pPr>
            <a:r>
              <a:rPr lang="en-US" altLang="zh-CN" sz="28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 := </a:t>
            </a:r>
            <a:r>
              <a:rPr lang="zh-CN" altLang="en-US" sz="28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y,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是一个指针，它的右值（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-value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）是一个地址，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的右值（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-value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）就是这个地址的内容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728663" lvl="2" indent="-271463">
              <a:spcBef>
                <a:spcPts val="1200"/>
              </a:spcBef>
              <a:buNone/>
            </a:pPr>
            <a:r>
              <a:rPr lang="zh-CN" altLang="en-US" sz="28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 := y,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指向对象的右值（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-value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）就是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的右值（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-value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9"/>
          <p:cNvSpPr>
            <a:spLocks noChangeArrowheads="1"/>
          </p:cNvSpPr>
          <p:nvPr/>
        </p:nvSpPr>
        <p:spPr bwMode="auto">
          <a:xfrm>
            <a:off x="1549400" y="188913"/>
            <a:ext cx="489480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中间代码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生成</a:t>
            </a:r>
          </a:p>
        </p:txBody>
      </p:sp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395536" y="1700213"/>
            <a:ext cx="8596064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Tx/>
              <a:buFont typeface="Symbol" pitchFamily="18" charset="2"/>
              <a:buChar char="-"/>
            </a:pPr>
            <a:r>
              <a:rPr lang="en-US" altLang="zh-CN" sz="3000" dirty="0">
                <a:solidFill>
                  <a:srgbClr val="800080"/>
                </a:solidFill>
              </a:rPr>
              <a:t>  </a:t>
            </a:r>
            <a:r>
              <a:rPr lang="en-US" altLang="zh-CN" sz="3000" b="1" dirty="0">
                <a:solidFill>
                  <a:srgbClr val="800080"/>
                </a:solidFill>
              </a:rPr>
              <a:t> </a:t>
            </a:r>
            <a:r>
              <a:rPr lang="zh-CN" altLang="en-US" sz="3000" b="1" dirty="0">
                <a:solidFill>
                  <a:srgbClr val="990099"/>
                </a:solidFill>
              </a:rPr>
              <a:t>语义属性</a:t>
            </a:r>
            <a:endParaRPr lang="zh-CN" altLang="en-US" sz="3000" b="1" dirty="0">
              <a:solidFill>
                <a:srgbClr val="800080"/>
              </a:solidFill>
            </a:endParaRPr>
          </a:p>
          <a:p>
            <a:pPr lvl="1">
              <a:spcBef>
                <a:spcPts val="600"/>
              </a:spcBef>
              <a:buFontTx/>
              <a:buNone/>
            </a:pPr>
            <a:r>
              <a:rPr lang="zh-CN" altLang="en-US" sz="3000" b="1" dirty="0" smtClean="0">
                <a:solidFill>
                  <a:srgbClr val="990099"/>
                </a:solidFill>
              </a:rPr>
              <a:t>     </a:t>
            </a:r>
            <a:r>
              <a:rPr lang="en-US" altLang="zh-CN" sz="3000" u="sng" dirty="0" err="1">
                <a:solidFill>
                  <a:srgbClr val="800080"/>
                </a:solidFill>
              </a:rPr>
              <a:t>id</a:t>
            </a:r>
            <a:r>
              <a:rPr lang="en-US" altLang="zh-CN" sz="3000" dirty="0" err="1">
                <a:solidFill>
                  <a:srgbClr val="800080"/>
                </a:solidFill>
              </a:rPr>
              <a:t>.</a:t>
            </a:r>
            <a:r>
              <a:rPr lang="en-US" altLang="zh-CN" sz="3000" i="1" dirty="0" err="1">
                <a:solidFill>
                  <a:srgbClr val="800080"/>
                </a:solidFill>
              </a:rPr>
              <a:t>place</a:t>
            </a:r>
            <a:r>
              <a:rPr lang="en-US" altLang="zh-CN" sz="3000" b="1" dirty="0"/>
              <a:t> </a:t>
            </a:r>
            <a:r>
              <a:rPr lang="en-US" altLang="zh-CN" sz="3000" dirty="0"/>
              <a:t>: </a:t>
            </a:r>
            <a:r>
              <a:rPr lang="en-US" altLang="zh-CN" sz="3000" u="sng" dirty="0"/>
              <a:t>id</a:t>
            </a:r>
            <a:r>
              <a:rPr lang="en-US" altLang="zh-CN" sz="3000" dirty="0"/>
              <a:t> </a:t>
            </a:r>
            <a:r>
              <a:rPr lang="zh-CN" altLang="en-US" sz="3000" b="1" dirty="0"/>
              <a:t>对应的存储位置</a:t>
            </a:r>
            <a:r>
              <a:rPr lang="zh-CN" altLang="en-US" sz="3000" dirty="0"/>
              <a:t> </a:t>
            </a:r>
            <a:r>
              <a:rPr lang="zh-CN" altLang="en-US" sz="3000" dirty="0" smtClean="0">
                <a:solidFill>
                  <a:schemeClr val="tx1"/>
                </a:solidFill>
              </a:rPr>
              <a:t>（地址，一般是词法分析时保留</a:t>
            </a:r>
            <a:r>
              <a:rPr lang="en-US" altLang="zh-CN" sz="3000" dirty="0" smtClean="0">
                <a:solidFill>
                  <a:schemeClr val="tx1"/>
                </a:solidFill>
              </a:rPr>
              <a:t>id</a:t>
            </a:r>
            <a:r>
              <a:rPr lang="zh-CN" altLang="en-US" sz="3000" dirty="0" smtClean="0">
                <a:solidFill>
                  <a:schemeClr val="tx1"/>
                </a:solidFill>
              </a:rPr>
              <a:t>在符号表中的位置</a:t>
            </a:r>
            <a:r>
              <a:rPr lang="en-US" altLang="zh-CN" sz="3000" dirty="0" smtClean="0">
                <a:solidFill>
                  <a:schemeClr val="tx1"/>
                </a:solidFill>
              </a:rPr>
              <a:t>/</a:t>
            </a:r>
            <a:r>
              <a:rPr lang="zh-CN" altLang="en-US" sz="3000" dirty="0" smtClean="0">
                <a:solidFill>
                  <a:schemeClr val="tx1"/>
                </a:solidFill>
              </a:rPr>
              <a:t>入口）</a:t>
            </a:r>
            <a:endParaRPr lang="zh-CN" altLang="en-US" sz="3000" b="1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FontTx/>
              <a:buNone/>
            </a:pPr>
            <a:r>
              <a:rPr lang="zh-CN" altLang="en-US" sz="3000" b="1" dirty="0" smtClean="0"/>
              <a:t>     </a:t>
            </a:r>
            <a:r>
              <a:rPr lang="en-US" altLang="zh-CN" sz="3000" i="1" dirty="0" err="1">
                <a:solidFill>
                  <a:srgbClr val="800080"/>
                </a:solidFill>
              </a:rPr>
              <a:t>E</a:t>
            </a:r>
            <a:r>
              <a:rPr lang="en-US" altLang="zh-CN" sz="3000" dirty="0" err="1">
                <a:solidFill>
                  <a:srgbClr val="800080"/>
                </a:solidFill>
              </a:rPr>
              <a:t>.</a:t>
            </a:r>
            <a:r>
              <a:rPr lang="en-US" altLang="zh-CN" sz="3000" i="1" dirty="0" err="1">
                <a:solidFill>
                  <a:srgbClr val="800080"/>
                </a:solidFill>
              </a:rPr>
              <a:t>place</a:t>
            </a:r>
            <a:r>
              <a:rPr lang="en-US" altLang="zh-CN" sz="3000" i="1" dirty="0"/>
              <a:t> </a:t>
            </a:r>
            <a:r>
              <a:rPr lang="en-US" altLang="zh-CN" sz="3000" dirty="0"/>
              <a:t>: </a:t>
            </a:r>
            <a:r>
              <a:rPr lang="zh-CN" altLang="en-US" sz="3000" b="1" dirty="0"/>
              <a:t>用来存放 </a:t>
            </a:r>
            <a:r>
              <a:rPr lang="en-US" altLang="zh-CN" sz="3000" i="1" dirty="0"/>
              <a:t>E </a:t>
            </a:r>
            <a:r>
              <a:rPr lang="zh-CN" altLang="en-US" sz="3000" b="1" dirty="0"/>
              <a:t>的值的</a:t>
            </a:r>
            <a:r>
              <a:rPr lang="zh-CN" altLang="en-US" sz="3000" b="1" dirty="0" smtClean="0"/>
              <a:t>存储位置</a:t>
            </a:r>
            <a:r>
              <a:rPr lang="zh-CN" altLang="en-US" sz="3000" dirty="0" smtClean="0">
                <a:solidFill>
                  <a:schemeClr val="tx1"/>
                </a:solidFill>
              </a:rPr>
              <a:t>（地址）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FontTx/>
              <a:buNone/>
            </a:pPr>
            <a:r>
              <a:rPr lang="zh-CN" altLang="en-US" sz="3000" b="1" dirty="0" smtClean="0">
                <a:solidFill>
                  <a:schemeClr val="tx1"/>
                </a:solidFill>
              </a:rPr>
              <a:t>（地址可能是一个名字，一个常量，或编译器生成的临时变量） </a:t>
            </a:r>
            <a:endParaRPr lang="zh-CN" altLang="en-US" sz="3000" b="1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FontTx/>
              <a:buNone/>
            </a:pPr>
            <a:r>
              <a:rPr lang="zh-CN" altLang="en-US" sz="3000" b="1" dirty="0" smtClean="0"/>
              <a:t>     </a:t>
            </a:r>
            <a:r>
              <a:rPr lang="en-US" altLang="zh-CN" sz="3000" i="1" dirty="0" err="1">
                <a:solidFill>
                  <a:srgbClr val="800080"/>
                </a:solidFill>
              </a:rPr>
              <a:t>E</a:t>
            </a:r>
            <a:r>
              <a:rPr lang="en-US" altLang="zh-CN" sz="3000" dirty="0" err="1">
                <a:solidFill>
                  <a:srgbClr val="800080"/>
                </a:solidFill>
              </a:rPr>
              <a:t>.</a:t>
            </a:r>
            <a:r>
              <a:rPr lang="en-US" altLang="zh-CN" sz="3000" i="1" dirty="0" err="1">
                <a:solidFill>
                  <a:srgbClr val="800080"/>
                </a:solidFill>
              </a:rPr>
              <a:t>code</a:t>
            </a:r>
            <a:r>
              <a:rPr lang="en-US" altLang="zh-CN" sz="3000" i="1" dirty="0"/>
              <a:t> </a:t>
            </a:r>
            <a:r>
              <a:rPr lang="en-US" altLang="zh-CN" sz="3000" dirty="0"/>
              <a:t>: </a:t>
            </a:r>
            <a:r>
              <a:rPr lang="en-US" altLang="zh-CN" sz="3000" b="1" dirty="0"/>
              <a:t> </a:t>
            </a:r>
            <a:r>
              <a:rPr lang="en-US" altLang="zh-CN" sz="3000" i="1" dirty="0"/>
              <a:t>E </a:t>
            </a:r>
            <a:r>
              <a:rPr lang="zh-CN" altLang="en-US" sz="3000" b="1" dirty="0"/>
              <a:t>求值的 </a:t>
            </a:r>
            <a:r>
              <a:rPr lang="en-US" altLang="zh-CN" sz="3000" i="1" dirty="0"/>
              <a:t>TAC </a:t>
            </a:r>
            <a:r>
              <a:rPr lang="zh-CN" altLang="en-US" sz="3000" b="1" dirty="0"/>
              <a:t>语句序列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zh-CN" altLang="en-US" sz="3000" i="1" dirty="0" smtClean="0">
                <a:solidFill>
                  <a:srgbClr val="800080"/>
                </a:solidFill>
              </a:rPr>
              <a:t>     </a:t>
            </a:r>
            <a:r>
              <a:rPr lang="en-US" altLang="zh-CN" sz="3000" i="1" dirty="0" err="1">
                <a:solidFill>
                  <a:srgbClr val="800080"/>
                </a:solidFill>
              </a:rPr>
              <a:t>S</a:t>
            </a:r>
            <a:r>
              <a:rPr lang="en-US" altLang="zh-CN" sz="3000" dirty="0" err="1">
                <a:solidFill>
                  <a:srgbClr val="800080"/>
                </a:solidFill>
              </a:rPr>
              <a:t>.</a:t>
            </a:r>
            <a:r>
              <a:rPr lang="en-US" altLang="zh-CN" sz="3000" i="1" dirty="0" err="1">
                <a:solidFill>
                  <a:srgbClr val="800080"/>
                </a:solidFill>
              </a:rPr>
              <a:t>code</a:t>
            </a:r>
            <a:r>
              <a:rPr lang="en-US" altLang="zh-CN" sz="3000" i="1" dirty="0"/>
              <a:t> </a:t>
            </a:r>
            <a:r>
              <a:rPr lang="en-US" altLang="zh-CN" sz="3000" dirty="0"/>
              <a:t>: </a:t>
            </a:r>
            <a:r>
              <a:rPr lang="en-US" altLang="zh-CN" sz="3000" b="1" dirty="0"/>
              <a:t> </a:t>
            </a:r>
            <a:r>
              <a:rPr lang="zh-CN" altLang="pt-BR" sz="3000" b="1" dirty="0"/>
              <a:t>对应于 </a:t>
            </a:r>
            <a:r>
              <a:rPr lang="pt-BR" altLang="zh-CN" sz="3000" i="1" dirty="0"/>
              <a:t>S</a:t>
            </a:r>
            <a:r>
              <a:rPr lang="pt-BR" altLang="zh-CN" sz="3000" b="1" i="1" dirty="0"/>
              <a:t> </a:t>
            </a:r>
            <a:r>
              <a:rPr lang="zh-CN" altLang="en-US" sz="3000" b="1" dirty="0"/>
              <a:t>的</a:t>
            </a:r>
            <a:r>
              <a:rPr lang="zh-CN" altLang="pt-BR" sz="3000" b="1" dirty="0"/>
              <a:t> </a:t>
            </a:r>
            <a:r>
              <a:rPr lang="pt-BR" altLang="zh-CN" sz="3000" i="1" dirty="0"/>
              <a:t>TAC</a:t>
            </a:r>
            <a:r>
              <a:rPr lang="pt-BR" altLang="zh-CN" sz="3000" b="1" i="1" dirty="0"/>
              <a:t> </a:t>
            </a:r>
            <a:r>
              <a:rPr lang="zh-CN" altLang="en-US" sz="3000" b="1" dirty="0"/>
              <a:t>语句</a:t>
            </a:r>
            <a:r>
              <a:rPr lang="zh-CN" altLang="en-US" sz="3000" b="1" dirty="0" smtClean="0"/>
              <a:t>序列</a:t>
            </a:r>
            <a:endParaRPr lang="en-US" altLang="zh-CN" sz="3000" b="1" dirty="0" smtClean="0"/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525463" y="1052513"/>
            <a:ext cx="86185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8.3.3.1 </a:t>
            </a:r>
            <a:r>
              <a:rPr lang="zh-CN" altLang="en-US" sz="3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赋值</a:t>
            </a:r>
            <a:r>
              <a:rPr lang="zh-CN" altLang="en-US" sz="32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语句及</a:t>
            </a:r>
            <a:r>
              <a:rPr lang="zh-CN" altLang="en-US" sz="3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算术表达式</a:t>
            </a:r>
            <a:r>
              <a:rPr lang="zh-CN" altLang="en-US" sz="32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的语法制导翻译</a:t>
            </a:r>
          </a:p>
        </p:txBody>
      </p:sp>
      <p:sp>
        <p:nvSpPr>
          <p:cNvPr id="31749" name="AutoShape 2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2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AutoShape 25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AutoShape 25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9"/>
          <p:cNvSpPr>
            <a:spLocks noChangeArrowheads="1"/>
          </p:cNvSpPr>
          <p:nvPr/>
        </p:nvSpPr>
        <p:spPr bwMode="auto">
          <a:xfrm>
            <a:off x="1549400" y="188913"/>
            <a:ext cx="489480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中间代码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生成</a:t>
            </a:r>
          </a:p>
        </p:txBody>
      </p:sp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762000" y="1700213"/>
            <a:ext cx="82296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 smtClean="0">
                <a:solidFill>
                  <a:srgbClr val="800080"/>
                </a:solidFill>
              </a:rPr>
              <a:t>   </a:t>
            </a:r>
            <a:r>
              <a:rPr lang="zh-CN" altLang="en-US" sz="3200" b="1" dirty="0">
                <a:solidFill>
                  <a:srgbClr val="990099"/>
                </a:solidFill>
              </a:rPr>
              <a:t>语义函数</a:t>
            </a:r>
            <a:r>
              <a:rPr lang="en-US" altLang="zh-CN" sz="3200" b="1" dirty="0">
                <a:solidFill>
                  <a:srgbClr val="990099"/>
                </a:solidFill>
              </a:rPr>
              <a:t>/</a:t>
            </a:r>
            <a:r>
              <a:rPr lang="zh-CN" altLang="en-US" sz="3200" b="1" dirty="0">
                <a:solidFill>
                  <a:srgbClr val="990099"/>
                </a:solidFill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32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sz="3200" b="1" dirty="0">
                <a:solidFill>
                  <a:srgbClr val="990099"/>
                </a:solidFill>
              </a:rPr>
              <a:t>     </a:t>
            </a:r>
            <a:r>
              <a:rPr lang="en-US" altLang="zh-CN" sz="3200" i="1" dirty="0">
                <a:solidFill>
                  <a:srgbClr val="800080"/>
                </a:solidFill>
              </a:rPr>
              <a:t>gen</a:t>
            </a:r>
            <a:r>
              <a:rPr lang="en-US" altLang="zh-CN" sz="3200" i="1" dirty="0"/>
              <a:t> </a:t>
            </a:r>
            <a:r>
              <a:rPr lang="en-US" altLang="zh-CN" sz="3200" dirty="0"/>
              <a:t>: </a:t>
            </a:r>
            <a:r>
              <a:rPr lang="zh-CN" altLang="en-US" sz="3200" b="1" dirty="0"/>
              <a:t>生成一条 </a:t>
            </a:r>
            <a:r>
              <a:rPr lang="en-US" altLang="zh-CN" sz="3200" i="1" dirty="0"/>
              <a:t>TAC </a:t>
            </a:r>
            <a:r>
              <a:rPr lang="zh-CN" altLang="en-US" sz="3200" b="1" dirty="0"/>
              <a:t>语句</a:t>
            </a:r>
          </a:p>
          <a:p>
            <a:pPr lvl="1">
              <a:buFontTx/>
              <a:buNone/>
            </a:pPr>
            <a:endParaRPr lang="zh-CN" altLang="en-US" sz="3200" b="1" dirty="0"/>
          </a:p>
          <a:p>
            <a:pPr lvl="1">
              <a:buFontTx/>
              <a:buNone/>
            </a:pPr>
            <a:r>
              <a:rPr lang="zh-CN" altLang="en-US" sz="3200" i="1" dirty="0"/>
              <a:t>     </a:t>
            </a:r>
            <a:r>
              <a:rPr lang="en-US" altLang="zh-CN" sz="3200" i="1" dirty="0" err="1" smtClean="0">
                <a:solidFill>
                  <a:srgbClr val="800080"/>
                </a:solidFill>
              </a:rPr>
              <a:t>newtemp</a:t>
            </a:r>
            <a:r>
              <a:rPr lang="en-US" altLang="zh-CN" sz="3200" i="1" dirty="0" smtClean="0"/>
              <a:t> </a:t>
            </a:r>
            <a:r>
              <a:rPr lang="en-US" altLang="zh-CN" sz="3200" dirty="0"/>
              <a:t>: </a:t>
            </a:r>
            <a:r>
              <a:rPr lang="zh-CN" altLang="en-US" sz="3200" b="1" dirty="0"/>
              <a:t>在符号表中新建一个从未使用过的名字</a:t>
            </a:r>
            <a:r>
              <a:rPr lang="zh-CN" altLang="en-US" sz="3200" b="1" dirty="0" smtClean="0"/>
              <a:t>，并</a:t>
            </a:r>
            <a:r>
              <a:rPr lang="zh-CN" altLang="en-US" sz="3200" b="1" dirty="0"/>
              <a:t>返回该名字的存储位置</a:t>
            </a:r>
          </a:p>
          <a:p>
            <a:pPr lvl="1">
              <a:buFontTx/>
              <a:buNone/>
            </a:pPr>
            <a:r>
              <a:rPr lang="zh-CN" altLang="en-US" sz="3200" dirty="0"/>
              <a:t> </a:t>
            </a:r>
          </a:p>
          <a:p>
            <a:pPr lvl="1">
              <a:buFontTx/>
              <a:buNone/>
            </a:pPr>
            <a:r>
              <a:rPr lang="pt-BR" altLang="zh-CN" sz="3200" i="1" dirty="0">
                <a:solidFill>
                  <a:srgbClr val="800080"/>
                </a:solidFill>
              </a:rPr>
              <a:t>     ||</a:t>
            </a:r>
            <a:r>
              <a:rPr lang="pt-BR" altLang="zh-CN" sz="3200" b="1" dirty="0"/>
              <a:t> </a:t>
            </a:r>
            <a:r>
              <a:rPr lang="zh-CN" altLang="en-US" sz="3200" b="1" dirty="0"/>
              <a:t>是</a:t>
            </a:r>
            <a:r>
              <a:rPr lang="pt-BR" altLang="zh-CN" sz="3200" i="1" dirty="0"/>
              <a:t>TAC</a:t>
            </a:r>
            <a:r>
              <a:rPr lang="pt-BR" altLang="zh-CN" sz="3200" b="1" dirty="0"/>
              <a:t> </a:t>
            </a:r>
            <a:r>
              <a:rPr lang="zh-CN" altLang="en-US" sz="3200" b="1" dirty="0"/>
              <a:t>语句序列之间</a:t>
            </a:r>
            <a:r>
              <a:rPr lang="zh-CN" altLang="en-US" sz="3200" b="1" dirty="0" smtClean="0"/>
              <a:t>的</a:t>
            </a:r>
            <a:r>
              <a:rPr lang="zh-CN" altLang="en-US" sz="3200" b="1" dirty="0"/>
              <a:t>连</a:t>
            </a:r>
            <a:r>
              <a:rPr lang="zh-CN" altLang="pt-BR" sz="3200" b="1" dirty="0" smtClean="0"/>
              <a:t>接</a:t>
            </a:r>
            <a:r>
              <a:rPr lang="zh-CN" altLang="pt-BR" sz="3200" b="1" dirty="0"/>
              <a:t>运算</a:t>
            </a:r>
            <a:r>
              <a:rPr lang="zh-CN" altLang="pt-BR" sz="3200" dirty="0"/>
              <a:t> </a:t>
            </a:r>
            <a:endParaRPr lang="zh-CN" altLang="en-US" sz="3200" dirty="0"/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323529" y="1052513"/>
            <a:ext cx="8784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8.3.3.1 </a:t>
            </a:r>
            <a:r>
              <a:rPr lang="zh-CN" altLang="en-US" sz="3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赋值</a:t>
            </a:r>
            <a:r>
              <a:rPr lang="zh-CN" altLang="en-US" sz="32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语句及</a:t>
            </a:r>
            <a:r>
              <a:rPr lang="zh-CN" altLang="en-US" sz="3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算术表达式</a:t>
            </a:r>
            <a:r>
              <a:rPr lang="zh-CN" altLang="en-US" sz="32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的语法制导翻译</a:t>
            </a:r>
          </a:p>
        </p:txBody>
      </p:sp>
      <p:sp>
        <p:nvSpPr>
          <p:cNvPr id="31749" name="AutoShape 2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2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AutoShape 25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AutoShape 25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14400" y="1685925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800080"/>
                </a:solidFill>
              </a:rPr>
              <a:t>S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-</a:t>
            </a:r>
            <a:r>
              <a:rPr lang="zh-CN" altLang="en-US" sz="2800" b="1" dirty="0" smtClean="0">
                <a:solidFill>
                  <a:srgbClr val="990099"/>
                </a:solidFill>
              </a:rPr>
              <a:t>翻译</a:t>
            </a:r>
            <a:r>
              <a:rPr lang="zh-CN" altLang="en-US" sz="2800" b="1" dirty="0">
                <a:solidFill>
                  <a:srgbClr val="990099"/>
                </a:solidFill>
              </a:rPr>
              <a:t>模式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32772" name="Text Box 11"/>
          <p:cNvSpPr txBox="1">
            <a:spLocks noChangeArrowheads="1"/>
          </p:cNvSpPr>
          <p:nvPr/>
        </p:nvSpPr>
        <p:spPr bwMode="auto">
          <a:xfrm>
            <a:off x="395536" y="1049338"/>
            <a:ext cx="85689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8.3.3.1 </a:t>
            </a:r>
            <a:r>
              <a:rPr lang="zh-CN" altLang="en-US" sz="3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赋值</a:t>
            </a:r>
            <a:r>
              <a:rPr lang="zh-CN" altLang="en-US" sz="32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语句及</a:t>
            </a:r>
            <a:r>
              <a:rPr lang="zh-CN" altLang="en-US" sz="3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算术表达式</a:t>
            </a:r>
            <a:r>
              <a:rPr lang="zh-CN" altLang="en-US" sz="32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的语法制导翻译</a:t>
            </a: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755576" y="2132856"/>
            <a:ext cx="8066088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 dirty="0">
                <a:sym typeface="Symbol" pitchFamily="18" charset="2"/>
              </a:rPr>
              <a:t>S </a:t>
            </a:r>
            <a:r>
              <a:rPr lang="en-US" altLang="zh-CN" sz="2000" b="1" dirty="0">
                <a:sym typeface="Symbol" pitchFamily="18" charset="2"/>
              </a:rPr>
              <a:t> </a:t>
            </a:r>
            <a:r>
              <a:rPr lang="en-US" altLang="zh-CN" sz="2000" b="1" u="sng" dirty="0">
                <a:sym typeface="Symbol" pitchFamily="18" charset="2"/>
              </a:rPr>
              <a:t>id</a:t>
            </a:r>
            <a:r>
              <a:rPr lang="en-US" altLang="zh-CN" sz="2000" b="1" dirty="0">
                <a:sym typeface="Symbol" pitchFamily="18" charset="2"/>
              </a:rPr>
              <a:t> := </a:t>
            </a:r>
            <a:r>
              <a:rPr lang="en-US" altLang="zh-CN" sz="2000" b="1" i="1" dirty="0">
                <a:sym typeface="Symbol" pitchFamily="18" charset="2"/>
              </a:rPr>
              <a:t>E</a:t>
            </a:r>
            <a:r>
              <a:rPr lang="en-US" altLang="zh-CN" sz="2000" b="1" dirty="0">
                <a:sym typeface="Symbol" pitchFamily="18" charset="2"/>
              </a:rPr>
              <a:t>   { </a:t>
            </a:r>
            <a:r>
              <a:rPr lang="en-US" altLang="zh-CN" sz="2000" b="1" i="1" dirty="0" err="1">
                <a:sym typeface="Symbol" pitchFamily="18" charset="2"/>
              </a:rPr>
              <a:t>S.code</a:t>
            </a:r>
            <a:r>
              <a:rPr lang="en-US" altLang="zh-CN" sz="2000" b="1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:=</a:t>
            </a:r>
            <a:r>
              <a:rPr lang="en-US" altLang="zh-CN" sz="2000" b="1" i="1" dirty="0">
                <a:sym typeface="Symbol" pitchFamily="18" charset="2"/>
              </a:rPr>
              <a:t> </a:t>
            </a:r>
            <a:r>
              <a:rPr lang="en-US" altLang="zh-CN" sz="2000" b="1" i="1" dirty="0" err="1">
                <a:sym typeface="Symbol" pitchFamily="18" charset="2"/>
              </a:rPr>
              <a:t>E.code</a:t>
            </a:r>
            <a:r>
              <a:rPr lang="en-US" altLang="zh-CN" sz="2000" b="1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||</a:t>
            </a:r>
            <a:r>
              <a:rPr lang="en-US" altLang="zh-CN" sz="2000" b="1" i="1" dirty="0">
                <a:sym typeface="Symbol" pitchFamily="18" charset="2"/>
              </a:rPr>
              <a:t> gen</a:t>
            </a:r>
            <a:r>
              <a:rPr lang="en-US" altLang="zh-CN" sz="2000" b="1" dirty="0">
                <a:sym typeface="Symbol" pitchFamily="18" charset="2"/>
              </a:rPr>
              <a:t>(</a:t>
            </a:r>
            <a:r>
              <a:rPr lang="en-US" altLang="zh-CN" sz="2000" b="1" u="sng" dirty="0">
                <a:sym typeface="Symbol" pitchFamily="18" charset="2"/>
              </a:rPr>
              <a:t>id</a:t>
            </a: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en-US" altLang="zh-CN" sz="2000" b="1" i="1" dirty="0">
                <a:sym typeface="Symbol" pitchFamily="18" charset="2"/>
              </a:rPr>
              <a:t>.place </a:t>
            </a:r>
            <a:r>
              <a:rPr lang="en-US" altLang="zh-CN" sz="2000" b="1" dirty="0">
                <a:sym typeface="Symbol" pitchFamily="18" charset="2"/>
              </a:rPr>
              <a:t>‘:=’ </a:t>
            </a:r>
            <a:r>
              <a:rPr lang="en-US" altLang="zh-CN" sz="2000" b="1" i="1" dirty="0" err="1">
                <a:sym typeface="Symbol" pitchFamily="18" charset="2"/>
              </a:rPr>
              <a:t>E.place</a:t>
            </a:r>
            <a:r>
              <a:rPr lang="en-US" altLang="zh-CN" sz="2000" b="1" dirty="0">
                <a:sym typeface="Symbol" pitchFamily="18" charset="2"/>
              </a:rPr>
              <a:t>)</a:t>
            </a:r>
            <a:r>
              <a:rPr lang="en-US" altLang="zh-CN" sz="2000" b="1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fr-FR" altLang="zh-CN" sz="1000" b="1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b="1" i="1" dirty="0" smtClean="0">
                <a:sym typeface="Symbol" pitchFamily="18" charset="2"/>
              </a:rPr>
              <a:t>E </a:t>
            </a:r>
            <a:r>
              <a:rPr lang="en-US" altLang="zh-CN" sz="2000" b="1" dirty="0">
                <a:sym typeface="Symbol" pitchFamily="18" charset="2"/>
              </a:rPr>
              <a:t></a:t>
            </a:r>
            <a:r>
              <a:rPr lang="pt-BR" altLang="zh-CN" sz="2000" b="1" i="1" dirty="0">
                <a:sym typeface="Symbol" pitchFamily="18" charset="2"/>
              </a:rPr>
              <a:t> E</a:t>
            </a:r>
            <a:r>
              <a:rPr lang="pt-BR" altLang="zh-CN" sz="2000" b="1" baseline="-25000" dirty="0">
                <a:sym typeface="Symbol" pitchFamily="18" charset="2"/>
              </a:rPr>
              <a:t>1</a:t>
            </a:r>
            <a:r>
              <a:rPr lang="pt-BR" altLang="zh-CN" sz="2000" b="1" i="1" dirty="0">
                <a:sym typeface="Symbol" pitchFamily="18" charset="2"/>
              </a:rPr>
              <a:t> + E</a:t>
            </a:r>
            <a:r>
              <a:rPr lang="pt-BR" altLang="zh-CN" sz="2000" b="1" baseline="-25000" dirty="0">
                <a:sym typeface="Symbol" pitchFamily="18" charset="2"/>
              </a:rPr>
              <a:t>2</a:t>
            </a:r>
            <a:r>
              <a:rPr lang="pt-BR" altLang="zh-CN" sz="2000" b="1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{ </a:t>
            </a:r>
            <a:r>
              <a:rPr lang="pt-BR" altLang="zh-CN" sz="2000" b="1" i="1" dirty="0">
                <a:sym typeface="Symbol" pitchFamily="18" charset="2"/>
              </a:rPr>
              <a:t>E.place </a:t>
            </a:r>
            <a:r>
              <a:rPr lang="pt-BR" altLang="zh-CN" sz="2000" b="1" dirty="0">
                <a:sym typeface="Symbol" pitchFamily="18" charset="2"/>
              </a:rPr>
              <a:t>:=</a:t>
            </a:r>
            <a:r>
              <a:rPr lang="pt-BR" altLang="zh-CN" sz="2000" b="1" i="1" dirty="0">
                <a:sym typeface="Symbol" pitchFamily="18" charset="2"/>
              </a:rPr>
              <a:t> newtemp</a:t>
            </a:r>
            <a:r>
              <a:rPr lang="pt-BR" altLang="zh-CN" sz="2000" b="1" dirty="0">
                <a:sym typeface="Symbol" pitchFamily="18" charset="2"/>
              </a:rPr>
              <a:t>;</a:t>
            </a:r>
            <a:r>
              <a:rPr lang="pt-BR" altLang="zh-CN" sz="2000" b="1" i="1" dirty="0">
                <a:sym typeface="Symbol" pitchFamily="18" charset="2"/>
              </a:rPr>
              <a:t> E.code </a:t>
            </a:r>
            <a:r>
              <a:rPr lang="pt-BR" altLang="zh-CN" sz="2000" b="1" dirty="0">
                <a:sym typeface="Symbol" pitchFamily="18" charset="2"/>
              </a:rPr>
              <a:t>:=</a:t>
            </a:r>
            <a:r>
              <a:rPr lang="pt-BR" altLang="zh-CN" sz="2000" b="1" i="1" dirty="0">
                <a:sym typeface="Symbol" pitchFamily="18" charset="2"/>
              </a:rPr>
              <a:t> E</a:t>
            </a:r>
            <a:r>
              <a:rPr lang="pt-BR" altLang="zh-CN" sz="2000" b="1" baseline="-25000" dirty="0">
                <a:sym typeface="Symbol" pitchFamily="18" charset="2"/>
              </a:rPr>
              <a:t>1</a:t>
            </a:r>
            <a:r>
              <a:rPr lang="pt-BR" altLang="zh-CN" sz="2000" b="1" i="1" dirty="0">
                <a:sym typeface="Symbol" pitchFamily="18" charset="2"/>
              </a:rPr>
              <a:t>.code </a:t>
            </a:r>
            <a:r>
              <a:rPr lang="pt-BR" altLang="zh-CN" sz="2000" b="1" dirty="0">
                <a:sym typeface="Symbol" pitchFamily="18" charset="2"/>
              </a:rPr>
              <a:t>||</a:t>
            </a:r>
            <a:r>
              <a:rPr lang="pt-BR" altLang="zh-CN" sz="2000" b="1" i="1" dirty="0">
                <a:sym typeface="Symbol" pitchFamily="18" charset="2"/>
              </a:rPr>
              <a:t> E</a:t>
            </a:r>
            <a:r>
              <a:rPr lang="pt-BR" altLang="zh-CN" sz="2000" b="1" baseline="-25000" dirty="0">
                <a:sym typeface="Symbol" pitchFamily="18" charset="2"/>
              </a:rPr>
              <a:t>2</a:t>
            </a:r>
            <a:r>
              <a:rPr lang="pt-BR" altLang="zh-CN" sz="2000" b="1" i="1" dirty="0">
                <a:sym typeface="Symbol" pitchFamily="18" charset="2"/>
              </a:rPr>
              <a:t>.code </a:t>
            </a:r>
            <a:r>
              <a:rPr lang="pt-BR" altLang="zh-CN" sz="2000" b="1" dirty="0">
                <a:sym typeface="Symbol" pitchFamily="18" charset="2"/>
              </a:rPr>
              <a:t>|| </a:t>
            </a:r>
          </a:p>
          <a:p>
            <a:pPr>
              <a:buFont typeface="Wingdings" pitchFamily="2" charset="2"/>
              <a:buNone/>
            </a:pPr>
            <a:r>
              <a:rPr lang="pt-BR" altLang="zh-CN" sz="2000" b="1" dirty="0">
                <a:sym typeface="Symbol" pitchFamily="18" charset="2"/>
              </a:rPr>
              <a:t>                                                 </a:t>
            </a:r>
            <a:r>
              <a:rPr lang="fr-FR" altLang="zh-CN" sz="2000" b="1" i="1" dirty="0" err="1">
                <a:sym typeface="Symbol" pitchFamily="18" charset="2"/>
              </a:rPr>
              <a:t>gen</a:t>
            </a:r>
            <a:r>
              <a:rPr lang="fr-FR" altLang="zh-CN" sz="2000" b="1" i="1" dirty="0">
                <a:sym typeface="Symbol" pitchFamily="18" charset="2"/>
              </a:rPr>
              <a:t> </a:t>
            </a:r>
            <a:r>
              <a:rPr lang="fr-FR" altLang="zh-CN" sz="2000" b="1" dirty="0">
                <a:sym typeface="Symbol" pitchFamily="18" charset="2"/>
              </a:rPr>
              <a:t>(</a:t>
            </a:r>
            <a:r>
              <a:rPr lang="fr-FR" altLang="zh-CN" sz="2000" b="1" i="1" dirty="0" err="1">
                <a:sym typeface="Symbol" pitchFamily="18" charset="2"/>
              </a:rPr>
              <a:t>E.place</a:t>
            </a:r>
            <a:r>
              <a:rPr lang="fr-FR" altLang="zh-CN" sz="2000" b="1" i="1" dirty="0">
                <a:sym typeface="Symbol" pitchFamily="18" charset="2"/>
              </a:rPr>
              <a:t> </a:t>
            </a:r>
            <a:r>
              <a:rPr lang="fr-FR" altLang="zh-CN" sz="2000" b="1" dirty="0">
                <a:sym typeface="Symbol" pitchFamily="18" charset="2"/>
              </a:rPr>
              <a:t>‘:=’ </a:t>
            </a:r>
            <a:r>
              <a:rPr lang="fr-FR" altLang="zh-CN" sz="2000" b="1" i="1" dirty="0">
                <a:sym typeface="Symbol" pitchFamily="18" charset="2"/>
              </a:rPr>
              <a:t>E</a:t>
            </a:r>
            <a:r>
              <a:rPr lang="fr-FR" altLang="zh-CN" sz="2000" b="1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.place </a:t>
            </a:r>
            <a:r>
              <a:rPr lang="fr-FR" altLang="zh-CN" sz="2000" b="1" dirty="0">
                <a:sym typeface="Symbol" pitchFamily="18" charset="2"/>
              </a:rPr>
              <a:t>‘+’</a:t>
            </a:r>
            <a:r>
              <a:rPr lang="fr-FR" altLang="zh-CN" sz="2000" b="1" i="1" dirty="0">
                <a:sym typeface="Symbol" pitchFamily="18" charset="2"/>
              </a:rPr>
              <a:t> E</a:t>
            </a:r>
            <a:r>
              <a:rPr lang="fr-FR" altLang="zh-CN" sz="2000" b="1" baseline="-25000" dirty="0">
                <a:sym typeface="Symbol" pitchFamily="18" charset="2"/>
              </a:rPr>
              <a:t>2</a:t>
            </a:r>
            <a:r>
              <a:rPr lang="fr-FR" altLang="zh-CN" sz="2000" b="1" i="1" dirty="0">
                <a:sym typeface="Symbol" pitchFamily="18" charset="2"/>
              </a:rPr>
              <a:t>.place</a:t>
            </a:r>
            <a:r>
              <a:rPr lang="fr-FR" altLang="zh-CN" sz="2000" b="1" dirty="0">
                <a:sym typeface="Symbol" pitchFamily="18" charset="2"/>
              </a:rPr>
              <a:t>) }</a:t>
            </a:r>
          </a:p>
          <a:p>
            <a:pPr>
              <a:buFont typeface="Wingdings" pitchFamily="2" charset="2"/>
              <a:buNone/>
            </a:pPr>
            <a:endParaRPr lang="pt-BR" altLang="zh-CN" sz="1000" b="1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b="1" i="1" dirty="0">
                <a:sym typeface="Symbol" pitchFamily="18" charset="2"/>
              </a:rPr>
              <a:t>E </a:t>
            </a:r>
            <a:r>
              <a:rPr lang="en-US" altLang="zh-CN" sz="2000" b="1" dirty="0">
                <a:sym typeface="Symbol" pitchFamily="18" charset="2"/>
              </a:rPr>
              <a:t></a:t>
            </a:r>
            <a:r>
              <a:rPr lang="pt-BR" altLang="zh-CN" sz="2000" b="1" i="1" dirty="0">
                <a:sym typeface="Symbol" pitchFamily="18" charset="2"/>
              </a:rPr>
              <a:t> E</a:t>
            </a:r>
            <a:r>
              <a:rPr lang="pt-BR" altLang="zh-CN" sz="2000" b="1" baseline="-25000" dirty="0">
                <a:sym typeface="Symbol" pitchFamily="18" charset="2"/>
              </a:rPr>
              <a:t>1</a:t>
            </a:r>
            <a:r>
              <a:rPr lang="pt-BR" altLang="zh-CN" sz="2000" b="1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</a:t>
            </a:r>
            <a:r>
              <a:rPr lang="pt-BR" altLang="zh-CN" sz="2000" b="1" i="1" dirty="0">
                <a:sym typeface="Symbol" pitchFamily="18" charset="2"/>
              </a:rPr>
              <a:t> E</a:t>
            </a:r>
            <a:r>
              <a:rPr lang="pt-BR" altLang="zh-CN" sz="2000" b="1" baseline="-25000" dirty="0">
                <a:sym typeface="Symbol" pitchFamily="18" charset="2"/>
              </a:rPr>
              <a:t>2</a:t>
            </a:r>
            <a:r>
              <a:rPr lang="pt-BR" altLang="zh-CN" sz="2000" b="1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{ </a:t>
            </a:r>
            <a:r>
              <a:rPr lang="pt-BR" altLang="zh-CN" sz="2000" b="1" i="1" dirty="0">
                <a:sym typeface="Symbol" pitchFamily="18" charset="2"/>
              </a:rPr>
              <a:t>E.place </a:t>
            </a:r>
            <a:r>
              <a:rPr lang="pt-BR" altLang="zh-CN" sz="2000" b="1" dirty="0">
                <a:sym typeface="Symbol" pitchFamily="18" charset="2"/>
              </a:rPr>
              <a:t>:=</a:t>
            </a:r>
            <a:r>
              <a:rPr lang="pt-BR" altLang="zh-CN" sz="2000" b="1" i="1" dirty="0">
                <a:sym typeface="Symbol" pitchFamily="18" charset="2"/>
              </a:rPr>
              <a:t> newtemp</a:t>
            </a:r>
            <a:r>
              <a:rPr lang="pt-BR" altLang="zh-CN" sz="2000" b="1" dirty="0">
                <a:sym typeface="Symbol" pitchFamily="18" charset="2"/>
              </a:rPr>
              <a:t>;</a:t>
            </a:r>
            <a:r>
              <a:rPr lang="pt-BR" altLang="zh-CN" sz="2000" b="1" i="1" dirty="0">
                <a:sym typeface="Symbol" pitchFamily="18" charset="2"/>
              </a:rPr>
              <a:t>  E.code </a:t>
            </a:r>
            <a:r>
              <a:rPr lang="pt-BR" altLang="zh-CN" sz="2000" b="1" dirty="0">
                <a:sym typeface="Symbol" pitchFamily="18" charset="2"/>
              </a:rPr>
              <a:t>:=</a:t>
            </a:r>
            <a:r>
              <a:rPr lang="pt-BR" altLang="zh-CN" sz="2000" b="1" i="1" dirty="0">
                <a:sym typeface="Symbol" pitchFamily="18" charset="2"/>
              </a:rPr>
              <a:t> E</a:t>
            </a:r>
            <a:r>
              <a:rPr lang="pt-BR" altLang="zh-CN" sz="2000" b="1" baseline="-25000" dirty="0">
                <a:sym typeface="Symbol" pitchFamily="18" charset="2"/>
              </a:rPr>
              <a:t>1</a:t>
            </a:r>
            <a:r>
              <a:rPr lang="pt-BR" altLang="zh-CN" sz="2000" b="1" i="1" dirty="0">
                <a:sym typeface="Symbol" pitchFamily="18" charset="2"/>
              </a:rPr>
              <a:t>.code </a:t>
            </a:r>
            <a:r>
              <a:rPr lang="pt-BR" altLang="zh-CN" sz="2000" b="1" dirty="0">
                <a:sym typeface="Symbol" pitchFamily="18" charset="2"/>
              </a:rPr>
              <a:t>||</a:t>
            </a:r>
            <a:r>
              <a:rPr lang="pt-BR" altLang="zh-CN" sz="2000" b="1" i="1" dirty="0">
                <a:sym typeface="Symbol" pitchFamily="18" charset="2"/>
              </a:rPr>
              <a:t> E</a:t>
            </a:r>
            <a:r>
              <a:rPr lang="pt-BR" altLang="zh-CN" sz="2000" b="1" baseline="-25000" dirty="0">
                <a:sym typeface="Symbol" pitchFamily="18" charset="2"/>
              </a:rPr>
              <a:t>2</a:t>
            </a:r>
            <a:r>
              <a:rPr lang="pt-BR" altLang="zh-CN" sz="2000" b="1" i="1" dirty="0">
                <a:sym typeface="Symbol" pitchFamily="18" charset="2"/>
              </a:rPr>
              <a:t>.code </a:t>
            </a:r>
            <a:r>
              <a:rPr lang="pt-BR" altLang="zh-CN" sz="2000" b="1" dirty="0">
                <a:sym typeface="Symbol" pitchFamily="18" charset="2"/>
              </a:rPr>
              <a:t>||</a:t>
            </a:r>
            <a:endParaRPr lang="fr-FR" altLang="zh-CN" sz="2000" b="1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b="1" i="1" dirty="0">
                <a:sym typeface="Symbol" pitchFamily="18" charset="2"/>
              </a:rPr>
              <a:t>                                                 </a:t>
            </a:r>
            <a:r>
              <a:rPr lang="fr-FR" altLang="zh-CN" sz="2000" b="1" i="1" dirty="0" err="1">
                <a:sym typeface="Symbol" pitchFamily="18" charset="2"/>
              </a:rPr>
              <a:t>gen</a:t>
            </a:r>
            <a:r>
              <a:rPr lang="fr-FR" altLang="zh-CN" sz="2000" b="1" i="1" dirty="0">
                <a:sym typeface="Symbol" pitchFamily="18" charset="2"/>
              </a:rPr>
              <a:t> </a:t>
            </a:r>
            <a:r>
              <a:rPr lang="fr-FR" altLang="zh-CN" sz="2000" b="1" dirty="0">
                <a:sym typeface="Symbol" pitchFamily="18" charset="2"/>
              </a:rPr>
              <a:t>(</a:t>
            </a:r>
            <a:r>
              <a:rPr lang="fr-FR" altLang="zh-CN" sz="2000" b="1" i="1" dirty="0" err="1">
                <a:sym typeface="Symbol" pitchFamily="18" charset="2"/>
              </a:rPr>
              <a:t>E.place</a:t>
            </a:r>
            <a:r>
              <a:rPr lang="fr-FR" altLang="zh-CN" sz="2000" b="1" i="1" dirty="0">
                <a:sym typeface="Symbol" pitchFamily="18" charset="2"/>
              </a:rPr>
              <a:t> </a:t>
            </a:r>
            <a:r>
              <a:rPr lang="fr-FR" altLang="zh-CN" sz="2000" b="1" dirty="0">
                <a:sym typeface="Symbol" pitchFamily="18" charset="2"/>
              </a:rPr>
              <a:t>‘:=’ </a:t>
            </a:r>
            <a:r>
              <a:rPr lang="fr-FR" altLang="zh-CN" sz="2000" b="1" i="1" dirty="0">
                <a:sym typeface="Symbol" pitchFamily="18" charset="2"/>
              </a:rPr>
              <a:t>E</a:t>
            </a:r>
            <a:r>
              <a:rPr lang="fr-FR" altLang="zh-CN" sz="2000" b="1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.place </a:t>
            </a:r>
            <a:r>
              <a:rPr lang="fr-FR" altLang="zh-CN" sz="2000" b="1" dirty="0">
                <a:sym typeface="Symbol" pitchFamily="18" charset="2"/>
              </a:rPr>
              <a:t>‘</a:t>
            </a:r>
            <a:r>
              <a:rPr lang="en-US" altLang="zh-CN" sz="2000" b="1" dirty="0">
                <a:sym typeface="Symbol" pitchFamily="18" charset="2"/>
              </a:rPr>
              <a:t></a:t>
            </a:r>
            <a:r>
              <a:rPr lang="fr-FR" altLang="zh-CN" sz="2000" b="1" dirty="0">
                <a:sym typeface="Symbol" pitchFamily="18" charset="2"/>
              </a:rPr>
              <a:t>’</a:t>
            </a:r>
            <a:r>
              <a:rPr lang="fr-FR" altLang="zh-CN" sz="2000" b="1" i="1" dirty="0">
                <a:sym typeface="Symbol" pitchFamily="18" charset="2"/>
              </a:rPr>
              <a:t> E</a:t>
            </a:r>
            <a:r>
              <a:rPr lang="fr-FR" altLang="zh-CN" sz="2000" b="1" baseline="-25000" dirty="0">
                <a:sym typeface="Symbol" pitchFamily="18" charset="2"/>
              </a:rPr>
              <a:t>2</a:t>
            </a:r>
            <a:r>
              <a:rPr lang="fr-FR" altLang="zh-CN" sz="2000" b="1" i="1" dirty="0">
                <a:sym typeface="Symbol" pitchFamily="18" charset="2"/>
              </a:rPr>
              <a:t>.place</a:t>
            </a:r>
            <a:r>
              <a:rPr lang="fr-FR" altLang="zh-CN" sz="2000" b="1" dirty="0">
                <a:sym typeface="Symbol" pitchFamily="18" charset="2"/>
              </a:rPr>
              <a:t>) }</a:t>
            </a:r>
          </a:p>
          <a:p>
            <a:pPr>
              <a:buFont typeface="Wingdings" pitchFamily="2" charset="2"/>
              <a:buNone/>
            </a:pPr>
            <a:endParaRPr lang="pt-BR" altLang="zh-CN" sz="1000" b="1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b="1" i="1" dirty="0">
                <a:sym typeface="Symbol" pitchFamily="18" charset="2"/>
              </a:rPr>
              <a:t>E </a:t>
            </a:r>
            <a:r>
              <a:rPr lang="en-US" altLang="zh-CN" sz="2000" b="1" dirty="0">
                <a:sym typeface="Symbol" pitchFamily="18" charset="2"/>
              </a:rPr>
              <a:t></a:t>
            </a:r>
            <a:r>
              <a:rPr lang="en-US" altLang="zh-CN" sz="2000" b="1" i="1" dirty="0">
                <a:sym typeface="Symbol" pitchFamily="18" charset="2"/>
              </a:rPr>
              <a:t> </a:t>
            </a:r>
            <a:r>
              <a:rPr lang="pt-BR" altLang="zh-CN" sz="2000" b="1" dirty="0">
                <a:sym typeface="Symbol" pitchFamily="18" charset="2"/>
              </a:rPr>
              <a:t>-</a:t>
            </a:r>
            <a:r>
              <a:rPr lang="pt-BR" altLang="zh-CN" sz="2000" b="1" i="1" dirty="0">
                <a:sym typeface="Symbol" pitchFamily="18" charset="2"/>
              </a:rPr>
              <a:t>E</a:t>
            </a:r>
            <a:r>
              <a:rPr lang="pt-BR" altLang="zh-CN" sz="2000" b="1" baseline="-25000" dirty="0">
                <a:sym typeface="Symbol" pitchFamily="18" charset="2"/>
              </a:rPr>
              <a:t>1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b="1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{ </a:t>
            </a:r>
            <a:r>
              <a:rPr lang="pt-BR" altLang="zh-CN" sz="2000" b="1" i="1" dirty="0">
                <a:sym typeface="Symbol" pitchFamily="18" charset="2"/>
              </a:rPr>
              <a:t>E.place </a:t>
            </a:r>
            <a:r>
              <a:rPr lang="pt-BR" altLang="zh-CN" sz="2000" b="1" dirty="0">
                <a:sym typeface="Symbol" pitchFamily="18" charset="2"/>
              </a:rPr>
              <a:t>:=</a:t>
            </a:r>
            <a:r>
              <a:rPr lang="pt-BR" altLang="zh-CN" sz="2000" b="1" i="1" dirty="0">
                <a:sym typeface="Symbol" pitchFamily="18" charset="2"/>
              </a:rPr>
              <a:t> newtemp</a:t>
            </a:r>
            <a:r>
              <a:rPr lang="pt-BR" altLang="zh-CN" sz="2000" b="1" dirty="0">
                <a:sym typeface="Symbol" pitchFamily="18" charset="2"/>
              </a:rPr>
              <a:t>;</a:t>
            </a:r>
            <a:r>
              <a:rPr lang="pt-BR" altLang="zh-CN" sz="2000" b="1" i="1" dirty="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pt-BR" altLang="zh-CN" sz="2000" b="1" i="1" dirty="0">
                <a:sym typeface="Symbol" pitchFamily="18" charset="2"/>
              </a:rPr>
              <a:t>                   E.code </a:t>
            </a:r>
            <a:r>
              <a:rPr lang="pt-BR" altLang="zh-CN" sz="2000" b="1" dirty="0">
                <a:sym typeface="Symbol" pitchFamily="18" charset="2"/>
              </a:rPr>
              <a:t>:=</a:t>
            </a:r>
            <a:r>
              <a:rPr lang="pt-BR" altLang="zh-CN" sz="2000" b="1" i="1" dirty="0">
                <a:sym typeface="Symbol" pitchFamily="18" charset="2"/>
              </a:rPr>
              <a:t> E</a:t>
            </a:r>
            <a:r>
              <a:rPr lang="pt-BR" altLang="zh-CN" sz="2000" b="1" baseline="-25000" dirty="0">
                <a:sym typeface="Symbol" pitchFamily="18" charset="2"/>
              </a:rPr>
              <a:t>1</a:t>
            </a:r>
            <a:r>
              <a:rPr lang="pt-BR" altLang="zh-CN" sz="2000" b="1" i="1" dirty="0">
                <a:sym typeface="Symbol" pitchFamily="18" charset="2"/>
              </a:rPr>
              <a:t>.code </a:t>
            </a:r>
            <a:r>
              <a:rPr lang="pt-BR" altLang="zh-CN" sz="2000" b="1" dirty="0">
                <a:sym typeface="Symbol" pitchFamily="18" charset="2"/>
              </a:rPr>
              <a:t>||</a:t>
            </a:r>
            <a:r>
              <a:rPr lang="pt-BR" altLang="zh-CN" sz="2000" b="1" i="1" dirty="0">
                <a:sym typeface="Symbol" pitchFamily="18" charset="2"/>
              </a:rPr>
              <a:t> gen </a:t>
            </a:r>
            <a:r>
              <a:rPr lang="pt-BR" altLang="zh-CN" sz="2000" b="1" dirty="0">
                <a:sym typeface="Symbol" pitchFamily="18" charset="2"/>
              </a:rPr>
              <a:t>(</a:t>
            </a:r>
            <a:r>
              <a:rPr lang="pt-BR" altLang="zh-CN" sz="2000" b="1" i="1" dirty="0">
                <a:sym typeface="Symbol" pitchFamily="18" charset="2"/>
              </a:rPr>
              <a:t>E.place </a:t>
            </a:r>
            <a:r>
              <a:rPr lang="pt-BR" altLang="zh-CN" sz="2000" b="1" dirty="0">
                <a:sym typeface="Symbol" pitchFamily="18" charset="2"/>
              </a:rPr>
              <a:t>‘:=’ ‘</a:t>
            </a:r>
            <a:r>
              <a:rPr lang="pt-BR" altLang="zh-CN" sz="2000" b="1" i="1" dirty="0">
                <a:sym typeface="Symbol" pitchFamily="18" charset="2"/>
              </a:rPr>
              <a:t>uminus</a:t>
            </a:r>
            <a:r>
              <a:rPr lang="pt-BR" altLang="zh-CN" sz="2000" b="1" dirty="0">
                <a:sym typeface="Symbol" pitchFamily="18" charset="2"/>
              </a:rPr>
              <a:t>’</a:t>
            </a:r>
            <a:r>
              <a:rPr lang="pt-BR" altLang="zh-CN" sz="2000" b="1" i="1" dirty="0">
                <a:sym typeface="Symbol" pitchFamily="18" charset="2"/>
              </a:rPr>
              <a:t> E</a:t>
            </a:r>
            <a:r>
              <a:rPr lang="pt-BR" altLang="zh-CN" sz="2000" b="1" baseline="-25000" dirty="0">
                <a:sym typeface="Symbol" pitchFamily="18" charset="2"/>
              </a:rPr>
              <a:t>1</a:t>
            </a:r>
            <a:r>
              <a:rPr lang="pt-BR" altLang="zh-CN" sz="2000" b="1" i="1" dirty="0">
                <a:sym typeface="Symbol" pitchFamily="18" charset="2"/>
              </a:rPr>
              <a:t>.place</a:t>
            </a:r>
            <a:r>
              <a:rPr lang="pt-BR" altLang="zh-CN" sz="2000" b="1" dirty="0">
                <a:sym typeface="Symbol" pitchFamily="18" charset="2"/>
              </a:rPr>
              <a:t>) }</a:t>
            </a:r>
          </a:p>
          <a:p>
            <a:pPr>
              <a:buFont typeface="Wingdings" pitchFamily="2" charset="2"/>
              <a:buNone/>
            </a:pPr>
            <a:endParaRPr lang="pt-BR" altLang="zh-CN" sz="1000" b="1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b="1" i="1" dirty="0">
                <a:sym typeface="Symbol" pitchFamily="18" charset="2"/>
              </a:rPr>
              <a:t>E </a:t>
            </a:r>
            <a:r>
              <a:rPr lang="en-US" altLang="zh-CN" sz="2000" b="1" dirty="0">
                <a:sym typeface="Symbol" pitchFamily="18" charset="2"/>
              </a:rPr>
              <a:t></a:t>
            </a:r>
            <a:r>
              <a:rPr lang="en-US" altLang="zh-CN" sz="2000" b="1" i="1" dirty="0">
                <a:sym typeface="Symbol" pitchFamily="18" charset="2"/>
              </a:rPr>
              <a:t> </a:t>
            </a:r>
            <a:r>
              <a:rPr lang="pt-BR" altLang="zh-CN" sz="2000" b="1" dirty="0">
                <a:sym typeface="Symbol" pitchFamily="18" charset="2"/>
              </a:rPr>
              <a:t>(</a:t>
            </a:r>
            <a:r>
              <a:rPr lang="pt-BR" altLang="zh-CN" sz="2000" b="1" i="1" dirty="0">
                <a:sym typeface="Symbol" pitchFamily="18" charset="2"/>
              </a:rPr>
              <a:t>E</a:t>
            </a:r>
            <a:r>
              <a:rPr lang="pt-BR" altLang="zh-CN" sz="2000" b="1" baseline="-25000" dirty="0">
                <a:sym typeface="Symbol" pitchFamily="18" charset="2"/>
              </a:rPr>
              <a:t>1</a:t>
            </a:r>
            <a:r>
              <a:rPr lang="pt-BR" altLang="zh-CN" sz="2000" b="1" dirty="0">
                <a:sym typeface="Symbol" pitchFamily="18" charset="2"/>
              </a:rPr>
              <a:t>)</a:t>
            </a:r>
            <a:r>
              <a:rPr lang="pt-BR" altLang="zh-CN" sz="2000" b="1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{ </a:t>
            </a:r>
            <a:r>
              <a:rPr lang="pt-BR" altLang="zh-CN" sz="2000" b="1" i="1" dirty="0">
                <a:sym typeface="Symbol" pitchFamily="18" charset="2"/>
              </a:rPr>
              <a:t>E.place </a:t>
            </a:r>
            <a:r>
              <a:rPr lang="pt-BR" altLang="zh-CN" sz="2000" b="1" dirty="0">
                <a:sym typeface="Symbol" pitchFamily="18" charset="2"/>
              </a:rPr>
              <a:t>:=</a:t>
            </a:r>
            <a:r>
              <a:rPr lang="pt-BR" altLang="zh-CN" sz="2000" b="1" i="1" dirty="0">
                <a:sym typeface="Symbol" pitchFamily="18" charset="2"/>
              </a:rPr>
              <a:t> </a:t>
            </a:r>
            <a:r>
              <a:rPr lang="pt-BR" altLang="zh-CN" sz="2000" b="1" i="1" dirty="0" smtClean="0">
                <a:sym typeface="Symbol" pitchFamily="18" charset="2"/>
              </a:rPr>
              <a:t>E</a:t>
            </a:r>
            <a:r>
              <a:rPr lang="pt-BR" altLang="zh-CN" sz="2000" b="1" baseline="-25000" dirty="0" smtClean="0">
                <a:sym typeface="Symbol" pitchFamily="18" charset="2"/>
              </a:rPr>
              <a:t>1</a:t>
            </a:r>
            <a:r>
              <a:rPr lang="pt-BR" altLang="zh-CN" sz="2000" b="1" i="1" dirty="0" smtClean="0">
                <a:sym typeface="Symbol" pitchFamily="18" charset="2"/>
              </a:rPr>
              <a:t>.place</a:t>
            </a:r>
            <a:r>
              <a:rPr lang="pt-BR" altLang="zh-CN" sz="2000" b="1" dirty="0" smtClean="0">
                <a:sym typeface="Symbol" pitchFamily="18" charset="2"/>
              </a:rPr>
              <a:t>;</a:t>
            </a:r>
            <a:r>
              <a:rPr lang="pt-BR" altLang="zh-CN" sz="2000" b="1" i="1" dirty="0" smtClean="0">
                <a:sym typeface="Symbol" pitchFamily="18" charset="2"/>
              </a:rPr>
              <a:t> </a:t>
            </a:r>
            <a:r>
              <a:rPr lang="pt-BR" altLang="zh-CN" sz="2000" b="1" i="1" dirty="0">
                <a:sym typeface="Symbol" pitchFamily="18" charset="2"/>
              </a:rPr>
              <a:t>E.code </a:t>
            </a:r>
            <a:r>
              <a:rPr lang="pt-BR" altLang="zh-CN" sz="2000" b="1" dirty="0">
                <a:sym typeface="Symbol" pitchFamily="18" charset="2"/>
              </a:rPr>
              <a:t>:=</a:t>
            </a:r>
            <a:r>
              <a:rPr lang="pt-BR" altLang="zh-CN" sz="2000" b="1" i="1" dirty="0">
                <a:sym typeface="Symbol" pitchFamily="18" charset="2"/>
              </a:rPr>
              <a:t> E</a:t>
            </a:r>
            <a:r>
              <a:rPr lang="pt-BR" altLang="zh-CN" sz="2000" b="1" baseline="-25000" dirty="0">
                <a:sym typeface="Symbol" pitchFamily="18" charset="2"/>
              </a:rPr>
              <a:t>1</a:t>
            </a:r>
            <a:r>
              <a:rPr lang="pt-BR" altLang="zh-CN" sz="2000" b="1" i="1" dirty="0">
                <a:sym typeface="Symbol" pitchFamily="18" charset="2"/>
              </a:rPr>
              <a:t>.code </a:t>
            </a:r>
            <a:r>
              <a:rPr lang="pt-BR" altLang="zh-CN" sz="2000" b="1" dirty="0" smtClean="0">
                <a:sym typeface="Symbol" pitchFamily="18" charset="2"/>
              </a:rPr>
              <a:t>}</a:t>
            </a:r>
          </a:p>
          <a:p>
            <a:pPr>
              <a:buNone/>
            </a:pPr>
            <a:endParaRPr lang="en-US" altLang="zh-CN" sz="1000" b="1" i="1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zh-CN" sz="2000" b="1" i="1" dirty="0" smtClean="0">
                <a:sym typeface="Symbol" pitchFamily="18" charset="2"/>
              </a:rPr>
              <a:t>E </a:t>
            </a:r>
            <a:r>
              <a:rPr lang="en-US" altLang="zh-CN" sz="2000" b="1" dirty="0" smtClean="0">
                <a:sym typeface="Symbol" pitchFamily="18" charset="2"/>
              </a:rPr>
              <a:t> </a:t>
            </a:r>
            <a:r>
              <a:rPr lang="en-US" altLang="zh-CN" sz="2000" b="1" u="sng" dirty="0" smtClean="0">
                <a:sym typeface="Symbol" pitchFamily="18" charset="2"/>
              </a:rPr>
              <a:t>id</a:t>
            </a:r>
            <a:r>
              <a:rPr lang="en-US" altLang="zh-CN" sz="2000" b="1" dirty="0" smtClean="0">
                <a:sym typeface="Symbol" pitchFamily="18" charset="2"/>
              </a:rPr>
              <a:t>   { </a:t>
            </a:r>
            <a:r>
              <a:rPr lang="en-US" altLang="zh-CN" sz="2000" b="1" i="1" dirty="0" err="1" smtClean="0">
                <a:sym typeface="Symbol" pitchFamily="18" charset="2"/>
              </a:rPr>
              <a:t>E.place</a:t>
            </a:r>
            <a:r>
              <a:rPr lang="en-US" altLang="zh-CN" sz="2000" b="1" i="1" dirty="0" smtClean="0">
                <a:sym typeface="Symbol" pitchFamily="18" charset="2"/>
              </a:rPr>
              <a:t> := </a:t>
            </a:r>
            <a:r>
              <a:rPr lang="en-US" altLang="zh-CN" sz="2000" b="1" u="sng" dirty="0" smtClean="0">
                <a:sym typeface="Symbol" pitchFamily="18" charset="2"/>
              </a:rPr>
              <a:t>id</a:t>
            </a:r>
            <a:r>
              <a:rPr lang="en-US" altLang="zh-CN" sz="2000" b="1" dirty="0" smtClean="0">
                <a:sym typeface="Symbol" pitchFamily="18" charset="2"/>
              </a:rPr>
              <a:t> </a:t>
            </a:r>
            <a:r>
              <a:rPr lang="en-US" altLang="zh-CN" sz="2000" b="1" i="1" dirty="0" smtClean="0">
                <a:sym typeface="Symbol" pitchFamily="18" charset="2"/>
              </a:rPr>
              <a:t>.place</a:t>
            </a:r>
            <a:r>
              <a:rPr lang="en-US" altLang="zh-CN" sz="2000" b="1" dirty="0" smtClean="0">
                <a:sym typeface="Symbol" pitchFamily="18" charset="2"/>
              </a:rPr>
              <a:t>; </a:t>
            </a:r>
            <a:r>
              <a:rPr lang="en-US" altLang="zh-CN" sz="2000" b="1" i="1" dirty="0" err="1" smtClean="0">
                <a:sym typeface="Symbol" pitchFamily="18" charset="2"/>
              </a:rPr>
              <a:t>E.code</a:t>
            </a:r>
            <a:r>
              <a:rPr lang="en-US" altLang="zh-CN" sz="2000" b="1" i="1" dirty="0" smtClean="0">
                <a:sym typeface="Symbol" pitchFamily="18" charset="2"/>
              </a:rPr>
              <a:t> = ‘  ’ </a:t>
            </a:r>
            <a:r>
              <a:rPr lang="en-US" altLang="zh-CN" sz="2000" b="1" dirty="0" smtClean="0">
                <a:sym typeface="Symbol" pitchFamily="18" charset="2"/>
              </a:rPr>
              <a:t>}</a:t>
            </a:r>
          </a:p>
        </p:txBody>
      </p:sp>
      <p:sp>
        <p:nvSpPr>
          <p:cNvPr id="3277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395536" y="1052736"/>
            <a:ext cx="8496944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b="1" i="1" dirty="0" smtClean="0">
                <a:sym typeface="Symbol" pitchFamily="18" charset="2"/>
              </a:rPr>
              <a:t>E </a:t>
            </a:r>
            <a:r>
              <a:rPr lang="en-US" altLang="zh-CN" sz="3200" b="1" dirty="0" smtClean="0">
                <a:sym typeface="Symbol" pitchFamily="18" charset="2"/>
              </a:rPr>
              <a:t> </a:t>
            </a:r>
            <a:r>
              <a:rPr lang="en-US" altLang="zh-CN" sz="3200" b="1" u="sng" dirty="0" smtClean="0">
                <a:sym typeface="Symbol" pitchFamily="18" charset="2"/>
              </a:rPr>
              <a:t>id</a:t>
            </a:r>
            <a:r>
              <a:rPr lang="en-US" altLang="zh-CN" sz="3200" b="1" dirty="0" smtClean="0">
                <a:sym typeface="Symbol" pitchFamily="18" charset="2"/>
              </a:rPr>
              <a:t>   { </a:t>
            </a:r>
            <a:r>
              <a:rPr lang="en-US" altLang="zh-CN" sz="3200" b="1" i="1" dirty="0" err="1" smtClean="0">
                <a:sym typeface="Symbol" pitchFamily="18" charset="2"/>
              </a:rPr>
              <a:t>E.place</a:t>
            </a:r>
            <a:r>
              <a:rPr lang="en-US" altLang="zh-CN" sz="3200" b="1" i="1" dirty="0" smtClean="0">
                <a:sym typeface="Symbol" pitchFamily="18" charset="2"/>
              </a:rPr>
              <a:t> := </a:t>
            </a:r>
            <a:r>
              <a:rPr lang="en-US" altLang="zh-CN" sz="3200" b="1" u="sng" dirty="0" err="1" smtClean="0">
                <a:sym typeface="Symbol" pitchFamily="18" charset="2"/>
              </a:rPr>
              <a:t>id</a:t>
            </a:r>
            <a:r>
              <a:rPr lang="en-US" altLang="zh-CN" sz="3200" b="1" i="1" dirty="0" err="1" smtClean="0">
                <a:sym typeface="Symbol" pitchFamily="18" charset="2"/>
              </a:rPr>
              <a:t>.place</a:t>
            </a:r>
            <a:r>
              <a:rPr lang="en-US" altLang="zh-CN" sz="3200" b="1" dirty="0" smtClean="0">
                <a:sym typeface="Symbol" pitchFamily="18" charset="2"/>
              </a:rPr>
              <a:t>; </a:t>
            </a:r>
            <a:r>
              <a:rPr lang="en-US" altLang="zh-CN" sz="3200" b="1" i="1" dirty="0" err="1" smtClean="0">
                <a:sym typeface="Symbol" pitchFamily="18" charset="2"/>
              </a:rPr>
              <a:t>E.code</a:t>
            </a:r>
            <a:r>
              <a:rPr lang="en-US" altLang="zh-CN" sz="3200" b="1" i="1" dirty="0" smtClean="0">
                <a:sym typeface="Symbol" pitchFamily="18" charset="2"/>
              </a:rPr>
              <a:t> = ‘  ’ </a:t>
            </a:r>
            <a:r>
              <a:rPr lang="en-US" altLang="zh-CN" sz="3200" b="1" dirty="0" smtClean="0">
                <a:sym typeface="Symbol" pitchFamily="18" charset="2"/>
              </a:rPr>
              <a:t>}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表达式是单个标识符，本身代表表达式值；</a:t>
            </a:r>
            <a:endParaRPr lang="en-US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语义规则定义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E.place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指向实例</a:t>
            </a:r>
            <a:r>
              <a:rPr lang="en-US" altLang="zh-CN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id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的符号表入口</a:t>
            </a:r>
            <a:endParaRPr lang="en-US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CN" sz="3200" b="1" i="1" dirty="0" err="1" smtClean="0">
                <a:sym typeface="Symbol" pitchFamily="18" charset="2"/>
              </a:rPr>
              <a:t>E.code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设置成空串</a:t>
            </a:r>
            <a:endParaRPr lang="en-US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  <a:p>
            <a:pPr marL="358775" indent="-358775">
              <a:buFont typeface="Arial" pitchFamily="34" charset="0"/>
              <a:buChar char="•"/>
            </a:pPr>
            <a:endParaRPr lang="en-US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  <a:p>
            <a:pPr marL="358775" indent="-358775">
              <a:buNone/>
            </a:pPr>
            <a:r>
              <a:rPr lang="pt-BR" altLang="zh-CN" sz="3200" b="1" i="1" dirty="0" smtClean="0">
                <a:sym typeface="Symbol" pitchFamily="18" charset="2"/>
              </a:rPr>
              <a:t>E </a:t>
            </a:r>
            <a:r>
              <a:rPr lang="en-US" altLang="zh-CN" sz="3200" b="1" dirty="0" smtClean="0">
                <a:sym typeface="Symbol" pitchFamily="18" charset="2"/>
              </a:rPr>
              <a:t></a:t>
            </a:r>
            <a:r>
              <a:rPr lang="en-US" altLang="zh-CN" sz="3200" b="1" i="1" dirty="0" smtClean="0">
                <a:sym typeface="Symbol" pitchFamily="18" charset="2"/>
              </a:rPr>
              <a:t> </a:t>
            </a:r>
            <a:r>
              <a:rPr lang="pt-BR" altLang="zh-CN" sz="3200" b="1" dirty="0" smtClean="0">
                <a:sym typeface="Symbol" pitchFamily="18" charset="2"/>
              </a:rPr>
              <a:t>(</a:t>
            </a:r>
            <a:r>
              <a:rPr lang="pt-BR" altLang="zh-CN" sz="3200" b="1" i="1" dirty="0" smtClean="0">
                <a:sym typeface="Symbol" pitchFamily="18" charset="2"/>
              </a:rPr>
              <a:t>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dirty="0" smtClean="0">
                <a:sym typeface="Symbol" pitchFamily="18" charset="2"/>
              </a:rPr>
              <a:t>)</a:t>
            </a:r>
            <a:r>
              <a:rPr lang="pt-BR" altLang="zh-CN" sz="3200" b="1" i="1" dirty="0" smtClean="0">
                <a:sym typeface="Symbol" pitchFamily="18" charset="2"/>
              </a:rPr>
              <a:t>  </a:t>
            </a:r>
            <a:r>
              <a:rPr lang="pt-BR" altLang="zh-CN" sz="3200" b="1" dirty="0" smtClean="0">
                <a:sym typeface="Symbol" pitchFamily="18" charset="2"/>
              </a:rPr>
              <a:t> { </a:t>
            </a:r>
            <a:r>
              <a:rPr lang="pt-BR" altLang="zh-CN" sz="3200" b="1" i="1" dirty="0" smtClean="0">
                <a:sym typeface="Symbol" pitchFamily="18" charset="2"/>
              </a:rPr>
              <a:t>E.place </a:t>
            </a:r>
            <a:r>
              <a:rPr lang="pt-BR" altLang="zh-CN" sz="3200" b="1" dirty="0" smtClean="0">
                <a:sym typeface="Symbol" pitchFamily="18" charset="2"/>
              </a:rPr>
              <a:t>:=</a:t>
            </a:r>
            <a:r>
              <a:rPr lang="pt-BR" altLang="zh-CN" sz="3200" b="1" i="1" dirty="0" smtClean="0">
                <a:sym typeface="Symbol" pitchFamily="18" charset="2"/>
              </a:rPr>
              <a:t> 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i="1" dirty="0" smtClean="0">
                <a:sym typeface="Symbol" pitchFamily="18" charset="2"/>
              </a:rPr>
              <a:t>.place</a:t>
            </a:r>
            <a:r>
              <a:rPr lang="pt-BR" altLang="zh-CN" sz="3200" b="1" dirty="0" smtClean="0">
                <a:sym typeface="Symbol" pitchFamily="18" charset="2"/>
              </a:rPr>
              <a:t>;</a:t>
            </a:r>
            <a:r>
              <a:rPr lang="pt-BR" altLang="zh-CN" sz="3200" b="1" i="1" dirty="0" smtClean="0">
                <a:sym typeface="Symbol" pitchFamily="18" charset="2"/>
              </a:rPr>
              <a:t> E.code </a:t>
            </a:r>
            <a:r>
              <a:rPr lang="pt-BR" altLang="zh-CN" sz="3200" b="1" dirty="0" smtClean="0">
                <a:sym typeface="Symbol" pitchFamily="18" charset="2"/>
              </a:rPr>
              <a:t>:=</a:t>
            </a:r>
            <a:r>
              <a:rPr lang="pt-BR" altLang="zh-CN" sz="3200" b="1" i="1" dirty="0" smtClean="0">
                <a:sym typeface="Symbol" pitchFamily="18" charset="2"/>
              </a:rPr>
              <a:t> 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i="1" dirty="0" smtClean="0">
                <a:sym typeface="Symbol" pitchFamily="18" charset="2"/>
              </a:rPr>
              <a:t>.code </a:t>
            </a:r>
            <a:r>
              <a:rPr lang="pt-BR" altLang="zh-CN" sz="3200" b="1" dirty="0" smtClean="0">
                <a:sym typeface="Symbol" pitchFamily="18" charset="2"/>
              </a:rPr>
              <a:t>}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pt-BR" altLang="zh-CN" sz="3200" b="1" i="1" dirty="0" smtClean="0">
                <a:sym typeface="Symbol" pitchFamily="18" charset="2"/>
              </a:rPr>
              <a:t>E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的翻译与子表达式</a:t>
            </a:r>
            <a:r>
              <a:rPr lang="pt-BR" altLang="zh-CN" sz="3200" b="1" i="1" dirty="0" smtClean="0">
                <a:sym typeface="Symbol" pitchFamily="18" charset="2"/>
              </a:rPr>
              <a:t>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一样的</a:t>
            </a:r>
            <a:endParaRPr lang="en-US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因此，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E.place</a:t>
            </a:r>
            <a:r>
              <a:rPr lang="en-US" altLang="zh-CN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 := E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.place;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E.code</a:t>
            </a:r>
            <a:r>
              <a:rPr lang="en-US" altLang="zh-CN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 := E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.code </a:t>
            </a:r>
            <a:endParaRPr lang="pt-BR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</p:txBody>
      </p:sp>
      <p:sp>
        <p:nvSpPr>
          <p:cNvPr id="3277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200253"/>
            <a:ext cx="687625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8.3.3.1 </a:t>
            </a:r>
            <a:r>
              <a:rPr lang="zh-CN" altLang="en-US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赋值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语句及</a:t>
            </a:r>
            <a:r>
              <a:rPr lang="zh-CN" altLang="en-US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算术表达式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的语法制导翻译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395536" y="1052736"/>
            <a:ext cx="856895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altLang="zh-CN" sz="3200" b="1" i="1" dirty="0" smtClean="0">
                <a:sym typeface="Symbol" pitchFamily="18" charset="2"/>
              </a:rPr>
              <a:t>E </a:t>
            </a:r>
            <a:r>
              <a:rPr lang="en-US" altLang="zh-CN" sz="3200" b="1" dirty="0" smtClean="0">
                <a:sym typeface="Symbol" pitchFamily="18" charset="2"/>
              </a:rPr>
              <a:t></a:t>
            </a:r>
            <a:r>
              <a:rPr lang="pt-BR" altLang="zh-CN" sz="3200" b="1" i="1" dirty="0" smtClean="0">
                <a:sym typeface="Symbol" pitchFamily="18" charset="2"/>
              </a:rPr>
              <a:t> 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i="1" dirty="0" smtClean="0">
                <a:sym typeface="Symbol" pitchFamily="18" charset="2"/>
              </a:rPr>
              <a:t> + E</a:t>
            </a:r>
            <a:r>
              <a:rPr lang="pt-BR" altLang="zh-CN" sz="3200" b="1" baseline="-25000" dirty="0" smtClean="0">
                <a:sym typeface="Symbol" pitchFamily="18" charset="2"/>
              </a:rPr>
              <a:t>2</a:t>
            </a:r>
            <a:r>
              <a:rPr lang="pt-BR" altLang="zh-CN" sz="3200" b="1" i="1" dirty="0" smtClean="0">
                <a:sym typeface="Symbol" pitchFamily="18" charset="2"/>
              </a:rPr>
              <a:t>  </a:t>
            </a:r>
            <a:r>
              <a:rPr lang="pt-BR" altLang="zh-CN" sz="3200" b="1" dirty="0" smtClean="0">
                <a:sym typeface="Symbol" pitchFamily="18" charset="2"/>
              </a:rPr>
              <a:t> { </a:t>
            </a:r>
            <a:r>
              <a:rPr lang="pt-BR" altLang="zh-CN" sz="3200" b="1" i="1" dirty="0" smtClean="0">
                <a:sym typeface="Symbol" pitchFamily="18" charset="2"/>
              </a:rPr>
              <a:t>E.place </a:t>
            </a:r>
            <a:r>
              <a:rPr lang="pt-BR" altLang="zh-CN" sz="3200" b="1" dirty="0" smtClean="0">
                <a:sym typeface="Symbol" pitchFamily="18" charset="2"/>
              </a:rPr>
              <a:t>:=</a:t>
            </a:r>
            <a:r>
              <a:rPr lang="pt-BR" altLang="zh-CN" sz="3200" b="1" i="1" dirty="0" smtClean="0">
                <a:sym typeface="Symbol" pitchFamily="18" charset="2"/>
              </a:rPr>
              <a:t> newtemp</a:t>
            </a:r>
            <a:r>
              <a:rPr lang="pt-BR" altLang="zh-CN" sz="3200" b="1" dirty="0" smtClean="0">
                <a:sym typeface="Symbol" pitchFamily="18" charset="2"/>
              </a:rPr>
              <a:t>;</a:t>
            </a:r>
            <a:r>
              <a:rPr lang="pt-BR" altLang="zh-CN" sz="3200" b="1" i="1" dirty="0" smtClean="0">
                <a:sym typeface="Symbol" pitchFamily="18" charset="2"/>
              </a:rPr>
              <a:t> E.code </a:t>
            </a:r>
            <a:r>
              <a:rPr lang="pt-BR" altLang="zh-CN" sz="3200" b="1" dirty="0" smtClean="0">
                <a:sym typeface="Symbol" pitchFamily="18" charset="2"/>
              </a:rPr>
              <a:t>:=</a:t>
            </a:r>
            <a:r>
              <a:rPr lang="pt-BR" altLang="zh-CN" sz="3200" b="1" i="1" dirty="0" smtClean="0">
                <a:sym typeface="Symbol" pitchFamily="18" charset="2"/>
              </a:rPr>
              <a:t> 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i="1" dirty="0" smtClean="0">
                <a:sym typeface="Symbol" pitchFamily="18" charset="2"/>
              </a:rPr>
              <a:t>.code </a:t>
            </a:r>
            <a:r>
              <a:rPr lang="pt-BR" altLang="zh-CN" sz="3200" b="1" dirty="0" smtClean="0">
                <a:sym typeface="Symbol" pitchFamily="18" charset="2"/>
              </a:rPr>
              <a:t>||</a:t>
            </a:r>
            <a:r>
              <a:rPr lang="pt-BR" altLang="zh-CN" sz="3200" b="1" i="1" dirty="0" smtClean="0">
                <a:sym typeface="Symbol" pitchFamily="18" charset="2"/>
              </a:rPr>
              <a:t> E</a:t>
            </a:r>
            <a:r>
              <a:rPr lang="pt-BR" altLang="zh-CN" sz="3200" b="1" baseline="-25000" dirty="0" smtClean="0">
                <a:sym typeface="Symbol" pitchFamily="18" charset="2"/>
              </a:rPr>
              <a:t>2</a:t>
            </a:r>
            <a:r>
              <a:rPr lang="pt-BR" altLang="zh-CN" sz="3200" b="1" i="1" dirty="0" smtClean="0">
                <a:sym typeface="Symbol" pitchFamily="18" charset="2"/>
              </a:rPr>
              <a:t>.code </a:t>
            </a:r>
            <a:r>
              <a:rPr lang="pt-BR" altLang="zh-CN" sz="3200" b="1" dirty="0" smtClean="0">
                <a:sym typeface="Symbol" pitchFamily="18" charset="2"/>
              </a:rPr>
              <a:t>|| </a:t>
            </a:r>
            <a:r>
              <a:rPr lang="fr-FR" altLang="zh-CN" sz="3200" b="1" i="1" dirty="0" err="1" smtClean="0">
                <a:sym typeface="Symbol" pitchFamily="18" charset="2"/>
              </a:rPr>
              <a:t>gen</a:t>
            </a:r>
            <a:r>
              <a:rPr lang="fr-FR" altLang="zh-CN" sz="3200" b="1" i="1" dirty="0" smtClean="0">
                <a:sym typeface="Symbol" pitchFamily="18" charset="2"/>
              </a:rPr>
              <a:t> </a:t>
            </a:r>
            <a:r>
              <a:rPr lang="fr-FR" altLang="zh-CN" sz="3200" b="1" dirty="0" smtClean="0">
                <a:sym typeface="Symbol" pitchFamily="18" charset="2"/>
              </a:rPr>
              <a:t>(</a:t>
            </a:r>
            <a:r>
              <a:rPr lang="fr-FR" altLang="zh-CN" sz="3200" b="1" i="1" dirty="0" err="1" smtClean="0">
                <a:sym typeface="Symbol" pitchFamily="18" charset="2"/>
              </a:rPr>
              <a:t>E.place</a:t>
            </a:r>
            <a:r>
              <a:rPr lang="fr-FR" altLang="zh-CN" sz="3200" b="1" i="1" dirty="0" smtClean="0">
                <a:sym typeface="Symbol" pitchFamily="18" charset="2"/>
              </a:rPr>
              <a:t> </a:t>
            </a:r>
            <a:r>
              <a:rPr lang="fr-FR" altLang="zh-CN" sz="3200" b="1" dirty="0" smtClean="0">
                <a:sym typeface="Symbol" pitchFamily="18" charset="2"/>
              </a:rPr>
              <a:t>‘:=’ </a:t>
            </a:r>
            <a:r>
              <a:rPr lang="fr-FR" altLang="zh-CN" sz="3200" b="1" i="1" dirty="0" smtClean="0">
                <a:sym typeface="Symbol" pitchFamily="18" charset="2"/>
              </a:rPr>
              <a:t>E</a:t>
            </a:r>
            <a:r>
              <a:rPr lang="fr-FR" altLang="zh-CN" sz="3200" b="1" baseline="-25000" dirty="0" smtClean="0">
                <a:sym typeface="Symbol" pitchFamily="18" charset="2"/>
              </a:rPr>
              <a:t>1</a:t>
            </a:r>
            <a:r>
              <a:rPr lang="fr-FR" altLang="zh-CN" sz="3200" b="1" i="1" dirty="0" smtClean="0">
                <a:sym typeface="Symbol" pitchFamily="18" charset="2"/>
              </a:rPr>
              <a:t>.place </a:t>
            </a:r>
            <a:r>
              <a:rPr lang="fr-FR" altLang="zh-CN" sz="3200" b="1" dirty="0" smtClean="0">
                <a:sym typeface="Symbol" pitchFamily="18" charset="2"/>
              </a:rPr>
              <a:t>‘+’</a:t>
            </a:r>
            <a:r>
              <a:rPr lang="fr-FR" altLang="zh-CN" sz="3200" b="1" i="1" dirty="0" smtClean="0">
                <a:sym typeface="Symbol" pitchFamily="18" charset="2"/>
              </a:rPr>
              <a:t> E</a:t>
            </a:r>
            <a:r>
              <a:rPr lang="fr-FR" altLang="zh-CN" sz="3200" b="1" baseline="-25000" dirty="0" smtClean="0">
                <a:sym typeface="Symbol" pitchFamily="18" charset="2"/>
              </a:rPr>
              <a:t>2</a:t>
            </a:r>
            <a:r>
              <a:rPr lang="fr-FR" altLang="zh-CN" sz="3200" b="1" i="1" dirty="0" smtClean="0">
                <a:sym typeface="Symbol" pitchFamily="18" charset="2"/>
              </a:rPr>
              <a:t>.place</a:t>
            </a:r>
            <a:r>
              <a:rPr lang="fr-FR" altLang="zh-CN" sz="3200" b="1" dirty="0" smtClean="0">
                <a:sym typeface="Symbol" pitchFamily="18" charset="2"/>
              </a:rPr>
              <a:t>) }</a:t>
            </a:r>
          </a:p>
          <a:p>
            <a:pPr>
              <a:buNone/>
            </a:pPr>
            <a:endParaRPr lang="fr-FR" altLang="zh-CN" sz="3200" b="1" dirty="0" smtClean="0"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语义规则：根据</a:t>
            </a:r>
            <a:r>
              <a:rPr lang="fr-FR" altLang="zh-CN" sz="3200" b="1" i="1" dirty="0" smtClean="0">
                <a:sym typeface="Symbol" pitchFamily="18" charset="2"/>
              </a:rPr>
              <a:t>E</a:t>
            </a:r>
            <a:r>
              <a:rPr lang="fr-FR" altLang="zh-CN" sz="3200" b="1" baseline="-25000" dirty="0" smtClean="0">
                <a:sym typeface="Symbol" pitchFamily="18" charset="2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和</a:t>
            </a:r>
            <a:r>
              <a:rPr lang="fr-FR" altLang="zh-CN" sz="3200" b="1" i="1" dirty="0" smtClean="0">
                <a:sym typeface="Symbol" pitchFamily="18" charset="2"/>
              </a:rPr>
              <a:t>E</a:t>
            </a:r>
            <a:r>
              <a:rPr lang="fr-FR" altLang="zh-CN" sz="3200" b="1" baseline="-25000" dirty="0" smtClean="0">
                <a:sym typeface="Symbol" pitchFamily="18" charset="2"/>
              </a:rPr>
              <a:t>2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的值，生成计算</a:t>
            </a:r>
            <a:r>
              <a:rPr lang="pt-BR" altLang="zh-CN" sz="3200" b="1" i="1" dirty="0" smtClean="0">
                <a:sym typeface="Symbol" pitchFamily="18" charset="2"/>
              </a:rPr>
              <a:t>E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的值的代码</a:t>
            </a:r>
            <a:endParaRPr lang="en-US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计算的值放入最近生成的临时名字</a:t>
            </a:r>
            <a:endParaRPr lang="en-US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如果计算</a:t>
            </a:r>
            <a:r>
              <a:rPr lang="fr-FR" altLang="zh-CN" sz="3200" b="1" i="1" dirty="0" smtClean="0">
                <a:sym typeface="Symbol" pitchFamily="18" charset="2"/>
              </a:rPr>
              <a:t>E</a:t>
            </a:r>
            <a:r>
              <a:rPr lang="fr-FR" altLang="zh-CN" sz="3200" b="1" baseline="-25000" dirty="0" smtClean="0">
                <a:sym typeface="Symbol" pitchFamily="18" charset="2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和</a:t>
            </a:r>
            <a:r>
              <a:rPr lang="fr-FR" altLang="zh-CN" sz="3200" b="1" i="1" dirty="0" smtClean="0">
                <a:sym typeface="Symbol" pitchFamily="18" charset="2"/>
              </a:rPr>
              <a:t>E</a:t>
            </a:r>
            <a:r>
              <a:rPr lang="fr-FR" altLang="zh-CN" sz="3200" b="1" baseline="-25000" dirty="0" smtClean="0">
                <a:sym typeface="Symbol" pitchFamily="18" charset="2"/>
              </a:rPr>
              <a:t>2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的值分别放入</a:t>
            </a:r>
            <a:r>
              <a:rPr lang="fr-FR" altLang="zh-CN" sz="3200" b="1" i="1" dirty="0" smtClean="0">
                <a:sym typeface="Symbol" pitchFamily="18" charset="2"/>
              </a:rPr>
              <a:t>E</a:t>
            </a:r>
            <a:r>
              <a:rPr lang="fr-FR" altLang="zh-CN" sz="3200" b="1" baseline="-25000" dirty="0" smtClean="0">
                <a:sym typeface="Symbol" pitchFamily="18" charset="2"/>
              </a:rPr>
              <a:t>1</a:t>
            </a:r>
            <a:r>
              <a:rPr lang="fr-FR" altLang="zh-CN" sz="3200" b="1" i="1" dirty="0" smtClean="0">
                <a:sym typeface="Symbol" pitchFamily="18" charset="2"/>
              </a:rPr>
              <a:t>.place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和</a:t>
            </a:r>
            <a:r>
              <a:rPr lang="fr-FR" altLang="zh-CN" sz="3200" b="1" i="1" dirty="0" smtClean="0">
                <a:sym typeface="Symbol" pitchFamily="18" charset="2"/>
              </a:rPr>
              <a:t>E</a:t>
            </a:r>
            <a:r>
              <a:rPr lang="fr-FR" altLang="zh-CN" sz="3200" b="1" baseline="-25000" dirty="0" smtClean="0">
                <a:sym typeface="Symbol" pitchFamily="18" charset="2"/>
              </a:rPr>
              <a:t>2</a:t>
            </a:r>
            <a:r>
              <a:rPr lang="fr-FR" altLang="zh-CN" sz="3200" b="1" i="1" dirty="0" smtClean="0">
                <a:sym typeface="Symbol" pitchFamily="18" charset="2"/>
              </a:rPr>
              <a:t>.place 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，那么</a:t>
            </a:r>
            <a:r>
              <a:rPr lang="pt-BR" altLang="zh-CN" sz="3200" b="1" i="1" dirty="0" smtClean="0">
                <a:sym typeface="Symbol" pitchFamily="18" charset="2"/>
              </a:rPr>
              <a:t>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i="1" dirty="0" smtClean="0">
                <a:sym typeface="Symbol" pitchFamily="18" charset="2"/>
              </a:rPr>
              <a:t> + E</a:t>
            </a:r>
            <a:r>
              <a:rPr lang="pt-BR" altLang="zh-CN" sz="3200" b="1" baseline="-25000" dirty="0" smtClean="0">
                <a:sym typeface="Symbol" pitchFamily="18" charset="2"/>
              </a:rPr>
              <a:t>2</a:t>
            </a:r>
            <a:r>
              <a:rPr lang="pt-BR" altLang="zh-CN" sz="3200" b="1" i="1" dirty="0" smtClean="0">
                <a:sym typeface="Symbol" pitchFamily="18" charset="2"/>
              </a:rPr>
              <a:t> 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翻译成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t</a:t>
            </a:r>
            <a:r>
              <a:rPr lang="en-US" altLang="zh-CN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=</a:t>
            </a:r>
            <a:r>
              <a:rPr lang="fr-FR" altLang="zh-CN" sz="3200" b="1" i="1" dirty="0" smtClean="0">
                <a:sym typeface="Symbol" pitchFamily="18" charset="2"/>
              </a:rPr>
              <a:t> E</a:t>
            </a:r>
            <a:r>
              <a:rPr lang="fr-FR" altLang="zh-CN" sz="3200" b="1" baseline="-25000" dirty="0" smtClean="0">
                <a:sym typeface="Symbol" pitchFamily="18" charset="2"/>
              </a:rPr>
              <a:t>1</a:t>
            </a:r>
            <a:r>
              <a:rPr lang="fr-FR" altLang="zh-CN" sz="3200" b="1" i="1" dirty="0" smtClean="0">
                <a:sym typeface="Symbol" pitchFamily="18" charset="2"/>
              </a:rPr>
              <a:t>.place </a:t>
            </a:r>
            <a:r>
              <a:rPr lang="fr-FR" altLang="zh-CN" sz="3200" b="1" dirty="0" smtClean="0">
                <a:sym typeface="Symbol" pitchFamily="18" charset="2"/>
              </a:rPr>
              <a:t>‘+’</a:t>
            </a:r>
            <a:r>
              <a:rPr lang="fr-FR" altLang="zh-CN" sz="3200" b="1" i="1" dirty="0" smtClean="0">
                <a:sym typeface="Symbol" pitchFamily="18" charset="2"/>
              </a:rPr>
              <a:t> E</a:t>
            </a:r>
            <a:r>
              <a:rPr lang="fr-FR" altLang="zh-CN" sz="3200" b="1" baseline="-25000" dirty="0" smtClean="0">
                <a:sym typeface="Symbol" pitchFamily="18" charset="2"/>
              </a:rPr>
              <a:t>2</a:t>
            </a:r>
            <a:r>
              <a:rPr lang="fr-FR" altLang="zh-CN" sz="3200" b="1" i="1" dirty="0" smtClean="0">
                <a:sym typeface="Symbol" pitchFamily="18" charset="2"/>
              </a:rPr>
              <a:t>.place</a:t>
            </a:r>
            <a:r>
              <a:rPr lang="zh-CN" altLang="en-US" sz="3200" b="1" i="1" dirty="0" smtClean="0">
                <a:sym typeface="Symbol" pitchFamily="18" charset="2"/>
              </a:rPr>
              <a:t>，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 t</a:t>
            </a:r>
            <a:r>
              <a:rPr lang="zh-CN" altLang="en-US" sz="3200" b="1" i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是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最近生成的临时名字</a:t>
            </a:r>
            <a:endParaRPr lang="en-US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r>
              <a:rPr lang="pt-BR" altLang="zh-CN" sz="3200" b="1" i="1" dirty="0" smtClean="0">
                <a:sym typeface="Symbol" pitchFamily="18" charset="2"/>
              </a:rPr>
              <a:t>t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i="1" dirty="0" smtClean="0">
                <a:sym typeface="Symbol" pitchFamily="18" charset="2"/>
              </a:rPr>
              <a:t>, t</a:t>
            </a:r>
            <a:r>
              <a:rPr lang="pt-BR" altLang="zh-CN" sz="3200" b="1" baseline="-25000" dirty="0" smtClean="0">
                <a:sym typeface="Symbol" pitchFamily="18" charset="2"/>
              </a:rPr>
              <a:t>2</a:t>
            </a:r>
            <a:r>
              <a:rPr lang="pt-BR" altLang="zh-CN" sz="3200" b="1" i="1" dirty="0" smtClean="0">
                <a:sym typeface="Symbol" pitchFamily="18" charset="2"/>
              </a:rPr>
              <a:t> , …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是相继执行</a:t>
            </a:r>
            <a:r>
              <a:rPr lang="pt-BR" altLang="zh-CN" sz="3200" b="1" i="1" dirty="0" smtClean="0">
                <a:sym typeface="Symbol" pitchFamily="18" charset="2"/>
              </a:rPr>
              <a:t>newtemp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产生的临时名字</a:t>
            </a:r>
            <a:endParaRPr lang="en-US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</p:txBody>
      </p:sp>
      <p:sp>
        <p:nvSpPr>
          <p:cNvPr id="3277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200253"/>
            <a:ext cx="687625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8.3.3.1</a:t>
            </a:r>
            <a:r>
              <a:rPr lang="zh-CN" altLang="en-US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赋值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语句及</a:t>
            </a:r>
            <a:r>
              <a:rPr lang="zh-CN" altLang="en-US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算术表达式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的语法制导翻译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1520" y="1052736"/>
            <a:ext cx="871296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altLang="zh-CN" sz="3200" b="1" i="1" dirty="0" smtClean="0">
                <a:sym typeface="Symbol" pitchFamily="18" charset="2"/>
              </a:rPr>
              <a:t>E </a:t>
            </a:r>
            <a:r>
              <a:rPr lang="en-US" altLang="zh-CN" sz="3200" b="1" dirty="0" smtClean="0">
                <a:sym typeface="Symbol" pitchFamily="18" charset="2"/>
              </a:rPr>
              <a:t></a:t>
            </a:r>
            <a:r>
              <a:rPr lang="pt-BR" altLang="zh-CN" sz="3200" b="1" i="1" dirty="0" smtClean="0">
                <a:sym typeface="Symbol" pitchFamily="18" charset="2"/>
              </a:rPr>
              <a:t> 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i="1" dirty="0" smtClean="0">
                <a:sym typeface="Symbol" pitchFamily="18" charset="2"/>
              </a:rPr>
              <a:t> + E</a:t>
            </a:r>
            <a:r>
              <a:rPr lang="pt-BR" altLang="zh-CN" sz="3200" b="1" baseline="-25000" dirty="0" smtClean="0">
                <a:sym typeface="Symbol" pitchFamily="18" charset="2"/>
              </a:rPr>
              <a:t>2</a:t>
            </a:r>
            <a:r>
              <a:rPr lang="pt-BR" altLang="zh-CN" sz="3200" b="1" i="1" dirty="0" smtClean="0">
                <a:sym typeface="Symbol" pitchFamily="18" charset="2"/>
              </a:rPr>
              <a:t>  </a:t>
            </a:r>
            <a:r>
              <a:rPr lang="pt-BR" altLang="zh-CN" sz="3200" b="1" dirty="0" smtClean="0">
                <a:sym typeface="Symbol" pitchFamily="18" charset="2"/>
              </a:rPr>
              <a:t> { </a:t>
            </a:r>
            <a:r>
              <a:rPr lang="pt-BR" altLang="zh-CN" sz="3200" b="1" i="1" dirty="0" smtClean="0">
                <a:sym typeface="Symbol" pitchFamily="18" charset="2"/>
              </a:rPr>
              <a:t>E.place </a:t>
            </a:r>
            <a:r>
              <a:rPr lang="pt-BR" altLang="zh-CN" sz="3200" b="1" dirty="0" smtClean="0">
                <a:sym typeface="Symbol" pitchFamily="18" charset="2"/>
              </a:rPr>
              <a:t>:=</a:t>
            </a:r>
            <a:r>
              <a:rPr lang="pt-BR" altLang="zh-CN" sz="3200" b="1" i="1" dirty="0" smtClean="0">
                <a:sym typeface="Symbol" pitchFamily="18" charset="2"/>
              </a:rPr>
              <a:t> newtemp</a:t>
            </a:r>
            <a:r>
              <a:rPr lang="pt-BR" altLang="zh-CN" sz="3200" b="1" dirty="0" smtClean="0">
                <a:sym typeface="Symbol" pitchFamily="18" charset="2"/>
              </a:rPr>
              <a:t>;</a:t>
            </a:r>
            <a:r>
              <a:rPr lang="pt-BR" altLang="zh-CN" sz="3200" b="1" i="1" dirty="0" smtClean="0">
                <a:sym typeface="Symbol" pitchFamily="18" charset="2"/>
              </a:rPr>
              <a:t> E.code </a:t>
            </a:r>
            <a:r>
              <a:rPr lang="pt-BR" altLang="zh-CN" sz="3200" b="1" dirty="0" smtClean="0">
                <a:sym typeface="Symbol" pitchFamily="18" charset="2"/>
              </a:rPr>
              <a:t>:=</a:t>
            </a:r>
            <a:r>
              <a:rPr lang="pt-BR" altLang="zh-CN" sz="3200" b="1" i="1" dirty="0" smtClean="0">
                <a:sym typeface="Symbol" pitchFamily="18" charset="2"/>
              </a:rPr>
              <a:t> 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i="1" dirty="0" smtClean="0">
                <a:sym typeface="Symbol" pitchFamily="18" charset="2"/>
              </a:rPr>
              <a:t>.code </a:t>
            </a:r>
            <a:r>
              <a:rPr lang="pt-BR" altLang="zh-CN" sz="3200" b="1" dirty="0" smtClean="0">
                <a:sym typeface="Symbol" pitchFamily="18" charset="2"/>
              </a:rPr>
              <a:t>||</a:t>
            </a:r>
            <a:r>
              <a:rPr lang="pt-BR" altLang="zh-CN" sz="3200" b="1" i="1" dirty="0" smtClean="0">
                <a:sym typeface="Symbol" pitchFamily="18" charset="2"/>
              </a:rPr>
              <a:t> E</a:t>
            </a:r>
            <a:r>
              <a:rPr lang="pt-BR" altLang="zh-CN" sz="3200" b="1" baseline="-25000" dirty="0" smtClean="0">
                <a:sym typeface="Symbol" pitchFamily="18" charset="2"/>
              </a:rPr>
              <a:t>2</a:t>
            </a:r>
            <a:r>
              <a:rPr lang="pt-BR" altLang="zh-CN" sz="3200" b="1" i="1" dirty="0" smtClean="0">
                <a:sym typeface="Symbol" pitchFamily="18" charset="2"/>
              </a:rPr>
              <a:t>.code </a:t>
            </a:r>
            <a:r>
              <a:rPr lang="pt-BR" altLang="zh-CN" sz="3200" b="1" dirty="0" smtClean="0">
                <a:sym typeface="Symbol" pitchFamily="18" charset="2"/>
              </a:rPr>
              <a:t>|| </a:t>
            </a:r>
            <a:r>
              <a:rPr lang="fr-FR" altLang="zh-CN" sz="3200" b="1" i="1" dirty="0" err="1" smtClean="0">
                <a:sym typeface="Symbol" pitchFamily="18" charset="2"/>
              </a:rPr>
              <a:t>gen</a:t>
            </a:r>
            <a:r>
              <a:rPr lang="fr-FR" altLang="zh-CN" sz="3200" b="1" i="1" dirty="0" smtClean="0">
                <a:sym typeface="Symbol" pitchFamily="18" charset="2"/>
              </a:rPr>
              <a:t> </a:t>
            </a:r>
            <a:r>
              <a:rPr lang="fr-FR" altLang="zh-CN" sz="3200" b="1" dirty="0" smtClean="0">
                <a:sym typeface="Symbol" pitchFamily="18" charset="2"/>
              </a:rPr>
              <a:t>(</a:t>
            </a:r>
            <a:r>
              <a:rPr lang="fr-FR" altLang="zh-CN" sz="3200" b="1" i="1" dirty="0" err="1" smtClean="0">
                <a:sym typeface="Symbol" pitchFamily="18" charset="2"/>
              </a:rPr>
              <a:t>E.place</a:t>
            </a:r>
            <a:r>
              <a:rPr lang="fr-FR" altLang="zh-CN" sz="3200" b="1" i="1" dirty="0" smtClean="0">
                <a:sym typeface="Symbol" pitchFamily="18" charset="2"/>
              </a:rPr>
              <a:t> </a:t>
            </a:r>
            <a:r>
              <a:rPr lang="fr-FR" altLang="zh-CN" sz="3200" b="1" dirty="0" smtClean="0">
                <a:sym typeface="Symbol" pitchFamily="18" charset="2"/>
              </a:rPr>
              <a:t>‘:=’ </a:t>
            </a:r>
            <a:r>
              <a:rPr lang="fr-FR" altLang="zh-CN" sz="3200" b="1" i="1" dirty="0" smtClean="0">
                <a:sym typeface="Symbol" pitchFamily="18" charset="2"/>
              </a:rPr>
              <a:t>E</a:t>
            </a:r>
            <a:r>
              <a:rPr lang="fr-FR" altLang="zh-CN" sz="3200" b="1" baseline="-25000" dirty="0" smtClean="0">
                <a:sym typeface="Symbol" pitchFamily="18" charset="2"/>
              </a:rPr>
              <a:t>1</a:t>
            </a:r>
            <a:r>
              <a:rPr lang="fr-FR" altLang="zh-CN" sz="3200" b="1" i="1" dirty="0" smtClean="0">
                <a:sym typeface="Symbol" pitchFamily="18" charset="2"/>
              </a:rPr>
              <a:t>.place </a:t>
            </a:r>
            <a:r>
              <a:rPr lang="fr-FR" altLang="zh-CN" sz="3200" b="1" dirty="0" smtClean="0">
                <a:sym typeface="Symbol" pitchFamily="18" charset="2"/>
              </a:rPr>
              <a:t>‘+’</a:t>
            </a:r>
            <a:r>
              <a:rPr lang="fr-FR" altLang="zh-CN" sz="3200" b="1" i="1" dirty="0" smtClean="0">
                <a:sym typeface="Symbol" pitchFamily="18" charset="2"/>
              </a:rPr>
              <a:t> E</a:t>
            </a:r>
            <a:r>
              <a:rPr lang="fr-FR" altLang="zh-CN" sz="3200" b="1" baseline="-25000" dirty="0" smtClean="0">
                <a:sym typeface="Symbol" pitchFamily="18" charset="2"/>
              </a:rPr>
              <a:t>2</a:t>
            </a:r>
            <a:r>
              <a:rPr lang="fr-FR" altLang="zh-CN" sz="3200" b="1" i="1" dirty="0" smtClean="0">
                <a:sym typeface="Symbol" pitchFamily="18" charset="2"/>
              </a:rPr>
              <a:t>.place</a:t>
            </a:r>
            <a:r>
              <a:rPr lang="fr-FR" altLang="zh-CN" sz="3200" b="1" dirty="0" smtClean="0">
                <a:sym typeface="Symbol" pitchFamily="18" charset="2"/>
              </a:rPr>
              <a:t>) }</a:t>
            </a:r>
          </a:p>
          <a:p>
            <a:pPr>
              <a:buNone/>
            </a:pPr>
            <a:endParaRPr lang="fr-FR" altLang="zh-CN" sz="3200" b="1" dirty="0" smtClean="0"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方便起见，用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gen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 ’:=’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 ’+’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表示三地址指令</a:t>
            </a:r>
            <a:r>
              <a:rPr lang="en-US" altLang="zh-CN" sz="3200" b="1" i="1" dirty="0" smtClean="0">
                <a:solidFill>
                  <a:srgbClr val="9900CC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3200" b="1" dirty="0" smtClean="0">
                <a:solidFill>
                  <a:srgbClr val="9900CC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3200" b="1" i="1" dirty="0" smtClean="0">
                <a:solidFill>
                  <a:srgbClr val="9900CC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3200" b="1" dirty="0" smtClean="0">
                <a:solidFill>
                  <a:srgbClr val="9900CC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zh-CN" sz="3200" b="1" i="1" dirty="0" smtClean="0">
                <a:solidFill>
                  <a:srgbClr val="9900CC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z</a:t>
            </a:r>
            <a:r>
              <a:rPr lang="zh-CN" altLang="en-US" sz="3200" b="1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，当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出现在变量</a:t>
            </a:r>
            <a:r>
              <a:rPr lang="en-US" altLang="zh-CN" sz="3200" b="1" i="1" dirty="0" smtClean="0">
                <a:solidFill>
                  <a:srgbClr val="9900CC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3200" b="1" dirty="0" smtClean="0">
                <a:solidFill>
                  <a:srgbClr val="9900CC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3200" b="1" i="1" dirty="0" smtClean="0">
                <a:solidFill>
                  <a:srgbClr val="9900CC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3200" b="1" dirty="0" smtClean="0">
                <a:solidFill>
                  <a:srgbClr val="9900CC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3200" b="1" i="1" dirty="0" smtClean="0">
                <a:solidFill>
                  <a:srgbClr val="9900CC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z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位置的表达式传递到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gen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，表达式被求值；单引号字符直接输出</a:t>
            </a:r>
            <a:endParaRPr lang="en-US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语义规则：将</a:t>
            </a:r>
            <a:r>
              <a:rPr lang="pt-BR" altLang="zh-CN" sz="3200" b="1" i="1" dirty="0" smtClean="0">
                <a:sym typeface="Symbol" pitchFamily="18" charset="2"/>
              </a:rPr>
              <a:t>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i="1" dirty="0" smtClean="0">
                <a:sym typeface="Symbol" pitchFamily="18" charset="2"/>
              </a:rPr>
              <a:t>.code 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，</a:t>
            </a:r>
            <a:r>
              <a:rPr lang="pt-BR" altLang="zh-CN" sz="3200" b="1" i="1" dirty="0" smtClean="0">
                <a:sym typeface="Symbol" pitchFamily="18" charset="2"/>
              </a:rPr>
              <a:t> E</a:t>
            </a:r>
            <a:r>
              <a:rPr lang="pt-BR" altLang="zh-CN" sz="3200" b="1" baseline="-25000" dirty="0" smtClean="0">
                <a:sym typeface="Symbol" pitchFamily="18" charset="2"/>
              </a:rPr>
              <a:t>2</a:t>
            </a:r>
            <a:r>
              <a:rPr lang="pt-BR" altLang="zh-CN" sz="3200" b="1" i="1" dirty="0" smtClean="0">
                <a:sym typeface="Symbol" pitchFamily="18" charset="2"/>
              </a:rPr>
              <a:t>.code 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，和</a:t>
            </a:r>
            <a:r>
              <a:rPr lang="fr-FR" altLang="zh-CN" sz="3200" b="1" i="1" dirty="0" smtClean="0">
                <a:sym typeface="Symbol" pitchFamily="18" charset="2"/>
              </a:rPr>
              <a:t>E</a:t>
            </a:r>
            <a:r>
              <a:rPr lang="fr-FR" altLang="zh-CN" sz="3200" b="1" baseline="-25000" dirty="0" smtClean="0">
                <a:sym typeface="Symbol" pitchFamily="18" charset="2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，</a:t>
            </a:r>
            <a:r>
              <a:rPr lang="fr-FR" altLang="zh-CN" sz="3200" b="1" i="1" dirty="0" smtClean="0">
                <a:sym typeface="Symbol" pitchFamily="18" charset="2"/>
              </a:rPr>
              <a:t>E</a:t>
            </a:r>
            <a:r>
              <a:rPr lang="fr-FR" altLang="zh-CN" sz="3200" b="1" baseline="-25000" dirty="0" smtClean="0">
                <a:sym typeface="Symbol" pitchFamily="18" charset="2"/>
              </a:rPr>
              <a:t>2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的求和指令连在一起构成</a:t>
            </a:r>
            <a:r>
              <a:rPr lang="pt-BR" altLang="zh-CN" sz="3200" b="1" i="1" dirty="0" smtClean="0">
                <a:sym typeface="Symbol" pitchFamily="18" charset="2"/>
              </a:rPr>
              <a:t>E.code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指令将求和结果放入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E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的一个临时名字</a:t>
            </a:r>
            <a:r>
              <a:rPr lang="pt-BR" altLang="zh-CN" sz="3200" b="1" i="1" dirty="0" smtClean="0">
                <a:sym typeface="Symbol" pitchFamily="18" charset="2"/>
              </a:rPr>
              <a:t>E.place </a:t>
            </a:r>
            <a:endParaRPr lang="en-US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</p:txBody>
      </p:sp>
      <p:sp>
        <p:nvSpPr>
          <p:cNvPr id="3277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200253"/>
            <a:ext cx="687625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8.3.3.1</a:t>
            </a:r>
            <a:r>
              <a:rPr lang="zh-CN" altLang="en-US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赋值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语句及</a:t>
            </a:r>
            <a:r>
              <a:rPr lang="zh-CN" altLang="en-US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算术表达式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的语法制导翻译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31" name="Text Box 35"/>
          <p:cNvSpPr txBox="1">
            <a:spLocks noChangeArrowheads="1"/>
          </p:cNvSpPr>
          <p:nvPr/>
        </p:nvSpPr>
        <p:spPr bwMode="auto">
          <a:xfrm>
            <a:off x="762000" y="1325563"/>
            <a:ext cx="694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3200" b="1" dirty="0" smtClean="0">
                <a:solidFill>
                  <a:srgbClr val="800080"/>
                </a:solidFill>
              </a:rPr>
              <a:t>8.1.1 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符号</a:t>
            </a:r>
            <a:r>
              <a:rPr lang="zh-CN" altLang="en-US" sz="3200" b="1" dirty="0">
                <a:solidFill>
                  <a:srgbClr val="800080"/>
                </a:solidFill>
              </a:rPr>
              <a:t>表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的作用</a:t>
            </a:r>
          </a:p>
        </p:txBody>
      </p:sp>
      <p:sp>
        <p:nvSpPr>
          <p:cNvPr id="567336" name="Rectangle 40"/>
          <p:cNvSpPr>
            <a:spLocks noChangeArrowheads="1"/>
          </p:cNvSpPr>
          <p:nvPr/>
        </p:nvSpPr>
        <p:spPr bwMode="auto">
          <a:xfrm>
            <a:off x="1524000" y="188913"/>
            <a:ext cx="30480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8.1 </a:t>
            </a:r>
            <a:r>
              <a:rPr lang="zh-CN" altLang="en-US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</a:t>
            </a:r>
          </a:p>
        </p:txBody>
      </p:sp>
      <p:sp>
        <p:nvSpPr>
          <p:cNvPr id="567339" name="Rectangle 43"/>
          <p:cNvSpPr>
            <a:spLocks noChangeArrowheads="1"/>
          </p:cNvSpPr>
          <p:nvPr/>
        </p:nvSpPr>
        <p:spPr bwMode="auto">
          <a:xfrm>
            <a:off x="1104900" y="2060575"/>
            <a:ext cx="785958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/>
              <a:t>用来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存放</a:t>
            </a:r>
            <a:r>
              <a:rPr kumimoji="0" lang="zh-CN" altLang="en-US" sz="2800" b="1" dirty="0"/>
              <a:t>有关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标识符（符号）的属性</a:t>
            </a:r>
            <a:r>
              <a:rPr kumimoji="0" lang="zh-CN" altLang="en-US" sz="2800" b="1" dirty="0"/>
              <a:t>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kumimoji="0" lang="zh-CN" altLang="en-US" b="1" dirty="0"/>
              <a:t>这些信息会在编译的不同阶段用到</a:t>
            </a:r>
          </a:p>
          <a:p>
            <a:pPr lvl="1">
              <a:buClrTx/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kumimoji="0" lang="zh-CN" altLang="en-US" b="1" dirty="0" smtClean="0">
                <a:latin typeface="楷体_GB2312" pitchFamily="49" charset="-122"/>
              </a:rPr>
              <a:t>符号表的</a:t>
            </a:r>
            <a:r>
              <a:rPr kumimoji="0" lang="zh-CN" altLang="en-US" b="1" dirty="0">
                <a:latin typeface="楷体_GB2312" pitchFamily="49" charset="-122"/>
              </a:rPr>
              <a:t>内容将</a:t>
            </a:r>
            <a:r>
              <a:rPr kumimoji="0" lang="zh-CN" altLang="en-US" b="1" dirty="0" smtClean="0">
                <a:latin typeface="楷体_GB2312" pitchFamily="49" charset="-122"/>
              </a:rPr>
              <a:t>用于静态语义检查</a:t>
            </a:r>
            <a:r>
              <a:rPr kumimoji="0" lang="zh-CN" altLang="en-US" b="1" dirty="0">
                <a:latin typeface="楷体_GB2312" pitchFamily="49" charset="-122"/>
              </a:rPr>
              <a:t>和产生中间代码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kumimoji="0" lang="zh-CN" altLang="en-US" b="1" dirty="0"/>
              <a:t>在目标代码生成阶段，符号表是对符号名进行地址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zh-CN" altLang="en-US" b="1" dirty="0" smtClean="0"/>
              <a:t> 分配</a:t>
            </a:r>
            <a:r>
              <a:rPr kumimoji="0" lang="zh-CN" altLang="en-US" b="1" dirty="0"/>
              <a:t>的依据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kumimoji="0" lang="zh-CN" altLang="en-US" b="1" dirty="0"/>
              <a:t>对一个多遍扫描的编译程序，不同遍所用的符号表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zh-CN" altLang="en-US" b="1" dirty="0" smtClean="0"/>
              <a:t> 也</a:t>
            </a:r>
            <a:r>
              <a:rPr kumimoji="0" lang="zh-CN" altLang="en-US" b="1" dirty="0"/>
              <a:t>会有所不同，因为每遍所关心的信息或所能得到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zh-CN" altLang="en-US" b="1" dirty="0" smtClean="0"/>
              <a:t> 的</a:t>
            </a:r>
            <a:r>
              <a:rPr kumimoji="0" lang="zh-CN" altLang="en-US" b="1" dirty="0"/>
              <a:t>信息会有差异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用来体现作用域与可见性信息</a:t>
            </a:r>
            <a:endParaRPr kumimoji="0"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567332" name="AutoShape 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33" name="AutoShape 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34" name="AutoShape 3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35" name="AutoShape 3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1520" y="1052736"/>
            <a:ext cx="871296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altLang="zh-CN" sz="3200" b="1" i="1" dirty="0" smtClean="0">
                <a:sym typeface="Symbol" pitchFamily="18" charset="2"/>
              </a:rPr>
              <a:t>E </a:t>
            </a:r>
            <a:r>
              <a:rPr lang="en-US" altLang="zh-CN" sz="3200" b="1" dirty="0" smtClean="0">
                <a:sym typeface="Symbol" pitchFamily="18" charset="2"/>
              </a:rPr>
              <a:t></a:t>
            </a:r>
            <a:r>
              <a:rPr lang="en-US" altLang="zh-CN" sz="3200" b="1" i="1" dirty="0" smtClean="0">
                <a:sym typeface="Symbol" pitchFamily="18" charset="2"/>
              </a:rPr>
              <a:t> </a:t>
            </a:r>
            <a:r>
              <a:rPr lang="pt-BR" altLang="zh-CN" sz="3200" b="1" dirty="0" smtClean="0">
                <a:sym typeface="Symbol" pitchFamily="18" charset="2"/>
              </a:rPr>
              <a:t>-</a:t>
            </a:r>
            <a:r>
              <a:rPr lang="pt-BR" altLang="zh-CN" sz="3200" b="1" i="1" dirty="0" smtClean="0">
                <a:sym typeface="Symbol" pitchFamily="18" charset="2"/>
              </a:rPr>
              <a:t>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dirty="0" smtClean="0">
                <a:sym typeface="Symbol" pitchFamily="18" charset="2"/>
              </a:rPr>
              <a:t> </a:t>
            </a:r>
            <a:r>
              <a:rPr lang="pt-BR" altLang="zh-CN" sz="3200" b="1" i="1" dirty="0" smtClean="0">
                <a:sym typeface="Symbol" pitchFamily="18" charset="2"/>
              </a:rPr>
              <a:t>  </a:t>
            </a:r>
            <a:r>
              <a:rPr lang="pt-BR" altLang="zh-CN" sz="3200" b="1" dirty="0" smtClean="0">
                <a:sym typeface="Symbol" pitchFamily="18" charset="2"/>
              </a:rPr>
              <a:t> { </a:t>
            </a:r>
            <a:r>
              <a:rPr lang="pt-BR" altLang="zh-CN" sz="3200" b="1" i="1" dirty="0" smtClean="0">
                <a:sym typeface="Symbol" pitchFamily="18" charset="2"/>
              </a:rPr>
              <a:t>E.place </a:t>
            </a:r>
            <a:r>
              <a:rPr lang="pt-BR" altLang="zh-CN" sz="3200" b="1" dirty="0" smtClean="0">
                <a:sym typeface="Symbol" pitchFamily="18" charset="2"/>
              </a:rPr>
              <a:t>:=</a:t>
            </a:r>
            <a:r>
              <a:rPr lang="pt-BR" altLang="zh-CN" sz="3200" b="1" i="1" dirty="0" smtClean="0">
                <a:sym typeface="Symbol" pitchFamily="18" charset="2"/>
              </a:rPr>
              <a:t> newtemp</a:t>
            </a:r>
            <a:r>
              <a:rPr lang="pt-BR" altLang="zh-CN" sz="3200" b="1" dirty="0" smtClean="0">
                <a:sym typeface="Symbol" pitchFamily="18" charset="2"/>
              </a:rPr>
              <a:t>;</a:t>
            </a:r>
            <a:r>
              <a:rPr lang="pt-BR" altLang="zh-CN" sz="3200" b="1" i="1" dirty="0" smtClean="0">
                <a:sym typeface="Symbol" pitchFamily="18" charset="2"/>
              </a:rPr>
              <a:t>  </a:t>
            </a:r>
          </a:p>
          <a:p>
            <a:pPr>
              <a:buNone/>
            </a:pPr>
            <a:r>
              <a:rPr lang="pt-BR" altLang="zh-CN" sz="3200" b="1" i="1" dirty="0" smtClean="0">
                <a:sym typeface="Symbol" pitchFamily="18" charset="2"/>
              </a:rPr>
              <a:t>                   E.code </a:t>
            </a:r>
            <a:r>
              <a:rPr lang="pt-BR" altLang="zh-CN" sz="3200" b="1" dirty="0" smtClean="0">
                <a:sym typeface="Symbol" pitchFamily="18" charset="2"/>
              </a:rPr>
              <a:t>:=</a:t>
            </a:r>
            <a:r>
              <a:rPr lang="pt-BR" altLang="zh-CN" sz="3200" b="1" i="1" dirty="0" smtClean="0">
                <a:sym typeface="Symbol" pitchFamily="18" charset="2"/>
              </a:rPr>
              <a:t> 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i="1" dirty="0" smtClean="0">
                <a:sym typeface="Symbol" pitchFamily="18" charset="2"/>
              </a:rPr>
              <a:t>.code </a:t>
            </a:r>
            <a:r>
              <a:rPr lang="pt-BR" altLang="zh-CN" sz="3200" b="1" dirty="0" smtClean="0">
                <a:sym typeface="Symbol" pitchFamily="18" charset="2"/>
              </a:rPr>
              <a:t>||</a:t>
            </a:r>
            <a:r>
              <a:rPr lang="pt-BR" altLang="zh-CN" sz="3200" b="1" i="1" dirty="0" smtClean="0">
                <a:sym typeface="Symbol" pitchFamily="18" charset="2"/>
              </a:rPr>
              <a:t> gen </a:t>
            </a:r>
            <a:r>
              <a:rPr lang="pt-BR" altLang="zh-CN" sz="3200" b="1" dirty="0" smtClean="0">
                <a:sym typeface="Symbol" pitchFamily="18" charset="2"/>
              </a:rPr>
              <a:t>(</a:t>
            </a:r>
            <a:r>
              <a:rPr lang="pt-BR" altLang="zh-CN" sz="3200" b="1" i="1" dirty="0" smtClean="0">
                <a:sym typeface="Symbol" pitchFamily="18" charset="2"/>
              </a:rPr>
              <a:t>E.place </a:t>
            </a:r>
            <a:r>
              <a:rPr lang="pt-BR" altLang="zh-CN" sz="3200" b="1" dirty="0" smtClean="0">
                <a:sym typeface="Symbol" pitchFamily="18" charset="2"/>
              </a:rPr>
              <a:t>‘:=’ ‘</a:t>
            </a:r>
            <a:r>
              <a:rPr lang="pt-BR" altLang="zh-CN" sz="3200" b="1" i="1" dirty="0" smtClean="0">
                <a:sym typeface="Symbol" pitchFamily="18" charset="2"/>
              </a:rPr>
              <a:t>uminus</a:t>
            </a:r>
            <a:r>
              <a:rPr lang="pt-BR" altLang="zh-CN" sz="3200" b="1" dirty="0" smtClean="0">
                <a:sym typeface="Symbol" pitchFamily="18" charset="2"/>
              </a:rPr>
              <a:t>’</a:t>
            </a:r>
            <a:r>
              <a:rPr lang="pt-BR" altLang="zh-CN" sz="3200" b="1" i="1" dirty="0" smtClean="0">
                <a:sym typeface="Symbol" pitchFamily="18" charset="2"/>
              </a:rPr>
              <a:t> 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i="1" dirty="0" smtClean="0">
                <a:sym typeface="Symbol" pitchFamily="18" charset="2"/>
              </a:rPr>
              <a:t>.place</a:t>
            </a:r>
            <a:r>
              <a:rPr lang="pt-BR" altLang="zh-CN" sz="3200" b="1" dirty="0" smtClean="0">
                <a:sym typeface="Symbol" pitchFamily="18" charset="2"/>
              </a:rPr>
              <a:t>) }</a:t>
            </a:r>
          </a:p>
          <a:p>
            <a:pPr>
              <a:buNone/>
            </a:pPr>
            <a:endParaRPr lang="pt-BR" altLang="zh-CN" sz="3200" b="1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翻译类似</a:t>
            </a:r>
            <a:r>
              <a:rPr lang="pt-BR" altLang="zh-CN" sz="3200" b="1" i="1" dirty="0" smtClean="0">
                <a:sym typeface="Symbol" pitchFamily="18" charset="2"/>
              </a:rPr>
              <a:t>E </a:t>
            </a:r>
            <a:r>
              <a:rPr lang="en-US" altLang="zh-CN" sz="3200" b="1" dirty="0" smtClean="0">
                <a:sym typeface="Symbol" pitchFamily="18" charset="2"/>
              </a:rPr>
              <a:t></a:t>
            </a:r>
            <a:r>
              <a:rPr lang="pt-BR" altLang="zh-CN" sz="3200" b="1" i="1" dirty="0" smtClean="0">
                <a:sym typeface="Symbol" pitchFamily="18" charset="2"/>
              </a:rPr>
              <a:t> 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i="1" dirty="0" smtClean="0">
                <a:sym typeface="Symbol" pitchFamily="18" charset="2"/>
              </a:rPr>
              <a:t> + E</a:t>
            </a:r>
            <a:r>
              <a:rPr lang="pt-BR" altLang="zh-CN" sz="3200" b="1" baseline="-25000" dirty="0" smtClean="0">
                <a:sym typeface="Symbol" pitchFamily="18" charset="2"/>
              </a:rPr>
              <a:t>2</a:t>
            </a:r>
            <a:endParaRPr lang="pt-BR" altLang="zh-CN" sz="3200" b="1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语义规则创建</a:t>
            </a:r>
            <a:r>
              <a:rPr lang="en-US" altLang="zh-CN" sz="3200" b="1" i="1" dirty="0" smtClean="0">
                <a:sym typeface="Symbol" pitchFamily="18" charset="2"/>
              </a:rPr>
              <a:t>E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的一个临时名字，生成执行一目运算符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的指令</a:t>
            </a:r>
            <a:endParaRPr lang="en-US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Char char="l"/>
            </a:pPr>
            <a:r>
              <a:rPr lang="pt-BR" altLang="zh-CN" sz="3200" b="1" i="1" dirty="0" smtClean="0">
                <a:sym typeface="Symbol" pitchFamily="18" charset="2"/>
              </a:rPr>
              <a:t>E </a:t>
            </a:r>
            <a:r>
              <a:rPr lang="en-US" altLang="zh-CN" sz="3200" b="1" dirty="0" smtClean="0">
                <a:sym typeface="Symbol" pitchFamily="18" charset="2"/>
              </a:rPr>
              <a:t></a:t>
            </a:r>
            <a:r>
              <a:rPr lang="pt-BR" altLang="zh-CN" sz="3200" b="1" i="1" dirty="0" smtClean="0">
                <a:sym typeface="Symbol" pitchFamily="18" charset="2"/>
              </a:rPr>
              <a:t> 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i="1" dirty="0" smtClean="0">
                <a:sym typeface="Symbol" pitchFamily="18" charset="2"/>
              </a:rPr>
              <a:t> </a:t>
            </a:r>
            <a:r>
              <a:rPr lang="en-US" altLang="zh-CN" sz="3200" b="1" dirty="0" smtClean="0">
                <a:sym typeface="Symbol" pitchFamily="18" charset="2"/>
              </a:rPr>
              <a:t> </a:t>
            </a:r>
            <a:r>
              <a:rPr lang="pt-BR" altLang="zh-CN" sz="3200" b="1" i="1" dirty="0" smtClean="0">
                <a:sym typeface="Symbol" pitchFamily="18" charset="2"/>
              </a:rPr>
              <a:t>E</a:t>
            </a:r>
            <a:r>
              <a:rPr lang="pt-BR" altLang="zh-CN" sz="3200" b="1" baseline="-25000" dirty="0" smtClean="0">
                <a:sym typeface="Symbol" pitchFamily="18" charset="2"/>
              </a:rPr>
              <a:t>2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翻译类似</a:t>
            </a:r>
            <a:r>
              <a:rPr lang="pt-BR" altLang="zh-CN" sz="3200" b="1" i="1" dirty="0" smtClean="0">
                <a:sym typeface="Symbol" pitchFamily="18" charset="2"/>
              </a:rPr>
              <a:t>E </a:t>
            </a:r>
            <a:r>
              <a:rPr lang="en-US" altLang="zh-CN" sz="3200" b="1" dirty="0" smtClean="0">
                <a:sym typeface="Symbol" pitchFamily="18" charset="2"/>
              </a:rPr>
              <a:t></a:t>
            </a:r>
            <a:r>
              <a:rPr lang="pt-BR" altLang="zh-CN" sz="3200" b="1" i="1" dirty="0" smtClean="0">
                <a:sym typeface="Symbol" pitchFamily="18" charset="2"/>
              </a:rPr>
              <a:t> E</a:t>
            </a:r>
            <a:r>
              <a:rPr lang="pt-BR" altLang="zh-CN" sz="3200" b="1" baseline="-25000" dirty="0" smtClean="0">
                <a:sym typeface="Symbol" pitchFamily="18" charset="2"/>
              </a:rPr>
              <a:t>1</a:t>
            </a:r>
            <a:r>
              <a:rPr lang="pt-BR" altLang="zh-CN" sz="3200" b="1" i="1" dirty="0" smtClean="0">
                <a:sym typeface="Symbol" pitchFamily="18" charset="2"/>
              </a:rPr>
              <a:t> + E</a:t>
            </a:r>
            <a:r>
              <a:rPr lang="pt-BR" altLang="zh-CN" sz="3200" b="1" baseline="-25000" dirty="0" smtClean="0">
                <a:sym typeface="Symbol" pitchFamily="18" charset="2"/>
              </a:rPr>
              <a:t>2</a:t>
            </a:r>
            <a:endParaRPr lang="pt-BR" altLang="zh-CN" sz="3200" b="1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l"/>
            </a:pPr>
            <a:endParaRPr lang="fr-FR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</p:txBody>
      </p:sp>
      <p:sp>
        <p:nvSpPr>
          <p:cNvPr id="3277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200253"/>
            <a:ext cx="687625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8.3.3.1</a:t>
            </a:r>
            <a:r>
              <a:rPr lang="zh-CN" altLang="en-US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赋值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语句及</a:t>
            </a:r>
            <a:r>
              <a:rPr lang="zh-CN" altLang="en-US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算术表达式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的语法制导翻译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1520" y="1052736"/>
            <a:ext cx="871296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b="1" i="1" dirty="0" smtClean="0">
                <a:sym typeface="Symbol" pitchFamily="18" charset="2"/>
              </a:rPr>
              <a:t>S </a:t>
            </a:r>
            <a:r>
              <a:rPr lang="en-US" altLang="zh-CN" sz="3200" b="1" dirty="0" smtClean="0">
                <a:sym typeface="Symbol" pitchFamily="18" charset="2"/>
              </a:rPr>
              <a:t> id := </a:t>
            </a:r>
            <a:r>
              <a:rPr lang="en-US" altLang="zh-CN" sz="3200" b="1" i="1" dirty="0" smtClean="0">
                <a:sym typeface="Symbol" pitchFamily="18" charset="2"/>
              </a:rPr>
              <a:t>E</a:t>
            </a:r>
            <a:r>
              <a:rPr lang="en-US" altLang="zh-CN" sz="3200" b="1" dirty="0" smtClean="0">
                <a:sym typeface="Symbol" pitchFamily="18" charset="2"/>
              </a:rPr>
              <a:t>   { </a:t>
            </a:r>
            <a:r>
              <a:rPr lang="en-US" altLang="zh-CN" sz="3200" b="1" i="1" dirty="0" err="1" smtClean="0">
                <a:sym typeface="Symbol" pitchFamily="18" charset="2"/>
              </a:rPr>
              <a:t>S.code</a:t>
            </a:r>
            <a:r>
              <a:rPr lang="en-US" altLang="zh-CN" sz="3200" b="1" i="1" dirty="0" smtClean="0">
                <a:sym typeface="Symbol" pitchFamily="18" charset="2"/>
              </a:rPr>
              <a:t> </a:t>
            </a:r>
            <a:r>
              <a:rPr lang="en-US" altLang="zh-CN" sz="3200" b="1" dirty="0" smtClean="0">
                <a:sym typeface="Symbol" pitchFamily="18" charset="2"/>
              </a:rPr>
              <a:t>:=</a:t>
            </a:r>
            <a:r>
              <a:rPr lang="en-US" altLang="zh-CN" sz="3200" b="1" i="1" dirty="0" smtClean="0">
                <a:sym typeface="Symbol" pitchFamily="18" charset="2"/>
              </a:rPr>
              <a:t> </a:t>
            </a:r>
            <a:r>
              <a:rPr lang="en-US" altLang="zh-CN" sz="3200" b="1" i="1" dirty="0" err="1" smtClean="0">
                <a:sym typeface="Symbol" pitchFamily="18" charset="2"/>
              </a:rPr>
              <a:t>E.code</a:t>
            </a:r>
            <a:r>
              <a:rPr lang="en-US" altLang="zh-CN" sz="3200" b="1" i="1" dirty="0" smtClean="0">
                <a:sym typeface="Symbol" pitchFamily="18" charset="2"/>
              </a:rPr>
              <a:t> </a:t>
            </a:r>
            <a:r>
              <a:rPr lang="en-US" altLang="zh-CN" sz="3200" b="1" dirty="0" smtClean="0">
                <a:sym typeface="Symbol" pitchFamily="18" charset="2"/>
              </a:rPr>
              <a:t>||</a:t>
            </a:r>
            <a:r>
              <a:rPr lang="en-US" altLang="zh-CN" sz="3200" b="1" i="1" dirty="0" smtClean="0">
                <a:sym typeface="Symbol" pitchFamily="18" charset="2"/>
              </a:rPr>
              <a:t> gen</a:t>
            </a:r>
            <a:r>
              <a:rPr lang="en-US" altLang="zh-CN" sz="3200" b="1" dirty="0" smtClean="0">
                <a:sym typeface="Symbol" pitchFamily="18" charset="2"/>
              </a:rPr>
              <a:t>(</a:t>
            </a:r>
            <a:r>
              <a:rPr lang="en-US" altLang="zh-CN" sz="3200" b="1" dirty="0" err="1" smtClean="0">
                <a:sym typeface="Symbol" pitchFamily="18" charset="2"/>
              </a:rPr>
              <a:t>id</a:t>
            </a:r>
            <a:r>
              <a:rPr lang="en-US" altLang="zh-CN" sz="3200" b="1" i="1" dirty="0" err="1" smtClean="0">
                <a:sym typeface="Symbol" pitchFamily="18" charset="2"/>
              </a:rPr>
              <a:t>.place</a:t>
            </a:r>
            <a:r>
              <a:rPr lang="en-US" altLang="zh-CN" sz="3200" b="1" i="1" dirty="0" smtClean="0">
                <a:sym typeface="Symbol" pitchFamily="18" charset="2"/>
              </a:rPr>
              <a:t> </a:t>
            </a:r>
            <a:r>
              <a:rPr lang="en-US" altLang="zh-CN" sz="3200" b="1" dirty="0" smtClean="0">
                <a:sym typeface="Symbol" pitchFamily="18" charset="2"/>
              </a:rPr>
              <a:t>‘:=’ </a:t>
            </a:r>
            <a:r>
              <a:rPr lang="en-US" altLang="zh-CN" sz="3200" b="1" i="1" dirty="0" err="1" smtClean="0">
                <a:sym typeface="Symbol" pitchFamily="18" charset="2"/>
              </a:rPr>
              <a:t>E.place</a:t>
            </a:r>
            <a:r>
              <a:rPr lang="en-US" altLang="zh-CN" sz="3200" b="1" dirty="0" smtClean="0">
                <a:sym typeface="Symbol" pitchFamily="18" charset="2"/>
              </a:rPr>
              <a:t>)</a:t>
            </a:r>
            <a:r>
              <a:rPr lang="en-US" altLang="zh-CN" sz="3200" b="1" i="1" dirty="0" smtClean="0">
                <a:sym typeface="Symbol" pitchFamily="18" charset="2"/>
              </a:rPr>
              <a:t> </a:t>
            </a:r>
            <a:r>
              <a:rPr lang="en-US" altLang="zh-CN" sz="3200" b="1" dirty="0" smtClean="0">
                <a:sym typeface="Symbol" pitchFamily="18" charset="2"/>
              </a:rPr>
              <a:t>}</a:t>
            </a:r>
          </a:p>
          <a:p>
            <a:pPr>
              <a:buNone/>
            </a:pPr>
            <a:endParaRPr lang="pt-BR" altLang="zh-CN" sz="3200" b="1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生成指令将表达式</a:t>
            </a:r>
            <a:r>
              <a:rPr lang="en-US" altLang="zh-CN" sz="3200" b="1" i="1" dirty="0" smtClean="0">
                <a:sym typeface="Symbol" pitchFamily="18" charset="2"/>
              </a:rPr>
              <a:t>E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的值赋给标识符</a:t>
            </a:r>
            <a:r>
              <a:rPr lang="en-US" altLang="zh-CN" sz="3200" b="1" dirty="0" smtClean="0">
                <a:sym typeface="Symbol" pitchFamily="18" charset="2"/>
              </a:rPr>
              <a:t>id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b="1" i="1" dirty="0" err="1" smtClean="0">
                <a:sym typeface="Symbol" pitchFamily="18" charset="2"/>
              </a:rPr>
              <a:t>S.code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由计算表达式</a:t>
            </a:r>
            <a:r>
              <a:rPr lang="en-US" altLang="zh-CN" sz="3200" b="1" i="1" dirty="0" smtClean="0">
                <a:sym typeface="Symbol" pitchFamily="18" charset="2"/>
              </a:rPr>
              <a:t>E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的值构成</a:t>
            </a:r>
            <a:endParaRPr lang="en-US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3200" b="1" i="1" dirty="0" smtClean="0">
                <a:sym typeface="Symbol" pitchFamily="18" charset="2"/>
              </a:rPr>
              <a:t>E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的值放入</a:t>
            </a:r>
            <a:r>
              <a:rPr lang="en-US" altLang="zh-CN" sz="3200" b="1" i="1" dirty="0" err="1" smtClean="0">
                <a:sym typeface="Symbol" pitchFamily="18" charset="2"/>
              </a:rPr>
              <a:t>E.place</a:t>
            </a:r>
            <a:r>
              <a:rPr lang="en-US" altLang="zh-CN" sz="3200" b="1" i="1" dirty="0" smtClean="0">
                <a:sym typeface="Symbol" pitchFamily="18" charset="2"/>
              </a:rPr>
              <a:t> 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，然后赋给</a:t>
            </a:r>
            <a:r>
              <a:rPr lang="en-US" altLang="zh-CN" sz="3200" b="1" dirty="0" smtClean="0">
                <a:sym typeface="Symbol" pitchFamily="18" charset="2"/>
              </a:rPr>
              <a:t>id</a:t>
            </a:r>
            <a:r>
              <a:rPr lang="zh-CN" altLang="en-US" sz="3200" b="1" dirty="0" smtClean="0">
                <a:solidFill>
                  <a:srgbClr val="00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的地址</a:t>
            </a:r>
            <a:endParaRPr lang="pt-BR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Char char="l"/>
            </a:pPr>
            <a:endParaRPr lang="fr-FR" altLang="zh-CN" sz="3200" b="1" dirty="0" smtClean="0">
              <a:solidFill>
                <a:srgbClr val="000000"/>
              </a:solidFill>
              <a:latin typeface="方正舒体" pitchFamily="2" charset="-122"/>
              <a:ea typeface="方正舒体" pitchFamily="2" charset="-122"/>
              <a:sym typeface="Symbol" pitchFamily="18" charset="2"/>
            </a:endParaRPr>
          </a:p>
        </p:txBody>
      </p:sp>
      <p:sp>
        <p:nvSpPr>
          <p:cNvPr id="3277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200253"/>
            <a:ext cx="687625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8.3.3.1</a:t>
            </a:r>
            <a:r>
              <a:rPr lang="zh-CN" altLang="en-US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赋值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语句及</a:t>
            </a:r>
            <a:r>
              <a:rPr lang="zh-CN" altLang="en-US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算术表达式</a:t>
            </a:r>
            <a:r>
              <a:rPr lang="zh-CN" altLang="en-US" sz="2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的语法制导翻译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0"/>
          <p:cNvSpPr>
            <a:spLocks noChangeArrowheads="1"/>
          </p:cNvSpPr>
          <p:nvPr/>
        </p:nvSpPr>
        <p:spPr bwMode="auto">
          <a:xfrm>
            <a:off x="1549400" y="188913"/>
            <a:ext cx="496681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8.3.3.5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控制语句翻译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39939" name="Rectangle 41"/>
          <p:cNvSpPr>
            <a:spLocks noChangeArrowheads="1"/>
          </p:cNvSpPr>
          <p:nvPr/>
        </p:nvSpPr>
        <p:spPr bwMode="auto">
          <a:xfrm>
            <a:off x="838200" y="1695450"/>
            <a:ext cx="8077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ClrTx/>
              <a:buFont typeface="+mj-lt"/>
              <a:buAutoNum type="arabicPeriod"/>
            </a:pPr>
            <a:r>
              <a:rPr lang="en-US" altLang="zh-CN" sz="3600" b="1" dirty="0">
                <a:solidFill>
                  <a:schemeClr val="bg2"/>
                </a:solidFill>
              </a:rPr>
              <a:t>  </a:t>
            </a:r>
            <a:r>
              <a:rPr lang="zh-CN" altLang="en-US" sz="3600" b="1" dirty="0">
                <a:solidFill>
                  <a:schemeClr val="bg2"/>
                </a:solidFill>
              </a:rPr>
              <a:t>直接对布尔表达式求值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</a:rPr>
              <a:t>例如</a:t>
            </a:r>
            <a:r>
              <a:rPr lang="zh-CN" altLang="en-US" sz="3200" b="1" dirty="0"/>
              <a:t> </a:t>
            </a:r>
            <a:r>
              <a:rPr lang="en-US" altLang="zh-CN" sz="3200" dirty="0"/>
              <a:t>: </a:t>
            </a:r>
            <a:r>
              <a:rPr lang="zh-CN" altLang="en-US" sz="3200" b="1" dirty="0"/>
              <a:t>可以用数值“</a:t>
            </a:r>
            <a:r>
              <a:rPr lang="en-US" altLang="zh-CN" sz="3200" dirty="0"/>
              <a:t>1</a:t>
            </a:r>
            <a:r>
              <a:rPr lang="en-US" altLang="zh-CN" sz="3200" b="1" dirty="0"/>
              <a:t>” </a:t>
            </a:r>
            <a:r>
              <a:rPr lang="zh-CN" altLang="en-US" sz="3200" b="1" dirty="0"/>
              <a:t>表示 </a:t>
            </a:r>
            <a:r>
              <a:rPr lang="en-US" altLang="zh-CN" sz="3200" dirty="0"/>
              <a:t>true; </a:t>
            </a:r>
            <a:r>
              <a:rPr lang="zh-CN" altLang="en-US" sz="3200" b="1" dirty="0"/>
              <a:t>用数值“</a:t>
            </a:r>
            <a:r>
              <a:rPr lang="en-US" altLang="zh-CN" sz="3200" dirty="0"/>
              <a:t>0</a:t>
            </a:r>
            <a:r>
              <a:rPr lang="en-US" altLang="zh-CN" sz="3200" b="1" dirty="0"/>
              <a:t>” </a:t>
            </a:r>
            <a:r>
              <a:rPr lang="zh-CN" altLang="en-US" sz="3200" b="1" dirty="0"/>
              <a:t>表示 </a:t>
            </a:r>
            <a:r>
              <a:rPr lang="en-US" altLang="zh-CN" sz="3200" dirty="0"/>
              <a:t>false;</a:t>
            </a:r>
          </a:p>
          <a:p>
            <a:pPr lvl="1">
              <a:buFontTx/>
              <a:buNone/>
            </a:pPr>
            <a:endParaRPr lang="en-US" altLang="zh-CN" sz="3200" b="1" dirty="0" smtClean="0"/>
          </a:p>
          <a:p>
            <a:pPr lvl="1">
              <a:buFontTx/>
              <a:buNone/>
            </a:pPr>
            <a:r>
              <a:rPr lang="zh-CN" altLang="en-US" sz="3200" b="1" dirty="0" smtClean="0"/>
              <a:t>采用</a:t>
            </a:r>
            <a:r>
              <a:rPr lang="zh-CN" altLang="en-US" sz="3200" b="1" dirty="0"/>
              <a:t>与算术表达式类似的方法对布尔表达式进行求值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  <p:sp>
        <p:nvSpPr>
          <p:cNvPr id="39941" name="AutoShape 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AutoShape 4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AutoShape 4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0"/>
          <p:cNvSpPr>
            <a:spLocks noChangeArrowheads="1"/>
          </p:cNvSpPr>
          <p:nvPr/>
        </p:nvSpPr>
        <p:spPr bwMode="auto">
          <a:xfrm>
            <a:off x="1549400" y="188913"/>
            <a:ext cx="496681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8.3.3.5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控制语句翻译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39939" name="Rectangle 41"/>
          <p:cNvSpPr>
            <a:spLocks noChangeArrowheads="1"/>
          </p:cNvSpPr>
          <p:nvPr/>
        </p:nvSpPr>
        <p:spPr bwMode="auto">
          <a:xfrm>
            <a:off x="395536" y="1695450"/>
            <a:ext cx="851986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ClrTx/>
              <a:buFont typeface="+mj-lt"/>
              <a:buAutoNum type="arabicPeriod" startAt="2"/>
            </a:pPr>
            <a:r>
              <a:rPr lang="zh-CN" altLang="en-US" sz="3200" b="1" dirty="0" smtClean="0">
                <a:solidFill>
                  <a:schemeClr val="bg2"/>
                </a:solidFill>
              </a:rPr>
              <a:t>  </a:t>
            </a:r>
            <a:r>
              <a:rPr lang="zh-CN" altLang="en-US" sz="3200" b="1" dirty="0">
                <a:solidFill>
                  <a:schemeClr val="bg2"/>
                </a:solidFill>
              </a:rPr>
              <a:t>通过控制流体现布尔表达式的语义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3000" b="1" dirty="0" smtClean="0">
                <a:solidFill>
                  <a:srgbClr val="800080"/>
                </a:solidFill>
                <a:sym typeface="Symbol" pitchFamily="18" charset="2"/>
              </a:rPr>
              <a:t>方法</a:t>
            </a:r>
            <a:r>
              <a:rPr lang="zh-CN" altLang="en-US" sz="3000" b="1" dirty="0">
                <a:sym typeface="Symbol" pitchFamily="18" charset="2"/>
              </a:rPr>
              <a:t>：通过转移到程序中的某个位置来表示布尔表达式的求值结果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3000" b="1" dirty="0" smtClean="0">
                <a:solidFill>
                  <a:srgbClr val="800080"/>
                </a:solidFill>
                <a:sym typeface="Symbol" pitchFamily="18" charset="2"/>
              </a:rPr>
              <a:t>优点</a:t>
            </a:r>
            <a:r>
              <a:rPr lang="zh-CN" altLang="en-US" sz="3000" b="1" dirty="0">
                <a:sym typeface="Symbol" pitchFamily="18" charset="2"/>
              </a:rPr>
              <a:t>：方便实现</a:t>
            </a:r>
            <a:r>
              <a:rPr lang="zh-CN" altLang="en-US" sz="3000" b="1" dirty="0">
                <a:solidFill>
                  <a:srgbClr val="800080"/>
                </a:solidFill>
                <a:sym typeface="Symbol" pitchFamily="18" charset="2"/>
              </a:rPr>
              <a:t>控制流语句中</a:t>
            </a:r>
            <a:r>
              <a:rPr lang="zh-CN" altLang="en-US" sz="3000" b="1" dirty="0">
                <a:sym typeface="Symbol" pitchFamily="18" charset="2"/>
              </a:rPr>
              <a:t>布尔表达式的</a:t>
            </a:r>
            <a:r>
              <a:rPr lang="zh-CN" altLang="en-US" sz="3000" b="1" dirty="0" smtClean="0">
                <a:sym typeface="Symbol" pitchFamily="18" charset="2"/>
              </a:rPr>
              <a:t>翻译常</a:t>
            </a:r>
            <a:r>
              <a:rPr lang="zh-CN" altLang="en-US" sz="3000" b="1" dirty="0">
                <a:sym typeface="Symbol" pitchFamily="18" charset="2"/>
              </a:rPr>
              <a:t>可以得到</a:t>
            </a:r>
            <a:r>
              <a:rPr lang="zh-CN" altLang="en-US" sz="3000" b="1" dirty="0">
                <a:solidFill>
                  <a:srgbClr val="800080"/>
                </a:solidFill>
                <a:sym typeface="Symbol" pitchFamily="18" charset="2"/>
              </a:rPr>
              <a:t>短路</a:t>
            </a:r>
            <a:r>
              <a:rPr lang="zh-CN" altLang="en-US" sz="3000" b="1" dirty="0">
                <a:sym typeface="Symbol" pitchFamily="18" charset="2"/>
              </a:rPr>
              <a:t>（</a:t>
            </a:r>
            <a:r>
              <a:rPr lang="en-US" altLang="zh-CN" sz="3000" i="1" dirty="0">
                <a:sym typeface="Symbol" pitchFamily="18" charset="2"/>
              </a:rPr>
              <a:t>short-circuit</a:t>
            </a:r>
            <a:r>
              <a:rPr lang="zh-CN" altLang="en-US" sz="3000" b="1" dirty="0">
                <a:sym typeface="Symbol" pitchFamily="18" charset="2"/>
              </a:rPr>
              <a:t>）代码，而避免不必要</a:t>
            </a:r>
            <a:r>
              <a:rPr lang="zh-CN" altLang="en-US" sz="3000" b="1" dirty="0" smtClean="0">
                <a:sym typeface="Symbol" pitchFamily="18" charset="2"/>
              </a:rPr>
              <a:t>的求</a:t>
            </a:r>
            <a:r>
              <a:rPr lang="zh-CN" altLang="en-US" sz="3000" b="1" dirty="0">
                <a:sym typeface="Symbol" pitchFamily="18" charset="2"/>
              </a:rPr>
              <a:t>值，如：在已知 </a:t>
            </a:r>
            <a:r>
              <a:rPr lang="en-US" altLang="zh-CN" sz="3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000" baseline="-25000" dirty="0">
                <a:sym typeface="Symbol" pitchFamily="18" charset="2"/>
              </a:rPr>
              <a:t>1 </a:t>
            </a:r>
            <a:r>
              <a:rPr lang="zh-CN" altLang="en-US" sz="3000" b="1" dirty="0">
                <a:sym typeface="Symbol" pitchFamily="18" charset="2"/>
              </a:rPr>
              <a:t>为真时，不必再对</a:t>
            </a:r>
            <a:r>
              <a:rPr lang="en-US" altLang="zh-CN" sz="3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000" baseline="-25000" dirty="0">
                <a:sym typeface="Symbol" pitchFamily="18" charset="2"/>
              </a:rPr>
              <a:t>1</a:t>
            </a:r>
            <a:r>
              <a:rPr lang="en-US" altLang="zh-CN" sz="3000" b="1" dirty="0">
                <a:ea typeface="华文行楷" pitchFamily="2" charset="-122"/>
                <a:sym typeface="Symbol" pitchFamily="18" charset="2"/>
              </a:rPr>
              <a:t></a:t>
            </a:r>
            <a:r>
              <a:rPr lang="en-US" altLang="zh-CN" sz="3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000" baseline="-25000" dirty="0">
                <a:sym typeface="Symbol" pitchFamily="18" charset="2"/>
              </a:rPr>
              <a:t>2 </a:t>
            </a:r>
            <a:r>
              <a:rPr lang="zh-CN" altLang="en-US" sz="3000" b="1" dirty="0">
                <a:sym typeface="Symbol" pitchFamily="18" charset="2"/>
              </a:rPr>
              <a:t>中的 </a:t>
            </a:r>
            <a:r>
              <a:rPr lang="en-US" altLang="zh-CN" sz="3000" i="1" dirty="0" smtClean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000" baseline="-25000" dirty="0" smtClean="0">
                <a:sym typeface="Symbol" pitchFamily="18" charset="2"/>
              </a:rPr>
              <a:t>2</a:t>
            </a:r>
            <a:r>
              <a:rPr lang="zh-CN" altLang="en-US" sz="3000" b="1" dirty="0" smtClean="0">
                <a:sym typeface="Symbol" pitchFamily="18" charset="2"/>
              </a:rPr>
              <a:t>进行</a:t>
            </a:r>
            <a:r>
              <a:rPr lang="zh-CN" altLang="en-US" sz="3000" b="1" dirty="0">
                <a:sym typeface="Symbol" pitchFamily="18" charset="2"/>
              </a:rPr>
              <a:t>求值；同样，在已知 </a:t>
            </a:r>
            <a:r>
              <a:rPr lang="en-US" altLang="zh-CN" sz="3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000" baseline="-25000" dirty="0">
                <a:sym typeface="Symbol" pitchFamily="18" charset="2"/>
              </a:rPr>
              <a:t>1 </a:t>
            </a:r>
            <a:r>
              <a:rPr lang="zh-CN" altLang="en-US" sz="3000" b="1" dirty="0">
                <a:sym typeface="Symbol" pitchFamily="18" charset="2"/>
              </a:rPr>
              <a:t>为假时，不必再对 </a:t>
            </a:r>
            <a:r>
              <a:rPr lang="en-US" altLang="zh-CN" sz="3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000" baseline="-25000" dirty="0">
                <a:sym typeface="Symbol" pitchFamily="18" charset="2"/>
              </a:rPr>
              <a:t>1</a:t>
            </a:r>
            <a:r>
              <a:rPr lang="en-US" altLang="zh-CN" sz="3000" b="1" dirty="0">
                <a:ea typeface="华文行楷" pitchFamily="2" charset="-122"/>
                <a:sym typeface="Symbol" pitchFamily="18" charset="2"/>
              </a:rPr>
              <a:t></a:t>
            </a:r>
            <a:r>
              <a:rPr lang="en-US" altLang="zh-CN" sz="3000" i="1" dirty="0" smtClean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000" baseline="-25000" dirty="0" smtClean="0">
                <a:sym typeface="Symbol" pitchFamily="18" charset="2"/>
              </a:rPr>
              <a:t>2</a:t>
            </a:r>
            <a:r>
              <a:rPr lang="zh-CN" altLang="en-US" sz="3000" b="1" dirty="0" smtClean="0">
                <a:sym typeface="Symbol" pitchFamily="18" charset="2"/>
              </a:rPr>
              <a:t>中</a:t>
            </a:r>
            <a:r>
              <a:rPr lang="zh-CN" altLang="en-US" sz="3000" b="1" dirty="0">
                <a:sym typeface="Symbol" pitchFamily="18" charset="2"/>
              </a:rPr>
              <a:t>的</a:t>
            </a:r>
            <a:r>
              <a:rPr lang="en-US" altLang="zh-CN" sz="3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000" baseline="-25000" dirty="0">
                <a:sym typeface="Symbol" pitchFamily="18" charset="2"/>
              </a:rPr>
              <a:t>2 </a:t>
            </a:r>
            <a:r>
              <a:rPr lang="zh-CN" altLang="en-US" sz="3000" b="1" dirty="0">
                <a:sym typeface="Symbol" pitchFamily="18" charset="2"/>
              </a:rPr>
              <a:t>进行求值</a:t>
            </a:r>
          </a:p>
        </p:txBody>
      </p:sp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  <p:sp>
        <p:nvSpPr>
          <p:cNvPr id="39941" name="AutoShape 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AutoShape 4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AutoShape 4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043608" y="188913"/>
            <a:ext cx="610016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1.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布尔表达式求值的翻译</a:t>
            </a:r>
          </a:p>
        </p:txBody>
      </p:sp>
      <p:sp>
        <p:nvSpPr>
          <p:cNvPr id="4096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654968" y="1146969"/>
            <a:ext cx="1905000" cy="419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b="1" i="1" dirty="0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 baseline="-25000" dirty="0">
                <a:sym typeface="Symbol" pitchFamily="18" charset="2"/>
              </a:rPr>
              <a:t>1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  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ym typeface="Symbol" pitchFamily="18" charset="2"/>
              </a:rPr>
              <a:t>2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2000" b="1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 dirty="0">
                <a:sym typeface="Symbol" pitchFamily="18" charset="2"/>
              </a:rPr>
              <a:t>E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ym typeface="Symbol" pitchFamily="18" charset="2"/>
              </a:rPr>
              <a:t>1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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ym typeface="Symbol" pitchFamily="18" charset="2"/>
              </a:rPr>
              <a:t>2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2000" b="1" baseline="-25000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 dirty="0">
                <a:sym typeface="Symbol" pitchFamily="18" charset="2"/>
              </a:rPr>
              <a:t>E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 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ym typeface="Symbol" pitchFamily="18" charset="2"/>
              </a:rPr>
              <a:t>1</a:t>
            </a:r>
          </a:p>
          <a:p>
            <a:pPr eaLnBrk="0" hangingPunct="0">
              <a:buClrTx/>
              <a:buFontTx/>
              <a:buNone/>
            </a:pPr>
            <a:endParaRPr lang="en-US" altLang="zh-CN" sz="2000" b="1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b="1" i="1" dirty="0">
                <a:sym typeface="Symbol" pitchFamily="18" charset="2"/>
              </a:rPr>
              <a:t>E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ym typeface="Symbol" pitchFamily="18" charset="2"/>
              </a:rPr>
              <a:t>1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) 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b="1" i="1" dirty="0">
                <a:sym typeface="Symbol" pitchFamily="18" charset="2"/>
              </a:rPr>
              <a:t>E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sym typeface="Symbol" pitchFamily="18" charset="2"/>
              </a:rPr>
              <a:t>id</a:t>
            </a:r>
            <a:r>
              <a:rPr lang="en-US" altLang="zh-CN" sz="2000" b="1" baseline="-25000" dirty="0">
                <a:sym typeface="Symbol" pitchFamily="18" charset="2"/>
              </a:rPr>
              <a:t>1</a:t>
            </a: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en-US" altLang="zh-CN" sz="2000" b="1" u="sng" dirty="0" err="1">
                <a:sym typeface="Symbol" pitchFamily="18" charset="2"/>
              </a:rPr>
              <a:t>rop</a:t>
            </a: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en-US" altLang="zh-CN" sz="2000" b="1" u="sng" dirty="0">
                <a:sym typeface="Symbol" pitchFamily="18" charset="2"/>
              </a:rPr>
              <a:t>id</a:t>
            </a:r>
            <a:r>
              <a:rPr lang="en-US" altLang="zh-CN" sz="2000" b="1" baseline="-25000" dirty="0"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endParaRPr lang="en-US" altLang="zh-CN" sz="2000" b="1" u="sng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b="1" u="sng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b="1" u="sng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b="1" u="sng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b="1" i="1" dirty="0">
                <a:sym typeface="Symbol" pitchFamily="18" charset="2"/>
              </a:rPr>
              <a:t>E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true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b="1" i="1" dirty="0">
                <a:sym typeface="Symbol" pitchFamily="18" charset="2"/>
              </a:rPr>
              <a:t>E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false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483768" y="1124744"/>
            <a:ext cx="6324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b="1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i="1" dirty="0" err="1">
                <a:cs typeface="Times New Roman" pitchFamily="18" charset="0"/>
                <a:sym typeface="Symbol" pitchFamily="18" charset="2"/>
              </a:rPr>
              <a:t>E.place</a:t>
            </a:r>
            <a:r>
              <a:rPr lang="en-US" altLang="zh-CN" sz="2000" b="1" i="1" dirty="0"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2000" b="1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newtemp</a:t>
            </a:r>
            <a:r>
              <a:rPr lang="en-US" altLang="zh-CN" sz="2000" b="1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;  </a:t>
            </a:r>
            <a:r>
              <a:rPr lang="en-US" altLang="zh-CN" sz="2000" b="1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E.code</a:t>
            </a:r>
            <a:r>
              <a:rPr lang="en-US" altLang="zh-CN" sz="2000" b="1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ym typeface="Symbol" pitchFamily="18" charset="2"/>
              </a:rPr>
              <a:t>1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.code || E</a:t>
            </a:r>
            <a:r>
              <a:rPr lang="en-US" altLang="zh-CN" sz="2000" b="1" baseline="-25000" dirty="0">
                <a:sym typeface="Symbol" pitchFamily="18" charset="2"/>
              </a:rPr>
              <a:t>2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.code 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         ||  gen (</a:t>
            </a:r>
            <a:r>
              <a:rPr lang="en-US" altLang="zh-CN" sz="2000" b="1" i="1" dirty="0" err="1">
                <a:sym typeface="Symbol" pitchFamily="18" charset="2"/>
              </a:rPr>
              <a:t>E.place</a:t>
            </a:r>
            <a:r>
              <a:rPr lang="en-US" altLang="zh-CN" sz="2000" b="1" i="1" dirty="0">
                <a:sym typeface="Symbol" pitchFamily="18" charset="2"/>
              </a:rPr>
              <a:t> ‘:=‘ 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ym typeface="Symbol" pitchFamily="18" charset="2"/>
              </a:rPr>
              <a:t>1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.place ‘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or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’ E</a:t>
            </a:r>
            <a:r>
              <a:rPr lang="en-US" altLang="zh-CN" sz="2000" b="1" baseline="-25000" dirty="0">
                <a:sym typeface="Symbol" pitchFamily="18" charset="2"/>
              </a:rPr>
              <a:t>2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.place)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dirty="0">
                <a:sym typeface="Symbol" pitchFamily="18" charset="2"/>
              </a:rPr>
              <a:t>{ </a:t>
            </a:r>
            <a:r>
              <a:rPr lang="en-US" altLang="zh-CN" sz="2000" b="1" i="1" dirty="0" err="1">
                <a:sym typeface="Symbol" pitchFamily="18" charset="2"/>
              </a:rPr>
              <a:t>E.place</a:t>
            </a:r>
            <a:r>
              <a:rPr lang="en-US" altLang="zh-CN" sz="2000" b="1" i="1" dirty="0">
                <a:sym typeface="Symbol" pitchFamily="18" charset="2"/>
              </a:rPr>
              <a:t> :=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; 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ym typeface="Symbol" pitchFamily="18" charset="2"/>
              </a:rPr>
              <a:t>1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.code || E</a:t>
            </a:r>
            <a:r>
              <a:rPr lang="en-US" altLang="zh-CN" sz="2000" b="1" baseline="-25000" dirty="0">
                <a:sym typeface="Symbol" pitchFamily="18" charset="2"/>
              </a:rPr>
              <a:t>2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.code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         ||  gen (</a:t>
            </a:r>
            <a:r>
              <a:rPr lang="en-US" altLang="zh-CN" sz="2000" b="1" i="1" dirty="0" err="1">
                <a:sym typeface="Symbol" pitchFamily="18" charset="2"/>
              </a:rPr>
              <a:t>E.place</a:t>
            </a:r>
            <a:r>
              <a:rPr lang="en-US" altLang="zh-CN" sz="2000" b="1" i="1" dirty="0">
                <a:sym typeface="Symbol" pitchFamily="18" charset="2"/>
              </a:rPr>
              <a:t> ‘:=‘ 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ym typeface="Symbol" pitchFamily="18" charset="2"/>
              </a:rPr>
              <a:t>1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.place ‘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’ E</a:t>
            </a:r>
            <a:r>
              <a:rPr lang="en-US" altLang="zh-CN" sz="2000" b="1" baseline="-25000" dirty="0">
                <a:sym typeface="Symbol" pitchFamily="18" charset="2"/>
              </a:rPr>
              <a:t>2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.place)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dirty="0">
                <a:sym typeface="Symbol" pitchFamily="18" charset="2"/>
              </a:rPr>
              <a:t>{ </a:t>
            </a:r>
            <a:r>
              <a:rPr lang="en-US" altLang="zh-CN" sz="2000" b="1" i="1" dirty="0" err="1">
                <a:sym typeface="Symbol" pitchFamily="18" charset="2"/>
              </a:rPr>
              <a:t>E.place</a:t>
            </a:r>
            <a:r>
              <a:rPr lang="en-US" altLang="zh-CN" sz="2000" b="1" i="1" dirty="0">
                <a:sym typeface="Symbol" pitchFamily="18" charset="2"/>
              </a:rPr>
              <a:t> :=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;  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ym typeface="Symbol" pitchFamily="18" charset="2"/>
              </a:rPr>
              <a:t>1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.code ||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         gen (</a:t>
            </a:r>
            <a:r>
              <a:rPr lang="en-US" altLang="zh-CN" sz="2000" b="1" i="1" dirty="0" err="1">
                <a:sym typeface="Symbol" pitchFamily="18" charset="2"/>
              </a:rPr>
              <a:t>E.place</a:t>
            </a:r>
            <a:r>
              <a:rPr lang="en-US" altLang="zh-CN" sz="2000" b="1" i="1" dirty="0">
                <a:sym typeface="Symbol" pitchFamily="18" charset="2"/>
              </a:rPr>
              <a:t> ‘:=‘ 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not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’ E</a:t>
            </a:r>
            <a:r>
              <a:rPr lang="en-US" altLang="zh-CN" sz="2000" b="1" baseline="-25000" dirty="0">
                <a:sym typeface="Symbol" pitchFamily="18" charset="2"/>
              </a:rPr>
              <a:t>1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.palce)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dirty="0">
                <a:sym typeface="Symbol" pitchFamily="18" charset="2"/>
              </a:rPr>
              <a:t>{ </a:t>
            </a:r>
            <a:r>
              <a:rPr lang="en-US" altLang="zh-CN" sz="2000" b="1" i="1" dirty="0" err="1">
                <a:sym typeface="Symbol" pitchFamily="18" charset="2"/>
              </a:rPr>
              <a:t>E.place</a:t>
            </a:r>
            <a:r>
              <a:rPr lang="en-US" altLang="zh-CN" sz="2000" b="1" i="1" dirty="0">
                <a:sym typeface="Symbol" pitchFamily="18" charset="2"/>
              </a:rPr>
              <a:t> := 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ym typeface="Symbol" pitchFamily="18" charset="2"/>
              </a:rPr>
              <a:t>1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.place ; </a:t>
            </a:r>
            <a:r>
              <a:rPr lang="en-US" altLang="zh-CN" sz="2000" b="1" i="1" dirty="0" err="1">
                <a:sym typeface="Symbol" pitchFamily="18" charset="2"/>
              </a:rPr>
              <a:t>E.code</a:t>
            </a:r>
            <a:r>
              <a:rPr lang="en-US" altLang="zh-CN" sz="2000" b="1" i="1" dirty="0">
                <a:sym typeface="Symbol" pitchFamily="18" charset="2"/>
              </a:rPr>
              <a:t> := 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ym typeface="Symbol" pitchFamily="18" charset="2"/>
              </a:rPr>
              <a:t>1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dirty="0">
                <a:sym typeface="Symbol" pitchFamily="18" charset="2"/>
              </a:rPr>
              <a:t>{ </a:t>
            </a:r>
            <a:r>
              <a:rPr lang="en-US" altLang="zh-CN" sz="2000" b="1" i="1" dirty="0" err="1">
                <a:sym typeface="Symbol" pitchFamily="18" charset="2"/>
              </a:rPr>
              <a:t>E.place</a:t>
            </a:r>
            <a:r>
              <a:rPr lang="en-US" altLang="zh-CN" sz="2000" b="1" i="1" dirty="0">
                <a:sym typeface="Symbol" pitchFamily="18" charset="2"/>
              </a:rPr>
              <a:t> :=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;  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:= gen (</a:t>
            </a:r>
            <a:r>
              <a:rPr lang="en-US" altLang="zh-CN" sz="2000" b="1" i="1" dirty="0">
                <a:sym typeface="Symbol" pitchFamily="18" charset="2"/>
              </a:rPr>
              <a:t> ‘</a:t>
            </a:r>
            <a:r>
              <a:rPr lang="en-US" altLang="zh-CN" sz="2000" b="1" dirty="0">
                <a:sym typeface="Symbol" pitchFamily="18" charset="2"/>
              </a:rPr>
              <a:t>if</a:t>
            </a:r>
            <a:r>
              <a:rPr lang="en-US" altLang="zh-CN" sz="2000" b="1" i="1" dirty="0">
                <a:sym typeface="Symbol" pitchFamily="18" charset="2"/>
              </a:rPr>
              <a:t>‘ </a:t>
            </a:r>
            <a:r>
              <a:rPr lang="en-US" altLang="zh-CN" sz="2000" b="1" u="sng" dirty="0">
                <a:sym typeface="Symbol" pitchFamily="18" charset="2"/>
              </a:rPr>
              <a:t>id</a:t>
            </a:r>
            <a:r>
              <a:rPr lang="en-US" altLang="zh-CN" sz="2000" b="1" baseline="-25000" dirty="0">
                <a:sym typeface="Symbol" pitchFamily="18" charset="2"/>
              </a:rPr>
              <a:t>1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.place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b="1" u="sng" dirty="0" err="1">
                <a:ea typeface="华文行楷" pitchFamily="2" charset="-122"/>
                <a:sym typeface="Symbol" pitchFamily="18" charset="2"/>
              </a:rPr>
              <a:t>rop</a:t>
            </a:r>
            <a:r>
              <a:rPr lang="en-US" altLang="zh-CN" sz="2000" b="1" dirty="0" err="1">
                <a:ea typeface="华文行楷" pitchFamily="2" charset="-122"/>
                <a:sym typeface="Symbol" pitchFamily="18" charset="2"/>
              </a:rPr>
              <a:t>.op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sym typeface="Symbol" pitchFamily="18" charset="2"/>
              </a:rPr>
              <a:t>id</a:t>
            </a:r>
            <a:r>
              <a:rPr lang="en-US" altLang="zh-CN" sz="2000" b="1" baseline="-25000" dirty="0">
                <a:sym typeface="Symbol" pitchFamily="18" charset="2"/>
              </a:rPr>
              <a:t>2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.place 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nextstat+3) ||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         gen (</a:t>
            </a:r>
            <a:r>
              <a:rPr lang="en-US" altLang="zh-CN" sz="2000" b="1" i="1" dirty="0" err="1">
                <a:sym typeface="Symbol" pitchFamily="18" charset="2"/>
              </a:rPr>
              <a:t>E.place</a:t>
            </a:r>
            <a:r>
              <a:rPr lang="en-US" altLang="zh-CN" sz="2000" b="1" i="1" dirty="0">
                <a:sym typeface="Symbol" pitchFamily="18" charset="2"/>
              </a:rPr>
              <a:t> ‘:=‘ ‘0’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) ||  gen (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nextstat+2)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         || gen (</a:t>
            </a:r>
            <a:r>
              <a:rPr lang="en-US" altLang="zh-CN" sz="2000" b="1" i="1" dirty="0" err="1">
                <a:sym typeface="Symbol" pitchFamily="18" charset="2"/>
              </a:rPr>
              <a:t>E.place</a:t>
            </a:r>
            <a:r>
              <a:rPr lang="en-US" altLang="zh-CN" sz="2000" b="1" i="1" dirty="0">
                <a:sym typeface="Symbol" pitchFamily="18" charset="2"/>
              </a:rPr>
              <a:t> ‘:=‘ ‘1’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dirty="0">
                <a:sym typeface="Symbol" pitchFamily="18" charset="2"/>
              </a:rPr>
              <a:t>{ </a:t>
            </a:r>
            <a:r>
              <a:rPr lang="en-US" altLang="zh-CN" sz="2000" b="1" i="1" dirty="0" err="1">
                <a:sym typeface="Symbol" pitchFamily="18" charset="2"/>
              </a:rPr>
              <a:t>E.place</a:t>
            </a:r>
            <a:r>
              <a:rPr lang="en-US" altLang="zh-CN" sz="2000" b="1" i="1" dirty="0">
                <a:sym typeface="Symbol" pitchFamily="18" charset="2"/>
              </a:rPr>
              <a:t> :=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; 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:= gen(</a:t>
            </a:r>
            <a:r>
              <a:rPr lang="en-US" altLang="zh-CN" sz="2000" b="1" i="1" dirty="0" err="1">
                <a:sym typeface="Symbol" pitchFamily="18" charset="2"/>
              </a:rPr>
              <a:t>E.place</a:t>
            </a:r>
            <a:r>
              <a:rPr lang="en-US" altLang="zh-CN" sz="2000" b="1" i="1" dirty="0">
                <a:sym typeface="Symbol" pitchFamily="18" charset="2"/>
              </a:rPr>
              <a:t> ‘:=‘ ‘1’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dirty="0">
                <a:sym typeface="Symbol" pitchFamily="18" charset="2"/>
              </a:rPr>
              <a:t>{ </a:t>
            </a:r>
            <a:r>
              <a:rPr lang="en-US" altLang="zh-CN" sz="2000" b="1" i="1" dirty="0" err="1">
                <a:sym typeface="Symbol" pitchFamily="18" charset="2"/>
              </a:rPr>
              <a:t>E.place</a:t>
            </a:r>
            <a:r>
              <a:rPr lang="en-US" altLang="zh-CN" sz="2000" b="1" i="1" dirty="0">
                <a:sym typeface="Symbol" pitchFamily="18" charset="2"/>
              </a:rPr>
              <a:t> :=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; 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:= gen(</a:t>
            </a:r>
            <a:r>
              <a:rPr lang="en-US" altLang="zh-CN" sz="2000" b="1" i="1" dirty="0" err="1">
                <a:sym typeface="Symbol" pitchFamily="18" charset="2"/>
              </a:rPr>
              <a:t>E.place</a:t>
            </a:r>
            <a:r>
              <a:rPr lang="en-US" altLang="zh-CN" sz="2000" b="1" i="1" dirty="0">
                <a:sym typeface="Symbol" pitchFamily="18" charset="2"/>
              </a:rPr>
              <a:t> ‘:=‘ ‘0’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4716016" y="5733256"/>
            <a:ext cx="3200400" cy="7112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nextstat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返回输出代码序列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sym typeface="Symbol" pitchFamily="18" charset="2"/>
              </a:rPr>
              <a:t>中下一条 </a:t>
            </a:r>
            <a:r>
              <a:rPr lang="en-US" altLang="zh-CN" sz="2000" i="1" dirty="0">
                <a:sym typeface="Symbol" pitchFamily="18" charset="2"/>
              </a:rPr>
              <a:t>TAC </a:t>
            </a:r>
            <a:r>
              <a:rPr lang="zh-CN" altLang="en-US" sz="2000" b="1" dirty="0">
                <a:sym typeface="Symbol" pitchFamily="18" charset="2"/>
              </a:rPr>
              <a:t>语句的下标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00113" y="1124744"/>
            <a:ext cx="79200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chemeClr val="bg2"/>
                </a:solidFill>
              </a:rPr>
              <a:t>   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控制流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 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语句</a:t>
            </a:r>
            <a:endParaRPr lang="zh-CN" altLang="en-US" sz="1000" b="1" dirty="0">
              <a:solidFill>
                <a:schemeClr val="bg2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i="1" dirty="0">
                <a:sym typeface="Symbol" pitchFamily="18" charset="2"/>
              </a:rPr>
              <a:t>      </a:t>
            </a:r>
            <a:r>
              <a:rPr lang="en-US" altLang="zh-CN" sz="28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8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sz="2800" baseline="-25000" dirty="0">
                <a:sym typeface="Symbol" pitchFamily="18" charset="2"/>
              </a:rPr>
              <a:t>  </a:t>
            </a:r>
            <a:r>
              <a:rPr lang="en-US" altLang="zh-CN" sz="2800" i="1" dirty="0" smtClean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zh-CN" altLang="en-US" sz="2800" dirty="0">
                <a:solidFill>
                  <a:srgbClr val="800080"/>
                </a:solidFill>
                <a:sym typeface="Symbol" pitchFamily="18" charset="2"/>
              </a:rPr>
              <a:t>　</a:t>
            </a:r>
            <a:r>
              <a:rPr lang="en-US" altLang="zh-CN" sz="2800" dirty="0" smtClean="0">
                <a:solidFill>
                  <a:srgbClr val="800080"/>
                </a:solidFill>
                <a:sym typeface="Symbol" pitchFamily="18" charset="2"/>
              </a:rPr>
              <a:t>then</a:t>
            </a:r>
            <a:r>
              <a:rPr lang="en-US" altLang="zh-CN" sz="2800" dirty="0" smtClean="0">
                <a:sym typeface="Symbol" pitchFamily="18" charset="2"/>
              </a:rPr>
              <a:t>  </a:t>
            </a:r>
            <a:r>
              <a:rPr lang="en-US" altLang="zh-CN" sz="2800" i="1" dirty="0" smtClean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800" baseline="-25000" dirty="0" smtClean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i="1" dirty="0" smtClean="0">
                <a:sym typeface="Symbol" pitchFamily="18" charset="2"/>
              </a:rPr>
              <a:t>      </a:t>
            </a:r>
            <a:r>
              <a:rPr lang="en-US" altLang="zh-CN" sz="2800" i="1" dirty="0" smtClean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800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800" dirty="0" smtClean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sz="2800" baseline="-25000" dirty="0" smtClean="0">
                <a:sym typeface="Symbol" pitchFamily="18" charset="2"/>
              </a:rPr>
              <a:t>  </a:t>
            </a:r>
            <a:r>
              <a:rPr lang="en-US" altLang="zh-CN" sz="2800" i="1" dirty="0" smtClean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zh-CN" altLang="en-US" sz="2800" dirty="0" smtClean="0">
                <a:solidFill>
                  <a:srgbClr val="800080"/>
                </a:solidFill>
                <a:sym typeface="Symbol" pitchFamily="18" charset="2"/>
              </a:rPr>
              <a:t>　</a:t>
            </a:r>
            <a:r>
              <a:rPr lang="en-US" altLang="zh-CN" sz="2800" dirty="0" smtClean="0">
                <a:solidFill>
                  <a:srgbClr val="800080"/>
                </a:solidFill>
                <a:sym typeface="Symbol" pitchFamily="18" charset="2"/>
              </a:rPr>
              <a:t>then</a:t>
            </a:r>
            <a:r>
              <a:rPr lang="en-US" altLang="zh-CN" sz="2800" dirty="0" smtClean="0">
                <a:sym typeface="Symbol" pitchFamily="18" charset="2"/>
              </a:rPr>
              <a:t>  </a:t>
            </a:r>
            <a:r>
              <a:rPr lang="en-US" altLang="zh-CN" sz="2800" i="1" dirty="0" smtClean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800" baseline="-25000" dirty="0" smtClean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  else </a:t>
            </a:r>
            <a:r>
              <a:rPr lang="en-US" altLang="zh-CN" sz="2800" i="1" dirty="0" smtClean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800" baseline="-25000" dirty="0" smtClean="0">
                <a:solidFill>
                  <a:srgbClr val="800080"/>
                </a:solidFill>
                <a:sym typeface="Symbol" pitchFamily="18" charset="2"/>
              </a:rPr>
              <a:t>2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b="1" i="1" dirty="0" smtClean="0">
                <a:sym typeface="Symbol" pitchFamily="18" charset="2"/>
              </a:rPr>
              <a:t>     </a:t>
            </a:r>
            <a:r>
              <a:rPr lang="zh-CN" altLang="en-US" sz="2800" b="1" i="1" dirty="0" smtClean="0">
                <a:sym typeface="Symbol" pitchFamily="18" charset="2"/>
              </a:rPr>
              <a:t> </a:t>
            </a:r>
            <a:r>
              <a:rPr lang="en-US" altLang="zh-CN" sz="2800" i="1" dirty="0" smtClean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800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800" dirty="0" smtClean="0">
                <a:solidFill>
                  <a:srgbClr val="800080"/>
                </a:solidFill>
                <a:sym typeface="Symbol" pitchFamily="18" charset="2"/>
              </a:rPr>
              <a:t> while</a:t>
            </a:r>
            <a:r>
              <a:rPr lang="en-US" altLang="zh-CN" sz="2800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800" baseline="-25000" dirty="0" smtClean="0">
                <a:sym typeface="Symbol" pitchFamily="18" charset="2"/>
              </a:rPr>
              <a:t>  </a:t>
            </a:r>
            <a:r>
              <a:rPr lang="en-US" altLang="zh-CN" sz="2800" i="1" dirty="0" smtClean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zh-CN" altLang="en-US" sz="2800" dirty="0" smtClean="0">
                <a:solidFill>
                  <a:srgbClr val="800080"/>
                </a:solidFill>
                <a:sym typeface="Symbol" pitchFamily="18" charset="2"/>
              </a:rPr>
              <a:t>  </a:t>
            </a:r>
            <a:r>
              <a:rPr lang="en-US" altLang="zh-CN" sz="2800" dirty="0" smtClean="0">
                <a:solidFill>
                  <a:srgbClr val="800080"/>
                </a:solidFill>
                <a:sym typeface="Symbol" pitchFamily="18" charset="2"/>
              </a:rPr>
              <a:t>do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i="1" dirty="0" smtClean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800" baseline="-25000" dirty="0" smtClean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endParaRPr lang="en-US" altLang="zh-CN" sz="2800" dirty="0">
              <a:sym typeface="Symbol" pitchFamily="18" charset="2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899592" y="3068960"/>
            <a:ext cx="7920880" cy="1815882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newlable</a:t>
            </a:r>
            <a:r>
              <a:rPr lang="en-US" altLang="zh-CN" sz="28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2800" b="1" dirty="0">
                <a:sym typeface="Symbol" pitchFamily="18" charset="2"/>
              </a:rPr>
              <a:t>返回一个新的语句</a:t>
            </a:r>
            <a:r>
              <a:rPr lang="zh-CN" altLang="en-US" sz="2800" b="1" dirty="0" smtClean="0">
                <a:sym typeface="Symbol" pitchFamily="18" charset="2"/>
              </a:rPr>
              <a:t>标号</a:t>
            </a:r>
            <a:endParaRPr lang="en-US" altLang="zh-CN" sz="2800" b="1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zh-CN" sz="2800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lable</a:t>
            </a:r>
            <a:r>
              <a:rPr lang="en-US" altLang="zh-CN" sz="2800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800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L</a:t>
            </a:r>
            <a:r>
              <a:rPr lang="en-US" altLang="zh-CN" sz="2800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 设置下一个要执行的</a:t>
            </a:r>
            <a:r>
              <a:rPr lang="en-US" altLang="zh-CN" sz="2800" i="1" dirty="0" smtClean="0">
                <a:sym typeface="Symbol" pitchFamily="18" charset="2"/>
              </a:rPr>
              <a:t>TAC</a:t>
            </a:r>
            <a:r>
              <a:rPr lang="zh-CN" altLang="en-US" sz="2800" b="1" dirty="0" smtClean="0">
                <a:sym typeface="Symbol" pitchFamily="18" charset="2"/>
              </a:rPr>
              <a:t>语句标号为</a:t>
            </a:r>
            <a:r>
              <a:rPr lang="en-US" altLang="zh-CN" sz="2800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L</a:t>
            </a:r>
            <a:endParaRPr lang="zh-CN" altLang="en-US" sz="2800" b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1" dirty="0" err="1">
                <a:solidFill>
                  <a:srgbClr val="800080"/>
                </a:solidFill>
                <a:sym typeface="Symbol" pitchFamily="18" charset="2"/>
              </a:rPr>
              <a:t>S.next</a:t>
            </a:r>
            <a:r>
              <a:rPr lang="en-US" altLang="zh-CN" sz="2800" i="1" dirty="0">
                <a:sym typeface="Symbol" pitchFamily="18" charset="2"/>
              </a:rPr>
              <a:t> </a:t>
            </a:r>
            <a:r>
              <a:rPr lang="zh-CN" altLang="en-US" sz="2800" b="1" dirty="0" smtClean="0">
                <a:solidFill>
                  <a:schemeClr val="bg2"/>
                </a:solidFill>
                <a:sym typeface="Symbol" pitchFamily="18" charset="2"/>
              </a:rPr>
              <a:t>（继承）</a:t>
            </a:r>
            <a:r>
              <a:rPr lang="zh-CN" altLang="en-US" sz="2800" b="1" dirty="0" smtClean="0">
                <a:sym typeface="Symbol" pitchFamily="18" charset="2"/>
              </a:rPr>
              <a:t>属性</a:t>
            </a:r>
            <a:r>
              <a:rPr lang="zh-CN" altLang="en-US" sz="2800" b="1" dirty="0">
                <a:sym typeface="Symbol" pitchFamily="18" charset="2"/>
              </a:rPr>
              <a:t>表示 </a:t>
            </a:r>
            <a:r>
              <a:rPr lang="en-US" altLang="zh-CN" sz="2800" i="1" dirty="0">
                <a:sym typeface="Symbol" pitchFamily="18" charset="2"/>
              </a:rPr>
              <a:t>S </a:t>
            </a:r>
            <a:r>
              <a:rPr lang="zh-CN" altLang="en-US" sz="2800" b="1" dirty="0">
                <a:sym typeface="Symbol" pitchFamily="18" charset="2"/>
              </a:rPr>
              <a:t>之后要执行的首条 </a:t>
            </a:r>
            <a:r>
              <a:rPr lang="en-US" altLang="zh-CN" sz="2800" i="1" dirty="0">
                <a:sym typeface="Symbol" pitchFamily="18" charset="2"/>
              </a:rPr>
              <a:t>TAC </a:t>
            </a:r>
            <a:r>
              <a:rPr lang="zh-CN" altLang="en-US" sz="2800" b="1" dirty="0">
                <a:sym typeface="Symbol" pitchFamily="18" charset="2"/>
              </a:rPr>
              <a:t>语句的标号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539552" y="188913"/>
            <a:ext cx="648072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控制流语句语法制导定义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1600" y="5517232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 smtClean="0">
                <a:solidFill>
                  <a:srgbClr val="800080"/>
                </a:solidFill>
                <a:sym typeface="Symbol" pitchFamily="18" charset="2"/>
              </a:rPr>
              <a:t>P</a:t>
            </a:r>
            <a:r>
              <a:rPr lang="en-US" altLang="zh-CN" sz="2800" dirty="0" smtClean="0">
                <a:solidFill>
                  <a:schemeClr val="tx1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 {</a:t>
            </a:r>
            <a:r>
              <a:rPr lang="en-US" altLang="zh-CN" sz="2800" i="1" dirty="0" err="1" smtClean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altLang="zh-CN" sz="2800" baseline="-25000" dirty="0" err="1" smtClean="0">
                <a:solidFill>
                  <a:schemeClr val="tx1"/>
                </a:solidFill>
                <a:sym typeface="Symbol" pitchFamily="18" charset="2"/>
              </a:rPr>
              <a:t>.</a:t>
            </a:r>
            <a:r>
              <a:rPr lang="en-US" altLang="zh-CN" sz="2800" i="1" baseline="-25000" dirty="0" err="1" smtClean="0">
                <a:solidFill>
                  <a:schemeClr val="tx1"/>
                </a:solidFill>
                <a:sym typeface="Symbol" pitchFamily="18" charset="2"/>
              </a:rPr>
              <a:t>next</a:t>
            </a:r>
            <a:r>
              <a:rPr lang="en-US" altLang="zh-CN" sz="2800" i="1" dirty="0" smtClean="0">
                <a:solidFill>
                  <a:schemeClr val="tx1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800" i="1" dirty="0" err="1" smtClean="0">
                <a:solidFill>
                  <a:schemeClr val="tx1"/>
                </a:solidFill>
                <a:ea typeface="华文行楷" pitchFamily="2" charset="-122"/>
                <a:sym typeface="Symbol" pitchFamily="18" charset="2"/>
              </a:rPr>
              <a:t>newlable</a:t>
            </a:r>
            <a:r>
              <a:rPr lang="en-US" altLang="zh-CN" sz="2800" i="1" dirty="0" smtClean="0">
                <a:solidFill>
                  <a:schemeClr val="tx1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} </a:t>
            </a:r>
            <a:r>
              <a:rPr lang="en-US" altLang="zh-CN" sz="2800" i="1" dirty="0" smtClean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800" dirty="0" smtClean="0">
                <a:solidFill>
                  <a:schemeClr val="bg2"/>
                </a:solidFill>
                <a:sym typeface="Symbol" pitchFamily="18" charset="2"/>
              </a:rPr>
              <a:t> { </a:t>
            </a:r>
            <a:r>
              <a:rPr lang="en-US" altLang="zh-CN" sz="2800" i="1" dirty="0" err="1" smtClean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altLang="zh-CN" sz="2800" baseline="-25000" dirty="0" err="1" smtClean="0">
                <a:solidFill>
                  <a:schemeClr val="tx1"/>
                </a:solidFill>
                <a:sym typeface="Symbol" pitchFamily="18" charset="2"/>
              </a:rPr>
              <a:t>.code</a:t>
            </a:r>
            <a:r>
              <a:rPr lang="en-US" altLang="zh-CN" sz="2800" i="1" dirty="0" smtClean="0">
                <a:solidFill>
                  <a:schemeClr val="tx1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800" i="1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CN" sz="2800" i="1" dirty="0" err="1" smtClean="0">
                <a:solidFill>
                  <a:schemeClr val="tx1"/>
                </a:solidFill>
                <a:sym typeface="Symbol" pitchFamily="18" charset="2"/>
              </a:rPr>
              <a:t>S.code</a:t>
            </a:r>
            <a:r>
              <a:rPr lang="en-US" altLang="zh-CN" sz="2800" i="1" dirty="0" smtClean="0">
                <a:solidFill>
                  <a:schemeClr val="tx1"/>
                </a:solidFill>
                <a:ea typeface="华文行楷" pitchFamily="2" charset="-122"/>
                <a:sym typeface="Symbol" pitchFamily="18" charset="2"/>
              </a:rPr>
              <a:t> || </a:t>
            </a:r>
          </a:p>
          <a:p>
            <a:pPr>
              <a:buNone/>
            </a:pPr>
            <a:r>
              <a:rPr lang="en-US" altLang="zh-CN" sz="2800" i="1" dirty="0" smtClean="0">
                <a:solidFill>
                  <a:schemeClr val="tx1"/>
                </a:solidFill>
                <a:ea typeface="华文行楷" pitchFamily="2" charset="-122"/>
                <a:sym typeface="Symbol" pitchFamily="18" charset="2"/>
              </a:rPr>
              <a:t>                                            label</a:t>
            </a:r>
            <a:r>
              <a:rPr lang="en-US" altLang="zh-CN" sz="2800" dirty="0" smtClean="0">
                <a:solidFill>
                  <a:schemeClr val="tx1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800" i="1" dirty="0" err="1" smtClean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altLang="zh-CN" sz="2800" baseline="-25000" dirty="0" err="1" smtClean="0">
                <a:solidFill>
                  <a:schemeClr val="tx1"/>
                </a:solidFill>
                <a:sym typeface="Symbol" pitchFamily="18" charset="2"/>
              </a:rPr>
              <a:t>.</a:t>
            </a:r>
            <a:r>
              <a:rPr lang="en-US" altLang="zh-CN" sz="2800" i="1" baseline="-25000" dirty="0" err="1" smtClean="0">
                <a:solidFill>
                  <a:schemeClr val="tx1"/>
                </a:solidFill>
                <a:sym typeface="Symbol" pitchFamily="18" charset="2"/>
              </a:rPr>
              <a:t>next</a:t>
            </a:r>
            <a:r>
              <a:rPr lang="en-US" altLang="zh-CN" sz="2800" dirty="0" smtClean="0">
                <a:solidFill>
                  <a:schemeClr val="tx1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}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71600" y="5013176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程序由语句组成的</a:t>
            </a:r>
            <a:r>
              <a:rPr lang="zh-CN" altLang="en-US" b="1" dirty="0" smtClean="0">
                <a:sym typeface="Symbol" pitchFamily="18" charset="2"/>
              </a:rPr>
              <a:t>：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00113" y="1124744"/>
            <a:ext cx="792003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990099"/>
                </a:solidFill>
              </a:rPr>
              <a:t>if-then </a:t>
            </a:r>
            <a:r>
              <a:rPr lang="zh-CN" altLang="en-US" sz="2800" b="1" dirty="0">
                <a:solidFill>
                  <a:srgbClr val="990099"/>
                </a:solidFill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</a:rPr>
              <a:t>L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ym typeface="Symbol" pitchFamily="18" charset="2"/>
              </a:rPr>
              <a:t>   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baseline="-25000" dirty="0">
                <a:sym typeface="Symbol" pitchFamily="18" charset="2"/>
              </a:rPr>
              <a:t>  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E.true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newlable</a:t>
            </a:r>
            <a:r>
              <a:rPr lang="zh-CN" altLang="en-US" i="1" dirty="0">
                <a:sym typeface="Symbol" pitchFamily="18" charset="2"/>
              </a:rPr>
              <a:t>；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E.false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dirty="0">
                <a:sym typeface="Symbol" pitchFamily="18" charset="2"/>
              </a:rPr>
              <a:t> }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zh-CN" altLang="en-US" dirty="0">
                <a:solidFill>
                  <a:srgbClr val="800080"/>
                </a:solidFill>
                <a:sym typeface="Symbol" pitchFamily="18" charset="2"/>
              </a:rPr>
              <a:t>　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sym typeface="Symbol" pitchFamily="18" charset="2"/>
              </a:rPr>
              <a:t>　　　　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then</a:t>
            </a:r>
            <a:r>
              <a:rPr lang="en-US" altLang="zh-CN" dirty="0">
                <a:sym typeface="Symbol" pitchFamily="18" charset="2"/>
              </a:rPr>
              <a:t>  {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dirty="0">
                <a:sym typeface="Symbol" pitchFamily="18" charset="2"/>
              </a:rPr>
              <a:t> } </a:t>
            </a:r>
            <a:r>
              <a:rPr lang="zh-CN" altLang="en-US" i="1" dirty="0">
                <a:ea typeface="华文行楷" pitchFamily="2" charset="-122"/>
                <a:sym typeface="Symbol" pitchFamily="18" charset="2"/>
              </a:rPr>
              <a:t>　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dirty="0">
                <a:sym typeface="Symbol" pitchFamily="18" charset="2"/>
              </a:rPr>
              <a:t>　　　　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 smtClean="0">
                <a:solidFill>
                  <a:schemeClr val="bg2"/>
                </a:solidFill>
                <a:ea typeface="华文行楷" pitchFamily="2" charset="-122"/>
                <a:sym typeface="Symbol" pitchFamily="18" charset="2"/>
              </a:rPr>
              <a:t>lable</a:t>
            </a:r>
            <a:r>
              <a:rPr lang="en-US" altLang="zh-CN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i="1" dirty="0" smtClean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dirty="0">
                <a:sym typeface="Symbol" pitchFamily="18" charset="2"/>
              </a:rPr>
              <a:t> }</a:t>
            </a:r>
            <a:r>
              <a:rPr lang="en-US" altLang="zh-CN" baseline="-25000" dirty="0">
                <a:sym typeface="Symbol" pitchFamily="18" charset="2"/>
              </a:rPr>
              <a:t> 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259013" y="3631406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182813" y="4469606"/>
            <a:ext cx="124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811213" y="4164806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E.true: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685800" y="5079206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E.false: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030413" y="3402806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630613" y="3402806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030413" y="340280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030413" y="424100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030413" y="507920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182813" y="5079206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838575" y="3021806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838575" y="3707606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352800" y="3479006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352800" y="4164806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851920" y="4725144"/>
            <a:ext cx="4896544" cy="1938992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newlable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返回一个新的语句</a:t>
            </a:r>
            <a:r>
              <a:rPr lang="zh-CN" altLang="en-US" b="1" dirty="0" smtClean="0">
                <a:sym typeface="Symbol" pitchFamily="18" charset="2"/>
              </a:rPr>
              <a:t>标号</a:t>
            </a:r>
            <a:endParaRPr lang="en-US" altLang="zh-CN" b="1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zh-CN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lable</a:t>
            </a:r>
            <a:r>
              <a:rPr lang="en-US" altLang="zh-CN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L</a:t>
            </a:r>
            <a:r>
              <a:rPr lang="en-US" altLang="zh-CN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zh-CN" altLang="en-US" b="1" dirty="0" smtClean="0">
                <a:sym typeface="Symbol" pitchFamily="18" charset="2"/>
              </a:rPr>
              <a:t> 设置下一个要执行的</a:t>
            </a:r>
            <a:r>
              <a:rPr lang="en-US" altLang="zh-CN" i="1" dirty="0" smtClean="0">
                <a:sym typeface="Symbol" pitchFamily="18" charset="2"/>
              </a:rPr>
              <a:t>TAC</a:t>
            </a:r>
            <a:r>
              <a:rPr lang="zh-CN" altLang="en-US" b="1" dirty="0" smtClean="0">
                <a:sym typeface="Symbol" pitchFamily="18" charset="2"/>
              </a:rPr>
              <a:t>语句标号为</a:t>
            </a:r>
            <a:r>
              <a:rPr lang="en-US" altLang="zh-CN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L</a:t>
            </a:r>
            <a:endParaRPr lang="zh-CN" altLang="en-US" b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S.next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zh-CN" altLang="en-US" b="1" dirty="0" smtClean="0">
                <a:solidFill>
                  <a:schemeClr val="bg2"/>
                </a:solidFill>
                <a:sym typeface="Symbol" pitchFamily="18" charset="2"/>
              </a:rPr>
              <a:t>（继承）</a:t>
            </a:r>
            <a:r>
              <a:rPr lang="zh-CN" altLang="en-US" b="1" dirty="0" smtClean="0">
                <a:sym typeface="Symbol" pitchFamily="18" charset="2"/>
              </a:rPr>
              <a:t>属性</a:t>
            </a:r>
            <a:r>
              <a:rPr lang="zh-CN" altLang="en-US" b="1" dirty="0">
                <a:sym typeface="Symbol" pitchFamily="18" charset="2"/>
              </a:rPr>
              <a:t>表示 </a:t>
            </a:r>
            <a:r>
              <a:rPr lang="en-US" altLang="zh-CN" i="1" dirty="0">
                <a:sym typeface="Symbol" pitchFamily="18" charset="2"/>
              </a:rPr>
              <a:t>S </a:t>
            </a:r>
            <a:r>
              <a:rPr lang="zh-CN" altLang="en-US" b="1" dirty="0">
                <a:sym typeface="Symbol" pitchFamily="18" charset="2"/>
              </a:rPr>
              <a:t>之后要执行的首条 </a:t>
            </a:r>
            <a:r>
              <a:rPr lang="en-US" altLang="zh-CN" i="1" dirty="0">
                <a:sym typeface="Symbol" pitchFamily="18" charset="2"/>
              </a:rPr>
              <a:t>TAC </a:t>
            </a:r>
            <a:r>
              <a:rPr lang="zh-CN" altLang="en-US" b="1" dirty="0">
                <a:sym typeface="Symbol" pitchFamily="18" charset="2"/>
              </a:rPr>
              <a:t>语句的标号</a:t>
            </a:r>
          </a:p>
        </p:txBody>
      </p:sp>
      <p:sp>
        <p:nvSpPr>
          <p:cNvPr id="26" name="Oval Callout 25"/>
          <p:cNvSpPr/>
          <p:nvPr/>
        </p:nvSpPr>
        <p:spPr bwMode="auto">
          <a:xfrm>
            <a:off x="611560" y="2924944"/>
            <a:ext cx="1152128" cy="1168539"/>
          </a:xfrm>
          <a:prstGeom prst="wedgeEllipseCallout">
            <a:avLst>
              <a:gd name="adj1" fmla="val 146674"/>
              <a:gd name="adj2" fmla="val -55871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方正舒体" pitchFamily="2" charset="-122"/>
                <a:ea typeface="方正舒体" pitchFamily="2" charset="-122"/>
              </a:rPr>
              <a:t>综合属性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08104" y="2996952"/>
            <a:ext cx="3456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方正舒体" pitchFamily="2" charset="-122"/>
                <a:ea typeface="方正舒体" pitchFamily="2" charset="-122"/>
              </a:rPr>
              <a:t>E</a:t>
            </a:r>
            <a:r>
              <a:rPr lang="zh-CN" altLang="en-US" sz="2800" b="1" dirty="0" smtClean="0">
                <a:solidFill>
                  <a:schemeClr val="bg2"/>
                </a:solidFill>
                <a:latin typeface="方正舒体" pitchFamily="2" charset="-122"/>
                <a:ea typeface="方正舒体" pitchFamily="2" charset="-122"/>
              </a:rPr>
              <a:t>代码里面的跳转依赖</a:t>
            </a:r>
            <a:r>
              <a:rPr lang="en-US" altLang="zh-CN" sz="2800" b="1" dirty="0" smtClean="0">
                <a:solidFill>
                  <a:schemeClr val="bg2"/>
                </a:solidFill>
                <a:latin typeface="方正舒体" pitchFamily="2" charset="-122"/>
                <a:ea typeface="方正舒体" pitchFamily="2" charset="-122"/>
              </a:rPr>
              <a:t>E</a:t>
            </a:r>
            <a:r>
              <a:rPr lang="zh-CN" altLang="en-US" sz="2800" b="1" dirty="0" smtClean="0">
                <a:solidFill>
                  <a:schemeClr val="bg2"/>
                </a:solidFill>
                <a:latin typeface="方正舒体" pitchFamily="2" charset="-122"/>
                <a:ea typeface="方正舒体" pitchFamily="2" charset="-122"/>
              </a:rPr>
              <a:t>的取值，跳转标号由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继承属性</a:t>
            </a:r>
            <a:r>
              <a:rPr lang="zh-CN" altLang="en-US" sz="2800" b="1" dirty="0" smtClean="0">
                <a:solidFill>
                  <a:schemeClr val="bg2"/>
                </a:solidFill>
                <a:latin typeface="方正舒体" pitchFamily="2" charset="-122"/>
                <a:ea typeface="方正舒体" pitchFamily="2" charset="-122"/>
              </a:rPr>
              <a:t>实现</a:t>
            </a:r>
            <a:endParaRPr lang="zh-CN" altLang="en-US" sz="2800" dirty="0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539552" y="188913"/>
            <a:ext cx="648072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控制流语句语法制导定义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331913" y="1052736"/>
            <a:ext cx="691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990099"/>
                </a:solidFill>
              </a:rPr>
              <a:t>if-then-else </a:t>
            </a:r>
            <a:r>
              <a:rPr lang="zh-CN" altLang="en-US" sz="2800" b="1" dirty="0">
                <a:solidFill>
                  <a:srgbClr val="990099"/>
                </a:solidFill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</a:rPr>
              <a:t>L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259013" y="2832323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182813" y="3670523"/>
            <a:ext cx="124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811213" y="3365723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E.true: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85800" y="4603973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E.false: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030413" y="2603723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2030413" y="2603723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2030413" y="3441923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30413" y="4280123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2030413" y="4280123"/>
            <a:ext cx="162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goto S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838575" y="2222723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3838575" y="2908523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E.fase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3352800" y="2679923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3352800" y="3365723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2057400" y="5423123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2209800" y="534692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2057400" y="4661123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2209800" y="4813523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3657600" y="2603723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712788" y="5346923"/>
            <a:ext cx="113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S.next: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220072" y="1628800"/>
            <a:ext cx="392392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2000" b="1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b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if</a:t>
            </a:r>
            <a:r>
              <a:rPr lang="en-US" altLang="zh-CN" sz="20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 </a:t>
            </a:r>
            <a:r>
              <a:rPr lang="en-US" altLang="zh-CN" sz="2000" b="1" baseline="-25000" dirty="0">
                <a:latin typeface="楷体_GB2312" pitchFamily="49" charset="-122"/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{ </a:t>
            </a:r>
            <a:r>
              <a:rPr lang="en-US" altLang="zh-CN" sz="2000" b="1" i="1" dirty="0" err="1">
                <a:sym typeface="Symbol" pitchFamily="18" charset="2"/>
              </a:rPr>
              <a:t>E.true</a:t>
            </a:r>
            <a:r>
              <a:rPr lang="en-US" altLang="zh-CN" sz="2000" b="1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:=</a:t>
            </a:r>
            <a:r>
              <a:rPr lang="en-US" altLang="zh-CN" sz="2000" b="1" i="1" dirty="0">
                <a:sym typeface="Symbol" pitchFamily="18" charset="2"/>
              </a:rPr>
              <a:t>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newlable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="1" i="1" dirty="0">
                <a:sym typeface="Symbol" pitchFamily="18" charset="2"/>
              </a:rPr>
              <a:t>　　　　</a:t>
            </a:r>
            <a:r>
              <a:rPr lang="en-US" altLang="zh-CN" sz="2000" b="1" i="1" dirty="0" err="1">
                <a:sym typeface="Symbol" pitchFamily="18" charset="2"/>
              </a:rPr>
              <a:t>E.false</a:t>
            </a:r>
            <a:r>
              <a:rPr lang="en-US" altLang="zh-CN" sz="2000" b="1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:=</a:t>
            </a:r>
            <a:r>
              <a:rPr lang="en-US" altLang="zh-CN" sz="2000" b="1" i="1" dirty="0">
                <a:sym typeface="Symbol" pitchFamily="18" charset="2"/>
              </a:rPr>
              <a:t>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newlable</a:t>
            </a:r>
            <a:r>
              <a:rPr lang="en-US" altLang="zh-CN" sz="2000" b="1" dirty="0">
                <a:sym typeface="Symbol" pitchFamily="18" charset="2"/>
              </a:rPr>
              <a:t> }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="1" dirty="0">
                <a:sym typeface="Symbol" pitchFamily="18" charset="2"/>
              </a:rPr>
              <a:t>　　</a:t>
            </a:r>
            <a:r>
              <a:rPr lang="en-US" altLang="zh-CN" sz="2000" b="1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　</a:t>
            </a:r>
            <a:r>
              <a:rPr lang="en-US" altLang="zh-CN" sz="2000" b="1" dirty="0">
                <a:solidFill>
                  <a:srgbClr val="800080"/>
                </a:solidFill>
                <a:sym typeface="Symbol" pitchFamily="18" charset="2"/>
              </a:rPr>
              <a:t>then</a:t>
            </a:r>
            <a:r>
              <a:rPr lang="en-US" altLang="zh-CN" sz="2000" b="1" dirty="0">
                <a:sym typeface="Symbol" pitchFamily="18" charset="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="1" dirty="0">
                <a:sym typeface="Symbol" pitchFamily="18" charset="2"/>
              </a:rPr>
              <a:t>　　　　</a:t>
            </a:r>
            <a:r>
              <a:rPr lang="en-US" altLang="zh-CN" sz="2000" b="1" dirty="0">
                <a:sym typeface="Symbol" pitchFamily="18" charset="2"/>
              </a:rPr>
              <a:t>{ </a:t>
            </a:r>
            <a:r>
              <a:rPr lang="en-US" altLang="zh-CN" sz="2000" b="1" i="1" dirty="0">
                <a:sym typeface="Symbol" pitchFamily="18" charset="2"/>
              </a:rPr>
              <a:t>S</a:t>
            </a:r>
            <a:r>
              <a:rPr lang="en-US" altLang="zh-CN" sz="2000" b="1" baseline="-25000" dirty="0">
                <a:sym typeface="Symbol" pitchFamily="18" charset="2"/>
              </a:rPr>
              <a:t>1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ym typeface="Symbol" pitchFamily="18" charset="2"/>
              </a:rPr>
              <a:t> }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="1" dirty="0">
                <a:sym typeface="Symbol" pitchFamily="18" charset="2"/>
              </a:rPr>
              <a:t>　　</a:t>
            </a:r>
            <a:r>
              <a:rPr lang="en-US" altLang="zh-CN" sz="2000" b="1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zh-CN" altLang="en-US" sz="2000" b="1" dirty="0">
                <a:solidFill>
                  <a:srgbClr val="800080"/>
                </a:solidFill>
                <a:sym typeface="Symbol" pitchFamily="18" charset="2"/>
              </a:rPr>
              <a:t>　</a:t>
            </a:r>
            <a:r>
              <a:rPr lang="en-US" altLang="zh-CN" sz="2000" b="1" dirty="0">
                <a:solidFill>
                  <a:srgbClr val="800080"/>
                </a:solidFill>
                <a:sym typeface="Symbol" pitchFamily="18" charset="2"/>
              </a:rPr>
              <a:t>else</a:t>
            </a:r>
            <a:r>
              <a:rPr lang="en-US" altLang="zh-CN" sz="2000" b="1" dirty="0">
                <a:sym typeface="Symbol" pitchFamily="18" charset="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="1" dirty="0">
                <a:sym typeface="Symbol" pitchFamily="18" charset="2"/>
              </a:rPr>
              <a:t>　　　　</a:t>
            </a:r>
            <a:r>
              <a:rPr lang="en-US" altLang="zh-CN" sz="2000" b="1" dirty="0">
                <a:sym typeface="Symbol" pitchFamily="18" charset="2"/>
              </a:rPr>
              <a:t>{ </a:t>
            </a:r>
            <a:r>
              <a:rPr lang="en-US" altLang="zh-CN" sz="2000" b="1" i="1" dirty="0">
                <a:sym typeface="Symbol" pitchFamily="18" charset="2"/>
              </a:rPr>
              <a:t>S</a:t>
            </a:r>
            <a:r>
              <a:rPr lang="en-US" altLang="zh-CN" sz="2000" b="1" baseline="-25000" dirty="0">
                <a:sym typeface="Symbol" pitchFamily="18" charset="2"/>
              </a:rPr>
              <a:t>2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ym typeface="Symbol" pitchFamily="18" charset="2"/>
              </a:rPr>
              <a:t> }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="1" dirty="0">
                <a:sym typeface="Symbol" pitchFamily="18" charset="2"/>
              </a:rPr>
              <a:t>　　</a:t>
            </a:r>
            <a:r>
              <a:rPr lang="en-US" altLang="zh-CN" sz="2000" b="1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zh-CN" altLang="en-US" sz="2000" b="1" i="1" dirty="0">
                <a:ea typeface="华文行楷" pitchFamily="2" charset="-122"/>
                <a:sym typeface="Symbol" pitchFamily="18" charset="2"/>
              </a:rPr>
              <a:t>　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="1" i="1" dirty="0">
                <a:ea typeface="华文行楷" pitchFamily="2" charset="-122"/>
                <a:sym typeface="Symbol" pitchFamily="18" charset="2"/>
              </a:rPr>
              <a:t>　　</a:t>
            </a:r>
            <a:r>
              <a:rPr lang="zh-CN" altLang="en-US" sz="2000" b="1" dirty="0">
                <a:sym typeface="Symbol" pitchFamily="18" charset="2"/>
              </a:rPr>
              <a:t>　　</a:t>
            </a:r>
            <a:r>
              <a:rPr lang="en-US" altLang="zh-CN" sz="2000" b="1" dirty="0">
                <a:sym typeface="Symbol" pitchFamily="18" charset="2"/>
              </a:rPr>
              <a:t>{ </a:t>
            </a:r>
            <a:r>
              <a:rPr lang="en-US" altLang="zh-CN" sz="2000" b="1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||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b="1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b="1" i="1" dirty="0" smtClean="0">
                <a:solidFill>
                  <a:schemeClr val="bg2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chemeClr val="bg2"/>
                </a:solidFill>
                <a:ea typeface="华文行楷" pitchFamily="2" charset="-122"/>
                <a:sym typeface="Symbol" pitchFamily="18" charset="2"/>
              </a:rPr>
              <a:t>lable</a:t>
            </a:r>
            <a:r>
              <a:rPr lang="en-US" altLang="zh-CN" sz="2000" b="1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 smtClean="0"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 smtClean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||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b="1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b="1" i="1" dirty="0">
                <a:sym typeface="Symbol" pitchFamily="18" charset="2"/>
              </a:rPr>
              <a:t>S</a:t>
            </a:r>
            <a:r>
              <a:rPr lang="en-US" altLang="zh-CN" sz="2000" b="1" baseline="-25000" dirty="0">
                <a:sym typeface="Symbol" pitchFamily="18" charset="2"/>
              </a:rPr>
              <a:t>1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.code ||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b="1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gen(‘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) ||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b="1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b="1" i="1" dirty="0" smtClean="0">
                <a:solidFill>
                  <a:schemeClr val="bg2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chemeClr val="bg2"/>
                </a:solidFill>
                <a:ea typeface="华文行楷" pitchFamily="2" charset="-122"/>
                <a:sym typeface="Symbol" pitchFamily="18" charset="2"/>
              </a:rPr>
              <a:t>lable</a:t>
            </a:r>
            <a:r>
              <a:rPr lang="en-US" altLang="zh-CN" sz="2000" b="1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ea typeface="华文行楷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i="1" dirty="0" smtClean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||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b="1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b="1" i="1" dirty="0">
                <a:sym typeface="Symbol" pitchFamily="18" charset="2"/>
              </a:rPr>
              <a:t>S</a:t>
            </a:r>
            <a:r>
              <a:rPr lang="en-US" altLang="zh-CN" sz="2000" b="1" baseline="-25000" dirty="0">
                <a:sym typeface="Symbol" pitchFamily="18" charset="2"/>
              </a:rPr>
              <a:t>2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.code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b="1" i="1" dirty="0">
                <a:ea typeface="华文行楷" pitchFamily="2" charset="-122"/>
                <a:sym typeface="Symbol" pitchFamily="18" charset="2"/>
              </a:rPr>
              <a:t>　 　　　</a:t>
            </a:r>
            <a:r>
              <a:rPr lang="en-US" altLang="zh-CN" sz="2000" b="1" dirty="0">
                <a:sym typeface="Symbol" pitchFamily="18" charset="2"/>
              </a:rPr>
              <a:t>}</a:t>
            </a:r>
            <a:r>
              <a:rPr lang="en-US" altLang="zh-CN" sz="2000" b="1" baseline="-25000" dirty="0">
                <a:sym typeface="Symbol" pitchFamily="18" charset="2"/>
              </a:rPr>
              <a:t> 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539552" y="188913"/>
            <a:ext cx="648072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控制流语句语法制导定义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90600" y="1124744"/>
            <a:ext cx="6894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en-US" altLang="zh-CN" sz="2800">
                <a:solidFill>
                  <a:srgbClr val="990099"/>
                </a:solidFill>
              </a:rPr>
              <a:t>while </a:t>
            </a:r>
            <a:r>
              <a:rPr lang="zh-CN" altLang="en-US" sz="2800" b="1">
                <a:solidFill>
                  <a:srgbClr val="990099"/>
                </a:solidFill>
              </a:rPr>
              <a:t>语句（</a:t>
            </a:r>
            <a:r>
              <a:rPr lang="en-US" altLang="zh-CN" sz="2800" i="1">
                <a:solidFill>
                  <a:srgbClr val="990099"/>
                </a:solidFill>
              </a:rPr>
              <a:t>L </a:t>
            </a:r>
            <a:r>
              <a:rPr lang="zh-CN" altLang="en-US" sz="2800" b="1">
                <a:solidFill>
                  <a:srgbClr val="990099"/>
                </a:solidFill>
              </a:rPr>
              <a:t>翻译模式）</a:t>
            </a:r>
            <a:endParaRPr lang="zh-CN" altLang="en-US" sz="2800" b="1">
              <a:solidFill>
                <a:srgbClr val="800080"/>
              </a:solidFill>
            </a:endParaRPr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2139950" y="3177381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6086" name="Rectangle 10"/>
          <p:cNvSpPr>
            <a:spLocks noChangeArrowheads="1"/>
          </p:cNvSpPr>
          <p:nvPr/>
        </p:nvSpPr>
        <p:spPr bwMode="auto">
          <a:xfrm>
            <a:off x="2063750" y="4015581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554038" y="2872581"/>
            <a:ext cx="1109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800080"/>
                </a:solidFill>
                <a:sym typeface="Symbol" pitchFamily="18" charset="2"/>
              </a:rPr>
              <a:t>begin </a:t>
            </a:r>
            <a:r>
              <a:rPr lang="en-US" altLang="zh-CN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566738" y="5006181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E.false:</a:t>
            </a:r>
          </a:p>
        </p:txBody>
      </p:sp>
      <p:sp>
        <p:nvSpPr>
          <p:cNvPr id="46089" name="Line 13"/>
          <p:cNvSpPr>
            <a:spLocks noChangeShapeType="1"/>
          </p:cNvSpPr>
          <p:nvPr/>
        </p:nvSpPr>
        <p:spPr bwMode="auto">
          <a:xfrm>
            <a:off x="1911350" y="2948781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0" name="Line 14"/>
          <p:cNvSpPr>
            <a:spLocks noChangeShapeType="1"/>
          </p:cNvSpPr>
          <p:nvPr/>
        </p:nvSpPr>
        <p:spPr bwMode="auto">
          <a:xfrm>
            <a:off x="1911350" y="294878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1" name="Line 15"/>
          <p:cNvSpPr>
            <a:spLocks noChangeShapeType="1"/>
          </p:cNvSpPr>
          <p:nvPr/>
        </p:nvSpPr>
        <p:spPr bwMode="auto">
          <a:xfrm>
            <a:off x="1911350" y="378698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2" name="Line 16"/>
          <p:cNvSpPr>
            <a:spLocks noChangeShapeType="1"/>
          </p:cNvSpPr>
          <p:nvPr/>
        </p:nvSpPr>
        <p:spPr bwMode="auto">
          <a:xfrm>
            <a:off x="1911350" y="462518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3" name="Rectangle 17"/>
          <p:cNvSpPr>
            <a:spLocks noChangeArrowheads="1"/>
          </p:cNvSpPr>
          <p:nvPr/>
        </p:nvSpPr>
        <p:spPr bwMode="auto">
          <a:xfrm>
            <a:off x="1862138" y="4625181"/>
            <a:ext cx="177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goto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i="1" dirty="0" smtClean="0">
                <a:solidFill>
                  <a:srgbClr val="800080"/>
                </a:solidFill>
                <a:sym typeface="Symbol" pitchFamily="18" charset="2"/>
              </a:rPr>
              <a:t>begin</a:t>
            </a:r>
            <a:endParaRPr lang="en-US" altLang="zh-CN" sz="2000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4" name="Rectangle 18"/>
          <p:cNvSpPr>
            <a:spLocks noChangeArrowheads="1"/>
          </p:cNvSpPr>
          <p:nvPr/>
        </p:nvSpPr>
        <p:spPr bwMode="auto">
          <a:xfrm>
            <a:off x="3567113" y="2567781"/>
            <a:ext cx="1335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</a:p>
        </p:txBody>
      </p:sp>
      <p:sp>
        <p:nvSpPr>
          <p:cNvPr id="46095" name="Rectangle 19"/>
          <p:cNvSpPr>
            <a:spLocks noChangeArrowheads="1"/>
          </p:cNvSpPr>
          <p:nvPr/>
        </p:nvSpPr>
        <p:spPr bwMode="auto">
          <a:xfrm>
            <a:off x="3567113" y="3253581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</a:t>
            </a:r>
          </a:p>
        </p:txBody>
      </p: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3233738" y="3024981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3233738" y="3710781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8" name="Rectangle 22"/>
          <p:cNvSpPr>
            <a:spLocks noChangeArrowheads="1"/>
          </p:cNvSpPr>
          <p:nvPr/>
        </p:nvSpPr>
        <p:spPr bwMode="auto">
          <a:xfrm>
            <a:off x="2090738" y="4929981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9" name="Line 23"/>
          <p:cNvSpPr>
            <a:spLocks noChangeShapeType="1"/>
          </p:cNvSpPr>
          <p:nvPr/>
        </p:nvSpPr>
        <p:spPr bwMode="auto">
          <a:xfrm>
            <a:off x="1938338" y="500618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0" name="Line 24"/>
          <p:cNvSpPr>
            <a:spLocks noChangeShapeType="1"/>
          </p:cNvSpPr>
          <p:nvPr/>
        </p:nvSpPr>
        <p:spPr bwMode="auto">
          <a:xfrm>
            <a:off x="3538538" y="2948781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1" name="Rectangle 25"/>
          <p:cNvSpPr>
            <a:spLocks noChangeArrowheads="1"/>
          </p:cNvSpPr>
          <p:nvPr/>
        </p:nvSpPr>
        <p:spPr bwMode="auto">
          <a:xfrm>
            <a:off x="712788" y="3786981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E.true:</a:t>
            </a:r>
          </a:p>
        </p:txBody>
      </p:sp>
      <p:sp>
        <p:nvSpPr>
          <p:cNvPr id="46102" name="Rectangle 26"/>
          <p:cNvSpPr>
            <a:spLocks noChangeArrowheads="1"/>
          </p:cNvSpPr>
          <p:nvPr/>
        </p:nvSpPr>
        <p:spPr bwMode="auto">
          <a:xfrm>
            <a:off x="5000624" y="1859756"/>
            <a:ext cx="4143375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2200" b="1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200" b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200" b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200" b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while </a:t>
            </a:r>
            <a:r>
              <a:rPr lang="en-US" altLang="zh-CN" sz="2200" b="1" baseline="-25000" dirty="0">
                <a:sym typeface="Symbol" pitchFamily="18" charset="2"/>
              </a:rPr>
              <a:t> </a:t>
            </a:r>
          </a:p>
          <a:p>
            <a:pPr>
              <a:buClrTx/>
              <a:buNone/>
            </a:pPr>
            <a:r>
              <a:rPr lang="zh-CN" altLang="en-US" sz="2200" b="1" baseline="-25000" dirty="0">
                <a:sym typeface="Symbol" pitchFamily="18" charset="2"/>
              </a:rPr>
              <a:t>　　　　　</a:t>
            </a:r>
            <a:r>
              <a:rPr lang="en-US" altLang="zh-CN" sz="2200" b="1" dirty="0" smtClean="0">
                <a:sym typeface="Symbol" pitchFamily="18" charset="2"/>
              </a:rPr>
              <a:t>{ </a:t>
            </a:r>
            <a:r>
              <a:rPr lang="en-US" altLang="zh-CN" sz="2200" b="1" i="1" dirty="0" smtClean="0">
                <a:sym typeface="Symbol" pitchFamily="18" charset="2"/>
              </a:rPr>
              <a:t>begin </a:t>
            </a:r>
            <a:r>
              <a:rPr lang="en-US" altLang="zh-CN" sz="2200" b="1" dirty="0" smtClean="0">
                <a:sym typeface="Symbol" pitchFamily="18" charset="2"/>
              </a:rPr>
              <a:t>:=</a:t>
            </a:r>
            <a:r>
              <a:rPr lang="en-US" altLang="zh-CN" sz="2200" b="1" i="1" dirty="0" smtClean="0">
                <a:sym typeface="Symbol" pitchFamily="18" charset="2"/>
              </a:rPr>
              <a:t> </a:t>
            </a:r>
            <a:r>
              <a:rPr lang="en-US" altLang="zh-CN" sz="2200" b="1" i="1" dirty="0" err="1" smtClean="0">
                <a:ea typeface="华文行楷" pitchFamily="2" charset="-122"/>
                <a:sym typeface="Symbol" pitchFamily="18" charset="2"/>
              </a:rPr>
              <a:t>newlable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200" b="1" i="1" dirty="0" smtClean="0">
                <a:sym typeface="Symbol" pitchFamily="18" charset="2"/>
              </a:rPr>
              <a:t>              </a:t>
            </a:r>
            <a:r>
              <a:rPr lang="en-US" altLang="zh-CN" sz="2200" b="1" i="1" dirty="0" err="1" smtClean="0">
                <a:sym typeface="Symbol" pitchFamily="18" charset="2"/>
              </a:rPr>
              <a:t>E.true</a:t>
            </a:r>
            <a:r>
              <a:rPr lang="en-US" altLang="zh-CN" sz="2200" b="1" i="1" dirty="0" smtClean="0">
                <a:sym typeface="Symbol" pitchFamily="18" charset="2"/>
              </a:rPr>
              <a:t> </a:t>
            </a:r>
            <a:r>
              <a:rPr lang="en-US" altLang="zh-CN" sz="2200" b="1" dirty="0">
                <a:sym typeface="Symbol" pitchFamily="18" charset="2"/>
              </a:rPr>
              <a:t>:=</a:t>
            </a:r>
            <a:r>
              <a:rPr lang="en-US" altLang="zh-CN" sz="2200" b="1" i="1" dirty="0">
                <a:sym typeface="Symbol" pitchFamily="18" charset="2"/>
              </a:rPr>
              <a:t> </a:t>
            </a:r>
            <a:r>
              <a:rPr lang="en-US" altLang="zh-CN" sz="2200" b="1" i="1" dirty="0" err="1">
                <a:ea typeface="华文行楷" pitchFamily="2" charset="-122"/>
                <a:sym typeface="Symbol" pitchFamily="18" charset="2"/>
              </a:rPr>
              <a:t>newlable</a:t>
            </a:r>
            <a:r>
              <a:rPr lang="en-US" altLang="zh-CN" sz="2200" b="1" i="1" dirty="0"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200" b="1" i="1" dirty="0">
                <a:ea typeface="华文行楷" pitchFamily="2" charset="-122"/>
                <a:sym typeface="Symbol" pitchFamily="18" charset="2"/>
              </a:rPr>
              <a:t>　　　　</a:t>
            </a:r>
            <a:r>
              <a:rPr lang="en-US" altLang="zh-CN" sz="2200" b="1" i="1" dirty="0" err="1">
                <a:sym typeface="Symbol" pitchFamily="18" charset="2"/>
              </a:rPr>
              <a:t>E</a:t>
            </a:r>
            <a:r>
              <a:rPr lang="en-US" altLang="zh-CN" sz="2200" b="1" i="1" dirty="0" err="1">
                <a:ea typeface="华文行楷" pitchFamily="2" charset="-122"/>
                <a:sym typeface="Symbol" pitchFamily="18" charset="2"/>
              </a:rPr>
              <a:t>.false</a:t>
            </a:r>
            <a:r>
              <a:rPr lang="en-US" altLang="zh-CN" sz="22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200" b="1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2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200" b="1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200" b="1" dirty="0">
                <a:sym typeface="Symbol" pitchFamily="18" charset="2"/>
              </a:rPr>
              <a:t> }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200" b="1" i="1" dirty="0">
                <a:solidFill>
                  <a:srgbClr val="800080"/>
                </a:solidFill>
                <a:sym typeface="Symbol" pitchFamily="18" charset="2"/>
              </a:rPr>
              <a:t>　　</a:t>
            </a:r>
            <a:r>
              <a:rPr lang="en-US" altLang="zh-CN" sz="2200" b="1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en-US" altLang="zh-CN" sz="2200" b="1" dirty="0">
                <a:solidFill>
                  <a:srgbClr val="800080"/>
                </a:solidFill>
                <a:sym typeface="Symbol" pitchFamily="18" charset="2"/>
              </a:rPr>
              <a:t> do</a:t>
            </a:r>
            <a:r>
              <a:rPr lang="en-US" altLang="zh-CN" sz="2200" b="1" dirty="0">
                <a:sym typeface="Symbol" pitchFamily="18" charset="2"/>
              </a:rPr>
              <a:t> </a:t>
            </a:r>
            <a:endParaRPr lang="en-US" altLang="zh-CN" sz="2200" b="1" i="1" dirty="0">
              <a:solidFill>
                <a:srgbClr val="800080"/>
              </a:solidFill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200" b="1" dirty="0">
                <a:sym typeface="Symbol" pitchFamily="18" charset="2"/>
              </a:rPr>
              <a:t>　　　</a:t>
            </a:r>
            <a:r>
              <a:rPr lang="en-US" altLang="zh-CN" sz="2200" b="1" dirty="0">
                <a:sym typeface="Symbol" pitchFamily="18" charset="2"/>
              </a:rPr>
              <a:t>{ </a:t>
            </a:r>
            <a:r>
              <a:rPr lang="en-US" altLang="zh-CN" sz="2200" b="1" i="1" dirty="0">
                <a:sym typeface="Symbol" pitchFamily="18" charset="2"/>
              </a:rPr>
              <a:t>S</a:t>
            </a:r>
            <a:r>
              <a:rPr lang="en-US" altLang="zh-CN" sz="2200" b="1" baseline="-25000" dirty="0">
                <a:sym typeface="Symbol" pitchFamily="18" charset="2"/>
              </a:rPr>
              <a:t>1</a:t>
            </a:r>
            <a:r>
              <a:rPr lang="en-US" altLang="zh-CN" sz="2200" b="1" i="1" dirty="0">
                <a:sym typeface="Symbol" pitchFamily="18" charset="2"/>
              </a:rPr>
              <a:t>.next</a:t>
            </a:r>
            <a:r>
              <a:rPr lang="en-US" altLang="zh-CN" sz="2200" b="1" dirty="0">
                <a:sym typeface="Symbol" pitchFamily="18" charset="2"/>
              </a:rPr>
              <a:t> </a:t>
            </a:r>
            <a:r>
              <a:rPr lang="en-US" altLang="zh-CN" sz="2200" b="1" i="1" dirty="0">
                <a:sym typeface="Symbol" pitchFamily="18" charset="2"/>
              </a:rPr>
              <a:t> </a:t>
            </a:r>
            <a:r>
              <a:rPr lang="en-US" altLang="zh-CN" sz="2200" b="1" dirty="0">
                <a:sym typeface="Symbol" pitchFamily="18" charset="2"/>
              </a:rPr>
              <a:t>:=</a:t>
            </a:r>
            <a:r>
              <a:rPr lang="en-US" altLang="zh-CN" sz="2200" b="1" i="1" dirty="0">
                <a:sym typeface="Symbol" pitchFamily="18" charset="2"/>
              </a:rPr>
              <a:t> </a:t>
            </a:r>
            <a:r>
              <a:rPr lang="en-US" altLang="zh-CN" sz="2200" b="1" i="1" dirty="0" smtClean="0">
                <a:sym typeface="Symbol" pitchFamily="18" charset="2"/>
              </a:rPr>
              <a:t>begin</a:t>
            </a:r>
            <a:r>
              <a:rPr lang="en-US" altLang="zh-CN" sz="2200" b="1" dirty="0" smtClean="0">
                <a:sym typeface="Symbol" pitchFamily="18" charset="2"/>
              </a:rPr>
              <a:t> }</a:t>
            </a:r>
            <a:endParaRPr lang="zh-CN" altLang="en-US" sz="2200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200" b="1" dirty="0">
                <a:sym typeface="Symbol" pitchFamily="18" charset="2"/>
              </a:rPr>
              <a:t>　　</a:t>
            </a:r>
            <a:r>
              <a:rPr lang="en-US" altLang="zh-CN" sz="2200" b="1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200" b="1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zh-CN" altLang="en-US" sz="2200" b="1" baseline="-25000" dirty="0">
                <a:solidFill>
                  <a:srgbClr val="800080"/>
                </a:solidFill>
                <a:sym typeface="Symbol" pitchFamily="18" charset="2"/>
              </a:rPr>
              <a:t>　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200" b="1" baseline="-25000" dirty="0">
                <a:solidFill>
                  <a:srgbClr val="800080"/>
                </a:solidFill>
                <a:sym typeface="Symbol" pitchFamily="18" charset="2"/>
              </a:rPr>
              <a:t>　　　　</a:t>
            </a:r>
            <a:r>
              <a:rPr lang="en-US" altLang="zh-CN" sz="2200" b="1" dirty="0">
                <a:sym typeface="Symbol" pitchFamily="18" charset="2"/>
              </a:rPr>
              <a:t>{ </a:t>
            </a:r>
            <a:r>
              <a:rPr lang="en-US" altLang="zh-CN" sz="2200" b="1" i="1" dirty="0" err="1">
                <a:sym typeface="Symbol" pitchFamily="18" charset="2"/>
              </a:rPr>
              <a:t>S</a:t>
            </a:r>
            <a:r>
              <a:rPr lang="en-US" altLang="zh-CN" sz="2200" b="1" i="1" dirty="0" err="1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sz="22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200" b="1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2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label</a:t>
            </a:r>
            <a:r>
              <a:rPr lang="en-US" altLang="zh-CN" sz="2200" b="1" dirty="0" smtClean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200" b="1" i="1" dirty="0" smtClean="0">
                <a:sym typeface="Symbol" pitchFamily="18" charset="2"/>
              </a:rPr>
              <a:t>begin</a:t>
            </a:r>
            <a:r>
              <a:rPr lang="en-US" altLang="zh-CN" sz="2200" b="1" dirty="0" smtClean="0">
                <a:ea typeface="华文行楷" pitchFamily="2" charset="-122"/>
                <a:sym typeface="Symbol" pitchFamily="18" charset="2"/>
              </a:rPr>
              <a:t>)</a:t>
            </a:r>
            <a:endParaRPr lang="en-US" altLang="zh-CN" sz="2200" b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zh-CN" altLang="en-US" sz="2200" b="1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200" b="1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2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200" b="1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200" b="1" i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200" b="1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200" b="1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2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label</a:t>
            </a:r>
            <a:r>
              <a:rPr lang="en-US" altLang="zh-CN" sz="2200" b="1" dirty="0" smtClean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200" b="1" i="1" dirty="0" err="1" smtClean="0"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200" b="1" dirty="0" smtClean="0">
                <a:ea typeface="华文行楷" pitchFamily="2" charset="-122"/>
                <a:sym typeface="Symbol" pitchFamily="18" charset="2"/>
              </a:rPr>
              <a:t>)</a:t>
            </a:r>
            <a:endParaRPr lang="en-US" altLang="zh-CN" sz="2200" b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zh-CN" altLang="en-US" sz="2200" b="1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200" b="1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2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200" b="1" i="1" dirty="0">
                <a:sym typeface="Symbol" pitchFamily="18" charset="2"/>
              </a:rPr>
              <a:t>S</a:t>
            </a:r>
            <a:r>
              <a:rPr lang="en-US" altLang="zh-CN" sz="2200" b="1" baseline="-25000" dirty="0">
                <a:sym typeface="Symbol" pitchFamily="18" charset="2"/>
              </a:rPr>
              <a:t>1</a:t>
            </a:r>
            <a:r>
              <a:rPr lang="en-US" altLang="zh-CN" sz="2200" b="1" i="1" dirty="0">
                <a:ea typeface="华文行楷" pitchFamily="2" charset="-122"/>
                <a:sym typeface="Symbol" pitchFamily="18" charset="2"/>
              </a:rPr>
              <a:t>.code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200" b="1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200" b="1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200" b="1" i="1" dirty="0">
                <a:ea typeface="华文行楷" pitchFamily="2" charset="-122"/>
                <a:sym typeface="Symbol" pitchFamily="18" charset="2"/>
              </a:rPr>
              <a:t> gen(‘</a:t>
            </a:r>
            <a:r>
              <a:rPr lang="en-US" altLang="zh-CN" sz="2200" b="1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200" b="1" i="1" dirty="0"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200" b="1" i="1" dirty="0" smtClean="0">
                <a:sym typeface="Symbol" pitchFamily="18" charset="2"/>
              </a:rPr>
              <a:t>begin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)</a:t>
            </a:r>
            <a:endParaRPr lang="en-US" altLang="zh-CN" sz="2200" b="1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zh-CN" altLang="en-US" sz="2200" b="1" dirty="0">
                <a:sym typeface="Symbol" pitchFamily="18" charset="2"/>
              </a:rPr>
              <a:t>　　　</a:t>
            </a:r>
            <a:r>
              <a:rPr lang="en-US" altLang="zh-CN" sz="2200" b="1" dirty="0">
                <a:sym typeface="Symbol" pitchFamily="18" charset="2"/>
              </a:rPr>
              <a:t>}</a:t>
            </a:r>
            <a:r>
              <a:rPr lang="en-US" altLang="zh-CN" sz="2200" b="1" baseline="-25000" dirty="0">
                <a:sym typeface="Symbol" pitchFamily="18" charset="2"/>
              </a:rPr>
              <a:t> </a:t>
            </a:r>
          </a:p>
        </p:txBody>
      </p:sp>
      <p:sp>
        <p:nvSpPr>
          <p:cNvPr id="461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539552" y="188913"/>
            <a:ext cx="648072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控制流语句语法制导定义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90600" y="1124744"/>
            <a:ext cx="6894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repeat</a:t>
            </a:r>
            <a:r>
              <a:rPr lang="zh-CN" altLang="en-US" sz="2800" b="1" dirty="0" smtClean="0">
                <a:solidFill>
                  <a:srgbClr val="990099"/>
                </a:solidFill>
              </a:rPr>
              <a:t>语句</a:t>
            </a:r>
            <a:r>
              <a:rPr lang="zh-CN" altLang="en-US" sz="2800" b="1" dirty="0">
                <a:solidFill>
                  <a:srgbClr val="990099"/>
                </a:solidFill>
              </a:rPr>
              <a:t>（</a:t>
            </a:r>
            <a:r>
              <a:rPr lang="en-US" altLang="zh-CN" sz="2800" i="1" dirty="0">
                <a:solidFill>
                  <a:srgbClr val="990099"/>
                </a:solidFill>
              </a:rPr>
              <a:t>L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2051720" y="3933056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86" name="Rectangle 10"/>
          <p:cNvSpPr>
            <a:spLocks noChangeArrowheads="1"/>
          </p:cNvSpPr>
          <p:nvPr/>
        </p:nvSpPr>
        <p:spPr bwMode="auto">
          <a:xfrm>
            <a:off x="2123728" y="3212976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554038" y="2872581"/>
            <a:ext cx="1109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800080"/>
                </a:solidFill>
                <a:sym typeface="Symbol" pitchFamily="18" charset="2"/>
              </a:rPr>
              <a:t>begin </a:t>
            </a:r>
            <a:r>
              <a:rPr lang="en-US" altLang="zh-CN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755576" y="4797152"/>
            <a:ext cx="1090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89" name="Line 13"/>
          <p:cNvSpPr>
            <a:spLocks noChangeShapeType="1"/>
          </p:cNvSpPr>
          <p:nvPr/>
        </p:nvSpPr>
        <p:spPr bwMode="auto">
          <a:xfrm>
            <a:off x="1911350" y="2948781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0" name="Line 14"/>
          <p:cNvSpPr>
            <a:spLocks noChangeShapeType="1"/>
          </p:cNvSpPr>
          <p:nvPr/>
        </p:nvSpPr>
        <p:spPr bwMode="auto">
          <a:xfrm>
            <a:off x="1911350" y="294878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1" name="Line 15"/>
          <p:cNvSpPr>
            <a:spLocks noChangeShapeType="1"/>
          </p:cNvSpPr>
          <p:nvPr/>
        </p:nvSpPr>
        <p:spPr bwMode="auto">
          <a:xfrm>
            <a:off x="1911350" y="378698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4" name="Rectangle 18"/>
          <p:cNvSpPr>
            <a:spLocks noChangeArrowheads="1"/>
          </p:cNvSpPr>
          <p:nvPr/>
        </p:nvSpPr>
        <p:spPr bwMode="auto">
          <a:xfrm>
            <a:off x="3567113" y="3501008"/>
            <a:ext cx="1335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5" name="Rectangle 19"/>
          <p:cNvSpPr>
            <a:spLocks noChangeArrowheads="1"/>
          </p:cNvSpPr>
          <p:nvPr/>
        </p:nvSpPr>
        <p:spPr bwMode="auto">
          <a:xfrm>
            <a:off x="3567113" y="4005064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3233738" y="3958208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3233738" y="4462264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8" name="Rectangle 22"/>
          <p:cNvSpPr>
            <a:spLocks noChangeArrowheads="1"/>
          </p:cNvSpPr>
          <p:nvPr/>
        </p:nvSpPr>
        <p:spPr bwMode="auto">
          <a:xfrm>
            <a:off x="2195736" y="4797152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9" name="Line 23"/>
          <p:cNvSpPr>
            <a:spLocks noChangeShapeType="1"/>
          </p:cNvSpPr>
          <p:nvPr/>
        </p:nvSpPr>
        <p:spPr bwMode="auto">
          <a:xfrm>
            <a:off x="1907704" y="4725144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0" name="Line 24"/>
          <p:cNvSpPr>
            <a:spLocks noChangeShapeType="1"/>
          </p:cNvSpPr>
          <p:nvPr/>
        </p:nvSpPr>
        <p:spPr bwMode="auto">
          <a:xfrm>
            <a:off x="3538538" y="2948781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1" name="Rectangle 25"/>
          <p:cNvSpPr>
            <a:spLocks noChangeArrowheads="1"/>
          </p:cNvSpPr>
          <p:nvPr/>
        </p:nvSpPr>
        <p:spPr bwMode="auto">
          <a:xfrm>
            <a:off x="712788" y="3786981"/>
            <a:ext cx="11705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 dirty="0" smtClean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102" name="Rectangle 26"/>
          <p:cNvSpPr>
            <a:spLocks noChangeArrowheads="1"/>
          </p:cNvSpPr>
          <p:nvPr/>
        </p:nvSpPr>
        <p:spPr bwMode="auto">
          <a:xfrm>
            <a:off x="4860032" y="1916832"/>
            <a:ext cx="414337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2200" b="1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200" b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200" b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200" b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repeat</a:t>
            </a:r>
            <a:endParaRPr lang="en-US" altLang="zh-CN" sz="2200" b="1" baseline="-25000" dirty="0">
              <a:sym typeface="Symbol" pitchFamily="18" charset="2"/>
            </a:endParaRPr>
          </a:p>
          <a:p>
            <a:pPr>
              <a:buClrTx/>
              <a:buNone/>
            </a:pPr>
            <a:r>
              <a:rPr lang="zh-CN" altLang="en-US" sz="2200" b="1" baseline="-25000" dirty="0">
                <a:sym typeface="Symbol" pitchFamily="18" charset="2"/>
              </a:rPr>
              <a:t>　　　</a:t>
            </a:r>
            <a:r>
              <a:rPr lang="en-US" altLang="zh-CN" sz="2200" b="1" dirty="0" smtClean="0">
                <a:sym typeface="Symbol" pitchFamily="18" charset="2"/>
              </a:rPr>
              <a:t>{ </a:t>
            </a:r>
            <a:r>
              <a:rPr lang="en-US" altLang="zh-CN" sz="2200" b="1" i="1" dirty="0" smtClean="0">
                <a:sym typeface="Symbol" pitchFamily="18" charset="2"/>
              </a:rPr>
              <a:t>begin </a:t>
            </a:r>
            <a:r>
              <a:rPr lang="en-US" altLang="zh-CN" sz="2200" b="1" dirty="0" smtClean="0">
                <a:sym typeface="Symbol" pitchFamily="18" charset="2"/>
              </a:rPr>
              <a:t>:=</a:t>
            </a:r>
            <a:r>
              <a:rPr lang="en-US" altLang="zh-CN" sz="2200" b="1" i="1" dirty="0" smtClean="0">
                <a:sym typeface="Symbol" pitchFamily="18" charset="2"/>
              </a:rPr>
              <a:t> </a:t>
            </a:r>
            <a:r>
              <a:rPr lang="en-US" altLang="zh-CN" sz="2200" b="1" i="1" dirty="0" err="1" smtClean="0">
                <a:ea typeface="华文行楷" pitchFamily="2" charset="-122"/>
                <a:sym typeface="Symbol" pitchFamily="18" charset="2"/>
              </a:rPr>
              <a:t>newlable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;</a:t>
            </a:r>
            <a:r>
              <a:rPr lang="en-US" altLang="zh-CN" sz="2200" b="1" dirty="0" smtClean="0">
                <a:sym typeface="Symbol" pitchFamily="18" charset="2"/>
              </a:rPr>
              <a:t>} </a:t>
            </a:r>
            <a:endParaRPr lang="en-US" altLang="zh-CN" sz="2200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200" b="1" i="1" dirty="0">
                <a:solidFill>
                  <a:srgbClr val="800080"/>
                </a:solidFill>
                <a:sym typeface="Symbol" pitchFamily="18" charset="2"/>
              </a:rPr>
              <a:t>　　</a:t>
            </a:r>
            <a:r>
              <a:rPr lang="en-US" altLang="zh-CN" sz="2200" b="1" dirty="0" smtClean="0">
                <a:sym typeface="Symbol" pitchFamily="18" charset="2"/>
              </a:rPr>
              <a:t>{ </a:t>
            </a:r>
            <a:r>
              <a:rPr lang="en-US" altLang="zh-CN" sz="2200" b="1" i="1" dirty="0" smtClean="0">
                <a:sym typeface="Symbol" pitchFamily="18" charset="2"/>
              </a:rPr>
              <a:t>S</a:t>
            </a:r>
            <a:r>
              <a:rPr lang="en-US" altLang="zh-CN" sz="2200" b="1" baseline="-25000" dirty="0" smtClean="0">
                <a:sym typeface="Symbol" pitchFamily="18" charset="2"/>
              </a:rPr>
              <a:t>1</a:t>
            </a:r>
            <a:r>
              <a:rPr lang="en-US" altLang="zh-CN" sz="2200" b="1" i="1" dirty="0" smtClean="0">
                <a:sym typeface="Symbol" pitchFamily="18" charset="2"/>
              </a:rPr>
              <a:t>.next</a:t>
            </a:r>
            <a:r>
              <a:rPr lang="en-US" altLang="zh-CN" sz="2200" b="1" dirty="0" smtClean="0">
                <a:sym typeface="Symbol" pitchFamily="18" charset="2"/>
              </a:rPr>
              <a:t> </a:t>
            </a:r>
            <a:r>
              <a:rPr lang="en-US" altLang="zh-CN" sz="2200" b="1" i="1" dirty="0" smtClean="0">
                <a:sym typeface="Symbol" pitchFamily="18" charset="2"/>
              </a:rPr>
              <a:t> </a:t>
            </a:r>
            <a:r>
              <a:rPr lang="en-US" altLang="zh-CN" sz="2200" b="1" dirty="0">
                <a:sym typeface="Symbol" pitchFamily="18" charset="2"/>
              </a:rPr>
              <a:t>:=</a:t>
            </a:r>
            <a:r>
              <a:rPr lang="en-US" altLang="zh-CN" sz="2200" b="1" i="1" dirty="0">
                <a:sym typeface="Symbol" pitchFamily="18" charset="2"/>
              </a:rPr>
              <a:t> </a:t>
            </a:r>
            <a:r>
              <a:rPr lang="en-US" altLang="zh-CN" sz="2200" b="1" i="1" dirty="0" err="1" smtClean="0">
                <a:ea typeface="华文行楷" pitchFamily="2" charset="-122"/>
                <a:sym typeface="Symbol" pitchFamily="18" charset="2"/>
              </a:rPr>
              <a:t>newlable</a:t>
            </a:r>
            <a:r>
              <a:rPr lang="en-US" altLang="zh-CN" sz="2200" b="1" dirty="0" smtClean="0">
                <a:sym typeface="Symbol" pitchFamily="18" charset="2"/>
              </a:rPr>
              <a:t>}</a:t>
            </a:r>
            <a:r>
              <a:rPr lang="en-US" altLang="zh-CN" sz="2200" b="1" i="1" dirty="0" smtClean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200" b="1" baseline="-25000" dirty="0" smtClean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zh-CN" altLang="en-US" sz="2200" b="1" baseline="-25000" dirty="0">
                <a:solidFill>
                  <a:srgbClr val="800080"/>
                </a:solidFill>
                <a:sym typeface="Symbol" pitchFamily="18" charset="2"/>
              </a:rPr>
              <a:t>　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200" b="1" baseline="-25000" dirty="0">
                <a:solidFill>
                  <a:srgbClr val="800080"/>
                </a:solidFill>
                <a:sym typeface="Symbol" pitchFamily="18" charset="2"/>
              </a:rPr>
              <a:t>　　　</a:t>
            </a:r>
            <a:r>
              <a:rPr lang="en-US" altLang="zh-CN" sz="2200" b="1" dirty="0" smtClean="0">
                <a:solidFill>
                  <a:srgbClr val="800080"/>
                </a:solidFill>
                <a:sym typeface="Symbol" pitchFamily="18" charset="2"/>
              </a:rPr>
              <a:t>Until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200" b="1" dirty="0" smtClean="0">
                <a:solidFill>
                  <a:srgbClr val="800080"/>
                </a:solidFill>
                <a:sym typeface="Symbol" pitchFamily="18" charset="2"/>
              </a:rPr>
              <a:t>       </a:t>
            </a:r>
            <a:r>
              <a:rPr lang="en-US" altLang="zh-CN" sz="2200" b="1" dirty="0" smtClean="0">
                <a:solidFill>
                  <a:schemeClr val="tx1"/>
                </a:solidFill>
                <a:sym typeface="Symbol" pitchFamily="18" charset="2"/>
              </a:rPr>
              <a:t> {</a:t>
            </a:r>
            <a:r>
              <a:rPr lang="en-US" altLang="zh-CN" sz="2200" b="1" i="1" dirty="0" err="1" smtClean="0">
                <a:sym typeface="Symbol" pitchFamily="18" charset="2"/>
              </a:rPr>
              <a:t>E</a:t>
            </a:r>
            <a:r>
              <a:rPr lang="en-US" altLang="zh-CN" sz="2200" b="1" i="1" dirty="0" err="1" smtClean="0">
                <a:ea typeface="华文行楷" pitchFamily="2" charset="-122"/>
                <a:sym typeface="Symbol" pitchFamily="18" charset="2"/>
              </a:rPr>
              <a:t>.true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200" b="1" dirty="0" smtClean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200" b="1" i="1" dirty="0" err="1" smtClean="0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200" b="1" dirty="0" smtClean="0">
                <a:sym typeface="Symbol" pitchFamily="18" charset="2"/>
              </a:rPr>
              <a:t> ;</a:t>
            </a:r>
          </a:p>
          <a:p>
            <a:pPr>
              <a:buClrTx/>
              <a:buNone/>
            </a:pPr>
            <a:r>
              <a:rPr lang="en-US" altLang="zh-CN" sz="2200" b="1" i="1" dirty="0" smtClean="0">
                <a:sym typeface="Symbol" pitchFamily="18" charset="2"/>
              </a:rPr>
              <a:t>         </a:t>
            </a:r>
            <a:r>
              <a:rPr lang="en-US" altLang="zh-CN" sz="2200" b="1" i="1" dirty="0" err="1" smtClean="0">
                <a:sym typeface="Symbol" pitchFamily="18" charset="2"/>
              </a:rPr>
              <a:t>E.false</a:t>
            </a:r>
            <a:r>
              <a:rPr lang="en-US" altLang="zh-CN" sz="2200" b="1" i="1" dirty="0" smtClean="0">
                <a:sym typeface="Symbol" pitchFamily="18" charset="2"/>
              </a:rPr>
              <a:t> </a:t>
            </a:r>
            <a:r>
              <a:rPr lang="en-US" altLang="zh-CN" sz="2200" b="1" dirty="0" smtClean="0">
                <a:sym typeface="Symbol" pitchFamily="18" charset="2"/>
              </a:rPr>
              <a:t>:=</a:t>
            </a:r>
            <a:r>
              <a:rPr lang="en-US" altLang="zh-CN" sz="2200" b="1" i="1" dirty="0" smtClean="0">
                <a:sym typeface="Symbol" pitchFamily="18" charset="2"/>
              </a:rPr>
              <a:t> 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begin;</a:t>
            </a:r>
            <a:r>
              <a:rPr lang="en-US" altLang="zh-CN" sz="2200" b="1" dirty="0" smtClean="0">
                <a:sym typeface="Symbol" pitchFamily="18" charset="2"/>
              </a:rPr>
              <a:t>}</a:t>
            </a:r>
            <a:r>
              <a:rPr lang="en-US" altLang="zh-CN" sz="2200" b="1" i="1" dirty="0" smtClean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en-US" altLang="zh-CN" sz="2200" b="1" dirty="0" smtClean="0">
                <a:sym typeface="Symbol" pitchFamily="18" charset="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200" b="1" dirty="0" smtClean="0">
                <a:sym typeface="Symbol" pitchFamily="18" charset="2"/>
              </a:rPr>
              <a:t>        { </a:t>
            </a:r>
            <a:r>
              <a:rPr lang="en-US" altLang="zh-CN" sz="2200" b="1" i="1" dirty="0" err="1" smtClean="0">
                <a:sym typeface="Symbol" pitchFamily="18" charset="2"/>
              </a:rPr>
              <a:t>S</a:t>
            </a:r>
            <a:r>
              <a:rPr lang="en-US" altLang="zh-CN" sz="2200" b="1" i="1" dirty="0" err="1" smtClean="0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200" b="1" dirty="0" smtClean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 label</a:t>
            </a:r>
            <a:r>
              <a:rPr lang="en-US" altLang="zh-CN" sz="2200" b="1" dirty="0" smtClean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200" b="1" i="1" dirty="0" smtClean="0">
                <a:sym typeface="Symbol" pitchFamily="18" charset="2"/>
              </a:rPr>
              <a:t>begin</a:t>
            </a:r>
            <a:r>
              <a:rPr lang="en-US" altLang="zh-CN" sz="2200" b="1" dirty="0" smtClean="0">
                <a:ea typeface="华文行楷" pitchFamily="2" charset="-122"/>
                <a:sym typeface="Symbol" pitchFamily="18" charset="2"/>
              </a:rPr>
              <a:t>)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200" b="1" i="1" dirty="0" smtClean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200" b="1" dirty="0" smtClean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200" b="1" i="1" dirty="0" smtClean="0">
                <a:sym typeface="Symbol" pitchFamily="18" charset="2"/>
              </a:rPr>
              <a:t>S</a:t>
            </a:r>
            <a:r>
              <a:rPr lang="en-US" altLang="zh-CN" sz="2200" b="1" baseline="-25000" dirty="0" smtClean="0">
                <a:sym typeface="Symbol" pitchFamily="18" charset="2"/>
              </a:rPr>
              <a:t>1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.code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200" b="1" i="1" dirty="0" smtClean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200" b="1" dirty="0" smtClean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 label</a:t>
            </a:r>
            <a:r>
              <a:rPr lang="en-US" altLang="zh-CN" sz="2200" b="1" dirty="0" smtClean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200" b="1" i="1" dirty="0" smtClean="0">
                <a:sym typeface="Symbol" pitchFamily="18" charset="2"/>
              </a:rPr>
              <a:t>S</a:t>
            </a:r>
            <a:r>
              <a:rPr lang="en-US" altLang="zh-CN" sz="2200" b="1" baseline="-25000" dirty="0" smtClean="0">
                <a:sym typeface="Symbol" pitchFamily="18" charset="2"/>
              </a:rPr>
              <a:t>1</a:t>
            </a:r>
            <a:r>
              <a:rPr lang="en-US" altLang="zh-CN" sz="2200" b="1" i="1" dirty="0" smtClean="0">
                <a:sym typeface="Symbol" pitchFamily="18" charset="2"/>
              </a:rPr>
              <a:t>.next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200" b="1" dirty="0" smtClean="0">
                <a:ea typeface="华文行楷" pitchFamily="2" charset="-122"/>
                <a:sym typeface="Symbol" pitchFamily="18" charset="2"/>
              </a:rPr>
              <a:t>)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200" b="1" i="1" dirty="0" smtClean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200" b="1" dirty="0" smtClean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2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200" b="1" i="1" dirty="0" err="1" smtClean="0">
                <a:ea typeface="华文行楷" pitchFamily="2" charset="-122"/>
                <a:sym typeface="Symbol" pitchFamily="18" charset="2"/>
              </a:rPr>
              <a:t>E.code</a:t>
            </a:r>
            <a:r>
              <a:rPr lang="zh-CN" altLang="en-US" sz="2200" b="1" i="1" dirty="0" smtClean="0">
                <a:ea typeface="华文行楷" pitchFamily="2" charset="-122"/>
                <a:sym typeface="Symbol" pitchFamily="18" charset="2"/>
              </a:rPr>
              <a:t>　　　　　</a:t>
            </a:r>
            <a:endParaRPr lang="en-US" altLang="zh-CN" sz="2200" b="1" i="1" dirty="0" smtClean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zh-CN" altLang="en-US" sz="2200" b="1" dirty="0" smtClean="0">
                <a:sym typeface="Symbol" pitchFamily="18" charset="2"/>
              </a:rPr>
              <a:t>　　　</a:t>
            </a:r>
            <a:r>
              <a:rPr lang="en-US" altLang="zh-CN" sz="2200" b="1" dirty="0" smtClean="0">
                <a:sym typeface="Symbol" pitchFamily="18" charset="2"/>
              </a:rPr>
              <a:t>}</a:t>
            </a:r>
            <a:r>
              <a:rPr lang="en-US" altLang="zh-CN" sz="2200" b="1" baseline="-25000" dirty="0" smtClean="0">
                <a:sym typeface="Symbol" pitchFamily="18" charset="2"/>
              </a:rPr>
              <a:t> </a:t>
            </a:r>
          </a:p>
        </p:txBody>
      </p:sp>
      <p:sp>
        <p:nvSpPr>
          <p:cNvPr id="461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539552" y="188913"/>
            <a:ext cx="648072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控制流语句语法制导定义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90" name="AutoShape 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1" name="AutoShape 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2" name="AutoShape 4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3" name="AutoShape 4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4" name="Rectangle 42"/>
          <p:cNvSpPr>
            <a:spLocks noChangeArrowheads="1"/>
          </p:cNvSpPr>
          <p:nvPr/>
        </p:nvSpPr>
        <p:spPr bwMode="auto">
          <a:xfrm>
            <a:off x="1524000" y="188913"/>
            <a:ext cx="297599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8.1 </a:t>
            </a:r>
            <a:r>
              <a:rPr lang="zh-CN" altLang="en-US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</a:t>
            </a:r>
          </a:p>
        </p:txBody>
      </p:sp>
      <p:sp>
        <p:nvSpPr>
          <p:cNvPr id="305196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120775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</a:rPr>
              <a:t>8.1.2 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符号</a:t>
            </a:r>
            <a:r>
              <a:rPr lang="zh-CN" altLang="en-US" sz="3200" b="1" dirty="0">
                <a:solidFill>
                  <a:srgbClr val="800080"/>
                </a:solidFill>
              </a:rPr>
              <a:t>的常见属性</a:t>
            </a:r>
          </a:p>
        </p:txBody>
      </p:sp>
      <p:sp>
        <p:nvSpPr>
          <p:cNvPr id="305198" name="AutoShape 4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9" name="AutoShape 4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00" name="AutoShape 4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01" name="AutoShape 4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1104900" y="1773238"/>
            <a:ext cx="65151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符号名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符号的类别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符号的类型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符号的存储类别和存储分配信息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符号的作用域信息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其他属性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lang="zh-CN" altLang="en-US" b="1" dirty="0"/>
              <a:t>数组内情向量</a:t>
            </a:r>
            <a:endParaRPr kumimoji="0" lang="zh-CN" altLang="en-US" b="1" dirty="0"/>
          </a:p>
          <a:p>
            <a:pPr lvl="1">
              <a:buClrTx/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lang="zh-CN" altLang="en-US" b="1" dirty="0"/>
              <a:t>记录结构的成员信息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endParaRPr kumimoji="0" lang="zh-CN" altLang="en-US" b="1" dirty="0">
              <a:latin typeface="楷体_GB2312" pitchFamily="49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lang="zh-CN" altLang="en-US" b="1" dirty="0"/>
              <a:t>函数及过程的形参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endParaRPr kumimoji="0" lang="zh-CN" altLang="en-US" b="1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复合语句的语法制导翻译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990600" y="1725613"/>
            <a:ext cx="8153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顺序复合语句（</a:t>
            </a:r>
            <a:r>
              <a:rPr lang="en-US" altLang="zh-CN" sz="2800" i="1" dirty="0">
                <a:solidFill>
                  <a:srgbClr val="990099"/>
                </a:solidFill>
              </a:rPr>
              <a:t>L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28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ym typeface="Symbol" pitchFamily="18" charset="2"/>
              </a:rPr>
              <a:t>                                      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  {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sym typeface="Symbol" pitchFamily="18" charset="2"/>
              </a:rPr>
              <a:t>.next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sym typeface="Symbol" pitchFamily="18" charset="2"/>
              </a:rPr>
              <a:t>newlable</a:t>
            </a:r>
            <a:r>
              <a:rPr lang="en-US" altLang="zh-CN" dirty="0">
                <a:sym typeface="Symbol" pitchFamily="18" charset="2"/>
              </a:rPr>
              <a:t> }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 ;</a:t>
            </a:r>
            <a:endParaRPr lang="en-US" altLang="zh-CN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dirty="0">
                <a:sym typeface="Symbol" pitchFamily="18" charset="2"/>
              </a:rPr>
              <a:t>                                                  {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sym typeface="Symbol" pitchFamily="18" charset="2"/>
              </a:rPr>
              <a:t>S.next</a:t>
            </a:r>
            <a:r>
              <a:rPr lang="en-US" altLang="zh-CN" dirty="0">
                <a:sym typeface="Symbol" pitchFamily="18" charset="2"/>
              </a:rPr>
              <a:t> }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sym typeface="Symbol" pitchFamily="18" charset="2"/>
              </a:rPr>
              <a:t>                                                  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sym typeface="Symbol" pitchFamily="18" charset="2"/>
              </a:rPr>
              <a:t>.code</a:t>
            </a:r>
            <a:endParaRPr lang="en-US" altLang="zh-CN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                                             </a:t>
            </a:r>
            <a:r>
              <a:rPr lang="zh-CN" altLang="en-US" i="1" dirty="0">
                <a:ea typeface="华文行楷" pitchFamily="2" charset="-122"/>
                <a:sym typeface="Symbol" pitchFamily="18" charset="2"/>
              </a:rPr>
              <a:t>　　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|| </a:t>
            </a:r>
            <a:r>
              <a:rPr lang="en-US" altLang="zh-CN" i="1" dirty="0" smtClean="0">
                <a:ea typeface="华文行楷" pitchFamily="2" charset="-122"/>
                <a:sym typeface="Symbol" pitchFamily="18" charset="2"/>
              </a:rPr>
              <a:t>label(</a:t>
            </a:r>
            <a:r>
              <a:rPr lang="en-US" altLang="zh-CN" i="1" dirty="0" smtClean="0">
                <a:sym typeface="Symbol" pitchFamily="18" charset="2"/>
              </a:rPr>
              <a:t>S</a:t>
            </a:r>
            <a:r>
              <a:rPr lang="en-US" altLang="zh-CN" baseline="-25000" dirty="0" smtClean="0">
                <a:sym typeface="Symbol" pitchFamily="18" charset="2"/>
              </a:rPr>
              <a:t>1</a:t>
            </a:r>
            <a:r>
              <a:rPr lang="en-US" altLang="zh-CN" i="1" dirty="0" smtClean="0">
                <a:sym typeface="Symbol" pitchFamily="18" charset="2"/>
              </a:rPr>
              <a:t>.next</a:t>
            </a:r>
            <a:r>
              <a:rPr lang="en-US" altLang="zh-CN" i="1" dirty="0" smtClean="0">
                <a:ea typeface="华文行楷" pitchFamily="2" charset="-122"/>
                <a:sym typeface="Symbol" pitchFamily="18" charset="2"/>
              </a:rPr>
              <a:t>)</a:t>
            </a:r>
            <a:endParaRPr lang="en-US" altLang="zh-CN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                                             </a:t>
            </a:r>
            <a:r>
              <a:rPr lang="zh-CN" altLang="en-US" i="1" dirty="0">
                <a:ea typeface="华文行楷" pitchFamily="2" charset="-122"/>
                <a:sym typeface="Symbol" pitchFamily="18" charset="2"/>
              </a:rPr>
              <a:t>　　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||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.code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                                                  }</a:t>
            </a:r>
            <a:r>
              <a:rPr lang="en-US" altLang="zh-CN" baseline="-25000" dirty="0">
                <a:sym typeface="Symbol" pitchFamily="18" charset="2"/>
              </a:rPr>
              <a:t> </a:t>
            </a:r>
          </a:p>
        </p:txBody>
      </p:sp>
      <p:sp>
        <p:nvSpPr>
          <p:cNvPr id="471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124075" y="379095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.code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2101850" y="464820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684213" y="5210175"/>
            <a:ext cx="113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S.next:</a:t>
            </a:r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1911350" y="3581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1911350" y="3581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1911350" y="4419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1911350" y="5257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2090738" y="52292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3538538" y="3581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611188" y="4400550"/>
            <a:ext cx="124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.next: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39552" y="188913"/>
            <a:ext cx="648072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控制流语句语法制导定义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43608" y="188913"/>
            <a:ext cx="583264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2.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布尔表达式控制流翻译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11560" y="1124744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 smtClean="0">
                <a:solidFill>
                  <a:schemeClr val="tx1"/>
                </a:solidFill>
              </a:rPr>
              <a:t>布尔表达式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TAC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（短路代码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: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L-</a:t>
            </a:r>
            <a:r>
              <a:rPr lang="zh-CN" altLang="en-US" sz="2800" b="1" dirty="0">
                <a:solidFill>
                  <a:schemeClr val="tx1"/>
                </a:solidFill>
              </a:rPr>
              <a:t>翻译模式）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17484" name="Text Box 12"/>
          <p:cNvSpPr txBox="1">
            <a:spLocks noChangeArrowheads="1"/>
          </p:cNvSpPr>
          <p:nvPr/>
        </p:nvSpPr>
        <p:spPr bwMode="auto">
          <a:xfrm>
            <a:off x="611560" y="1772816"/>
            <a:ext cx="80645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84250" indent="-984250">
              <a:buFont typeface="Wingdings" pitchFamily="2" charset="2"/>
              <a:buNone/>
            </a:pPr>
            <a:r>
              <a:rPr lang="pt-BR" altLang="zh-CN" sz="2800" b="1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2800" b="1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pt-BR" altLang="zh-CN" sz="2800" b="1" dirty="0">
                <a:sym typeface="Symbol" pitchFamily="18" charset="2"/>
              </a:rPr>
              <a:t>{</a:t>
            </a:r>
            <a:r>
              <a:rPr lang="pt-BR" altLang="zh-CN" sz="2800" b="1" i="1" dirty="0">
                <a:sym typeface="Symbol" pitchFamily="18" charset="2"/>
              </a:rPr>
              <a:t> </a:t>
            </a:r>
            <a:r>
              <a:rPr lang="pt-BR" altLang="zh-CN" sz="2800" b="1" i="1" dirty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pt-BR" altLang="zh-CN" sz="2800" b="1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pt-BR" altLang="zh-CN" sz="2800" b="1" i="1" dirty="0">
                <a:sym typeface="Symbol" pitchFamily="18" charset="2"/>
              </a:rPr>
              <a:t>.true := E.true; </a:t>
            </a:r>
            <a:r>
              <a:rPr lang="pt-BR" altLang="zh-CN" sz="2800" b="1" i="1" dirty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pt-BR" altLang="zh-CN" sz="2800" b="1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pt-BR" altLang="zh-CN" sz="2800" b="1" i="1" dirty="0">
                <a:sym typeface="Symbol" pitchFamily="18" charset="2"/>
              </a:rPr>
              <a:t>.false := newlabel </a:t>
            </a:r>
            <a:r>
              <a:rPr lang="pt-BR" altLang="zh-CN" sz="2800" b="1" dirty="0" smtClean="0">
                <a:sym typeface="Symbol" pitchFamily="18" charset="2"/>
              </a:rPr>
              <a:t>}</a:t>
            </a:r>
            <a:r>
              <a:rPr lang="pt-BR" altLang="zh-CN" sz="2800" b="1" i="1" dirty="0" smtClean="0">
                <a:sym typeface="Symbol" pitchFamily="18" charset="2"/>
              </a:rPr>
              <a:t> </a:t>
            </a:r>
            <a:r>
              <a:rPr lang="pt-BR" altLang="zh-CN" sz="2800" b="1" i="1" dirty="0" smtClean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800" b="1" baseline="-25000" dirty="0" smtClean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2800" b="1" i="1" dirty="0" smtClean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2800" b="1" dirty="0">
                <a:solidFill>
                  <a:srgbClr val="800080"/>
                </a:solidFill>
                <a:sym typeface="Symbol" pitchFamily="18" charset="2"/>
              </a:rPr>
              <a:t></a:t>
            </a:r>
            <a:r>
              <a:rPr lang="pt-BR" altLang="zh-CN" sz="2800" b="1" dirty="0">
                <a:sym typeface="Symbol" pitchFamily="18" charset="2"/>
              </a:rPr>
              <a:t> </a:t>
            </a:r>
            <a:r>
              <a:rPr lang="pt-BR" altLang="zh-CN" sz="2800" b="1" dirty="0" smtClean="0">
                <a:sym typeface="Symbol" pitchFamily="18" charset="2"/>
              </a:rPr>
              <a:t>{ 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E</a:t>
            </a:r>
            <a:r>
              <a:rPr lang="pt-BR" altLang="zh-CN" sz="2800" b="1" baseline="-25000" dirty="0">
                <a:solidFill>
                  <a:srgbClr val="990099"/>
                </a:solidFill>
                <a:sym typeface="Symbol" pitchFamily="18" charset="2"/>
              </a:rPr>
              <a:t>2</a:t>
            </a:r>
            <a:r>
              <a:rPr lang="pt-BR" altLang="zh-CN" sz="2800" b="1" i="1" dirty="0">
                <a:sym typeface="Symbol" pitchFamily="18" charset="2"/>
              </a:rPr>
              <a:t>.true := E.true; 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E</a:t>
            </a:r>
            <a:r>
              <a:rPr lang="pt-BR" altLang="zh-CN" sz="2800" b="1" baseline="-25000" dirty="0">
                <a:solidFill>
                  <a:srgbClr val="990099"/>
                </a:solidFill>
                <a:sym typeface="Symbol" pitchFamily="18" charset="2"/>
              </a:rPr>
              <a:t>2</a:t>
            </a:r>
            <a:r>
              <a:rPr lang="pt-BR" altLang="zh-CN" sz="2800" b="1" i="1" dirty="0">
                <a:sym typeface="Symbol" pitchFamily="18" charset="2"/>
              </a:rPr>
              <a:t>.false := E.false </a:t>
            </a:r>
            <a:r>
              <a:rPr lang="pt-BR" altLang="zh-CN" sz="2800" b="1" dirty="0">
                <a:sym typeface="Symbol" pitchFamily="18" charset="2"/>
              </a:rPr>
              <a:t>}</a:t>
            </a:r>
            <a:r>
              <a:rPr lang="pt-BR" altLang="zh-CN" sz="2800" b="1" i="1" dirty="0">
                <a:sym typeface="Symbol" pitchFamily="18" charset="2"/>
              </a:rPr>
              <a:t> </a:t>
            </a:r>
            <a:r>
              <a:rPr lang="pt-BR" altLang="zh-CN" sz="2800" b="1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800" b="1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pt-BR" altLang="zh-CN" sz="2800" b="1" i="1" dirty="0">
                <a:sym typeface="Symbol" pitchFamily="18" charset="2"/>
              </a:rPr>
              <a:t> </a:t>
            </a:r>
            <a:r>
              <a:rPr lang="pt-BR" altLang="zh-CN" sz="2800" b="1" dirty="0" smtClean="0">
                <a:sym typeface="Symbol" pitchFamily="18" charset="2"/>
              </a:rPr>
              <a:t>{</a:t>
            </a:r>
            <a:r>
              <a:rPr lang="pt-BR" altLang="zh-CN" sz="2800" b="1" i="1" dirty="0" smtClean="0">
                <a:sym typeface="Symbol" pitchFamily="18" charset="2"/>
              </a:rPr>
              <a:t> 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E.code := E</a:t>
            </a:r>
            <a:r>
              <a:rPr lang="pt-BR" altLang="zh-CN" sz="2800" b="1" baseline="-25000" dirty="0">
                <a:solidFill>
                  <a:srgbClr val="990099"/>
                </a:solidFill>
                <a:sym typeface="Symbol" pitchFamily="18" charset="2"/>
              </a:rPr>
              <a:t>1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 .code </a:t>
            </a:r>
            <a:r>
              <a:rPr lang="pt-BR" altLang="zh-CN" sz="2800" b="1" dirty="0">
                <a:solidFill>
                  <a:srgbClr val="990099"/>
                </a:solidFill>
                <a:sym typeface="Symbol" pitchFamily="18" charset="2"/>
              </a:rPr>
              <a:t>||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 </a:t>
            </a:r>
            <a:r>
              <a:rPr lang="pt-BR" altLang="zh-CN" sz="2800" b="1" i="1" dirty="0" smtClean="0">
                <a:solidFill>
                  <a:srgbClr val="990099"/>
                </a:solidFill>
                <a:sym typeface="Symbol" pitchFamily="18" charset="2"/>
              </a:rPr>
              <a:t>label 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(E</a:t>
            </a:r>
            <a:r>
              <a:rPr lang="pt-BR" altLang="zh-CN" sz="2800" b="1" baseline="-25000" dirty="0">
                <a:solidFill>
                  <a:srgbClr val="990099"/>
                </a:solidFill>
                <a:sym typeface="Symbol" pitchFamily="18" charset="2"/>
              </a:rPr>
              <a:t>1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.false </a:t>
            </a:r>
            <a:r>
              <a:rPr lang="pt-BR" altLang="zh-CN" sz="2800" b="1" i="1" dirty="0" smtClean="0">
                <a:solidFill>
                  <a:srgbClr val="990099"/>
                </a:solidFill>
                <a:sym typeface="Symbol" pitchFamily="18" charset="2"/>
              </a:rPr>
              <a:t>)</a:t>
            </a:r>
            <a:r>
              <a:rPr lang="pt-BR" altLang="zh-CN" sz="2800" b="1" dirty="0" smtClean="0">
                <a:solidFill>
                  <a:srgbClr val="990099"/>
                </a:solidFill>
                <a:sym typeface="Symbol" pitchFamily="18" charset="2"/>
              </a:rPr>
              <a:t> </a:t>
            </a:r>
            <a:r>
              <a:rPr lang="pt-BR" altLang="zh-CN" sz="2800" b="1" dirty="0">
                <a:solidFill>
                  <a:srgbClr val="990099"/>
                </a:solidFill>
                <a:sym typeface="Symbol" pitchFamily="18" charset="2"/>
              </a:rPr>
              <a:t>|| 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E</a:t>
            </a:r>
            <a:r>
              <a:rPr lang="pt-BR" altLang="zh-CN" sz="2800" b="1" baseline="-25000" dirty="0">
                <a:solidFill>
                  <a:srgbClr val="990099"/>
                </a:solidFill>
                <a:sym typeface="Symbol" pitchFamily="18" charset="2"/>
              </a:rPr>
              <a:t>2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 .code</a:t>
            </a:r>
            <a:r>
              <a:rPr lang="pt-BR" altLang="zh-CN" sz="2800" b="1" dirty="0">
                <a:solidFill>
                  <a:srgbClr val="990099"/>
                </a:solidFill>
                <a:sym typeface="Symbol" pitchFamily="18" charset="2"/>
              </a:rPr>
              <a:t> </a:t>
            </a:r>
            <a:r>
              <a:rPr lang="pt-BR" altLang="zh-CN" sz="2800" b="1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pt-BR" altLang="zh-CN" sz="2800" b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800" b="1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2800" b="1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800" b="1" i="1" dirty="0">
                <a:sym typeface="Symbol" pitchFamily="18" charset="2"/>
              </a:rPr>
              <a:t> </a:t>
            </a:r>
            <a:r>
              <a:rPr lang="pt-BR" altLang="zh-CN" sz="2800" b="1" dirty="0">
                <a:sym typeface="Symbol" pitchFamily="18" charset="2"/>
              </a:rPr>
              <a:t>{ </a:t>
            </a:r>
            <a:r>
              <a:rPr lang="pt-BR" altLang="zh-CN" sz="2800" b="1" i="1" dirty="0">
                <a:sym typeface="Symbol" pitchFamily="18" charset="2"/>
              </a:rPr>
              <a:t>E</a:t>
            </a:r>
            <a:r>
              <a:rPr lang="pt-BR" altLang="zh-CN" sz="2800" b="1" baseline="-25000" dirty="0">
                <a:sym typeface="Symbol" pitchFamily="18" charset="2"/>
              </a:rPr>
              <a:t>1</a:t>
            </a:r>
            <a:r>
              <a:rPr lang="pt-BR" altLang="zh-CN" sz="2800" b="1" i="1" dirty="0">
                <a:sym typeface="Symbol" pitchFamily="18" charset="2"/>
              </a:rPr>
              <a:t>.false </a:t>
            </a:r>
            <a:r>
              <a:rPr lang="pt-BR" altLang="zh-CN" sz="2800" b="1" dirty="0">
                <a:sym typeface="Symbol" pitchFamily="18" charset="2"/>
              </a:rPr>
              <a:t>:=</a:t>
            </a:r>
            <a:r>
              <a:rPr lang="pt-BR" altLang="zh-CN" sz="2800" b="1" i="1" dirty="0">
                <a:sym typeface="Symbol" pitchFamily="18" charset="2"/>
              </a:rPr>
              <a:t> E.false; E</a:t>
            </a:r>
            <a:r>
              <a:rPr lang="pt-BR" altLang="zh-CN" sz="2800" b="1" baseline="-25000" dirty="0">
                <a:sym typeface="Symbol" pitchFamily="18" charset="2"/>
              </a:rPr>
              <a:t>1</a:t>
            </a:r>
            <a:r>
              <a:rPr lang="pt-BR" altLang="zh-CN" sz="2800" b="1" i="1" dirty="0">
                <a:sym typeface="Symbol" pitchFamily="18" charset="2"/>
              </a:rPr>
              <a:t>.true </a:t>
            </a:r>
            <a:r>
              <a:rPr lang="pt-BR" altLang="zh-CN" sz="2800" b="1" dirty="0">
                <a:sym typeface="Symbol" pitchFamily="18" charset="2"/>
              </a:rPr>
              <a:t>:=</a:t>
            </a:r>
            <a:r>
              <a:rPr lang="pt-BR" altLang="zh-CN" sz="2800" b="1" i="1" dirty="0">
                <a:sym typeface="Symbol" pitchFamily="18" charset="2"/>
              </a:rPr>
              <a:t> newlabel </a:t>
            </a:r>
            <a:r>
              <a:rPr lang="pt-BR" altLang="zh-CN" sz="2800" b="1" dirty="0">
                <a:sym typeface="Symbol" pitchFamily="18" charset="2"/>
              </a:rPr>
              <a:t>}</a:t>
            </a:r>
            <a:r>
              <a:rPr lang="pt-BR" altLang="zh-CN" sz="2800" b="1" i="1" dirty="0">
                <a:sym typeface="Symbol" pitchFamily="18" charset="2"/>
              </a:rPr>
              <a:t> </a:t>
            </a:r>
            <a:endParaRPr lang="pt-BR" altLang="zh-CN" sz="2800" b="1" i="1" dirty="0" smtClean="0">
              <a:sym typeface="Symbol" pitchFamily="18" charset="2"/>
            </a:endParaRPr>
          </a:p>
          <a:p>
            <a:pPr marL="809625">
              <a:buFont typeface="Wingdings" pitchFamily="2" charset="2"/>
              <a:buNone/>
            </a:pPr>
            <a:r>
              <a:rPr lang="pt-BR" altLang="zh-CN" sz="2800" b="1" i="1" dirty="0" smtClean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800" b="1" baseline="-25000" dirty="0" smtClean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2800" b="1" i="1" dirty="0" smtClean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2800" b="1" dirty="0">
                <a:solidFill>
                  <a:srgbClr val="800080"/>
                </a:solidFill>
                <a:sym typeface="Symbol" pitchFamily="18" charset="2"/>
              </a:rPr>
              <a:t></a:t>
            </a:r>
            <a:r>
              <a:rPr lang="pt-BR" altLang="zh-CN" sz="2800" b="1" i="1" dirty="0">
                <a:sym typeface="Symbol" pitchFamily="18" charset="2"/>
              </a:rPr>
              <a:t> </a:t>
            </a:r>
            <a:r>
              <a:rPr lang="pt-BR" altLang="zh-CN" sz="2800" b="1" dirty="0" smtClean="0">
                <a:sym typeface="Symbol" pitchFamily="18" charset="2"/>
              </a:rPr>
              <a:t>{</a:t>
            </a:r>
            <a:r>
              <a:rPr lang="pt-BR" altLang="zh-CN" sz="2800" b="1" i="1" dirty="0" smtClean="0">
                <a:sym typeface="Symbol" pitchFamily="18" charset="2"/>
              </a:rPr>
              <a:t> 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E</a:t>
            </a:r>
            <a:r>
              <a:rPr lang="pt-BR" altLang="zh-CN" sz="2800" b="1" baseline="-25000" dirty="0">
                <a:solidFill>
                  <a:srgbClr val="990099"/>
                </a:solidFill>
                <a:sym typeface="Symbol" pitchFamily="18" charset="2"/>
              </a:rPr>
              <a:t>2</a:t>
            </a:r>
            <a:r>
              <a:rPr lang="pt-BR" altLang="zh-CN" sz="2800" b="1" i="1" dirty="0">
                <a:sym typeface="Symbol" pitchFamily="18" charset="2"/>
              </a:rPr>
              <a:t>.false </a:t>
            </a:r>
            <a:r>
              <a:rPr lang="pt-BR" altLang="zh-CN" sz="2800" b="1" dirty="0">
                <a:sym typeface="Symbol" pitchFamily="18" charset="2"/>
              </a:rPr>
              <a:t>:=</a:t>
            </a:r>
            <a:r>
              <a:rPr lang="pt-BR" altLang="zh-CN" sz="2800" b="1" i="1" dirty="0">
                <a:sym typeface="Symbol" pitchFamily="18" charset="2"/>
              </a:rPr>
              <a:t> E.false; 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E</a:t>
            </a:r>
            <a:r>
              <a:rPr lang="pt-BR" altLang="zh-CN" sz="2800" b="1" baseline="-25000" dirty="0">
                <a:solidFill>
                  <a:srgbClr val="990099"/>
                </a:solidFill>
                <a:sym typeface="Symbol" pitchFamily="18" charset="2"/>
              </a:rPr>
              <a:t>2</a:t>
            </a:r>
            <a:r>
              <a:rPr lang="pt-BR" altLang="zh-CN" sz="2800" b="1" i="1" dirty="0">
                <a:sym typeface="Symbol" pitchFamily="18" charset="2"/>
              </a:rPr>
              <a:t>.true </a:t>
            </a:r>
            <a:r>
              <a:rPr lang="pt-BR" altLang="zh-CN" sz="2800" b="1" dirty="0">
                <a:sym typeface="Symbol" pitchFamily="18" charset="2"/>
              </a:rPr>
              <a:t>:=</a:t>
            </a:r>
            <a:r>
              <a:rPr lang="pt-BR" altLang="zh-CN" sz="2800" b="1" i="1" dirty="0">
                <a:sym typeface="Symbol" pitchFamily="18" charset="2"/>
              </a:rPr>
              <a:t> E.true </a:t>
            </a:r>
            <a:r>
              <a:rPr lang="pt-BR" altLang="zh-CN" sz="2800" b="1" dirty="0">
                <a:sym typeface="Symbol" pitchFamily="18" charset="2"/>
              </a:rPr>
              <a:t>} </a:t>
            </a:r>
            <a:r>
              <a:rPr lang="pt-BR" altLang="zh-CN" sz="2800" b="1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800" b="1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pt-BR" altLang="zh-CN" sz="2800" b="1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2800" b="1" dirty="0" smtClean="0">
                <a:solidFill>
                  <a:srgbClr val="990099"/>
                </a:solidFill>
                <a:sym typeface="Symbol" pitchFamily="18" charset="2"/>
              </a:rPr>
              <a:t>{</a:t>
            </a:r>
            <a:r>
              <a:rPr lang="pt-BR" altLang="zh-CN" sz="2800" b="1" i="1" dirty="0" smtClean="0">
                <a:solidFill>
                  <a:srgbClr val="990099"/>
                </a:solidFill>
                <a:sym typeface="Symbol" pitchFamily="18" charset="2"/>
              </a:rPr>
              <a:t> 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E.code </a:t>
            </a:r>
            <a:r>
              <a:rPr lang="pt-BR" altLang="zh-CN" sz="2800" b="1" dirty="0">
                <a:solidFill>
                  <a:srgbClr val="990099"/>
                </a:solidFill>
                <a:sym typeface="Symbol" pitchFamily="18" charset="2"/>
              </a:rPr>
              <a:t>:=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 E</a:t>
            </a:r>
            <a:r>
              <a:rPr lang="pt-BR" altLang="zh-CN" sz="2800" b="1" baseline="-25000" dirty="0">
                <a:solidFill>
                  <a:srgbClr val="990099"/>
                </a:solidFill>
                <a:sym typeface="Symbol" pitchFamily="18" charset="2"/>
              </a:rPr>
              <a:t>1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 .code </a:t>
            </a:r>
            <a:r>
              <a:rPr lang="pt-BR" altLang="zh-CN" sz="2800" b="1" dirty="0">
                <a:solidFill>
                  <a:srgbClr val="990099"/>
                </a:solidFill>
                <a:sym typeface="Symbol" pitchFamily="18" charset="2"/>
              </a:rPr>
              <a:t>||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 </a:t>
            </a:r>
            <a:r>
              <a:rPr lang="pt-BR" altLang="zh-CN" sz="2800" b="1" i="1" dirty="0" smtClean="0">
                <a:solidFill>
                  <a:srgbClr val="990099"/>
                </a:solidFill>
                <a:sym typeface="Symbol" pitchFamily="18" charset="2"/>
              </a:rPr>
              <a:t>label 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(E</a:t>
            </a:r>
            <a:r>
              <a:rPr lang="pt-BR" altLang="zh-CN" sz="2800" b="1" baseline="-25000" dirty="0">
                <a:solidFill>
                  <a:srgbClr val="990099"/>
                </a:solidFill>
                <a:sym typeface="Symbol" pitchFamily="18" charset="2"/>
              </a:rPr>
              <a:t>1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.true </a:t>
            </a:r>
            <a:r>
              <a:rPr lang="pt-BR" altLang="zh-CN" sz="2800" b="1" i="1" dirty="0" smtClean="0">
                <a:solidFill>
                  <a:srgbClr val="990099"/>
                </a:solidFill>
                <a:sym typeface="Symbol" pitchFamily="18" charset="2"/>
              </a:rPr>
              <a:t>) </a:t>
            </a:r>
            <a:r>
              <a:rPr lang="pt-BR" altLang="zh-CN" sz="2800" b="1" dirty="0">
                <a:solidFill>
                  <a:srgbClr val="990099"/>
                </a:solidFill>
                <a:sym typeface="Symbol" pitchFamily="18" charset="2"/>
              </a:rPr>
              <a:t>||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 </a:t>
            </a:r>
            <a:r>
              <a:rPr lang="pt-BR" altLang="zh-CN" sz="2800" b="1" i="1" dirty="0" smtClean="0">
                <a:solidFill>
                  <a:srgbClr val="990099"/>
                </a:solidFill>
                <a:sym typeface="Symbol" pitchFamily="18" charset="2"/>
              </a:rPr>
              <a:t> E</a:t>
            </a:r>
            <a:r>
              <a:rPr lang="pt-BR" altLang="zh-CN" sz="2800" b="1" baseline="-25000" dirty="0" smtClean="0">
                <a:solidFill>
                  <a:srgbClr val="990099"/>
                </a:solidFill>
                <a:sym typeface="Symbol" pitchFamily="18" charset="2"/>
              </a:rPr>
              <a:t>2</a:t>
            </a:r>
            <a:r>
              <a:rPr lang="pt-BR" altLang="zh-CN" sz="2800" b="1" i="1" dirty="0" smtClean="0">
                <a:solidFill>
                  <a:srgbClr val="990099"/>
                </a:solidFill>
                <a:sym typeface="Symbol" pitchFamily="18" charset="2"/>
              </a:rPr>
              <a:t> </a:t>
            </a:r>
            <a:r>
              <a:rPr lang="pt-BR" altLang="zh-CN" sz="2800" b="1" i="1" dirty="0">
                <a:solidFill>
                  <a:srgbClr val="990099"/>
                </a:solidFill>
                <a:sym typeface="Symbol" pitchFamily="18" charset="2"/>
              </a:rPr>
              <a:t>.code </a:t>
            </a:r>
            <a:r>
              <a:rPr lang="pt-BR" altLang="zh-CN" sz="2800" b="1" dirty="0" smtClean="0">
                <a:sym typeface="Symbol" pitchFamily="18" charset="2"/>
              </a:rPr>
              <a:t>}</a:t>
            </a:r>
            <a:endParaRPr lang="pt-BR" altLang="zh-CN" sz="2800" b="1" dirty="0">
              <a:sym typeface="Symbol" pitchFamily="18" charset="2"/>
            </a:endParaRPr>
          </a:p>
        </p:txBody>
      </p:sp>
      <p:sp>
        <p:nvSpPr>
          <p:cNvPr id="4301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24625"/>
            <a:ext cx="166688" cy="136525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24625"/>
            <a:ext cx="166688" cy="136525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24625"/>
            <a:ext cx="166688" cy="136525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24625"/>
            <a:ext cx="166688" cy="136525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43608" y="188913"/>
            <a:ext cx="583264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2.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布尔表达式控制流翻译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11560" y="1124744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 smtClean="0">
                <a:solidFill>
                  <a:schemeClr val="tx1"/>
                </a:solidFill>
              </a:rPr>
              <a:t>布尔表达式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TAC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（短路代码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: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L-</a:t>
            </a:r>
            <a:r>
              <a:rPr lang="zh-CN" altLang="en-US" sz="2800" b="1" dirty="0">
                <a:solidFill>
                  <a:schemeClr val="tx1"/>
                </a:solidFill>
              </a:rPr>
              <a:t>翻译模式）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17484" name="Text Box 12"/>
          <p:cNvSpPr txBox="1">
            <a:spLocks noChangeArrowheads="1"/>
          </p:cNvSpPr>
          <p:nvPr/>
        </p:nvSpPr>
        <p:spPr bwMode="auto">
          <a:xfrm>
            <a:off x="611560" y="1628800"/>
            <a:ext cx="80645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5475" indent="-625475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b="1" i="1" dirty="0" smtClean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b="1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b="1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b="1" dirty="0">
                <a:solidFill>
                  <a:srgbClr val="800080"/>
                </a:solidFill>
                <a:sym typeface="Symbol" pitchFamily="18" charset="2"/>
              </a:rPr>
              <a:t></a:t>
            </a:r>
            <a:r>
              <a:rPr lang="pt-BR" altLang="zh-CN" b="1" i="1" dirty="0">
                <a:sym typeface="Symbol" pitchFamily="18" charset="2"/>
              </a:rPr>
              <a:t> </a:t>
            </a:r>
            <a:r>
              <a:rPr lang="pt-BR" altLang="zh-CN" b="1" dirty="0">
                <a:sym typeface="Symbol" pitchFamily="18" charset="2"/>
              </a:rPr>
              <a:t>{ </a:t>
            </a:r>
            <a:r>
              <a:rPr lang="pt-BR" altLang="zh-CN" b="1" i="1" dirty="0">
                <a:sym typeface="Symbol" pitchFamily="18" charset="2"/>
              </a:rPr>
              <a:t>E</a:t>
            </a:r>
            <a:r>
              <a:rPr lang="pt-BR" altLang="zh-CN" b="1" baseline="-25000" dirty="0">
                <a:sym typeface="Symbol" pitchFamily="18" charset="2"/>
              </a:rPr>
              <a:t>1</a:t>
            </a:r>
            <a:r>
              <a:rPr lang="pt-BR" altLang="zh-CN" b="1" i="1" dirty="0">
                <a:sym typeface="Symbol" pitchFamily="18" charset="2"/>
              </a:rPr>
              <a:t>.true</a:t>
            </a:r>
            <a:r>
              <a:rPr lang="pt-BR" altLang="zh-CN" b="1" dirty="0">
                <a:sym typeface="Symbol" pitchFamily="18" charset="2"/>
              </a:rPr>
              <a:t> := </a:t>
            </a:r>
            <a:r>
              <a:rPr lang="pt-BR" altLang="zh-CN" b="1" i="1" dirty="0">
                <a:sym typeface="Symbol" pitchFamily="18" charset="2"/>
              </a:rPr>
              <a:t>E.false; E</a:t>
            </a:r>
            <a:r>
              <a:rPr lang="pt-BR" altLang="zh-CN" b="1" baseline="-25000" dirty="0">
                <a:sym typeface="Symbol" pitchFamily="18" charset="2"/>
              </a:rPr>
              <a:t>1</a:t>
            </a:r>
            <a:r>
              <a:rPr lang="pt-BR" altLang="zh-CN" b="1" i="1" dirty="0">
                <a:sym typeface="Symbol" pitchFamily="18" charset="2"/>
              </a:rPr>
              <a:t>.false </a:t>
            </a:r>
            <a:r>
              <a:rPr lang="pt-BR" altLang="zh-CN" b="1" dirty="0">
                <a:sym typeface="Symbol" pitchFamily="18" charset="2"/>
              </a:rPr>
              <a:t>:=</a:t>
            </a:r>
            <a:r>
              <a:rPr lang="pt-BR" altLang="zh-CN" b="1" i="1" dirty="0">
                <a:sym typeface="Symbol" pitchFamily="18" charset="2"/>
              </a:rPr>
              <a:t> E.true </a:t>
            </a:r>
            <a:r>
              <a:rPr lang="pt-BR" altLang="zh-CN" b="1" dirty="0">
                <a:sym typeface="Symbol" pitchFamily="18" charset="2"/>
              </a:rPr>
              <a:t>}</a:t>
            </a:r>
            <a:r>
              <a:rPr lang="pt-BR" altLang="zh-CN" b="1" i="1" dirty="0">
                <a:sym typeface="Symbol" pitchFamily="18" charset="2"/>
              </a:rPr>
              <a:t> </a:t>
            </a:r>
            <a:r>
              <a:rPr lang="pt-BR" altLang="zh-CN" b="1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b="1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b="1" i="1" dirty="0">
                <a:sym typeface="Symbol" pitchFamily="18" charset="2"/>
              </a:rPr>
              <a:t> </a:t>
            </a:r>
            <a:r>
              <a:rPr lang="pt-BR" altLang="zh-CN" b="1" i="1" dirty="0" smtClean="0">
                <a:sym typeface="Symbol" pitchFamily="18" charset="2"/>
              </a:rPr>
              <a:t>      </a:t>
            </a:r>
            <a:r>
              <a:rPr lang="pt-BR" altLang="zh-CN" b="1" dirty="0" smtClean="0">
                <a:sym typeface="Symbol" pitchFamily="18" charset="2"/>
              </a:rPr>
              <a:t>{</a:t>
            </a:r>
            <a:r>
              <a:rPr lang="pt-BR" altLang="zh-CN" b="1" i="1" dirty="0" smtClean="0">
                <a:sym typeface="Symbol" pitchFamily="18" charset="2"/>
              </a:rPr>
              <a:t> </a:t>
            </a:r>
            <a:r>
              <a:rPr lang="pt-BR" altLang="zh-CN" b="1" i="1" dirty="0">
                <a:sym typeface="Symbol" pitchFamily="18" charset="2"/>
              </a:rPr>
              <a:t>E.code </a:t>
            </a:r>
            <a:r>
              <a:rPr lang="pt-BR" altLang="zh-CN" b="1" dirty="0">
                <a:sym typeface="Symbol" pitchFamily="18" charset="2"/>
              </a:rPr>
              <a:t>:=</a:t>
            </a:r>
            <a:r>
              <a:rPr lang="pt-BR" altLang="zh-CN" b="1" i="1" dirty="0">
                <a:sym typeface="Symbol" pitchFamily="18" charset="2"/>
              </a:rPr>
              <a:t> E</a:t>
            </a:r>
            <a:r>
              <a:rPr lang="pt-BR" altLang="zh-CN" b="1" baseline="-25000" dirty="0">
                <a:sym typeface="Symbol" pitchFamily="18" charset="2"/>
              </a:rPr>
              <a:t>1</a:t>
            </a:r>
            <a:r>
              <a:rPr lang="pt-BR" altLang="zh-CN" b="1" i="1" dirty="0">
                <a:sym typeface="Symbol" pitchFamily="18" charset="2"/>
              </a:rPr>
              <a:t>.code </a:t>
            </a:r>
            <a:r>
              <a:rPr lang="pt-BR" altLang="zh-CN" b="1" dirty="0">
                <a:sym typeface="Symbol" pitchFamily="18" charset="2"/>
              </a:rPr>
              <a:t>}</a:t>
            </a:r>
          </a:p>
          <a:p>
            <a:pPr marL="625475" indent="-625475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b="1" i="1" dirty="0" smtClean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b="1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b="1" i="1" dirty="0">
                <a:sym typeface="Symbol" pitchFamily="18" charset="2"/>
              </a:rPr>
              <a:t> </a:t>
            </a:r>
            <a:r>
              <a:rPr lang="pt-BR" altLang="zh-CN" b="1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pt-BR" altLang="zh-CN" b="1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b="1" dirty="0">
                <a:sym typeface="Symbol" pitchFamily="18" charset="2"/>
              </a:rPr>
              <a:t>{ </a:t>
            </a:r>
            <a:r>
              <a:rPr lang="pt-BR" altLang="zh-CN" b="1" i="1" dirty="0">
                <a:sym typeface="Symbol" pitchFamily="18" charset="2"/>
              </a:rPr>
              <a:t>E</a:t>
            </a:r>
            <a:r>
              <a:rPr lang="pt-BR" altLang="zh-CN" b="1" baseline="-25000" dirty="0">
                <a:sym typeface="Symbol" pitchFamily="18" charset="2"/>
              </a:rPr>
              <a:t>1</a:t>
            </a:r>
            <a:r>
              <a:rPr lang="pt-BR" altLang="zh-CN" b="1" i="1" dirty="0">
                <a:sym typeface="Symbol" pitchFamily="18" charset="2"/>
              </a:rPr>
              <a:t>.true </a:t>
            </a:r>
            <a:r>
              <a:rPr lang="pt-BR" altLang="zh-CN" b="1" dirty="0">
                <a:sym typeface="Symbol" pitchFamily="18" charset="2"/>
              </a:rPr>
              <a:t>:=</a:t>
            </a:r>
            <a:r>
              <a:rPr lang="pt-BR" altLang="zh-CN" b="1" i="1" dirty="0">
                <a:sym typeface="Symbol" pitchFamily="18" charset="2"/>
              </a:rPr>
              <a:t> E.true; E</a:t>
            </a:r>
            <a:r>
              <a:rPr lang="pt-BR" altLang="zh-CN" b="1" baseline="-25000" dirty="0">
                <a:sym typeface="Symbol" pitchFamily="18" charset="2"/>
              </a:rPr>
              <a:t>1</a:t>
            </a:r>
            <a:r>
              <a:rPr lang="pt-BR" altLang="zh-CN" b="1" i="1" dirty="0">
                <a:sym typeface="Symbol" pitchFamily="18" charset="2"/>
              </a:rPr>
              <a:t>.false</a:t>
            </a:r>
            <a:r>
              <a:rPr lang="pt-BR" altLang="zh-CN" b="1" dirty="0">
                <a:sym typeface="Symbol" pitchFamily="18" charset="2"/>
              </a:rPr>
              <a:t> := </a:t>
            </a:r>
            <a:r>
              <a:rPr lang="pt-BR" altLang="zh-CN" b="1" i="1" dirty="0">
                <a:sym typeface="Symbol" pitchFamily="18" charset="2"/>
              </a:rPr>
              <a:t>E.false </a:t>
            </a:r>
            <a:r>
              <a:rPr lang="pt-BR" altLang="zh-CN" b="1" dirty="0">
                <a:solidFill>
                  <a:srgbClr val="800080"/>
                </a:solidFill>
                <a:sym typeface="Symbol" pitchFamily="18" charset="2"/>
              </a:rPr>
              <a:t>}</a:t>
            </a:r>
            <a:r>
              <a:rPr lang="pt-BR" altLang="zh-CN" b="1" i="1" dirty="0">
                <a:solidFill>
                  <a:srgbClr val="800080"/>
                </a:solidFill>
                <a:sym typeface="Symbol" pitchFamily="18" charset="2"/>
              </a:rPr>
              <a:t> E</a:t>
            </a:r>
            <a:r>
              <a:rPr lang="pt-BR" altLang="zh-CN" b="1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b="1" i="1" dirty="0">
                <a:solidFill>
                  <a:srgbClr val="800080"/>
                </a:solidFill>
                <a:sym typeface="Symbol" pitchFamily="18" charset="2"/>
              </a:rPr>
              <a:t>  </a:t>
            </a:r>
            <a:r>
              <a:rPr lang="pt-BR" altLang="zh-CN" b="1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pt-BR" altLang="zh-CN" b="1" i="1" dirty="0">
                <a:sym typeface="Symbol" pitchFamily="18" charset="2"/>
              </a:rPr>
              <a:t> </a:t>
            </a:r>
            <a:r>
              <a:rPr lang="pt-BR" altLang="zh-CN" b="1" dirty="0">
                <a:sym typeface="Symbol" pitchFamily="18" charset="2"/>
              </a:rPr>
              <a:t>{</a:t>
            </a:r>
            <a:r>
              <a:rPr lang="pt-BR" altLang="zh-CN" b="1" i="1" dirty="0">
                <a:sym typeface="Symbol" pitchFamily="18" charset="2"/>
              </a:rPr>
              <a:t> E.code </a:t>
            </a:r>
            <a:r>
              <a:rPr lang="pt-BR" altLang="zh-CN" b="1" dirty="0">
                <a:sym typeface="Symbol" pitchFamily="18" charset="2"/>
              </a:rPr>
              <a:t>:=</a:t>
            </a:r>
            <a:r>
              <a:rPr lang="pt-BR" altLang="zh-CN" b="1" i="1" dirty="0">
                <a:sym typeface="Symbol" pitchFamily="18" charset="2"/>
              </a:rPr>
              <a:t> E</a:t>
            </a:r>
            <a:r>
              <a:rPr lang="pt-BR" altLang="zh-CN" b="1" baseline="-25000" dirty="0">
                <a:sym typeface="Symbol" pitchFamily="18" charset="2"/>
              </a:rPr>
              <a:t>1</a:t>
            </a:r>
            <a:r>
              <a:rPr lang="pt-BR" altLang="zh-CN" b="1" i="1" dirty="0">
                <a:sym typeface="Symbol" pitchFamily="18" charset="2"/>
              </a:rPr>
              <a:t>.code </a:t>
            </a:r>
            <a:r>
              <a:rPr lang="pt-BR" altLang="zh-CN" b="1" dirty="0">
                <a:sym typeface="Symbol" pitchFamily="18" charset="2"/>
              </a:rPr>
              <a:t>}</a:t>
            </a:r>
          </a:p>
          <a:p>
            <a:pPr marL="625475" indent="-625475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i="1" dirty="0" smtClean="0">
                <a:sym typeface="Symbol" pitchFamily="18" charset="2"/>
              </a:rPr>
              <a:t>E</a:t>
            </a:r>
            <a:r>
              <a:rPr lang="en-US" altLang="zh-CN" b="1" dirty="0" smtClean="0">
                <a:sym typeface="Symbol" pitchFamily="18" charset="2"/>
              </a:rPr>
              <a:t> 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i="1" dirty="0">
                <a:sym typeface="Symbol" pitchFamily="18" charset="2"/>
              </a:rPr>
              <a:t> </a:t>
            </a:r>
            <a:r>
              <a:rPr lang="en-US" altLang="zh-CN" b="1" i="1" u="sng" dirty="0">
                <a:sym typeface="Symbol" pitchFamily="18" charset="2"/>
              </a:rPr>
              <a:t>id</a:t>
            </a:r>
            <a:r>
              <a:rPr lang="en-US" altLang="zh-CN" b="1" baseline="-25000" dirty="0">
                <a:sym typeface="Symbol" pitchFamily="18" charset="2"/>
              </a:rPr>
              <a:t>1</a:t>
            </a:r>
            <a:r>
              <a:rPr lang="en-US" altLang="zh-CN" b="1" i="1" dirty="0">
                <a:sym typeface="Symbol" pitchFamily="18" charset="2"/>
              </a:rPr>
              <a:t> </a:t>
            </a:r>
            <a:r>
              <a:rPr lang="en-US" altLang="zh-CN" b="1" i="1" u="sng" dirty="0" err="1">
                <a:sym typeface="Symbol" pitchFamily="18" charset="2"/>
              </a:rPr>
              <a:t>rop</a:t>
            </a:r>
            <a:r>
              <a:rPr lang="en-US" altLang="zh-CN" b="1" i="1" dirty="0">
                <a:sym typeface="Symbol" pitchFamily="18" charset="2"/>
              </a:rPr>
              <a:t> </a:t>
            </a:r>
            <a:r>
              <a:rPr lang="en-US" altLang="zh-CN" b="1" i="1" u="sng" dirty="0">
                <a:sym typeface="Symbol" pitchFamily="18" charset="2"/>
              </a:rPr>
              <a:t>id</a:t>
            </a:r>
            <a:r>
              <a:rPr lang="en-US" altLang="zh-CN" b="1" baseline="-25000" dirty="0">
                <a:sym typeface="Symbol" pitchFamily="18" charset="2"/>
              </a:rPr>
              <a:t>2</a:t>
            </a:r>
            <a:r>
              <a:rPr lang="en-US" altLang="zh-CN" b="1" i="1" dirty="0">
                <a:sym typeface="Symbol" pitchFamily="18" charset="2"/>
              </a:rPr>
              <a:t>   </a:t>
            </a:r>
            <a:r>
              <a:rPr lang="en-US" altLang="zh-CN" b="1" dirty="0">
                <a:sym typeface="Symbol" pitchFamily="18" charset="2"/>
              </a:rPr>
              <a:t>{ </a:t>
            </a:r>
            <a:r>
              <a:rPr lang="en-US" altLang="zh-CN" b="1" i="1" dirty="0" err="1">
                <a:sym typeface="Symbol" pitchFamily="18" charset="2"/>
              </a:rPr>
              <a:t>E.code</a:t>
            </a:r>
            <a:r>
              <a:rPr lang="en-US" altLang="zh-CN" b="1" i="1" dirty="0">
                <a:sym typeface="Symbol" pitchFamily="18" charset="2"/>
              </a:rPr>
              <a:t> </a:t>
            </a:r>
            <a:r>
              <a:rPr lang="en-US" altLang="zh-CN" b="1" dirty="0">
                <a:sym typeface="Symbol" pitchFamily="18" charset="2"/>
              </a:rPr>
              <a:t>:=</a:t>
            </a:r>
            <a:r>
              <a:rPr lang="en-US" altLang="zh-CN" b="1" i="1" dirty="0">
                <a:sym typeface="Symbol" pitchFamily="18" charset="2"/>
              </a:rPr>
              <a:t> gen (‘if‘ </a:t>
            </a:r>
            <a:r>
              <a:rPr lang="en-US" altLang="zh-CN" b="1" i="1" u="sng" dirty="0">
                <a:sym typeface="Symbol" pitchFamily="18" charset="2"/>
              </a:rPr>
              <a:t>id</a:t>
            </a:r>
            <a:r>
              <a:rPr lang="en-US" altLang="zh-CN" b="1" baseline="-25000" dirty="0">
                <a:sym typeface="Symbol" pitchFamily="18" charset="2"/>
              </a:rPr>
              <a:t>1</a:t>
            </a:r>
            <a:r>
              <a:rPr lang="en-US" altLang="zh-CN" b="1" i="1" dirty="0">
                <a:sym typeface="Symbol" pitchFamily="18" charset="2"/>
              </a:rPr>
              <a:t>.place </a:t>
            </a:r>
            <a:r>
              <a:rPr lang="en-US" altLang="zh-CN" b="1" i="1" u="sng" dirty="0" err="1">
                <a:sym typeface="Symbol" pitchFamily="18" charset="2"/>
              </a:rPr>
              <a:t>rop</a:t>
            </a:r>
            <a:r>
              <a:rPr lang="en-US" altLang="zh-CN" b="1" i="1" dirty="0" err="1">
                <a:sym typeface="Symbol" pitchFamily="18" charset="2"/>
              </a:rPr>
              <a:t>.op</a:t>
            </a:r>
            <a:r>
              <a:rPr lang="en-US" altLang="zh-CN" b="1" i="1" dirty="0">
                <a:sym typeface="Symbol" pitchFamily="18" charset="2"/>
              </a:rPr>
              <a:t> </a:t>
            </a:r>
            <a:r>
              <a:rPr lang="en-US" altLang="zh-CN" b="1" i="1" u="sng" dirty="0">
                <a:sym typeface="Symbol" pitchFamily="18" charset="2"/>
              </a:rPr>
              <a:t>id</a:t>
            </a:r>
            <a:r>
              <a:rPr lang="en-US" altLang="zh-CN" b="1" baseline="-25000" dirty="0">
                <a:sym typeface="Symbol" pitchFamily="18" charset="2"/>
              </a:rPr>
              <a:t>2</a:t>
            </a:r>
            <a:r>
              <a:rPr lang="en-US" altLang="zh-CN" b="1" i="1" dirty="0">
                <a:sym typeface="Symbol" pitchFamily="18" charset="2"/>
              </a:rPr>
              <a:t>.place ‘</a:t>
            </a:r>
            <a:r>
              <a:rPr lang="en-US" altLang="zh-CN" b="1" i="1" dirty="0" err="1">
                <a:sym typeface="Symbol" pitchFamily="18" charset="2"/>
              </a:rPr>
              <a:t>goto</a:t>
            </a:r>
            <a:r>
              <a:rPr lang="en-US" altLang="zh-CN" b="1" i="1" dirty="0">
                <a:sym typeface="Symbol" pitchFamily="18" charset="2"/>
              </a:rPr>
              <a:t>’ </a:t>
            </a:r>
            <a:r>
              <a:rPr lang="en-US" altLang="zh-CN" b="1" i="1" dirty="0" smtClean="0">
                <a:sym typeface="Symbol" pitchFamily="18" charset="2"/>
              </a:rPr>
              <a:t> </a:t>
            </a:r>
            <a:r>
              <a:rPr lang="en-US" altLang="zh-CN" b="1" i="1" dirty="0" err="1">
                <a:sym typeface="Symbol" pitchFamily="18" charset="2"/>
              </a:rPr>
              <a:t>E.true</a:t>
            </a:r>
            <a:r>
              <a:rPr lang="en-US" altLang="zh-CN" b="1" i="1" dirty="0">
                <a:sym typeface="Symbol" pitchFamily="18" charset="2"/>
              </a:rPr>
              <a:t> ) </a:t>
            </a:r>
            <a:r>
              <a:rPr lang="en-US" altLang="zh-CN" b="1" dirty="0">
                <a:sym typeface="Symbol" pitchFamily="18" charset="2"/>
              </a:rPr>
              <a:t>|| </a:t>
            </a:r>
            <a:r>
              <a:rPr lang="en-US" altLang="zh-CN" b="1" i="1" dirty="0">
                <a:sym typeface="Symbol" pitchFamily="18" charset="2"/>
              </a:rPr>
              <a:t>gen (‘</a:t>
            </a:r>
            <a:r>
              <a:rPr lang="en-US" altLang="zh-CN" b="1" i="1" dirty="0" err="1">
                <a:sym typeface="Symbol" pitchFamily="18" charset="2"/>
              </a:rPr>
              <a:t>goto</a:t>
            </a:r>
            <a:r>
              <a:rPr lang="en-US" altLang="zh-CN" b="1" i="1" dirty="0">
                <a:sym typeface="Symbol" pitchFamily="18" charset="2"/>
              </a:rPr>
              <a:t>’ </a:t>
            </a:r>
            <a:r>
              <a:rPr lang="en-US" altLang="zh-CN" b="1" i="1" dirty="0" err="1" smtClean="0">
                <a:sym typeface="Symbol" pitchFamily="18" charset="2"/>
              </a:rPr>
              <a:t>E.false</a:t>
            </a:r>
            <a:r>
              <a:rPr lang="en-US" altLang="zh-CN" b="1" i="1" dirty="0">
                <a:sym typeface="Symbol" pitchFamily="18" charset="2"/>
              </a:rPr>
              <a:t>) </a:t>
            </a:r>
            <a:r>
              <a:rPr lang="en-US" altLang="zh-CN" b="1" dirty="0">
                <a:sym typeface="Symbol" pitchFamily="18" charset="2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i="1" dirty="0" smtClean="0">
                <a:sym typeface="Symbol" pitchFamily="18" charset="2"/>
              </a:rPr>
              <a:t>E 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i="1" dirty="0">
                <a:sym typeface="Symbol" pitchFamily="18" charset="2"/>
              </a:rPr>
              <a:t> true   </a:t>
            </a:r>
            <a:r>
              <a:rPr lang="en-US" altLang="zh-CN" b="1" dirty="0">
                <a:sym typeface="Symbol" pitchFamily="18" charset="2"/>
              </a:rPr>
              <a:t>{</a:t>
            </a:r>
            <a:r>
              <a:rPr lang="en-US" altLang="zh-CN" b="1" i="1" dirty="0">
                <a:sym typeface="Symbol" pitchFamily="18" charset="2"/>
              </a:rPr>
              <a:t> </a:t>
            </a:r>
            <a:r>
              <a:rPr lang="en-US" altLang="zh-CN" b="1" i="1" dirty="0" err="1">
                <a:sym typeface="Symbol" pitchFamily="18" charset="2"/>
              </a:rPr>
              <a:t>E.code</a:t>
            </a:r>
            <a:r>
              <a:rPr lang="en-US" altLang="zh-CN" b="1" i="1" dirty="0">
                <a:sym typeface="Symbol" pitchFamily="18" charset="2"/>
              </a:rPr>
              <a:t> := gen (‘</a:t>
            </a:r>
            <a:r>
              <a:rPr lang="en-US" altLang="zh-CN" b="1" i="1" dirty="0" err="1">
                <a:sym typeface="Symbol" pitchFamily="18" charset="2"/>
              </a:rPr>
              <a:t>goto</a:t>
            </a:r>
            <a:r>
              <a:rPr lang="en-US" altLang="zh-CN" b="1" i="1" dirty="0">
                <a:sym typeface="Symbol" pitchFamily="18" charset="2"/>
              </a:rPr>
              <a:t>’ </a:t>
            </a:r>
            <a:r>
              <a:rPr lang="en-US" altLang="zh-CN" b="1" i="1" dirty="0" err="1">
                <a:sym typeface="Symbol" pitchFamily="18" charset="2"/>
              </a:rPr>
              <a:t>E.true</a:t>
            </a:r>
            <a:r>
              <a:rPr lang="en-US" altLang="zh-CN" b="1" i="1" dirty="0">
                <a:sym typeface="Symbol" pitchFamily="18" charset="2"/>
              </a:rPr>
              <a:t>) </a:t>
            </a:r>
            <a:r>
              <a:rPr lang="en-US" altLang="zh-CN" b="1" dirty="0">
                <a:sym typeface="Symbol" pitchFamily="18" charset="2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i="1" dirty="0" smtClean="0">
                <a:sym typeface="Symbol" pitchFamily="18" charset="2"/>
              </a:rPr>
              <a:t>E 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i="1" dirty="0">
                <a:sym typeface="Symbol" pitchFamily="18" charset="2"/>
              </a:rPr>
              <a:t> false  </a:t>
            </a:r>
            <a:r>
              <a:rPr lang="en-US" altLang="zh-CN" b="1" dirty="0">
                <a:sym typeface="Symbol" pitchFamily="18" charset="2"/>
              </a:rPr>
              <a:t>{</a:t>
            </a:r>
            <a:r>
              <a:rPr lang="en-US" altLang="zh-CN" b="1" i="1" dirty="0">
                <a:sym typeface="Symbol" pitchFamily="18" charset="2"/>
              </a:rPr>
              <a:t> </a:t>
            </a:r>
            <a:r>
              <a:rPr lang="en-US" altLang="zh-CN" b="1" i="1" dirty="0" err="1">
                <a:sym typeface="Symbol" pitchFamily="18" charset="2"/>
              </a:rPr>
              <a:t>E.code</a:t>
            </a:r>
            <a:r>
              <a:rPr lang="en-US" altLang="zh-CN" b="1" i="1" dirty="0">
                <a:sym typeface="Symbol" pitchFamily="18" charset="2"/>
              </a:rPr>
              <a:t> := gen (‘</a:t>
            </a:r>
            <a:r>
              <a:rPr lang="en-US" altLang="zh-CN" b="1" i="1" dirty="0" err="1">
                <a:sym typeface="Symbol" pitchFamily="18" charset="2"/>
              </a:rPr>
              <a:t>goto</a:t>
            </a:r>
            <a:r>
              <a:rPr lang="en-US" altLang="zh-CN" b="1" i="1" dirty="0">
                <a:sym typeface="Symbol" pitchFamily="18" charset="2"/>
              </a:rPr>
              <a:t>’ </a:t>
            </a:r>
            <a:r>
              <a:rPr lang="en-US" altLang="zh-CN" b="1" i="1" dirty="0" err="1" smtClean="0">
                <a:sym typeface="Symbol" pitchFamily="18" charset="2"/>
              </a:rPr>
              <a:t>E.false</a:t>
            </a:r>
            <a:r>
              <a:rPr lang="en-US" altLang="zh-CN" b="1" i="1" dirty="0">
                <a:sym typeface="Symbol" pitchFamily="18" charset="2"/>
              </a:rPr>
              <a:t>) </a:t>
            </a:r>
            <a:r>
              <a:rPr lang="en-US" altLang="zh-CN" b="1" dirty="0">
                <a:sym typeface="Symbol" pitchFamily="18" charset="2"/>
              </a:rPr>
              <a:t>}</a:t>
            </a:r>
          </a:p>
        </p:txBody>
      </p:sp>
      <p:sp>
        <p:nvSpPr>
          <p:cNvPr id="4301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24625"/>
            <a:ext cx="166688" cy="136525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24625"/>
            <a:ext cx="166688" cy="136525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24625"/>
            <a:ext cx="166688" cy="136525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24625"/>
            <a:ext cx="166688" cy="136525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67544" y="5157192"/>
            <a:ext cx="84381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990099"/>
                </a:solidFill>
                <a:sym typeface="Symbol" pitchFamily="18" charset="2"/>
              </a:rPr>
              <a:t>例：</a:t>
            </a:r>
            <a:r>
              <a:rPr lang="en-US" altLang="zh-CN" b="1" i="1" dirty="0" smtClean="0">
                <a:solidFill>
                  <a:srgbClr val="990099"/>
                </a:solidFill>
                <a:sym typeface="Symbol" pitchFamily="18" charset="2"/>
              </a:rPr>
              <a:t>E</a:t>
            </a:r>
            <a:r>
              <a:rPr lang="en-US" altLang="zh-CN" b="1" dirty="0" smtClean="0">
                <a:solidFill>
                  <a:srgbClr val="990099"/>
                </a:solidFill>
                <a:sym typeface="Symbol" pitchFamily="18" charset="2"/>
              </a:rPr>
              <a:t> </a:t>
            </a:r>
            <a:r>
              <a:rPr lang="en-US" altLang="zh-CN" b="1" i="1" dirty="0" smtClean="0">
                <a:solidFill>
                  <a:srgbClr val="990099"/>
                </a:solidFill>
                <a:sym typeface="Symbol" pitchFamily="18" charset="2"/>
              </a:rPr>
              <a:t> </a:t>
            </a:r>
            <a:r>
              <a:rPr lang="en-US" altLang="zh-CN" b="1" i="1" u="sng" dirty="0" smtClean="0">
                <a:solidFill>
                  <a:srgbClr val="990099"/>
                </a:solidFill>
                <a:sym typeface="Symbol" pitchFamily="18" charset="2"/>
              </a:rPr>
              <a:t>id</a:t>
            </a:r>
            <a:r>
              <a:rPr lang="en-US" altLang="zh-CN" b="1" baseline="-25000" dirty="0" smtClean="0">
                <a:solidFill>
                  <a:srgbClr val="990099"/>
                </a:solidFill>
                <a:sym typeface="Symbol" pitchFamily="18" charset="2"/>
              </a:rPr>
              <a:t>1</a:t>
            </a:r>
            <a:r>
              <a:rPr lang="en-US" altLang="zh-CN" b="1" i="1" dirty="0" smtClean="0">
                <a:solidFill>
                  <a:srgbClr val="990099"/>
                </a:solidFill>
                <a:sym typeface="Symbol" pitchFamily="18" charset="2"/>
              </a:rPr>
              <a:t> </a:t>
            </a:r>
            <a:r>
              <a:rPr lang="en-US" altLang="zh-CN" b="1" i="1" u="sng" dirty="0" err="1" smtClean="0">
                <a:solidFill>
                  <a:srgbClr val="990099"/>
                </a:solidFill>
                <a:sym typeface="Symbol" pitchFamily="18" charset="2"/>
              </a:rPr>
              <a:t>rop</a:t>
            </a:r>
            <a:r>
              <a:rPr lang="en-US" altLang="zh-CN" b="1" i="1" dirty="0" smtClean="0">
                <a:solidFill>
                  <a:srgbClr val="990099"/>
                </a:solidFill>
                <a:sym typeface="Symbol" pitchFamily="18" charset="2"/>
              </a:rPr>
              <a:t> </a:t>
            </a:r>
            <a:r>
              <a:rPr lang="en-US" altLang="zh-CN" b="1" i="1" u="sng" dirty="0" smtClean="0">
                <a:solidFill>
                  <a:srgbClr val="990099"/>
                </a:solidFill>
                <a:sym typeface="Symbol" pitchFamily="18" charset="2"/>
              </a:rPr>
              <a:t>id</a:t>
            </a:r>
            <a:r>
              <a:rPr lang="en-US" altLang="zh-CN" b="1" baseline="-25000" dirty="0" smtClean="0">
                <a:solidFill>
                  <a:srgbClr val="990099"/>
                </a:solidFill>
                <a:sym typeface="Symbol" pitchFamily="18" charset="2"/>
              </a:rPr>
              <a:t>2</a:t>
            </a:r>
            <a:r>
              <a:rPr lang="zh-CN" altLang="en-US" b="1" dirty="0" smtClean="0">
                <a:solidFill>
                  <a:srgbClr val="990099"/>
                </a:solidFill>
                <a:sym typeface="Symbol" pitchFamily="18" charset="2"/>
              </a:rPr>
              <a:t>，对于</a:t>
            </a:r>
            <a:r>
              <a:rPr lang="en-US" altLang="zh-CN" b="1" i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</a:t>
            </a:r>
            <a:r>
              <a:rPr lang="en-US" altLang="zh-CN" b="1" i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 </a:t>
            </a:r>
            <a:r>
              <a:rPr lang="zh-CN" altLang="en-US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直接翻译成带有跳转的</a:t>
            </a:r>
            <a:r>
              <a:rPr lang="en-US" altLang="zh-CN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TAC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b="1" i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altLang="zh-CN" b="1" i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err="1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err="1" smtClean="0">
                <a:sym typeface="Symbol" pitchFamily="18" charset="2"/>
              </a:rPr>
              <a:t>E.true</a:t>
            </a:r>
            <a:endParaRPr lang="en-US" altLang="zh-CN" b="1" i="1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zh-CN" b="1" i="1" dirty="0" err="1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b="1" i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err="1" smtClean="0">
                <a:sym typeface="Symbol" pitchFamily="18" charset="2"/>
              </a:rPr>
              <a:t>E.false</a:t>
            </a:r>
            <a:endParaRPr lang="zh-CN" altLang="en-US" dirty="0">
              <a:solidFill>
                <a:srgbClr val="9900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3568" y="188913"/>
            <a:ext cx="640871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布尔表达式的语法制导翻译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67544" y="1124744"/>
            <a:ext cx="3672408" cy="504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  <a:buClrTx/>
              <a:buNone/>
            </a:pPr>
            <a:r>
              <a:rPr lang="zh-CN" altLang="en-US" sz="2800" b="1" dirty="0" smtClean="0">
                <a:solidFill>
                  <a:schemeClr val="tx1"/>
                </a:solidFill>
              </a:rPr>
              <a:t>通过</a:t>
            </a:r>
            <a:r>
              <a:rPr lang="zh-CN" altLang="en-US" sz="2800" b="1" dirty="0">
                <a:solidFill>
                  <a:schemeClr val="tx1"/>
                </a:solidFill>
              </a:rPr>
              <a:t>控制流体现布尔表达式的语义</a:t>
            </a:r>
          </a:p>
          <a:p>
            <a:pPr>
              <a:lnSpc>
                <a:spcPts val="3360"/>
              </a:lnSpc>
              <a:buClrTx/>
              <a:buFont typeface="Symbol" pitchFamily="18" charset="2"/>
              <a:buNone/>
            </a:pPr>
            <a:r>
              <a:rPr lang="zh-CN" altLang="en-US" sz="2800" b="1" dirty="0" smtClean="0">
                <a:solidFill>
                  <a:srgbClr val="990099"/>
                </a:solidFill>
              </a:rPr>
              <a:t>例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布尔表达式 </a:t>
            </a:r>
            <a:r>
              <a:rPr lang="en-US" altLang="zh-CN" sz="2800" b="1" i="1" dirty="0"/>
              <a:t>E </a:t>
            </a:r>
            <a:r>
              <a:rPr lang="en-US" altLang="zh-CN" sz="2800" b="1" dirty="0"/>
              <a:t>= </a:t>
            </a:r>
            <a:r>
              <a:rPr lang="en-US" altLang="zh-CN" sz="2800" b="1" i="1" dirty="0">
                <a:solidFill>
                  <a:srgbClr val="800080"/>
                </a:solidFill>
              </a:rPr>
              <a:t>a&lt;b</a:t>
            </a:r>
            <a:r>
              <a:rPr lang="en-US" altLang="zh-CN" sz="2800" b="1" dirty="0">
                <a:solidFill>
                  <a:srgbClr val="800080"/>
                </a:solidFill>
              </a:rPr>
              <a:t> or </a:t>
            </a:r>
            <a:r>
              <a:rPr lang="en-US" altLang="zh-CN" sz="2800" b="1" i="1" dirty="0">
                <a:solidFill>
                  <a:srgbClr val="800080"/>
                </a:solidFill>
              </a:rPr>
              <a:t>c&lt;d</a:t>
            </a:r>
            <a:r>
              <a:rPr lang="en-US" altLang="zh-CN" sz="2800" b="1" dirty="0">
                <a:solidFill>
                  <a:srgbClr val="800080"/>
                </a:solidFill>
              </a:rPr>
              <a:t> and </a:t>
            </a:r>
            <a:r>
              <a:rPr lang="en-US" altLang="zh-CN" sz="2800" b="1" i="1" dirty="0">
                <a:solidFill>
                  <a:srgbClr val="800080"/>
                </a:solidFill>
              </a:rPr>
              <a:t>e&lt;f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可能翻译为</a:t>
            </a:r>
            <a:r>
              <a:rPr lang="zh-CN" altLang="en-US" sz="2800" b="1" dirty="0" smtClean="0"/>
              <a:t>如右</a:t>
            </a:r>
            <a:r>
              <a:rPr lang="en-US" altLang="zh-CN" sz="2800" b="1" i="1" dirty="0" smtClean="0"/>
              <a:t>TAC </a:t>
            </a:r>
            <a:r>
              <a:rPr lang="zh-CN" altLang="en-US" sz="2800" b="1" dirty="0"/>
              <a:t>语句序列（采用短路代码，</a:t>
            </a:r>
            <a:r>
              <a:rPr lang="en-US" altLang="zh-CN" sz="2800" b="1" i="1" dirty="0" err="1"/>
              <a:t>E.true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和</a:t>
            </a:r>
            <a:r>
              <a:rPr lang="en-US" altLang="zh-CN" sz="2800" b="1" i="1" dirty="0" err="1" smtClean="0"/>
              <a:t>E.false</a:t>
            </a:r>
            <a:r>
              <a:rPr lang="zh-CN" altLang="en-US" sz="2800" b="1" dirty="0" smtClean="0"/>
              <a:t>分别</a:t>
            </a:r>
            <a:r>
              <a:rPr lang="zh-CN" altLang="en-US" sz="2800" b="1" dirty="0"/>
              <a:t>代表 </a:t>
            </a:r>
            <a:r>
              <a:rPr lang="en-US" altLang="zh-CN" sz="2800" b="1" i="1" dirty="0"/>
              <a:t>E </a:t>
            </a:r>
            <a:r>
              <a:rPr lang="zh-CN" altLang="en-US" sz="2800" b="1" dirty="0"/>
              <a:t>为真和假时对应于程序中的位置，</a:t>
            </a:r>
            <a:r>
              <a:rPr lang="zh-CN" altLang="en-US" sz="2800" b="1" dirty="0" smtClean="0"/>
              <a:t>可用标号</a:t>
            </a:r>
            <a:r>
              <a:rPr lang="zh-CN" altLang="en-US" sz="2800" b="1" dirty="0"/>
              <a:t>体现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4139952" y="1340768"/>
            <a:ext cx="51480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  <a:buClrTx/>
              <a:buFont typeface="Symbol" pitchFamily="18" charset="2"/>
              <a:buNone/>
            </a:pPr>
            <a:r>
              <a:rPr lang="zh-CN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if </a:t>
            </a:r>
            <a:r>
              <a:rPr lang="en-US" altLang="zh-CN" sz="3200" b="1" i="1" dirty="0" smtClean="0">
                <a:solidFill>
                  <a:schemeClr val="tx1"/>
                </a:solidFill>
              </a:rPr>
              <a:t>a&lt;b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1" dirty="0" err="1" smtClean="0">
                <a:solidFill>
                  <a:schemeClr val="tx1"/>
                </a:solidFill>
              </a:rPr>
              <a:t>goto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1" i="1" dirty="0" err="1" smtClean="0">
                <a:solidFill>
                  <a:schemeClr val="tx1"/>
                </a:solidFill>
              </a:rPr>
              <a:t>E.true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4400"/>
              </a:lnSpc>
              <a:buClrTx/>
              <a:buFont typeface="Symbol" pitchFamily="18" charset="2"/>
              <a:buNone/>
            </a:pP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1" dirty="0" err="1" smtClean="0">
                <a:solidFill>
                  <a:schemeClr val="tx1"/>
                </a:solidFill>
              </a:rPr>
              <a:t>goto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3200" b="1" i="1" dirty="0" smtClean="0">
                <a:solidFill>
                  <a:schemeClr val="tx1"/>
                </a:solidFill>
              </a:rPr>
              <a:t>label1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4400"/>
              </a:lnSpc>
              <a:buClrTx/>
              <a:buFont typeface="Symbol" pitchFamily="18" charset="2"/>
              <a:buNone/>
            </a:pP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1" i="1" dirty="0" smtClean="0">
                <a:solidFill>
                  <a:schemeClr val="tx1"/>
                </a:solidFill>
              </a:rPr>
              <a:t>label1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: if </a:t>
            </a:r>
            <a:r>
              <a:rPr lang="en-US" altLang="zh-CN" sz="3200" b="1" i="1" dirty="0" smtClean="0">
                <a:solidFill>
                  <a:schemeClr val="tx1"/>
                </a:solidFill>
              </a:rPr>
              <a:t>c&lt;d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1" dirty="0" err="1" smtClean="0">
                <a:solidFill>
                  <a:schemeClr val="tx1"/>
                </a:solidFill>
              </a:rPr>
              <a:t>goto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1" i="1" dirty="0" smtClean="0">
                <a:solidFill>
                  <a:schemeClr val="tx1"/>
                </a:solidFill>
              </a:rPr>
              <a:t>label2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4400"/>
              </a:lnSpc>
              <a:buClrTx/>
              <a:buFont typeface="Symbol" pitchFamily="18" charset="2"/>
              <a:buNone/>
            </a:pP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1" dirty="0" err="1" smtClean="0">
                <a:solidFill>
                  <a:schemeClr val="tx1"/>
                </a:solidFill>
              </a:rPr>
              <a:t>goto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1" i="1" dirty="0" err="1" smtClean="0">
                <a:solidFill>
                  <a:schemeClr val="tx1"/>
                </a:solidFill>
              </a:rPr>
              <a:t>E.false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4400"/>
              </a:lnSpc>
              <a:buClrTx/>
              <a:buFont typeface="Symbol" pitchFamily="18" charset="2"/>
              <a:buNone/>
            </a:pPr>
            <a:r>
              <a:rPr lang="en-US" altLang="zh-CN" sz="3200" b="1" i="1" dirty="0" smtClean="0">
                <a:solidFill>
                  <a:schemeClr val="tx1"/>
                </a:solidFill>
              </a:rPr>
              <a:t> label2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:if </a:t>
            </a:r>
            <a:r>
              <a:rPr lang="en-US" altLang="zh-CN" sz="3200" b="1" i="1" dirty="0" smtClean="0">
                <a:solidFill>
                  <a:schemeClr val="tx1"/>
                </a:solidFill>
              </a:rPr>
              <a:t>e&lt;f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1" dirty="0" err="1" smtClean="0">
                <a:solidFill>
                  <a:schemeClr val="tx1"/>
                </a:solidFill>
              </a:rPr>
              <a:t>goto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1" i="1" dirty="0" err="1" smtClean="0">
                <a:solidFill>
                  <a:schemeClr val="tx1"/>
                </a:solidFill>
              </a:rPr>
              <a:t>E.true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4400"/>
              </a:lnSpc>
              <a:buClrTx/>
              <a:buFont typeface="Symbol" pitchFamily="18" charset="2"/>
              <a:buNone/>
            </a:pP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1" dirty="0" err="1" smtClean="0">
                <a:solidFill>
                  <a:schemeClr val="tx1"/>
                </a:solidFill>
              </a:rPr>
              <a:t>goto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1" i="1" dirty="0" err="1" smtClean="0">
                <a:solidFill>
                  <a:schemeClr val="tx1"/>
                </a:solidFill>
              </a:rPr>
              <a:t>E.false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00113" y="1124744"/>
            <a:ext cx="792003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990099"/>
                </a:solidFill>
              </a:rPr>
              <a:t>if-then </a:t>
            </a:r>
            <a:r>
              <a:rPr lang="zh-CN" altLang="en-US" sz="2800" b="1" dirty="0">
                <a:solidFill>
                  <a:srgbClr val="990099"/>
                </a:solidFill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</a:rPr>
              <a:t>L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ym typeface="Symbol" pitchFamily="18" charset="2"/>
              </a:rPr>
              <a:t>   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baseline="-25000" dirty="0">
                <a:sym typeface="Symbol" pitchFamily="18" charset="2"/>
              </a:rPr>
              <a:t>  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E.true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newlable</a:t>
            </a:r>
            <a:r>
              <a:rPr lang="zh-CN" altLang="en-US" i="1" dirty="0">
                <a:sym typeface="Symbol" pitchFamily="18" charset="2"/>
              </a:rPr>
              <a:t>；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E.false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dirty="0">
                <a:sym typeface="Symbol" pitchFamily="18" charset="2"/>
              </a:rPr>
              <a:t> }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zh-CN" altLang="en-US" dirty="0">
                <a:solidFill>
                  <a:srgbClr val="800080"/>
                </a:solidFill>
                <a:sym typeface="Symbol" pitchFamily="18" charset="2"/>
              </a:rPr>
              <a:t>　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sym typeface="Symbol" pitchFamily="18" charset="2"/>
              </a:rPr>
              <a:t>　　　　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then</a:t>
            </a:r>
            <a:r>
              <a:rPr lang="en-US" altLang="zh-CN" dirty="0">
                <a:sym typeface="Symbol" pitchFamily="18" charset="2"/>
              </a:rPr>
              <a:t>  {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dirty="0">
                <a:sym typeface="Symbol" pitchFamily="18" charset="2"/>
              </a:rPr>
              <a:t> } </a:t>
            </a:r>
            <a:r>
              <a:rPr lang="zh-CN" altLang="en-US" i="1" dirty="0">
                <a:ea typeface="华文行楷" pitchFamily="2" charset="-122"/>
                <a:sym typeface="Symbol" pitchFamily="18" charset="2"/>
              </a:rPr>
              <a:t>　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dirty="0">
                <a:sym typeface="Symbol" pitchFamily="18" charset="2"/>
              </a:rPr>
              <a:t>　　　　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 smtClean="0">
                <a:solidFill>
                  <a:schemeClr val="bg2"/>
                </a:solidFill>
                <a:ea typeface="华文行楷" pitchFamily="2" charset="-122"/>
                <a:sym typeface="Symbol" pitchFamily="18" charset="2"/>
              </a:rPr>
              <a:t>lable</a:t>
            </a:r>
            <a:r>
              <a:rPr lang="en-US" altLang="zh-CN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dirty="0">
                <a:sym typeface="Symbol" pitchFamily="18" charset="2"/>
              </a:rPr>
              <a:t> }</a:t>
            </a:r>
            <a:r>
              <a:rPr lang="en-US" altLang="zh-CN" baseline="-25000" dirty="0">
                <a:sym typeface="Symbol" pitchFamily="18" charset="2"/>
              </a:rPr>
              <a:t> 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259013" y="3631406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182813" y="4469606"/>
            <a:ext cx="124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811213" y="4164806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E.true: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685800" y="5079206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E.false: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030413" y="3402806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630613" y="3402806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030413" y="340280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030413" y="424100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030413" y="507920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182813" y="5079206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838575" y="3021806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838575" y="3707606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352800" y="3479006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352800" y="4164806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5508104" y="2996952"/>
            <a:ext cx="34563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方正舒体" pitchFamily="2" charset="-122"/>
                <a:ea typeface="方正舒体" pitchFamily="2" charset="-122"/>
              </a:rPr>
              <a:t>在布尔表达式和控制流语句的翻译中，一个重要的问题是跳转目标的匹配</a:t>
            </a:r>
            <a:endParaRPr lang="zh-CN" altLang="en-US" sz="2800" dirty="0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539552" y="188913"/>
            <a:ext cx="648072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控制流语句语法制导定义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07904" y="4672786"/>
            <a:ext cx="54360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b="1" i="1" dirty="0" smtClean="0">
                <a:solidFill>
                  <a:srgbClr val="000000"/>
                </a:solidFill>
                <a:sym typeface="Symbol" pitchFamily="18" charset="2"/>
              </a:rPr>
              <a:t>E</a:t>
            </a:r>
            <a:r>
              <a:rPr lang="en-US" altLang="zh-CN" b="1" dirty="0" smtClean="0">
                <a:solidFill>
                  <a:srgbClr val="000000"/>
                </a:solidFill>
                <a:sym typeface="Symbol" pitchFamily="18" charset="2"/>
              </a:rPr>
              <a:t> </a:t>
            </a:r>
            <a:r>
              <a:rPr lang="en-US" altLang="zh-CN" b="1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 </a:t>
            </a:r>
            <a:r>
              <a:rPr lang="en-US" altLang="zh-CN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里有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</a:t>
            </a:r>
            <a:r>
              <a:rPr lang="zh-CN" altLang="en-US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，</a:t>
            </a:r>
            <a:endParaRPr lang="en-US" altLang="zh-CN" dirty="0" smtClean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即跳转到</a:t>
            </a:r>
            <a:r>
              <a:rPr lang="en-US" altLang="zh-CN" sz="2800" i="1" dirty="0" smtClean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800" baseline="-25000" dirty="0" smtClean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800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  <a:r>
              <a:rPr lang="zh-CN" altLang="en-US" sz="2800" b="1" dirty="0" smtClean="0">
                <a:solidFill>
                  <a:schemeClr val="bg2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后面。</a:t>
            </a:r>
            <a:endParaRPr lang="zh-CN" altLang="en-US" sz="2800" b="1" dirty="0" smtClean="0">
              <a:solidFill>
                <a:schemeClr val="bg2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1072" y="5877272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前面是通过继承属性</a:t>
            </a:r>
            <a:r>
              <a:rPr lang="en-US" altLang="zh-CN" b="1" dirty="0" smtClean="0">
                <a:solidFill>
                  <a:schemeClr val="bg2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label</a:t>
            </a:r>
            <a:r>
              <a:rPr lang="zh-CN" altLang="en-US" b="1" dirty="0" smtClean="0">
                <a:solidFill>
                  <a:schemeClr val="bg2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来确定。但是这需要单独的一遍将</a:t>
            </a:r>
            <a:r>
              <a:rPr lang="en-US" altLang="zh-CN" b="1" dirty="0" smtClean="0">
                <a:solidFill>
                  <a:schemeClr val="bg2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label</a:t>
            </a:r>
            <a:r>
              <a:rPr lang="zh-CN" altLang="en-US" b="1" dirty="0" smtClean="0">
                <a:solidFill>
                  <a:schemeClr val="bg2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绑定到地址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1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763688" y="260648"/>
            <a:ext cx="302433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拉链与回填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827584" y="4437112"/>
            <a:ext cx="74888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  <a:buClrTx/>
              <a:buFont typeface="Symbol" pitchFamily="18" charset="2"/>
              <a:buNone/>
            </a:pPr>
            <a:r>
              <a:rPr lang="zh-CN" altLang="en-US" sz="3200" b="1" dirty="0" smtClean="0">
                <a:solidFill>
                  <a:srgbClr val="C00000"/>
                </a:solidFill>
                <a:sym typeface="Symbol" pitchFamily="18" charset="2"/>
              </a:rPr>
              <a:t>比较：</a:t>
            </a:r>
            <a:endParaRPr lang="en-US" altLang="zh-CN" sz="3200" b="1" dirty="0" smtClean="0">
              <a:solidFill>
                <a:srgbClr val="C00000"/>
              </a:solidFill>
              <a:sym typeface="Symbol" pitchFamily="18" charset="2"/>
            </a:endParaRPr>
          </a:p>
          <a:p>
            <a:pPr>
              <a:lnSpc>
                <a:spcPts val="4400"/>
              </a:lnSpc>
              <a:buClrTx/>
              <a:buFont typeface="Wingdings" pitchFamily="2" charset="2"/>
              <a:buChar char="p"/>
            </a:pPr>
            <a:r>
              <a:rPr lang="zh-CN" altLang="en-US" sz="3200" b="1" dirty="0" smtClean="0">
                <a:solidFill>
                  <a:srgbClr val="C00000"/>
                </a:solidFill>
                <a:sym typeface="Symbol" pitchFamily="18" charset="2"/>
              </a:rPr>
              <a:t>前面</a:t>
            </a:r>
            <a:r>
              <a:rPr lang="zh-CN" altLang="en-US" sz="3200" b="1" dirty="0">
                <a:solidFill>
                  <a:srgbClr val="C00000"/>
                </a:solidFill>
                <a:sym typeface="Symbol" pitchFamily="18" charset="2"/>
              </a:rPr>
              <a:t>的方法采用 </a:t>
            </a:r>
            <a:r>
              <a:rPr lang="en-US" altLang="zh-CN" sz="3200" dirty="0">
                <a:solidFill>
                  <a:srgbClr val="C00000"/>
                </a:solidFill>
                <a:sym typeface="Symbol" pitchFamily="18" charset="2"/>
              </a:rPr>
              <a:t>L</a:t>
            </a:r>
            <a:r>
              <a:rPr lang="en-US" altLang="zh-CN" sz="3200" b="1" dirty="0">
                <a:solidFill>
                  <a:srgbClr val="C00000"/>
                </a:solidFill>
                <a:sym typeface="Symbol" pitchFamily="18" charset="2"/>
              </a:rPr>
              <a:t>-</a:t>
            </a:r>
            <a:r>
              <a:rPr lang="zh-CN" altLang="en-US" sz="3200" b="1" dirty="0">
                <a:solidFill>
                  <a:srgbClr val="C00000"/>
                </a:solidFill>
                <a:sym typeface="Symbol" pitchFamily="18" charset="2"/>
              </a:rPr>
              <a:t>属性文法</a:t>
            </a:r>
            <a:r>
              <a:rPr lang="en-US" altLang="zh-CN" sz="3200" b="1" dirty="0">
                <a:solidFill>
                  <a:srgbClr val="C00000"/>
                </a:solidFill>
                <a:sym typeface="Symbol" pitchFamily="18" charset="2"/>
              </a:rPr>
              <a:t>/</a:t>
            </a:r>
            <a:r>
              <a:rPr lang="zh-CN" altLang="en-US" sz="3200" b="1" dirty="0">
                <a:solidFill>
                  <a:srgbClr val="C00000"/>
                </a:solidFill>
                <a:sym typeface="Symbol" pitchFamily="18" charset="2"/>
              </a:rPr>
              <a:t>翻译</a:t>
            </a:r>
            <a:r>
              <a:rPr lang="zh-CN" altLang="en-US" sz="3200" b="1" dirty="0" smtClean="0">
                <a:solidFill>
                  <a:srgbClr val="C00000"/>
                </a:solidFill>
                <a:sym typeface="Symbol" pitchFamily="18" charset="2"/>
              </a:rPr>
              <a:t>模式</a:t>
            </a:r>
            <a:endParaRPr lang="en-US" altLang="zh-CN" sz="3200" b="1" dirty="0" smtClean="0">
              <a:solidFill>
                <a:srgbClr val="C00000"/>
              </a:solidFill>
              <a:sym typeface="Symbol" pitchFamily="18" charset="2"/>
            </a:endParaRPr>
          </a:p>
          <a:p>
            <a:pPr>
              <a:lnSpc>
                <a:spcPts val="4400"/>
              </a:lnSpc>
              <a:buClrTx/>
              <a:buFont typeface="Wingdings" pitchFamily="2" charset="2"/>
              <a:buChar char="p"/>
            </a:pPr>
            <a:r>
              <a:rPr lang="zh-CN" altLang="en-US" sz="3200" b="1" dirty="0" smtClean="0">
                <a:solidFill>
                  <a:srgbClr val="C00000"/>
                </a:solidFill>
                <a:sym typeface="Symbol" pitchFamily="18" charset="2"/>
              </a:rPr>
              <a:t>下面</a:t>
            </a:r>
            <a:r>
              <a:rPr lang="zh-CN" altLang="en-US" sz="3200" b="1" dirty="0">
                <a:solidFill>
                  <a:srgbClr val="C00000"/>
                </a:solidFill>
                <a:sym typeface="Symbol" pitchFamily="18" charset="2"/>
              </a:rPr>
              <a:t>的方法采用 </a:t>
            </a:r>
            <a:r>
              <a:rPr lang="en-US" altLang="zh-CN" sz="3200" dirty="0">
                <a:solidFill>
                  <a:srgbClr val="C00000"/>
                </a:solidFill>
                <a:sym typeface="Symbol" pitchFamily="18" charset="2"/>
              </a:rPr>
              <a:t>S</a:t>
            </a:r>
            <a:r>
              <a:rPr lang="en-US" altLang="zh-CN" sz="3200" b="1" dirty="0">
                <a:solidFill>
                  <a:srgbClr val="C00000"/>
                </a:solidFill>
                <a:sym typeface="Symbol" pitchFamily="18" charset="2"/>
              </a:rPr>
              <a:t>-</a:t>
            </a:r>
            <a:r>
              <a:rPr lang="zh-CN" altLang="en-US" sz="3200" b="1" dirty="0">
                <a:solidFill>
                  <a:srgbClr val="C00000"/>
                </a:solidFill>
                <a:sym typeface="Symbol" pitchFamily="18" charset="2"/>
              </a:rPr>
              <a:t>属性文法</a:t>
            </a:r>
            <a:r>
              <a:rPr lang="en-US" altLang="zh-CN" sz="3200" b="1" dirty="0">
                <a:solidFill>
                  <a:srgbClr val="C00000"/>
                </a:solidFill>
                <a:sym typeface="Symbol" pitchFamily="18" charset="2"/>
              </a:rPr>
              <a:t>/</a:t>
            </a:r>
            <a:r>
              <a:rPr lang="zh-CN" altLang="en-US" sz="3200" b="1" dirty="0">
                <a:solidFill>
                  <a:srgbClr val="C00000"/>
                </a:solidFill>
                <a:sym typeface="Symbol" pitchFamily="18" charset="2"/>
              </a:rPr>
              <a:t>翻译模式</a:t>
            </a:r>
          </a:p>
        </p:txBody>
      </p:sp>
      <p:sp>
        <p:nvSpPr>
          <p:cNvPr id="5018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55576" y="1196752"/>
            <a:ext cx="7920880" cy="2861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200" dirty="0" smtClean="0">
                <a:solidFill>
                  <a:srgbClr val="800080"/>
                </a:solidFill>
              </a:rPr>
              <a:t> </a:t>
            </a:r>
            <a:r>
              <a:rPr lang="zh-CN" altLang="en-US" sz="3200" b="1" dirty="0" smtClean="0"/>
              <a:t>另一种控制流中间代码生成技术：回填（</a:t>
            </a:r>
            <a:r>
              <a:rPr lang="en-US" altLang="zh-CN" sz="3200" b="1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zh-CN" altLang="en-US" sz="3200" b="1" dirty="0" smtClean="0"/>
              <a:t>），一遍扫描</a:t>
            </a:r>
            <a:endParaRPr lang="en-US" altLang="zh-CN" sz="3200" b="1" dirty="0" smtClean="0"/>
          </a:p>
          <a:p>
            <a:pPr>
              <a:lnSpc>
                <a:spcPts val="4400"/>
              </a:lnSpc>
            </a:pPr>
            <a:r>
              <a:rPr lang="zh-CN" altLang="en-US" sz="3200" b="1" dirty="0" smtClean="0"/>
              <a:t>先不指定跳转目标，而是放入跳转链表</a:t>
            </a:r>
            <a:endParaRPr lang="en-US" altLang="zh-CN" sz="3200" b="1" dirty="0" smtClean="0"/>
          </a:p>
          <a:p>
            <a:pPr>
              <a:lnSpc>
                <a:spcPts val="4400"/>
              </a:lnSpc>
            </a:pPr>
            <a:r>
              <a:rPr lang="zh-CN" altLang="en-US" sz="3200" b="1" dirty="0" smtClean="0"/>
              <a:t>待目标确定时，（回）填入</a:t>
            </a:r>
            <a:endParaRPr lang="en-US" altLang="zh-CN" sz="3200" b="1" dirty="0" smtClean="0"/>
          </a:p>
          <a:p>
            <a:pPr>
              <a:lnSpc>
                <a:spcPts val="4400"/>
              </a:lnSpc>
            </a:pPr>
            <a:r>
              <a:rPr lang="zh-CN" altLang="en-US" sz="3200" b="1" dirty="0" smtClean="0"/>
              <a:t>一个链表中的所有跳转的目标相同</a:t>
            </a:r>
            <a:endParaRPr lang="zh-CN" altLang="en-US" sz="3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763688" y="260648"/>
            <a:ext cx="302433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拉链与回填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018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55576" y="1196752"/>
            <a:ext cx="7920880" cy="3690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/>
                </a:solidFill>
              </a:rPr>
              <a:t>对于布尔表达式：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综合属性</a:t>
            </a:r>
            <a:r>
              <a:rPr lang="en-US" altLang="zh-CN" sz="3200" b="1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truelist</a:t>
            </a:r>
            <a:endParaRPr lang="en-US" altLang="zh-CN" sz="3200" b="1" i="1" dirty="0" smtClean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b="1" dirty="0" smtClean="0">
                <a:solidFill>
                  <a:schemeClr val="tx1"/>
                </a:solidFill>
              </a:rPr>
              <a:t> 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综合属性</a:t>
            </a:r>
            <a:r>
              <a:rPr lang="en-US" altLang="zh-CN" sz="3200" b="1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falselist</a:t>
            </a:r>
            <a:endParaRPr lang="zh-CN" altLang="en-US" sz="3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/>
                </a:solidFill>
              </a:rPr>
              <a:t>对语句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3200" b="1" dirty="0" smtClean="0">
                <a:solidFill>
                  <a:schemeClr val="tx1"/>
                </a:solidFill>
              </a:rPr>
              <a:t>综合属性</a:t>
            </a:r>
            <a:r>
              <a:rPr lang="en-US" altLang="zh-CN" sz="3200" b="1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nextlist</a:t>
            </a:r>
            <a:endParaRPr lang="zh-CN" altLang="en-US" sz="3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拉链与回填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95536" y="1196753"/>
            <a:ext cx="859606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152650" indent="-2152650">
              <a:spcBef>
                <a:spcPts val="600"/>
              </a:spcBef>
              <a:buClrTx/>
              <a:buFont typeface="Symbol" pitchFamily="18" charset="2"/>
              <a:buNone/>
            </a:pPr>
            <a:r>
              <a:rPr lang="en-US" altLang="zh-CN" sz="3200" b="1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E.truelist</a:t>
            </a:r>
            <a:r>
              <a:rPr lang="en-US" altLang="zh-CN" sz="32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sz="3200" b="1" dirty="0">
                <a:sym typeface="Symbol" pitchFamily="18" charset="2"/>
              </a:rPr>
              <a:t>“</a:t>
            </a:r>
            <a:r>
              <a:rPr lang="zh-CN" altLang="en-US" sz="3200" b="1" dirty="0">
                <a:sym typeface="Symbol" pitchFamily="18" charset="2"/>
              </a:rPr>
              <a:t>真链”</a:t>
            </a:r>
            <a:r>
              <a:rPr lang="zh-CN" altLang="en-US" sz="3200" b="1" dirty="0" smtClean="0">
                <a:sym typeface="Symbol" pitchFamily="18" charset="2"/>
              </a:rPr>
              <a:t>，记录一系列</a:t>
            </a:r>
            <a:r>
              <a:rPr lang="zh-CN" altLang="en-US" sz="3200" b="1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跳转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语句</a:t>
            </a:r>
            <a:r>
              <a:rPr lang="zh-CN" altLang="en-US" sz="3200" b="1" dirty="0">
                <a:sym typeface="Symbol" pitchFamily="18" charset="2"/>
              </a:rPr>
              <a:t>的地址，这些跳转语句的目标标号是体现</a:t>
            </a:r>
            <a:r>
              <a:rPr lang="zh-CN" altLang="en-US" sz="3200" b="1" dirty="0" smtClean="0">
                <a:sym typeface="Symbol" pitchFamily="18" charset="2"/>
              </a:rPr>
              <a:t>布尔表达式 </a:t>
            </a:r>
            <a:r>
              <a:rPr lang="en-US" altLang="zh-CN" sz="3200" i="1" dirty="0">
                <a:sym typeface="Symbol" pitchFamily="18" charset="2"/>
              </a:rPr>
              <a:t>E </a:t>
            </a:r>
            <a:r>
              <a:rPr lang="zh-CN" altLang="en-US" sz="3200" b="1" dirty="0">
                <a:sym typeface="Symbol" pitchFamily="18" charset="2"/>
              </a:rPr>
              <a:t>为“真”的标号</a:t>
            </a:r>
          </a:p>
          <a:p>
            <a:pPr marL="2152650" indent="-2152650">
              <a:spcBef>
                <a:spcPts val="600"/>
              </a:spcBef>
              <a:buClrTx/>
              <a:buFont typeface="Symbol" pitchFamily="18" charset="2"/>
              <a:buNone/>
            </a:pPr>
            <a:r>
              <a:rPr lang="en-US" altLang="zh-CN" sz="3200" b="1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E.falselist</a:t>
            </a:r>
            <a:r>
              <a:rPr lang="en-US" altLang="zh-CN" sz="32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sz="3200" b="1" dirty="0">
                <a:sym typeface="Symbol" pitchFamily="18" charset="2"/>
              </a:rPr>
              <a:t>“</a:t>
            </a:r>
            <a:r>
              <a:rPr lang="zh-CN" altLang="en-US" sz="3200" b="1" dirty="0">
                <a:sym typeface="Symbol" pitchFamily="18" charset="2"/>
              </a:rPr>
              <a:t>假链”</a:t>
            </a:r>
            <a:r>
              <a:rPr lang="zh-CN" altLang="en-US" sz="3200" b="1" dirty="0" smtClean="0">
                <a:sym typeface="Symbol" pitchFamily="18" charset="2"/>
              </a:rPr>
              <a:t>，记录 </a:t>
            </a:r>
            <a:r>
              <a:rPr lang="zh-CN" altLang="en-US" sz="3200" b="1" dirty="0">
                <a:sym typeface="Symbol" pitchFamily="18" charset="2"/>
              </a:rPr>
              <a:t>一系列</a:t>
            </a:r>
            <a:r>
              <a:rPr lang="zh-CN" altLang="en-US" sz="3200" b="1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跳转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语句</a:t>
            </a:r>
            <a:r>
              <a:rPr lang="zh-CN" altLang="en-US" sz="3200" b="1" dirty="0">
                <a:sym typeface="Symbol" pitchFamily="18" charset="2"/>
              </a:rPr>
              <a:t>的地址，这些跳转语句的目标标号是体现</a:t>
            </a:r>
            <a:r>
              <a:rPr lang="zh-CN" altLang="en-US" sz="3200" b="1" dirty="0" smtClean="0">
                <a:sym typeface="Symbol" pitchFamily="18" charset="2"/>
              </a:rPr>
              <a:t>布尔表达式 </a:t>
            </a:r>
            <a:r>
              <a:rPr lang="en-US" altLang="zh-CN" sz="3200" i="1" dirty="0">
                <a:sym typeface="Symbol" pitchFamily="18" charset="2"/>
              </a:rPr>
              <a:t>E </a:t>
            </a:r>
            <a:r>
              <a:rPr lang="zh-CN" altLang="en-US" sz="3200" b="1" dirty="0">
                <a:sym typeface="Symbol" pitchFamily="18" charset="2"/>
              </a:rPr>
              <a:t>为假的标号</a:t>
            </a:r>
            <a:endParaRPr lang="zh-CN" altLang="en-US" sz="3200" b="1" i="1" dirty="0">
              <a:sym typeface="Symbol" pitchFamily="18" charset="2"/>
            </a:endParaRPr>
          </a:p>
          <a:p>
            <a:pPr marL="2152650" indent="-2152650">
              <a:spcBef>
                <a:spcPts val="600"/>
              </a:spcBef>
              <a:buClrTx/>
              <a:buFont typeface="Symbol" pitchFamily="18" charset="2"/>
              <a:buNone/>
            </a:pPr>
            <a:r>
              <a:rPr lang="en-US" altLang="zh-CN" sz="3200" b="1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S.nextlist</a:t>
            </a:r>
            <a:r>
              <a:rPr lang="en-US" altLang="zh-CN" sz="32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sz="3200" b="1" dirty="0">
                <a:sym typeface="Symbol" pitchFamily="18" charset="2"/>
              </a:rPr>
              <a:t>“</a:t>
            </a:r>
            <a:r>
              <a:rPr lang="en-US" altLang="zh-CN" sz="3200" i="1" dirty="0">
                <a:sym typeface="Symbol" pitchFamily="18" charset="2"/>
              </a:rPr>
              <a:t>next </a:t>
            </a:r>
            <a:r>
              <a:rPr lang="zh-CN" altLang="en-US" sz="3200" b="1" dirty="0">
                <a:sym typeface="Symbol" pitchFamily="18" charset="2"/>
              </a:rPr>
              <a:t>链”</a:t>
            </a:r>
            <a:r>
              <a:rPr lang="zh-CN" altLang="en-US" sz="3200" b="1" dirty="0" smtClean="0">
                <a:sym typeface="Symbol" pitchFamily="18" charset="2"/>
              </a:rPr>
              <a:t>，记录一系列</a:t>
            </a:r>
            <a:r>
              <a:rPr lang="zh-CN" altLang="en-US" sz="3200" b="1" dirty="0">
                <a:sym typeface="Symbol" pitchFamily="18" charset="2"/>
              </a:rPr>
              <a:t>跳</a:t>
            </a:r>
            <a:r>
              <a:rPr lang="zh-CN" altLang="en-US" sz="3200" b="1" dirty="0" smtClean="0">
                <a:sym typeface="Symbol" pitchFamily="18" charset="2"/>
              </a:rPr>
              <a:t>转语句</a:t>
            </a:r>
            <a:r>
              <a:rPr lang="zh-CN" altLang="en-US" sz="3200" b="1" dirty="0">
                <a:sym typeface="Symbol" pitchFamily="18" charset="2"/>
              </a:rPr>
              <a:t>的地址，这些跳转语句的目标标号</a:t>
            </a:r>
            <a:r>
              <a:rPr lang="zh-CN" altLang="en-US" sz="3200" b="1" dirty="0" smtClean="0">
                <a:sym typeface="Symbol" pitchFamily="18" charset="2"/>
              </a:rPr>
              <a:t>是按执行顺序跟</a:t>
            </a:r>
            <a:r>
              <a:rPr lang="zh-CN" altLang="en-US" sz="3200" b="1" dirty="0">
                <a:sym typeface="Symbol" pitchFamily="18" charset="2"/>
              </a:rPr>
              <a:t>在 </a:t>
            </a:r>
            <a:r>
              <a:rPr lang="en-US" altLang="zh-CN" sz="3200" b="1" i="1" dirty="0">
                <a:sym typeface="Symbol" pitchFamily="18" charset="2"/>
              </a:rPr>
              <a:t>S</a:t>
            </a:r>
            <a:r>
              <a:rPr lang="en-US" altLang="zh-CN" sz="3200" b="1" dirty="0">
                <a:sym typeface="Symbol" pitchFamily="18" charset="2"/>
              </a:rPr>
              <a:t> </a:t>
            </a:r>
            <a:r>
              <a:rPr lang="zh-CN" altLang="en-US" sz="3200" b="1" dirty="0">
                <a:sym typeface="Symbol" pitchFamily="18" charset="2"/>
              </a:rPr>
              <a:t>之后</a:t>
            </a:r>
            <a:r>
              <a:rPr lang="zh-CN" altLang="en-US" sz="3200" b="1" dirty="0" smtClean="0">
                <a:sym typeface="Symbol" pitchFamily="18" charset="2"/>
              </a:rPr>
              <a:t>的</a:t>
            </a:r>
            <a:r>
              <a:rPr lang="en-US" altLang="zh-CN" sz="3200" i="1" dirty="0" smtClean="0">
                <a:sym typeface="Symbol" pitchFamily="18" charset="2"/>
              </a:rPr>
              <a:t>TAC</a:t>
            </a:r>
            <a:r>
              <a:rPr lang="zh-CN" altLang="en-US" sz="3200" b="1" dirty="0" smtClean="0">
                <a:sym typeface="Symbol" pitchFamily="18" charset="2"/>
              </a:rPr>
              <a:t>语句标号</a:t>
            </a:r>
            <a:endParaRPr lang="zh-CN" altLang="en-US" sz="3200" b="1" dirty="0">
              <a:sym typeface="Symbol" pitchFamily="18" charset="2"/>
            </a:endParaRPr>
          </a:p>
        </p:txBody>
      </p:sp>
      <p:sp>
        <p:nvSpPr>
          <p:cNvPr id="5120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ChangeArrowheads="1"/>
          </p:cNvSpPr>
          <p:nvPr/>
        </p:nvSpPr>
        <p:spPr bwMode="auto">
          <a:xfrm>
            <a:off x="1549400" y="188913"/>
            <a:ext cx="32512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拉链与回填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2228" name="Rectangle 11"/>
          <p:cNvSpPr>
            <a:spLocks noChangeArrowheads="1"/>
          </p:cNvSpPr>
          <p:nvPr/>
        </p:nvSpPr>
        <p:spPr bwMode="auto">
          <a:xfrm>
            <a:off x="467544" y="1124744"/>
            <a:ext cx="82296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chemeClr val="tx1"/>
                </a:solidFill>
              </a:rPr>
              <a:t>建立指令数组，用标号索引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chemeClr val="tx1"/>
                </a:solidFill>
              </a:rPr>
              <a:t>三个语义</a:t>
            </a:r>
            <a:r>
              <a:rPr lang="zh-CN" altLang="en-US" sz="2800" b="1" dirty="0">
                <a:solidFill>
                  <a:schemeClr val="tx1"/>
                </a:solidFill>
              </a:rPr>
              <a:t>函数</a:t>
            </a:r>
            <a:r>
              <a:rPr lang="en-US" altLang="zh-CN" sz="2800" b="1" dirty="0">
                <a:solidFill>
                  <a:schemeClr val="tx1"/>
                </a:solidFill>
              </a:rPr>
              <a:t>/</a:t>
            </a:r>
            <a:r>
              <a:rPr lang="zh-CN" altLang="en-US" sz="2800" b="1" dirty="0">
                <a:solidFill>
                  <a:schemeClr val="tx1"/>
                </a:solidFill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marL="2870200" lvl="1" indent="-2413000">
              <a:buClrTx/>
              <a:buNone/>
            </a:pPr>
            <a:r>
              <a:rPr lang="en-US" altLang="zh-CN" sz="3200" b="1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3200" b="1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3200" b="1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</a:t>
            </a:r>
            <a:r>
              <a:rPr lang="en-US" altLang="zh-CN" sz="32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32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sz="3200" b="1" dirty="0" smtClean="0">
                <a:sym typeface="Symbol" pitchFamily="18" charset="2"/>
              </a:rPr>
              <a:t>创建一个只含</a:t>
            </a:r>
            <a:r>
              <a:rPr lang="en-US" altLang="zh-CN" sz="3200" b="1" i="1" dirty="0" err="1" smtClean="0">
                <a:sym typeface="Symbol" pitchFamily="18" charset="2"/>
              </a:rPr>
              <a:t>i</a:t>
            </a:r>
            <a:r>
              <a:rPr lang="en-US" altLang="zh-CN" sz="3200" b="1" dirty="0" smtClean="0">
                <a:sym typeface="Symbol" pitchFamily="18" charset="2"/>
              </a:rPr>
              <a:t> </a:t>
            </a:r>
            <a:r>
              <a:rPr lang="zh-CN" altLang="en-US" sz="3200" b="1" dirty="0" smtClean="0">
                <a:sym typeface="Symbol" pitchFamily="18" charset="2"/>
              </a:rPr>
              <a:t>的链表，</a:t>
            </a:r>
            <a:r>
              <a:rPr lang="en-US" altLang="zh-CN" sz="3200" b="1" dirty="0" err="1" smtClean="0">
                <a:sym typeface="Symbol" pitchFamily="18" charset="2"/>
              </a:rPr>
              <a:t>i</a:t>
            </a:r>
            <a:r>
              <a:rPr lang="zh-CN" altLang="en-US" sz="3200" b="1" dirty="0" smtClean="0">
                <a:sym typeface="Symbol" pitchFamily="18" charset="2"/>
              </a:rPr>
              <a:t>是指令（</a:t>
            </a:r>
            <a:r>
              <a:rPr lang="en-US" altLang="zh-CN" sz="3200" b="1" dirty="0" smtClean="0">
                <a:sym typeface="Symbol" pitchFamily="18" charset="2"/>
              </a:rPr>
              <a:t>TAC</a:t>
            </a:r>
            <a:r>
              <a:rPr lang="zh-CN" altLang="en-US" sz="3200" b="1" dirty="0" smtClean="0">
                <a:sym typeface="Symbol" pitchFamily="18" charset="2"/>
              </a:rPr>
              <a:t>）数组的索引，返回一个指向这个新建链表的指针</a:t>
            </a:r>
            <a:endParaRPr lang="en-US" altLang="zh-CN" sz="3200" b="1" dirty="0" smtClean="0">
              <a:sym typeface="Symbol" pitchFamily="18" charset="2"/>
            </a:endParaRPr>
          </a:p>
          <a:p>
            <a:pPr marL="2870200" lvl="1" indent="-2413000">
              <a:buClrTx/>
              <a:buNone/>
            </a:pPr>
            <a:r>
              <a:rPr lang="en-US" altLang="zh-CN" sz="3200" b="1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merge(p</a:t>
            </a:r>
            <a:r>
              <a:rPr lang="en-US" altLang="zh-CN" sz="3200" b="1" baseline="-25000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3200" b="1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,p</a:t>
            </a:r>
            <a:r>
              <a:rPr lang="en-US" altLang="zh-CN" sz="3200" b="1" baseline="-25000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2</a:t>
            </a:r>
            <a:r>
              <a:rPr lang="en-US" altLang="zh-CN" sz="32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32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sz="3200" b="1" dirty="0" smtClean="0">
                <a:sym typeface="Symbol" pitchFamily="18" charset="2"/>
              </a:rPr>
              <a:t>合并链表 </a:t>
            </a:r>
            <a:r>
              <a:rPr lang="en-US" altLang="zh-CN" sz="3200" b="1" i="1" dirty="0">
                <a:ea typeface="华文行楷" pitchFamily="2" charset="-122"/>
                <a:sym typeface="Symbol" pitchFamily="18" charset="2"/>
              </a:rPr>
              <a:t>p</a:t>
            </a:r>
            <a:r>
              <a:rPr lang="en-US" altLang="zh-CN" sz="3200" b="1" baseline="-25000" dirty="0">
                <a:ea typeface="华文行楷" pitchFamily="2" charset="-122"/>
                <a:sym typeface="Symbol" pitchFamily="18" charset="2"/>
              </a:rPr>
              <a:t>1 </a:t>
            </a:r>
            <a:r>
              <a:rPr lang="zh-CN" altLang="en-US" sz="3200" b="1" dirty="0">
                <a:sym typeface="Symbol" pitchFamily="18" charset="2"/>
              </a:rPr>
              <a:t>和 </a:t>
            </a:r>
            <a:r>
              <a:rPr lang="en-US" altLang="zh-CN" sz="3200" b="1" i="1" dirty="0">
                <a:ea typeface="华文行楷" pitchFamily="2" charset="-122"/>
                <a:sym typeface="Symbol" pitchFamily="18" charset="2"/>
              </a:rPr>
              <a:t>p</a:t>
            </a:r>
            <a:r>
              <a:rPr lang="en-US" altLang="zh-CN" sz="3200" b="1" baseline="-25000" dirty="0">
                <a:ea typeface="华文行楷" pitchFamily="2" charset="-122"/>
                <a:sym typeface="Symbol" pitchFamily="18" charset="2"/>
              </a:rPr>
              <a:t>2</a:t>
            </a:r>
            <a:r>
              <a:rPr lang="en-US" altLang="zh-CN" sz="3200" b="1" dirty="0">
                <a:sym typeface="Symbol" pitchFamily="18" charset="2"/>
              </a:rPr>
              <a:t> </a:t>
            </a:r>
            <a:r>
              <a:rPr lang="zh-CN" altLang="en-US" sz="3200" b="1" dirty="0">
                <a:sym typeface="Symbol" pitchFamily="18" charset="2"/>
              </a:rPr>
              <a:t>，</a:t>
            </a:r>
            <a:r>
              <a:rPr lang="zh-CN" altLang="en-US" sz="3200" b="1" dirty="0" smtClean="0">
                <a:sym typeface="Symbol" pitchFamily="18" charset="2"/>
              </a:rPr>
              <a:t>返回指向合并后链表的指针</a:t>
            </a:r>
            <a:endParaRPr lang="en-US" altLang="zh-CN" sz="3200" b="1" dirty="0" smtClean="0">
              <a:sym typeface="Symbol" pitchFamily="18" charset="2"/>
            </a:endParaRPr>
          </a:p>
          <a:p>
            <a:pPr marL="2870200" lvl="1" indent="-2413000">
              <a:buClrTx/>
              <a:buNone/>
            </a:pPr>
            <a:r>
              <a:rPr lang="en-US" altLang="zh-CN" sz="3200" b="1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3200" b="1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3200" b="1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p,i</a:t>
            </a:r>
            <a:r>
              <a:rPr lang="en-US" altLang="zh-CN" sz="32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32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sz="3200" b="1" dirty="0" smtClean="0">
                <a:sym typeface="Symbol" pitchFamily="18" charset="2"/>
              </a:rPr>
              <a:t>将</a:t>
            </a:r>
            <a:r>
              <a:rPr lang="en-US" altLang="zh-CN" sz="3200" b="1" i="1" dirty="0" smtClean="0">
                <a:ea typeface="华文行楷" pitchFamily="2" charset="-122"/>
                <a:sym typeface="Symbol" pitchFamily="18" charset="2"/>
              </a:rPr>
              <a:t>p</a:t>
            </a:r>
            <a:r>
              <a:rPr lang="zh-CN" altLang="en-US" sz="3200" b="1" dirty="0" smtClean="0">
                <a:sym typeface="Symbol" pitchFamily="18" charset="2"/>
              </a:rPr>
              <a:t>所指向的链表</a:t>
            </a:r>
            <a:r>
              <a:rPr lang="en-US" altLang="zh-CN" sz="32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3200" b="1" dirty="0" smtClean="0">
                <a:sym typeface="Symbol" pitchFamily="18" charset="2"/>
              </a:rPr>
              <a:t>中的每条指令（</a:t>
            </a:r>
            <a:r>
              <a:rPr lang="en-US" altLang="zh-CN" sz="3200" b="1" dirty="0" smtClean="0">
                <a:sym typeface="Symbol" pitchFamily="18" charset="2"/>
              </a:rPr>
              <a:t>TAC</a:t>
            </a:r>
            <a:r>
              <a:rPr lang="zh-CN" altLang="en-US" sz="3200" b="1" dirty="0" smtClean="0">
                <a:sym typeface="Symbol" pitchFamily="18" charset="2"/>
              </a:rPr>
              <a:t>）的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跳</a:t>
            </a:r>
            <a:r>
              <a:rPr lang="zh-CN" altLang="en-US" sz="3200" b="1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转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语句的</a:t>
            </a:r>
            <a:r>
              <a:rPr lang="zh-CN" altLang="en-US" sz="3200" b="1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sym typeface="Symbol" pitchFamily="18" charset="2"/>
              </a:rPr>
              <a:t>标号</a:t>
            </a:r>
            <a:r>
              <a:rPr lang="zh-CN" altLang="en-US" sz="3200" b="1" dirty="0">
                <a:sym typeface="Symbol" pitchFamily="18" charset="2"/>
              </a:rPr>
              <a:t>置为 </a:t>
            </a:r>
            <a:r>
              <a:rPr lang="en-US" altLang="zh-CN" sz="3200" b="1" i="1" dirty="0" err="1" smtClean="0">
                <a:sym typeface="Symbol" pitchFamily="18" charset="2"/>
              </a:rPr>
              <a:t>i</a:t>
            </a:r>
            <a:endParaRPr lang="en-US" altLang="zh-CN" sz="3200" b="1" i="1" dirty="0">
              <a:sym typeface="Symbol" pitchFamily="18" charset="2"/>
            </a:endParaRPr>
          </a:p>
        </p:txBody>
      </p:sp>
      <p:sp>
        <p:nvSpPr>
          <p:cNvPr id="5222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ChangeArrowheads="1"/>
          </p:cNvSpPr>
          <p:nvPr/>
        </p:nvSpPr>
        <p:spPr bwMode="auto">
          <a:xfrm>
            <a:off x="1549400" y="188913"/>
            <a:ext cx="32512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拉链与回填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2228" name="Rectangle 11"/>
          <p:cNvSpPr>
            <a:spLocks noChangeArrowheads="1"/>
          </p:cNvSpPr>
          <p:nvPr/>
        </p:nvSpPr>
        <p:spPr bwMode="auto">
          <a:xfrm>
            <a:off x="467544" y="1124744"/>
            <a:ext cx="8229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u"/>
            </a:pPr>
            <a:r>
              <a:rPr lang="zh-CN" altLang="en-US" sz="3600" b="1" dirty="0" smtClean="0">
                <a:solidFill>
                  <a:schemeClr val="tx1"/>
                </a:solidFill>
              </a:rPr>
              <a:t>变量</a:t>
            </a:r>
            <a:endParaRPr lang="zh-CN" altLang="en-US" sz="3600" b="1" dirty="0">
              <a:solidFill>
                <a:srgbClr val="990099"/>
              </a:solidFill>
            </a:endParaRPr>
          </a:p>
          <a:p>
            <a:pPr marL="2511425" lvl="1" indent="-2054225">
              <a:buClrTx/>
              <a:buNone/>
            </a:pPr>
            <a:r>
              <a:rPr lang="en-US" altLang="zh-CN" sz="3200" b="1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sz="32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b="1" dirty="0" smtClean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sz="3200" b="1" dirty="0" smtClean="0">
                <a:ea typeface="华文行楷" pitchFamily="2" charset="-122"/>
                <a:sym typeface="Symbol" pitchFamily="18" charset="2"/>
              </a:rPr>
              <a:t>后跟的</a:t>
            </a:r>
            <a:r>
              <a:rPr lang="zh-CN" altLang="en-US" sz="3200" b="1" dirty="0" smtClean="0">
                <a:sym typeface="Symbol" pitchFamily="18" charset="2"/>
              </a:rPr>
              <a:t>下一条</a:t>
            </a:r>
            <a:r>
              <a:rPr lang="en-US" altLang="zh-CN" sz="2800" i="1" dirty="0" smtClean="0">
                <a:sym typeface="Symbol" pitchFamily="18" charset="2"/>
              </a:rPr>
              <a:t>TAC </a:t>
            </a:r>
            <a:r>
              <a:rPr lang="zh-CN" altLang="en-US" sz="3200" b="1" dirty="0" smtClean="0">
                <a:sym typeface="Symbol" pitchFamily="18" charset="2"/>
              </a:rPr>
              <a:t>语句（指令）的地址</a:t>
            </a:r>
            <a:endParaRPr lang="en-US" altLang="zh-CN" sz="3200" b="1" i="1" dirty="0">
              <a:sym typeface="Symbol" pitchFamily="18" charset="2"/>
            </a:endParaRPr>
          </a:p>
        </p:txBody>
      </p:sp>
      <p:sp>
        <p:nvSpPr>
          <p:cNvPr id="5222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27" name="Rectangle 31"/>
          <p:cNvSpPr>
            <a:spLocks noChangeArrowheads="1"/>
          </p:cNvSpPr>
          <p:nvPr/>
        </p:nvSpPr>
        <p:spPr bwMode="auto">
          <a:xfrm>
            <a:off x="1524000" y="188913"/>
            <a:ext cx="32640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8.1 </a:t>
            </a:r>
            <a:r>
              <a:rPr lang="zh-CN" altLang="en-US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</a:t>
            </a:r>
          </a:p>
        </p:txBody>
      </p:sp>
      <p:sp>
        <p:nvSpPr>
          <p:cNvPr id="439330" name="AutoShape 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1" name="AutoShape 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2" name="AutoShape 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3" name="AutoShape 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4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196975"/>
            <a:ext cx="51768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</a:rPr>
              <a:t>8.1.3  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符号</a:t>
            </a:r>
            <a:r>
              <a:rPr lang="zh-CN" altLang="en-US" sz="3200" b="1" dirty="0">
                <a:solidFill>
                  <a:srgbClr val="800080"/>
                </a:solidFill>
              </a:rPr>
              <a:t>表的实现</a:t>
            </a:r>
          </a:p>
        </p:txBody>
      </p:sp>
      <p:sp>
        <p:nvSpPr>
          <p:cNvPr id="439335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6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7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8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1104900" y="1989138"/>
            <a:ext cx="7734300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lang="en-US" altLang="zh-CN" sz="10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针对</a:t>
            </a:r>
            <a:r>
              <a:rPr kumimoji="0" lang="zh-CN" altLang="en-US" sz="2800" b="1">
                <a:solidFill>
                  <a:srgbClr val="800080"/>
                </a:solidFill>
              </a:rPr>
              <a:t>符号表的常见操作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Tx/>
              <a:buChar char="•"/>
            </a:pPr>
            <a:r>
              <a:rPr lang="zh-CN" altLang="en-US">
                <a:solidFill>
                  <a:srgbClr val="800080"/>
                </a:solidFill>
              </a:rPr>
              <a:t>  </a:t>
            </a:r>
            <a:r>
              <a:rPr lang="zh-CN" altLang="en-US" b="1">
                <a:solidFill>
                  <a:srgbClr val="800080"/>
                </a:solidFill>
              </a:rPr>
              <a:t>创建</a:t>
            </a:r>
            <a:r>
              <a:rPr kumimoji="0" lang="zh-CN" altLang="en-US" b="1">
                <a:solidFill>
                  <a:srgbClr val="800080"/>
                </a:solidFill>
              </a:rPr>
              <a:t>符号表  </a:t>
            </a:r>
            <a:r>
              <a:rPr lang="zh-CN" altLang="en-US" b="1"/>
              <a:t> 在编译开始，或进入一个作用域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ClrTx/>
              <a:buFontTx/>
              <a:buChar char="•"/>
            </a:pPr>
            <a:r>
              <a:rPr lang="zh-CN" altLang="en-US" b="1">
                <a:solidFill>
                  <a:srgbClr val="800080"/>
                </a:solidFill>
              </a:rPr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插入表项  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/>
              <a:t>在遇到新的标识符声明时进行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ClrTx/>
              <a:buFontTx/>
              <a:buChar char="•"/>
            </a:pPr>
            <a:r>
              <a:rPr lang="zh-CN" altLang="en-US">
                <a:solidFill>
                  <a:srgbClr val="800080"/>
                </a:solidFill>
              </a:rPr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查询表项  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/>
              <a:t>在引用标识符时进行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ClrTx/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修改表项  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/>
              <a:t>在获得新的语义值信息时进行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ClrTx/>
              <a:buFontTx/>
              <a:buChar char="•"/>
            </a:pPr>
            <a:r>
              <a:rPr lang="zh-CN" altLang="en-US">
                <a:solidFill>
                  <a:srgbClr val="800080"/>
                </a:solidFill>
              </a:rPr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删除表项  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/>
              <a:t>在标识符成为不可见或不再需要它的任</a:t>
            </a:r>
          </a:p>
          <a:p>
            <a:pPr lvl="1">
              <a:buClrTx/>
              <a:buFontTx/>
              <a:buNone/>
            </a:pPr>
            <a:r>
              <a:rPr lang="zh-CN" altLang="en-US" b="1"/>
              <a:t>                     何信息时进行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ClrTx/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释放符号表空间</a:t>
            </a:r>
            <a:r>
              <a:rPr lang="zh-CN" altLang="en-US" b="1"/>
              <a:t>   在编译结束前或退出一个作用域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5616" y="188913"/>
            <a:ext cx="554461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布尔表达式的翻译方案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24744"/>
            <a:ext cx="849694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 smtClean="0">
                <a:solidFill>
                  <a:schemeClr val="tx1"/>
                </a:solidFill>
              </a:rPr>
              <a:t>布尔表达式自底向上分析的翻译方案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marL="358775" indent="-358775">
              <a:spcBef>
                <a:spcPts val="600"/>
              </a:spcBef>
            </a:pPr>
            <a:r>
              <a:rPr lang="zh-CN" altLang="en-US" sz="3200" b="1" dirty="0" smtClean="0">
                <a:solidFill>
                  <a:schemeClr val="tx1"/>
                </a:solidFill>
              </a:rPr>
              <a:t>标记非终结符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适时产生一个语义动作，获得要执行的下一条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TAC 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语句的索引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marL="358775" indent="-358775">
              <a:spcBef>
                <a:spcPts val="600"/>
              </a:spcBef>
            </a:pPr>
            <a:r>
              <a:rPr lang="zh-CN" altLang="en-US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综合属性：</a:t>
            </a:r>
            <a:r>
              <a:rPr lang="en-US" altLang="zh-CN" sz="3200" b="1" i="1" dirty="0" err="1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M.gotostm</a:t>
            </a:r>
            <a:r>
              <a:rPr lang="zh-CN" altLang="en-US" sz="32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，记录下一条指令的索引</a:t>
            </a:r>
            <a:endParaRPr lang="en-US" altLang="zh-CN" sz="3200" b="1" i="1" dirty="0" smtClean="0">
              <a:latin typeface="Times New Roman" pitchFamily="18" charset="0"/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  <a:p>
            <a:pPr marL="358775" indent="-358775">
              <a:spcBef>
                <a:spcPts val="600"/>
              </a:spcBef>
            </a:pPr>
            <a:r>
              <a:rPr lang="zh-CN" altLang="en-US" sz="3200" b="1" dirty="0" smtClean="0">
                <a:solidFill>
                  <a:schemeClr val="tx1"/>
                </a:solidFill>
              </a:rPr>
              <a:t>布尔表达语法如下：</a:t>
            </a:r>
            <a:endParaRPr lang="zh-CN" alt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83568" y="4509120"/>
            <a:ext cx="81194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None/>
            </a:pP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| </a:t>
            </a:r>
            <a:r>
              <a:rPr lang="en-US" altLang="zh-CN" sz="28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 </a:t>
            </a:r>
            <a:r>
              <a:rPr lang="en-US" altLang="zh-CN" sz="28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| </a:t>
            </a:r>
            <a:r>
              <a:rPr lang="en-US" altLang="zh-CN" sz="28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| ( </a:t>
            </a:r>
            <a:r>
              <a:rPr lang="en-US" altLang="zh-CN" sz="28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) |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id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rop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id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|</a:t>
            </a:r>
          </a:p>
          <a:p>
            <a:pPr>
              <a:buClrTx/>
              <a:buNone/>
            </a:pP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       true | false | </a:t>
            </a:r>
            <a:r>
              <a:rPr lang="en-US" altLang="zh-CN" sz="28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/>
              </a:rPr>
              <a:t></a:t>
            </a:r>
            <a:endParaRPr lang="en-US" altLang="zh-CN" sz="2800" b="1" i="1" dirty="0">
              <a:latin typeface="Times New Roman" pitchFamily="18" charset="0"/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11560" y="5589240"/>
            <a:ext cx="817245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 dirty="0"/>
              <a:t>注</a:t>
            </a:r>
            <a:r>
              <a:rPr lang="en-US" altLang="zh-CN" b="1" dirty="0"/>
              <a:t>: </a:t>
            </a:r>
            <a:r>
              <a:rPr lang="zh-CN" altLang="en-US" b="1" dirty="0"/>
              <a:t>这里可以规定产生式的优先级依次递增来解决冲突问题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      （下同）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11"/>
          <p:cNvSpPr txBox="1">
            <a:spLocks noChangeArrowheads="1"/>
          </p:cNvSpPr>
          <p:nvPr/>
        </p:nvSpPr>
        <p:spPr bwMode="auto">
          <a:xfrm>
            <a:off x="395536" y="188640"/>
            <a:ext cx="8424936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ME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3200" b="1" i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backpatch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.falselist</a:t>
            </a:r>
            <a:r>
              <a:rPr lang="en-US" altLang="zh-CN" sz="32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3200" b="1" i="1" dirty="0" err="1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M.gotostm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3200" b="1" i="1" dirty="0" err="1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.truelist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:= 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merge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.truelist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, E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.truelist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; 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3200" b="1" i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.falselist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.falselist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3200" b="1" dirty="0">
              <a:latin typeface="Times New Roman" pitchFamily="18" charset="0"/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  <a:p>
            <a:pPr eaLnBrk="0" hangingPunct="0">
              <a:buClrTx/>
              <a:buNone/>
            </a:pP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ME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3200" b="1" i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backpatch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.truelist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,M.gotostm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3200" b="1" i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.falselist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merge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.falselist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, E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.falselist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; 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3200" b="1" i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.truelist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.truelist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3200" b="1" dirty="0">
              <a:latin typeface="Times New Roman" pitchFamily="18" charset="0"/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  <a:p>
            <a:pPr eaLnBrk="0" hangingPunct="0">
              <a:buClrTx/>
              <a:buNone/>
            </a:pP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3200" b="1" i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.truelist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.falselist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3200" b="1" i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.falselist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.truelist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}  </a:t>
            </a:r>
            <a:r>
              <a:rPr lang="en-US" altLang="zh-CN" sz="3200" b="1" dirty="0" smtClean="0">
                <a:solidFill>
                  <a:srgbClr val="008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// </a:t>
            </a:r>
            <a:r>
              <a:rPr lang="zh-CN" altLang="en-US" sz="3200" b="1" dirty="0" smtClean="0">
                <a:solidFill>
                  <a:srgbClr val="008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交换真假链表</a:t>
            </a:r>
            <a:endParaRPr lang="en-US" altLang="zh-CN" sz="3200" b="1" dirty="0">
              <a:solidFill>
                <a:srgbClr val="0080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325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438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51520" y="188640"/>
            <a:ext cx="864096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32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3200" b="1" i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.truelist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.truelist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3200" b="1" i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.falselist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.falselist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} </a:t>
            </a:r>
            <a:r>
              <a:rPr lang="en-US" altLang="zh-CN" sz="3200" b="1" dirty="0" smtClean="0">
                <a:solidFill>
                  <a:srgbClr val="008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// </a:t>
            </a:r>
            <a:r>
              <a:rPr lang="zh-CN" altLang="en-US" sz="3200" b="1" dirty="0" smtClean="0">
                <a:solidFill>
                  <a:srgbClr val="008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或略括号</a:t>
            </a:r>
            <a:endParaRPr lang="en-US" altLang="zh-CN" sz="3200" b="1" dirty="0">
              <a:solidFill>
                <a:srgbClr val="0080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3200" b="1" dirty="0" smtClean="0">
              <a:latin typeface="Times New Roman" pitchFamily="18" charset="0"/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rop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id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3200" b="1" i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.truelist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:= </a:t>
            </a:r>
            <a:r>
              <a:rPr lang="en-US" altLang="zh-CN" sz="3200" b="1" i="1" dirty="0" err="1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makelist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nextstm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3200" b="1" i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.falselist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:= </a:t>
            </a:r>
            <a:r>
              <a:rPr lang="en-US" altLang="zh-CN" sz="3200" b="1" i="1" dirty="0" err="1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makelist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nextstm+1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32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gen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‘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‘ </a:t>
            </a:r>
            <a:r>
              <a:rPr lang="en-US" altLang="zh-CN" sz="3200" b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.place </a:t>
            </a:r>
            <a:r>
              <a:rPr lang="en-US" altLang="zh-CN" sz="3200" b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rop.op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.place  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‘</a:t>
            </a:r>
            <a:r>
              <a:rPr lang="en-US" altLang="zh-CN" sz="3200" b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_’ );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3200" b="1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gen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(‘</a:t>
            </a:r>
            <a:r>
              <a:rPr lang="en-US" altLang="zh-CN" sz="3200" b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_’)</a:t>
            </a:r>
            <a:r>
              <a:rPr lang="en-US" altLang="zh-CN" sz="3200" b="1" i="1" dirty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008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// </a:t>
            </a:r>
            <a:r>
              <a:rPr lang="zh-CN" altLang="en-US" sz="3200" b="1" dirty="0" smtClean="0">
                <a:solidFill>
                  <a:srgbClr val="008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这两条指令暂不能确定目标标号，分别放入</a:t>
            </a:r>
            <a:endParaRPr lang="en-US" altLang="zh-CN" sz="3200" b="1" dirty="0" smtClean="0">
              <a:solidFill>
                <a:srgbClr val="0080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008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// </a:t>
            </a:r>
            <a:r>
              <a:rPr lang="zh-CN" altLang="en-US" sz="3200" b="1" dirty="0" smtClean="0">
                <a:solidFill>
                  <a:srgbClr val="008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创建的真、假链中，待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回填</a:t>
            </a:r>
            <a:endParaRPr lang="en-US" altLang="zh-CN" sz="3200" b="1" dirty="0" smtClean="0">
              <a:solidFill>
                <a:srgbClr val="FF00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438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51520" y="188640"/>
            <a:ext cx="864096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3200" i="1" dirty="0" smtClean="0">
                <a:sym typeface="Symbol" pitchFamily="18" charset="2"/>
              </a:rPr>
              <a:t>E </a:t>
            </a:r>
            <a:r>
              <a:rPr lang="en-US" altLang="zh-CN" sz="3200" dirty="0" smtClean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3200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dirty="0" smtClean="0">
                <a:ea typeface="华文行楷" pitchFamily="2" charset="-122"/>
                <a:sym typeface="Symbol" pitchFamily="18" charset="2"/>
              </a:rPr>
              <a:t>true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dirty="0" smtClean="0">
                <a:sym typeface="Symbol" pitchFamily="18" charset="2"/>
              </a:rPr>
              <a:t>{ </a:t>
            </a:r>
            <a:r>
              <a:rPr lang="en-US" altLang="zh-CN" sz="32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200" i="1" dirty="0" err="1">
                <a:sym typeface="Symbol" pitchFamily="18" charset="2"/>
              </a:rPr>
              <a:t>.truelist</a:t>
            </a:r>
            <a:r>
              <a:rPr lang="en-US" altLang="zh-CN" sz="3200" i="1" dirty="0">
                <a:sym typeface="Symbol" pitchFamily="18" charset="2"/>
              </a:rPr>
              <a:t> </a:t>
            </a:r>
            <a:r>
              <a:rPr lang="en-US" altLang="zh-CN" sz="32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32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32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3200" i="1" dirty="0">
                <a:sym typeface="Symbol" pitchFamily="18" charset="2"/>
              </a:rPr>
              <a:t> </a:t>
            </a:r>
            <a:r>
              <a:rPr lang="en-US" altLang="zh-CN" sz="3200" i="1" dirty="0" err="1">
                <a:sym typeface="Symbol" pitchFamily="18" charset="2"/>
              </a:rPr>
              <a:t>nextstm</a:t>
            </a:r>
            <a:r>
              <a:rPr lang="en-US" altLang="zh-CN" sz="3200" i="1" dirty="0"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32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3200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3200" i="1" dirty="0" smtClean="0">
                <a:ea typeface="华文行楷" pitchFamily="2" charset="-122"/>
                <a:sym typeface="Symbol" pitchFamily="18" charset="2"/>
              </a:rPr>
              <a:t>gen(</a:t>
            </a:r>
            <a:r>
              <a:rPr lang="en-US" altLang="zh-CN" sz="3200" dirty="0" smtClean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32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3200" dirty="0">
                <a:ea typeface="华文行楷" pitchFamily="2" charset="-122"/>
                <a:sym typeface="Symbol" pitchFamily="18" charset="2"/>
              </a:rPr>
              <a:t> _’</a:t>
            </a:r>
            <a:r>
              <a:rPr lang="en-US" altLang="zh-CN" sz="32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3200" dirty="0" smtClean="0">
                <a:ea typeface="华文行楷" pitchFamily="2" charset="-122"/>
                <a:sym typeface="Symbol" pitchFamily="18" charset="2"/>
              </a:rPr>
              <a:t>}</a:t>
            </a:r>
            <a:r>
              <a:rPr lang="en-US" altLang="zh-CN" sz="3200" i="1" dirty="0" smtClean="0">
                <a:sym typeface="Symbol" pitchFamily="18" charset="2"/>
              </a:rPr>
              <a:t> </a:t>
            </a:r>
            <a:r>
              <a:rPr lang="en-US" altLang="zh-CN" sz="3200" b="1" dirty="0" smtClean="0">
                <a:solidFill>
                  <a:srgbClr val="008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// </a:t>
            </a:r>
            <a:r>
              <a:rPr lang="zh-CN" altLang="en-US" sz="3200" b="1" dirty="0" smtClean="0">
                <a:solidFill>
                  <a:srgbClr val="008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这条指令放入真链</a:t>
            </a:r>
            <a:endParaRPr lang="en-US" altLang="zh-CN" sz="3200" i="1" dirty="0" smtClean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3200" i="1" dirty="0" smtClean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i="1" dirty="0" smtClean="0">
                <a:sym typeface="Symbol" pitchFamily="18" charset="2"/>
              </a:rPr>
              <a:t>E </a:t>
            </a:r>
            <a:r>
              <a:rPr lang="en-US" altLang="zh-CN" sz="3200" dirty="0" smtClean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3200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dirty="0" smtClean="0">
                <a:ea typeface="华文行楷" pitchFamily="2" charset="-122"/>
                <a:sym typeface="Symbol" pitchFamily="18" charset="2"/>
              </a:rPr>
              <a:t>false</a:t>
            </a:r>
            <a:endParaRPr lang="en-US" altLang="zh-CN" sz="32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dirty="0">
                <a:sym typeface="Symbol" pitchFamily="18" charset="2"/>
              </a:rPr>
              <a:t>{ </a:t>
            </a:r>
            <a:r>
              <a:rPr lang="en-US" altLang="zh-CN" sz="32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200" i="1" dirty="0" err="1">
                <a:sym typeface="Symbol" pitchFamily="18" charset="2"/>
              </a:rPr>
              <a:t>.falselist</a:t>
            </a:r>
            <a:r>
              <a:rPr lang="en-US" altLang="zh-CN" sz="3200" i="1" dirty="0">
                <a:sym typeface="Symbol" pitchFamily="18" charset="2"/>
              </a:rPr>
              <a:t> </a:t>
            </a:r>
            <a:r>
              <a:rPr lang="en-US" altLang="zh-CN" sz="32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32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32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3200" i="1" dirty="0">
                <a:sym typeface="Symbol" pitchFamily="18" charset="2"/>
              </a:rPr>
              <a:t> </a:t>
            </a:r>
            <a:r>
              <a:rPr lang="en-US" altLang="zh-CN" sz="3200" i="1" dirty="0" err="1">
                <a:sym typeface="Symbol" pitchFamily="18" charset="2"/>
              </a:rPr>
              <a:t>nextstm</a:t>
            </a:r>
            <a:r>
              <a:rPr lang="en-US" altLang="zh-CN" sz="3200" i="1" dirty="0"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32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3200" dirty="0">
                <a:ea typeface="华文行楷" pitchFamily="2" charset="-122"/>
                <a:sym typeface="Symbol" pitchFamily="18" charset="2"/>
              </a:rPr>
              <a:t>   </a:t>
            </a:r>
            <a:r>
              <a:rPr lang="en-US" altLang="zh-CN" sz="3200" i="1" dirty="0" smtClean="0">
                <a:ea typeface="华文行楷" pitchFamily="2" charset="-122"/>
                <a:sym typeface="Symbol" pitchFamily="18" charset="2"/>
              </a:rPr>
              <a:t>gen(</a:t>
            </a:r>
            <a:r>
              <a:rPr lang="en-US" altLang="zh-CN" sz="3200" dirty="0" smtClean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32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3200" dirty="0">
                <a:ea typeface="华文行楷" pitchFamily="2" charset="-122"/>
                <a:sym typeface="Symbol" pitchFamily="18" charset="2"/>
              </a:rPr>
              <a:t> _’</a:t>
            </a:r>
            <a:r>
              <a:rPr lang="en-US" altLang="zh-CN" sz="32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3200" dirty="0" smtClean="0">
                <a:ea typeface="华文行楷" pitchFamily="2" charset="-122"/>
                <a:sym typeface="Symbol" pitchFamily="18" charset="2"/>
              </a:rPr>
              <a:t>}</a:t>
            </a:r>
            <a:r>
              <a:rPr lang="en-US" altLang="zh-CN" sz="3200" i="1" dirty="0" smtClean="0">
                <a:sym typeface="Symbol" pitchFamily="18" charset="2"/>
              </a:rPr>
              <a:t> </a:t>
            </a:r>
            <a:r>
              <a:rPr lang="en-US" altLang="zh-CN" sz="3200" b="1" dirty="0" smtClean="0">
                <a:solidFill>
                  <a:srgbClr val="008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// </a:t>
            </a:r>
            <a:r>
              <a:rPr lang="zh-CN" altLang="en-US" sz="3200" b="1" dirty="0" smtClean="0">
                <a:solidFill>
                  <a:srgbClr val="008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这条指令放入假链</a:t>
            </a:r>
            <a:endParaRPr lang="en-US" altLang="zh-CN" sz="3200" i="1" dirty="0" smtClean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3200" i="1" dirty="0" smtClean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i="1" dirty="0" smtClean="0">
                <a:sym typeface="Symbol" pitchFamily="18" charset="2"/>
              </a:rPr>
              <a:t>M </a:t>
            </a:r>
            <a:r>
              <a:rPr lang="en-US" altLang="zh-CN" sz="3200" dirty="0" smtClean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3200" i="1" dirty="0" smtClean="0">
                <a:ea typeface="华文行楷" pitchFamily="2" charset="-122"/>
                <a:sym typeface="Symbol" pitchFamily="18" charset="2"/>
              </a:rPr>
              <a:t> </a:t>
            </a:r>
            <a:endParaRPr lang="en-US" altLang="zh-CN" sz="32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dirty="0">
                <a:sym typeface="Symbol" pitchFamily="18" charset="2"/>
              </a:rPr>
              <a:t>{ </a:t>
            </a:r>
            <a:r>
              <a:rPr lang="en-US" altLang="zh-CN" sz="3200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3200" i="1" dirty="0" err="1">
                <a:sym typeface="Symbol" pitchFamily="18" charset="2"/>
              </a:rPr>
              <a:t>.gotostm</a:t>
            </a:r>
            <a:r>
              <a:rPr lang="en-US" altLang="zh-CN" sz="3200" i="1" dirty="0">
                <a:sym typeface="Symbol" pitchFamily="18" charset="2"/>
              </a:rPr>
              <a:t> </a:t>
            </a:r>
            <a:r>
              <a:rPr lang="en-US" altLang="zh-CN" sz="32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3200" i="1" dirty="0" err="1">
                <a:sym typeface="Symbol" pitchFamily="18" charset="2"/>
              </a:rPr>
              <a:t>nextstm</a:t>
            </a:r>
            <a:r>
              <a:rPr lang="en-US" altLang="zh-CN" sz="32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dirty="0" smtClean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None/>
            </a:pPr>
            <a:r>
              <a:rPr lang="en-US" altLang="zh-CN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//</a:t>
            </a:r>
            <a:r>
              <a:rPr lang="zh-CN" altLang="en-US" sz="3200" b="1" dirty="0" smtClean="0">
                <a:solidFill>
                  <a:srgbClr val="008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记录下一条指令的索引</a:t>
            </a:r>
            <a:endParaRPr lang="en-US" altLang="zh-CN" sz="3200" dirty="0">
              <a:solidFill>
                <a:srgbClr val="008000"/>
              </a:solidFill>
              <a:ea typeface="华文行楷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1000" y="109696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53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438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09600" y="17526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布尔表达式 </a:t>
            </a:r>
            <a:r>
              <a:rPr lang="en-US" altLang="zh-CN" i="1" dirty="0"/>
              <a:t>E </a:t>
            </a:r>
            <a:r>
              <a:rPr lang="en-US" altLang="zh-CN" dirty="0"/>
              <a:t>= </a:t>
            </a:r>
            <a:r>
              <a:rPr lang="en-US" altLang="zh-CN" i="1" dirty="0">
                <a:solidFill>
                  <a:srgbClr val="800080"/>
                </a:solidFill>
              </a:rPr>
              <a:t>a&lt;b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sym typeface="Symbol" pitchFamily="18" charset="2"/>
              </a:rPr>
              <a:t>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c&lt;d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sym typeface="Symbol" pitchFamily="18" charset="2"/>
              </a:rPr>
              <a:t>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e&lt;f </a:t>
            </a:r>
            <a:r>
              <a:rPr lang="zh-CN" altLang="en-US" sz="2800" b="1" dirty="0"/>
              <a:t>的翻译</a:t>
            </a:r>
            <a:r>
              <a:rPr lang="zh-CN" altLang="en-US" sz="2800" b="1" dirty="0">
                <a:solidFill>
                  <a:srgbClr val="990099"/>
                </a:solidFill>
              </a:rPr>
              <a:t>示意</a:t>
            </a:r>
          </a:p>
        </p:txBody>
      </p:sp>
      <p:sp>
        <p:nvSpPr>
          <p:cNvPr id="623627" name="Rectangle 11"/>
          <p:cNvSpPr>
            <a:spLocks noChangeArrowheads="1"/>
          </p:cNvSpPr>
          <p:nvPr/>
        </p:nvSpPr>
        <p:spPr bwMode="auto">
          <a:xfrm>
            <a:off x="5715000" y="23622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if </a:t>
            </a:r>
            <a:r>
              <a:rPr lang="en-US" altLang="zh-CN" sz="2000" i="1" dirty="0"/>
              <a:t>a&lt;b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_</a:t>
            </a:r>
            <a:r>
              <a:rPr lang="en-US" altLang="zh-CN" sz="2000" b="1" dirty="0"/>
              <a:t> </a:t>
            </a:r>
          </a:p>
        </p:txBody>
      </p:sp>
      <p:sp>
        <p:nvSpPr>
          <p:cNvPr id="623637" name="Rectangle 21"/>
          <p:cNvSpPr>
            <a:spLocks noChangeArrowheads="1"/>
          </p:cNvSpPr>
          <p:nvPr/>
        </p:nvSpPr>
        <p:spPr bwMode="auto">
          <a:xfrm>
            <a:off x="2181225" y="3489325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>
                <a:ea typeface="华文行楷" pitchFamily="2" charset="-122"/>
              </a:rPr>
              <a:t>or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524000" y="2362200"/>
            <a:ext cx="3200400" cy="1600200"/>
            <a:chOff x="960" y="1488"/>
            <a:chExt cx="2016" cy="1008"/>
          </a:xfrm>
        </p:grpSpPr>
        <p:sp>
          <p:nvSpPr>
            <p:cNvPr id="55354" name="Rectangle 15"/>
            <p:cNvSpPr>
              <a:spLocks noChangeArrowheads="1"/>
            </p:cNvSpPr>
            <p:nvPr/>
          </p:nvSpPr>
          <p:spPr bwMode="auto">
            <a:xfrm>
              <a:off x="1536" y="1488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.truelist</a:t>
              </a:r>
              <a:r>
                <a:rPr lang="en-US" altLang="zh-CN" sz="2000" i="1" dirty="0">
                  <a:sym typeface="Symbol" pitchFamily="18" charset="2"/>
                </a:rPr>
                <a:t>={0,4}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.falselist</a:t>
              </a:r>
              <a:r>
                <a:rPr lang="en-US" altLang="zh-CN" sz="2000" i="1" dirty="0">
                  <a:sym typeface="Symbol" pitchFamily="18" charset="2"/>
                </a:rPr>
                <a:t>={3,5}</a:t>
              </a:r>
            </a:p>
          </p:txBody>
        </p:sp>
        <p:sp>
          <p:nvSpPr>
            <p:cNvPr id="55355" name="Line 18"/>
            <p:cNvSpPr>
              <a:spLocks noChangeShapeType="1"/>
            </p:cNvSpPr>
            <p:nvPr/>
          </p:nvSpPr>
          <p:spPr bwMode="auto">
            <a:xfrm flipH="1" flipV="1">
              <a:off x="2016" y="1933"/>
              <a:ext cx="96" cy="32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6" name="Line 19"/>
            <p:cNvSpPr>
              <a:spLocks noChangeShapeType="1"/>
            </p:cNvSpPr>
            <p:nvPr/>
          </p:nvSpPr>
          <p:spPr bwMode="auto">
            <a:xfrm flipV="1">
              <a:off x="960" y="1920"/>
              <a:ext cx="728" cy="528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7" name="Line 20"/>
            <p:cNvSpPr>
              <a:spLocks noChangeShapeType="1"/>
            </p:cNvSpPr>
            <p:nvPr/>
          </p:nvSpPr>
          <p:spPr bwMode="auto">
            <a:xfrm flipV="1">
              <a:off x="1584" y="1920"/>
              <a:ext cx="272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8" name="Line 23"/>
            <p:cNvSpPr>
              <a:spLocks noChangeShapeType="1"/>
            </p:cNvSpPr>
            <p:nvPr/>
          </p:nvSpPr>
          <p:spPr bwMode="auto">
            <a:xfrm flipH="1" flipV="1">
              <a:off x="2352" y="1933"/>
              <a:ext cx="624" cy="5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3653" name="Rectangle 37"/>
          <p:cNvSpPr>
            <a:spLocks noChangeArrowheads="1"/>
          </p:cNvSpPr>
          <p:nvPr/>
        </p:nvSpPr>
        <p:spPr bwMode="auto">
          <a:xfrm>
            <a:off x="3444875" y="4784725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i="1">
                <a:ea typeface="华文行楷" pitchFamily="2" charset="-122"/>
              </a:rPr>
              <a:t>and</a:t>
            </a: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2514600" y="3565525"/>
            <a:ext cx="1752600" cy="946150"/>
            <a:chOff x="1584" y="2246"/>
            <a:chExt cx="1104" cy="596"/>
          </a:xfrm>
        </p:grpSpPr>
        <p:sp>
          <p:nvSpPr>
            <p:cNvPr id="55351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55352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3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>
                  <a:sym typeface="Symbol" pitchFamily="18" charset="2"/>
                </a:rPr>
                <a:t>.gotostm=2</a:t>
              </a:r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3733800" y="5068888"/>
            <a:ext cx="1828800" cy="946150"/>
            <a:chOff x="2352" y="3193"/>
            <a:chExt cx="1152" cy="596"/>
          </a:xfrm>
        </p:grpSpPr>
        <p:sp>
          <p:nvSpPr>
            <p:cNvPr id="55348" name="Rectangle 52"/>
            <p:cNvSpPr>
              <a:spLocks noChangeArrowheads="1"/>
            </p:cNvSpPr>
            <p:nvPr/>
          </p:nvSpPr>
          <p:spPr bwMode="auto">
            <a:xfrm>
              <a:off x="2784" y="3539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55349" name="Line 54"/>
            <p:cNvSpPr>
              <a:spLocks noChangeShapeType="1"/>
            </p:cNvSpPr>
            <p:nvPr/>
          </p:nvSpPr>
          <p:spPr bwMode="auto">
            <a:xfrm flipH="1" flipV="1">
              <a:off x="2875" y="3443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0" name="Rectangle 55"/>
            <p:cNvSpPr>
              <a:spLocks noChangeArrowheads="1"/>
            </p:cNvSpPr>
            <p:nvPr/>
          </p:nvSpPr>
          <p:spPr bwMode="auto">
            <a:xfrm>
              <a:off x="2352" y="3193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>
                  <a:sym typeface="Symbol" pitchFamily="18" charset="2"/>
                </a:rPr>
                <a:t>.gotostm=4</a:t>
              </a:r>
            </a:p>
          </p:txBody>
        </p: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2590800" y="3886200"/>
            <a:ext cx="3886200" cy="1371600"/>
            <a:chOff x="1632" y="2448"/>
            <a:chExt cx="2448" cy="864"/>
          </a:xfrm>
        </p:grpSpPr>
        <p:sp>
          <p:nvSpPr>
            <p:cNvPr id="55343" name="Line 25"/>
            <p:cNvSpPr>
              <a:spLocks noChangeShapeType="1"/>
            </p:cNvSpPr>
            <p:nvPr/>
          </p:nvSpPr>
          <p:spPr bwMode="auto">
            <a:xfrm flipV="1">
              <a:off x="2400" y="2880"/>
              <a:ext cx="200" cy="19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4" name="Rectangle 49"/>
            <p:cNvSpPr>
              <a:spLocks noChangeArrowheads="1"/>
            </p:cNvSpPr>
            <p:nvPr/>
          </p:nvSpPr>
          <p:spPr bwMode="auto">
            <a:xfrm>
              <a:off x="2352" y="2448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.truelist</a:t>
              </a:r>
              <a:r>
                <a:rPr lang="en-US" altLang="zh-CN" sz="2000" i="1" dirty="0">
                  <a:sym typeface="Symbol" pitchFamily="18" charset="2"/>
                </a:rPr>
                <a:t>={4}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.falselist</a:t>
              </a:r>
              <a:r>
                <a:rPr lang="en-US" altLang="zh-CN" sz="2000" i="1" dirty="0">
                  <a:sym typeface="Symbol" pitchFamily="18" charset="2"/>
                </a:rPr>
                <a:t>={3,5}</a:t>
              </a:r>
            </a:p>
          </p:txBody>
        </p:sp>
        <p:sp>
          <p:nvSpPr>
            <p:cNvPr id="55345" name="Line 50"/>
            <p:cNvSpPr>
              <a:spLocks noChangeShapeType="1"/>
            </p:cNvSpPr>
            <p:nvPr/>
          </p:nvSpPr>
          <p:spPr bwMode="auto">
            <a:xfrm flipV="1">
              <a:off x="1632" y="2880"/>
              <a:ext cx="816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6" name="Line 53"/>
            <p:cNvSpPr>
              <a:spLocks noChangeShapeType="1"/>
            </p:cNvSpPr>
            <p:nvPr/>
          </p:nvSpPr>
          <p:spPr bwMode="auto">
            <a:xfrm flipH="1" flipV="1">
              <a:off x="2784" y="2880"/>
              <a:ext cx="96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7" name="Line 56"/>
            <p:cNvSpPr>
              <a:spLocks noChangeShapeType="1"/>
            </p:cNvSpPr>
            <p:nvPr/>
          </p:nvSpPr>
          <p:spPr bwMode="auto">
            <a:xfrm flipH="1" flipV="1">
              <a:off x="3168" y="2883"/>
              <a:ext cx="912" cy="42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762000" y="3870325"/>
            <a:ext cx="1676400" cy="1250950"/>
            <a:chOff x="480" y="2438"/>
            <a:chExt cx="1056" cy="788"/>
          </a:xfrm>
        </p:grpSpPr>
        <p:sp>
          <p:nvSpPr>
            <p:cNvPr id="55336" name="Rectangle 47"/>
            <p:cNvSpPr>
              <a:spLocks noChangeArrowheads="1"/>
            </p:cNvSpPr>
            <p:nvPr/>
          </p:nvSpPr>
          <p:spPr bwMode="auto">
            <a:xfrm>
              <a:off x="480" y="2438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.truelist</a:t>
              </a:r>
              <a:r>
                <a:rPr lang="en-US" altLang="zh-CN" sz="2000" i="1" dirty="0">
                  <a:sym typeface="Symbol" pitchFamily="18" charset="2"/>
                </a:rPr>
                <a:t>={0}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.falselist</a:t>
              </a:r>
              <a:r>
                <a:rPr lang="en-US" altLang="zh-CN" sz="2000" i="1" dirty="0">
                  <a:sym typeface="Symbol" pitchFamily="18" charset="2"/>
                </a:rPr>
                <a:t>={1}</a:t>
              </a:r>
            </a:p>
          </p:txBody>
        </p:sp>
        <p:sp>
          <p:nvSpPr>
            <p:cNvPr id="55337" name="Rectangle 58"/>
            <p:cNvSpPr>
              <a:spLocks noChangeArrowheads="1"/>
            </p:cNvSpPr>
            <p:nvPr/>
          </p:nvSpPr>
          <p:spPr bwMode="auto">
            <a:xfrm>
              <a:off x="799" y="297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38" name="Line 59"/>
            <p:cNvSpPr>
              <a:spLocks noChangeShapeType="1"/>
            </p:cNvSpPr>
            <p:nvPr/>
          </p:nvSpPr>
          <p:spPr bwMode="auto">
            <a:xfrm flipH="1" flipV="1">
              <a:off x="913" y="2870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9" name="Line 60"/>
            <p:cNvSpPr>
              <a:spLocks noChangeShapeType="1"/>
            </p:cNvSpPr>
            <p:nvPr/>
          </p:nvSpPr>
          <p:spPr bwMode="auto">
            <a:xfrm flipV="1">
              <a:off x="672" y="2880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0" name="Rectangle 61"/>
            <p:cNvSpPr>
              <a:spLocks noChangeArrowheads="1"/>
            </p:cNvSpPr>
            <p:nvPr/>
          </p:nvSpPr>
          <p:spPr bwMode="auto">
            <a:xfrm>
              <a:off x="515" y="29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a</a:t>
              </a:r>
            </a:p>
          </p:txBody>
        </p:sp>
        <p:sp>
          <p:nvSpPr>
            <p:cNvPr id="55341" name="Line 62"/>
            <p:cNvSpPr>
              <a:spLocks noChangeShapeType="1"/>
            </p:cNvSpPr>
            <p:nvPr/>
          </p:nvSpPr>
          <p:spPr bwMode="auto">
            <a:xfrm flipH="1" flipV="1">
              <a:off x="1071" y="2880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2" name="Rectangle 63"/>
            <p:cNvSpPr>
              <a:spLocks noChangeArrowheads="1"/>
            </p:cNvSpPr>
            <p:nvPr/>
          </p:nvSpPr>
          <p:spPr bwMode="auto">
            <a:xfrm>
              <a:off x="1104" y="297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b</a:t>
              </a:r>
            </a:p>
          </p:txBody>
        </p: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1828800" y="5105400"/>
            <a:ext cx="1676400" cy="1219200"/>
            <a:chOff x="1152" y="3216"/>
            <a:chExt cx="1056" cy="768"/>
          </a:xfrm>
        </p:grpSpPr>
        <p:sp>
          <p:nvSpPr>
            <p:cNvPr id="55329" name="Rectangle 51"/>
            <p:cNvSpPr>
              <a:spLocks noChangeArrowheads="1"/>
            </p:cNvSpPr>
            <p:nvPr/>
          </p:nvSpPr>
          <p:spPr bwMode="auto">
            <a:xfrm>
              <a:off x="1152" y="3216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.truelist={2}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.falselist={3}</a:t>
              </a:r>
            </a:p>
          </p:txBody>
        </p:sp>
        <p:sp>
          <p:nvSpPr>
            <p:cNvPr id="55330" name="Rectangle 64"/>
            <p:cNvSpPr>
              <a:spLocks noChangeArrowheads="1"/>
            </p:cNvSpPr>
            <p:nvPr/>
          </p:nvSpPr>
          <p:spPr bwMode="auto">
            <a:xfrm>
              <a:off x="1506" y="373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31" name="Line 65"/>
            <p:cNvSpPr>
              <a:spLocks noChangeShapeType="1"/>
            </p:cNvSpPr>
            <p:nvPr/>
          </p:nvSpPr>
          <p:spPr bwMode="auto">
            <a:xfrm flipH="1" flipV="1">
              <a:off x="1620" y="3628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2" name="Line 66"/>
            <p:cNvSpPr>
              <a:spLocks noChangeShapeType="1"/>
            </p:cNvSpPr>
            <p:nvPr/>
          </p:nvSpPr>
          <p:spPr bwMode="auto">
            <a:xfrm flipV="1">
              <a:off x="1379" y="3638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3" name="Rectangle 67"/>
            <p:cNvSpPr>
              <a:spLocks noChangeArrowheads="1"/>
            </p:cNvSpPr>
            <p:nvPr/>
          </p:nvSpPr>
          <p:spPr bwMode="auto">
            <a:xfrm>
              <a:off x="1222" y="37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c</a:t>
              </a:r>
            </a:p>
          </p:txBody>
        </p:sp>
        <p:sp>
          <p:nvSpPr>
            <p:cNvPr id="55334" name="Line 68"/>
            <p:cNvSpPr>
              <a:spLocks noChangeShapeType="1"/>
            </p:cNvSpPr>
            <p:nvPr/>
          </p:nvSpPr>
          <p:spPr bwMode="auto">
            <a:xfrm flipH="1" flipV="1">
              <a:off x="1778" y="3638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5" name="Rectangle 69"/>
            <p:cNvSpPr>
              <a:spLocks noChangeArrowheads="1"/>
            </p:cNvSpPr>
            <p:nvPr/>
          </p:nvSpPr>
          <p:spPr bwMode="auto">
            <a:xfrm>
              <a:off x="1811" y="373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d</a:t>
              </a:r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5791200" y="5181600"/>
            <a:ext cx="1828800" cy="1219200"/>
            <a:chOff x="3648" y="3264"/>
            <a:chExt cx="1152" cy="768"/>
          </a:xfrm>
        </p:grpSpPr>
        <p:sp>
          <p:nvSpPr>
            <p:cNvPr id="55322" name="Rectangle 57"/>
            <p:cNvSpPr>
              <a:spLocks noChangeArrowheads="1"/>
            </p:cNvSpPr>
            <p:nvPr/>
          </p:nvSpPr>
          <p:spPr bwMode="auto">
            <a:xfrm>
              <a:off x="3648" y="3264"/>
              <a:ext cx="115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.falselist={5}</a:t>
              </a:r>
            </a:p>
          </p:txBody>
        </p:sp>
        <p:sp>
          <p:nvSpPr>
            <p:cNvPr id="55323" name="Rectangle 70"/>
            <p:cNvSpPr>
              <a:spLocks noChangeArrowheads="1"/>
            </p:cNvSpPr>
            <p:nvPr/>
          </p:nvSpPr>
          <p:spPr bwMode="auto">
            <a:xfrm>
              <a:off x="4028" y="378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24" name="Line 71"/>
            <p:cNvSpPr>
              <a:spLocks noChangeShapeType="1"/>
            </p:cNvSpPr>
            <p:nvPr/>
          </p:nvSpPr>
          <p:spPr bwMode="auto">
            <a:xfrm flipH="1" flipV="1">
              <a:off x="4142" y="367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5" name="Line 72"/>
            <p:cNvSpPr>
              <a:spLocks noChangeShapeType="1"/>
            </p:cNvSpPr>
            <p:nvPr/>
          </p:nvSpPr>
          <p:spPr bwMode="auto">
            <a:xfrm flipV="1">
              <a:off x="3901" y="3686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6" name="Rectangle 73"/>
            <p:cNvSpPr>
              <a:spLocks noChangeArrowheads="1"/>
            </p:cNvSpPr>
            <p:nvPr/>
          </p:nvSpPr>
          <p:spPr bwMode="auto">
            <a:xfrm>
              <a:off x="3744" y="377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e</a:t>
              </a:r>
            </a:p>
          </p:txBody>
        </p:sp>
        <p:sp>
          <p:nvSpPr>
            <p:cNvPr id="55327" name="Line 74"/>
            <p:cNvSpPr>
              <a:spLocks noChangeShapeType="1"/>
            </p:cNvSpPr>
            <p:nvPr/>
          </p:nvSpPr>
          <p:spPr bwMode="auto">
            <a:xfrm flipH="1" flipV="1">
              <a:off x="4300" y="3686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8" name="Rectangle 75"/>
            <p:cNvSpPr>
              <a:spLocks noChangeArrowheads="1"/>
            </p:cNvSpPr>
            <p:nvPr/>
          </p:nvSpPr>
          <p:spPr bwMode="auto">
            <a:xfrm>
              <a:off x="4333" y="3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f</a:t>
              </a:r>
            </a:p>
          </p:txBody>
        </p:sp>
      </p:grpSp>
      <p:sp>
        <p:nvSpPr>
          <p:cNvPr id="623692" name="Rectangle 76"/>
          <p:cNvSpPr>
            <a:spLocks noChangeArrowheads="1"/>
          </p:cNvSpPr>
          <p:nvPr/>
        </p:nvSpPr>
        <p:spPr bwMode="auto">
          <a:xfrm>
            <a:off x="5715000" y="2743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</a:t>
            </a:r>
            <a:r>
              <a:rPr lang="en-US" altLang="zh-CN" sz="2000" b="1"/>
              <a:t>goto  </a:t>
            </a:r>
            <a:r>
              <a:rPr lang="en-US" altLang="zh-CN" sz="2000" i="1"/>
              <a:t>_</a:t>
            </a:r>
            <a:r>
              <a:rPr lang="en-US" altLang="zh-CN" sz="2000" b="1"/>
              <a:t> </a:t>
            </a:r>
          </a:p>
        </p:txBody>
      </p:sp>
      <p:sp>
        <p:nvSpPr>
          <p:cNvPr id="623693" name="Rectangle 77"/>
          <p:cNvSpPr>
            <a:spLocks noChangeArrowheads="1"/>
          </p:cNvSpPr>
          <p:nvPr/>
        </p:nvSpPr>
        <p:spPr bwMode="auto">
          <a:xfrm>
            <a:off x="5715000" y="3505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3</a:t>
            </a:r>
            <a:r>
              <a:rPr lang="zh-CN" altLang="en-US" sz="2000" b="1"/>
              <a:t>）</a:t>
            </a:r>
            <a:r>
              <a:rPr lang="en-US" altLang="zh-CN" sz="2000" b="1"/>
              <a:t>goto </a:t>
            </a:r>
            <a:r>
              <a:rPr lang="en-US" altLang="zh-CN" sz="2000" i="1"/>
              <a:t>_</a:t>
            </a:r>
          </a:p>
        </p:txBody>
      </p:sp>
      <p:sp>
        <p:nvSpPr>
          <p:cNvPr id="623694" name="Rectangle 78"/>
          <p:cNvSpPr>
            <a:spLocks noChangeArrowheads="1"/>
          </p:cNvSpPr>
          <p:nvPr/>
        </p:nvSpPr>
        <p:spPr bwMode="auto">
          <a:xfrm>
            <a:off x="5715000" y="3124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if </a:t>
            </a:r>
            <a:r>
              <a:rPr lang="en-US" altLang="zh-CN" sz="2000" i="1" dirty="0"/>
              <a:t>c&lt;d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_</a:t>
            </a:r>
          </a:p>
        </p:txBody>
      </p:sp>
      <p:sp>
        <p:nvSpPr>
          <p:cNvPr id="623695" name="Rectangle 79"/>
          <p:cNvSpPr>
            <a:spLocks noChangeArrowheads="1"/>
          </p:cNvSpPr>
          <p:nvPr/>
        </p:nvSpPr>
        <p:spPr bwMode="auto">
          <a:xfrm>
            <a:off x="5715000" y="3886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if </a:t>
            </a:r>
            <a:r>
              <a:rPr lang="en-US" altLang="zh-CN" sz="2000" i="1" dirty="0"/>
              <a:t>e&lt;f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_</a:t>
            </a:r>
          </a:p>
        </p:txBody>
      </p:sp>
      <p:sp>
        <p:nvSpPr>
          <p:cNvPr id="623696" name="Rectangle 80"/>
          <p:cNvSpPr>
            <a:spLocks noChangeArrowheads="1"/>
          </p:cNvSpPr>
          <p:nvPr/>
        </p:nvSpPr>
        <p:spPr bwMode="auto">
          <a:xfrm>
            <a:off x="5715000" y="432752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5</a:t>
            </a:r>
            <a:r>
              <a:rPr lang="zh-CN" altLang="en-US" sz="2000" b="1"/>
              <a:t>）</a:t>
            </a:r>
            <a:r>
              <a:rPr lang="en-US" altLang="zh-CN" sz="2000" b="1"/>
              <a:t>goto </a:t>
            </a:r>
            <a:r>
              <a:rPr lang="en-US" altLang="zh-CN" sz="2000" i="1"/>
              <a:t>_</a:t>
            </a:r>
          </a:p>
        </p:txBody>
      </p:sp>
      <p:sp>
        <p:nvSpPr>
          <p:cNvPr id="623703" name="Rectangle 87"/>
          <p:cNvSpPr>
            <a:spLocks noChangeArrowheads="1"/>
          </p:cNvSpPr>
          <p:nvPr/>
        </p:nvSpPr>
        <p:spPr bwMode="auto">
          <a:xfrm>
            <a:off x="7888288" y="3124200"/>
            <a:ext cx="1255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(4</a:t>
            </a:r>
            <a:r>
              <a:rPr lang="en-US" altLang="zh-CN" sz="2000" dirty="0" smtClean="0">
                <a:solidFill>
                  <a:srgbClr val="800080"/>
                </a:solidFill>
                <a:sym typeface="Symbol" pitchFamily="18" charset="2"/>
              </a:rPr>
              <a:t>) </a:t>
            </a:r>
            <a:r>
              <a:rPr lang="en-US" altLang="zh-CN" sz="2000" dirty="0" smtClean="0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sym typeface="Symbol" pitchFamily="18" charset="2"/>
              </a:rPr>
              <a:t>回填</a:t>
            </a:r>
            <a:endParaRPr lang="en-US" altLang="zh-CN" sz="2000" dirty="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623705" name="Rectangle 89"/>
          <p:cNvSpPr>
            <a:spLocks noChangeArrowheads="1"/>
          </p:cNvSpPr>
          <p:nvPr/>
        </p:nvSpPr>
        <p:spPr bwMode="auto">
          <a:xfrm>
            <a:off x="7239000" y="2743200"/>
            <a:ext cx="12934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(2</a:t>
            </a:r>
            <a:r>
              <a:rPr lang="en-US" altLang="zh-CN" sz="2000" dirty="0" smtClean="0">
                <a:solidFill>
                  <a:srgbClr val="800080"/>
                </a:solidFill>
                <a:sym typeface="Symbol" pitchFamily="18" charset="2"/>
              </a:rPr>
              <a:t>)  </a:t>
            </a:r>
            <a:r>
              <a:rPr lang="en-US" altLang="zh-CN" sz="2000" dirty="0" smtClean="0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sym typeface="Symbol" pitchFamily="18" charset="2"/>
              </a:rPr>
              <a:t>回填</a:t>
            </a:r>
            <a:endParaRPr lang="en-US" altLang="zh-CN" sz="2000" dirty="0">
              <a:solidFill>
                <a:srgbClr val="008000"/>
              </a:solidFill>
              <a:sym typeface="Symbol" pitchFamily="18" charset="2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1115616" y="188913"/>
            <a:ext cx="554461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布尔表达式的翻译示例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2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2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62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6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62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62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7" grpId="0" autoUpdateAnimBg="0"/>
      <p:bldP spid="623637" grpId="0" autoUpdateAnimBg="0"/>
      <p:bldP spid="623653" grpId="0" autoUpdateAnimBg="0"/>
      <p:bldP spid="623692" grpId="0" autoUpdateAnimBg="0"/>
      <p:bldP spid="623693" grpId="0" autoUpdateAnimBg="0"/>
      <p:bldP spid="623694" grpId="0" autoUpdateAnimBg="0"/>
      <p:bldP spid="623695" grpId="0" autoUpdateAnimBg="0"/>
      <p:bldP spid="623696" grpId="0" autoUpdateAnimBg="0"/>
      <p:bldP spid="623703" grpId="0" autoUpdateAnimBg="0"/>
      <p:bldP spid="62370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1000" y="109696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53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438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09600" y="17526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布尔表达式 </a:t>
            </a:r>
            <a:r>
              <a:rPr lang="en-US" altLang="zh-CN" i="1" dirty="0"/>
              <a:t>E </a:t>
            </a:r>
            <a:r>
              <a:rPr lang="en-US" altLang="zh-CN" dirty="0"/>
              <a:t>= </a:t>
            </a:r>
            <a:r>
              <a:rPr lang="en-US" altLang="zh-CN" i="1" dirty="0">
                <a:solidFill>
                  <a:srgbClr val="800080"/>
                </a:solidFill>
              </a:rPr>
              <a:t>a&lt;b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sym typeface="Symbol" pitchFamily="18" charset="2"/>
              </a:rPr>
              <a:t>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c&lt;d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sym typeface="Symbol" pitchFamily="18" charset="2"/>
              </a:rPr>
              <a:t>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e&lt;f </a:t>
            </a:r>
            <a:r>
              <a:rPr lang="zh-CN" altLang="en-US" sz="2800" b="1" dirty="0"/>
              <a:t>的翻译</a:t>
            </a:r>
            <a:r>
              <a:rPr lang="zh-CN" altLang="en-US" sz="2800" b="1" dirty="0">
                <a:solidFill>
                  <a:srgbClr val="990099"/>
                </a:solidFill>
              </a:rPr>
              <a:t>示意</a:t>
            </a:r>
          </a:p>
        </p:txBody>
      </p:sp>
      <p:sp>
        <p:nvSpPr>
          <p:cNvPr id="623627" name="Rectangle 11"/>
          <p:cNvSpPr>
            <a:spLocks noChangeArrowheads="1"/>
          </p:cNvSpPr>
          <p:nvPr/>
        </p:nvSpPr>
        <p:spPr bwMode="auto">
          <a:xfrm>
            <a:off x="827584" y="2399928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if </a:t>
            </a:r>
            <a:r>
              <a:rPr lang="en-US" altLang="zh-CN" sz="2000" i="1" dirty="0"/>
              <a:t>a&lt;b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_</a:t>
            </a:r>
            <a:r>
              <a:rPr lang="en-US" altLang="zh-CN" sz="2000" b="1" dirty="0"/>
              <a:t> </a:t>
            </a:r>
          </a:p>
        </p:txBody>
      </p:sp>
      <p:sp>
        <p:nvSpPr>
          <p:cNvPr id="623692" name="Rectangle 76"/>
          <p:cNvSpPr>
            <a:spLocks noChangeArrowheads="1"/>
          </p:cNvSpPr>
          <p:nvPr/>
        </p:nvSpPr>
        <p:spPr bwMode="auto">
          <a:xfrm>
            <a:off x="827584" y="2780928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</a:t>
            </a:r>
            <a:r>
              <a:rPr lang="en-US" altLang="zh-CN" sz="2000" b="1"/>
              <a:t>goto  </a:t>
            </a:r>
            <a:r>
              <a:rPr lang="en-US" altLang="zh-CN" sz="2000" i="1"/>
              <a:t>_</a:t>
            </a:r>
            <a:r>
              <a:rPr lang="en-US" altLang="zh-CN" sz="2000" b="1"/>
              <a:t> </a:t>
            </a:r>
          </a:p>
        </p:txBody>
      </p:sp>
      <p:sp>
        <p:nvSpPr>
          <p:cNvPr id="623693" name="Rectangle 77"/>
          <p:cNvSpPr>
            <a:spLocks noChangeArrowheads="1"/>
          </p:cNvSpPr>
          <p:nvPr/>
        </p:nvSpPr>
        <p:spPr bwMode="auto">
          <a:xfrm>
            <a:off x="827584" y="3542928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_</a:t>
            </a:r>
          </a:p>
        </p:txBody>
      </p:sp>
      <p:sp>
        <p:nvSpPr>
          <p:cNvPr id="623694" name="Rectangle 78"/>
          <p:cNvSpPr>
            <a:spLocks noChangeArrowheads="1"/>
          </p:cNvSpPr>
          <p:nvPr/>
        </p:nvSpPr>
        <p:spPr bwMode="auto">
          <a:xfrm>
            <a:off x="827584" y="3161928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if </a:t>
            </a:r>
            <a:r>
              <a:rPr lang="en-US" altLang="zh-CN" sz="2000" i="1" dirty="0"/>
              <a:t>c&lt;d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_</a:t>
            </a:r>
          </a:p>
        </p:txBody>
      </p:sp>
      <p:sp>
        <p:nvSpPr>
          <p:cNvPr id="623695" name="Rectangle 79"/>
          <p:cNvSpPr>
            <a:spLocks noChangeArrowheads="1"/>
          </p:cNvSpPr>
          <p:nvPr/>
        </p:nvSpPr>
        <p:spPr bwMode="auto">
          <a:xfrm>
            <a:off x="827584" y="3923928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if </a:t>
            </a:r>
            <a:r>
              <a:rPr lang="en-US" altLang="zh-CN" sz="2000" i="1" dirty="0"/>
              <a:t>e&lt;f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_</a:t>
            </a:r>
          </a:p>
        </p:txBody>
      </p:sp>
      <p:sp>
        <p:nvSpPr>
          <p:cNvPr id="623696" name="Rectangle 80"/>
          <p:cNvSpPr>
            <a:spLocks noChangeArrowheads="1"/>
          </p:cNvSpPr>
          <p:nvPr/>
        </p:nvSpPr>
        <p:spPr bwMode="auto">
          <a:xfrm>
            <a:off x="827584" y="4365253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5</a:t>
            </a:r>
            <a:r>
              <a:rPr lang="zh-CN" altLang="en-US" sz="2000" b="1"/>
              <a:t>）</a:t>
            </a:r>
            <a:r>
              <a:rPr lang="en-US" altLang="zh-CN" sz="2000" b="1"/>
              <a:t>goto </a:t>
            </a:r>
            <a:r>
              <a:rPr lang="en-US" altLang="zh-CN" sz="2000" i="1"/>
              <a:t>_</a:t>
            </a:r>
          </a:p>
        </p:txBody>
      </p:sp>
      <p:sp>
        <p:nvSpPr>
          <p:cNvPr id="623703" name="Rectangle 87"/>
          <p:cNvSpPr>
            <a:spLocks noChangeArrowheads="1"/>
          </p:cNvSpPr>
          <p:nvPr/>
        </p:nvSpPr>
        <p:spPr bwMode="auto">
          <a:xfrm>
            <a:off x="3000872" y="3161928"/>
            <a:ext cx="49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(4)</a:t>
            </a:r>
          </a:p>
        </p:txBody>
      </p:sp>
      <p:sp>
        <p:nvSpPr>
          <p:cNvPr id="623705" name="Rectangle 89"/>
          <p:cNvSpPr>
            <a:spLocks noChangeArrowheads="1"/>
          </p:cNvSpPr>
          <p:nvPr/>
        </p:nvSpPr>
        <p:spPr bwMode="auto">
          <a:xfrm>
            <a:off x="2351584" y="2780928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(2)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1115616" y="188913"/>
            <a:ext cx="554461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布尔表达式的翻译示例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35896" y="3356992"/>
            <a:ext cx="532859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在处理完整个表达式后，语句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(0),(3),(4),(5)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的目标标号仍未确定</a:t>
            </a:r>
            <a:endParaRPr lang="en-US" altLang="zh-CN" sz="3200" b="1" dirty="0" smtClean="0">
              <a:solidFill>
                <a:srgbClr val="000000"/>
              </a:solidFill>
              <a:latin typeface="华文行楷" pitchFamily="2" charset="-122"/>
              <a:ea typeface="华文行楷" pitchFamily="2" charset="-122"/>
            </a:endParaRPr>
          </a:p>
          <a:p>
            <a:pPr marL="358775" indent="-358775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这些语句已经被记录在真、假链中，待以后回填</a:t>
            </a:r>
            <a:endParaRPr lang="en-US" altLang="zh-CN" sz="3200" b="1" dirty="0" smtClean="0">
              <a:solidFill>
                <a:srgbClr val="0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控制语句翻译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59024" y="2636912"/>
            <a:ext cx="8605464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// </a:t>
            </a:r>
            <a:r>
              <a:rPr lang="zh-CN" altLang="en-US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语义动作分别如下：</a:t>
            </a:r>
            <a:endParaRPr lang="en-US" altLang="zh-CN" sz="3200" dirty="0" smtClean="0">
              <a:solidFill>
                <a:srgbClr val="00800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b="1" i="1" dirty="0" smtClean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3200" b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sz="3200" b="1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3200" b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then </a:t>
            </a:r>
            <a:r>
              <a:rPr lang="en-US" altLang="zh-CN" sz="3200" b="1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3200" b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3200" b="1" baseline="-25000" dirty="0">
                <a:sym typeface="Symbol" pitchFamily="18" charset="2"/>
              </a:rPr>
              <a:t>1</a:t>
            </a:r>
            <a:r>
              <a:rPr lang="en-US" altLang="zh-CN" sz="3200" b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sym typeface="Symbol" pitchFamily="18" charset="2"/>
              </a:rPr>
              <a:t>    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{ </a:t>
            </a:r>
            <a:r>
              <a:rPr lang="en-US" altLang="zh-CN" sz="3200" i="1" dirty="0" err="1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3200" i="1" dirty="0" err="1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200" i="1" dirty="0" err="1">
                <a:solidFill>
                  <a:srgbClr val="000000"/>
                </a:solidFill>
                <a:sym typeface="Symbol" pitchFamily="18" charset="2"/>
              </a:rPr>
              <a:t>.truelist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sz="3200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M.gotostm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3200" i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3200" i="1" dirty="0" err="1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3200" i="1" dirty="0" err="1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sz="3200" i="1" dirty="0">
                <a:solidFill>
                  <a:srgbClr val="000000"/>
                </a:solidFill>
                <a:sym typeface="Symbol" pitchFamily="18" charset="2"/>
              </a:rPr>
              <a:t> := 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sz="3200" i="1" dirty="0" err="1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200" i="1" dirty="0" err="1">
                <a:solidFill>
                  <a:srgbClr val="000000"/>
                </a:solidFill>
                <a:sym typeface="Symbol" pitchFamily="18" charset="2"/>
              </a:rPr>
              <a:t>.falselist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sz="32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sz="3200" i="1" dirty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sz="3200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);}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3200" dirty="0" smtClean="0">
              <a:solidFill>
                <a:srgbClr val="000000"/>
              </a:solidFill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3200" b="1" i="1" dirty="0" smtClean="0">
                <a:sym typeface="Symbol" pitchFamily="18" charset="2"/>
              </a:rPr>
              <a:t>M </a:t>
            </a:r>
            <a:r>
              <a:rPr lang="en-US" altLang="zh-CN" sz="3200" b="1" dirty="0" smtClean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32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b="1" dirty="0" smtClean="0">
                <a:ea typeface="华文行楷" pitchFamily="2" charset="-122"/>
                <a:sym typeface="Symbol" pitchFamily="18" charset="2"/>
              </a:rPr>
              <a:t> </a:t>
            </a:r>
          </a:p>
          <a:p>
            <a:pPr>
              <a:buClrTx/>
              <a:buNone/>
            </a:pP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        { </a:t>
            </a:r>
            <a:r>
              <a:rPr lang="en-US" altLang="zh-CN" sz="3200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.gotostm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nextstm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;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568" y="980728"/>
            <a:ext cx="76610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None/>
            </a:pP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then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| if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then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else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S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| while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do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|</a:t>
            </a:r>
          </a:p>
          <a:p>
            <a:pPr>
              <a:buClr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      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|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;   </a:t>
            </a:r>
            <a:r>
              <a:rPr lang="en-US" altLang="zh-CN" sz="28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//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28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代表赋值语句，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zh-CN" altLang="en-US" sz="28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布尔表达式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LS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|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8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     //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L, S</a:t>
            </a:r>
            <a:r>
              <a:rPr lang="zh-CN" altLang="en-US" sz="28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分别代表一组，一个语句</a:t>
            </a:r>
            <a:endParaRPr lang="en-US" altLang="zh-CN" sz="2800" b="1" i="1" dirty="0" smtClean="0">
              <a:solidFill>
                <a:srgbClr val="FF00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控制语句翻译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632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23528" y="1124744"/>
            <a:ext cx="864096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1813" indent="-531813">
              <a:buClrTx/>
              <a:buNone/>
            </a:pPr>
            <a:r>
              <a:rPr lang="en-US" altLang="zh-CN" sz="3200" b="1" i="1" dirty="0" smtClean="0">
                <a:sym typeface="Symbol" pitchFamily="18" charset="2"/>
              </a:rPr>
              <a:t>S </a:t>
            </a:r>
            <a:r>
              <a:rPr lang="en-US" altLang="zh-CN" sz="3200" b="1" dirty="0" smtClean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32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b="1" dirty="0" smtClean="0"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sz="3200" b="1" i="1" dirty="0" smtClean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3200" b="1" dirty="0" smtClean="0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sz="3200" b="1" i="1" dirty="0" smtClean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3200" b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b="1" i="1" dirty="0" smtClean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3200" b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b="1" i="1" dirty="0" smtClean="0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3200" b="1" dirty="0" smtClean="0">
                <a:ea typeface="华文行楷" pitchFamily="2" charset="-122"/>
                <a:sym typeface="Symbol" pitchFamily="18" charset="2"/>
              </a:rPr>
              <a:t> else </a:t>
            </a:r>
            <a:r>
              <a:rPr lang="en-US" altLang="zh-CN" sz="3200" b="1" i="1" dirty="0" smtClean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3200" b="1" baseline="-25000" dirty="0" smtClean="0">
                <a:sym typeface="Symbol" pitchFamily="18" charset="2"/>
              </a:rPr>
              <a:t>2</a:t>
            </a:r>
            <a:r>
              <a:rPr lang="en-US" altLang="zh-CN" sz="3200" b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b="1" i="1" dirty="0" smtClean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3200" b="1" baseline="-25000" dirty="0" smtClean="0">
                <a:sym typeface="Symbol" pitchFamily="18" charset="2"/>
              </a:rPr>
              <a:t>2</a:t>
            </a:r>
            <a:r>
              <a:rPr lang="en-US" altLang="zh-CN" sz="3200" b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b="1" baseline="-25000" dirty="0" smtClean="0">
                <a:sym typeface="Symbol" pitchFamily="18" charset="2"/>
              </a:rPr>
              <a:t> </a:t>
            </a:r>
            <a:r>
              <a:rPr lang="en-US" altLang="zh-CN" sz="3200" b="1" dirty="0" smtClean="0">
                <a:sym typeface="Symbol" pitchFamily="18" charset="2"/>
              </a:rPr>
              <a:t>  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{ </a:t>
            </a:r>
            <a:r>
              <a:rPr lang="en-US" altLang="zh-CN" sz="3200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3200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.truelist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 </a:t>
            </a:r>
          </a:p>
          <a:p>
            <a:pPr marL="717550" indent="-185738">
              <a:buClrTx/>
              <a:buNone/>
            </a:pP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3200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3200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.falselist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            temp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: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merge</a:t>
            </a:r>
            <a:r>
              <a:rPr lang="en-US" altLang="zh-CN" sz="3200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.nextlist, </a:t>
            </a:r>
            <a:r>
              <a:rPr lang="en-US" altLang="zh-CN" sz="3200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;</a:t>
            </a:r>
          </a:p>
          <a:p>
            <a:pPr marL="717550" indent="-185738">
              <a:buClrTx/>
              <a:buNone/>
            </a:pP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//</a:t>
            </a:r>
            <a:r>
              <a:rPr lang="zh-CN" altLang="en-US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临时变量</a:t>
            </a:r>
            <a:endParaRPr lang="en-US" altLang="zh-CN" sz="3200" dirty="0" smtClean="0">
              <a:solidFill>
                <a:srgbClr val="008000"/>
              </a:solidFill>
              <a:ea typeface="华文行楷" pitchFamily="2" charset="-122"/>
              <a:sym typeface="Symbol" pitchFamily="18" charset="2"/>
            </a:endParaRPr>
          </a:p>
          <a:p>
            <a:pPr marL="717550" indent="-185738">
              <a:buClrTx/>
              <a:buNone/>
            </a:pPr>
            <a:r>
              <a:rPr lang="en-US" altLang="zh-CN" sz="3200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: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merge(temp, S</a:t>
            </a:r>
            <a:r>
              <a:rPr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sz="3200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);}</a:t>
            </a:r>
            <a:endParaRPr lang="en-US" altLang="zh-CN" sz="3200" i="1" dirty="0" smtClean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     //</a:t>
            </a:r>
            <a:r>
              <a:rPr lang="zh-CN" altLang="en-US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包含从</a:t>
            </a:r>
            <a:r>
              <a:rPr lang="en-US" altLang="zh-CN" sz="3200" i="1" dirty="0" smtClean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3200" baseline="-25000" dirty="0" smtClean="0">
                <a:sym typeface="Symbol" pitchFamily="18" charset="2"/>
              </a:rPr>
              <a:t>1</a:t>
            </a:r>
            <a:r>
              <a:rPr lang="en-US" altLang="zh-CN" sz="3200" i="1" dirty="0" smtClean="0">
                <a:ea typeface="华文行楷" pitchFamily="2" charset="-122"/>
                <a:sym typeface="Symbol" pitchFamily="18" charset="2"/>
              </a:rPr>
              <a:t>,S</a:t>
            </a:r>
            <a:r>
              <a:rPr lang="en-US" altLang="zh-CN" sz="3200" baseline="-25000" dirty="0" smtClean="0">
                <a:sym typeface="Symbol" pitchFamily="18" charset="2"/>
              </a:rPr>
              <a:t>2</a:t>
            </a:r>
            <a:r>
              <a:rPr lang="zh-CN" altLang="en-US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和</a:t>
            </a:r>
            <a:r>
              <a:rPr lang="en-US" altLang="zh-CN" sz="3200" i="1" dirty="0" smtClean="0">
                <a:ea typeface="华文行楷" pitchFamily="2" charset="-122"/>
                <a:sym typeface="Symbol" pitchFamily="18" charset="2"/>
              </a:rPr>
              <a:t>N</a:t>
            </a:r>
            <a:r>
              <a:rPr lang="zh-CN" altLang="en-US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的所有跳转指令索引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3200" b="1" i="1" dirty="0" smtClean="0">
                <a:sym typeface="Symbol" pitchFamily="18" charset="2"/>
              </a:rPr>
              <a:t>N </a:t>
            </a:r>
            <a:r>
              <a:rPr lang="en-US" altLang="zh-CN" sz="3200" b="1" dirty="0" smtClean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32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b="1" dirty="0" smtClean="0">
                <a:ea typeface="华文行楷" pitchFamily="2" charset="-122"/>
                <a:sym typeface="Symbol" pitchFamily="18" charset="2"/>
              </a:rPr>
              <a:t>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       { </a:t>
            </a:r>
            <a:r>
              <a:rPr lang="en-US" altLang="zh-CN" sz="3200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 := </a:t>
            </a:r>
            <a:r>
              <a:rPr lang="en-US" altLang="zh-CN" sz="3200" i="1" dirty="0" err="1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nextstm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); </a:t>
            </a:r>
          </a:p>
          <a:p>
            <a:pPr>
              <a:buClrTx/>
              <a:buNone/>
            </a:pPr>
            <a:r>
              <a:rPr lang="en-US" altLang="zh-CN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         // </a:t>
            </a:r>
            <a:r>
              <a:rPr lang="zh-CN" altLang="en-US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新建一个链表</a:t>
            </a:r>
            <a:r>
              <a:rPr lang="en-US" altLang="zh-CN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,</a:t>
            </a:r>
            <a:r>
              <a:rPr lang="zh-CN" altLang="en-US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由</a:t>
            </a:r>
            <a:r>
              <a:rPr lang="en-US" altLang="zh-CN" sz="3200" dirty="0" err="1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goto</a:t>
            </a:r>
            <a:r>
              <a:rPr lang="zh-CN" altLang="en-US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指令标号构成</a:t>
            </a:r>
            <a:endParaRPr lang="en-US" altLang="zh-CN" sz="3200" dirty="0" smtClean="0">
              <a:solidFill>
                <a:srgbClr val="00800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   gen</a:t>
            </a:r>
            <a:r>
              <a:rPr lang="en-US" altLang="zh-CN" sz="3200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sz="3200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_</a:t>
            </a:r>
            <a:r>
              <a:rPr lang="en-US" altLang="zh-CN" sz="3200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’);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3200" dirty="0">
              <a:solidFill>
                <a:srgbClr val="000000"/>
              </a:solidFill>
              <a:ea typeface="华文行楷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539552" y="1124744"/>
            <a:ext cx="828092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3200" b="1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3200" b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sz="3200" b="1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3200" b="1" baseline="-25000" dirty="0">
                <a:sym typeface="Symbol" pitchFamily="18" charset="2"/>
              </a:rPr>
              <a:t>1</a:t>
            </a:r>
            <a:r>
              <a:rPr lang="en-US" altLang="zh-CN" sz="3200" b="1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3200" b="1" dirty="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sz="3200" b="1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3200" b="1" baseline="-25000" dirty="0">
                <a:sym typeface="Symbol" pitchFamily="18" charset="2"/>
              </a:rPr>
              <a:t>2</a:t>
            </a:r>
            <a:r>
              <a:rPr lang="en-US" altLang="zh-CN" sz="3200" b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b="1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3200" b="1" baseline="-25000" dirty="0">
                <a:sym typeface="Symbol" pitchFamily="18" charset="2"/>
              </a:rPr>
              <a:t>1</a:t>
            </a:r>
            <a:r>
              <a:rPr lang="en-US" altLang="zh-CN" sz="3200" b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sym typeface="Symbol" pitchFamily="18" charset="2"/>
              </a:rPr>
              <a:t>        { </a:t>
            </a:r>
            <a:r>
              <a:rPr lang="en-US" altLang="zh-CN" sz="3200" i="1" dirty="0" err="1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(S</a:t>
            </a:r>
            <a:r>
              <a:rPr lang="en-US" altLang="zh-CN" sz="32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sz="3200" i="1" dirty="0">
                <a:solidFill>
                  <a:srgbClr val="000000"/>
                </a:solidFill>
                <a:sym typeface="Symbol" pitchFamily="18" charset="2"/>
              </a:rPr>
              <a:t>.nextlist, 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32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3200" i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3200" i="1" dirty="0" err="1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3200" i="1" dirty="0" err="1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200" i="1" dirty="0" err="1">
                <a:solidFill>
                  <a:srgbClr val="000000"/>
                </a:solidFill>
                <a:sym typeface="Symbol" pitchFamily="18" charset="2"/>
              </a:rPr>
              <a:t>.truelist</a:t>
            </a:r>
            <a:r>
              <a:rPr lang="en-US" altLang="zh-CN" sz="3200" i="1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32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3200" i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3200" i="1" dirty="0" err="1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3200" i="1" dirty="0" err="1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sz="3200" i="1" dirty="0">
                <a:solidFill>
                  <a:srgbClr val="000000"/>
                </a:solidFill>
                <a:sym typeface="Symbol" pitchFamily="18" charset="2"/>
              </a:rPr>
              <a:t> := </a:t>
            </a:r>
            <a:r>
              <a:rPr lang="en-US" altLang="zh-CN" sz="3200" i="1" dirty="0" err="1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3200" i="1" dirty="0" err="1">
                <a:solidFill>
                  <a:srgbClr val="000000"/>
                </a:solidFill>
                <a:sym typeface="Symbol" pitchFamily="18" charset="2"/>
              </a:rPr>
              <a:t>.falselist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gen(‘</a:t>
            </a:r>
            <a:r>
              <a:rPr lang="en-US" altLang="zh-CN" sz="3200" i="1" dirty="0" err="1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32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sz="3200" i="1" dirty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.gotostm</a:t>
            </a:r>
            <a:r>
              <a:rPr lang="en-US" altLang="zh-CN" sz="3200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);}</a:t>
            </a:r>
          </a:p>
          <a:p>
            <a:pPr>
              <a:buClrTx/>
              <a:buNone/>
            </a:pPr>
            <a:endParaRPr lang="en-US" altLang="zh-CN" sz="3200" dirty="0" smtClean="0">
              <a:solidFill>
                <a:srgbClr val="00800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/* </a:t>
            </a:r>
            <a:r>
              <a:rPr lang="en-US" altLang="zh-CN" sz="3200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3200" baseline="-25000" dirty="0" smtClean="0">
                <a:sym typeface="Symbol" pitchFamily="18" charset="2"/>
              </a:rPr>
              <a:t>1</a:t>
            </a:r>
            <a:r>
              <a:rPr lang="zh-CN" altLang="en-US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和</a:t>
            </a:r>
            <a:r>
              <a:rPr lang="en-US" altLang="zh-CN" sz="3200" i="1" dirty="0" smtClean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3200" baseline="-25000" dirty="0" smtClean="0">
                <a:sym typeface="Symbol" pitchFamily="18" charset="2"/>
              </a:rPr>
              <a:t>2</a:t>
            </a:r>
            <a:r>
              <a:rPr lang="zh-CN" altLang="en-US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分别记录</a:t>
            </a:r>
            <a:r>
              <a:rPr lang="en-US" altLang="zh-CN" sz="3200" i="1" dirty="0" smtClean="0">
                <a:ea typeface="华文行楷" pitchFamily="2" charset="-122"/>
                <a:sym typeface="Symbol" pitchFamily="18" charset="2"/>
              </a:rPr>
              <a:t>E, S</a:t>
            </a:r>
            <a:r>
              <a:rPr lang="en-US" altLang="zh-CN" sz="3200" baseline="-25000" dirty="0" smtClean="0">
                <a:sym typeface="Symbol" pitchFamily="18" charset="2"/>
              </a:rPr>
              <a:t>1</a:t>
            </a:r>
            <a:r>
              <a:rPr lang="zh-CN" altLang="en-US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代码的开始位置；</a:t>
            </a:r>
            <a:endParaRPr lang="en-US" altLang="zh-CN" sz="3200" dirty="0" smtClean="0">
              <a:solidFill>
                <a:srgbClr val="00800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zh-CN" altLang="en-US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当把</a:t>
            </a:r>
            <a:r>
              <a:rPr lang="en-US" altLang="zh-CN" sz="3200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sz="3200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3200" baseline="-25000" dirty="0" smtClean="0">
                <a:sym typeface="Symbol" pitchFamily="18" charset="2"/>
              </a:rPr>
              <a:t>1</a:t>
            </a:r>
            <a:r>
              <a:rPr lang="en-US" altLang="zh-CN" sz="3200" i="1" dirty="0" smtClean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3200" dirty="0" smtClean="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sz="3200" i="1" dirty="0" smtClean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3200" baseline="-25000" dirty="0" smtClean="0">
                <a:sym typeface="Symbol" pitchFamily="18" charset="2"/>
              </a:rPr>
              <a:t>2</a:t>
            </a:r>
            <a:r>
              <a:rPr lang="en-US" altLang="zh-CN" sz="3200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i="1" dirty="0" smtClean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3200" baseline="-25000" dirty="0" smtClean="0">
                <a:sym typeface="Symbol" pitchFamily="18" charset="2"/>
              </a:rPr>
              <a:t>1</a:t>
            </a:r>
            <a:r>
              <a:rPr lang="en-US" altLang="zh-CN" sz="3200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归约为</a:t>
            </a:r>
            <a:r>
              <a:rPr lang="en-US" altLang="zh-CN" sz="3200" dirty="0" smtClean="0">
                <a:ea typeface="华文行楷" pitchFamily="2" charset="-122"/>
                <a:sym typeface="Symbol" pitchFamily="18" charset="2"/>
              </a:rPr>
              <a:t>S</a:t>
            </a:r>
            <a:r>
              <a:rPr lang="zh-CN" altLang="en-US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，要回填</a:t>
            </a:r>
            <a:r>
              <a:rPr lang="en-US" altLang="zh-CN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zh-CN" altLang="en-US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使得这个链表中的所有跳转标号为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sz="3200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.gotostm </a:t>
            </a:r>
            <a:r>
              <a:rPr lang="en-US" altLang="zh-CN" sz="3200" dirty="0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*/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3200" i="1" dirty="0">
              <a:sym typeface="Symbol" pitchFamily="18" charset="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控制语句翻译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539552" y="1124744"/>
            <a:ext cx="828092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b="1" i="1" dirty="0" smtClean="0">
                <a:sym typeface="Symbol" pitchFamily="18" charset="2"/>
              </a:rPr>
              <a:t>S </a:t>
            </a:r>
            <a:r>
              <a:rPr lang="en-US" altLang="zh-CN" sz="3200" b="1" dirty="0">
                <a:sym typeface="Symbol" pitchFamily="18" charset="2"/>
              </a:rPr>
              <a:t> </a:t>
            </a:r>
            <a:r>
              <a:rPr lang="en-US" altLang="zh-CN" sz="3200" b="1" dirty="0" smtClean="0">
                <a:sym typeface="Symbol" pitchFamily="18" charset="2"/>
              </a:rPr>
              <a:t>{</a:t>
            </a:r>
            <a:r>
              <a:rPr lang="en-US" altLang="zh-CN" sz="3200" b="1" i="1" dirty="0" smtClean="0">
                <a:sym typeface="Symbol" pitchFamily="18" charset="2"/>
              </a:rPr>
              <a:t>L</a:t>
            </a:r>
            <a:r>
              <a:rPr lang="en-US" altLang="zh-CN" sz="3200" b="1" dirty="0" smtClean="0">
                <a:sym typeface="Symbol" pitchFamily="18" charset="2"/>
              </a:rPr>
              <a:t>}</a:t>
            </a:r>
            <a:endParaRPr lang="en-US" altLang="zh-CN" sz="3200" b="1" dirty="0">
              <a:sym typeface="Symbol" pitchFamily="18" charset="2"/>
            </a:endParaRPr>
          </a:p>
          <a:p>
            <a:pPr>
              <a:buNone/>
            </a:pPr>
            <a:r>
              <a:rPr lang="en-US" altLang="zh-CN" sz="3200" dirty="0">
                <a:sym typeface="Symbol" pitchFamily="18" charset="2"/>
              </a:rPr>
              <a:t>        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{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S.nextlist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sym typeface="Symbol" pitchFamily="18" charset="2"/>
              </a:rPr>
              <a:t>:=</a:t>
            </a:r>
            <a:r>
              <a:rPr lang="en-US" altLang="zh-CN" sz="3200" i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L.nextlist</a:t>
            </a:r>
            <a:r>
              <a:rPr lang="en-US" altLang="zh-CN" sz="3200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 }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3200" b="1" i="1" dirty="0" smtClean="0">
                <a:sym typeface="Symbol" pitchFamily="18" charset="2"/>
              </a:rPr>
              <a:t>S </a:t>
            </a:r>
            <a:r>
              <a:rPr lang="en-US" altLang="zh-CN" sz="3200" b="1" dirty="0" smtClean="0">
                <a:sym typeface="Symbol" pitchFamily="18" charset="2"/>
              </a:rPr>
              <a:t> </a:t>
            </a:r>
            <a:r>
              <a:rPr lang="en-US" altLang="zh-CN" sz="3200" b="1" i="1" dirty="0" smtClean="0">
                <a:sym typeface="Symbol" pitchFamily="18" charset="2"/>
              </a:rPr>
              <a:t>A</a:t>
            </a:r>
            <a:r>
              <a:rPr lang="en-US" altLang="zh-CN" sz="3200" b="1" dirty="0" smtClean="0">
                <a:sym typeface="Symbol" pitchFamily="18" charset="2"/>
              </a:rPr>
              <a:t>;</a:t>
            </a:r>
          </a:p>
          <a:p>
            <a:pPr>
              <a:buNone/>
            </a:pPr>
            <a:r>
              <a:rPr lang="en-US" altLang="zh-CN" sz="3200" dirty="0" smtClean="0">
                <a:sym typeface="Symbol" pitchFamily="18" charset="2"/>
              </a:rPr>
              <a:t>        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{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S.nextlist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:=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 null</a:t>
            </a:r>
            <a:r>
              <a:rPr lang="en-US" altLang="zh-CN" sz="3200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 }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3200" b="1" i="1" dirty="0" smtClean="0">
                <a:sym typeface="Symbol" pitchFamily="18" charset="2"/>
              </a:rPr>
              <a:t>L </a:t>
            </a:r>
            <a:r>
              <a:rPr lang="en-US" altLang="zh-CN" sz="3200" b="1" dirty="0" smtClean="0">
                <a:sym typeface="Symbol" pitchFamily="18" charset="2"/>
              </a:rPr>
              <a:t> </a:t>
            </a:r>
            <a:r>
              <a:rPr lang="en-US" altLang="zh-CN" sz="3200" b="1" i="1" dirty="0" smtClean="0">
                <a:sym typeface="Symbol" pitchFamily="18" charset="2"/>
              </a:rPr>
              <a:t>L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3200" b="1" dirty="0" smtClean="0">
                <a:sym typeface="Symbol" pitchFamily="18" charset="2"/>
              </a:rPr>
              <a:t> </a:t>
            </a:r>
            <a:r>
              <a:rPr lang="en-US" altLang="zh-CN" sz="3200" b="1" i="1" dirty="0" smtClean="0">
                <a:sym typeface="Symbol" pitchFamily="18" charset="2"/>
              </a:rPr>
              <a:t>M</a:t>
            </a:r>
            <a:r>
              <a:rPr lang="en-US" altLang="zh-CN" sz="3200" b="1" dirty="0" smtClean="0">
                <a:sym typeface="Symbol" pitchFamily="18" charset="2"/>
              </a:rPr>
              <a:t> </a:t>
            </a:r>
            <a:r>
              <a:rPr lang="en-US" altLang="zh-CN" sz="3200" b="1" i="1" dirty="0" smtClean="0">
                <a:sym typeface="Symbol" pitchFamily="18" charset="2"/>
              </a:rPr>
              <a:t>S</a:t>
            </a:r>
            <a:endParaRPr lang="en-US" altLang="zh-CN" sz="3200" b="1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zh-CN" sz="3200" dirty="0" smtClean="0">
                <a:sym typeface="Symbol" pitchFamily="18" charset="2"/>
              </a:rPr>
              <a:t>        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{ 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backpatch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.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nextlist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M</a:t>
            </a:r>
            <a:r>
              <a:rPr lang="en-US" altLang="zh-CN" sz="3200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.gotostm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) ; </a:t>
            </a:r>
            <a:endParaRPr lang="en-US" altLang="zh-CN" sz="3200" i="1" dirty="0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buNone/>
            </a:pP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          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L.nextlist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:=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S.nextlist</a:t>
            </a:r>
            <a:r>
              <a:rPr lang="en-US" altLang="zh-CN" sz="3200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 }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3200" b="1" i="1" dirty="0" smtClean="0">
                <a:sym typeface="Symbol" pitchFamily="18" charset="2"/>
              </a:rPr>
              <a:t>L </a:t>
            </a:r>
            <a:r>
              <a:rPr lang="en-US" altLang="zh-CN" sz="3200" b="1" dirty="0" smtClean="0">
                <a:sym typeface="Symbol" pitchFamily="18" charset="2"/>
              </a:rPr>
              <a:t> </a:t>
            </a:r>
            <a:r>
              <a:rPr lang="en-US" altLang="zh-CN" sz="3200" b="1" i="1" dirty="0" smtClean="0">
                <a:sym typeface="Symbol" pitchFamily="18" charset="2"/>
              </a:rPr>
              <a:t>S</a:t>
            </a:r>
            <a:endParaRPr lang="en-US" altLang="zh-CN" sz="3200" b="1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zh-CN" sz="3200" dirty="0" smtClean="0">
                <a:sym typeface="Symbol" pitchFamily="18" charset="2"/>
              </a:rPr>
              <a:t>        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{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L.nextlist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:=</a:t>
            </a:r>
            <a:r>
              <a:rPr lang="en-US" altLang="zh-CN" sz="32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i="1" dirty="0" err="1" smtClean="0">
                <a:solidFill>
                  <a:srgbClr val="000000"/>
                </a:solidFill>
                <a:sym typeface="Symbol" pitchFamily="18" charset="2"/>
              </a:rPr>
              <a:t>S.nextlist</a:t>
            </a:r>
            <a:r>
              <a:rPr lang="en-US" altLang="zh-CN" sz="3200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</a:t>
            </a:r>
            <a:r>
              <a:rPr lang="en-US" altLang="zh-CN" sz="3200" dirty="0" smtClean="0">
                <a:solidFill>
                  <a:srgbClr val="000000"/>
                </a:solidFill>
                <a:sym typeface="Symbol" pitchFamily="18" charset="2"/>
              </a:rPr>
              <a:t> }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控制语句翻译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6" name="Rectangle 6"/>
          <p:cNvSpPr>
            <a:spLocks noChangeArrowheads="1"/>
          </p:cNvSpPr>
          <p:nvPr/>
        </p:nvSpPr>
        <p:spPr bwMode="auto">
          <a:xfrm>
            <a:off x="1524000" y="188913"/>
            <a:ext cx="268796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8.1 </a:t>
            </a:r>
            <a:r>
              <a:rPr lang="zh-CN" altLang="en-US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</a:t>
            </a:r>
          </a:p>
        </p:txBody>
      </p:sp>
      <p:sp>
        <p:nvSpPr>
          <p:cNvPr id="599047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</a:rPr>
              <a:t>8.1.3  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符号</a:t>
            </a:r>
            <a:r>
              <a:rPr lang="zh-CN" altLang="en-US" sz="3200" b="1" dirty="0">
                <a:solidFill>
                  <a:srgbClr val="800080"/>
                </a:solidFill>
              </a:rPr>
              <a:t>表的实现</a:t>
            </a:r>
          </a:p>
        </p:txBody>
      </p:sp>
      <p:sp>
        <p:nvSpPr>
          <p:cNvPr id="59904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4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6" name="Rectangle 16"/>
          <p:cNvSpPr>
            <a:spLocks noChangeArrowheads="1"/>
          </p:cNvSpPr>
          <p:nvPr/>
        </p:nvSpPr>
        <p:spPr bwMode="auto">
          <a:xfrm>
            <a:off x="1104900" y="2057400"/>
            <a:ext cx="7505700" cy="362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实现符号表的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常用数据结构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kumimoji="0" lang="zh-CN" altLang="en-US" b="1" dirty="0">
                <a:solidFill>
                  <a:srgbClr val="800080"/>
                </a:solidFill>
              </a:rPr>
              <a:t>一般的线性表</a:t>
            </a:r>
          </a:p>
          <a:p>
            <a:pPr lvl="1">
              <a:buClrTx/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Tx/>
              <a:buNone/>
            </a:pPr>
            <a:r>
              <a:rPr kumimoji="0" lang="zh-CN" altLang="en-US" b="1" dirty="0"/>
              <a:t>   如：数组，链表，等</a:t>
            </a:r>
          </a:p>
          <a:p>
            <a:pPr lvl="1">
              <a:buClrTx/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Times New Roman" pitchFamily="18" charset="0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有序表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Tx/>
              <a:buNone/>
            </a:pPr>
            <a:r>
              <a:rPr kumimoji="0" lang="zh-CN" altLang="en-US" b="1" dirty="0"/>
              <a:t>   查询较无序表快，如可以采用折半查找</a:t>
            </a:r>
          </a:p>
          <a:p>
            <a:pPr lvl="1">
              <a:buClrTx/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Times New Roman" pitchFamily="18" charset="0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二叉搜索树</a:t>
            </a:r>
          </a:p>
          <a:p>
            <a:pPr lvl="1">
              <a:buClrTx/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Times New Roman" pitchFamily="18" charset="0"/>
              </a:rPr>
              <a:t>  </a:t>
            </a:r>
            <a:r>
              <a:rPr kumimoji="0" lang="en-US" altLang="zh-CN" dirty="0">
                <a:solidFill>
                  <a:srgbClr val="800080"/>
                </a:solidFill>
              </a:rPr>
              <a:t>Hash</a:t>
            </a:r>
            <a:r>
              <a:rPr kumimoji="0" lang="zh-CN" altLang="en-US" b="1" dirty="0">
                <a:solidFill>
                  <a:srgbClr val="800080"/>
                </a:solidFill>
              </a:rPr>
              <a:t>表</a:t>
            </a:r>
            <a:endParaRPr lang="zh-CN" altLang="en-US" sz="1000" b="1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83568" y="1988840"/>
            <a:ext cx="828092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/>
            <a:r>
              <a:rPr lang="zh-CN" altLang="en-US" sz="4000" b="1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以上只有</a:t>
            </a:r>
            <a:r>
              <a:rPr lang="en-US" altLang="zh-CN" sz="4000" b="1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while</a:t>
            </a:r>
            <a:r>
              <a:rPr lang="zh-CN" altLang="en-US" sz="4000" b="1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和</a:t>
            </a:r>
            <a:r>
              <a:rPr lang="en-US" altLang="zh-CN" sz="4000" b="1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if-then-else</a:t>
            </a:r>
            <a:r>
              <a:rPr lang="zh-CN" altLang="en-US" sz="4000" b="1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语句各产生一个指令代码；</a:t>
            </a:r>
            <a:endParaRPr lang="en-US" altLang="zh-CN" sz="4000" b="1" dirty="0" smtClean="0">
              <a:solidFill>
                <a:srgbClr val="000000"/>
              </a:solidFill>
              <a:latin typeface="华文行楷" pitchFamily="2" charset="-122"/>
              <a:ea typeface="华文行楷" pitchFamily="2" charset="-122"/>
              <a:sym typeface="Symbol" pitchFamily="18" charset="2"/>
            </a:endParaRPr>
          </a:p>
          <a:p>
            <a:pPr marL="450850" indent="-450850"/>
            <a:endParaRPr lang="en-US" altLang="zh-CN" sz="4000" b="1" dirty="0" smtClean="0">
              <a:solidFill>
                <a:srgbClr val="000000"/>
              </a:solidFill>
              <a:latin typeface="华文行楷" pitchFamily="2" charset="-122"/>
              <a:ea typeface="华文行楷" pitchFamily="2" charset="-122"/>
              <a:sym typeface="Symbol" pitchFamily="18" charset="2"/>
            </a:endParaRPr>
          </a:p>
          <a:p>
            <a:pPr marL="358775" indent="-358775"/>
            <a:r>
              <a:rPr lang="zh-CN" altLang="en-US" sz="4000" b="1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所有其它的代码都由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赋值语句</a:t>
            </a:r>
            <a:r>
              <a:rPr lang="zh-CN" altLang="en-US" sz="4000" b="1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和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表达式</a:t>
            </a:r>
            <a:r>
              <a:rPr lang="zh-CN" altLang="en-US" sz="4000" b="1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的语义动作产生（已经介绍）；</a:t>
            </a:r>
            <a:endParaRPr lang="en-US" altLang="zh-CN" sz="4000" b="1" dirty="0" smtClean="0">
              <a:solidFill>
                <a:srgbClr val="000000"/>
              </a:solidFill>
              <a:latin typeface="华文行楷" pitchFamily="2" charset="-122"/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控制语句翻译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1196752"/>
            <a:ext cx="18822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400" b="1" dirty="0" smtClean="0">
                <a:latin typeface="方正舒体" pitchFamily="2" charset="-122"/>
                <a:ea typeface="方正舒体" pitchFamily="2" charset="-122"/>
              </a:rPr>
              <a:t>注意：</a:t>
            </a:r>
            <a:endParaRPr lang="zh-CN" altLang="en-US" sz="4400" b="1" dirty="0"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51520" y="188640"/>
            <a:ext cx="807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000" b="1" dirty="0" smtClean="0">
                <a:solidFill>
                  <a:srgbClr val="000000"/>
                </a:solidFill>
              </a:rPr>
              <a:t>例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:</a:t>
            </a:r>
            <a:r>
              <a:rPr lang="zh-CN" altLang="en-US" sz="3000" b="1" dirty="0" smtClean="0">
                <a:solidFill>
                  <a:srgbClr val="000000"/>
                </a:solidFill>
              </a:rPr>
              <a:t>翻译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while (</a:t>
            </a:r>
            <a:r>
              <a:rPr lang="en-US" altLang="zh-CN" sz="3000" b="1" i="1" dirty="0" smtClean="0">
                <a:solidFill>
                  <a:srgbClr val="000000"/>
                </a:solidFill>
              </a:rPr>
              <a:t>a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&lt;b) do if (c&lt;d) then X:=Y+Z 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724128" y="5157192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if </a:t>
            </a:r>
            <a:r>
              <a:rPr lang="en-US" altLang="zh-CN" sz="2000" i="1" dirty="0"/>
              <a:t>a&lt;b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_</a:t>
            </a:r>
            <a:r>
              <a:rPr lang="en-US" altLang="zh-CN" sz="2000" b="1" dirty="0"/>
              <a:t> </a:t>
            </a:r>
          </a:p>
        </p:txBody>
      </p:sp>
      <p:grpSp>
        <p:nvGrpSpPr>
          <p:cNvPr id="12" name="Group 82"/>
          <p:cNvGrpSpPr>
            <a:grpSpLocks/>
          </p:cNvGrpSpPr>
          <p:nvPr/>
        </p:nvGrpSpPr>
        <p:grpSpPr bwMode="auto">
          <a:xfrm>
            <a:off x="467544" y="5085184"/>
            <a:ext cx="1752600" cy="946150"/>
            <a:chOff x="1584" y="2246"/>
            <a:chExt cx="1104" cy="596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smtClean="0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baseline="-25000" dirty="0" smtClean="0">
                  <a:sym typeface="Symbol" pitchFamily="18" charset="2"/>
                </a:rPr>
                <a:t>1</a:t>
              </a:r>
              <a:r>
                <a:rPr lang="en-US" altLang="zh-CN" sz="2000" i="1" dirty="0" smtClean="0">
                  <a:sym typeface="Symbol" pitchFamily="18" charset="2"/>
                </a:rPr>
                <a:t>.gotostm=</a:t>
              </a:r>
              <a:r>
                <a:rPr lang="en-US" altLang="zh-CN" sz="2000" dirty="0" smtClean="0">
                  <a:sym typeface="Symbol" pitchFamily="18" charset="2"/>
                </a:rPr>
                <a:t>0</a:t>
              </a:r>
              <a:endParaRPr lang="en-US" altLang="zh-CN" sz="2000" dirty="0">
                <a:sym typeface="Symbol" pitchFamily="18" charset="2"/>
              </a:endParaRPr>
            </a:p>
          </p:txBody>
        </p:sp>
      </p:grpSp>
      <p:grpSp>
        <p:nvGrpSpPr>
          <p:cNvPr id="26" name="Group 81"/>
          <p:cNvGrpSpPr>
            <a:grpSpLocks/>
          </p:cNvGrpSpPr>
          <p:nvPr/>
        </p:nvGrpSpPr>
        <p:grpSpPr bwMode="auto">
          <a:xfrm>
            <a:off x="2467323" y="5084615"/>
            <a:ext cx="1692275" cy="1179513"/>
            <a:chOff x="515" y="2483"/>
            <a:chExt cx="1066" cy="743"/>
          </a:xfrm>
        </p:grpSpPr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525" y="2483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.truelist</a:t>
              </a:r>
              <a:r>
                <a:rPr lang="en-US" altLang="zh-CN" sz="2000" i="1" dirty="0">
                  <a:sym typeface="Symbol" pitchFamily="18" charset="2"/>
                </a:rPr>
                <a:t>={0}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.falselist</a:t>
              </a:r>
              <a:r>
                <a:rPr lang="en-US" altLang="zh-CN" sz="2000" i="1" dirty="0">
                  <a:sym typeface="Symbol" pitchFamily="18" charset="2"/>
                </a:rPr>
                <a:t>={1}</a:t>
              </a:r>
            </a:p>
          </p:txBody>
        </p:sp>
        <p:sp>
          <p:nvSpPr>
            <p:cNvPr id="28" name="Rectangle 58"/>
            <p:cNvSpPr>
              <a:spLocks noChangeArrowheads="1"/>
            </p:cNvSpPr>
            <p:nvPr/>
          </p:nvSpPr>
          <p:spPr bwMode="auto">
            <a:xfrm>
              <a:off x="799" y="297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29" name="Line 59"/>
            <p:cNvSpPr>
              <a:spLocks noChangeShapeType="1"/>
            </p:cNvSpPr>
            <p:nvPr/>
          </p:nvSpPr>
          <p:spPr bwMode="auto">
            <a:xfrm flipH="1" flipV="1">
              <a:off x="913" y="2870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 flipV="1">
              <a:off x="672" y="2880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Rectangle 61"/>
            <p:cNvSpPr>
              <a:spLocks noChangeArrowheads="1"/>
            </p:cNvSpPr>
            <p:nvPr/>
          </p:nvSpPr>
          <p:spPr bwMode="auto">
            <a:xfrm>
              <a:off x="515" y="29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a</a:t>
              </a:r>
            </a:p>
          </p:txBody>
        </p:sp>
        <p:sp>
          <p:nvSpPr>
            <p:cNvPr id="32" name="Line 62"/>
            <p:cNvSpPr>
              <a:spLocks noChangeShapeType="1"/>
            </p:cNvSpPr>
            <p:nvPr/>
          </p:nvSpPr>
          <p:spPr bwMode="auto">
            <a:xfrm flipH="1" flipV="1">
              <a:off x="1071" y="2880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104" y="297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b</a:t>
              </a:r>
            </a:p>
          </p:txBody>
        </p:sp>
      </p:grpSp>
      <p:sp>
        <p:nvSpPr>
          <p:cNvPr id="50" name="Rectangle 76"/>
          <p:cNvSpPr>
            <a:spLocks noChangeArrowheads="1"/>
          </p:cNvSpPr>
          <p:nvPr/>
        </p:nvSpPr>
        <p:spPr bwMode="auto">
          <a:xfrm>
            <a:off x="5724128" y="5538192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</a:t>
            </a:r>
            <a:r>
              <a:rPr lang="en-US" altLang="zh-CN" sz="2000" b="1"/>
              <a:t>goto  </a:t>
            </a:r>
            <a:r>
              <a:rPr lang="en-US" altLang="zh-CN" sz="2000" i="1"/>
              <a:t>_</a:t>
            </a:r>
            <a:r>
              <a:rPr lang="en-US" altLang="zh-CN" sz="2000" b="1"/>
              <a:t>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7544" y="2924944"/>
            <a:ext cx="63367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rop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id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  <a:p>
            <a:pPr>
              <a:buClr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.truelist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:= 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makelist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nextstm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;</a:t>
            </a:r>
          </a:p>
          <a:p>
            <a:pPr>
              <a:buClrTx/>
              <a:buNone/>
            </a:pP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.falselist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:= 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makelist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nextstm+1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;</a:t>
            </a:r>
          </a:p>
          <a:p>
            <a:pPr>
              <a:buClrTx/>
              <a:buNone/>
            </a:pP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 gen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‘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‘ </a:t>
            </a:r>
            <a:r>
              <a:rPr lang="en-US" altLang="zh-CN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.place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rop.op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.place 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‘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_’ ); </a:t>
            </a:r>
          </a:p>
          <a:p>
            <a:pPr>
              <a:buClr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gen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(‘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_’)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67544" y="908720"/>
            <a:ext cx="6192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b="1" i="1" dirty="0" smtClean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b="1" i="1" dirty="0" smtClean="0">
                <a:solidFill>
                  <a:srgbClr val="FF000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b="1" baseline="-250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b="1" i="1" dirty="0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b="1" dirty="0" smtClean="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b="1" i="1" dirty="0" smtClean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b="1" baseline="-25000" dirty="0" smtClean="0">
                <a:sym typeface="Symbol" pitchFamily="18" charset="2"/>
              </a:rPr>
              <a:t>2</a:t>
            </a:r>
            <a:r>
              <a:rPr lang="en-US" altLang="zh-CN" b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i="1" dirty="0" smtClean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b="1" baseline="-25000" dirty="0" smtClean="0">
                <a:sym typeface="Symbol" pitchFamily="18" charset="2"/>
              </a:rPr>
              <a:t>1</a:t>
            </a:r>
            <a:r>
              <a:rPr lang="en-US" altLang="zh-CN" b="1" dirty="0" smtClean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None/>
            </a:pP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       {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(S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.nextlist,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None/>
            </a:pP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.truelist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None/>
            </a:pP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:=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.falselist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None/>
            </a:pP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    gen(‘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’ M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.gotostm</a:t>
            </a:r>
            <a:r>
              <a:rPr lang="en-US" altLang="zh-CN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);}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012160" y="2924944"/>
            <a:ext cx="2528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假定：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nextstm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0" grpId="0" autoUpdateAnimBg="0"/>
      <p:bldP spid="57" grpId="0"/>
      <p:bldP spid="58" grpId="0"/>
      <p:bldP spid="5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51520" y="188640"/>
            <a:ext cx="807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000000"/>
                </a:solidFill>
              </a:rPr>
              <a:t>例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:</a:t>
            </a:r>
            <a:r>
              <a:rPr lang="zh-CN" altLang="en-US" sz="3000" b="1" dirty="0" smtClean="0">
                <a:solidFill>
                  <a:srgbClr val="000000"/>
                </a:solidFill>
              </a:rPr>
              <a:t>翻译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while (</a:t>
            </a:r>
            <a:r>
              <a:rPr lang="en-US" altLang="zh-CN" sz="3000" b="1" i="1" dirty="0" smtClean="0">
                <a:solidFill>
                  <a:srgbClr val="000000"/>
                </a:solidFill>
              </a:rPr>
              <a:t>a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&lt;b) do if (c&lt;d) then X:=Y+Z 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6444208" y="980728"/>
            <a:ext cx="248228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if </a:t>
            </a:r>
            <a:r>
              <a:rPr lang="en-US" altLang="zh-CN" sz="2000" i="1" dirty="0"/>
              <a:t>a&lt;b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en-US" altLang="zh-CN" sz="2000" b="1" dirty="0" err="1" smtClean="0"/>
              <a:t>goto</a:t>
            </a:r>
            <a:r>
              <a:rPr lang="en-US" altLang="zh-CN" sz="2000" b="1" dirty="0" smtClean="0"/>
              <a:t> </a:t>
            </a:r>
            <a:r>
              <a:rPr lang="en-US" altLang="zh-CN" sz="2000" i="1" dirty="0"/>
              <a:t>_</a:t>
            </a:r>
            <a:r>
              <a:rPr lang="en-US" altLang="zh-CN" sz="2000" b="1" dirty="0"/>
              <a:t> </a:t>
            </a: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179512" y="5418408"/>
            <a:ext cx="1752600" cy="946150"/>
            <a:chOff x="1584" y="2246"/>
            <a:chExt cx="1104" cy="596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smtClean="0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baseline="-25000" dirty="0" smtClean="0">
                  <a:sym typeface="Symbol" pitchFamily="18" charset="2"/>
                </a:rPr>
                <a:t>1</a:t>
              </a:r>
              <a:r>
                <a:rPr lang="en-US" altLang="zh-CN" sz="2000" i="1" dirty="0" smtClean="0">
                  <a:sym typeface="Symbol" pitchFamily="18" charset="2"/>
                </a:rPr>
                <a:t>.gotostm=</a:t>
              </a:r>
              <a:r>
                <a:rPr lang="en-US" altLang="zh-CN" sz="2000" dirty="0" smtClean="0">
                  <a:sym typeface="Symbol" pitchFamily="18" charset="2"/>
                </a:rPr>
                <a:t>0</a:t>
              </a:r>
              <a:endParaRPr lang="en-US" altLang="zh-CN" sz="2000" dirty="0">
                <a:sym typeface="Symbol" pitchFamily="18" charset="2"/>
              </a:endParaRP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179291" y="5417839"/>
            <a:ext cx="1692275" cy="1179513"/>
            <a:chOff x="515" y="2483"/>
            <a:chExt cx="1066" cy="743"/>
          </a:xfrm>
        </p:grpSpPr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525" y="2483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.truelist</a:t>
              </a:r>
              <a:r>
                <a:rPr lang="en-US" altLang="zh-CN" sz="2000" i="1" dirty="0">
                  <a:sym typeface="Symbol" pitchFamily="18" charset="2"/>
                </a:rPr>
                <a:t>={0}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.falselist</a:t>
              </a:r>
              <a:r>
                <a:rPr lang="en-US" altLang="zh-CN" sz="2000" i="1" dirty="0">
                  <a:sym typeface="Symbol" pitchFamily="18" charset="2"/>
                </a:rPr>
                <a:t>={1}</a:t>
              </a:r>
            </a:p>
          </p:txBody>
        </p:sp>
        <p:sp>
          <p:nvSpPr>
            <p:cNvPr id="28" name="Rectangle 58"/>
            <p:cNvSpPr>
              <a:spLocks noChangeArrowheads="1"/>
            </p:cNvSpPr>
            <p:nvPr/>
          </p:nvSpPr>
          <p:spPr bwMode="auto">
            <a:xfrm>
              <a:off x="799" y="297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29" name="Line 59"/>
            <p:cNvSpPr>
              <a:spLocks noChangeShapeType="1"/>
            </p:cNvSpPr>
            <p:nvPr/>
          </p:nvSpPr>
          <p:spPr bwMode="auto">
            <a:xfrm flipH="1" flipV="1">
              <a:off x="913" y="2870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 flipV="1">
              <a:off x="672" y="2880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Rectangle 61"/>
            <p:cNvSpPr>
              <a:spLocks noChangeArrowheads="1"/>
            </p:cNvSpPr>
            <p:nvPr/>
          </p:nvSpPr>
          <p:spPr bwMode="auto">
            <a:xfrm>
              <a:off x="515" y="29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a</a:t>
              </a:r>
            </a:p>
          </p:txBody>
        </p:sp>
        <p:sp>
          <p:nvSpPr>
            <p:cNvPr id="32" name="Line 62"/>
            <p:cNvSpPr>
              <a:spLocks noChangeShapeType="1"/>
            </p:cNvSpPr>
            <p:nvPr/>
          </p:nvSpPr>
          <p:spPr bwMode="auto">
            <a:xfrm flipH="1" flipV="1">
              <a:off x="1071" y="2880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104" y="297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b</a:t>
              </a:r>
            </a:p>
          </p:txBody>
        </p:sp>
      </p:grpSp>
      <p:sp>
        <p:nvSpPr>
          <p:cNvPr id="50" name="Rectangle 76"/>
          <p:cNvSpPr>
            <a:spLocks noChangeArrowheads="1"/>
          </p:cNvSpPr>
          <p:nvPr/>
        </p:nvSpPr>
        <p:spPr bwMode="auto">
          <a:xfrm>
            <a:off x="6444208" y="1361728"/>
            <a:ext cx="230425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 </a:t>
            </a:r>
            <a:r>
              <a:rPr lang="en-US" altLang="zh-CN" sz="2000" i="1" dirty="0"/>
              <a:t>_</a:t>
            </a:r>
            <a:r>
              <a:rPr lang="en-US" altLang="zh-CN" sz="2000" b="1" dirty="0"/>
              <a:t>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67544" y="908720"/>
            <a:ext cx="6192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b="1" i="1" dirty="0" smtClean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b="1" i="1" dirty="0" smtClean="0">
                <a:solidFill>
                  <a:srgbClr val="FF000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b="1" baseline="-250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b="1" i="1" dirty="0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b="1" dirty="0" smtClean="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b="1" i="1" dirty="0" smtClean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b="1" baseline="-25000" dirty="0" smtClean="0">
                <a:sym typeface="Symbol" pitchFamily="18" charset="2"/>
              </a:rPr>
              <a:t>2</a:t>
            </a:r>
            <a:r>
              <a:rPr lang="en-US" altLang="zh-CN" b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i="1" dirty="0" smtClean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b="1" baseline="-25000" dirty="0" smtClean="0">
                <a:sym typeface="Symbol" pitchFamily="18" charset="2"/>
              </a:rPr>
              <a:t>1</a:t>
            </a:r>
            <a:r>
              <a:rPr lang="en-US" altLang="zh-CN" b="1" dirty="0" smtClean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       {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(S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.nextlist,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.truelist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:=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.falselist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    gen(‘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’ M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.gotostm</a:t>
            </a:r>
            <a:r>
              <a:rPr lang="en-US" altLang="zh-CN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);}</a:t>
            </a:r>
          </a:p>
        </p:txBody>
      </p:sp>
      <p:grpSp>
        <p:nvGrpSpPr>
          <p:cNvPr id="23" name="Group 82"/>
          <p:cNvGrpSpPr>
            <a:grpSpLocks/>
          </p:cNvGrpSpPr>
          <p:nvPr/>
        </p:nvGrpSpPr>
        <p:grpSpPr bwMode="auto">
          <a:xfrm>
            <a:off x="4283968" y="5561855"/>
            <a:ext cx="1752600" cy="946150"/>
            <a:chOff x="1584" y="2246"/>
            <a:chExt cx="1104" cy="596"/>
          </a:xfrm>
        </p:grpSpPr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smtClean="0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baseline="-25000" dirty="0" smtClean="0">
                  <a:sym typeface="Symbol" pitchFamily="18" charset="2"/>
                </a:rPr>
                <a:t>2</a:t>
              </a:r>
              <a:r>
                <a:rPr lang="en-US" altLang="zh-CN" sz="2000" i="1" dirty="0" smtClean="0">
                  <a:sym typeface="Symbol" pitchFamily="18" charset="2"/>
                </a:rPr>
                <a:t>.gotostm=2</a:t>
              </a:r>
              <a:endParaRPr lang="en-US" altLang="zh-CN" sz="2000" dirty="0">
                <a:sym typeface="Symbol" pitchFamily="18" charset="2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23528" y="2924944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b="1" i="1" dirty="0" smtClean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then </a:t>
            </a: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b="1" baseline="-25000" dirty="0" smtClean="0">
                <a:sym typeface="Symbol" pitchFamily="18" charset="2"/>
              </a:rPr>
              <a:t>1</a:t>
            </a:r>
            <a:r>
              <a:rPr lang="en-US" altLang="zh-CN" b="1" dirty="0" smtClean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None/>
            </a:pP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   {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.truelist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M.gotostm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None/>
            </a:pP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:=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.falselist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);}</a:t>
            </a:r>
          </a:p>
        </p:txBody>
      </p:sp>
      <p:grpSp>
        <p:nvGrpSpPr>
          <p:cNvPr id="35" name="Group 83"/>
          <p:cNvGrpSpPr>
            <a:grpSpLocks/>
          </p:cNvGrpSpPr>
          <p:nvPr/>
        </p:nvGrpSpPr>
        <p:grpSpPr bwMode="auto">
          <a:xfrm>
            <a:off x="5796136" y="4221088"/>
            <a:ext cx="1676400" cy="1219200"/>
            <a:chOff x="1152" y="3216"/>
            <a:chExt cx="1056" cy="768"/>
          </a:xfrm>
        </p:grpSpPr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1152" y="3216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.truelist</a:t>
              </a:r>
              <a:r>
                <a:rPr lang="en-US" altLang="zh-CN" sz="2000" i="1" dirty="0">
                  <a:sym typeface="Symbol" pitchFamily="18" charset="2"/>
                </a:rPr>
                <a:t>={2}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.falselist</a:t>
              </a:r>
              <a:r>
                <a:rPr lang="en-US" altLang="zh-CN" sz="2000" i="1" dirty="0">
                  <a:sym typeface="Symbol" pitchFamily="18" charset="2"/>
                </a:rPr>
                <a:t>={3}</a:t>
              </a:r>
            </a:p>
          </p:txBody>
        </p:sp>
        <p:sp>
          <p:nvSpPr>
            <p:cNvPr id="37" name="Rectangle 64"/>
            <p:cNvSpPr>
              <a:spLocks noChangeArrowheads="1"/>
            </p:cNvSpPr>
            <p:nvPr/>
          </p:nvSpPr>
          <p:spPr bwMode="auto">
            <a:xfrm>
              <a:off x="1506" y="373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 flipH="1" flipV="1">
              <a:off x="1620" y="3628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66"/>
            <p:cNvSpPr>
              <a:spLocks noChangeShapeType="1"/>
            </p:cNvSpPr>
            <p:nvPr/>
          </p:nvSpPr>
          <p:spPr bwMode="auto">
            <a:xfrm flipV="1">
              <a:off x="1379" y="3638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Rectangle 67"/>
            <p:cNvSpPr>
              <a:spLocks noChangeArrowheads="1"/>
            </p:cNvSpPr>
            <p:nvPr/>
          </p:nvSpPr>
          <p:spPr bwMode="auto">
            <a:xfrm>
              <a:off x="1222" y="37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c</a:t>
              </a:r>
            </a:p>
          </p:txBody>
        </p:sp>
        <p:sp>
          <p:nvSpPr>
            <p:cNvPr id="41" name="Line 68"/>
            <p:cNvSpPr>
              <a:spLocks noChangeShapeType="1"/>
            </p:cNvSpPr>
            <p:nvPr/>
          </p:nvSpPr>
          <p:spPr bwMode="auto">
            <a:xfrm flipH="1" flipV="1">
              <a:off x="1778" y="3638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Rectangle 69"/>
            <p:cNvSpPr>
              <a:spLocks noChangeArrowheads="1"/>
            </p:cNvSpPr>
            <p:nvPr/>
          </p:nvSpPr>
          <p:spPr bwMode="auto">
            <a:xfrm>
              <a:off x="1811" y="373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d</a:t>
              </a:r>
            </a:p>
          </p:txBody>
        </p:sp>
      </p:grpSp>
      <p:sp>
        <p:nvSpPr>
          <p:cNvPr id="43" name="Rectangle 77"/>
          <p:cNvSpPr>
            <a:spLocks noChangeArrowheads="1"/>
          </p:cNvSpPr>
          <p:nvPr/>
        </p:nvSpPr>
        <p:spPr bwMode="auto">
          <a:xfrm>
            <a:off x="6444208" y="2153816"/>
            <a:ext cx="269979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800080"/>
                </a:solidFill>
              </a:rPr>
              <a:t>（</a:t>
            </a:r>
            <a:r>
              <a:rPr lang="en-US" altLang="zh-CN" sz="2000" b="1" dirty="0">
                <a:solidFill>
                  <a:srgbClr val="800080"/>
                </a:solidFill>
              </a:rPr>
              <a:t>3</a:t>
            </a:r>
            <a:r>
              <a:rPr lang="zh-CN" altLang="en-US" sz="2000" b="1" dirty="0">
                <a:solidFill>
                  <a:srgbClr val="800080"/>
                </a:solidFill>
              </a:rPr>
              <a:t>）</a:t>
            </a:r>
            <a:r>
              <a:rPr lang="en-US" altLang="zh-CN" sz="2000" b="1" dirty="0" err="1">
                <a:solidFill>
                  <a:srgbClr val="800080"/>
                </a:solidFill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_</a:t>
            </a:r>
          </a:p>
        </p:txBody>
      </p:sp>
      <p:sp>
        <p:nvSpPr>
          <p:cNvPr id="44" name="Rectangle 78"/>
          <p:cNvSpPr>
            <a:spLocks noChangeArrowheads="1"/>
          </p:cNvSpPr>
          <p:nvPr/>
        </p:nvSpPr>
        <p:spPr bwMode="auto">
          <a:xfrm>
            <a:off x="6444208" y="1772816"/>
            <a:ext cx="269979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800080"/>
                </a:solidFill>
              </a:rPr>
              <a:t>（</a:t>
            </a:r>
            <a:r>
              <a:rPr lang="en-US" altLang="zh-CN" sz="2000" b="1" dirty="0">
                <a:solidFill>
                  <a:srgbClr val="800080"/>
                </a:solidFill>
              </a:rPr>
              <a:t>2</a:t>
            </a:r>
            <a:r>
              <a:rPr lang="zh-CN" altLang="en-US" sz="2000" b="1" dirty="0">
                <a:solidFill>
                  <a:srgbClr val="800080"/>
                </a:solidFill>
              </a:rPr>
              <a:t>）</a:t>
            </a:r>
            <a:r>
              <a:rPr lang="en-US" altLang="zh-CN" sz="2000" b="1" dirty="0">
                <a:solidFill>
                  <a:srgbClr val="800080"/>
                </a:solidFill>
              </a:rPr>
              <a:t>if </a:t>
            </a:r>
            <a:r>
              <a:rPr lang="en-US" altLang="zh-CN" sz="2000" i="1" dirty="0">
                <a:solidFill>
                  <a:srgbClr val="800080"/>
                </a:solidFill>
              </a:rPr>
              <a:t>c&lt;d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  </a:t>
            </a:r>
            <a:r>
              <a:rPr lang="en-US" altLang="zh-CN" sz="2000" b="1" dirty="0" err="1" smtClean="0">
                <a:solidFill>
                  <a:srgbClr val="800080"/>
                </a:solidFill>
              </a:rPr>
              <a:t>goto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_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0" grpId="0" autoUpdateAnimBg="0"/>
      <p:bldP spid="58" grpId="0"/>
      <p:bldP spid="34" grpId="0"/>
      <p:bldP spid="43" grpId="0" autoUpdateAnimBg="0"/>
      <p:bldP spid="44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51520" y="188640"/>
            <a:ext cx="807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000000"/>
                </a:solidFill>
              </a:rPr>
              <a:t>例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:</a:t>
            </a:r>
            <a:r>
              <a:rPr lang="zh-CN" altLang="en-US" sz="3000" b="1" dirty="0" smtClean="0">
                <a:solidFill>
                  <a:srgbClr val="000000"/>
                </a:solidFill>
              </a:rPr>
              <a:t>翻译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while (</a:t>
            </a:r>
            <a:r>
              <a:rPr lang="en-US" altLang="zh-CN" sz="3000" b="1" i="1" dirty="0" smtClean="0">
                <a:solidFill>
                  <a:srgbClr val="000000"/>
                </a:solidFill>
              </a:rPr>
              <a:t>a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&lt;b) do if (c&lt;d) then X:=Y+Z 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6444208" y="980728"/>
            <a:ext cx="248228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if </a:t>
            </a:r>
            <a:r>
              <a:rPr lang="en-US" altLang="zh-CN" sz="2000" i="1" dirty="0"/>
              <a:t>a&lt;b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en-US" altLang="zh-CN" sz="2000" b="1" dirty="0" err="1" smtClean="0"/>
              <a:t>goto</a:t>
            </a:r>
            <a:r>
              <a:rPr lang="en-US" altLang="zh-CN" sz="2000" b="1" dirty="0" smtClean="0"/>
              <a:t> </a:t>
            </a:r>
            <a:r>
              <a:rPr lang="en-US" altLang="zh-CN" sz="2000" i="1" dirty="0"/>
              <a:t>_</a:t>
            </a:r>
            <a:r>
              <a:rPr lang="en-US" altLang="zh-CN" sz="2000" b="1" dirty="0"/>
              <a:t> </a:t>
            </a: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179512" y="5418408"/>
            <a:ext cx="1752600" cy="946150"/>
            <a:chOff x="1584" y="2246"/>
            <a:chExt cx="1104" cy="596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smtClean="0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baseline="-25000" dirty="0" smtClean="0">
                  <a:sym typeface="Symbol" pitchFamily="18" charset="2"/>
                </a:rPr>
                <a:t>1</a:t>
              </a:r>
              <a:r>
                <a:rPr lang="en-US" altLang="zh-CN" sz="2000" i="1" dirty="0" smtClean="0">
                  <a:sym typeface="Symbol" pitchFamily="18" charset="2"/>
                </a:rPr>
                <a:t>.gotostm=</a:t>
              </a:r>
              <a:r>
                <a:rPr lang="en-US" altLang="zh-CN" sz="2000" dirty="0" smtClean="0">
                  <a:sym typeface="Symbol" pitchFamily="18" charset="2"/>
                </a:rPr>
                <a:t>0</a:t>
              </a:r>
              <a:endParaRPr lang="en-US" altLang="zh-CN" sz="2000" dirty="0">
                <a:sym typeface="Symbol" pitchFamily="18" charset="2"/>
              </a:endParaRP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179291" y="5417839"/>
            <a:ext cx="1692275" cy="1179513"/>
            <a:chOff x="515" y="2483"/>
            <a:chExt cx="1066" cy="743"/>
          </a:xfrm>
        </p:grpSpPr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525" y="2483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.truelist</a:t>
              </a:r>
              <a:r>
                <a:rPr lang="en-US" altLang="zh-CN" sz="2000" i="1" dirty="0">
                  <a:sym typeface="Symbol" pitchFamily="18" charset="2"/>
                </a:rPr>
                <a:t>={0}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.falselist</a:t>
              </a:r>
              <a:r>
                <a:rPr lang="en-US" altLang="zh-CN" sz="2000" i="1" dirty="0">
                  <a:sym typeface="Symbol" pitchFamily="18" charset="2"/>
                </a:rPr>
                <a:t>={1}</a:t>
              </a:r>
            </a:p>
          </p:txBody>
        </p:sp>
        <p:sp>
          <p:nvSpPr>
            <p:cNvPr id="28" name="Rectangle 58"/>
            <p:cNvSpPr>
              <a:spLocks noChangeArrowheads="1"/>
            </p:cNvSpPr>
            <p:nvPr/>
          </p:nvSpPr>
          <p:spPr bwMode="auto">
            <a:xfrm>
              <a:off x="799" y="297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29" name="Line 59"/>
            <p:cNvSpPr>
              <a:spLocks noChangeShapeType="1"/>
            </p:cNvSpPr>
            <p:nvPr/>
          </p:nvSpPr>
          <p:spPr bwMode="auto">
            <a:xfrm flipH="1" flipV="1">
              <a:off x="913" y="2870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 flipV="1">
              <a:off x="672" y="2880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Rectangle 61"/>
            <p:cNvSpPr>
              <a:spLocks noChangeArrowheads="1"/>
            </p:cNvSpPr>
            <p:nvPr/>
          </p:nvSpPr>
          <p:spPr bwMode="auto">
            <a:xfrm>
              <a:off x="515" y="29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a</a:t>
              </a:r>
            </a:p>
          </p:txBody>
        </p:sp>
        <p:sp>
          <p:nvSpPr>
            <p:cNvPr id="32" name="Line 62"/>
            <p:cNvSpPr>
              <a:spLocks noChangeShapeType="1"/>
            </p:cNvSpPr>
            <p:nvPr/>
          </p:nvSpPr>
          <p:spPr bwMode="auto">
            <a:xfrm flipH="1" flipV="1">
              <a:off x="1071" y="2880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104" y="297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b</a:t>
              </a:r>
            </a:p>
          </p:txBody>
        </p:sp>
      </p:grpSp>
      <p:sp>
        <p:nvSpPr>
          <p:cNvPr id="50" name="Rectangle 76"/>
          <p:cNvSpPr>
            <a:spLocks noChangeArrowheads="1"/>
          </p:cNvSpPr>
          <p:nvPr/>
        </p:nvSpPr>
        <p:spPr bwMode="auto">
          <a:xfrm>
            <a:off x="6444208" y="1361728"/>
            <a:ext cx="230425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 </a:t>
            </a:r>
            <a:r>
              <a:rPr lang="en-US" altLang="zh-CN" sz="2000" i="1" dirty="0"/>
              <a:t>_</a:t>
            </a:r>
            <a:r>
              <a:rPr lang="en-US" altLang="zh-CN" sz="2000" b="1" dirty="0"/>
              <a:t> </a:t>
            </a:r>
          </a:p>
        </p:txBody>
      </p: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4283968" y="5561855"/>
            <a:ext cx="1752600" cy="946150"/>
            <a:chOff x="1584" y="2246"/>
            <a:chExt cx="1104" cy="596"/>
          </a:xfrm>
        </p:grpSpPr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smtClean="0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baseline="-25000" dirty="0" smtClean="0">
                  <a:sym typeface="Symbol" pitchFamily="18" charset="2"/>
                </a:rPr>
                <a:t>2</a:t>
              </a:r>
              <a:r>
                <a:rPr lang="en-US" altLang="zh-CN" sz="2000" i="1" dirty="0" smtClean="0">
                  <a:sym typeface="Symbol" pitchFamily="18" charset="2"/>
                </a:rPr>
                <a:t>.gotostm=2</a:t>
              </a:r>
              <a:endParaRPr lang="en-US" altLang="zh-CN" sz="2000" dirty="0">
                <a:sym typeface="Symbol" pitchFamily="18" charset="2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179512" y="764704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b="1" i="1" dirty="0" smtClean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then </a:t>
            </a: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b="1" baseline="-25000" dirty="0" smtClean="0">
                <a:sym typeface="Symbol" pitchFamily="18" charset="2"/>
              </a:rPr>
              <a:t>1</a:t>
            </a:r>
            <a:r>
              <a:rPr lang="en-US" altLang="zh-CN" b="1" dirty="0" smtClean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   {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.truelist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M.gotostm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:=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.falselist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);}</a:t>
            </a:r>
          </a:p>
        </p:txBody>
      </p: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5796136" y="4221088"/>
            <a:ext cx="1676400" cy="1219200"/>
            <a:chOff x="1152" y="3216"/>
            <a:chExt cx="1056" cy="768"/>
          </a:xfrm>
        </p:grpSpPr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1152" y="3216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.truelist</a:t>
              </a:r>
              <a:r>
                <a:rPr lang="en-US" altLang="zh-CN" sz="2000" i="1" dirty="0">
                  <a:sym typeface="Symbol" pitchFamily="18" charset="2"/>
                </a:rPr>
                <a:t>={2}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.falselist</a:t>
              </a:r>
              <a:r>
                <a:rPr lang="en-US" altLang="zh-CN" sz="2000" i="1" dirty="0">
                  <a:sym typeface="Symbol" pitchFamily="18" charset="2"/>
                </a:rPr>
                <a:t>={3}</a:t>
              </a:r>
            </a:p>
          </p:txBody>
        </p:sp>
        <p:sp>
          <p:nvSpPr>
            <p:cNvPr id="37" name="Rectangle 64"/>
            <p:cNvSpPr>
              <a:spLocks noChangeArrowheads="1"/>
            </p:cNvSpPr>
            <p:nvPr/>
          </p:nvSpPr>
          <p:spPr bwMode="auto">
            <a:xfrm>
              <a:off x="1506" y="373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 flipH="1" flipV="1">
              <a:off x="1620" y="3628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66"/>
            <p:cNvSpPr>
              <a:spLocks noChangeShapeType="1"/>
            </p:cNvSpPr>
            <p:nvPr/>
          </p:nvSpPr>
          <p:spPr bwMode="auto">
            <a:xfrm flipV="1">
              <a:off x="1379" y="3638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Rectangle 67"/>
            <p:cNvSpPr>
              <a:spLocks noChangeArrowheads="1"/>
            </p:cNvSpPr>
            <p:nvPr/>
          </p:nvSpPr>
          <p:spPr bwMode="auto">
            <a:xfrm>
              <a:off x="1222" y="37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c</a:t>
              </a:r>
            </a:p>
          </p:txBody>
        </p:sp>
        <p:sp>
          <p:nvSpPr>
            <p:cNvPr id="41" name="Line 68"/>
            <p:cNvSpPr>
              <a:spLocks noChangeShapeType="1"/>
            </p:cNvSpPr>
            <p:nvPr/>
          </p:nvSpPr>
          <p:spPr bwMode="auto">
            <a:xfrm flipH="1" flipV="1">
              <a:off x="1778" y="3638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Rectangle 69"/>
            <p:cNvSpPr>
              <a:spLocks noChangeArrowheads="1"/>
            </p:cNvSpPr>
            <p:nvPr/>
          </p:nvSpPr>
          <p:spPr bwMode="auto">
            <a:xfrm>
              <a:off x="1811" y="373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d</a:t>
              </a:r>
            </a:p>
          </p:txBody>
        </p:sp>
      </p:grpSp>
      <p:sp>
        <p:nvSpPr>
          <p:cNvPr id="43" name="Rectangle 77"/>
          <p:cNvSpPr>
            <a:spLocks noChangeArrowheads="1"/>
          </p:cNvSpPr>
          <p:nvPr/>
        </p:nvSpPr>
        <p:spPr bwMode="auto">
          <a:xfrm>
            <a:off x="6444208" y="2153816"/>
            <a:ext cx="269979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800080"/>
                </a:solidFill>
              </a:rPr>
              <a:t>（</a:t>
            </a:r>
            <a:r>
              <a:rPr lang="en-US" altLang="zh-CN" sz="2000" b="1" dirty="0">
                <a:solidFill>
                  <a:srgbClr val="800080"/>
                </a:solidFill>
              </a:rPr>
              <a:t>3</a:t>
            </a:r>
            <a:r>
              <a:rPr lang="zh-CN" altLang="en-US" sz="2000" b="1" dirty="0">
                <a:solidFill>
                  <a:srgbClr val="800080"/>
                </a:solidFill>
              </a:rPr>
              <a:t>）</a:t>
            </a:r>
            <a:r>
              <a:rPr lang="en-US" altLang="zh-CN" sz="2000" b="1" dirty="0" err="1">
                <a:solidFill>
                  <a:srgbClr val="800080"/>
                </a:solidFill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_</a:t>
            </a:r>
          </a:p>
        </p:txBody>
      </p:sp>
      <p:sp>
        <p:nvSpPr>
          <p:cNvPr id="44" name="Rectangle 78"/>
          <p:cNvSpPr>
            <a:spLocks noChangeArrowheads="1"/>
          </p:cNvSpPr>
          <p:nvPr/>
        </p:nvSpPr>
        <p:spPr bwMode="auto">
          <a:xfrm>
            <a:off x="6444208" y="1772816"/>
            <a:ext cx="269979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800080"/>
                </a:solidFill>
              </a:rPr>
              <a:t>（</a:t>
            </a:r>
            <a:r>
              <a:rPr lang="en-US" altLang="zh-CN" sz="2000" b="1" dirty="0">
                <a:solidFill>
                  <a:srgbClr val="800080"/>
                </a:solidFill>
              </a:rPr>
              <a:t>2</a:t>
            </a:r>
            <a:r>
              <a:rPr lang="zh-CN" altLang="en-US" sz="2000" b="1" dirty="0">
                <a:solidFill>
                  <a:srgbClr val="800080"/>
                </a:solidFill>
              </a:rPr>
              <a:t>）</a:t>
            </a:r>
            <a:r>
              <a:rPr lang="en-US" altLang="zh-CN" sz="2000" b="1" dirty="0">
                <a:solidFill>
                  <a:srgbClr val="800080"/>
                </a:solidFill>
              </a:rPr>
              <a:t>if </a:t>
            </a:r>
            <a:r>
              <a:rPr lang="en-US" altLang="zh-CN" sz="2000" i="1" dirty="0">
                <a:solidFill>
                  <a:srgbClr val="800080"/>
                </a:solidFill>
              </a:rPr>
              <a:t>c&lt;d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  </a:t>
            </a:r>
            <a:r>
              <a:rPr lang="en-US" altLang="zh-CN" sz="2000" b="1" dirty="0" err="1" smtClean="0">
                <a:solidFill>
                  <a:srgbClr val="800080"/>
                </a:solidFill>
              </a:rPr>
              <a:t>goto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_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1520" y="21328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zh-CN" b="1" i="1" dirty="0" smtClean="0">
                <a:sym typeface="Symbol" pitchFamily="18" charset="2"/>
              </a:rPr>
              <a:t>S </a:t>
            </a:r>
            <a:r>
              <a:rPr lang="en-US" altLang="zh-CN" b="1" dirty="0" smtClean="0">
                <a:sym typeface="Symbol" pitchFamily="18" charset="2"/>
              </a:rPr>
              <a:t> </a:t>
            </a:r>
            <a:r>
              <a:rPr lang="en-US" altLang="zh-CN" b="1" i="1" dirty="0" smtClean="0">
                <a:sym typeface="Symbol" pitchFamily="18" charset="2"/>
              </a:rPr>
              <a:t>A</a:t>
            </a:r>
            <a:r>
              <a:rPr lang="en-US" altLang="zh-CN" b="1" dirty="0" smtClean="0">
                <a:sym typeface="Symbol" pitchFamily="18" charset="2"/>
              </a:rPr>
              <a:t>;  </a:t>
            </a:r>
            <a:r>
              <a:rPr lang="en-US" altLang="zh-CN" dirty="0" smtClean="0">
                <a:sym typeface="Symbol" pitchFamily="18" charset="2"/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{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S.nextlist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:=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null</a:t>
            </a:r>
            <a:r>
              <a:rPr lang="en-US" altLang="zh-CN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}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79512" y="2852936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S </a:t>
            </a:r>
            <a:r>
              <a:rPr lang="en-US" altLang="zh-CN" sz="2000" b="1" dirty="0" smtClean="0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en-US" altLang="zh-CN" sz="2000" b="1" u="sng" dirty="0" smtClean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en-US" altLang="zh-CN" sz="2000" b="1" dirty="0" smtClean="0">
                <a:solidFill>
                  <a:srgbClr val="FF0000"/>
                </a:solidFill>
                <a:sym typeface="Symbol" pitchFamily="18" charset="2"/>
              </a:rPr>
              <a:t> := </a:t>
            </a:r>
            <a:r>
              <a:rPr lang="en-US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en-US" altLang="zh-CN" sz="2000" b="1" dirty="0" smtClean="0">
                <a:solidFill>
                  <a:srgbClr val="FF0000"/>
                </a:solidFill>
                <a:sym typeface="Symbol" pitchFamily="18" charset="2"/>
              </a:rPr>
              <a:t>   { </a:t>
            </a:r>
            <a:r>
              <a:rPr lang="en-US" altLang="zh-CN" sz="2000" b="1" i="1" dirty="0" err="1" smtClean="0">
                <a:solidFill>
                  <a:srgbClr val="FF0000"/>
                </a:solidFill>
                <a:sym typeface="Symbol" pitchFamily="18" charset="2"/>
              </a:rPr>
              <a:t>S.code</a:t>
            </a:r>
            <a:r>
              <a:rPr lang="en-US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Symbol" pitchFamily="18" charset="2"/>
              </a:rPr>
              <a:t>:=</a:t>
            </a:r>
            <a:r>
              <a:rPr lang="en-US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b="1" i="1" dirty="0" err="1" smtClean="0">
                <a:solidFill>
                  <a:srgbClr val="FF0000"/>
                </a:solidFill>
                <a:sym typeface="Symbol" pitchFamily="18" charset="2"/>
              </a:rPr>
              <a:t>E.code</a:t>
            </a:r>
            <a:r>
              <a:rPr lang="en-US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Symbol" pitchFamily="18" charset="2"/>
              </a:rPr>
              <a:t>||</a:t>
            </a:r>
            <a:r>
              <a:rPr lang="en-US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 gen</a:t>
            </a:r>
            <a:r>
              <a:rPr lang="en-US" altLang="zh-CN" sz="2000" b="1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sz="2000" b="1" u="sng" dirty="0" smtClean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en-US" altLang="zh-CN" sz="2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.place </a:t>
            </a:r>
            <a:r>
              <a:rPr lang="en-US" altLang="zh-CN" sz="2000" b="1" dirty="0" smtClean="0">
                <a:solidFill>
                  <a:srgbClr val="FF0000"/>
                </a:solidFill>
                <a:sym typeface="Symbol" pitchFamily="18" charset="2"/>
              </a:rPr>
              <a:t>‘:=’ </a:t>
            </a:r>
            <a:r>
              <a:rPr lang="en-US" altLang="zh-CN" sz="2000" b="1" i="1" dirty="0" err="1" smtClean="0">
                <a:solidFill>
                  <a:srgbClr val="FF0000"/>
                </a:solidFill>
                <a:sym typeface="Symbol" pitchFamily="18" charset="2"/>
              </a:rPr>
              <a:t>E.place</a:t>
            </a:r>
            <a:r>
              <a:rPr lang="en-US" altLang="zh-CN" sz="2000" b="1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Symbol" pitchFamily="18" charset="2"/>
              </a:rPr>
              <a:t>}</a:t>
            </a:r>
          </a:p>
          <a:p>
            <a:pPr>
              <a:buNone/>
            </a:pPr>
            <a:r>
              <a:rPr lang="pt-B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E </a:t>
            </a:r>
            <a:r>
              <a:rPr lang="en-US" altLang="zh-CN" sz="20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pt-B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 E</a:t>
            </a:r>
            <a:r>
              <a:rPr lang="pt-BR" altLang="zh-CN" sz="2000" b="1" baseline="-250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pt-B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 + E</a:t>
            </a:r>
            <a:r>
              <a:rPr lang="pt-BR" altLang="zh-CN" sz="2000" b="1" baseline="-25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pt-B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pt-BR" altLang="zh-CN" sz="2000" b="1" dirty="0" smtClean="0">
                <a:solidFill>
                  <a:srgbClr val="FF0000"/>
                </a:solidFill>
                <a:sym typeface="Symbol" pitchFamily="18" charset="2"/>
              </a:rPr>
              <a:t> { </a:t>
            </a:r>
            <a:r>
              <a:rPr lang="pt-B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E.place </a:t>
            </a:r>
            <a:r>
              <a:rPr lang="pt-BR" altLang="zh-CN" sz="2000" b="1" dirty="0" smtClean="0">
                <a:solidFill>
                  <a:srgbClr val="FF0000"/>
                </a:solidFill>
                <a:sym typeface="Symbol" pitchFamily="18" charset="2"/>
              </a:rPr>
              <a:t>:=</a:t>
            </a:r>
            <a:r>
              <a:rPr lang="pt-B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 newtemp</a:t>
            </a:r>
            <a:r>
              <a:rPr lang="pt-BR" altLang="zh-CN" sz="2000" b="1" dirty="0" smtClean="0">
                <a:solidFill>
                  <a:srgbClr val="FF0000"/>
                </a:solidFill>
                <a:sym typeface="Symbol" pitchFamily="18" charset="2"/>
              </a:rPr>
              <a:t>;</a:t>
            </a:r>
            <a:r>
              <a:rPr lang="pt-B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 E.code </a:t>
            </a:r>
            <a:r>
              <a:rPr lang="pt-BR" altLang="zh-CN" sz="2000" b="1" dirty="0" smtClean="0">
                <a:solidFill>
                  <a:srgbClr val="FF0000"/>
                </a:solidFill>
                <a:sym typeface="Symbol" pitchFamily="18" charset="2"/>
              </a:rPr>
              <a:t>:=</a:t>
            </a:r>
            <a:r>
              <a:rPr lang="pt-B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 E</a:t>
            </a:r>
            <a:r>
              <a:rPr lang="pt-BR" altLang="zh-CN" sz="2000" b="1" baseline="-250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pt-B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.code </a:t>
            </a:r>
            <a:r>
              <a:rPr lang="pt-BR" altLang="zh-CN" sz="2000" b="1" dirty="0" smtClean="0">
                <a:solidFill>
                  <a:srgbClr val="FF0000"/>
                </a:solidFill>
                <a:sym typeface="Symbol" pitchFamily="18" charset="2"/>
              </a:rPr>
              <a:t>||</a:t>
            </a:r>
            <a:r>
              <a:rPr lang="pt-B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 E</a:t>
            </a:r>
            <a:r>
              <a:rPr lang="pt-BR" altLang="zh-CN" sz="2000" b="1" baseline="-25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pt-B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.code </a:t>
            </a:r>
            <a:r>
              <a:rPr lang="pt-BR" altLang="zh-CN" sz="2000" b="1" dirty="0" smtClean="0">
                <a:solidFill>
                  <a:srgbClr val="FF0000"/>
                </a:solidFill>
                <a:sym typeface="Symbol" pitchFamily="18" charset="2"/>
              </a:rPr>
              <a:t>|| </a:t>
            </a:r>
          </a:p>
          <a:p>
            <a:pPr>
              <a:buNone/>
            </a:pPr>
            <a:r>
              <a:rPr lang="pt-BR" altLang="zh-CN" sz="2000" b="1" dirty="0" smtClean="0">
                <a:solidFill>
                  <a:srgbClr val="FF0000"/>
                </a:solidFill>
                <a:sym typeface="Symbol" pitchFamily="18" charset="2"/>
              </a:rPr>
              <a:t>                                                 </a:t>
            </a:r>
            <a:r>
              <a:rPr lang="fr-FR" altLang="zh-CN" sz="2000" b="1" i="1" dirty="0" err="1" smtClean="0">
                <a:solidFill>
                  <a:srgbClr val="FF0000"/>
                </a:solidFill>
                <a:sym typeface="Symbol" pitchFamily="18" charset="2"/>
              </a:rPr>
              <a:t>gen</a:t>
            </a:r>
            <a:r>
              <a:rPr lang="fr-F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fr-FR" altLang="zh-CN" sz="2000" b="1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fr-FR" altLang="zh-CN" sz="2000" b="1" i="1" dirty="0" err="1" smtClean="0">
                <a:solidFill>
                  <a:srgbClr val="FF0000"/>
                </a:solidFill>
                <a:sym typeface="Symbol" pitchFamily="18" charset="2"/>
              </a:rPr>
              <a:t>E.place</a:t>
            </a:r>
            <a:r>
              <a:rPr lang="fr-F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fr-FR" altLang="zh-CN" sz="2000" b="1" dirty="0" smtClean="0">
                <a:solidFill>
                  <a:srgbClr val="FF0000"/>
                </a:solidFill>
                <a:sym typeface="Symbol" pitchFamily="18" charset="2"/>
              </a:rPr>
              <a:t>‘:=’ </a:t>
            </a:r>
            <a:r>
              <a:rPr lang="fr-F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fr-FR" altLang="zh-CN" sz="2000" b="1" baseline="-250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fr-F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.place </a:t>
            </a:r>
            <a:r>
              <a:rPr lang="fr-FR" altLang="zh-CN" sz="2000" b="1" dirty="0" smtClean="0">
                <a:solidFill>
                  <a:srgbClr val="FF0000"/>
                </a:solidFill>
                <a:sym typeface="Symbol" pitchFamily="18" charset="2"/>
              </a:rPr>
              <a:t>‘+’</a:t>
            </a:r>
            <a:r>
              <a:rPr lang="fr-F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 E</a:t>
            </a:r>
            <a:r>
              <a:rPr lang="fr-FR" altLang="zh-CN" sz="2000" b="1" baseline="-25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fr-FR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.place</a:t>
            </a:r>
            <a:r>
              <a:rPr lang="fr-FR" altLang="zh-CN" sz="2000" b="1" dirty="0" smtClean="0">
                <a:solidFill>
                  <a:srgbClr val="FF0000"/>
                </a:solidFill>
                <a:sym typeface="Symbol" pitchFamily="18" charset="2"/>
              </a:rPr>
              <a:t>) }</a:t>
            </a:r>
            <a:endParaRPr lang="fr-FR" altLang="zh-CN" sz="2000" b="1" dirty="0">
              <a:solidFill>
                <a:srgbClr val="FF0000"/>
              </a:solidFill>
              <a:sym typeface="Symbol" pitchFamily="18" charset="2"/>
            </a:endParaRPr>
          </a:p>
        </p:txBody>
      </p:sp>
      <p:grpSp>
        <p:nvGrpSpPr>
          <p:cNvPr id="46" name="Group 82"/>
          <p:cNvGrpSpPr>
            <a:grpSpLocks/>
          </p:cNvGrpSpPr>
          <p:nvPr/>
        </p:nvGrpSpPr>
        <p:grpSpPr bwMode="auto">
          <a:xfrm>
            <a:off x="7391400" y="4077072"/>
            <a:ext cx="1752600" cy="946150"/>
            <a:chOff x="1584" y="2246"/>
            <a:chExt cx="1104" cy="596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48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 smtClean="0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 dirty="0" err="1" smtClean="0">
                  <a:sym typeface="Symbol" pitchFamily="18" charset="2"/>
                </a:rPr>
                <a:t>.gotostm</a:t>
              </a:r>
              <a:r>
                <a:rPr lang="en-US" altLang="zh-CN" sz="2000" i="1" dirty="0" smtClean="0">
                  <a:sym typeface="Symbol" pitchFamily="18" charset="2"/>
                </a:rPr>
                <a:t>=</a:t>
              </a:r>
              <a:r>
                <a:rPr lang="en-US" altLang="zh-CN" sz="2000" dirty="0" smtClean="0">
                  <a:sym typeface="Symbol" pitchFamily="18" charset="2"/>
                </a:rPr>
                <a:t>4</a:t>
              </a:r>
              <a:endParaRPr lang="en-US" altLang="zh-CN" sz="2000" dirty="0">
                <a:sym typeface="Symbol" pitchFamily="18" charset="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51520" y="188640"/>
            <a:ext cx="807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000000"/>
                </a:solidFill>
              </a:rPr>
              <a:t>例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:</a:t>
            </a:r>
            <a:r>
              <a:rPr lang="zh-CN" altLang="en-US" sz="3000" b="1" dirty="0" smtClean="0">
                <a:solidFill>
                  <a:srgbClr val="000000"/>
                </a:solidFill>
              </a:rPr>
              <a:t>翻译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while (</a:t>
            </a:r>
            <a:r>
              <a:rPr lang="en-US" altLang="zh-CN" sz="3000" b="1" i="1" dirty="0" smtClean="0">
                <a:solidFill>
                  <a:srgbClr val="000000"/>
                </a:solidFill>
              </a:rPr>
              <a:t>a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&lt;b) do if (c&lt;d) then X:=Y+Z 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6444208" y="980728"/>
            <a:ext cx="248228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if </a:t>
            </a:r>
            <a:r>
              <a:rPr lang="en-US" altLang="zh-CN" sz="2000" i="1" dirty="0"/>
              <a:t>a&lt;b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en-US" altLang="zh-CN" sz="2000" b="1" dirty="0" err="1" smtClean="0"/>
              <a:t>goto</a:t>
            </a:r>
            <a:r>
              <a:rPr lang="en-US" altLang="zh-CN" sz="2000" b="1" dirty="0" smtClean="0"/>
              <a:t> </a:t>
            </a:r>
            <a:r>
              <a:rPr lang="en-US" altLang="zh-CN" sz="2000" i="1" dirty="0"/>
              <a:t>_</a:t>
            </a:r>
            <a:r>
              <a:rPr lang="en-US" altLang="zh-CN" sz="2000" b="1" dirty="0"/>
              <a:t> </a:t>
            </a: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35496" y="3114152"/>
            <a:ext cx="1752600" cy="946150"/>
            <a:chOff x="1584" y="2246"/>
            <a:chExt cx="1104" cy="596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smtClean="0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baseline="-25000" dirty="0" smtClean="0">
                  <a:sym typeface="Symbol" pitchFamily="18" charset="2"/>
                </a:rPr>
                <a:t>1</a:t>
              </a:r>
              <a:r>
                <a:rPr lang="en-US" altLang="zh-CN" sz="2000" i="1" dirty="0" smtClean="0">
                  <a:sym typeface="Symbol" pitchFamily="18" charset="2"/>
                </a:rPr>
                <a:t>.gotostm=</a:t>
              </a:r>
              <a:r>
                <a:rPr lang="en-US" altLang="zh-CN" sz="2000" dirty="0" smtClean="0">
                  <a:sym typeface="Symbol" pitchFamily="18" charset="2"/>
                </a:rPr>
                <a:t>0</a:t>
              </a:r>
              <a:endParaRPr lang="en-US" altLang="zh-CN" sz="2000" dirty="0">
                <a:sym typeface="Symbol" pitchFamily="18" charset="2"/>
              </a:endParaRP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1835696" y="3113583"/>
            <a:ext cx="1692275" cy="1179513"/>
            <a:chOff x="515" y="2483"/>
            <a:chExt cx="1066" cy="743"/>
          </a:xfrm>
        </p:grpSpPr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525" y="2483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.truelist</a:t>
              </a:r>
              <a:r>
                <a:rPr lang="en-US" altLang="zh-CN" sz="2000" i="1" dirty="0">
                  <a:sym typeface="Symbol" pitchFamily="18" charset="2"/>
                </a:rPr>
                <a:t>={0}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.falselist</a:t>
              </a:r>
              <a:r>
                <a:rPr lang="en-US" altLang="zh-CN" sz="2000" i="1" dirty="0">
                  <a:sym typeface="Symbol" pitchFamily="18" charset="2"/>
                </a:rPr>
                <a:t>={1}</a:t>
              </a:r>
            </a:p>
          </p:txBody>
        </p:sp>
        <p:sp>
          <p:nvSpPr>
            <p:cNvPr id="28" name="Rectangle 58"/>
            <p:cNvSpPr>
              <a:spLocks noChangeArrowheads="1"/>
            </p:cNvSpPr>
            <p:nvPr/>
          </p:nvSpPr>
          <p:spPr bwMode="auto">
            <a:xfrm>
              <a:off x="799" y="297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29" name="Line 59"/>
            <p:cNvSpPr>
              <a:spLocks noChangeShapeType="1"/>
            </p:cNvSpPr>
            <p:nvPr/>
          </p:nvSpPr>
          <p:spPr bwMode="auto">
            <a:xfrm flipH="1" flipV="1">
              <a:off x="913" y="2870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 flipV="1">
              <a:off x="672" y="2880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Rectangle 61"/>
            <p:cNvSpPr>
              <a:spLocks noChangeArrowheads="1"/>
            </p:cNvSpPr>
            <p:nvPr/>
          </p:nvSpPr>
          <p:spPr bwMode="auto">
            <a:xfrm>
              <a:off x="515" y="29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a</a:t>
              </a:r>
            </a:p>
          </p:txBody>
        </p:sp>
        <p:sp>
          <p:nvSpPr>
            <p:cNvPr id="32" name="Line 62"/>
            <p:cNvSpPr>
              <a:spLocks noChangeShapeType="1"/>
            </p:cNvSpPr>
            <p:nvPr/>
          </p:nvSpPr>
          <p:spPr bwMode="auto">
            <a:xfrm flipH="1" flipV="1">
              <a:off x="1071" y="2880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104" y="297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b</a:t>
              </a:r>
            </a:p>
          </p:txBody>
        </p:sp>
      </p:grpSp>
      <p:sp>
        <p:nvSpPr>
          <p:cNvPr id="50" name="Rectangle 76"/>
          <p:cNvSpPr>
            <a:spLocks noChangeArrowheads="1"/>
          </p:cNvSpPr>
          <p:nvPr/>
        </p:nvSpPr>
        <p:spPr bwMode="auto">
          <a:xfrm>
            <a:off x="6444208" y="1361728"/>
            <a:ext cx="230425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 </a:t>
            </a:r>
            <a:r>
              <a:rPr lang="en-US" altLang="zh-CN" sz="2000" i="1" dirty="0"/>
              <a:t>_</a:t>
            </a:r>
            <a:r>
              <a:rPr lang="en-US" altLang="zh-CN" sz="2000" b="1" dirty="0"/>
              <a:t> </a:t>
            </a:r>
          </a:p>
        </p:txBody>
      </p: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3779912" y="3130922"/>
            <a:ext cx="1752600" cy="946150"/>
            <a:chOff x="1584" y="2246"/>
            <a:chExt cx="1104" cy="596"/>
          </a:xfrm>
        </p:grpSpPr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smtClean="0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baseline="-25000" dirty="0" smtClean="0">
                  <a:sym typeface="Symbol" pitchFamily="18" charset="2"/>
                </a:rPr>
                <a:t>2</a:t>
              </a:r>
              <a:r>
                <a:rPr lang="en-US" altLang="zh-CN" sz="2000" i="1" dirty="0" smtClean="0">
                  <a:sym typeface="Symbol" pitchFamily="18" charset="2"/>
                </a:rPr>
                <a:t>.gotostm=2</a:t>
              </a:r>
              <a:endParaRPr lang="en-US" altLang="zh-CN" sz="2000" dirty="0">
                <a:sym typeface="Symbol" pitchFamily="18" charset="2"/>
              </a:endParaRPr>
            </a:p>
          </p:txBody>
        </p: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4669363" y="4730080"/>
            <a:ext cx="1676400" cy="1219200"/>
            <a:chOff x="1152" y="3216"/>
            <a:chExt cx="1056" cy="768"/>
          </a:xfrm>
        </p:grpSpPr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1152" y="3216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.truelist</a:t>
              </a:r>
              <a:r>
                <a:rPr lang="en-US" altLang="zh-CN" sz="2000" i="1" dirty="0">
                  <a:sym typeface="Symbol" pitchFamily="18" charset="2"/>
                </a:rPr>
                <a:t>={2}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.falselist</a:t>
              </a:r>
              <a:r>
                <a:rPr lang="en-US" altLang="zh-CN" sz="2000" i="1" dirty="0">
                  <a:sym typeface="Symbol" pitchFamily="18" charset="2"/>
                </a:rPr>
                <a:t>={3}</a:t>
              </a:r>
            </a:p>
          </p:txBody>
        </p:sp>
        <p:sp>
          <p:nvSpPr>
            <p:cNvPr id="37" name="Rectangle 64"/>
            <p:cNvSpPr>
              <a:spLocks noChangeArrowheads="1"/>
            </p:cNvSpPr>
            <p:nvPr/>
          </p:nvSpPr>
          <p:spPr bwMode="auto">
            <a:xfrm>
              <a:off x="1506" y="373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 flipH="1" flipV="1">
              <a:off x="1620" y="3628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66"/>
            <p:cNvSpPr>
              <a:spLocks noChangeShapeType="1"/>
            </p:cNvSpPr>
            <p:nvPr/>
          </p:nvSpPr>
          <p:spPr bwMode="auto">
            <a:xfrm flipV="1">
              <a:off x="1379" y="3638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Rectangle 67"/>
            <p:cNvSpPr>
              <a:spLocks noChangeArrowheads="1"/>
            </p:cNvSpPr>
            <p:nvPr/>
          </p:nvSpPr>
          <p:spPr bwMode="auto">
            <a:xfrm>
              <a:off x="1222" y="37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c</a:t>
              </a:r>
            </a:p>
          </p:txBody>
        </p:sp>
        <p:sp>
          <p:nvSpPr>
            <p:cNvPr id="41" name="Line 68"/>
            <p:cNvSpPr>
              <a:spLocks noChangeShapeType="1"/>
            </p:cNvSpPr>
            <p:nvPr/>
          </p:nvSpPr>
          <p:spPr bwMode="auto">
            <a:xfrm flipH="1" flipV="1">
              <a:off x="1778" y="3638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Rectangle 69"/>
            <p:cNvSpPr>
              <a:spLocks noChangeArrowheads="1"/>
            </p:cNvSpPr>
            <p:nvPr/>
          </p:nvSpPr>
          <p:spPr bwMode="auto">
            <a:xfrm>
              <a:off x="1811" y="373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d</a:t>
              </a:r>
            </a:p>
          </p:txBody>
        </p:sp>
      </p:grpSp>
      <p:sp>
        <p:nvSpPr>
          <p:cNvPr id="43" name="Rectangle 77"/>
          <p:cNvSpPr>
            <a:spLocks noChangeArrowheads="1"/>
          </p:cNvSpPr>
          <p:nvPr/>
        </p:nvSpPr>
        <p:spPr bwMode="auto">
          <a:xfrm>
            <a:off x="6444208" y="2153816"/>
            <a:ext cx="269979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800080"/>
                </a:solidFill>
              </a:rPr>
              <a:t>（</a:t>
            </a:r>
            <a:r>
              <a:rPr lang="en-US" altLang="zh-CN" sz="2000" b="1" dirty="0">
                <a:solidFill>
                  <a:srgbClr val="800080"/>
                </a:solidFill>
              </a:rPr>
              <a:t>3</a:t>
            </a:r>
            <a:r>
              <a:rPr lang="zh-CN" altLang="en-US" sz="2000" b="1" dirty="0">
                <a:solidFill>
                  <a:srgbClr val="800080"/>
                </a:solidFill>
              </a:rPr>
              <a:t>）</a:t>
            </a:r>
            <a:r>
              <a:rPr lang="en-US" altLang="zh-CN" sz="2000" b="1" dirty="0" err="1">
                <a:solidFill>
                  <a:srgbClr val="800080"/>
                </a:solidFill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_</a:t>
            </a:r>
          </a:p>
        </p:txBody>
      </p:sp>
      <p:sp>
        <p:nvSpPr>
          <p:cNvPr id="44" name="Rectangle 78"/>
          <p:cNvSpPr>
            <a:spLocks noChangeArrowheads="1"/>
          </p:cNvSpPr>
          <p:nvPr/>
        </p:nvSpPr>
        <p:spPr bwMode="auto">
          <a:xfrm>
            <a:off x="6444208" y="1772816"/>
            <a:ext cx="269979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800080"/>
                </a:solidFill>
              </a:rPr>
              <a:t>（</a:t>
            </a:r>
            <a:r>
              <a:rPr lang="en-US" altLang="zh-CN" sz="2000" b="1" dirty="0">
                <a:solidFill>
                  <a:srgbClr val="800080"/>
                </a:solidFill>
              </a:rPr>
              <a:t>2</a:t>
            </a:r>
            <a:r>
              <a:rPr lang="zh-CN" altLang="en-US" sz="2000" b="1" dirty="0">
                <a:solidFill>
                  <a:srgbClr val="800080"/>
                </a:solidFill>
              </a:rPr>
              <a:t>）</a:t>
            </a:r>
            <a:r>
              <a:rPr lang="en-US" altLang="zh-CN" sz="2000" b="1" dirty="0">
                <a:solidFill>
                  <a:srgbClr val="800080"/>
                </a:solidFill>
              </a:rPr>
              <a:t>if </a:t>
            </a:r>
            <a:r>
              <a:rPr lang="en-US" altLang="zh-CN" sz="2000" i="1" dirty="0">
                <a:solidFill>
                  <a:srgbClr val="800080"/>
                </a:solidFill>
              </a:rPr>
              <a:t>c&lt;d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  </a:t>
            </a:r>
            <a:r>
              <a:rPr lang="en-US" altLang="zh-CN" sz="2000" b="1" dirty="0" err="1" smtClean="0">
                <a:solidFill>
                  <a:srgbClr val="800080"/>
                </a:solidFill>
              </a:rPr>
              <a:t>goto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_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3528" y="9087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b="1" i="1" dirty="0" smtClean="0">
                <a:sym typeface="Symbol" pitchFamily="18" charset="2"/>
              </a:rPr>
              <a:t>S </a:t>
            </a:r>
            <a:r>
              <a:rPr lang="en-US" altLang="zh-CN" b="1" dirty="0" smtClean="0">
                <a:sym typeface="Symbol" pitchFamily="18" charset="2"/>
              </a:rPr>
              <a:t> </a:t>
            </a:r>
            <a:r>
              <a:rPr lang="en-US" altLang="zh-CN" b="1" i="1" dirty="0" smtClean="0">
                <a:sym typeface="Symbol" pitchFamily="18" charset="2"/>
              </a:rPr>
              <a:t>A</a:t>
            </a:r>
            <a:r>
              <a:rPr lang="en-US" altLang="zh-CN" b="1" dirty="0" smtClean="0">
                <a:sym typeface="Symbol" pitchFamily="18" charset="2"/>
              </a:rPr>
              <a:t>;  </a:t>
            </a:r>
            <a:r>
              <a:rPr lang="en-US" altLang="zh-CN" dirty="0" smtClean="0">
                <a:sym typeface="Symbol" pitchFamily="18" charset="2"/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{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S.nextlist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:=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null</a:t>
            </a:r>
            <a:r>
              <a:rPr lang="en-US" altLang="zh-CN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}</a:t>
            </a:r>
          </a:p>
        </p:txBody>
      </p: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6572875" y="4586064"/>
            <a:ext cx="1752600" cy="946150"/>
            <a:chOff x="1584" y="2246"/>
            <a:chExt cx="1104" cy="596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48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 smtClean="0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 dirty="0" err="1" smtClean="0">
                  <a:sym typeface="Symbol" pitchFamily="18" charset="2"/>
                </a:rPr>
                <a:t>.gotostm</a:t>
              </a:r>
              <a:r>
                <a:rPr lang="en-US" altLang="zh-CN" sz="2000" i="1" dirty="0" smtClean="0">
                  <a:sym typeface="Symbol" pitchFamily="18" charset="2"/>
                </a:rPr>
                <a:t>=</a:t>
              </a:r>
              <a:r>
                <a:rPr lang="en-US" altLang="zh-CN" sz="2000" dirty="0" smtClean="0">
                  <a:sym typeface="Symbol" pitchFamily="18" charset="2"/>
                </a:rPr>
                <a:t>4</a:t>
              </a:r>
              <a:endParaRPr lang="en-US" altLang="zh-CN" sz="2000" dirty="0">
                <a:sym typeface="Symbol" pitchFamily="18" charset="2"/>
              </a:endParaRPr>
            </a:p>
          </p:txBody>
        </p:sp>
      </p:grpSp>
      <p:grpSp>
        <p:nvGrpSpPr>
          <p:cNvPr id="54" name="Group 83"/>
          <p:cNvGrpSpPr>
            <a:grpSpLocks/>
          </p:cNvGrpSpPr>
          <p:nvPr/>
        </p:nvGrpSpPr>
        <p:grpSpPr bwMode="auto">
          <a:xfrm>
            <a:off x="5389443" y="4227063"/>
            <a:ext cx="3095626" cy="498475"/>
            <a:chOff x="834" y="3628"/>
            <a:chExt cx="1950" cy="314"/>
          </a:xfrm>
        </p:grpSpPr>
        <p:sp>
          <p:nvSpPr>
            <p:cNvPr id="57" name="Line 65"/>
            <p:cNvSpPr>
              <a:spLocks noChangeShapeType="1"/>
            </p:cNvSpPr>
            <p:nvPr/>
          </p:nvSpPr>
          <p:spPr bwMode="auto">
            <a:xfrm flipH="1" flipV="1">
              <a:off x="1620" y="3628"/>
              <a:ext cx="167" cy="268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66"/>
            <p:cNvSpPr>
              <a:spLocks noChangeShapeType="1"/>
            </p:cNvSpPr>
            <p:nvPr/>
          </p:nvSpPr>
          <p:spPr bwMode="auto">
            <a:xfrm flipV="1">
              <a:off x="834" y="3638"/>
              <a:ext cx="643" cy="21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68"/>
            <p:cNvSpPr>
              <a:spLocks noChangeShapeType="1"/>
            </p:cNvSpPr>
            <p:nvPr/>
          </p:nvSpPr>
          <p:spPr bwMode="auto">
            <a:xfrm flipH="1" flipV="1">
              <a:off x="1778" y="3638"/>
              <a:ext cx="1006" cy="3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8269763" y="4797152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b="1" baseline="-25000" dirty="0" smtClean="0">
                <a:sym typeface="Symbol" pitchFamily="18" charset="2"/>
              </a:rPr>
              <a:t>1</a:t>
            </a:r>
            <a:endParaRPr lang="zh-CN" altLang="en-US" dirty="0"/>
          </a:p>
        </p:txBody>
      </p:sp>
      <p:sp>
        <p:nvSpPr>
          <p:cNvPr id="63" name="Rectangle 62"/>
          <p:cNvSpPr/>
          <p:nvPr/>
        </p:nvSpPr>
        <p:spPr>
          <a:xfrm>
            <a:off x="7380312" y="4181018"/>
            <a:ext cx="1774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i="1" dirty="0" err="1" smtClean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 smtClean="0">
                <a:sym typeface="Symbol" pitchFamily="18" charset="2"/>
              </a:rPr>
              <a:t>.nextlist</a:t>
            </a:r>
            <a:r>
              <a:rPr lang="en-US" altLang="zh-CN" sz="2000" i="1" dirty="0" smtClean="0">
                <a:sym typeface="Symbol" pitchFamily="18" charset="2"/>
              </a:rPr>
              <a:t>=</a:t>
            </a:r>
            <a:r>
              <a:rPr lang="en-US" altLang="zh-CN" sz="2000" dirty="0" smtClean="0">
                <a:sym typeface="Symbol" pitchFamily="18" charset="2"/>
              </a:rPr>
              <a:t>null</a:t>
            </a:r>
            <a:endParaRPr lang="en-US" altLang="zh-CN" sz="2000" i="1" dirty="0">
              <a:sym typeface="Symbol" pitchFamily="18" charset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9512" y="1556792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b="1" i="1" dirty="0" smtClean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then </a:t>
            </a: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b="1" baseline="-25000" dirty="0" smtClean="0">
                <a:sym typeface="Symbol" pitchFamily="18" charset="2"/>
              </a:rPr>
              <a:t>1</a:t>
            </a:r>
            <a:r>
              <a:rPr lang="en-US" altLang="zh-CN" b="1" dirty="0" smtClean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   {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.truelist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M.gotostm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:=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.falselist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);}</a:t>
            </a:r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6482208" y="2564904"/>
            <a:ext cx="248228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T:=X+Y</a:t>
            </a:r>
            <a:endParaRPr lang="en-US" altLang="zh-CN" sz="2000" b="1" dirty="0"/>
          </a:p>
        </p:txBody>
      </p:sp>
      <p:sp>
        <p:nvSpPr>
          <p:cNvPr id="66" name="Rectangle 76"/>
          <p:cNvSpPr>
            <a:spLocks noChangeArrowheads="1"/>
          </p:cNvSpPr>
          <p:nvPr/>
        </p:nvSpPr>
        <p:spPr bwMode="auto">
          <a:xfrm>
            <a:off x="6482208" y="2945904"/>
            <a:ext cx="230425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X:=T</a:t>
            </a:r>
            <a:endParaRPr lang="en-US" altLang="zh-CN" sz="2000" b="1" dirty="0"/>
          </a:p>
        </p:txBody>
      </p:sp>
      <p:sp>
        <p:nvSpPr>
          <p:cNvPr id="67" name="Rectangle 66"/>
          <p:cNvSpPr/>
          <p:nvPr/>
        </p:nvSpPr>
        <p:spPr>
          <a:xfrm>
            <a:off x="8532440" y="1772816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4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68144" y="3717032"/>
            <a:ext cx="1686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i="1" dirty="0" err="1" smtClean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 smtClean="0">
                <a:sym typeface="Symbol" pitchFamily="18" charset="2"/>
              </a:rPr>
              <a:t>.nextlist</a:t>
            </a:r>
            <a:r>
              <a:rPr lang="en-US" altLang="zh-CN" sz="2000" i="1" dirty="0" smtClean="0">
                <a:sym typeface="Symbol" pitchFamily="18" charset="2"/>
              </a:rPr>
              <a:t>=</a:t>
            </a:r>
            <a:r>
              <a:rPr lang="en-US" altLang="zh-CN" sz="2000" dirty="0" smtClean="0">
                <a:sym typeface="Symbol" pitchFamily="18" charset="2"/>
              </a:rPr>
              <a:t>{3}</a:t>
            </a:r>
            <a:endParaRPr lang="en-US" altLang="zh-CN" sz="2000" dirty="0"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3" grpId="0"/>
      <p:bldP spid="64" grpId="0"/>
      <p:bldP spid="65" grpId="0"/>
      <p:bldP spid="66" grpId="0"/>
      <p:bldP spid="6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51520" y="188640"/>
            <a:ext cx="807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000000"/>
                </a:solidFill>
              </a:rPr>
              <a:t>例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:</a:t>
            </a:r>
            <a:r>
              <a:rPr lang="zh-CN" altLang="en-US" sz="3000" b="1" dirty="0" smtClean="0">
                <a:solidFill>
                  <a:srgbClr val="000000"/>
                </a:solidFill>
              </a:rPr>
              <a:t>翻译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while (</a:t>
            </a:r>
            <a:r>
              <a:rPr lang="en-US" altLang="zh-CN" sz="3000" b="1" i="1" dirty="0" smtClean="0">
                <a:solidFill>
                  <a:srgbClr val="000000"/>
                </a:solidFill>
              </a:rPr>
              <a:t>a</a:t>
            </a:r>
            <a:r>
              <a:rPr lang="en-US" altLang="zh-CN" sz="3000" b="1" dirty="0" smtClean="0">
                <a:solidFill>
                  <a:srgbClr val="000000"/>
                </a:solidFill>
              </a:rPr>
              <a:t>&lt;b) do if (c&lt;d) then X:=Y+Z 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6444208" y="980728"/>
            <a:ext cx="248228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if </a:t>
            </a:r>
            <a:r>
              <a:rPr lang="en-US" altLang="zh-CN" sz="2000" i="1" dirty="0"/>
              <a:t>a&lt;b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en-US" altLang="zh-CN" sz="2000" b="1" dirty="0" err="1" smtClean="0"/>
              <a:t>goto</a:t>
            </a:r>
            <a:r>
              <a:rPr lang="en-US" altLang="zh-CN" sz="2000" b="1" dirty="0" smtClean="0"/>
              <a:t> </a:t>
            </a:r>
            <a:r>
              <a:rPr lang="en-US" altLang="zh-CN" sz="2000" i="1" dirty="0"/>
              <a:t>_</a:t>
            </a:r>
            <a:r>
              <a:rPr lang="en-US" altLang="zh-CN" sz="2000" b="1" dirty="0"/>
              <a:t> </a:t>
            </a: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35496" y="3114152"/>
            <a:ext cx="1752600" cy="946150"/>
            <a:chOff x="1584" y="2246"/>
            <a:chExt cx="1104" cy="596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smtClean="0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baseline="-25000" dirty="0" smtClean="0">
                  <a:sym typeface="Symbol" pitchFamily="18" charset="2"/>
                </a:rPr>
                <a:t>1</a:t>
              </a:r>
              <a:r>
                <a:rPr lang="en-US" altLang="zh-CN" sz="2000" i="1" dirty="0" smtClean="0">
                  <a:sym typeface="Symbol" pitchFamily="18" charset="2"/>
                </a:rPr>
                <a:t>.gotostm=</a:t>
              </a:r>
              <a:r>
                <a:rPr lang="en-US" altLang="zh-CN" sz="2000" dirty="0" smtClean="0">
                  <a:sym typeface="Symbol" pitchFamily="18" charset="2"/>
                </a:rPr>
                <a:t>0</a:t>
              </a:r>
              <a:endParaRPr lang="en-US" altLang="zh-CN" sz="2000" dirty="0">
                <a:sym typeface="Symbol" pitchFamily="18" charset="2"/>
              </a:endParaRP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1835696" y="3113583"/>
            <a:ext cx="1692275" cy="1179513"/>
            <a:chOff x="515" y="2483"/>
            <a:chExt cx="1066" cy="743"/>
          </a:xfrm>
        </p:grpSpPr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525" y="2483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.truelist</a:t>
              </a:r>
              <a:r>
                <a:rPr lang="en-US" altLang="zh-CN" sz="2000" i="1" dirty="0">
                  <a:sym typeface="Symbol" pitchFamily="18" charset="2"/>
                </a:rPr>
                <a:t>={0}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.falselist</a:t>
              </a:r>
              <a:r>
                <a:rPr lang="en-US" altLang="zh-CN" sz="2000" i="1" dirty="0">
                  <a:sym typeface="Symbol" pitchFamily="18" charset="2"/>
                </a:rPr>
                <a:t>={1}</a:t>
              </a:r>
            </a:p>
          </p:txBody>
        </p:sp>
        <p:sp>
          <p:nvSpPr>
            <p:cNvPr id="28" name="Rectangle 58"/>
            <p:cNvSpPr>
              <a:spLocks noChangeArrowheads="1"/>
            </p:cNvSpPr>
            <p:nvPr/>
          </p:nvSpPr>
          <p:spPr bwMode="auto">
            <a:xfrm>
              <a:off x="799" y="297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29" name="Line 59"/>
            <p:cNvSpPr>
              <a:spLocks noChangeShapeType="1"/>
            </p:cNvSpPr>
            <p:nvPr/>
          </p:nvSpPr>
          <p:spPr bwMode="auto">
            <a:xfrm flipH="1" flipV="1">
              <a:off x="913" y="2870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 flipV="1">
              <a:off x="672" y="2880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Rectangle 61"/>
            <p:cNvSpPr>
              <a:spLocks noChangeArrowheads="1"/>
            </p:cNvSpPr>
            <p:nvPr/>
          </p:nvSpPr>
          <p:spPr bwMode="auto">
            <a:xfrm>
              <a:off x="515" y="29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a</a:t>
              </a:r>
            </a:p>
          </p:txBody>
        </p:sp>
        <p:sp>
          <p:nvSpPr>
            <p:cNvPr id="32" name="Line 62"/>
            <p:cNvSpPr>
              <a:spLocks noChangeShapeType="1"/>
            </p:cNvSpPr>
            <p:nvPr/>
          </p:nvSpPr>
          <p:spPr bwMode="auto">
            <a:xfrm flipH="1" flipV="1">
              <a:off x="1071" y="2880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104" y="297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b</a:t>
              </a:r>
            </a:p>
          </p:txBody>
        </p:sp>
      </p:grpSp>
      <p:sp>
        <p:nvSpPr>
          <p:cNvPr id="50" name="Rectangle 76"/>
          <p:cNvSpPr>
            <a:spLocks noChangeArrowheads="1"/>
          </p:cNvSpPr>
          <p:nvPr/>
        </p:nvSpPr>
        <p:spPr bwMode="auto">
          <a:xfrm>
            <a:off x="6444208" y="1361728"/>
            <a:ext cx="230425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 </a:t>
            </a:r>
            <a:r>
              <a:rPr lang="en-US" altLang="zh-CN" sz="2000" i="1" dirty="0"/>
              <a:t>_</a:t>
            </a:r>
            <a:r>
              <a:rPr lang="en-US" altLang="zh-CN" sz="2000" b="1" dirty="0"/>
              <a:t> </a:t>
            </a:r>
          </a:p>
        </p:txBody>
      </p: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3779912" y="3130922"/>
            <a:ext cx="1752600" cy="946150"/>
            <a:chOff x="1584" y="2246"/>
            <a:chExt cx="1104" cy="596"/>
          </a:xfrm>
        </p:grpSpPr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smtClean="0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baseline="-25000" dirty="0" smtClean="0">
                  <a:sym typeface="Symbol" pitchFamily="18" charset="2"/>
                </a:rPr>
                <a:t>2</a:t>
              </a:r>
              <a:r>
                <a:rPr lang="en-US" altLang="zh-CN" sz="2000" i="1" dirty="0" smtClean="0">
                  <a:sym typeface="Symbol" pitchFamily="18" charset="2"/>
                </a:rPr>
                <a:t>.gotostm=2</a:t>
              </a:r>
              <a:endParaRPr lang="en-US" altLang="zh-CN" sz="2000" dirty="0">
                <a:sym typeface="Symbol" pitchFamily="18" charset="2"/>
              </a:endParaRPr>
            </a:p>
          </p:txBody>
        </p: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4716016" y="5378152"/>
            <a:ext cx="1676400" cy="1219200"/>
            <a:chOff x="1152" y="3216"/>
            <a:chExt cx="1056" cy="768"/>
          </a:xfrm>
        </p:grpSpPr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1152" y="3216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.truelist</a:t>
              </a:r>
              <a:r>
                <a:rPr lang="en-US" altLang="zh-CN" sz="2000" i="1" dirty="0">
                  <a:sym typeface="Symbol" pitchFamily="18" charset="2"/>
                </a:rPr>
                <a:t>={2}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.falselist</a:t>
              </a:r>
              <a:r>
                <a:rPr lang="en-US" altLang="zh-CN" sz="2000" i="1" dirty="0">
                  <a:sym typeface="Symbol" pitchFamily="18" charset="2"/>
                </a:rPr>
                <a:t>={3}</a:t>
              </a:r>
            </a:p>
          </p:txBody>
        </p:sp>
        <p:sp>
          <p:nvSpPr>
            <p:cNvPr id="37" name="Rectangle 64"/>
            <p:cNvSpPr>
              <a:spLocks noChangeArrowheads="1"/>
            </p:cNvSpPr>
            <p:nvPr/>
          </p:nvSpPr>
          <p:spPr bwMode="auto">
            <a:xfrm>
              <a:off x="1506" y="373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 flipH="1" flipV="1">
              <a:off x="1620" y="3628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66"/>
            <p:cNvSpPr>
              <a:spLocks noChangeShapeType="1"/>
            </p:cNvSpPr>
            <p:nvPr/>
          </p:nvSpPr>
          <p:spPr bwMode="auto">
            <a:xfrm flipV="1">
              <a:off x="1379" y="3638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Rectangle 67"/>
            <p:cNvSpPr>
              <a:spLocks noChangeArrowheads="1"/>
            </p:cNvSpPr>
            <p:nvPr/>
          </p:nvSpPr>
          <p:spPr bwMode="auto">
            <a:xfrm>
              <a:off x="1222" y="37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c</a:t>
              </a:r>
            </a:p>
          </p:txBody>
        </p:sp>
        <p:sp>
          <p:nvSpPr>
            <p:cNvPr id="41" name="Line 68"/>
            <p:cNvSpPr>
              <a:spLocks noChangeShapeType="1"/>
            </p:cNvSpPr>
            <p:nvPr/>
          </p:nvSpPr>
          <p:spPr bwMode="auto">
            <a:xfrm flipH="1" flipV="1">
              <a:off x="1778" y="3638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Rectangle 69"/>
            <p:cNvSpPr>
              <a:spLocks noChangeArrowheads="1"/>
            </p:cNvSpPr>
            <p:nvPr/>
          </p:nvSpPr>
          <p:spPr bwMode="auto">
            <a:xfrm>
              <a:off x="1811" y="373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d</a:t>
              </a:r>
            </a:p>
          </p:txBody>
        </p:sp>
      </p:grpSp>
      <p:sp>
        <p:nvSpPr>
          <p:cNvPr id="43" name="Rectangle 77"/>
          <p:cNvSpPr>
            <a:spLocks noChangeArrowheads="1"/>
          </p:cNvSpPr>
          <p:nvPr/>
        </p:nvSpPr>
        <p:spPr bwMode="auto">
          <a:xfrm>
            <a:off x="6444208" y="2153816"/>
            <a:ext cx="269979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800080"/>
                </a:solidFill>
              </a:rPr>
              <a:t>（</a:t>
            </a:r>
            <a:r>
              <a:rPr lang="en-US" altLang="zh-CN" sz="2000" b="1" dirty="0">
                <a:solidFill>
                  <a:srgbClr val="800080"/>
                </a:solidFill>
              </a:rPr>
              <a:t>3</a:t>
            </a:r>
            <a:r>
              <a:rPr lang="zh-CN" altLang="en-US" sz="2000" b="1" dirty="0">
                <a:solidFill>
                  <a:srgbClr val="800080"/>
                </a:solidFill>
              </a:rPr>
              <a:t>）</a:t>
            </a:r>
            <a:r>
              <a:rPr lang="en-US" altLang="zh-CN" sz="2000" b="1" dirty="0" err="1">
                <a:solidFill>
                  <a:srgbClr val="800080"/>
                </a:solidFill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_</a:t>
            </a:r>
          </a:p>
        </p:txBody>
      </p:sp>
      <p:sp>
        <p:nvSpPr>
          <p:cNvPr id="44" name="Rectangle 78"/>
          <p:cNvSpPr>
            <a:spLocks noChangeArrowheads="1"/>
          </p:cNvSpPr>
          <p:nvPr/>
        </p:nvSpPr>
        <p:spPr bwMode="auto">
          <a:xfrm>
            <a:off x="6444208" y="1772816"/>
            <a:ext cx="269979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800080"/>
                </a:solidFill>
              </a:rPr>
              <a:t>（</a:t>
            </a:r>
            <a:r>
              <a:rPr lang="en-US" altLang="zh-CN" sz="2000" b="1" dirty="0">
                <a:solidFill>
                  <a:srgbClr val="800080"/>
                </a:solidFill>
              </a:rPr>
              <a:t>2</a:t>
            </a:r>
            <a:r>
              <a:rPr lang="zh-CN" altLang="en-US" sz="2000" b="1" dirty="0">
                <a:solidFill>
                  <a:srgbClr val="800080"/>
                </a:solidFill>
              </a:rPr>
              <a:t>）</a:t>
            </a:r>
            <a:r>
              <a:rPr lang="en-US" altLang="zh-CN" sz="2000" b="1" dirty="0">
                <a:solidFill>
                  <a:srgbClr val="800080"/>
                </a:solidFill>
              </a:rPr>
              <a:t>if </a:t>
            </a:r>
            <a:r>
              <a:rPr lang="en-US" altLang="zh-CN" sz="2000" i="1" dirty="0">
                <a:solidFill>
                  <a:srgbClr val="800080"/>
                </a:solidFill>
              </a:rPr>
              <a:t>c&lt;d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  </a:t>
            </a:r>
            <a:r>
              <a:rPr lang="en-US" altLang="zh-CN" sz="2000" b="1" dirty="0" err="1" smtClean="0">
                <a:solidFill>
                  <a:srgbClr val="800080"/>
                </a:solidFill>
              </a:rPr>
              <a:t>goto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_</a:t>
            </a:r>
          </a:p>
        </p:txBody>
      </p: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6619528" y="5234136"/>
            <a:ext cx="1752600" cy="946150"/>
            <a:chOff x="1584" y="2246"/>
            <a:chExt cx="1104" cy="596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48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 smtClean="0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 dirty="0" err="1" smtClean="0">
                  <a:sym typeface="Symbol" pitchFamily="18" charset="2"/>
                </a:rPr>
                <a:t>.gotostm</a:t>
              </a:r>
              <a:r>
                <a:rPr lang="en-US" altLang="zh-CN" sz="2000" i="1" dirty="0" smtClean="0">
                  <a:sym typeface="Symbol" pitchFamily="18" charset="2"/>
                </a:rPr>
                <a:t>=</a:t>
              </a:r>
              <a:r>
                <a:rPr lang="en-US" altLang="zh-CN" sz="2000" dirty="0" smtClean="0">
                  <a:sym typeface="Symbol" pitchFamily="18" charset="2"/>
                </a:rPr>
                <a:t>4</a:t>
              </a:r>
              <a:endParaRPr lang="en-US" altLang="zh-CN" sz="2000" dirty="0">
                <a:sym typeface="Symbol" pitchFamily="18" charset="2"/>
              </a:endParaRP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5436096" y="4875135"/>
            <a:ext cx="3095626" cy="498475"/>
            <a:chOff x="834" y="3628"/>
            <a:chExt cx="1950" cy="314"/>
          </a:xfrm>
        </p:grpSpPr>
        <p:sp>
          <p:nvSpPr>
            <p:cNvPr id="57" name="Line 65"/>
            <p:cNvSpPr>
              <a:spLocks noChangeShapeType="1"/>
            </p:cNvSpPr>
            <p:nvPr/>
          </p:nvSpPr>
          <p:spPr bwMode="auto">
            <a:xfrm flipH="1" flipV="1">
              <a:off x="1620" y="3628"/>
              <a:ext cx="167" cy="268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66"/>
            <p:cNvSpPr>
              <a:spLocks noChangeShapeType="1"/>
            </p:cNvSpPr>
            <p:nvPr/>
          </p:nvSpPr>
          <p:spPr bwMode="auto">
            <a:xfrm flipV="1">
              <a:off x="834" y="3638"/>
              <a:ext cx="643" cy="21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68"/>
            <p:cNvSpPr>
              <a:spLocks noChangeShapeType="1"/>
            </p:cNvSpPr>
            <p:nvPr/>
          </p:nvSpPr>
          <p:spPr bwMode="auto">
            <a:xfrm flipH="1" flipV="1">
              <a:off x="1778" y="3638"/>
              <a:ext cx="1006" cy="3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8316416" y="5445224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endParaRPr lang="zh-CN" altLang="en-US" dirty="0"/>
          </a:p>
        </p:txBody>
      </p:sp>
      <p:sp>
        <p:nvSpPr>
          <p:cNvPr id="63" name="Rectangle 62"/>
          <p:cNvSpPr/>
          <p:nvPr/>
        </p:nvSpPr>
        <p:spPr>
          <a:xfrm>
            <a:off x="7426965" y="4829090"/>
            <a:ext cx="1774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i="1" dirty="0" err="1" smtClean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 smtClean="0">
                <a:sym typeface="Symbol" pitchFamily="18" charset="2"/>
              </a:rPr>
              <a:t>.nextlist</a:t>
            </a:r>
            <a:r>
              <a:rPr lang="en-US" altLang="zh-CN" sz="2000" i="1" dirty="0" smtClean="0">
                <a:sym typeface="Symbol" pitchFamily="18" charset="2"/>
              </a:rPr>
              <a:t>=</a:t>
            </a:r>
            <a:r>
              <a:rPr lang="en-US" altLang="zh-CN" sz="2000" dirty="0" smtClean="0">
                <a:sym typeface="Symbol" pitchFamily="18" charset="2"/>
              </a:rPr>
              <a:t>null</a:t>
            </a:r>
            <a:endParaRPr lang="en-US" altLang="zh-CN" sz="2000" i="1" dirty="0">
              <a:sym typeface="Symbol" pitchFamily="18" charset="2"/>
            </a:endParaRPr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6482208" y="2564904"/>
            <a:ext cx="248228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T:=Y+Z</a:t>
            </a:r>
            <a:endParaRPr lang="en-US" altLang="zh-CN" sz="2000" b="1" dirty="0"/>
          </a:p>
        </p:txBody>
      </p:sp>
      <p:sp>
        <p:nvSpPr>
          <p:cNvPr id="66" name="Rectangle 76"/>
          <p:cNvSpPr>
            <a:spLocks noChangeArrowheads="1"/>
          </p:cNvSpPr>
          <p:nvPr/>
        </p:nvSpPr>
        <p:spPr bwMode="auto">
          <a:xfrm>
            <a:off x="6482208" y="2945904"/>
            <a:ext cx="230425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X:=T</a:t>
            </a:r>
            <a:endParaRPr lang="en-US" altLang="zh-CN" sz="2000" b="1" dirty="0"/>
          </a:p>
        </p:txBody>
      </p:sp>
      <p:sp>
        <p:nvSpPr>
          <p:cNvPr id="67" name="Rectangle 66"/>
          <p:cNvSpPr/>
          <p:nvPr/>
        </p:nvSpPr>
        <p:spPr>
          <a:xfrm>
            <a:off x="8532440" y="1772816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4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14797" y="4365104"/>
            <a:ext cx="1800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i="1" dirty="0" smtClean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 smtClean="0">
                <a:sym typeface="Symbol" pitchFamily="18" charset="2"/>
              </a:rPr>
              <a:t>1</a:t>
            </a:r>
            <a:r>
              <a:rPr lang="en-US" altLang="zh-CN" sz="2000" i="1" dirty="0" smtClean="0">
                <a:sym typeface="Symbol" pitchFamily="18" charset="2"/>
              </a:rPr>
              <a:t>.nextlist=</a:t>
            </a:r>
            <a:r>
              <a:rPr lang="en-US" altLang="zh-CN" sz="2000" dirty="0" smtClean="0">
                <a:sym typeface="Symbol" pitchFamily="18" charset="2"/>
              </a:rPr>
              <a:t>{3}</a:t>
            </a:r>
            <a:endParaRPr lang="en-US" altLang="zh-CN" sz="2000" dirty="0">
              <a:sym typeface="Symbol" pitchFamily="18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3528" y="908720"/>
            <a:ext cx="6192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b="1" i="1" dirty="0" smtClean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b="1" i="1" dirty="0" smtClean="0">
                <a:solidFill>
                  <a:srgbClr val="FF000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b="1" baseline="-250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b="1" i="1" dirty="0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b="1" dirty="0" smtClean="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b="1" i="1" dirty="0" smtClean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b="1" baseline="-25000" dirty="0" smtClean="0">
                <a:sym typeface="Symbol" pitchFamily="18" charset="2"/>
              </a:rPr>
              <a:t>2</a:t>
            </a:r>
            <a:r>
              <a:rPr lang="en-US" altLang="zh-CN" b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i="1" dirty="0" smtClean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b="1" baseline="-25000" dirty="0" smtClean="0">
                <a:sym typeface="Symbol" pitchFamily="18" charset="2"/>
              </a:rPr>
              <a:t>1</a:t>
            </a:r>
            <a:r>
              <a:rPr lang="en-US" altLang="zh-CN" b="1" dirty="0" smtClean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       {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(S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.nextlist,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.truelist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:= 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.falselist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          gen(‘</a:t>
            </a: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’ M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i="1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.gotostm</a:t>
            </a:r>
            <a:r>
              <a:rPr lang="en-US" altLang="zh-CN" dirty="0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);}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40352" y="216479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0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565146" y="980728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2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5576" y="5229200"/>
            <a:ext cx="2039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 smtClean="0">
                <a:solidFill>
                  <a:srgbClr val="000000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.nextlist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 := 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endParaRPr lang="zh-CN" altLang="en-US" dirty="0"/>
          </a:p>
        </p:txBody>
      </p:sp>
      <p:sp>
        <p:nvSpPr>
          <p:cNvPr id="55" name="Rectangle 76"/>
          <p:cNvSpPr>
            <a:spLocks noChangeArrowheads="1"/>
          </p:cNvSpPr>
          <p:nvPr/>
        </p:nvSpPr>
        <p:spPr bwMode="auto">
          <a:xfrm>
            <a:off x="6516216" y="3320157"/>
            <a:ext cx="230425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 smtClean="0">
                <a:solidFill>
                  <a:srgbClr val="800080"/>
                </a:solidFill>
              </a:rPr>
              <a:t>（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6</a:t>
            </a:r>
            <a:r>
              <a:rPr lang="zh-CN" altLang="en-US" sz="2000" b="1" dirty="0" smtClean="0">
                <a:solidFill>
                  <a:srgbClr val="800080"/>
                </a:solidFill>
              </a:rPr>
              <a:t>）</a:t>
            </a:r>
            <a:r>
              <a:rPr lang="en-US" altLang="zh-CN" sz="2000" b="1" dirty="0" err="1" smtClean="0">
                <a:solidFill>
                  <a:srgbClr val="800080"/>
                </a:solidFill>
              </a:rPr>
              <a:t>goto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 0</a:t>
            </a:r>
            <a:endParaRPr lang="en-US" altLang="zh-CN" sz="2000" b="1" dirty="0">
              <a:solidFill>
                <a:srgbClr val="800080"/>
              </a:solidFill>
            </a:endParaRPr>
          </a:p>
        </p:txBody>
      </p:sp>
      <p:sp>
        <p:nvSpPr>
          <p:cNvPr id="56" name="Rectangle 76"/>
          <p:cNvSpPr>
            <a:spLocks noChangeArrowheads="1"/>
          </p:cNvSpPr>
          <p:nvPr/>
        </p:nvSpPr>
        <p:spPr bwMode="auto">
          <a:xfrm>
            <a:off x="6516216" y="3752205"/>
            <a:ext cx="230425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 smtClean="0">
                <a:solidFill>
                  <a:srgbClr val="800080"/>
                </a:solidFill>
              </a:rPr>
              <a:t>（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7</a:t>
            </a:r>
            <a:r>
              <a:rPr lang="zh-CN" altLang="en-US" sz="2000" b="1" dirty="0" smtClean="0">
                <a:solidFill>
                  <a:srgbClr val="800080"/>
                </a:solidFill>
              </a:rPr>
              <a:t>）</a:t>
            </a:r>
            <a:endParaRPr lang="en-US" altLang="zh-CN" sz="2000" b="1" dirty="0">
              <a:solidFill>
                <a:srgbClr val="80008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740352" y="1340768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7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ChangeArrowheads="1"/>
          </p:cNvSpPr>
          <p:nvPr/>
        </p:nvSpPr>
        <p:spPr bwMode="auto">
          <a:xfrm>
            <a:off x="2055355" y="263525"/>
            <a:ext cx="121058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latin typeface="Times New Roman" pitchFamily="18" charset="0"/>
                <a:ea typeface="华文行楷" pitchFamily="2" charset="-122"/>
              </a:rPr>
              <a:t>作业</a:t>
            </a:r>
            <a:endParaRPr lang="zh-CN" altLang="en-US" sz="4000" b="1" dirty="0">
              <a:solidFill>
                <a:srgbClr val="800080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67589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2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5536" y="1340768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b="1" dirty="0" smtClean="0"/>
              <a:t>P224 </a:t>
            </a:r>
            <a:r>
              <a:rPr lang="zh-CN" altLang="en-US" b="1" dirty="0" smtClean="0"/>
              <a:t>第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题。</a:t>
            </a:r>
            <a:endParaRPr lang="en-US" altLang="zh-CN" b="1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b="1" dirty="0" smtClean="0"/>
              <a:t>将下列语句翻译成中间代码（四元式）：</a:t>
            </a:r>
          </a:p>
          <a:p>
            <a:pPr eaLnBrk="1" hangingPunct="1">
              <a:buFontTx/>
              <a:buNone/>
            </a:pPr>
            <a:r>
              <a:rPr lang="en-US" altLang="zh-CN" b="1" dirty="0" smtClean="0"/>
              <a:t>If (y&lt;0) and (x&gt;1) then y=</a:t>
            </a:r>
            <a:r>
              <a:rPr lang="en-US" altLang="zh-CN" b="1" dirty="0" err="1" smtClean="0"/>
              <a:t>y+x</a:t>
            </a:r>
            <a:r>
              <a:rPr lang="en-US" altLang="zh-CN" b="1" dirty="0" smtClean="0"/>
              <a:t> else y=y-x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b="1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b="1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68611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b="1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68612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ChangeArrowheads="1"/>
          </p:cNvSpPr>
          <p:nvPr/>
        </p:nvSpPr>
        <p:spPr bwMode="auto">
          <a:xfrm>
            <a:off x="1524000" y="188913"/>
            <a:ext cx="30480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8.1 </a:t>
            </a:r>
            <a:r>
              <a:rPr lang="zh-CN" altLang="en-US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</a:t>
            </a:r>
          </a:p>
        </p:txBody>
      </p:sp>
      <p:sp>
        <p:nvSpPr>
          <p:cNvPr id="600071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</a:rPr>
              <a:t>8.1.3  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符号</a:t>
            </a:r>
            <a:r>
              <a:rPr lang="zh-CN" altLang="en-US" sz="3200" b="1" dirty="0">
                <a:solidFill>
                  <a:srgbClr val="800080"/>
                </a:solidFill>
              </a:rPr>
              <a:t>表的实现</a:t>
            </a:r>
          </a:p>
        </p:txBody>
      </p:sp>
      <p:sp>
        <p:nvSpPr>
          <p:cNvPr id="600080" name="Rectangle 16"/>
          <p:cNvSpPr>
            <a:spLocks noChangeArrowheads="1"/>
          </p:cNvSpPr>
          <p:nvPr/>
        </p:nvSpPr>
        <p:spPr bwMode="auto">
          <a:xfrm>
            <a:off x="935038" y="2057400"/>
            <a:ext cx="8101012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  <a:latin typeface="楷体_GB2312" pitchFamily="49" charset="-122"/>
              </a:rPr>
              <a:t>存储效率问题</a:t>
            </a:r>
            <a:endParaRPr kumimoji="0" lang="zh-CN" altLang="en-US" sz="28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Tx/>
              <a:buChar char="•"/>
            </a:pPr>
            <a:r>
              <a:rPr lang="zh-CN" altLang="en-US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kumimoji="0" lang="zh-CN" altLang="en-US" b="1"/>
              <a:t>重要，但本课程不专门讨论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b="1">
                <a:latin typeface="Times New Roman" pitchFamily="18" charset="0"/>
              </a:rPr>
              <a:t>  两方面：</a:t>
            </a:r>
            <a:r>
              <a:rPr kumimoji="0" lang="zh-CN" altLang="en-US" b="1">
                <a:solidFill>
                  <a:srgbClr val="800080"/>
                </a:solidFill>
              </a:rPr>
              <a:t>省空间</a:t>
            </a:r>
            <a:r>
              <a:rPr lang="zh-CN" altLang="en-US" b="1">
                <a:latin typeface="Times New Roman" pitchFamily="18" charset="0"/>
              </a:rPr>
              <a:t>，</a:t>
            </a:r>
            <a:r>
              <a:rPr kumimoji="0" lang="zh-CN" altLang="en-US" b="1">
                <a:solidFill>
                  <a:srgbClr val="800080"/>
                </a:solidFill>
              </a:rPr>
              <a:t>高效率</a:t>
            </a:r>
            <a:endParaRPr lang="zh-CN" altLang="en-US" sz="1000" b="1"/>
          </a:p>
        </p:txBody>
      </p:sp>
      <p:sp>
        <p:nvSpPr>
          <p:cNvPr id="60006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6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6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6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6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8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9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5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9" name="Rectangle 15"/>
          <p:cNvSpPr>
            <a:spLocks noChangeArrowheads="1"/>
          </p:cNvSpPr>
          <p:nvPr/>
        </p:nvSpPr>
        <p:spPr bwMode="auto">
          <a:xfrm>
            <a:off x="1524000" y="188913"/>
            <a:ext cx="347662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</a:t>
            </a:r>
          </a:p>
        </p:txBody>
      </p:sp>
      <p:sp>
        <p:nvSpPr>
          <p:cNvPr id="569360" name="Text Box 1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6402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</a:rPr>
              <a:t>8.1.4  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符号</a:t>
            </a:r>
            <a:r>
              <a:rPr lang="zh-CN" altLang="en-US" sz="3200" b="1" dirty="0">
                <a:solidFill>
                  <a:srgbClr val="800080"/>
                </a:solidFill>
              </a:rPr>
              <a:t>表体现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作用域</a:t>
            </a:r>
            <a:r>
              <a:rPr kumimoji="0" lang="zh-CN" altLang="en-US" sz="3200" b="1" dirty="0" smtClean="0">
                <a:solidFill>
                  <a:srgbClr val="800080"/>
                </a:solidFill>
              </a:rPr>
              <a:t>与可见性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  <p:sp>
        <p:nvSpPr>
          <p:cNvPr id="569361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2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3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4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5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6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7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8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9" name="Rectangle 25"/>
          <p:cNvSpPr>
            <a:spLocks noChangeArrowheads="1"/>
          </p:cNvSpPr>
          <p:nvPr/>
        </p:nvSpPr>
        <p:spPr bwMode="auto">
          <a:xfrm>
            <a:off x="1104900" y="2057400"/>
            <a:ext cx="7658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作用域与可见性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作用域与符号表组织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/>
              <a:t>所有作用域共用一个全局符号表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kumimoji="0" lang="zh-CN" altLang="en-US" b="1" dirty="0"/>
              <a:t>每个作用域都有各自的符号表</a:t>
            </a:r>
          </a:p>
          <a:p>
            <a:pPr>
              <a:buClrTx/>
              <a:buFont typeface="Symbol" pitchFamily="18" charset="2"/>
              <a:buNone/>
            </a:pPr>
            <a:endParaRPr kumimoji="0" lang="en-US" altLang="zh-CN" sz="1000" b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42045</TotalTime>
  <Words>7920</Words>
  <Application>Microsoft Office PowerPoint</Application>
  <PresentationFormat>On-screen Show (4:3)</PresentationFormat>
  <Paragraphs>1039</Paragraphs>
  <Slides>77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Capsules</vt:lpstr>
      <vt:lpstr>默认设计模板</vt:lpstr>
      <vt:lpstr>1_Capsules</vt:lpstr>
      <vt:lpstr>3_Capsules</vt:lpstr>
      <vt:lpstr>4_Capsules</vt:lpstr>
      <vt:lpstr>1_默认设计模板</vt:lpstr>
      <vt:lpstr>Visio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 三元式(树形表示)</vt:lpstr>
      <vt:lpstr>A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</vt:vector>
  </TitlesOfParts>
  <Company>wyy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上海大学</cp:lastModifiedBy>
  <cp:revision>1803</cp:revision>
  <dcterms:created xsi:type="dcterms:W3CDTF">2002-02-03T03:17:28Z</dcterms:created>
  <dcterms:modified xsi:type="dcterms:W3CDTF">2016-05-20T15:04:20Z</dcterms:modified>
</cp:coreProperties>
</file>