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56" r:id="rId2"/>
    <p:sldId id="741" r:id="rId3"/>
    <p:sldId id="765" r:id="rId4"/>
    <p:sldId id="767" r:id="rId5"/>
    <p:sldId id="768" r:id="rId6"/>
    <p:sldId id="875" r:id="rId7"/>
    <p:sldId id="769" r:id="rId8"/>
    <p:sldId id="890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781" r:id="rId19"/>
    <p:sldId id="783" r:id="rId20"/>
    <p:sldId id="785" r:id="rId21"/>
    <p:sldId id="784" r:id="rId22"/>
    <p:sldId id="786" r:id="rId23"/>
    <p:sldId id="877" r:id="rId24"/>
    <p:sldId id="878" r:id="rId25"/>
    <p:sldId id="879" r:id="rId26"/>
    <p:sldId id="885" r:id="rId27"/>
    <p:sldId id="886" r:id="rId28"/>
    <p:sldId id="887" r:id="rId29"/>
    <p:sldId id="883" r:id="rId30"/>
    <p:sldId id="884" r:id="rId31"/>
    <p:sldId id="796" r:id="rId32"/>
    <p:sldId id="797" r:id="rId33"/>
    <p:sldId id="889" r:id="rId34"/>
    <p:sldId id="799" r:id="rId35"/>
    <p:sldId id="798" r:id="rId36"/>
    <p:sldId id="800" r:id="rId37"/>
    <p:sldId id="801" r:id="rId38"/>
    <p:sldId id="802" r:id="rId39"/>
    <p:sldId id="803" r:id="rId40"/>
    <p:sldId id="806" r:id="rId41"/>
    <p:sldId id="888" r:id="rId42"/>
    <p:sldId id="819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8" r:id="rId51"/>
    <p:sldId id="827" r:id="rId52"/>
    <p:sldId id="277" r:id="rId53"/>
  </p:sldIdLst>
  <p:sldSz cx="9144000" cy="6858000" type="screen4x3"/>
  <p:notesSz cx="6645275" cy="9779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0099"/>
    <a:srgbClr val="800080"/>
    <a:srgbClr val="333399"/>
    <a:srgbClr val="008000"/>
    <a:srgbClr val="5F5F5F"/>
    <a:srgbClr val="9900CC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8113" autoAdjust="0"/>
  </p:normalViewPr>
  <p:slideViewPr>
    <p:cSldViewPr>
      <p:cViewPr varScale="1">
        <p:scale>
          <a:sx n="70" d="100"/>
          <a:sy n="70" d="100"/>
        </p:scale>
        <p:origin x="-606" y="-108"/>
      </p:cViewPr>
      <p:guideLst>
        <p:guide orient="horz" pos="2296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0"/>
        <p:guide pos="209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1C35D90-0839-47E8-8EF7-872E0D028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singhua.edu.cn/chn/index.ht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1031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8" name="Picture 1039" descr="清华大学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1030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4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98538" y="1484313"/>
            <a:ext cx="5878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600" b="1">
                <a:solidFill>
                  <a:srgbClr val="800080"/>
                </a:solidFill>
                <a:latin typeface="楷体_GB2312" pitchFamily="49" charset="-122"/>
              </a:rPr>
              <a:t>运行时存储组织</a:t>
            </a:r>
          </a:p>
        </p:txBody>
      </p:sp>
      <p:sp>
        <p:nvSpPr>
          <p:cNvPr id="2055" name="Rectangle 18"/>
          <p:cNvSpPr>
            <a:spLocks noChangeArrowheads="1"/>
          </p:cNvSpPr>
          <p:nvPr/>
        </p:nvSpPr>
        <p:spPr bwMode="auto">
          <a:xfrm>
            <a:off x="1479550" y="188913"/>
            <a:ext cx="222885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第十二讲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1193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静态存储分配</a:t>
            </a:r>
          </a:p>
        </p:txBody>
      </p:sp>
      <p:sp>
        <p:nvSpPr>
          <p:cNvPr id="112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876300" y="1916113"/>
            <a:ext cx="8267700" cy="426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在编译期间就可确定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数据对象的大小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不宜处理递归过程或函数</a:t>
            </a:r>
            <a:endParaRPr lang="zh-CN" altLang="en-US" b="1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某些语言中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所有存储都是静态分配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如早期的</a:t>
            </a:r>
            <a:r>
              <a:rPr kumimoji="0" lang="en-US" altLang="zh-CN"/>
              <a:t>FORTRAN</a:t>
            </a:r>
            <a:r>
              <a:rPr kumimoji="0" lang="zh-CN" altLang="en-US" b="1"/>
              <a:t>语言，</a:t>
            </a:r>
            <a:r>
              <a:rPr kumimoji="0" lang="en-US" altLang="zh-CN"/>
              <a:t>COBOL</a:t>
            </a:r>
            <a:r>
              <a:rPr kumimoji="0" lang="zh-CN" altLang="en-US" b="1"/>
              <a:t>语言</a:t>
            </a:r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多数语言只有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部分存储进行静态分配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/>
              <a:t>  可静态分配的数据对象如大小固定且在程序执行期间</a:t>
            </a:r>
          </a:p>
          <a:p>
            <a:pPr lvl="1">
              <a:buFontTx/>
              <a:buNone/>
            </a:pPr>
            <a:r>
              <a:rPr kumimoji="0" lang="zh-CN" altLang="en-US" b="1"/>
              <a:t>   可全程访问的</a:t>
            </a:r>
            <a:r>
              <a:rPr kumimoji="0" lang="zh-CN" altLang="en-US" b="1">
                <a:solidFill>
                  <a:srgbClr val="800080"/>
                </a:solidFill>
              </a:rPr>
              <a:t>全局变量</a:t>
            </a:r>
            <a:r>
              <a:rPr kumimoji="0" lang="zh-CN" altLang="en-US" b="1"/>
              <a:t>，以及程序中的</a:t>
            </a:r>
            <a:r>
              <a:rPr kumimoji="0" lang="zh-CN" altLang="en-US" b="1">
                <a:solidFill>
                  <a:srgbClr val="800080"/>
                </a:solidFill>
              </a:rPr>
              <a:t>常量</a:t>
            </a:r>
            <a:r>
              <a:rPr kumimoji="0" lang="zh-CN" altLang="en-US" b="1"/>
              <a:t>（</a:t>
            </a:r>
            <a:r>
              <a:rPr kumimoji="0" lang="en-US" altLang="zh-CN" i="1"/>
              <a:t>literals</a:t>
            </a:r>
            <a:r>
              <a:rPr kumimoji="0" lang="zh-CN" altLang="en-US" b="1"/>
              <a:t>）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如 </a:t>
            </a:r>
            <a:r>
              <a:rPr kumimoji="0" lang="en-US" altLang="zh-CN"/>
              <a:t>C++ </a:t>
            </a:r>
            <a:r>
              <a:rPr kumimoji="0" lang="zh-CN" altLang="en-US" b="1"/>
              <a:t>中的 </a:t>
            </a:r>
            <a:r>
              <a:rPr kumimoji="0" lang="en-US" altLang="zh-CN"/>
              <a:t>static</a:t>
            </a:r>
            <a:r>
              <a:rPr kumimoji="0" lang="en-US" altLang="zh-CN" b="1"/>
              <a:t> </a:t>
            </a:r>
            <a:r>
              <a:rPr kumimoji="0" lang="zh-CN" altLang="en-US" b="1"/>
              <a:t>变量</a:t>
            </a:r>
          </a:p>
          <a:p>
            <a:pPr lvl="1">
              <a:buFontTx/>
              <a:buNone/>
            </a:pPr>
            <a:endParaRPr kumimoji="0" lang="en-US" altLang="zh-CN" sz="1000" b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9600" y="12874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栈式存储分配</a:t>
            </a:r>
          </a:p>
        </p:txBody>
      </p:sp>
      <p:sp>
        <p:nvSpPr>
          <p:cNvPr id="122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62000" y="1990725"/>
            <a:ext cx="82677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用于有效实现可动态嵌套的程序结构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如实现</a:t>
            </a:r>
            <a:r>
              <a:rPr lang="zh-CN" altLang="en-US" b="1">
                <a:solidFill>
                  <a:srgbClr val="800080"/>
                </a:solidFill>
              </a:rPr>
              <a:t>过程</a:t>
            </a:r>
            <a:r>
              <a:rPr lang="en-US" altLang="zh-CN" b="1">
                <a:solidFill>
                  <a:srgbClr val="800080"/>
                </a:solidFill>
              </a:rPr>
              <a:t>/</a:t>
            </a:r>
            <a:r>
              <a:rPr lang="zh-CN" altLang="en-US" b="1">
                <a:solidFill>
                  <a:srgbClr val="800080"/>
                </a:solidFill>
              </a:rPr>
              <a:t>函数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800080"/>
                </a:solidFill>
              </a:rPr>
              <a:t>块层次结构</a:t>
            </a:r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可以实现递归过程</a:t>
            </a: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/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函数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比较：静态分配</a:t>
            </a:r>
            <a:r>
              <a:rPr lang="zh-CN" altLang="en-US" b="1"/>
              <a:t>不宜实现递归过程</a:t>
            </a:r>
            <a:r>
              <a:rPr lang="en-US" altLang="zh-CN" b="1"/>
              <a:t>/</a:t>
            </a:r>
            <a:r>
              <a:rPr lang="zh-CN" altLang="en-US" b="1"/>
              <a:t>函数</a:t>
            </a:r>
            <a:endParaRPr kumimoji="0" lang="zh-CN" altLang="en-US" b="1"/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运行栈中的数据单元是活动记录</a:t>
            </a:r>
            <a:r>
              <a:rPr lang="zh-CN" altLang="en-US"/>
              <a:t>（</a:t>
            </a:r>
            <a:r>
              <a:rPr lang="en-US" altLang="zh-CN" i="1"/>
              <a:t>activation record</a:t>
            </a:r>
            <a:r>
              <a:rPr lang="en-US" altLang="zh-CN"/>
              <a:t>)</a:t>
            </a:r>
            <a:endParaRPr kumimoji="0" lang="en-US" altLang="zh-CN"/>
          </a:p>
          <a:p>
            <a:pPr lvl="1">
              <a:buFontTx/>
              <a:buNone/>
            </a:pPr>
            <a:endParaRPr kumimoji="0" lang="en-US" altLang="zh-CN" sz="1000" b="1"/>
          </a:p>
          <a:p>
            <a:pPr>
              <a:buFontTx/>
              <a:buNone/>
            </a:pPr>
            <a:r>
              <a:rPr kumimoji="0" lang="en-US" altLang="zh-CN" b="1"/>
              <a:t>    </a:t>
            </a:r>
            <a:r>
              <a:rPr kumimoji="0" lang="zh-CN" altLang="en-US" b="1"/>
              <a:t>（专门介绍）</a:t>
            </a:r>
          </a:p>
          <a:p>
            <a:pPr lvl="1">
              <a:buFontTx/>
              <a:buNone/>
            </a:pPr>
            <a:endParaRPr kumimoji="0" lang="en-US" altLang="zh-CN" sz="1000" b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0225" y="126523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331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54063" y="1916113"/>
            <a:ext cx="8281987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从堆空间为数据对象分配</a:t>
            </a: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/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释放存储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lang="zh-CN" altLang="en-US" b="1">
                <a:solidFill>
                  <a:srgbClr val="800080"/>
                </a:solidFill>
              </a:rPr>
              <a:t>灵活  </a:t>
            </a:r>
            <a:r>
              <a:rPr kumimoji="0" lang="zh-CN" altLang="en-US" b="1"/>
              <a:t>数据对象的存储分配和释放不限时间和次序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显式的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分配或释放</a:t>
            </a:r>
            <a:r>
              <a:rPr lang="zh-CN" altLang="en-US"/>
              <a:t>（</a:t>
            </a:r>
            <a:r>
              <a:rPr lang="en-US" altLang="zh-CN" i="1"/>
              <a:t>explicit allocation / dealocation</a:t>
            </a:r>
            <a:r>
              <a:rPr lang="zh-CN" altLang="en-US"/>
              <a:t>）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程序员负责应用程序的（堆）存储空间管理（借助于</a:t>
            </a:r>
          </a:p>
          <a:p>
            <a:pPr lvl="1">
              <a:buFontTx/>
              <a:buNone/>
            </a:pPr>
            <a:r>
              <a:rPr kumimoji="0" lang="zh-CN" altLang="en-US" b="1"/>
              <a:t>   编译器与（或）运行时系统所提供的默认存储管理机制）</a:t>
            </a:r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隐式的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分配或释放</a:t>
            </a:r>
            <a:r>
              <a:rPr lang="zh-CN" altLang="en-US"/>
              <a:t>（</a:t>
            </a:r>
            <a:r>
              <a:rPr lang="en-US" altLang="zh-CN" i="1"/>
              <a:t>implicit allocation / dealocation</a:t>
            </a:r>
            <a:r>
              <a:rPr lang="zh-CN" altLang="en-US"/>
              <a:t>）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（堆）存储空间的分配或释放不需要程序员负责，由</a:t>
            </a:r>
          </a:p>
          <a:p>
            <a:pPr lvl="1">
              <a:buFontTx/>
              <a:buNone/>
            </a:pPr>
            <a:r>
              <a:rPr kumimoji="0" lang="zh-CN" altLang="en-US" b="1"/>
              <a:t>   编译器与（或）运行时系统自动完成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09600" y="1274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434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762000" y="1978025"/>
            <a:ext cx="82677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某些语言有显式的堆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空间分配和释放命令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如：</a:t>
            </a:r>
            <a:r>
              <a:rPr kumimoji="0" lang="en-US" altLang="zh-CN" b="1"/>
              <a:t>Pascal </a:t>
            </a:r>
            <a:r>
              <a:rPr kumimoji="0" lang="zh-CN" altLang="en-US" b="1"/>
              <a:t>中的 </a:t>
            </a:r>
            <a:r>
              <a:rPr kumimoji="0" lang="en-US" altLang="zh-CN" b="1" i="1">
                <a:solidFill>
                  <a:srgbClr val="800080"/>
                </a:solidFill>
              </a:rPr>
              <a:t>new</a:t>
            </a:r>
            <a:r>
              <a:rPr kumimoji="0" lang="en-US" altLang="zh-CN" b="1"/>
              <a:t> , </a:t>
            </a:r>
            <a:r>
              <a:rPr kumimoji="0" lang="en-US" altLang="zh-CN" b="1" i="1">
                <a:solidFill>
                  <a:srgbClr val="800080"/>
                </a:solidFill>
              </a:rPr>
              <a:t>deposit</a:t>
            </a:r>
          </a:p>
          <a:p>
            <a:pPr lvl="1">
              <a:buFontTx/>
              <a:buNone/>
            </a:pPr>
            <a:r>
              <a:rPr kumimoji="0" lang="en-US" altLang="zh-CN" b="1"/>
              <a:t>           C++ </a:t>
            </a:r>
            <a:r>
              <a:rPr kumimoji="0" lang="zh-CN" altLang="en-US" b="1"/>
              <a:t>中的 </a:t>
            </a:r>
            <a:r>
              <a:rPr kumimoji="0" lang="en-US" altLang="zh-CN" b="1" i="1">
                <a:solidFill>
                  <a:srgbClr val="800080"/>
                </a:solidFill>
              </a:rPr>
              <a:t>new</a:t>
            </a:r>
            <a:r>
              <a:rPr kumimoji="0" lang="en-US" altLang="zh-CN" b="1"/>
              <a:t> , </a:t>
            </a:r>
            <a:r>
              <a:rPr kumimoji="0" lang="en-US" altLang="zh-CN" b="1" i="1">
                <a:solidFill>
                  <a:srgbClr val="800080"/>
                </a:solidFill>
              </a:rPr>
              <a:t>delete</a:t>
            </a:r>
          </a:p>
          <a:p>
            <a:pPr lvl="1">
              <a:buFontTx/>
              <a:buNone/>
            </a:pPr>
            <a:endParaRPr kumimoji="0" lang="en-US" altLang="zh-CN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en-US" altLang="zh-CN" b="1"/>
              <a:t>  </a:t>
            </a:r>
            <a:r>
              <a:rPr kumimoji="0" lang="zh-CN" altLang="en-US" b="1"/>
              <a:t>比较：</a:t>
            </a:r>
            <a:r>
              <a:rPr kumimoji="0" lang="en-US" altLang="zh-CN" b="1"/>
              <a:t>C </a:t>
            </a:r>
            <a:r>
              <a:rPr kumimoji="0" lang="zh-CN" altLang="en-US" b="1"/>
              <a:t>语言没有堆空间管理机制，</a:t>
            </a:r>
            <a:r>
              <a:rPr kumimoji="0" lang="en-US" altLang="zh-CN" b="1" i="1">
                <a:solidFill>
                  <a:srgbClr val="800080"/>
                </a:solidFill>
              </a:rPr>
              <a:t>malloc()</a:t>
            </a:r>
            <a:r>
              <a:rPr kumimoji="0" lang="en-US" altLang="zh-CN" b="1"/>
              <a:t> </a:t>
            </a:r>
            <a:r>
              <a:rPr kumimoji="0" lang="zh-CN" altLang="en-US" b="1"/>
              <a:t>和 </a:t>
            </a:r>
            <a:r>
              <a:rPr kumimoji="0" lang="en-US" altLang="zh-CN" b="1" i="1">
                <a:solidFill>
                  <a:srgbClr val="800080"/>
                </a:solidFill>
              </a:rPr>
              <a:t>free()</a:t>
            </a:r>
            <a:r>
              <a:rPr kumimoji="0" lang="en-US" altLang="zh-CN" b="1"/>
              <a:t> </a:t>
            </a:r>
          </a:p>
          <a:p>
            <a:pPr lvl="1">
              <a:buFontTx/>
              <a:buNone/>
            </a:pPr>
            <a:r>
              <a:rPr kumimoji="0" lang="en-US" altLang="zh-CN" b="1"/>
              <a:t>   </a:t>
            </a:r>
            <a:r>
              <a:rPr kumimoji="0" lang="zh-CN" altLang="en-US" b="1"/>
              <a:t>是标准库中的函数，可以由 </a:t>
            </a:r>
            <a:r>
              <a:rPr kumimoji="0" lang="en-US" altLang="zh-CN" i="1"/>
              <a:t>library vendor</a:t>
            </a:r>
            <a:r>
              <a:rPr kumimoji="0" lang="en-US" altLang="zh-CN" b="1"/>
              <a:t> </a:t>
            </a:r>
            <a:r>
              <a:rPr kumimoji="0" lang="zh-CN" altLang="en-US" b="1"/>
              <a:t>提供              </a:t>
            </a:r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某些语言支持隐式的堆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空间释放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采用</a:t>
            </a:r>
            <a:r>
              <a:rPr kumimoji="0" lang="zh-CN" altLang="en-US" b="1">
                <a:solidFill>
                  <a:srgbClr val="800080"/>
                </a:solidFill>
              </a:rPr>
              <a:t>垃圾回收</a:t>
            </a:r>
            <a:r>
              <a:rPr lang="zh-CN" altLang="en-US"/>
              <a:t>（</a:t>
            </a:r>
            <a:r>
              <a:rPr lang="en-US" altLang="zh-CN" i="1"/>
              <a:t>garbage collection</a:t>
            </a:r>
            <a:r>
              <a:rPr lang="zh-CN" altLang="en-US"/>
              <a:t>）</a:t>
            </a:r>
            <a:r>
              <a:rPr kumimoji="0" lang="zh-CN" altLang="en-US" b="1"/>
              <a:t>机制</a:t>
            </a:r>
            <a:endParaRPr kumimoji="0" lang="zh-CN" altLang="en-US" b="1" i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如：</a:t>
            </a:r>
            <a:r>
              <a:rPr kumimoji="0" lang="en-US" altLang="zh-CN" b="1"/>
              <a:t>Java </a:t>
            </a:r>
            <a:r>
              <a:rPr kumimoji="0" lang="zh-CN" altLang="en-US" b="1"/>
              <a:t>程序员不需要考虑对象的析构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122555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53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62000" y="1928813"/>
            <a:ext cx="8267700" cy="24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不释放堆空间的方法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只分配空间，不</a:t>
            </a:r>
            <a:r>
              <a:rPr kumimoji="0" lang="zh-CN" altLang="en-US" b="1"/>
              <a:t>释放空间，空间耗尽时停止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适合于堆数据对象多数为一旦分配，永久使用的情形</a:t>
            </a:r>
            <a:endParaRPr kumimoji="0" lang="zh-CN" altLang="en-US" b="1" i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在虚存很大及无用数据对象不致带来很大零乱的情形</a:t>
            </a:r>
          </a:p>
          <a:p>
            <a:pPr lvl="1">
              <a:buFontTx/>
              <a:buNone/>
            </a:pPr>
            <a:r>
              <a:rPr kumimoji="0" lang="zh-CN" altLang="en-US" b="1"/>
              <a:t>   也可采用</a:t>
            </a:r>
            <a:endParaRPr kumimoji="0" lang="zh-CN" altLang="en-US" sz="1000" b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638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62000" y="1846263"/>
            <a:ext cx="8267700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显式释放堆空间的方法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用户负责清空无用的数据空间（通过执行释放命令）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堆管理程序只维护可供分配命令使用的空闲空间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问题：可能导致灾难性的 </a:t>
            </a:r>
            <a:r>
              <a:rPr kumimoji="0" lang="en-US" altLang="zh-CN" b="1" i="1">
                <a:solidFill>
                  <a:srgbClr val="800080"/>
                </a:solidFill>
              </a:rPr>
              <a:t>dangling pointer</a:t>
            </a:r>
            <a:r>
              <a:rPr kumimoji="0" lang="en-US" altLang="zh-CN" b="1"/>
              <a:t> </a:t>
            </a:r>
            <a:r>
              <a:rPr kumimoji="0" lang="zh-CN" altLang="en-US" b="1"/>
              <a:t>错误</a:t>
            </a:r>
            <a:endParaRPr kumimoji="0" lang="zh-CN" altLang="en-US" b="1" i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/>
              <a:t>   例：</a:t>
            </a:r>
            <a:r>
              <a:rPr kumimoji="0" lang="en-US" altLang="zh-CN" b="1"/>
              <a:t>Pascal </a:t>
            </a:r>
            <a:r>
              <a:rPr kumimoji="0" lang="zh-CN" altLang="en-US" b="1"/>
              <a:t>代码片断          </a:t>
            </a:r>
            <a:r>
              <a:rPr kumimoji="0" lang="en-US" altLang="zh-CN" b="1"/>
              <a:t>C++ </a:t>
            </a:r>
            <a:r>
              <a:rPr kumimoji="0" lang="zh-CN" altLang="en-US" b="1"/>
              <a:t>代码片断</a:t>
            </a:r>
            <a:endParaRPr lang="zh-CN" altLang="en-US" sz="280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590800" y="4572000"/>
            <a:ext cx="1828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var p,q: ^real;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new(p);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q:=p;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dispose(p);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q^:=1.0;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486400" y="4572000"/>
            <a:ext cx="1828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 float  * p,*q;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p=new  float;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q=p;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delete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*q:=1.0;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124301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74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62000" y="1946275"/>
            <a:ext cx="82677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隐式释放堆空间的方法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主要技术：</a:t>
            </a:r>
            <a:r>
              <a:rPr lang="zh-CN" altLang="en-US" b="1">
                <a:solidFill>
                  <a:srgbClr val="800080"/>
                </a:solidFill>
              </a:rPr>
              <a:t> </a:t>
            </a:r>
            <a:r>
              <a:rPr kumimoji="0" lang="zh-CN" altLang="en-US" b="1">
                <a:solidFill>
                  <a:srgbClr val="800080"/>
                </a:solidFill>
              </a:rPr>
              <a:t>垃圾回收</a:t>
            </a:r>
            <a:r>
              <a:rPr lang="zh-CN" altLang="en-US"/>
              <a:t>（</a:t>
            </a:r>
            <a:r>
              <a:rPr lang="en-US" altLang="zh-CN" i="1"/>
              <a:t>garbage collection</a:t>
            </a:r>
            <a:r>
              <a:rPr lang="zh-CN" altLang="en-US"/>
              <a:t>）</a:t>
            </a:r>
            <a:r>
              <a:rPr lang="zh-CN" altLang="en-US" b="1">
                <a:solidFill>
                  <a:srgbClr val="800080"/>
                </a:solidFill>
              </a:rPr>
              <a:t>机制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FontTx/>
              <a:buNone/>
            </a:pPr>
            <a:r>
              <a:rPr kumimoji="0" lang="zh-CN" altLang="en-US" b="1"/>
              <a:t>   （可以分专门的话题讨论，超出本课程范围）</a:t>
            </a:r>
            <a:endParaRPr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25095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762000" y="1954213"/>
            <a:ext cx="82677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堆空间的管理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分配</a:t>
            </a:r>
            <a:r>
              <a:rPr lang="zh-CN" altLang="en-US" b="1">
                <a:solidFill>
                  <a:srgbClr val="800080"/>
                </a:solidFill>
              </a:rPr>
              <a:t>算法   </a:t>
            </a:r>
            <a:r>
              <a:rPr kumimoji="0" lang="zh-CN" altLang="en-US" b="1"/>
              <a:t>面对多个可用的存储块，选择哪一个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/>
              <a:t>   如：</a:t>
            </a:r>
            <a:r>
              <a:rPr kumimoji="0" lang="zh-CN" altLang="en-US" b="1">
                <a:solidFill>
                  <a:srgbClr val="800080"/>
                </a:solidFill>
              </a:rPr>
              <a:t>最佳适应算法</a:t>
            </a:r>
            <a:r>
              <a:rPr kumimoji="0" lang="zh-CN" altLang="en-US" b="1"/>
              <a:t>（选择浪费最少的存储块）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       最先适应算法</a:t>
            </a:r>
            <a:r>
              <a:rPr kumimoji="0" lang="zh-CN" altLang="en-US" b="1"/>
              <a:t>（选择最先找到的足够大的存储块）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       循环最先适应算法</a:t>
            </a:r>
            <a:r>
              <a:rPr kumimoji="0" lang="zh-CN" altLang="en-US" b="1"/>
              <a:t>（起始点不同的最先适应算法）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碎片整理算法</a:t>
            </a:r>
            <a:r>
              <a:rPr lang="zh-CN" altLang="en-US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压缩合并小的存储块，使其更可用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FontTx/>
              <a:buNone/>
            </a:pPr>
            <a:r>
              <a:rPr kumimoji="0" lang="zh-CN" altLang="en-US" b="1"/>
              <a:t>（ 可以分专门的话题讨论，超出本课程范围）</a:t>
            </a:r>
          </a:p>
          <a:p>
            <a:pPr>
              <a:buFontTx/>
              <a:buNone/>
            </a:pPr>
            <a:r>
              <a:rPr kumimoji="0" lang="zh-CN" altLang="en-US" b="1"/>
              <a:t>（ 部分内容可参考数据结构和操作系统课程）</a:t>
            </a:r>
          </a:p>
          <a:p>
            <a:pPr lvl="1">
              <a:buFontTx/>
              <a:buNone/>
            </a:pPr>
            <a:endParaRPr kumimoji="0" lang="en-US" altLang="zh-CN" b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  <a:r>
              <a:rPr kumimoji="0" lang="zh-CN" altLang="en-US" sz="2800" b="1"/>
              <a:t>（</a:t>
            </a:r>
            <a:r>
              <a:rPr kumimoji="0" lang="en-US" altLang="zh-CN" sz="2800" i="1"/>
              <a:t>activation record</a:t>
            </a:r>
            <a:r>
              <a:rPr kumimoji="0" lang="zh-CN" altLang="en-US" sz="2800" b="1"/>
              <a:t>）</a:t>
            </a:r>
          </a:p>
        </p:txBody>
      </p:sp>
      <p:sp>
        <p:nvSpPr>
          <p:cNvPr id="1946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62000" y="1830388"/>
            <a:ext cx="8267700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过程活动记录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函数</a:t>
            </a:r>
            <a:r>
              <a:rPr lang="en-US" altLang="zh-CN" b="1"/>
              <a:t>/</a:t>
            </a:r>
            <a:r>
              <a:rPr lang="zh-CN" altLang="en-US" b="1"/>
              <a:t>过程调用或返回时，在运行栈上创建或</a:t>
            </a:r>
            <a:r>
              <a:rPr kumimoji="0" lang="zh-CN" altLang="en-US" b="1"/>
              <a:t>从</a:t>
            </a:r>
            <a:r>
              <a:rPr lang="zh-CN" altLang="en-US" b="1"/>
              <a:t>运行栈</a:t>
            </a:r>
          </a:p>
          <a:p>
            <a:pPr lvl="1">
              <a:buFontTx/>
              <a:buNone/>
            </a:pPr>
            <a:r>
              <a:rPr lang="zh-CN" altLang="en-US" b="1"/>
              <a:t>   上消去的</a:t>
            </a:r>
            <a:r>
              <a:rPr lang="zh-CN" altLang="en-US" b="1">
                <a:solidFill>
                  <a:srgbClr val="800080"/>
                </a:solidFill>
              </a:rPr>
              <a:t>栈帧</a:t>
            </a:r>
            <a:r>
              <a:rPr kumimoji="0" lang="zh-CN" altLang="en-US" b="1"/>
              <a:t>（</a:t>
            </a:r>
            <a:r>
              <a:rPr kumimoji="0" lang="en-US" altLang="zh-CN" i="1"/>
              <a:t>frame</a:t>
            </a:r>
            <a:r>
              <a:rPr kumimoji="0" lang="zh-CN" altLang="en-US" b="1"/>
              <a:t>）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sz="1000" b="1">
                <a:solidFill>
                  <a:srgbClr val="800080"/>
                </a:solidFill>
              </a:rPr>
              <a:t>   </a:t>
            </a:r>
          </a:p>
          <a:p>
            <a:pPr lvl="1">
              <a:buFontTx/>
              <a:buNone/>
            </a:pPr>
            <a:r>
              <a:rPr lang="zh-CN" altLang="en-US" b="1">
                <a:solidFill>
                  <a:srgbClr val="800080"/>
                </a:solidFill>
              </a:rPr>
              <a:t>   </a:t>
            </a:r>
            <a:r>
              <a:rPr lang="zh-CN" altLang="en-US" b="1"/>
              <a:t>包含</a:t>
            </a:r>
            <a:r>
              <a:rPr lang="zh-CN" altLang="en-US" b="1">
                <a:solidFill>
                  <a:srgbClr val="800080"/>
                </a:solidFill>
              </a:rPr>
              <a:t>局部变量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800080"/>
                </a:solidFill>
              </a:rPr>
              <a:t>函数实参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800080"/>
                </a:solidFill>
              </a:rPr>
              <a:t>临时值</a:t>
            </a:r>
            <a:r>
              <a:rPr lang="zh-CN" altLang="en-US" b="1"/>
              <a:t>（用于表达式计算的</a:t>
            </a:r>
          </a:p>
          <a:p>
            <a:pPr lvl="1">
              <a:buFontTx/>
              <a:buNone/>
            </a:pPr>
            <a:r>
              <a:rPr lang="zh-CN" altLang="en-US" b="1"/>
              <a:t>   中间单元）等数据信息以及必要的</a:t>
            </a:r>
            <a:r>
              <a:rPr lang="zh-CN" altLang="en-US" b="1">
                <a:solidFill>
                  <a:srgbClr val="800080"/>
                </a:solidFill>
              </a:rPr>
              <a:t>控制信息</a:t>
            </a:r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5410200" y="4419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7467600" y="4419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5410200" y="6400800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>
            <a:off x="5410200" y="5638800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5410200" y="4419600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5759450" y="57912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控制信息</a:t>
            </a: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5759450" y="48006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数据信息</a:t>
            </a:r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 flipH="1">
            <a:off x="4572000" y="6248400"/>
            <a:ext cx="838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684213" y="5995988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/>
              <a:t>     </a:t>
            </a:r>
            <a:r>
              <a:rPr lang="zh-CN" altLang="en-US" b="1"/>
              <a:t>活动记录起始地址</a:t>
            </a:r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 flipH="1">
            <a:off x="4211638" y="4740275"/>
            <a:ext cx="1122362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75" name="Rectangle 21"/>
          <p:cNvSpPr>
            <a:spLocks noChangeArrowheads="1"/>
          </p:cNvSpPr>
          <p:nvPr/>
        </p:nvSpPr>
        <p:spPr bwMode="auto">
          <a:xfrm>
            <a:off x="981075" y="4267200"/>
            <a:ext cx="3519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某个数据对象的地址</a:t>
            </a:r>
            <a:r>
              <a:rPr lang="en-US" altLang="zh-CN"/>
              <a:t>=</a:t>
            </a:r>
            <a:r>
              <a:rPr lang="en-US" altLang="zh-CN" b="1"/>
              <a:t>     </a:t>
            </a:r>
          </a:p>
          <a:p>
            <a:pPr>
              <a:buFont typeface="Wingdings" pitchFamily="2" charset="2"/>
              <a:buNone/>
            </a:pPr>
            <a:r>
              <a:rPr lang="en-US" altLang="zh-CN" b="1"/>
              <a:t>    </a:t>
            </a:r>
            <a:r>
              <a:rPr lang="zh-CN" altLang="en-US" b="1"/>
              <a:t>活动记录起始地址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+  </a:t>
            </a:r>
            <a:r>
              <a:rPr lang="zh-CN" altLang="en-US" b="1"/>
              <a:t>偏移地址（</a:t>
            </a:r>
            <a:r>
              <a:rPr lang="en-US" altLang="zh-CN" i="1"/>
              <a:t>offset</a:t>
            </a:r>
            <a:r>
              <a:rPr lang="zh-CN" altLang="en-US" b="1"/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04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990600" y="16779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过程活动记录的栈式分配举例</a:t>
            </a:r>
            <a:endParaRPr kumimoji="0" lang="zh-CN" altLang="en-US" sz="1000" b="1">
              <a:solidFill>
                <a:srgbClr val="800080"/>
              </a:solidFill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876800" y="32004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467600" y="32004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876800" y="6629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876800" y="5867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4929188" y="6038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main </a:t>
            </a:r>
            <a:r>
              <a:rPr lang="zh-CN" altLang="en-US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0494" name="Text Box 20"/>
          <p:cNvSpPr txBox="1">
            <a:spLocks noChangeArrowheads="1"/>
          </p:cNvSpPr>
          <p:nvPr/>
        </p:nvSpPr>
        <p:spPr bwMode="auto">
          <a:xfrm>
            <a:off x="1676400" y="2438400"/>
            <a:ext cx="20574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void p( 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q(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 </a:t>
            </a:r>
          </a:p>
          <a:p>
            <a:pPr>
              <a:buFont typeface="Wingdings" pitchFamily="2" charset="2"/>
              <a:buNone/>
            </a:pPr>
            <a:endParaRPr kumimoji="0" lang="en-US" altLang="zh-CN" sz="2000"/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void q( )  {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q(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 </a:t>
            </a:r>
          </a:p>
          <a:p>
            <a:pPr>
              <a:buFont typeface="Wingdings" pitchFamily="2" charset="2"/>
              <a:buNone/>
            </a:pPr>
            <a:endParaRPr kumimoji="0" lang="en-US" altLang="zh-CN" sz="2000"/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int main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p(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</a:t>
            </a:r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4876800" y="5105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6" name="Rectangle 26"/>
          <p:cNvSpPr>
            <a:spLocks noChangeArrowheads="1"/>
          </p:cNvSpPr>
          <p:nvPr/>
        </p:nvSpPr>
        <p:spPr bwMode="auto">
          <a:xfrm>
            <a:off x="4929188" y="5276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p </a:t>
            </a:r>
            <a:r>
              <a:rPr lang="zh-CN" altLang="en-US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4876800" y="4343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8" name="Rectangle 28"/>
          <p:cNvSpPr>
            <a:spLocks noChangeArrowheads="1"/>
          </p:cNvSpPr>
          <p:nvPr/>
        </p:nvSpPr>
        <p:spPr bwMode="auto">
          <a:xfrm>
            <a:off x="4876800" y="451485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q </a:t>
            </a:r>
            <a:r>
              <a:rPr lang="zh-CN" altLang="en-US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4876800" y="3581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00" name="Rectangle 30"/>
          <p:cNvSpPr>
            <a:spLocks noChangeArrowheads="1"/>
          </p:cNvSpPr>
          <p:nvPr/>
        </p:nvSpPr>
        <p:spPr bwMode="auto">
          <a:xfrm>
            <a:off x="4929188" y="3752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q </a:t>
            </a:r>
            <a:r>
              <a:rPr lang="zh-CN" altLang="en-US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0501" name="Rectangle 31"/>
          <p:cNvSpPr>
            <a:spLocks noChangeArrowheads="1"/>
          </p:cNvSpPr>
          <p:nvPr/>
        </p:nvSpPr>
        <p:spPr bwMode="auto">
          <a:xfrm>
            <a:off x="4343400" y="2225675"/>
            <a:ext cx="3578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函数 </a:t>
            </a:r>
            <a:r>
              <a:rPr lang="en-US" altLang="zh-CN"/>
              <a:t>q </a:t>
            </a:r>
            <a:r>
              <a:rPr lang="zh-CN" altLang="en-US" b="1">
                <a:latin typeface="Times New Roman" pitchFamily="18" charset="0"/>
              </a:rPr>
              <a:t>被第二次激活时运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行栈上活动记录分配情况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075" name="Text Box 2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694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运行时存储组织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的作用与任务</a:t>
            </a:r>
          </a:p>
        </p:txBody>
      </p:sp>
      <p:sp>
        <p:nvSpPr>
          <p:cNvPr id="3076" name="AutoShape 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Text Box 2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925763"/>
            <a:ext cx="503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存储分配策略</a:t>
            </a:r>
          </a:p>
        </p:txBody>
      </p:sp>
      <p:sp>
        <p:nvSpPr>
          <p:cNvPr id="3081" name="Text Box 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209800"/>
            <a:ext cx="5948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程序运行时存储空间的布局</a:t>
            </a:r>
          </a:p>
        </p:txBody>
      </p:sp>
      <p:sp>
        <p:nvSpPr>
          <p:cNvPr id="3082" name="Text Box 2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3611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3083" name="Text Box 29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42973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084" name="Text Box 30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5013325"/>
            <a:ext cx="7705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面向对象程序运行时组织（选讲）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19200" y="1995488"/>
            <a:ext cx="6057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典型的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过程活动记录结构</a:t>
            </a:r>
            <a:endParaRPr lang="zh-CN" altLang="en-US" b="1">
              <a:solidFill>
                <a:srgbClr val="800080"/>
              </a:solidFill>
            </a:endParaRPr>
          </a:p>
        </p:txBody>
      </p:sp>
      <p:sp>
        <p:nvSpPr>
          <p:cNvPr id="215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763713" y="2590800"/>
            <a:ext cx="0" cy="3657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040313" y="2590800"/>
            <a:ext cx="0" cy="3657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763713" y="6248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763713" y="5486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763713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控制信息</a:t>
            </a:r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>
            <a:off x="1763713" y="4876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1816100" y="4953000"/>
            <a:ext cx="314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过程实际参数</a:t>
            </a:r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1763713" y="4267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1763713" y="4343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固定大小的局部数据区</a:t>
            </a:r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1763713" y="3657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1816100" y="37338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动态数组区</a:t>
            </a:r>
          </a:p>
        </p:txBody>
      </p:sp>
      <p:sp>
        <p:nvSpPr>
          <p:cNvPr id="21524" name="Rectangle 33"/>
          <p:cNvSpPr>
            <a:spLocks noChangeArrowheads="1"/>
          </p:cNvSpPr>
          <p:nvPr/>
        </p:nvSpPr>
        <p:spPr bwMode="auto">
          <a:xfrm>
            <a:off x="1816100" y="3124200"/>
            <a:ext cx="314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临时工作单元</a:t>
            </a:r>
          </a:p>
        </p:txBody>
      </p:sp>
      <p:sp>
        <p:nvSpPr>
          <p:cNvPr id="21525" name="Rectangle 34"/>
          <p:cNvSpPr>
            <a:spLocks noChangeArrowheads="1"/>
          </p:cNvSpPr>
          <p:nvPr/>
        </p:nvSpPr>
        <p:spPr bwMode="auto">
          <a:xfrm>
            <a:off x="5413375" y="5927725"/>
            <a:ext cx="313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FP </a:t>
            </a:r>
            <a:r>
              <a:rPr lang="zh-CN" altLang="en-US" sz="2000" b="1"/>
              <a:t>（栈桢基址寄存器）</a:t>
            </a:r>
          </a:p>
        </p:txBody>
      </p:sp>
      <p:sp>
        <p:nvSpPr>
          <p:cNvPr id="21526" name="Line 35"/>
          <p:cNvSpPr>
            <a:spLocks noChangeShapeType="1"/>
          </p:cNvSpPr>
          <p:nvPr/>
        </p:nvSpPr>
        <p:spPr bwMode="auto">
          <a:xfrm flipH="1">
            <a:off x="5040313" y="61563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7" name="Rectangle 38"/>
          <p:cNvSpPr>
            <a:spLocks noChangeArrowheads="1"/>
          </p:cNvSpPr>
          <p:nvPr/>
        </p:nvSpPr>
        <p:spPr bwMode="auto">
          <a:xfrm>
            <a:off x="6172200" y="363288263"/>
            <a:ext cx="2576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r>
              <a:rPr lang="zh-CN" altLang="en-US" sz="2000" b="1"/>
              <a:t>（栈顶寄存器）</a:t>
            </a:r>
          </a:p>
        </p:txBody>
      </p:sp>
      <p:sp>
        <p:nvSpPr>
          <p:cNvPr id="21528" name="Line 39"/>
          <p:cNvSpPr>
            <a:spLocks noChangeShapeType="1"/>
          </p:cNvSpPr>
          <p:nvPr/>
        </p:nvSpPr>
        <p:spPr bwMode="auto">
          <a:xfrm flipH="1">
            <a:off x="5040313" y="2895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9" name="Line 40"/>
          <p:cNvSpPr>
            <a:spLocks noChangeShapeType="1"/>
          </p:cNvSpPr>
          <p:nvPr/>
        </p:nvSpPr>
        <p:spPr bwMode="auto">
          <a:xfrm>
            <a:off x="1763713" y="2971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30" name="Rectangle 41"/>
          <p:cNvSpPr>
            <a:spLocks noChangeArrowheads="1"/>
          </p:cNvSpPr>
          <p:nvPr/>
        </p:nvSpPr>
        <p:spPr bwMode="auto">
          <a:xfrm>
            <a:off x="5486400" y="2708275"/>
            <a:ext cx="3024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r>
              <a:rPr lang="zh-CN" altLang="en-US" sz="2000" b="1"/>
              <a:t>（栈顶指针寄存器）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723900" y="1676400"/>
            <a:ext cx="605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过程活动记录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举例</a:t>
            </a:r>
            <a:endParaRPr lang="zh-CN" altLang="en-US" b="1">
              <a:solidFill>
                <a:srgbClr val="800080"/>
              </a:solidFill>
            </a:endParaRPr>
          </a:p>
        </p:txBody>
      </p:sp>
      <p:sp>
        <p:nvSpPr>
          <p:cNvPr id="22533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24"/>
          <p:cNvSpPr>
            <a:spLocks noChangeShapeType="1"/>
          </p:cNvSpPr>
          <p:nvPr/>
        </p:nvSpPr>
        <p:spPr bwMode="auto">
          <a:xfrm>
            <a:off x="3886200" y="29718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8" name="Line 25"/>
          <p:cNvSpPr>
            <a:spLocks noChangeShapeType="1"/>
          </p:cNvSpPr>
          <p:nvPr/>
        </p:nvSpPr>
        <p:spPr bwMode="auto">
          <a:xfrm>
            <a:off x="6477000" y="29718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9" name="Line 26"/>
          <p:cNvSpPr>
            <a:spLocks noChangeShapeType="1"/>
          </p:cNvSpPr>
          <p:nvPr/>
        </p:nvSpPr>
        <p:spPr bwMode="auto">
          <a:xfrm>
            <a:off x="3886200" y="5943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0" name="Line 27"/>
          <p:cNvSpPr>
            <a:spLocks noChangeShapeType="1"/>
          </p:cNvSpPr>
          <p:nvPr/>
        </p:nvSpPr>
        <p:spPr bwMode="auto">
          <a:xfrm>
            <a:off x="3886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1" name="Rectangle 28"/>
          <p:cNvSpPr>
            <a:spLocks noChangeArrowheads="1"/>
          </p:cNvSpPr>
          <p:nvPr/>
        </p:nvSpPr>
        <p:spPr bwMode="auto">
          <a:xfrm>
            <a:off x="4468813" y="53340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控制信息</a:t>
            </a:r>
          </a:p>
        </p:txBody>
      </p:sp>
      <p:sp>
        <p:nvSpPr>
          <p:cNvPr id="22542" name="Text Box 29"/>
          <p:cNvSpPr txBox="1">
            <a:spLocks noChangeArrowheads="1"/>
          </p:cNvSpPr>
          <p:nvPr/>
        </p:nvSpPr>
        <p:spPr bwMode="auto">
          <a:xfrm>
            <a:off x="1447800" y="2422525"/>
            <a:ext cx="2286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void p( int a)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b;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c[10];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b=c[a];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 </a:t>
            </a:r>
          </a:p>
        </p:txBody>
      </p:sp>
      <p:sp>
        <p:nvSpPr>
          <p:cNvPr id="22543" name="Line 30"/>
          <p:cNvSpPr>
            <a:spLocks noChangeShapeType="1"/>
          </p:cNvSpPr>
          <p:nvPr/>
        </p:nvSpPr>
        <p:spPr bwMode="auto">
          <a:xfrm>
            <a:off x="3886200" y="4572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4" name="Rectangle 31"/>
          <p:cNvSpPr>
            <a:spLocks noChangeArrowheads="1"/>
          </p:cNvSpPr>
          <p:nvPr/>
        </p:nvSpPr>
        <p:spPr bwMode="auto">
          <a:xfrm>
            <a:off x="3938588" y="46482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2545" name="Line 32"/>
          <p:cNvSpPr>
            <a:spLocks noChangeShapeType="1"/>
          </p:cNvSpPr>
          <p:nvPr/>
        </p:nvSpPr>
        <p:spPr bwMode="auto">
          <a:xfrm>
            <a:off x="3886200" y="3962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6" name="Rectangle 33"/>
          <p:cNvSpPr>
            <a:spLocks noChangeArrowheads="1"/>
          </p:cNvSpPr>
          <p:nvPr/>
        </p:nvSpPr>
        <p:spPr bwMode="auto">
          <a:xfrm>
            <a:off x="3886200" y="40386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b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2547" name="Line 34"/>
          <p:cNvSpPr>
            <a:spLocks noChangeShapeType="1"/>
          </p:cNvSpPr>
          <p:nvPr/>
        </p:nvSpPr>
        <p:spPr bwMode="auto">
          <a:xfrm>
            <a:off x="3886200" y="3352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8" name="Rectangle 35"/>
          <p:cNvSpPr>
            <a:spLocks noChangeArrowheads="1"/>
          </p:cNvSpPr>
          <p:nvPr/>
        </p:nvSpPr>
        <p:spPr bwMode="auto">
          <a:xfrm>
            <a:off x="3938588" y="34290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c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2549" name="Rectangle 36"/>
          <p:cNvSpPr>
            <a:spLocks noChangeArrowheads="1"/>
          </p:cNvSpPr>
          <p:nvPr/>
        </p:nvSpPr>
        <p:spPr bwMode="auto">
          <a:xfrm>
            <a:off x="3817938" y="2362200"/>
            <a:ext cx="2659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函数 </a:t>
            </a:r>
            <a:r>
              <a:rPr lang="en-US" altLang="zh-CN"/>
              <a:t>p </a:t>
            </a:r>
            <a:r>
              <a:rPr lang="zh-CN" altLang="en-US" b="1">
                <a:latin typeface="Times New Roman" pitchFamily="18" charset="0"/>
              </a:rPr>
              <a:t>的活动记录</a:t>
            </a:r>
          </a:p>
        </p:txBody>
      </p:sp>
      <p:sp>
        <p:nvSpPr>
          <p:cNvPr id="22550" name="Rectangle 37"/>
          <p:cNvSpPr>
            <a:spLocks noChangeArrowheads="1"/>
          </p:cNvSpPr>
          <p:nvPr/>
        </p:nvSpPr>
        <p:spPr bwMode="auto">
          <a:xfrm>
            <a:off x="7010400" y="5562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0</a:t>
            </a:r>
          </a:p>
        </p:txBody>
      </p:sp>
      <p:sp>
        <p:nvSpPr>
          <p:cNvPr id="22551" name="Line 38"/>
          <p:cNvSpPr>
            <a:spLocks noChangeShapeType="1"/>
          </p:cNvSpPr>
          <p:nvPr/>
        </p:nvSpPr>
        <p:spPr bwMode="auto">
          <a:xfrm flipH="1">
            <a:off x="6477000" y="5791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2" name="Rectangle 39"/>
          <p:cNvSpPr>
            <a:spLocks noChangeArrowheads="1"/>
          </p:cNvSpPr>
          <p:nvPr/>
        </p:nvSpPr>
        <p:spPr bwMode="auto">
          <a:xfrm>
            <a:off x="7010400" y="48609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3</a:t>
            </a:r>
          </a:p>
        </p:txBody>
      </p:sp>
      <p:sp>
        <p:nvSpPr>
          <p:cNvPr id="22553" name="Line 40"/>
          <p:cNvSpPr>
            <a:spLocks noChangeShapeType="1"/>
          </p:cNvSpPr>
          <p:nvPr/>
        </p:nvSpPr>
        <p:spPr bwMode="auto">
          <a:xfrm flipH="1">
            <a:off x="6477000" y="50895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4" name="Rectangle 41"/>
          <p:cNvSpPr>
            <a:spLocks noChangeArrowheads="1"/>
          </p:cNvSpPr>
          <p:nvPr/>
        </p:nvSpPr>
        <p:spPr bwMode="auto">
          <a:xfrm>
            <a:off x="7010400" y="42672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4</a:t>
            </a:r>
          </a:p>
        </p:txBody>
      </p:sp>
      <p:sp>
        <p:nvSpPr>
          <p:cNvPr id="22555" name="Line 42"/>
          <p:cNvSpPr>
            <a:spLocks noChangeShapeType="1"/>
          </p:cNvSpPr>
          <p:nvPr/>
        </p:nvSpPr>
        <p:spPr bwMode="auto">
          <a:xfrm flipH="1">
            <a:off x="6477000" y="44958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6" name="Rectangle 43"/>
          <p:cNvSpPr>
            <a:spLocks noChangeArrowheads="1"/>
          </p:cNvSpPr>
          <p:nvPr/>
        </p:nvSpPr>
        <p:spPr bwMode="auto">
          <a:xfrm>
            <a:off x="7010400" y="3657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6</a:t>
            </a:r>
          </a:p>
        </p:txBody>
      </p:sp>
      <p:sp>
        <p:nvSpPr>
          <p:cNvPr id="22557" name="Line 44"/>
          <p:cNvSpPr>
            <a:spLocks noChangeShapeType="1"/>
          </p:cNvSpPr>
          <p:nvPr/>
        </p:nvSpPr>
        <p:spPr bwMode="auto">
          <a:xfrm flipH="1">
            <a:off x="6477000" y="3886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8" name="Rectangle 45"/>
          <p:cNvSpPr>
            <a:spLocks noChangeArrowheads="1"/>
          </p:cNvSpPr>
          <p:nvPr/>
        </p:nvSpPr>
        <p:spPr bwMode="auto">
          <a:xfrm>
            <a:off x="7086600" y="30480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26</a:t>
            </a:r>
          </a:p>
        </p:txBody>
      </p:sp>
      <p:sp>
        <p:nvSpPr>
          <p:cNvPr id="22559" name="Line 46"/>
          <p:cNvSpPr>
            <a:spLocks noChangeShapeType="1"/>
          </p:cNvSpPr>
          <p:nvPr/>
        </p:nvSpPr>
        <p:spPr bwMode="auto">
          <a:xfrm flipH="1">
            <a:off x="6477000" y="3276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23900" y="1600200"/>
            <a:ext cx="384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过程活动记录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举例</a:t>
            </a:r>
            <a:endParaRPr lang="zh-CN" altLang="en-US" b="1">
              <a:solidFill>
                <a:srgbClr val="800080"/>
              </a:solidFill>
            </a:endParaRPr>
          </a:p>
        </p:txBody>
      </p:sp>
      <p:sp>
        <p:nvSpPr>
          <p:cNvPr id="2355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267200" y="1752600"/>
            <a:ext cx="0" cy="4708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6858000" y="1752600"/>
            <a:ext cx="0" cy="4708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267200" y="646112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4267200" y="569912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849813" y="58515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控制信息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447800" y="2422525"/>
            <a:ext cx="2286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static int N</a:t>
            </a:r>
            <a:r>
              <a:rPr kumimoji="0" lang="zh-CN" altLang="en-US" sz="2000"/>
              <a:t>；</a:t>
            </a:r>
          </a:p>
          <a:p>
            <a:pPr>
              <a:buFont typeface="Wingdings" pitchFamily="2" charset="2"/>
              <a:buNone/>
            </a:pPr>
            <a:endParaRPr kumimoji="0" lang="zh-CN" altLang="en-US" sz="2000"/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void p( int a)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b;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c[10];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d[N];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e;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…</a:t>
            </a:r>
          </a:p>
          <a:p>
            <a:pPr>
              <a:buFont typeface="Wingdings" pitchFamily="2" charset="2"/>
              <a:buNone/>
            </a:pPr>
            <a:endParaRPr kumimoji="0" lang="en-US" altLang="zh-CN" sz="2000"/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 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4267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319588" y="51816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267200" y="4648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343400" y="4648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b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267200" y="4114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319588" y="41148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c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4191000" y="1219200"/>
            <a:ext cx="2659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函数 </a:t>
            </a:r>
            <a:r>
              <a:rPr lang="en-US" altLang="zh-CN"/>
              <a:t>p </a:t>
            </a:r>
            <a:r>
              <a:rPr lang="zh-CN" altLang="en-US" b="1">
                <a:latin typeface="Times New Roman" pitchFamily="18" charset="0"/>
              </a:rPr>
              <a:t>的活动记录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7391400" y="60801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0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6858000" y="63087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391400" y="537845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3</a:t>
            </a: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>
            <a:off x="6858000" y="560705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391400" y="48609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4</a:t>
            </a: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6858000" y="50895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391400" y="43275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6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6858000" y="45561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7467600" y="37941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26</a:t>
            </a:r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H="1">
            <a:off x="6858000" y="40227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1219200" y="5715000"/>
            <a:ext cx="229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800080"/>
                </a:solidFill>
              </a:rPr>
              <a:t>/*</a:t>
            </a:r>
            <a:r>
              <a:rPr lang="en-US" altLang="zh-CN">
                <a:solidFill>
                  <a:srgbClr val="800080"/>
                </a:solidFill>
              </a:rPr>
              <a:t>d</a:t>
            </a:r>
            <a:r>
              <a:rPr lang="zh-CN" altLang="en-US" b="1">
                <a:solidFill>
                  <a:srgbClr val="800080"/>
                </a:solidFill>
              </a:rPr>
              <a:t>为动态数组*</a:t>
            </a:r>
            <a:r>
              <a:rPr lang="en-US" altLang="zh-CN" b="1">
                <a:solidFill>
                  <a:srgbClr val="800080"/>
                </a:solidFill>
              </a:rPr>
              <a:t>/</a:t>
            </a:r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267200" y="3581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4267200" y="3048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4319588" y="30480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指向</a:t>
            </a:r>
            <a:r>
              <a:rPr lang="zh-CN" altLang="en-US">
                <a:solidFill>
                  <a:srgbClr val="800080"/>
                </a:solidFill>
              </a:rPr>
              <a:t> </a:t>
            </a:r>
            <a:r>
              <a:rPr lang="en-US" altLang="zh-CN">
                <a:solidFill>
                  <a:srgbClr val="800080"/>
                </a:solidFill>
              </a:rPr>
              <a:t>d </a:t>
            </a:r>
            <a:r>
              <a:rPr lang="zh-CN" altLang="en-US" b="1">
                <a:solidFill>
                  <a:srgbClr val="800080"/>
                </a:solidFill>
              </a:rPr>
              <a:t>的指针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4319588" y="35814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内情向量（</a:t>
            </a:r>
            <a:r>
              <a:rPr lang="en-US" altLang="zh-CN">
                <a:solidFill>
                  <a:srgbClr val="800080"/>
                </a:solidFill>
              </a:rPr>
              <a:t>N</a:t>
            </a:r>
            <a:r>
              <a:rPr lang="zh-CN" altLang="en-US" b="1">
                <a:solidFill>
                  <a:srgbClr val="800080"/>
                </a:solidFill>
              </a:rPr>
              <a:t>）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4267200" y="2514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4319588" y="25146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e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4267200" y="1981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319588" y="19812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d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7467600" y="3276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27</a:t>
            </a:r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H="1">
            <a:off x="6858000" y="3505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7467600" y="27273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28</a:t>
            </a:r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>
            <a:off x="6858000" y="29559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7467600" y="2209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30</a:t>
            </a:r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 flipH="1">
            <a:off x="6858000" y="2438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7162800" y="16764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30+2N</a:t>
            </a: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H="1">
            <a:off x="6858000" y="19050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600" y="11731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458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990600" y="1817688"/>
            <a:ext cx="8267700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含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嵌套过程说明语言的栈式分配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主要问题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/>
              <a:t>   </a:t>
            </a:r>
            <a:r>
              <a:rPr lang="zh-CN" altLang="en-US" b="1">
                <a:latin typeface="Times New Roman" pitchFamily="18" charset="0"/>
              </a:rPr>
              <a:t>解决对非局部量的引用（存取）</a:t>
            </a:r>
            <a:endParaRPr kumimoji="0" lang="zh-CN" altLang="en-US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解决方案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/>
              <a:t>   采用 </a:t>
            </a:r>
            <a:r>
              <a:rPr kumimoji="0" lang="en-US" altLang="zh-CN">
                <a:solidFill>
                  <a:srgbClr val="800080"/>
                </a:solidFill>
              </a:rPr>
              <a:t>Display </a:t>
            </a:r>
            <a:r>
              <a:rPr kumimoji="0" lang="zh-CN" altLang="en-US" b="1">
                <a:solidFill>
                  <a:srgbClr val="800080"/>
                </a:solidFill>
              </a:rPr>
              <a:t>表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/>
              <a:t>   为活动记录增加</a:t>
            </a:r>
            <a:r>
              <a:rPr kumimoji="0" lang="zh-CN" altLang="en-US" b="1">
                <a:solidFill>
                  <a:srgbClr val="800080"/>
                </a:solidFill>
              </a:rPr>
              <a:t>静态链</a:t>
            </a:r>
            <a:r>
              <a:rPr kumimoji="0" lang="zh-CN" altLang="en-US" b="1"/>
              <a:t>域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8788" y="11731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560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84213" y="1817688"/>
            <a:ext cx="8307387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采用</a:t>
            </a:r>
            <a:r>
              <a:rPr kumimoji="0" lang="zh-CN" altLang="en-US" b="1"/>
              <a:t> </a:t>
            </a:r>
            <a:r>
              <a:rPr kumimoji="0" lang="en-US" altLang="zh-CN">
                <a:solidFill>
                  <a:srgbClr val="800080"/>
                </a:solidFill>
              </a:rPr>
              <a:t>Display </a:t>
            </a:r>
            <a:r>
              <a:rPr kumimoji="0" lang="zh-CN" altLang="en-US" b="1">
                <a:solidFill>
                  <a:srgbClr val="800080"/>
                </a:solidFill>
              </a:rPr>
              <a:t>表 </a:t>
            </a:r>
            <a:r>
              <a:rPr kumimoji="0" lang="zh-CN" altLang="en-US" b="1"/>
              <a:t>（或称全局 </a:t>
            </a:r>
            <a:r>
              <a:rPr kumimoji="0" lang="en-US" altLang="zh-CN"/>
              <a:t>Display </a:t>
            </a:r>
            <a:r>
              <a:rPr kumimoji="0" lang="zh-CN" altLang="en-US" b="1"/>
              <a:t>表）</a:t>
            </a:r>
            <a:r>
              <a:rPr kumimoji="0" lang="zh-CN" altLang="en-US"/>
              <a:t> 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/>
              <a:t>    </a:t>
            </a:r>
            <a:r>
              <a:rPr kumimoji="0" lang="en-US" altLang="zh-CN"/>
              <a:t>Display </a:t>
            </a:r>
            <a:r>
              <a:rPr kumimoji="0" lang="zh-CN" altLang="en-US" b="1"/>
              <a:t>表记录各嵌套层当前过程的活动记录在运行栈</a:t>
            </a:r>
          </a:p>
          <a:p>
            <a:pPr lvl="1">
              <a:buFontTx/>
              <a:buNone/>
            </a:pPr>
            <a:r>
              <a:rPr kumimoji="0" lang="zh-CN" altLang="en-US" b="1"/>
              <a:t>   上的起始位置（</a:t>
            </a:r>
            <a:r>
              <a:rPr lang="zh-CN" altLang="en-US" b="1"/>
              <a:t>基地址</a:t>
            </a:r>
            <a:r>
              <a:rPr kumimoji="0" lang="zh-CN" altLang="en-US" b="1"/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>
                <a:latin typeface="Times New Roman" pitchFamily="18" charset="0"/>
              </a:rPr>
              <a:t>   </a:t>
            </a:r>
            <a:r>
              <a:rPr lang="zh-CN" altLang="en-US" b="1"/>
              <a:t>当前激活过程的层次为</a:t>
            </a:r>
            <a:r>
              <a:rPr lang="en-US" altLang="zh-CN"/>
              <a:t>K</a:t>
            </a:r>
            <a:r>
              <a:rPr lang="zh-CN" altLang="en-US" b="1"/>
              <a:t>（主程序的层次设为</a:t>
            </a:r>
            <a:r>
              <a:rPr lang="en-US" altLang="zh-CN" i="1"/>
              <a:t>0</a:t>
            </a:r>
            <a:r>
              <a:rPr lang="zh-CN" altLang="en-US" b="1"/>
              <a:t>），</a:t>
            </a:r>
          </a:p>
          <a:p>
            <a:pPr lvl="1">
              <a:buFontTx/>
              <a:buNone/>
            </a:pPr>
            <a:r>
              <a:rPr lang="zh-CN" altLang="en-US" b="1"/>
              <a:t>   则对应的 </a:t>
            </a:r>
            <a:r>
              <a:rPr lang="en-US" altLang="zh-CN"/>
              <a:t>Display </a:t>
            </a:r>
            <a:r>
              <a:rPr lang="zh-CN" altLang="en-US" b="1"/>
              <a:t>表含有 </a:t>
            </a:r>
            <a:r>
              <a:rPr lang="en-US" altLang="zh-CN"/>
              <a:t>K+1 </a:t>
            </a:r>
            <a:r>
              <a:rPr lang="zh-CN" altLang="en-US" b="1"/>
              <a:t>个单元，依次存放着</a:t>
            </a:r>
          </a:p>
          <a:p>
            <a:pPr lvl="1">
              <a:buFontTx/>
              <a:buNone/>
            </a:pPr>
            <a:r>
              <a:rPr lang="zh-CN" altLang="en-US" b="1"/>
              <a:t>   现行层，直接外层</a:t>
            </a:r>
            <a:r>
              <a:rPr lang="en-US" altLang="zh-CN" b="1"/>
              <a:t>…</a:t>
            </a:r>
            <a:r>
              <a:rPr lang="zh-CN" altLang="en-US" b="1"/>
              <a:t>直至最外层的每一过程的最新活</a:t>
            </a:r>
          </a:p>
          <a:p>
            <a:pPr lvl="1">
              <a:buFontTx/>
              <a:buNone/>
            </a:pPr>
            <a:r>
              <a:rPr lang="zh-CN" altLang="en-US" b="1"/>
              <a:t>   动记录的基地址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嵌套作用域规则确保每一时刻</a:t>
            </a:r>
            <a:r>
              <a:rPr kumimoji="0" lang="en-US" altLang="zh-CN"/>
              <a:t>Display </a:t>
            </a:r>
            <a:r>
              <a:rPr kumimoji="0" lang="zh-CN" altLang="en-US" b="1"/>
              <a:t>表</a:t>
            </a:r>
            <a:r>
              <a:rPr lang="zh-CN" altLang="en-US" b="1"/>
              <a:t>内容的唯一性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 </a:t>
            </a:r>
            <a:r>
              <a:rPr kumimoji="0" lang="en-US" altLang="zh-CN"/>
              <a:t>Display </a:t>
            </a:r>
            <a:r>
              <a:rPr kumimoji="0" lang="zh-CN" altLang="en-US" b="1"/>
              <a:t>表</a:t>
            </a:r>
            <a:r>
              <a:rPr lang="zh-CN" altLang="en-US" b="1"/>
              <a:t>的大小（即最多嵌套的层数）取决于实现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020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76300" y="1528763"/>
            <a:ext cx="48387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en-US" altLang="zh-CN"/>
              <a:t>Display </a:t>
            </a:r>
            <a:r>
              <a:rPr kumimoji="0" lang="zh-CN" altLang="en-US" b="1"/>
              <a:t>表方案</a:t>
            </a:r>
            <a:r>
              <a:rPr kumimoji="0" lang="zh-CN" altLang="en-US" b="1">
                <a:solidFill>
                  <a:srgbClr val="800080"/>
                </a:solidFill>
              </a:rPr>
              <a:t>举例</a:t>
            </a:r>
            <a:endParaRPr lang="zh-CN" altLang="en-US" b="1">
              <a:solidFill>
                <a:srgbClr val="800080"/>
              </a:solidFill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program Main( I,O)</a:t>
            </a:r>
            <a:r>
              <a:rPr kumimoji="0" lang="zh-CN" altLang="en-US" sz="1800" b="1"/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end.   /*main*/</a:t>
            </a:r>
          </a:p>
        </p:txBody>
      </p:sp>
      <p:sp>
        <p:nvSpPr>
          <p:cNvPr id="26630" name="Rectangle 17"/>
          <p:cNvSpPr>
            <a:spLocks noChangeArrowheads="1"/>
          </p:cNvSpPr>
          <p:nvPr/>
        </p:nvSpPr>
        <p:spPr bwMode="auto">
          <a:xfrm>
            <a:off x="1604963" y="2565400"/>
            <a:ext cx="38306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/>
              <a:t>过程 </a:t>
            </a:r>
            <a:r>
              <a:rPr lang="en-US" altLang="zh-CN" sz="2000"/>
              <a:t>R </a:t>
            </a:r>
            <a:r>
              <a:rPr lang="zh-CN" altLang="en-US" sz="2000" b="1"/>
              <a:t>被第二次激活后运行栈和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000"/>
              <a:t>Display </a:t>
            </a:r>
            <a:r>
              <a:rPr lang="zh-CN" altLang="en-US" sz="2000" b="1"/>
              <a:t>寄存器 </a:t>
            </a:r>
            <a:r>
              <a:rPr lang="en-US" altLang="zh-CN" sz="2000">
                <a:solidFill>
                  <a:srgbClr val="800080"/>
                </a:solidFill>
              </a:rPr>
              <a:t>D[i]</a:t>
            </a:r>
            <a:r>
              <a:rPr lang="en-US" altLang="zh-CN" sz="2000"/>
              <a:t> </a:t>
            </a:r>
            <a:r>
              <a:rPr lang="zh-CN" altLang="en-US" sz="2000" b="1"/>
              <a:t>的情况</a:t>
            </a:r>
          </a:p>
        </p:txBody>
      </p:sp>
      <p:sp>
        <p:nvSpPr>
          <p:cNvPr id="26631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34"/>
          <p:cNvSpPr>
            <a:spLocks noChangeShapeType="1"/>
          </p:cNvSpPr>
          <p:nvPr/>
        </p:nvSpPr>
        <p:spPr bwMode="auto">
          <a:xfrm>
            <a:off x="2773363" y="3397250"/>
            <a:ext cx="0" cy="33401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6" name="Line 35"/>
          <p:cNvSpPr>
            <a:spLocks noChangeShapeType="1"/>
          </p:cNvSpPr>
          <p:nvPr/>
        </p:nvSpPr>
        <p:spPr bwMode="auto">
          <a:xfrm>
            <a:off x="5364163" y="3397250"/>
            <a:ext cx="0" cy="33401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7" name="Line 36"/>
          <p:cNvSpPr>
            <a:spLocks noChangeShapeType="1"/>
          </p:cNvSpPr>
          <p:nvPr/>
        </p:nvSpPr>
        <p:spPr bwMode="auto">
          <a:xfrm>
            <a:off x="2773363" y="67373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8" name="Line 37"/>
          <p:cNvSpPr>
            <a:spLocks noChangeShapeType="1"/>
          </p:cNvSpPr>
          <p:nvPr/>
        </p:nvSpPr>
        <p:spPr bwMode="auto">
          <a:xfrm>
            <a:off x="2773363" y="62039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9" name="Rectangle 38"/>
          <p:cNvSpPr>
            <a:spLocks noChangeArrowheads="1"/>
          </p:cNvSpPr>
          <p:nvPr/>
        </p:nvSpPr>
        <p:spPr bwMode="auto">
          <a:xfrm>
            <a:off x="2825750" y="6264275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main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0" name="Line 39"/>
          <p:cNvSpPr>
            <a:spLocks noChangeShapeType="1"/>
          </p:cNvSpPr>
          <p:nvPr/>
        </p:nvSpPr>
        <p:spPr bwMode="auto">
          <a:xfrm>
            <a:off x="2773363" y="56705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1" name="Rectangle 40"/>
          <p:cNvSpPr>
            <a:spLocks noChangeArrowheads="1"/>
          </p:cNvSpPr>
          <p:nvPr/>
        </p:nvSpPr>
        <p:spPr bwMode="auto">
          <a:xfrm>
            <a:off x="2825750" y="52133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P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2" name="Line 41"/>
          <p:cNvSpPr>
            <a:spLocks noChangeShapeType="1"/>
          </p:cNvSpPr>
          <p:nvPr/>
        </p:nvSpPr>
        <p:spPr bwMode="auto">
          <a:xfrm>
            <a:off x="2773363" y="51371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3" name="Rectangle 42"/>
          <p:cNvSpPr>
            <a:spLocks noChangeArrowheads="1"/>
          </p:cNvSpPr>
          <p:nvPr/>
        </p:nvSpPr>
        <p:spPr bwMode="auto">
          <a:xfrm>
            <a:off x="2773363" y="467995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Q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4" name="Line 43"/>
          <p:cNvSpPr>
            <a:spLocks noChangeShapeType="1"/>
          </p:cNvSpPr>
          <p:nvPr/>
        </p:nvSpPr>
        <p:spPr bwMode="auto">
          <a:xfrm>
            <a:off x="2773363" y="46037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5" name="Rectangle 44"/>
          <p:cNvSpPr>
            <a:spLocks noChangeArrowheads="1"/>
          </p:cNvSpPr>
          <p:nvPr/>
        </p:nvSpPr>
        <p:spPr bwMode="auto">
          <a:xfrm>
            <a:off x="2825750" y="41465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R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6" name="Rectangle 45"/>
          <p:cNvSpPr>
            <a:spLocks noChangeArrowheads="1"/>
          </p:cNvSpPr>
          <p:nvPr/>
        </p:nvSpPr>
        <p:spPr bwMode="auto">
          <a:xfrm>
            <a:off x="2825750" y="57467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S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7" name="Line 46"/>
          <p:cNvSpPr>
            <a:spLocks noChangeShapeType="1"/>
          </p:cNvSpPr>
          <p:nvPr/>
        </p:nvSpPr>
        <p:spPr bwMode="auto">
          <a:xfrm>
            <a:off x="2773363" y="40703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8" name="Line 47"/>
          <p:cNvSpPr>
            <a:spLocks noChangeShapeType="1"/>
          </p:cNvSpPr>
          <p:nvPr/>
        </p:nvSpPr>
        <p:spPr bwMode="auto">
          <a:xfrm flipH="1">
            <a:off x="2239963" y="666115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9" name="Line 48"/>
          <p:cNvSpPr>
            <a:spLocks noChangeShapeType="1"/>
          </p:cNvSpPr>
          <p:nvPr/>
        </p:nvSpPr>
        <p:spPr bwMode="auto">
          <a:xfrm flipH="1">
            <a:off x="2239963" y="3487738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0" name="Rectangle 49"/>
          <p:cNvSpPr>
            <a:spLocks noChangeArrowheads="1"/>
          </p:cNvSpPr>
          <p:nvPr/>
        </p:nvSpPr>
        <p:spPr bwMode="auto">
          <a:xfrm>
            <a:off x="1401763" y="331946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SP</a:t>
            </a:r>
            <a:endParaRPr lang="en-US" altLang="zh-CN" sz="2000" b="1"/>
          </a:p>
        </p:txBody>
      </p:sp>
      <p:sp>
        <p:nvSpPr>
          <p:cNvPr id="26651" name="Rectangle 50"/>
          <p:cNvSpPr>
            <a:spLocks noChangeArrowheads="1"/>
          </p:cNvSpPr>
          <p:nvPr/>
        </p:nvSpPr>
        <p:spPr bwMode="auto">
          <a:xfrm>
            <a:off x="1590675" y="64166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D[0]</a:t>
            </a:r>
          </a:p>
        </p:txBody>
      </p:sp>
      <p:sp>
        <p:nvSpPr>
          <p:cNvPr id="26652" name="Line 51"/>
          <p:cNvSpPr>
            <a:spLocks noChangeShapeType="1"/>
          </p:cNvSpPr>
          <p:nvPr/>
        </p:nvSpPr>
        <p:spPr bwMode="auto">
          <a:xfrm flipH="1">
            <a:off x="2239963" y="559435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3" name="Rectangle 52"/>
          <p:cNvSpPr>
            <a:spLocks noChangeArrowheads="1"/>
          </p:cNvSpPr>
          <p:nvPr/>
        </p:nvSpPr>
        <p:spPr bwMode="auto">
          <a:xfrm>
            <a:off x="1590675" y="53498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D[1]</a:t>
            </a:r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2239963" y="506095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5" name="Rectangle 54"/>
          <p:cNvSpPr>
            <a:spLocks noChangeArrowheads="1"/>
          </p:cNvSpPr>
          <p:nvPr/>
        </p:nvSpPr>
        <p:spPr bwMode="auto">
          <a:xfrm>
            <a:off x="1590675" y="48164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D[2]</a:t>
            </a:r>
          </a:p>
        </p:txBody>
      </p:sp>
      <p:sp>
        <p:nvSpPr>
          <p:cNvPr id="26656" name="Line 55"/>
          <p:cNvSpPr>
            <a:spLocks noChangeShapeType="1"/>
          </p:cNvSpPr>
          <p:nvPr/>
        </p:nvSpPr>
        <p:spPr bwMode="auto">
          <a:xfrm flipH="1">
            <a:off x="2239963" y="4037013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7" name="Rectangle 56"/>
          <p:cNvSpPr>
            <a:spLocks noChangeArrowheads="1"/>
          </p:cNvSpPr>
          <p:nvPr/>
        </p:nvSpPr>
        <p:spPr bwMode="auto">
          <a:xfrm>
            <a:off x="1590675" y="3792538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D[3]</a:t>
            </a:r>
          </a:p>
        </p:txBody>
      </p:sp>
      <p:sp>
        <p:nvSpPr>
          <p:cNvPr id="26658" name="Rectangle 57"/>
          <p:cNvSpPr>
            <a:spLocks noChangeArrowheads="1"/>
          </p:cNvSpPr>
          <p:nvPr/>
        </p:nvSpPr>
        <p:spPr bwMode="auto">
          <a:xfrm>
            <a:off x="2824163" y="364807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R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>
            <a:off x="2771775" y="357187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33400" y="119538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1843088"/>
            <a:ext cx="84582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en-US" altLang="zh-CN">
                <a:solidFill>
                  <a:srgbClr val="800080"/>
                </a:solidFill>
              </a:rPr>
              <a:t>Display </a:t>
            </a:r>
            <a:r>
              <a:rPr kumimoji="0" lang="zh-CN" altLang="en-US" b="1">
                <a:solidFill>
                  <a:srgbClr val="800080"/>
                </a:solidFill>
              </a:rPr>
              <a:t>表的维护</a:t>
            </a:r>
            <a:r>
              <a:rPr kumimoji="0" lang="zh-CN" altLang="en-US" b="1"/>
              <a:t>（过程被调用和返回时的保存和恢复）</a:t>
            </a:r>
            <a:r>
              <a:rPr kumimoji="0" lang="zh-CN" altLang="en-US" b="1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447800" y="3062288"/>
            <a:ext cx="73914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方法一  极端的方法是把整个 </a:t>
            </a:r>
            <a:r>
              <a:rPr lang="en-US" altLang="zh-CN"/>
              <a:t>Display </a:t>
            </a:r>
            <a:r>
              <a:rPr lang="zh-CN" altLang="en-US" b="1"/>
              <a:t>表存入活动记录</a:t>
            </a:r>
          </a:p>
          <a:p>
            <a:pPr>
              <a:buFont typeface="Wingdings" pitchFamily="2" charset="2"/>
              <a:buNone/>
            </a:pPr>
            <a:r>
              <a:rPr lang="zh-CN" altLang="en-US" b="1"/>
              <a:t>             若过程为第 </a:t>
            </a:r>
            <a:r>
              <a:rPr lang="en-US" altLang="zh-CN" i="1"/>
              <a:t>n </a:t>
            </a:r>
            <a:r>
              <a:rPr lang="zh-CN" altLang="en-US" b="1"/>
              <a:t>层，则需要保存 </a:t>
            </a:r>
            <a:r>
              <a:rPr lang="en-US" altLang="zh-CN"/>
              <a:t>D[0] ~D[</a:t>
            </a:r>
            <a:r>
              <a:rPr lang="en-US" altLang="zh-CN" i="1"/>
              <a:t>n</a:t>
            </a:r>
            <a:r>
              <a:rPr lang="en-US" altLang="zh-CN"/>
              <a:t>] </a:t>
            </a:r>
            <a:r>
              <a:rPr lang="zh-CN" altLang="en-US" b="1"/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1000" b="1"/>
          </a:p>
          <a:p>
            <a:pPr>
              <a:buFont typeface="Wingdings" pitchFamily="2" charset="2"/>
              <a:buNone/>
            </a:pPr>
            <a:r>
              <a:rPr lang="zh-CN" altLang="en-US" b="1"/>
              <a:t>              一个过程（处于第 </a:t>
            </a:r>
            <a:r>
              <a:rPr lang="en-US" altLang="zh-CN" i="1"/>
              <a:t>n </a:t>
            </a:r>
            <a:r>
              <a:rPr lang="zh-CN" altLang="en-US" b="1"/>
              <a:t>层）被调用时，从调用</a:t>
            </a:r>
          </a:p>
          <a:p>
            <a:pPr>
              <a:buFont typeface="Wingdings" pitchFamily="2" charset="2"/>
              <a:buNone/>
            </a:pPr>
            <a:r>
              <a:rPr lang="zh-CN" altLang="en-US" b="1"/>
              <a:t>              过程的 </a:t>
            </a:r>
            <a:r>
              <a:rPr lang="en-US" altLang="zh-CN"/>
              <a:t>Display </a:t>
            </a:r>
            <a:r>
              <a:rPr lang="zh-CN" altLang="en-US" b="1"/>
              <a:t>表中自下向上抄录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 b="1"/>
              <a:t>个 </a:t>
            </a:r>
            <a:r>
              <a:rPr lang="en-US" altLang="zh-CN"/>
              <a:t>TOP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          </a:t>
            </a:r>
            <a:r>
              <a:rPr lang="zh-CN" altLang="en-US" b="1"/>
              <a:t>值，再加上本层的 </a:t>
            </a:r>
            <a:r>
              <a:rPr lang="en-US" altLang="zh-CN"/>
              <a:t>TOP </a:t>
            </a:r>
            <a:r>
              <a:rPr lang="zh-CN" altLang="en-US" b="1"/>
              <a:t>值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447800" y="5348288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方法二  只在活动记录保存一个的 </a:t>
            </a:r>
            <a:r>
              <a:rPr lang="en-US" altLang="zh-CN"/>
              <a:t>Display </a:t>
            </a:r>
            <a:r>
              <a:rPr lang="zh-CN" altLang="en-US" b="1"/>
              <a:t>表项，在静</a:t>
            </a:r>
          </a:p>
          <a:p>
            <a:pPr>
              <a:buFont typeface="Wingdings" pitchFamily="2" charset="2"/>
              <a:buNone/>
            </a:pPr>
            <a:r>
              <a:rPr lang="zh-CN" altLang="en-US" b="1"/>
              <a:t>             态存储区或专用寄存器中维护全局 </a:t>
            </a:r>
            <a:r>
              <a:rPr lang="en-US" altLang="zh-CN"/>
              <a:t>Display </a:t>
            </a:r>
            <a:r>
              <a:rPr lang="zh-CN" altLang="en-US" b="1"/>
              <a:t>表</a:t>
            </a:r>
          </a:p>
        </p:txBody>
      </p:sp>
      <p:sp>
        <p:nvSpPr>
          <p:cNvPr id="276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5800" y="1020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76300" y="1600200"/>
            <a:ext cx="48387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en-US" altLang="zh-CN"/>
              <a:t>Display </a:t>
            </a:r>
            <a:r>
              <a:rPr kumimoji="0" lang="zh-CN" altLang="en-US" b="1"/>
              <a:t>表的维护</a:t>
            </a:r>
            <a:r>
              <a:rPr kumimoji="0" lang="zh-CN" altLang="en-US" b="1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2743200" y="33528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5334000" y="33528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2743200" y="6781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2743200" y="6248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795588" y="630872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main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743200" y="5715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2795588" y="52578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P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2743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2743200" y="4724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Q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>
            <a:off x="2743200" y="4648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2795588" y="41148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/>
              <a:t>Display </a:t>
            </a:r>
            <a:r>
              <a:rPr lang="zh-CN" altLang="en-US" sz="2000" b="1"/>
              <a:t>表</a:t>
            </a:r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258888" y="2681288"/>
            <a:ext cx="4640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zh-CN" altLang="en-US" b="1"/>
              <a:t>活动记录中保存完整的</a:t>
            </a:r>
            <a:r>
              <a:rPr lang="en-US" altLang="zh-CN"/>
              <a:t>Display </a:t>
            </a:r>
            <a:r>
              <a:rPr lang="zh-CN" altLang="en-US" b="1"/>
              <a:t>表</a:t>
            </a:r>
          </a:p>
        </p:txBody>
      </p:sp>
      <p:sp>
        <p:nvSpPr>
          <p:cNvPr id="28689" name="Rectangle 22"/>
          <p:cNvSpPr>
            <a:spLocks noChangeArrowheads="1"/>
          </p:cNvSpPr>
          <p:nvPr/>
        </p:nvSpPr>
        <p:spPr bwMode="auto">
          <a:xfrm>
            <a:off x="2795588" y="57912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S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690" name="Line 23"/>
          <p:cNvSpPr>
            <a:spLocks noChangeShapeType="1"/>
          </p:cNvSpPr>
          <p:nvPr/>
        </p:nvSpPr>
        <p:spPr bwMode="auto">
          <a:xfrm>
            <a:off x="2743200" y="352107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1" name="Line 24"/>
          <p:cNvSpPr>
            <a:spLocks noChangeShapeType="1"/>
          </p:cNvSpPr>
          <p:nvPr/>
        </p:nvSpPr>
        <p:spPr bwMode="auto">
          <a:xfrm flipH="1" flipV="1">
            <a:off x="2209800" y="6172200"/>
            <a:ext cx="533400" cy="5334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2" name="Line 25"/>
          <p:cNvSpPr>
            <a:spLocks noChangeShapeType="1"/>
          </p:cNvSpPr>
          <p:nvPr/>
        </p:nvSpPr>
        <p:spPr bwMode="auto">
          <a:xfrm flipH="1">
            <a:off x="2209800" y="3444875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3" name="Rectangle 26"/>
          <p:cNvSpPr>
            <a:spLocks noChangeArrowheads="1"/>
          </p:cNvSpPr>
          <p:nvPr/>
        </p:nvSpPr>
        <p:spPr bwMode="auto">
          <a:xfrm>
            <a:off x="1371600" y="3276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endParaRPr lang="en-US" altLang="zh-CN" sz="2000" b="1"/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1027113" y="59277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D[0]</a:t>
            </a:r>
          </a:p>
        </p:txBody>
      </p:sp>
      <p:sp>
        <p:nvSpPr>
          <p:cNvPr id="28695" name="Line 28"/>
          <p:cNvSpPr>
            <a:spLocks noChangeShapeType="1"/>
          </p:cNvSpPr>
          <p:nvPr/>
        </p:nvSpPr>
        <p:spPr bwMode="auto">
          <a:xfrm flipH="1">
            <a:off x="2209800" y="5638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6" name="Rectangle 29"/>
          <p:cNvSpPr>
            <a:spLocks noChangeArrowheads="1"/>
          </p:cNvSpPr>
          <p:nvPr/>
        </p:nvSpPr>
        <p:spPr bwMode="auto">
          <a:xfrm>
            <a:off x="1027113" y="53943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D[1]</a:t>
            </a:r>
          </a:p>
        </p:txBody>
      </p:sp>
      <p:sp>
        <p:nvSpPr>
          <p:cNvPr id="28697" name="Line 30"/>
          <p:cNvSpPr>
            <a:spLocks noChangeShapeType="1"/>
          </p:cNvSpPr>
          <p:nvPr/>
        </p:nvSpPr>
        <p:spPr bwMode="auto">
          <a:xfrm flipH="1">
            <a:off x="2209800" y="51054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8" name="Rectangle 31"/>
          <p:cNvSpPr>
            <a:spLocks noChangeArrowheads="1"/>
          </p:cNvSpPr>
          <p:nvPr/>
        </p:nvSpPr>
        <p:spPr bwMode="auto">
          <a:xfrm>
            <a:off x="1027113" y="48609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D[2]</a:t>
            </a:r>
          </a:p>
        </p:txBody>
      </p:sp>
      <p:sp>
        <p:nvSpPr>
          <p:cNvPr id="28699" name="Line 32"/>
          <p:cNvSpPr>
            <a:spLocks noChangeShapeType="1"/>
          </p:cNvSpPr>
          <p:nvPr/>
        </p:nvSpPr>
        <p:spPr bwMode="auto">
          <a:xfrm flipH="1">
            <a:off x="2209800" y="4587875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0" name="Rectangle 33"/>
          <p:cNvSpPr>
            <a:spLocks noChangeArrowheads="1"/>
          </p:cNvSpPr>
          <p:nvPr/>
        </p:nvSpPr>
        <p:spPr bwMode="auto">
          <a:xfrm>
            <a:off x="1027113" y="4343400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D[3]</a:t>
            </a:r>
          </a:p>
        </p:txBody>
      </p:sp>
      <p:sp>
        <p:nvSpPr>
          <p:cNvPr id="28701" name="Rectangle 34"/>
          <p:cNvSpPr>
            <a:spLocks noChangeArrowheads="1"/>
          </p:cNvSpPr>
          <p:nvPr/>
        </p:nvSpPr>
        <p:spPr bwMode="auto">
          <a:xfrm>
            <a:off x="2819400" y="3657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R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702" name="Line 35"/>
          <p:cNvSpPr>
            <a:spLocks noChangeShapeType="1"/>
          </p:cNvSpPr>
          <p:nvPr/>
        </p:nvSpPr>
        <p:spPr bwMode="auto">
          <a:xfrm>
            <a:off x="1676400" y="4038600"/>
            <a:ext cx="0" cy="2362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3" name="Line 36"/>
          <p:cNvSpPr>
            <a:spLocks noChangeShapeType="1"/>
          </p:cNvSpPr>
          <p:nvPr/>
        </p:nvSpPr>
        <p:spPr bwMode="auto">
          <a:xfrm>
            <a:off x="2362200" y="4038600"/>
            <a:ext cx="0" cy="2362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4" name="Line 37"/>
          <p:cNvSpPr>
            <a:spLocks noChangeShapeType="1"/>
          </p:cNvSpPr>
          <p:nvPr/>
        </p:nvSpPr>
        <p:spPr bwMode="auto">
          <a:xfrm>
            <a:off x="1676400" y="64008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5" name="Line 38"/>
          <p:cNvSpPr>
            <a:spLocks noChangeShapeType="1"/>
          </p:cNvSpPr>
          <p:nvPr/>
        </p:nvSpPr>
        <p:spPr bwMode="auto">
          <a:xfrm>
            <a:off x="1676400" y="58674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6" name="Line 39"/>
          <p:cNvSpPr>
            <a:spLocks noChangeShapeType="1"/>
          </p:cNvSpPr>
          <p:nvPr/>
        </p:nvSpPr>
        <p:spPr bwMode="auto">
          <a:xfrm>
            <a:off x="1676400" y="53340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7" name="Line 40"/>
          <p:cNvSpPr>
            <a:spLocks noChangeShapeType="1"/>
          </p:cNvSpPr>
          <p:nvPr/>
        </p:nvSpPr>
        <p:spPr bwMode="auto">
          <a:xfrm>
            <a:off x="1676400" y="48006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8" name="Line 41"/>
          <p:cNvSpPr>
            <a:spLocks noChangeShapeType="1"/>
          </p:cNvSpPr>
          <p:nvPr/>
        </p:nvSpPr>
        <p:spPr bwMode="auto">
          <a:xfrm>
            <a:off x="1676400" y="42672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9" name="Arc 42"/>
          <p:cNvSpPr>
            <a:spLocks/>
          </p:cNvSpPr>
          <p:nvPr/>
        </p:nvSpPr>
        <p:spPr bwMode="auto">
          <a:xfrm>
            <a:off x="835025" y="3762375"/>
            <a:ext cx="2139950" cy="885825"/>
          </a:xfrm>
          <a:custGeom>
            <a:avLst/>
            <a:gdLst>
              <a:gd name="T0" fmla="*/ 115963 w 43200"/>
              <a:gd name="T1" fmla="*/ 885825 h 31381"/>
              <a:gd name="T2" fmla="*/ 2139950 w 43200"/>
              <a:gd name="T3" fmla="*/ 609726 h 31381"/>
              <a:gd name="T4" fmla="*/ 1069975 w 43200"/>
              <a:gd name="T5" fmla="*/ 609726 h 31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381" fill="none" extrusionOk="0">
                <a:moveTo>
                  <a:pt x="2341" y="31380"/>
                </a:moveTo>
                <a:cubicBezTo>
                  <a:pt x="802" y="28350"/>
                  <a:pt x="0" y="2499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31381" stroke="0" extrusionOk="0">
                <a:moveTo>
                  <a:pt x="2341" y="31380"/>
                </a:moveTo>
                <a:cubicBezTo>
                  <a:pt x="802" y="28350"/>
                  <a:pt x="0" y="2499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341" y="31380"/>
                </a:lnTo>
                <a:close/>
              </a:path>
            </a:pathLst>
          </a:cu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10" name="Text Box 43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program Main( I,O)</a:t>
            </a:r>
            <a:r>
              <a:rPr kumimoji="0" lang="zh-CN" altLang="en-US" sz="1800" b="1"/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end.   /*main*/</a:t>
            </a:r>
          </a:p>
        </p:txBody>
      </p:sp>
      <p:sp>
        <p:nvSpPr>
          <p:cNvPr id="28711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3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4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5800" y="1020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876300" y="1600200"/>
            <a:ext cx="48387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en-US" altLang="zh-CN"/>
              <a:t>Display </a:t>
            </a:r>
            <a:r>
              <a:rPr kumimoji="0" lang="zh-CN" altLang="en-US" b="1"/>
              <a:t>表的维护</a:t>
            </a:r>
            <a:r>
              <a:rPr kumimoji="0" lang="zh-CN" altLang="en-US" b="1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9436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program Main( I,O)</a:t>
            </a:r>
            <a:r>
              <a:rPr kumimoji="0" lang="zh-CN" altLang="en-US" sz="1800" b="1"/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 … P; …</a:t>
            </a:r>
            <a:endParaRPr kumimoji="0" lang="en-US" altLang="zh-CN" sz="1800" b="1">
              <a:solidFill>
                <a:srgbClr val="800080"/>
              </a:solidFill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end.   /*main*/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1187450" y="3357563"/>
            <a:ext cx="31750" cy="3311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5715000" y="3357563"/>
            <a:ext cx="0" cy="3311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219200" y="6669088"/>
            <a:ext cx="449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1219200" y="5983288"/>
            <a:ext cx="449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219200" y="6119813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saved             </a:t>
            </a:r>
            <a:r>
              <a:rPr lang="en-US" altLang="zh-CN" sz="2000">
                <a:solidFill>
                  <a:srgbClr val="800080"/>
                </a:solidFill>
                <a:ea typeface="宋体" pitchFamily="2" charset="-122"/>
                <a:cs typeface="Arial" pitchFamily="34" charset="0"/>
              </a:rPr>
              <a:t>S     _     _    </a:t>
            </a: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P    Q    R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219200" y="4576763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D[2]                </a:t>
            </a:r>
            <a:r>
              <a:rPr lang="en-US" altLang="zh-CN" sz="2000">
                <a:solidFill>
                  <a:srgbClr val="800080"/>
                </a:solidFill>
                <a:ea typeface="宋体" pitchFamily="2" charset="-122"/>
                <a:cs typeface="Arial" pitchFamily="34" charset="0"/>
              </a:rPr>
              <a:t>_     </a:t>
            </a: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Q    Q    Q    Q’    Q’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219200" y="4103688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D[3]                </a:t>
            </a:r>
            <a:r>
              <a:rPr lang="en-US" altLang="zh-CN" sz="2000">
                <a:solidFill>
                  <a:srgbClr val="800080"/>
                </a:solidFill>
                <a:ea typeface="宋体" pitchFamily="2" charset="-122"/>
                <a:cs typeface="Arial" pitchFamily="34" charset="0"/>
              </a:rPr>
              <a:t>_     _     </a:t>
            </a: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R    R    R    R’</a:t>
            </a: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1219200" y="4043363"/>
            <a:ext cx="449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600200" y="2819400"/>
            <a:ext cx="3414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zh-CN" altLang="en-US" b="1"/>
              <a:t>只保存一个</a:t>
            </a:r>
            <a:r>
              <a:rPr lang="en-US" altLang="zh-CN"/>
              <a:t>Display </a:t>
            </a:r>
            <a:r>
              <a:rPr lang="zh-CN" altLang="en-US" b="1"/>
              <a:t>表项</a:t>
            </a:r>
          </a:p>
        </p:txBody>
      </p:sp>
      <p:sp>
        <p:nvSpPr>
          <p:cNvPr id="29711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2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3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4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219200" y="5510213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D[0]             </a:t>
            </a:r>
            <a:r>
              <a:rPr lang="en-US" altLang="zh-CN" sz="1600">
                <a:solidFill>
                  <a:srgbClr val="800080"/>
                </a:solidFill>
              </a:rPr>
              <a:t>Main Main Main Main</a:t>
            </a:r>
            <a:r>
              <a:rPr lang="en-US" altLang="zh-CN" sz="1600"/>
              <a:t> </a:t>
            </a:r>
            <a:r>
              <a:rPr lang="en-US" altLang="zh-CN" sz="1600">
                <a:solidFill>
                  <a:srgbClr val="800080"/>
                </a:solidFill>
              </a:rPr>
              <a:t>Main</a:t>
            </a:r>
            <a:r>
              <a:rPr lang="en-US" altLang="zh-CN" sz="1600"/>
              <a:t> </a:t>
            </a:r>
            <a:r>
              <a:rPr lang="en-US" altLang="zh-CN" sz="1600">
                <a:solidFill>
                  <a:srgbClr val="800080"/>
                </a:solidFill>
              </a:rPr>
              <a:t>Main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1219200" y="3357563"/>
            <a:ext cx="449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1295400" y="3509963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calls </a:t>
            </a:r>
            <a:r>
              <a:rPr lang="en-US" altLang="zh-CN" sz="2000" b="1">
                <a:solidFill>
                  <a:srgbClr val="800080"/>
                </a:solidFill>
              </a:rPr>
              <a:t>              </a:t>
            </a:r>
            <a:r>
              <a:rPr lang="en-US" altLang="zh-CN" sz="2000">
                <a:solidFill>
                  <a:srgbClr val="800080"/>
                </a:solidFill>
              </a:rPr>
              <a:t>P    Q    R    P’   Q’    R’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228725" y="504825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D[1]                P     P    P    P’    P’    P’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95300" y="1066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38200" y="1741488"/>
            <a:ext cx="83058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采用静态链</a:t>
            </a:r>
            <a:r>
              <a:rPr lang="zh-CN" altLang="en-US"/>
              <a:t>（</a:t>
            </a:r>
            <a:r>
              <a:rPr lang="en-US" altLang="zh-CN" i="1"/>
              <a:t>static link</a:t>
            </a:r>
            <a:r>
              <a:rPr lang="zh-CN" altLang="en-US"/>
              <a:t>）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/>
              <a:t>   </a:t>
            </a:r>
            <a:r>
              <a:rPr kumimoji="0" lang="en-US" altLang="zh-CN"/>
              <a:t>Display </a:t>
            </a:r>
            <a:r>
              <a:rPr kumimoji="0" lang="zh-CN" altLang="en-US" b="1"/>
              <a:t>表的方法要用到多个存储单元或多个寄存器，</a:t>
            </a:r>
          </a:p>
          <a:p>
            <a:pPr lvl="1">
              <a:buFontTx/>
              <a:buNone/>
            </a:pPr>
            <a:r>
              <a:rPr kumimoji="0" lang="zh-CN" altLang="en-US" b="1"/>
              <a:t>   有时并不情愿这样做，一种可选的方法是采用静态链</a:t>
            </a:r>
            <a:endParaRPr kumimoji="0" lang="zh-CN" altLang="en-US"/>
          </a:p>
          <a:p>
            <a:pPr lvl="1">
              <a:buFontTx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>
                <a:latin typeface="Times New Roman" pitchFamily="18" charset="0"/>
              </a:rPr>
              <a:t>   </a:t>
            </a:r>
            <a:r>
              <a:rPr lang="zh-CN" altLang="en-US" b="1"/>
              <a:t>所有活动记录都增加一个静态链（如在</a:t>
            </a:r>
            <a:r>
              <a:rPr lang="en-US" altLang="zh-CN"/>
              <a:t>offset</a:t>
            </a:r>
            <a:r>
              <a:rPr lang="en-US" altLang="zh-CN" b="1"/>
              <a:t> </a:t>
            </a:r>
            <a:r>
              <a:rPr lang="zh-CN" altLang="en-US" b="1"/>
              <a:t>为 </a:t>
            </a:r>
            <a:r>
              <a:rPr lang="en-US" altLang="zh-CN"/>
              <a:t>0 </a:t>
            </a:r>
            <a:r>
              <a:rPr lang="zh-CN" altLang="en-US" b="1"/>
              <a:t>处）</a:t>
            </a:r>
          </a:p>
          <a:p>
            <a:pPr lvl="1">
              <a:buFontTx/>
              <a:buNone/>
            </a:pPr>
            <a:r>
              <a:rPr lang="zh-CN" altLang="en-US" b="1"/>
              <a:t>   的域，指向定义该过程的</a:t>
            </a:r>
            <a:r>
              <a:rPr lang="zh-CN" altLang="en-US" b="1">
                <a:solidFill>
                  <a:srgbClr val="800080"/>
                </a:solidFill>
              </a:rPr>
              <a:t>直接外过程</a:t>
            </a:r>
            <a:r>
              <a:rPr lang="zh-CN" altLang="en-US" b="1"/>
              <a:t>（或主程序）运</a:t>
            </a:r>
          </a:p>
          <a:p>
            <a:pPr lvl="1">
              <a:buFontTx/>
              <a:buNone/>
            </a:pPr>
            <a:r>
              <a:rPr lang="zh-CN" altLang="en-US" b="1"/>
              <a:t>   行时</a:t>
            </a:r>
            <a:r>
              <a:rPr lang="zh-CN" altLang="en-US" b="1">
                <a:solidFill>
                  <a:srgbClr val="800080"/>
                </a:solidFill>
              </a:rPr>
              <a:t>最新的</a:t>
            </a:r>
            <a:r>
              <a:rPr lang="zh-CN" altLang="en-US" b="1"/>
              <a:t>活动记录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在过程返回时当前 </a:t>
            </a:r>
            <a:r>
              <a:rPr lang="en-US" altLang="zh-CN"/>
              <a:t>AR </a:t>
            </a:r>
            <a:r>
              <a:rPr lang="zh-CN" altLang="en-US" b="1"/>
              <a:t>要被撤销，为回卷（</a:t>
            </a:r>
            <a:r>
              <a:rPr lang="en-US" altLang="zh-CN" i="1"/>
              <a:t>unwind</a:t>
            </a:r>
            <a:r>
              <a:rPr lang="zh-CN" altLang="en-US" b="1"/>
              <a:t>）</a:t>
            </a:r>
          </a:p>
          <a:p>
            <a:pPr lvl="1">
              <a:buFontTx/>
              <a:buNone/>
            </a:pPr>
            <a:r>
              <a:rPr lang="zh-CN" altLang="en-US" b="1"/>
              <a:t>   到调用过程的</a:t>
            </a:r>
            <a:r>
              <a:rPr lang="en-US" altLang="zh-CN"/>
              <a:t>AR</a:t>
            </a:r>
            <a:r>
              <a:rPr lang="zh-CN" altLang="en-US" b="1"/>
              <a:t>（恢复</a:t>
            </a:r>
            <a:r>
              <a:rPr kumimoji="0" lang="en-US" altLang="zh-CN"/>
              <a:t>FP</a:t>
            </a:r>
            <a:r>
              <a:rPr kumimoji="0" lang="zh-CN" altLang="en-US"/>
              <a:t>）</a:t>
            </a:r>
            <a:r>
              <a:rPr lang="zh-CN" altLang="en-US" b="1"/>
              <a:t>需要用到</a:t>
            </a:r>
            <a:r>
              <a:rPr lang="zh-CN" altLang="en-US" b="1">
                <a:solidFill>
                  <a:srgbClr val="800080"/>
                </a:solidFill>
              </a:rPr>
              <a:t>动态链</a:t>
            </a:r>
            <a:r>
              <a:rPr lang="zh-CN" altLang="en-US" b="1"/>
              <a:t>域</a:t>
            </a:r>
          </a:p>
        </p:txBody>
      </p:sp>
      <p:sp>
        <p:nvSpPr>
          <p:cNvPr id="3072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694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运行时存储组织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的作用与任务</a:t>
            </a:r>
          </a:p>
        </p:txBody>
      </p:sp>
      <p:sp>
        <p:nvSpPr>
          <p:cNvPr id="41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952500" y="2257425"/>
            <a:ext cx="8012113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代码生成前如何安排目标机存储资源的使用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</a:rPr>
              <a:t>  几个重要问题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数据表示  </a:t>
            </a:r>
            <a:r>
              <a:rPr lang="zh-CN" altLang="en-US" b="1">
                <a:latin typeface="Times New Roman" pitchFamily="18" charset="0"/>
              </a:rPr>
              <a:t>目标机中</a:t>
            </a:r>
            <a:r>
              <a:rPr lang="zh-CN" altLang="en-US" b="1"/>
              <a:t>如何</a:t>
            </a:r>
            <a:r>
              <a:rPr lang="zh-CN" altLang="en-US" b="1">
                <a:latin typeface="Times New Roman" pitchFamily="18" charset="0"/>
              </a:rPr>
              <a:t>表示源语言中各类数据对象</a:t>
            </a:r>
            <a:endParaRPr kumimoji="0" lang="zh-CN" altLang="en-US" b="1"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表达式计算</a:t>
            </a:r>
            <a:r>
              <a:rPr kumimoji="0" lang="zh-CN" altLang="en-US" b="1"/>
              <a:t>   </a:t>
            </a:r>
            <a:r>
              <a:rPr lang="zh-CN" altLang="en-US" b="1">
                <a:latin typeface="Times New Roman" pitchFamily="18" charset="0"/>
              </a:rPr>
              <a:t>如何组织表达式的计算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lang="zh-CN" altLang="en-US" b="1">
                <a:latin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800080"/>
                </a:solidFill>
              </a:rPr>
              <a:t>存储分配策略  </a:t>
            </a:r>
            <a:r>
              <a:rPr lang="zh-CN" altLang="en-US" b="1">
                <a:latin typeface="Times New Roman" pitchFamily="18" charset="0"/>
              </a:rPr>
              <a:t>如何为不同作用域或</a:t>
            </a:r>
            <a:r>
              <a:rPr lang="zh-CN" altLang="en-US" b="1"/>
              <a:t>不同生命周期的</a:t>
            </a:r>
          </a:p>
          <a:p>
            <a:pPr lvl="1">
              <a:buFontTx/>
              <a:buNone/>
            </a:pPr>
            <a:r>
              <a:rPr lang="zh-CN" altLang="en-US" b="1">
                <a:latin typeface="Times New Roman" pitchFamily="18" charset="0"/>
              </a:rPr>
              <a:t>    数据对象</a:t>
            </a:r>
            <a:r>
              <a:rPr lang="zh-CN" altLang="en-US" b="1"/>
              <a:t>分配</a:t>
            </a:r>
            <a:r>
              <a:rPr lang="zh-CN" altLang="en-US" b="1">
                <a:latin typeface="Times New Roman" pitchFamily="18" charset="0"/>
              </a:rPr>
              <a:t>存储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lang="zh-CN" altLang="en-US" b="1">
                <a:latin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800080"/>
                </a:solidFill>
              </a:rPr>
              <a:t>过程实现  </a:t>
            </a:r>
            <a:r>
              <a:rPr lang="zh-CN" altLang="en-US" b="1">
                <a:latin typeface="楷体_GB2312" pitchFamily="49" charset="-122"/>
              </a:rPr>
              <a:t>如何实现过程</a:t>
            </a:r>
            <a:r>
              <a:rPr lang="en-US" altLang="zh-CN" b="1">
                <a:latin typeface="楷体_GB2312" pitchFamily="49" charset="-122"/>
              </a:rPr>
              <a:t>/</a:t>
            </a:r>
            <a:r>
              <a:rPr lang="zh-CN" altLang="en-US" b="1">
                <a:latin typeface="楷体_GB2312" pitchFamily="49" charset="-122"/>
              </a:rPr>
              <a:t>函数调用以及参数传递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76300" y="1722438"/>
            <a:ext cx="48387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</a:t>
            </a:r>
            <a:r>
              <a:rPr kumimoji="0" lang="zh-CN" altLang="en-US" b="1"/>
              <a:t>采用静态链的方法</a:t>
            </a:r>
            <a:r>
              <a:rPr kumimoji="0" lang="zh-CN" altLang="en-US" b="1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21336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47244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2133600" y="6477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2133600" y="5943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2185988" y="600392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main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2133600" y="5410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2185988" y="49530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P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>
            <a:off x="2133600" y="4876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2133600" y="4419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Q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2133600" y="4343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1379538" y="2803525"/>
            <a:ext cx="4560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kumimoji="0" lang="zh-CN" altLang="en-US" sz="2000" b="1"/>
              <a:t>过程 </a:t>
            </a:r>
            <a:r>
              <a:rPr kumimoji="0" lang="en-US" altLang="zh-CN" sz="2000"/>
              <a:t>R</a:t>
            </a:r>
            <a:r>
              <a:rPr kumimoji="0" lang="en-US" altLang="zh-CN" sz="2000" b="1"/>
              <a:t> </a:t>
            </a:r>
            <a:r>
              <a:rPr kumimoji="0" lang="zh-CN" altLang="en-US" sz="2000" b="1"/>
              <a:t>被第一次激活后运行栈的情况</a:t>
            </a:r>
          </a:p>
        </p:txBody>
      </p:sp>
      <p:sp>
        <p:nvSpPr>
          <p:cNvPr id="31760" name="Rectangle 21"/>
          <p:cNvSpPr>
            <a:spLocks noChangeArrowheads="1"/>
          </p:cNvSpPr>
          <p:nvPr/>
        </p:nvSpPr>
        <p:spPr bwMode="auto">
          <a:xfrm>
            <a:off x="2185988" y="54864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S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>
            <a:off x="2133600" y="3810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2" name="Line 23"/>
          <p:cNvSpPr>
            <a:spLocks noChangeShapeType="1"/>
          </p:cNvSpPr>
          <p:nvPr/>
        </p:nvSpPr>
        <p:spPr bwMode="auto">
          <a:xfrm flipH="1">
            <a:off x="1600200" y="3733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3" name="Rectangle 24"/>
          <p:cNvSpPr>
            <a:spLocks noChangeArrowheads="1"/>
          </p:cNvSpPr>
          <p:nvPr/>
        </p:nvSpPr>
        <p:spPr bwMode="auto">
          <a:xfrm>
            <a:off x="762000" y="3565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endParaRPr lang="en-US" altLang="zh-CN" sz="2000" b="1"/>
          </a:p>
        </p:txBody>
      </p:sp>
      <p:sp>
        <p:nvSpPr>
          <p:cNvPr id="31764" name="Rectangle 25"/>
          <p:cNvSpPr>
            <a:spLocks noChangeArrowheads="1"/>
          </p:cNvSpPr>
          <p:nvPr/>
        </p:nvSpPr>
        <p:spPr bwMode="auto">
          <a:xfrm>
            <a:off x="2209800" y="3870325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R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65" name="Line 26"/>
          <p:cNvSpPr>
            <a:spLocks noChangeShapeType="1"/>
          </p:cNvSpPr>
          <p:nvPr/>
        </p:nvSpPr>
        <p:spPr bwMode="auto">
          <a:xfrm flipH="1">
            <a:off x="1828800" y="42672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6" name="Line 27"/>
          <p:cNvSpPr>
            <a:spLocks noChangeShapeType="1"/>
          </p:cNvSpPr>
          <p:nvPr/>
        </p:nvSpPr>
        <p:spPr bwMode="auto">
          <a:xfrm>
            <a:off x="1828800" y="42672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7" name="Line 28"/>
          <p:cNvSpPr>
            <a:spLocks noChangeShapeType="1"/>
          </p:cNvSpPr>
          <p:nvPr/>
        </p:nvSpPr>
        <p:spPr bwMode="auto">
          <a:xfrm flipH="1">
            <a:off x="1828800" y="48768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8" name="Line 29"/>
          <p:cNvSpPr>
            <a:spLocks noChangeShapeType="1"/>
          </p:cNvSpPr>
          <p:nvPr/>
        </p:nvSpPr>
        <p:spPr bwMode="auto">
          <a:xfrm flipH="1">
            <a:off x="1828800" y="58674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9" name="Line 30"/>
          <p:cNvSpPr>
            <a:spLocks noChangeShapeType="1"/>
          </p:cNvSpPr>
          <p:nvPr/>
        </p:nvSpPr>
        <p:spPr bwMode="auto">
          <a:xfrm>
            <a:off x="1828800" y="58674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0" name="Line 31"/>
          <p:cNvSpPr>
            <a:spLocks noChangeShapeType="1"/>
          </p:cNvSpPr>
          <p:nvPr/>
        </p:nvSpPr>
        <p:spPr bwMode="auto">
          <a:xfrm flipH="1">
            <a:off x="1600200" y="4800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1" name="Line 32"/>
          <p:cNvSpPr>
            <a:spLocks noChangeShapeType="1"/>
          </p:cNvSpPr>
          <p:nvPr/>
        </p:nvSpPr>
        <p:spPr bwMode="auto">
          <a:xfrm>
            <a:off x="1600200" y="48006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2" name="Line 33"/>
          <p:cNvSpPr>
            <a:spLocks noChangeShapeType="1"/>
          </p:cNvSpPr>
          <p:nvPr/>
        </p:nvSpPr>
        <p:spPr bwMode="auto">
          <a:xfrm flipH="1">
            <a:off x="1600200" y="54102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3" name="Line 34"/>
          <p:cNvSpPr>
            <a:spLocks noChangeShapeType="1"/>
          </p:cNvSpPr>
          <p:nvPr/>
        </p:nvSpPr>
        <p:spPr bwMode="auto">
          <a:xfrm flipH="1">
            <a:off x="1828800" y="54102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4" name="Line 35"/>
          <p:cNvSpPr>
            <a:spLocks noChangeShapeType="1"/>
          </p:cNvSpPr>
          <p:nvPr/>
        </p:nvSpPr>
        <p:spPr bwMode="auto">
          <a:xfrm flipH="1">
            <a:off x="1295400" y="5334000"/>
            <a:ext cx="914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5" name="Line 36"/>
          <p:cNvSpPr>
            <a:spLocks noChangeShapeType="1"/>
          </p:cNvSpPr>
          <p:nvPr/>
        </p:nvSpPr>
        <p:spPr bwMode="auto">
          <a:xfrm>
            <a:off x="1295400" y="5334000"/>
            <a:ext cx="0" cy="11430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6" name="Line 37"/>
          <p:cNvSpPr>
            <a:spLocks noChangeShapeType="1"/>
          </p:cNvSpPr>
          <p:nvPr/>
        </p:nvSpPr>
        <p:spPr bwMode="auto">
          <a:xfrm flipH="1">
            <a:off x="1295400" y="6477000"/>
            <a:ext cx="838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7" name="Rectangle 38"/>
          <p:cNvSpPr>
            <a:spLocks noChangeArrowheads="1"/>
          </p:cNvSpPr>
          <p:nvPr/>
        </p:nvSpPr>
        <p:spPr bwMode="auto">
          <a:xfrm>
            <a:off x="990600" y="4038600"/>
            <a:ext cx="60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静态链</a:t>
            </a:r>
          </a:p>
        </p:txBody>
      </p:sp>
      <p:sp>
        <p:nvSpPr>
          <p:cNvPr id="31778" name="Line 39"/>
          <p:cNvSpPr>
            <a:spLocks noChangeShapeType="1"/>
          </p:cNvSpPr>
          <p:nvPr/>
        </p:nvSpPr>
        <p:spPr bwMode="auto">
          <a:xfrm flipH="1">
            <a:off x="4648200" y="42672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9" name="Line 40"/>
          <p:cNvSpPr>
            <a:spLocks noChangeShapeType="1"/>
          </p:cNvSpPr>
          <p:nvPr/>
        </p:nvSpPr>
        <p:spPr bwMode="auto">
          <a:xfrm>
            <a:off x="5029200" y="42672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0" name="Line 41"/>
          <p:cNvSpPr>
            <a:spLocks noChangeShapeType="1"/>
          </p:cNvSpPr>
          <p:nvPr/>
        </p:nvSpPr>
        <p:spPr bwMode="auto">
          <a:xfrm flipH="1">
            <a:off x="4724400" y="48768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1" name="Line 42"/>
          <p:cNvSpPr>
            <a:spLocks noChangeShapeType="1"/>
          </p:cNvSpPr>
          <p:nvPr/>
        </p:nvSpPr>
        <p:spPr bwMode="auto">
          <a:xfrm flipH="1">
            <a:off x="4648200" y="4800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2" name="Line 43"/>
          <p:cNvSpPr>
            <a:spLocks noChangeShapeType="1"/>
          </p:cNvSpPr>
          <p:nvPr/>
        </p:nvSpPr>
        <p:spPr bwMode="auto">
          <a:xfrm>
            <a:off x="5257800" y="48006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3" name="Line 44"/>
          <p:cNvSpPr>
            <a:spLocks noChangeShapeType="1"/>
          </p:cNvSpPr>
          <p:nvPr/>
        </p:nvSpPr>
        <p:spPr bwMode="auto">
          <a:xfrm flipH="1">
            <a:off x="4724400" y="54102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4" name="Line 45"/>
          <p:cNvSpPr>
            <a:spLocks noChangeShapeType="1"/>
          </p:cNvSpPr>
          <p:nvPr/>
        </p:nvSpPr>
        <p:spPr bwMode="auto">
          <a:xfrm flipH="1">
            <a:off x="4648200" y="53340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5" name="Line 4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6" name="Line 47"/>
          <p:cNvSpPr>
            <a:spLocks noChangeShapeType="1"/>
          </p:cNvSpPr>
          <p:nvPr/>
        </p:nvSpPr>
        <p:spPr bwMode="auto">
          <a:xfrm flipH="1">
            <a:off x="4724400" y="59436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7" name="Line 48"/>
          <p:cNvSpPr>
            <a:spLocks noChangeShapeType="1"/>
          </p:cNvSpPr>
          <p:nvPr/>
        </p:nvSpPr>
        <p:spPr bwMode="auto">
          <a:xfrm flipH="1">
            <a:off x="4648200" y="5867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8" name="Line 49"/>
          <p:cNvSpPr>
            <a:spLocks noChangeShapeType="1"/>
          </p:cNvSpPr>
          <p:nvPr/>
        </p:nvSpPr>
        <p:spPr bwMode="auto">
          <a:xfrm>
            <a:off x="5257800" y="58674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9" name="Line 50"/>
          <p:cNvSpPr>
            <a:spLocks noChangeShapeType="1"/>
          </p:cNvSpPr>
          <p:nvPr/>
        </p:nvSpPr>
        <p:spPr bwMode="auto">
          <a:xfrm flipH="1">
            <a:off x="4724400" y="64770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90" name="Rectangle 51"/>
          <p:cNvSpPr>
            <a:spLocks noChangeArrowheads="1"/>
          </p:cNvSpPr>
          <p:nvPr/>
        </p:nvSpPr>
        <p:spPr bwMode="auto">
          <a:xfrm>
            <a:off x="5029200" y="3505200"/>
            <a:ext cx="60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动态链</a:t>
            </a:r>
          </a:p>
        </p:txBody>
      </p:sp>
      <p:sp>
        <p:nvSpPr>
          <p:cNvPr id="31791" name="Text Box 52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program Main( I,O)</a:t>
            </a:r>
            <a:r>
              <a:rPr kumimoji="0" lang="zh-CN" altLang="en-US" sz="1800" b="1"/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end.   /*main*/</a:t>
            </a:r>
          </a:p>
        </p:txBody>
      </p:sp>
      <p:sp>
        <p:nvSpPr>
          <p:cNvPr id="31792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3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4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5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3277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762000" y="1830388"/>
            <a:ext cx="8267700" cy="441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嵌套程序块的非局部量访问</a:t>
            </a:r>
            <a:r>
              <a:rPr lang="zh-CN" altLang="en-US"/>
              <a:t> 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一些语言（如 </a:t>
            </a:r>
            <a:r>
              <a:rPr lang="en-US" altLang="zh-CN"/>
              <a:t>C </a:t>
            </a:r>
            <a:r>
              <a:rPr lang="zh-CN" altLang="en-US" b="1"/>
              <a:t>语言）支持嵌套的块，在这些块的内</a:t>
            </a:r>
          </a:p>
          <a:p>
            <a:pPr lvl="1">
              <a:buFontTx/>
              <a:buNone/>
            </a:pPr>
            <a:r>
              <a:rPr lang="zh-CN" altLang="en-US" b="1"/>
              <a:t>   部也允许声明局部变量</a:t>
            </a:r>
            <a:r>
              <a:rPr kumimoji="0" lang="zh-CN" altLang="en-US" b="1"/>
              <a:t>，同样要解决依嵌套层次规则进</a:t>
            </a:r>
          </a:p>
          <a:p>
            <a:pPr lvl="1">
              <a:buFontTx/>
              <a:buNone/>
            </a:pPr>
            <a:r>
              <a:rPr kumimoji="0" lang="zh-CN" altLang="en-US" b="1"/>
              <a:t>   行非局部量使用（访问）的问题</a:t>
            </a:r>
            <a:endParaRPr lang="zh-CN" altLang="en-US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sz="1000" b="1">
                <a:solidFill>
                  <a:srgbClr val="800080"/>
                </a:solidFill>
              </a:rPr>
              <a:t>   </a:t>
            </a:r>
          </a:p>
          <a:p>
            <a:pPr lvl="1">
              <a:buFontTx/>
              <a:buNone/>
            </a:pPr>
            <a:r>
              <a:rPr lang="zh-CN" altLang="en-US" b="1">
                <a:solidFill>
                  <a:srgbClr val="800080"/>
                </a:solidFill>
              </a:rPr>
              <a:t>   方法一</a:t>
            </a:r>
            <a:r>
              <a:rPr lang="zh-CN" altLang="en-US" b="1"/>
              <a:t>   将每个块看作为内嵌的无参过程，为它创建一</a:t>
            </a:r>
          </a:p>
          <a:p>
            <a:pPr lvl="1">
              <a:buFontTx/>
              <a:buNone/>
            </a:pPr>
            <a:r>
              <a:rPr lang="zh-CN" altLang="en-US" b="1"/>
              <a:t>                 个新的活动记录，称为</a:t>
            </a:r>
            <a:r>
              <a:rPr lang="zh-CN" altLang="en-US" b="1">
                <a:solidFill>
                  <a:srgbClr val="800080"/>
                </a:solidFill>
              </a:rPr>
              <a:t>块级活动记录</a:t>
            </a:r>
          </a:p>
          <a:p>
            <a:pPr lvl="1">
              <a:buFontTx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/>
              <a:t>                 该方法代价很高</a:t>
            </a:r>
          </a:p>
          <a:p>
            <a:pPr lvl="1">
              <a:buFontTx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>
                <a:solidFill>
                  <a:srgbClr val="800080"/>
                </a:solidFill>
              </a:rPr>
              <a:t>   方法二</a:t>
            </a:r>
            <a:r>
              <a:rPr lang="zh-CN" altLang="en-US" b="1"/>
              <a:t>   由于每个块中变量的相对位置在编译时就能确</a:t>
            </a:r>
          </a:p>
          <a:p>
            <a:pPr lvl="1">
              <a:buFontTx/>
              <a:buNone/>
            </a:pPr>
            <a:r>
              <a:rPr lang="zh-CN" altLang="en-US" b="1"/>
              <a:t>                 定下来，因此可以不创建块级活动记录，仅需</a:t>
            </a:r>
          </a:p>
          <a:p>
            <a:pPr lvl="1">
              <a:buFontTx/>
              <a:buNone/>
            </a:pPr>
            <a:r>
              <a:rPr lang="zh-CN" altLang="en-US" b="1"/>
              <a:t>                 要过程级的活动记录就可解决问题（见下例）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76300" y="1722438"/>
            <a:ext cx="52959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嵌套程序块的非局部量访问</a:t>
            </a:r>
            <a:r>
              <a:rPr lang="zh-CN" altLang="en-US"/>
              <a:t> 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</a:t>
            </a:r>
            <a:r>
              <a:rPr kumimoji="0" lang="zh-CN" altLang="en-US" b="1"/>
              <a:t>采用过程级活动记录的方法</a:t>
            </a:r>
            <a:r>
              <a:rPr kumimoji="0" lang="zh-CN" altLang="en-US" b="1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324600" y="1524000"/>
            <a:ext cx="25908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/>
              <a:t>int p</a:t>
            </a:r>
            <a:r>
              <a:rPr kumimoji="0" lang="zh-CN" altLang="en-US" sz="1800" b="1"/>
              <a:t>（）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int A;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int B,C;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…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int D,E,F;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   int G;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   …  </a:t>
            </a:r>
            <a:r>
              <a:rPr kumimoji="0" lang="en-US" altLang="zh-CN" sz="1800" b="1">
                <a:solidFill>
                  <a:srgbClr val="800080"/>
                </a:solidFill>
              </a:rPr>
              <a:t>/*here*/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}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2860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943600" y="4876800"/>
            <a:ext cx="0" cy="1066800"/>
          </a:xfrm>
          <a:prstGeom prst="line">
            <a:avLst/>
          </a:prstGeom>
          <a:noFill/>
          <a:ln w="9525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286000" y="6477000"/>
            <a:ext cx="3657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286000" y="5943600"/>
            <a:ext cx="3657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286000" y="6003925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存放</a:t>
            </a:r>
            <a:r>
              <a:rPr lang="zh-CN" altLang="en-US" sz="2000">
                <a:solidFill>
                  <a:srgbClr val="800080"/>
                </a:solidFill>
              </a:rPr>
              <a:t> </a:t>
            </a:r>
            <a:r>
              <a:rPr lang="en-US" altLang="zh-CN" sz="2000">
                <a:solidFill>
                  <a:srgbClr val="800080"/>
                </a:solidFill>
              </a:rPr>
              <a:t>A </a:t>
            </a:r>
            <a:r>
              <a:rPr lang="zh-CN" altLang="en-US" sz="2000" b="1">
                <a:solidFill>
                  <a:srgbClr val="800080"/>
                </a:solidFill>
              </a:rPr>
              <a:t>的空间</a:t>
            </a:r>
          </a:p>
        </p:txBody>
      </p:sp>
      <p:sp>
        <p:nvSpPr>
          <p:cNvPr id="33803" name="Line 13"/>
          <p:cNvSpPr>
            <a:spLocks noChangeShapeType="1"/>
          </p:cNvSpPr>
          <p:nvPr/>
        </p:nvSpPr>
        <p:spPr bwMode="auto">
          <a:xfrm>
            <a:off x="4114800" y="48768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4" name="Rectangle 14"/>
          <p:cNvSpPr>
            <a:spLocks noChangeArrowheads="1"/>
          </p:cNvSpPr>
          <p:nvPr/>
        </p:nvSpPr>
        <p:spPr bwMode="auto">
          <a:xfrm>
            <a:off x="2362200" y="4632325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存放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000">
                <a:solidFill>
                  <a:srgbClr val="800080"/>
                </a:solidFill>
              </a:rPr>
              <a:t> </a:t>
            </a:r>
            <a:r>
              <a:rPr lang="en-US" altLang="zh-CN" sz="2000">
                <a:solidFill>
                  <a:srgbClr val="800080"/>
                </a:solidFill>
              </a:rPr>
              <a:t>D</a:t>
            </a:r>
            <a:r>
              <a:rPr lang="zh-CN" altLang="en-US" sz="2000">
                <a:solidFill>
                  <a:srgbClr val="800080"/>
                </a:solidFill>
              </a:rPr>
              <a:t>，</a:t>
            </a:r>
            <a:r>
              <a:rPr lang="en-US" altLang="zh-CN" sz="2000">
                <a:solidFill>
                  <a:srgbClr val="800080"/>
                </a:solidFill>
              </a:rPr>
              <a:t>E</a:t>
            </a:r>
            <a:r>
              <a:rPr lang="zh-CN" altLang="en-US" sz="2000">
                <a:solidFill>
                  <a:srgbClr val="800080"/>
                </a:solidFill>
              </a:rPr>
              <a:t>，</a:t>
            </a:r>
            <a:r>
              <a:rPr lang="en-US" altLang="zh-CN" sz="2000">
                <a:solidFill>
                  <a:srgbClr val="800080"/>
                </a:solidFill>
              </a:rPr>
              <a:t>F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 </a:t>
            </a:r>
            <a:r>
              <a:rPr lang="zh-CN" altLang="en-US" sz="2000" b="1">
                <a:solidFill>
                  <a:srgbClr val="800080"/>
                </a:solidFill>
              </a:rPr>
              <a:t>的空间</a:t>
            </a:r>
          </a:p>
        </p:txBody>
      </p:sp>
      <p:sp>
        <p:nvSpPr>
          <p:cNvPr id="33805" name="Line 15"/>
          <p:cNvSpPr>
            <a:spLocks noChangeShapeType="1"/>
          </p:cNvSpPr>
          <p:nvPr/>
        </p:nvSpPr>
        <p:spPr bwMode="auto">
          <a:xfrm>
            <a:off x="2286000" y="43434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6" name="Rectangle 16"/>
          <p:cNvSpPr>
            <a:spLocks noChangeArrowheads="1"/>
          </p:cNvSpPr>
          <p:nvPr/>
        </p:nvSpPr>
        <p:spPr bwMode="auto">
          <a:xfrm>
            <a:off x="1143000" y="2803525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zh-CN" altLang="en-US" b="1"/>
              <a:t>运行至</a:t>
            </a:r>
            <a:r>
              <a:rPr lang="en-US" altLang="zh-CN" b="1"/>
              <a:t>/*</a:t>
            </a:r>
            <a:r>
              <a:rPr lang="en-US" altLang="zh-CN"/>
              <a:t>here</a:t>
            </a:r>
            <a:r>
              <a:rPr lang="en-US" altLang="zh-CN" b="1"/>
              <a:t>*/</a:t>
            </a:r>
            <a:r>
              <a:rPr lang="zh-CN" altLang="en-US" b="1"/>
              <a:t>时</a:t>
            </a:r>
            <a:r>
              <a:rPr lang="en-US" altLang="zh-CN"/>
              <a:t>p</a:t>
            </a:r>
            <a:r>
              <a:rPr lang="zh-CN" altLang="en-US" b="1"/>
              <a:t>的活动记录形如：</a:t>
            </a:r>
          </a:p>
        </p:txBody>
      </p:sp>
      <p:sp>
        <p:nvSpPr>
          <p:cNvPr id="33807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Rectangle 21"/>
          <p:cNvSpPr>
            <a:spLocks noChangeArrowheads="1"/>
          </p:cNvSpPr>
          <p:nvPr/>
        </p:nvSpPr>
        <p:spPr bwMode="auto">
          <a:xfrm>
            <a:off x="4114800" y="5089525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曾存放过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000">
                <a:solidFill>
                  <a:srgbClr val="800080"/>
                </a:solidFill>
              </a:rPr>
              <a:t> </a:t>
            </a:r>
            <a:r>
              <a:rPr lang="en-US" altLang="zh-CN" sz="2000">
                <a:solidFill>
                  <a:srgbClr val="800080"/>
                </a:solidFill>
              </a:rPr>
              <a:t>B,C </a:t>
            </a:r>
            <a:r>
              <a:rPr lang="zh-CN" altLang="en-US" sz="2000" b="1">
                <a:solidFill>
                  <a:srgbClr val="800080"/>
                </a:solidFill>
              </a:rPr>
              <a:t>的空间</a:t>
            </a:r>
          </a:p>
        </p:txBody>
      </p:sp>
      <p:sp>
        <p:nvSpPr>
          <p:cNvPr id="33812" name="Line 22"/>
          <p:cNvSpPr>
            <a:spLocks noChangeShapeType="1"/>
          </p:cNvSpPr>
          <p:nvPr/>
        </p:nvSpPr>
        <p:spPr bwMode="auto">
          <a:xfrm>
            <a:off x="2286000" y="38100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3" name="Line 23"/>
          <p:cNvSpPr>
            <a:spLocks noChangeShapeType="1"/>
          </p:cNvSpPr>
          <p:nvPr/>
        </p:nvSpPr>
        <p:spPr bwMode="auto">
          <a:xfrm flipH="1">
            <a:off x="1752600" y="3733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4" name="Rectangle 24"/>
          <p:cNvSpPr>
            <a:spLocks noChangeArrowheads="1"/>
          </p:cNvSpPr>
          <p:nvPr/>
        </p:nvSpPr>
        <p:spPr bwMode="auto">
          <a:xfrm>
            <a:off x="838200" y="3565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endParaRPr lang="en-US" altLang="zh-CN" sz="2000" b="1"/>
          </a:p>
        </p:txBody>
      </p:sp>
      <p:sp>
        <p:nvSpPr>
          <p:cNvPr id="33815" name="Rectangle 25"/>
          <p:cNvSpPr>
            <a:spLocks noChangeArrowheads="1"/>
          </p:cNvSpPr>
          <p:nvPr/>
        </p:nvSpPr>
        <p:spPr bwMode="auto">
          <a:xfrm>
            <a:off x="2286000" y="38703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存放</a:t>
            </a:r>
            <a:r>
              <a:rPr lang="zh-CN" altLang="en-US" sz="2000">
                <a:solidFill>
                  <a:srgbClr val="800080"/>
                </a:solidFill>
              </a:rPr>
              <a:t> </a:t>
            </a:r>
            <a:r>
              <a:rPr lang="en-US" altLang="zh-CN" sz="2000">
                <a:solidFill>
                  <a:srgbClr val="800080"/>
                </a:solidFill>
              </a:rPr>
              <a:t>G </a:t>
            </a:r>
            <a:r>
              <a:rPr lang="zh-CN" altLang="en-US" sz="2000" b="1">
                <a:solidFill>
                  <a:srgbClr val="800080"/>
                </a:solidFill>
              </a:rPr>
              <a:t>的空间</a:t>
            </a:r>
          </a:p>
        </p:txBody>
      </p:sp>
      <p:sp>
        <p:nvSpPr>
          <p:cNvPr id="33816" name="Line 37"/>
          <p:cNvSpPr>
            <a:spLocks noChangeShapeType="1"/>
          </p:cNvSpPr>
          <p:nvPr/>
        </p:nvSpPr>
        <p:spPr bwMode="auto">
          <a:xfrm flipH="1">
            <a:off x="1600200" y="64770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7" name="Line 52"/>
          <p:cNvSpPr>
            <a:spLocks noChangeShapeType="1"/>
          </p:cNvSpPr>
          <p:nvPr/>
        </p:nvSpPr>
        <p:spPr bwMode="auto">
          <a:xfrm>
            <a:off x="4114800" y="35052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8" name="Line 53"/>
          <p:cNvSpPr>
            <a:spLocks noChangeShapeType="1"/>
          </p:cNvSpPr>
          <p:nvPr/>
        </p:nvSpPr>
        <p:spPr bwMode="auto">
          <a:xfrm>
            <a:off x="5943600" y="5943600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9" name="Rectangle 54"/>
          <p:cNvSpPr>
            <a:spLocks noChangeArrowheads="1"/>
          </p:cNvSpPr>
          <p:nvPr/>
        </p:nvSpPr>
        <p:spPr bwMode="auto">
          <a:xfrm>
            <a:off x="914400" y="6232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SP</a:t>
            </a:r>
            <a:endParaRPr lang="en-US" altLang="zh-CN" sz="2000" b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76300" y="1722438"/>
            <a:ext cx="7583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动态作用域规则 </a:t>
            </a: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vs.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静态（词法）作用域规则</a:t>
            </a:r>
            <a:endParaRPr kumimoji="0" lang="zh-CN" altLang="en-US" sz="1000" b="1">
              <a:solidFill>
                <a:srgbClr val="800080"/>
              </a:solidFill>
            </a:endParaRPr>
          </a:p>
        </p:txBody>
      </p:sp>
      <p:sp>
        <p:nvSpPr>
          <p:cNvPr id="3482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258888" y="2708275"/>
            <a:ext cx="3935412" cy="3444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/>
              <a:t>var  r:real</a:t>
            </a:r>
            <a:endParaRPr lang="en-US" altLang="zh-CN" sz="2000"/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/>
              <a:t>procedure    show;</a:t>
            </a:r>
            <a:endParaRPr lang="en-US" altLang="zh-CN" sz="2000"/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/>
              <a:t>     begin   write(r:5:3)  end;</a:t>
            </a:r>
            <a:endParaRPr lang="en-US" altLang="zh-CN" sz="2000"/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/>
              <a:t>procedure small;</a:t>
            </a:r>
            <a:endParaRPr lang="en-US" altLang="zh-CN" sz="2000"/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/>
              <a:t>     var   r:real;</a:t>
            </a:r>
            <a:endParaRPr lang="en-US" altLang="zh-CN" sz="2000"/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/>
              <a:t>     begin   r:=0.125;  show  end;</a:t>
            </a:r>
            <a:endParaRPr lang="en-US" altLang="zh-CN" sz="2000"/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/>
              <a:t>begin  </a:t>
            </a:r>
            <a:endParaRPr lang="en-US" altLang="zh-CN" sz="2000"/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/>
              <a:t>      r:=0.25;</a:t>
            </a:r>
            <a:endParaRPr lang="en-US" altLang="zh-CN" sz="2000"/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/>
              <a:t>     show; small; writeln;</a:t>
            </a:r>
            <a:endParaRPr lang="en-US" altLang="zh-CN" sz="2000"/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/>
              <a:t>     show; small; writeln;</a:t>
            </a:r>
            <a:endParaRPr lang="en-US" altLang="zh-CN" sz="2000"/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/>
              <a:t>end.</a:t>
            </a:r>
          </a:p>
        </p:txBody>
      </p:sp>
      <p:sp>
        <p:nvSpPr>
          <p:cNvPr id="741386" name="Rectangle 10"/>
          <p:cNvSpPr>
            <a:spLocks noChangeArrowheads="1"/>
          </p:cNvSpPr>
          <p:nvPr/>
        </p:nvSpPr>
        <p:spPr bwMode="auto">
          <a:xfrm>
            <a:off x="5791200" y="2565400"/>
            <a:ext cx="216535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b="1">
                <a:solidFill>
                  <a:srgbClr val="800080"/>
                </a:solidFill>
              </a:rPr>
              <a:t>lexical  scope</a:t>
            </a:r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sz="2000" b="1"/>
              <a:t>    0.250   0.250</a:t>
            </a:r>
            <a:endParaRPr lang="en-US" altLang="zh-CN" sz="2000"/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sz="2000" b="1"/>
              <a:t>    0.250   0.250</a:t>
            </a:r>
          </a:p>
        </p:txBody>
      </p:sp>
      <p:sp>
        <p:nvSpPr>
          <p:cNvPr id="741387" name="Rectangle 11"/>
          <p:cNvSpPr>
            <a:spLocks noChangeArrowheads="1"/>
          </p:cNvSpPr>
          <p:nvPr/>
        </p:nvSpPr>
        <p:spPr bwMode="auto">
          <a:xfrm>
            <a:off x="5795963" y="3789363"/>
            <a:ext cx="247015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b="1">
                <a:solidFill>
                  <a:srgbClr val="800080"/>
                </a:solidFill>
              </a:rPr>
              <a:t>dynamic  scope</a:t>
            </a:r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sz="2000" b="1"/>
              <a:t>    0.250   0.125</a:t>
            </a:r>
            <a:endParaRPr lang="en-US" altLang="zh-CN" sz="2000"/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sz="2000" b="1"/>
              <a:t>    0.250   0.125</a:t>
            </a:r>
          </a:p>
        </p:txBody>
      </p:sp>
      <p:sp>
        <p:nvSpPr>
          <p:cNvPr id="741388" name="Rectangle 12"/>
          <p:cNvSpPr>
            <a:spLocks noChangeArrowheads="1"/>
          </p:cNvSpPr>
          <p:nvPr/>
        </p:nvSpPr>
        <p:spPr bwMode="auto">
          <a:xfrm>
            <a:off x="5773738" y="5121275"/>
            <a:ext cx="2111375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  <a:tabLst>
                <a:tab pos="1295400" algn="l"/>
              </a:tabLst>
            </a:pPr>
            <a:r>
              <a:rPr lang="zh-CN" altLang="en-US" b="1">
                <a:solidFill>
                  <a:srgbClr val="800080"/>
                </a:solidFill>
              </a:rPr>
              <a:t>思考：</a:t>
            </a:r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zh-CN" altLang="en-US" b="1"/>
              <a:t>如何实现动态作用域规则？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6" grpId="0"/>
      <p:bldP spid="741387" grpId="0"/>
      <p:bldP spid="7413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活动记录中与过程</a:t>
            </a: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/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函数调用相关的信息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</a:t>
            </a:r>
            <a:r>
              <a:rPr kumimoji="0" lang="zh-CN" altLang="en-US" b="1"/>
              <a:t>典型的活动记录形式</a:t>
            </a:r>
            <a:r>
              <a:rPr kumimoji="0" lang="zh-CN" altLang="en-US" b="1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35845" name="Line 33"/>
          <p:cNvSpPr>
            <a:spLocks noChangeShapeType="1"/>
          </p:cNvSpPr>
          <p:nvPr/>
        </p:nvSpPr>
        <p:spPr bwMode="auto">
          <a:xfrm>
            <a:off x="1828800" y="2971800"/>
            <a:ext cx="0" cy="3733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6" name="Line 34"/>
          <p:cNvSpPr>
            <a:spLocks noChangeShapeType="1"/>
          </p:cNvSpPr>
          <p:nvPr/>
        </p:nvSpPr>
        <p:spPr bwMode="auto">
          <a:xfrm>
            <a:off x="5105400" y="2971800"/>
            <a:ext cx="0" cy="3733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7" name="Line 35"/>
          <p:cNvSpPr>
            <a:spLocks noChangeShapeType="1"/>
          </p:cNvSpPr>
          <p:nvPr/>
        </p:nvSpPr>
        <p:spPr bwMode="auto">
          <a:xfrm>
            <a:off x="1828800" y="5105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8" name="Line 36"/>
          <p:cNvSpPr>
            <a:spLocks noChangeShapeType="1"/>
          </p:cNvSpPr>
          <p:nvPr/>
        </p:nvSpPr>
        <p:spPr bwMode="auto">
          <a:xfrm>
            <a:off x="1828800" y="45720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9" name="Rectangle 37"/>
          <p:cNvSpPr>
            <a:spLocks noChangeArrowheads="1"/>
          </p:cNvSpPr>
          <p:nvPr/>
        </p:nvSpPr>
        <p:spPr bwMode="auto">
          <a:xfrm>
            <a:off x="1828800" y="4572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寄存器保存区</a:t>
            </a:r>
          </a:p>
        </p:txBody>
      </p:sp>
      <p:sp>
        <p:nvSpPr>
          <p:cNvPr id="35850" name="Line 38"/>
          <p:cNvSpPr>
            <a:spLocks noChangeShapeType="1"/>
          </p:cNvSpPr>
          <p:nvPr/>
        </p:nvSpPr>
        <p:spPr bwMode="auto">
          <a:xfrm>
            <a:off x="1828800" y="4038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1" name="Rectangle 39"/>
          <p:cNvSpPr>
            <a:spLocks noChangeArrowheads="1"/>
          </p:cNvSpPr>
          <p:nvPr/>
        </p:nvSpPr>
        <p:spPr bwMode="auto">
          <a:xfrm>
            <a:off x="1881188" y="4038600"/>
            <a:ext cx="314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过程实际参数</a:t>
            </a:r>
          </a:p>
        </p:txBody>
      </p:sp>
      <p:sp>
        <p:nvSpPr>
          <p:cNvPr id="35852" name="Line 40"/>
          <p:cNvSpPr>
            <a:spLocks noChangeShapeType="1"/>
          </p:cNvSpPr>
          <p:nvPr/>
        </p:nvSpPr>
        <p:spPr bwMode="auto">
          <a:xfrm>
            <a:off x="1828800" y="3505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3" name="Rectangle 41"/>
          <p:cNvSpPr>
            <a:spLocks noChangeArrowheads="1"/>
          </p:cNvSpPr>
          <p:nvPr/>
        </p:nvSpPr>
        <p:spPr bwMode="auto">
          <a:xfrm>
            <a:off x="1828800" y="35052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/>
              <a:t>固定大小的局部数据区</a:t>
            </a:r>
          </a:p>
        </p:txBody>
      </p:sp>
      <p:sp>
        <p:nvSpPr>
          <p:cNvPr id="35854" name="Line 42"/>
          <p:cNvSpPr>
            <a:spLocks noChangeShapeType="1"/>
          </p:cNvSpPr>
          <p:nvPr/>
        </p:nvSpPr>
        <p:spPr bwMode="auto">
          <a:xfrm>
            <a:off x="1828800" y="2971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5" name="Rectangle 43"/>
          <p:cNvSpPr>
            <a:spLocks noChangeArrowheads="1"/>
          </p:cNvSpPr>
          <p:nvPr/>
        </p:nvSpPr>
        <p:spPr bwMode="auto">
          <a:xfrm>
            <a:off x="1881188" y="2971800"/>
            <a:ext cx="322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/>
              <a:t>动态数组区</a:t>
            </a:r>
          </a:p>
        </p:txBody>
      </p:sp>
      <p:sp>
        <p:nvSpPr>
          <p:cNvPr id="35856" name="Rectangle 45"/>
          <p:cNvSpPr>
            <a:spLocks noChangeArrowheads="1"/>
          </p:cNvSpPr>
          <p:nvPr/>
        </p:nvSpPr>
        <p:spPr bwMode="auto">
          <a:xfrm>
            <a:off x="5638800" y="5927725"/>
            <a:ext cx="2173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活动记录起始点</a:t>
            </a:r>
          </a:p>
        </p:txBody>
      </p:sp>
      <p:sp>
        <p:nvSpPr>
          <p:cNvPr id="35857" name="Line 46"/>
          <p:cNvSpPr>
            <a:spLocks noChangeShapeType="1"/>
          </p:cNvSpPr>
          <p:nvPr/>
        </p:nvSpPr>
        <p:spPr bwMode="auto">
          <a:xfrm flipH="1">
            <a:off x="5105400" y="61563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8" name="Rectangle 47"/>
          <p:cNvSpPr>
            <a:spLocks noChangeArrowheads="1"/>
          </p:cNvSpPr>
          <p:nvPr/>
        </p:nvSpPr>
        <p:spPr bwMode="auto">
          <a:xfrm>
            <a:off x="5715000" y="3352800"/>
            <a:ext cx="2097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活动记录的固定大小部分结束点</a:t>
            </a:r>
          </a:p>
        </p:txBody>
      </p:sp>
      <p:sp>
        <p:nvSpPr>
          <p:cNvPr id="35859" name="Line 48"/>
          <p:cNvSpPr>
            <a:spLocks noChangeShapeType="1"/>
          </p:cNvSpPr>
          <p:nvPr/>
        </p:nvSpPr>
        <p:spPr bwMode="auto">
          <a:xfrm flipH="1">
            <a:off x="5105400" y="3581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60" name="Line 50"/>
          <p:cNvSpPr>
            <a:spLocks noChangeShapeType="1"/>
          </p:cNvSpPr>
          <p:nvPr/>
        </p:nvSpPr>
        <p:spPr bwMode="auto">
          <a:xfrm>
            <a:off x="1828800" y="5638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61" name="Rectangle 51"/>
          <p:cNvSpPr>
            <a:spLocks noChangeArrowheads="1"/>
          </p:cNvSpPr>
          <p:nvPr/>
        </p:nvSpPr>
        <p:spPr bwMode="auto">
          <a:xfrm>
            <a:off x="1828800" y="5105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调用程序返回地址</a:t>
            </a:r>
          </a:p>
        </p:txBody>
      </p:sp>
      <p:sp>
        <p:nvSpPr>
          <p:cNvPr id="35862" name="Line 52"/>
          <p:cNvSpPr>
            <a:spLocks noChangeShapeType="1"/>
          </p:cNvSpPr>
          <p:nvPr/>
        </p:nvSpPr>
        <p:spPr bwMode="auto">
          <a:xfrm>
            <a:off x="1828800" y="6172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63" name="Rectangle 53"/>
          <p:cNvSpPr>
            <a:spLocks noChangeArrowheads="1"/>
          </p:cNvSpPr>
          <p:nvPr/>
        </p:nvSpPr>
        <p:spPr bwMode="auto">
          <a:xfrm>
            <a:off x="1828800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其它控制信息</a:t>
            </a:r>
          </a:p>
        </p:txBody>
      </p:sp>
      <p:sp>
        <p:nvSpPr>
          <p:cNvPr id="35864" name="Line 54"/>
          <p:cNvSpPr>
            <a:spLocks noChangeShapeType="1"/>
          </p:cNvSpPr>
          <p:nvPr/>
        </p:nvSpPr>
        <p:spPr bwMode="auto">
          <a:xfrm>
            <a:off x="1828800" y="6705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65" name="Rectangle 55"/>
          <p:cNvSpPr>
            <a:spLocks noChangeArrowheads="1"/>
          </p:cNvSpPr>
          <p:nvPr/>
        </p:nvSpPr>
        <p:spPr bwMode="auto">
          <a:xfrm>
            <a:off x="1828800" y="6172200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返回值（仅适于函数）</a:t>
            </a:r>
          </a:p>
        </p:txBody>
      </p:sp>
      <p:sp>
        <p:nvSpPr>
          <p:cNvPr id="35866" name="AutoShape 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7" name="AutoShape 5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AutoShape 5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AutoShape 5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914400" y="1993900"/>
            <a:ext cx="7848600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最常见的参数传递方式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传值   </a:t>
            </a:r>
            <a:r>
              <a:rPr kumimoji="0" lang="en-US" altLang="zh-CN" b="1">
                <a:solidFill>
                  <a:srgbClr val="800080"/>
                </a:solidFill>
              </a:rPr>
              <a:t>call-by-value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</a:rPr>
              <a:t>   </a:t>
            </a:r>
          </a:p>
          <a:p>
            <a:pPr lvl="1">
              <a:buFontTx/>
              <a:buNone/>
            </a:pPr>
            <a:r>
              <a:rPr kumimoji="0" lang="en-US" altLang="zh-CN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传递的是实际参数的</a:t>
            </a:r>
            <a:r>
              <a:rPr kumimoji="0" lang="zh-CN" altLang="en-US" b="1">
                <a:solidFill>
                  <a:srgbClr val="800080"/>
                </a:solidFill>
              </a:rPr>
              <a:t>右值（</a:t>
            </a:r>
            <a:r>
              <a:rPr kumimoji="0" lang="en-US" altLang="zh-CN" i="1">
                <a:solidFill>
                  <a:srgbClr val="800080"/>
                </a:solidFill>
              </a:rPr>
              <a:t>r-value</a:t>
            </a:r>
            <a:r>
              <a:rPr kumimoji="0" lang="zh-CN" altLang="en-US" b="1">
                <a:solidFill>
                  <a:srgbClr val="800080"/>
                </a:solidFill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传地址  </a:t>
            </a:r>
            <a:r>
              <a:rPr kumimoji="0" lang="en-US" altLang="zh-CN" b="1">
                <a:solidFill>
                  <a:srgbClr val="800080"/>
                </a:solidFill>
              </a:rPr>
              <a:t>call-by-reference</a:t>
            </a:r>
            <a:r>
              <a:rPr kumimoji="0" lang="zh-CN" altLang="en-US" b="1">
                <a:solidFill>
                  <a:srgbClr val="800080"/>
                </a:solidFill>
              </a:rPr>
              <a:t>（</a:t>
            </a:r>
            <a:r>
              <a:rPr kumimoji="0" lang="en-US" altLang="zh-CN" b="1">
                <a:solidFill>
                  <a:srgbClr val="800080"/>
                </a:solidFill>
              </a:rPr>
              <a:t>-address, -location</a:t>
            </a:r>
            <a:r>
              <a:rPr kumimoji="0" lang="zh-CN" altLang="en-US" b="1">
                <a:solidFill>
                  <a:srgbClr val="800080"/>
                </a:solidFill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传递的是实际参数的</a:t>
            </a:r>
            <a:r>
              <a:rPr kumimoji="0" lang="zh-CN" altLang="en-US" b="1">
                <a:solidFill>
                  <a:srgbClr val="800080"/>
                </a:solidFill>
              </a:rPr>
              <a:t>左值（</a:t>
            </a:r>
            <a:r>
              <a:rPr kumimoji="0" lang="en-US" altLang="zh-CN" i="1">
                <a:solidFill>
                  <a:srgbClr val="800080"/>
                </a:solidFill>
              </a:rPr>
              <a:t>l-value</a:t>
            </a:r>
            <a:r>
              <a:rPr kumimoji="0" lang="zh-CN" altLang="en-US" b="1">
                <a:solidFill>
                  <a:srgbClr val="800080"/>
                </a:solidFill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  注</a:t>
            </a:r>
            <a:r>
              <a:rPr lang="zh-CN" altLang="en-US" sz="2800" b="1">
                <a:latin typeface="Times New Roman" pitchFamily="18" charset="0"/>
              </a:rPr>
              <a:t>    </a:t>
            </a:r>
            <a:r>
              <a:rPr lang="zh-CN" altLang="en-US" b="1">
                <a:latin typeface="Times New Roman" pitchFamily="18" charset="0"/>
              </a:rPr>
              <a:t>表达式的</a:t>
            </a:r>
            <a:r>
              <a:rPr lang="zh-CN" altLang="en-US" b="1">
                <a:solidFill>
                  <a:srgbClr val="800080"/>
                </a:solidFill>
                <a:latin typeface="Times New Roman" pitchFamily="18" charset="0"/>
              </a:rPr>
              <a:t>左值</a:t>
            </a:r>
            <a:r>
              <a:rPr lang="zh-CN" altLang="en-US" b="1">
                <a:latin typeface="Times New Roman" pitchFamily="18" charset="0"/>
              </a:rPr>
              <a:t>代表存储该表达式值的地址</a:t>
            </a:r>
            <a:endParaRPr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latin typeface="Times New Roman" pitchFamily="18" charset="0"/>
              </a:rPr>
              <a:t>            </a:t>
            </a:r>
            <a:r>
              <a:rPr lang="zh-CN" altLang="en-US" b="1">
                <a:latin typeface="Times New Roman" pitchFamily="18" charset="0"/>
              </a:rPr>
              <a:t>表达式的</a:t>
            </a:r>
            <a:r>
              <a:rPr lang="zh-CN" altLang="en-US" b="1">
                <a:solidFill>
                  <a:srgbClr val="800080"/>
                </a:solidFill>
                <a:latin typeface="Times New Roman" pitchFamily="18" charset="0"/>
              </a:rPr>
              <a:t>右值</a:t>
            </a:r>
            <a:r>
              <a:rPr lang="zh-CN" altLang="en-US" b="1">
                <a:latin typeface="Times New Roman" pitchFamily="18" charset="0"/>
              </a:rPr>
              <a:t>代表该表达式的值</a:t>
            </a:r>
            <a:endParaRPr kumimoji="0" lang="zh-CN" altLang="en-US" b="1">
              <a:solidFill>
                <a:srgbClr val="800080"/>
              </a:solidFill>
            </a:endParaRPr>
          </a:p>
        </p:txBody>
      </p:sp>
      <p:sp>
        <p:nvSpPr>
          <p:cNvPr id="36869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62000" y="1828800"/>
            <a:ext cx="4602163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</a:t>
            </a:r>
            <a:r>
              <a:rPr kumimoji="0" lang="en-US" altLang="zh-CN" b="1">
                <a:solidFill>
                  <a:srgbClr val="800080"/>
                </a:solidFill>
              </a:rPr>
              <a:t>call-by-value  </a:t>
            </a:r>
            <a:r>
              <a:rPr kumimoji="0" lang="zh-CN" altLang="en-US" b="1">
                <a:solidFill>
                  <a:srgbClr val="800080"/>
                </a:solidFill>
              </a:rPr>
              <a:t>举例  </a:t>
            </a:r>
          </a:p>
          <a:p>
            <a:pPr lvl="1">
              <a:buFontTx/>
              <a:buNone/>
            </a:pPr>
            <a:r>
              <a:rPr lang="zh-CN" altLang="en-US" b="1"/>
              <a:t>   调用</a:t>
            </a:r>
            <a:r>
              <a:rPr lang="en-US" altLang="zh-CN"/>
              <a:t>swap(a,b)</a:t>
            </a:r>
            <a:r>
              <a:rPr lang="en-US" altLang="zh-CN" b="1"/>
              <a:t> </a:t>
            </a:r>
            <a:r>
              <a:rPr lang="zh-CN" altLang="en-US" b="1"/>
              <a:t>过程将不</a:t>
            </a:r>
          </a:p>
          <a:p>
            <a:pPr lvl="1">
              <a:buFontTx/>
              <a:buNone/>
            </a:pPr>
            <a:r>
              <a:rPr lang="zh-CN" altLang="en-US" b="1"/>
              <a:t>   会影响</a:t>
            </a:r>
            <a:r>
              <a:rPr lang="en-US" altLang="zh-CN"/>
              <a:t>a</a:t>
            </a:r>
            <a:r>
              <a:rPr lang="zh-CN" altLang="en-US" b="1"/>
              <a:t>和</a:t>
            </a:r>
            <a:r>
              <a:rPr lang="en-US" altLang="zh-CN"/>
              <a:t>b</a:t>
            </a:r>
            <a:r>
              <a:rPr lang="zh-CN" altLang="zh-CN" b="1"/>
              <a:t>的值，其结果</a:t>
            </a:r>
            <a:endParaRPr lang="zh-CN" altLang="en-US" b="1"/>
          </a:p>
          <a:p>
            <a:pPr lvl="1">
              <a:buFontTx/>
              <a:buNone/>
            </a:pPr>
            <a:r>
              <a:rPr lang="zh-CN" altLang="en-US" b="1"/>
              <a:t>   </a:t>
            </a:r>
            <a:r>
              <a:rPr lang="zh-CN" altLang="zh-CN" b="1"/>
              <a:t>等价于执行下列语句序列：</a:t>
            </a:r>
            <a:endParaRPr lang="zh-CN" altLang="en-US" b="1"/>
          </a:p>
        </p:txBody>
      </p:sp>
      <p:sp>
        <p:nvSpPr>
          <p:cNvPr id="37893" name="Rectangle 13"/>
          <p:cNvSpPr>
            <a:spLocks noChangeArrowheads="1"/>
          </p:cNvSpPr>
          <p:nvPr/>
        </p:nvSpPr>
        <p:spPr bwMode="auto">
          <a:xfrm>
            <a:off x="2514600" y="4267200"/>
            <a:ext cx="1447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x :=a</a:t>
            </a:r>
            <a:r>
              <a:rPr lang="zh-CN" altLang="en-US" sz="2000"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y :=b</a:t>
            </a:r>
            <a:r>
              <a:rPr lang="zh-CN" altLang="en-US" sz="2000"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temp :=x</a:t>
            </a:r>
            <a:r>
              <a:rPr lang="zh-CN" altLang="en-US" sz="2000"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x :=y</a:t>
            </a:r>
            <a:r>
              <a:rPr lang="zh-CN" altLang="en-US" sz="2000"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y :=temp</a:t>
            </a:r>
          </a:p>
        </p:txBody>
      </p:sp>
      <p:sp>
        <p:nvSpPr>
          <p:cNvPr id="37894" name="Rectangle 14"/>
          <p:cNvSpPr>
            <a:spLocks noChangeArrowheads="1"/>
          </p:cNvSpPr>
          <p:nvPr/>
        </p:nvSpPr>
        <p:spPr bwMode="auto">
          <a:xfrm>
            <a:off x="5334000" y="19050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procedure  swap(x,y:integer);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var  temp:integer;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begin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         temp:=x;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         x:=y</a:t>
            </a:r>
            <a:r>
              <a:rPr lang="zh-CN" altLang="en-US" sz="2000">
                <a:ea typeface="宋体" pitchFamily="2" charset="-122"/>
              </a:rPr>
              <a:t>； 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ea typeface="宋体" pitchFamily="2" charset="-122"/>
              </a:rPr>
              <a:t>                  </a:t>
            </a:r>
            <a:r>
              <a:rPr lang="en-US" altLang="zh-CN" sz="2000">
                <a:ea typeface="宋体" pitchFamily="2" charset="-122"/>
              </a:rPr>
              <a:t>y:=temp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end</a:t>
            </a:r>
            <a:r>
              <a:rPr lang="zh-CN" altLang="en-US" sz="2000">
                <a:ea typeface="宋体" pitchFamily="2" charset="-122"/>
              </a:rPr>
              <a:t>；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789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实现 </a:t>
            </a:r>
            <a:r>
              <a:rPr kumimoji="0" lang="en-US" altLang="zh-CN" b="1">
                <a:solidFill>
                  <a:srgbClr val="800080"/>
                </a:solidFill>
              </a:rPr>
              <a:t>call-by-value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</a:rPr>
              <a:t>   </a:t>
            </a:r>
          </a:p>
          <a:p>
            <a:pPr lvl="1">
              <a:buFontTx/>
              <a:buNone/>
            </a:pPr>
            <a:r>
              <a:rPr kumimoji="0" lang="en-US" altLang="zh-CN" b="1">
                <a:solidFill>
                  <a:srgbClr val="800080"/>
                </a:solidFill>
              </a:rPr>
              <a:t>   </a:t>
            </a:r>
            <a:r>
              <a:rPr lang="zh-CN" altLang="en-US" b="1"/>
              <a:t>形式参数当作过程的局部变量处理，即在被调过程</a:t>
            </a:r>
          </a:p>
          <a:p>
            <a:pPr lvl="1">
              <a:buFontTx/>
              <a:buNone/>
            </a:pPr>
            <a:r>
              <a:rPr lang="zh-CN" altLang="en-US" b="1"/>
              <a:t>   的活动记录中开辟了形参的存储空间，这些存储位</a:t>
            </a:r>
          </a:p>
          <a:p>
            <a:pPr lvl="1">
              <a:buFontTx/>
              <a:buNone/>
            </a:pPr>
            <a:r>
              <a:rPr lang="zh-CN" altLang="en-US" b="1"/>
              <a:t>   置用以存放实参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调用过程计算实参的值，将其放于对应的存储空间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被调用过程执行时，就像使用局部变量一样使用这</a:t>
            </a:r>
          </a:p>
          <a:p>
            <a:pPr lvl="1">
              <a:buFontTx/>
              <a:buNone/>
            </a:pPr>
            <a:r>
              <a:rPr lang="zh-CN" altLang="en-US" b="1"/>
              <a:t>   些形式单元</a:t>
            </a:r>
          </a:p>
        </p:txBody>
      </p:sp>
      <p:sp>
        <p:nvSpPr>
          <p:cNvPr id="3891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62000" y="1828800"/>
            <a:ext cx="43434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</a:t>
            </a:r>
            <a:r>
              <a:rPr kumimoji="0" lang="en-US" altLang="zh-CN" b="1">
                <a:solidFill>
                  <a:srgbClr val="800080"/>
                </a:solidFill>
              </a:rPr>
              <a:t>call-by-reference  </a:t>
            </a:r>
            <a:r>
              <a:rPr kumimoji="0" lang="zh-CN" altLang="en-US" b="1">
                <a:solidFill>
                  <a:srgbClr val="800080"/>
                </a:solidFill>
              </a:rPr>
              <a:t>举例  </a:t>
            </a:r>
          </a:p>
          <a:p>
            <a:pPr lvl="1">
              <a:buFontTx/>
              <a:buNone/>
            </a:pPr>
            <a:r>
              <a:rPr lang="zh-CN" altLang="en-US" sz="1000" b="1"/>
              <a:t>   </a:t>
            </a:r>
          </a:p>
          <a:p>
            <a:pPr lvl="1">
              <a:buFontTx/>
              <a:buNone/>
            </a:pPr>
            <a:r>
              <a:rPr lang="zh-CN" altLang="en-US" b="1"/>
              <a:t>   调用</a:t>
            </a:r>
            <a:r>
              <a:rPr lang="en-US" altLang="zh-CN"/>
              <a:t>swap(a,b)</a:t>
            </a:r>
            <a:r>
              <a:rPr lang="en-US" altLang="zh-CN" b="1"/>
              <a:t> </a:t>
            </a:r>
            <a:r>
              <a:rPr lang="zh-CN" altLang="en-US" b="1"/>
              <a:t>过程将交</a:t>
            </a:r>
          </a:p>
          <a:p>
            <a:pPr lvl="1">
              <a:buFontTx/>
              <a:buNone/>
            </a:pPr>
            <a:r>
              <a:rPr lang="zh-CN" altLang="en-US" b="1"/>
              <a:t>   换 </a:t>
            </a:r>
            <a:r>
              <a:rPr lang="en-US" altLang="zh-CN"/>
              <a:t>a </a:t>
            </a:r>
            <a:r>
              <a:rPr lang="zh-CN" altLang="en-US" b="1"/>
              <a:t>和 </a:t>
            </a:r>
            <a:r>
              <a:rPr lang="en-US" altLang="zh-CN"/>
              <a:t>b </a:t>
            </a:r>
            <a:r>
              <a:rPr lang="zh-CN" altLang="zh-CN" b="1"/>
              <a:t>的值</a:t>
            </a:r>
            <a:endParaRPr lang="zh-CN" altLang="en-US" b="1"/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4648200" y="3733800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procedure  swap(var  x,y:integer);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var  temp:integer;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begin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         temp:=x;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         x:=y</a:t>
            </a:r>
            <a:r>
              <a:rPr lang="zh-CN" altLang="en-US" sz="2000">
                <a:ea typeface="宋体" pitchFamily="2" charset="-122"/>
              </a:rPr>
              <a:t>； 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ea typeface="宋体" pitchFamily="2" charset="-122"/>
              </a:rPr>
              <a:t>                  </a:t>
            </a:r>
            <a:r>
              <a:rPr lang="en-US" altLang="zh-CN" sz="2000">
                <a:ea typeface="宋体" pitchFamily="2" charset="-122"/>
              </a:rPr>
              <a:t>y:=temp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end</a:t>
            </a:r>
            <a:r>
              <a:rPr lang="zh-CN" altLang="en-US" sz="2000">
                <a:ea typeface="宋体" pitchFamily="2" charset="-122"/>
              </a:rPr>
              <a:t>；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9942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实现 </a:t>
            </a:r>
            <a:r>
              <a:rPr kumimoji="0" lang="en-US" altLang="zh-CN" b="1">
                <a:solidFill>
                  <a:srgbClr val="800080"/>
                </a:solidFill>
              </a:rPr>
              <a:t>call-by-reference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</a:rPr>
              <a:t>   </a:t>
            </a:r>
          </a:p>
          <a:p>
            <a:pPr>
              <a:spcBef>
                <a:spcPct val="20000"/>
              </a:spcBef>
              <a:buClrTx/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           </a:t>
            </a:r>
            <a:r>
              <a:rPr lang="zh-CN" altLang="en-US" sz="2000" b="1">
                <a:latin typeface="Times New Roman" pitchFamily="18" charset="0"/>
              </a:rPr>
              <a:t>把实在参数的地址传递给相应的形参，即调用过程把一个指向</a:t>
            </a:r>
          </a:p>
          <a:p>
            <a:pPr>
              <a:spcBef>
                <a:spcPct val="20000"/>
              </a:spcBef>
              <a:buClr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           实参的存储地址的指针传递给被调用过程相应的形参：</a:t>
            </a:r>
            <a:endParaRPr lang="zh-CN" altLang="en-US" sz="2000" b="1"/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</a:t>
            </a:r>
            <a:r>
              <a:rPr lang="zh-CN" altLang="en-US" sz="2000" b="1"/>
              <a:t>若实在参数是一个名字，或具有</a:t>
            </a:r>
            <a:r>
              <a:rPr lang="zh-CN" altLang="en-US" sz="2000" b="1">
                <a:solidFill>
                  <a:srgbClr val="800080"/>
                </a:solidFill>
              </a:rPr>
              <a:t>左值</a:t>
            </a:r>
            <a:r>
              <a:rPr lang="zh-CN" altLang="en-US" sz="2000" b="1"/>
              <a:t>的表达式，则传递左值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sz="2000" b="1"/>
              <a:t>    若实在参数是无左值的表达式，则计算该表达式的值，放入一</a:t>
            </a:r>
          </a:p>
          <a:p>
            <a:pPr lvl="1">
              <a:buFontTx/>
              <a:buNone/>
            </a:pPr>
            <a:r>
              <a:rPr lang="zh-CN" altLang="en-US" sz="2000" b="1"/>
              <a:t>    存储单元，传此存储单元地址</a:t>
            </a:r>
          </a:p>
        </p:txBody>
      </p:sp>
      <p:sp>
        <p:nvSpPr>
          <p:cNvPr id="40965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13255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数据表示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876300" y="1922463"/>
            <a:ext cx="8191500" cy="398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源程序中数据对象在内存或寄存器中的表示形式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源程序中</a:t>
            </a:r>
            <a:r>
              <a:rPr lang="zh-CN" altLang="en-US" b="1">
                <a:solidFill>
                  <a:srgbClr val="800080"/>
                </a:solidFill>
                <a:latin typeface="Times New Roman" pitchFamily="18" charset="0"/>
              </a:rPr>
              <a:t>数据对象的属性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lang="zh-CN" altLang="en-US" b="1">
                <a:latin typeface="Times New Roman" pitchFamily="18" charset="0"/>
              </a:rPr>
              <a:t>名字（</a:t>
            </a:r>
            <a:r>
              <a:rPr lang="en-US" altLang="zh-CN" i="1"/>
              <a:t>name</a:t>
            </a:r>
            <a:r>
              <a:rPr lang="zh-CN" altLang="en-US" b="1">
                <a:latin typeface="Times New Roman" pitchFamily="18" charset="0"/>
              </a:rPr>
              <a:t>），类型（</a:t>
            </a:r>
            <a:r>
              <a:rPr lang="en-US" altLang="zh-CN" i="1"/>
              <a:t>type</a:t>
            </a:r>
            <a:r>
              <a:rPr lang="zh-CN" altLang="en-US" b="1">
                <a:latin typeface="Times New Roman" pitchFamily="18" charset="0"/>
              </a:rPr>
              <a:t>），值（</a:t>
            </a:r>
            <a:r>
              <a:rPr lang="en-US" altLang="zh-CN" i="1"/>
              <a:t>value</a:t>
            </a:r>
            <a:r>
              <a:rPr lang="zh-CN" altLang="en-US" b="1">
                <a:latin typeface="Times New Roman" pitchFamily="18" charset="0"/>
              </a:rPr>
              <a:t>）</a:t>
            </a:r>
            <a:r>
              <a:rPr lang="en-US" altLang="zh-CN" b="1">
                <a:latin typeface="Times New Roman" pitchFamily="18" charset="0"/>
              </a:rPr>
              <a:t>,</a:t>
            </a:r>
            <a:endParaRPr kumimoji="0" lang="en-US" altLang="zh-CN" b="1"/>
          </a:p>
          <a:p>
            <a:pPr lvl="1">
              <a:buFontTx/>
              <a:buNone/>
            </a:pPr>
            <a:r>
              <a:rPr lang="en-US" altLang="zh-CN" b="1">
                <a:latin typeface="Times New Roman" pitchFamily="18" charset="0"/>
              </a:rPr>
              <a:t>   </a:t>
            </a:r>
            <a:r>
              <a:rPr lang="zh-CN" altLang="en-US" b="1">
                <a:latin typeface="Times New Roman" pitchFamily="18" charset="0"/>
              </a:rPr>
              <a:t>复合数据对象（</a:t>
            </a:r>
            <a:r>
              <a:rPr lang="en-US" altLang="zh-CN" i="1"/>
              <a:t>component</a:t>
            </a:r>
            <a:r>
              <a:rPr lang="zh-CN" altLang="en-US" b="1">
                <a:latin typeface="Times New Roman" pitchFamily="18" charset="0"/>
              </a:rPr>
              <a:t>），</a:t>
            </a:r>
            <a:r>
              <a:rPr lang="en-US" altLang="zh-CN" b="1">
                <a:latin typeface="Times New Roman" pitchFamily="18" charset="0"/>
              </a:rPr>
              <a:t>……</a:t>
            </a:r>
          </a:p>
          <a:p>
            <a:pPr lvl="1">
              <a:buFontTx/>
              <a:buNone/>
            </a:pPr>
            <a:endParaRPr kumimoji="0" lang="en-US" altLang="zh-CN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en-US" altLang="zh-CN" b="1"/>
              <a:t>  </a:t>
            </a:r>
            <a:r>
              <a:rPr lang="zh-CN" altLang="en-US" b="1">
                <a:solidFill>
                  <a:srgbClr val="800080"/>
                </a:solidFill>
                <a:latin typeface="Times New Roman" pitchFamily="18" charset="0"/>
              </a:rPr>
              <a:t>数据对象在内存或寄存器中的表示形式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位、字节、字、字节序列、</a:t>
            </a:r>
            <a:r>
              <a:rPr kumimoji="0" lang="en-US" altLang="zh-CN" b="1"/>
              <a:t>……</a:t>
            </a:r>
          </a:p>
          <a:p>
            <a:pPr lvl="1">
              <a:buFontTx/>
              <a:buNone/>
            </a:pPr>
            <a:endParaRPr kumimoji="0" lang="en-US" altLang="zh-CN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en-US" altLang="zh-CN" b="1"/>
              <a:t>  </a:t>
            </a:r>
            <a:r>
              <a:rPr lang="zh-CN" altLang="en-US" b="1">
                <a:solidFill>
                  <a:srgbClr val="800080"/>
                </a:solidFill>
                <a:latin typeface="Times New Roman" pitchFamily="18" charset="0"/>
              </a:rPr>
              <a:t>有些机器要求数据存放时要按某种方式对齐</a:t>
            </a:r>
            <a:r>
              <a:rPr lang="zh-CN" altLang="en-US" b="1">
                <a:latin typeface="Times New Roman" pitchFamily="18" charset="0"/>
              </a:rPr>
              <a:t>（</a:t>
            </a:r>
            <a:r>
              <a:rPr lang="en-US" altLang="zh-CN" i="1"/>
              <a:t>align</a:t>
            </a:r>
            <a:r>
              <a:rPr lang="zh-CN" altLang="en-US" b="1">
                <a:latin typeface="Times New Roman" pitchFamily="18" charset="0"/>
              </a:rPr>
              <a:t>）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如：要求数据存放的起始地址为能够被</a:t>
            </a:r>
            <a:r>
              <a:rPr kumimoji="0" lang="en-US" altLang="zh-CN"/>
              <a:t>4</a:t>
            </a:r>
            <a:r>
              <a:rPr kumimoji="0" lang="zh-CN" altLang="en-US" b="1"/>
              <a:t>整除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685800" y="1265238"/>
            <a:ext cx="7486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理解“类”和“对象”的角色</a:t>
            </a: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1116013" y="1989138"/>
            <a:ext cx="7704137" cy="420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b="1"/>
              <a:t>类扮演的角色是程序的静态定义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>
              <a:buFont typeface="Symbol" pitchFamily="18" charset="2"/>
              <a:buChar char="-"/>
            </a:pPr>
            <a:r>
              <a:rPr kumimoji="0" lang="zh-CN" altLang="en-US" b="1"/>
              <a:t>   对象扮演的角色是程序运行时的动态结构</a:t>
            </a:r>
          </a:p>
          <a:p>
            <a:pPr>
              <a:buFont typeface="Symbol" pitchFamily="18" charset="2"/>
              <a:buNone/>
            </a:pPr>
            <a:endParaRPr kumimoji="0" lang="zh-CN" altLang="en-US" sz="1000" b="1"/>
          </a:p>
          <a:p>
            <a:pPr>
              <a:buFont typeface="Symbol" pitchFamily="18" charset="2"/>
              <a:buChar char="-"/>
            </a:pPr>
            <a:r>
              <a:rPr kumimoji="0" lang="zh-CN" altLang="en-US" b="1"/>
              <a:t>  类是一组运行时对象的共同性质的静态描述</a:t>
            </a:r>
          </a:p>
          <a:p>
            <a:pPr>
              <a:buFont typeface="Symbol" pitchFamily="18" charset="2"/>
              <a:buNone/>
            </a:pPr>
            <a:endParaRPr kumimoji="0" lang="zh-CN" altLang="en-US" sz="1000" b="1"/>
          </a:p>
          <a:p>
            <a:pPr>
              <a:buFontTx/>
              <a:buNone/>
            </a:pPr>
            <a:r>
              <a:rPr kumimoji="0" lang="zh-CN" altLang="en-US" b="1"/>
              <a:t>    类的</a:t>
            </a:r>
            <a:r>
              <a:rPr kumimoji="0" lang="zh-CN" altLang="en-US" b="1">
                <a:solidFill>
                  <a:srgbClr val="800080"/>
                </a:solidFill>
              </a:rPr>
              <a:t>特征</a:t>
            </a:r>
            <a:r>
              <a:rPr lang="zh-CN" altLang="en-US"/>
              <a:t>（</a:t>
            </a:r>
            <a:r>
              <a:rPr lang="en-US" altLang="zh-CN" i="1"/>
              <a:t>feature</a:t>
            </a:r>
            <a:r>
              <a:rPr lang="zh-CN" altLang="en-US"/>
              <a:t>）</a:t>
            </a:r>
            <a:r>
              <a:rPr kumimoji="0" lang="zh-CN" altLang="en-US" b="1"/>
              <a:t>成员</a:t>
            </a:r>
            <a:r>
              <a:rPr kumimoji="0" lang="en-US" altLang="zh-CN" b="1"/>
              <a:t>:</a:t>
            </a:r>
          </a:p>
          <a:p>
            <a:pPr lvl="1">
              <a:buFontTx/>
              <a:buNone/>
            </a:pPr>
            <a:r>
              <a:rPr kumimoji="0" lang="en-US" altLang="zh-CN" b="1">
                <a:solidFill>
                  <a:schemeClr val="tx1"/>
                </a:solidFill>
              </a:rPr>
              <a:t>        </a:t>
            </a:r>
            <a:r>
              <a:rPr kumimoji="0" lang="zh-CN" altLang="en-US" b="1">
                <a:solidFill>
                  <a:srgbClr val="800080"/>
                </a:solidFill>
              </a:rPr>
              <a:t>属性</a:t>
            </a:r>
            <a:r>
              <a:rPr lang="zh-CN" altLang="en-US"/>
              <a:t>（</a:t>
            </a:r>
            <a:r>
              <a:rPr lang="en-US" altLang="zh-CN" i="1"/>
              <a:t>attribute</a:t>
            </a:r>
            <a:r>
              <a:rPr lang="zh-CN" altLang="en-US"/>
              <a:t>）</a:t>
            </a:r>
            <a:r>
              <a:rPr kumimoji="0" lang="zh-CN" altLang="en-US" b="1"/>
              <a:t>和 </a:t>
            </a:r>
            <a:r>
              <a:rPr kumimoji="0" lang="zh-CN" altLang="en-US" b="1">
                <a:solidFill>
                  <a:srgbClr val="800080"/>
                </a:solidFill>
              </a:rPr>
              <a:t>例程</a:t>
            </a:r>
            <a:r>
              <a:rPr lang="zh-CN" altLang="en-US"/>
              <a:t>（</a:t>
            </a:r>
            <a:r>
              <a:rPr lang="en-US" altLang="zh-CN" i="1"/>
              <a:t>routine</a:t>
            </a:r>
            <a:r>
              <a:rPr lang="zh-CN" altLang="en-US"/>
              <a:t>）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/>
          </a:p>
          <a:p>
            <a:pPr>
              <a:buFont typeface="Symbol" pitchFamily="18" charset="2"/>
              <a:buChar char="-"/>
            </a:pPr>
            <a:r>
              <a:rPr kumimoji="0" lang="zh-CN" altLang="en-US" b="1"/>
              <a:t>  每个对象都必定是某个类的一个</a:t>
            </a:r>
            <a:r>
              <a:rPr kumimoji="0" lang="zh-CN" altLang="en-US" b="1">
                <a:solidFill>
                  <a:srgbClr val="800080"/>
                </a:solidFill>
              </a:rPr>
              <a:t>实例</a:t>
            </a:r>
            <a:r>
              <a:rPr kumimoji="0" lang="zh-CN" altLang="en-US" b="1"/>
              <a:t>（</a:t>
            </a:r>
            <a:r>
              <a:rPr kumimoji="0" lang="en-US" altLang="zh-CN" i="1"/>
              <a:t>instance</a:t>
            </a:r>
            <a:r>
              <a:rPr kumimoji="0" lang="zh-CN" altLang="en-US" b="1"/>
              <a:t>），</a:t>
            </a:r>
          </a:p>
          <a:p>
            <a:pPr>
              <a:buFont typeface="Symbol" pitchFamily="18" charset="2"/>
              <a:buNone/>
            </a:pPr>
            <a:r>
              <a:rPr kumimoji="0" lang="zh-CN" altLang="en-US" b="1"/>
              <a:t>    而一个类可以创建有许多个对象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>
              <a:buFont typeface="Symbol" pitchFamily="18" charset="2"/>
              <a:buChar char="-"/>
            </a:pPr>
            <a:r>
              <a:rPr kumimoji="0" lang="zh-CN" altLang="en-US" b="1"/>
              <a:t>  实例对象是在程序运行时，根据该对象所属类的属性</a:t>
            </a:r>
          </a:p>
          <a:p>
            <a:pPr>
              <a:buFont typeface="Symbol" pitchFamily="18" charset="2"/>
              <a:buNone/>
            </a:pPr>
            <a:r>
              <a:rPr kumimoji="0" lang="zh-CN" altLang="en-US" b="1"/>
              <a:t>    动态地构造的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74725" y="1336675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面向对象程序运行时的特征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900113" y="1916113"/>
            <a:ext cx="7993062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kumimoji="0" lang="en-US" altLang="zh-CN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en-US" altLang="zh-CN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对象是类的一个实例</a:t>
            </a:r>
            <a:r>
              <a:rPr kumimoji="0" lang="zh-CN" altLang="en-US" b="1"/>
              <a:t>，是系统动态运行时一个物理</a:t>
            </a:r>
          </a:p>
          <a:p>
            <a:pPr lvl="1">
              <a:buFontTx/>
              <a:buNone/>
            </a:pPr>
            <a:r>
              <a:rPr kumimoji="0" lang="zh-CN" altLang="en-US" b="1"/>
              <a:t>   结构的模块，是</a:t>
            </a:r>
            <a:r>
              <a:rPr kumimoji="0" lang="zh-CN" altLang="en-US" b="1">
                <a:solidFill>
                  <a:srgbClr val="800080"/>
                </a:solidFill>
              </a:rPr>
              <a:t>按需要创建</a:t>
            </a:r>
            <a:r>
              <a:rPr kumimoji="0" lang="zh-CN" altLang="en-US" b="1"/>
              <a:t>、而不是预先分配的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对象</a:t>
            </a:r>
            <a:r>
              <a:rPr kumimoji="0" lang="zh-CN" altLang="en-US" b="1"/>
              <a:t>是在类实例化过程中，由类的属性定义所确定</a:t>
            </a:r>
          </a:p>
          <a:p>
            <a:pPr lvl="1">
              <a:buFontTx/>
              <a:buNone/>
            </a:pPr>
            <a:r>
              <a:rPr kumimoji="0" lang="zh-CN" altLang="en-US" b="1"/>
              <a:t>   的一组域动态地组成，</a:t>
            </a:r>
            <a:r>
              <a:rPr kumimoji="0" lang="zh-CN" altLang="en-US" b="1">
                <a:solidFill>
                  <a:srgbClr val="800080"/>
                </a:solidFill>
              </a:rPr>
              <a:t>每个域对应类中的一个属性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/>
              <a:t>  </a:t>
            </a:r>
            <a:r>
              <a:rPr kumimoji="0" lang="zh-CN" altLang="en-US" b="1"/>
              <a:t>执行一个面向对象程序就是创建</a:t>
            </a:r>
            <a:r>
              <a:rPr kumimoji="0" lang="zh-CN" altLang="en-US" b="1">
                <a:solidFill>
                  <a:srgbClr val="800080"/>
                </a:solidFill>
              </a:rPr>
              <a:t>系统根类</a:t>
            </a:r>
            <a:r>
              <a:rPr kumimoji="0" lang="zh-CN" altLang="en-US" b="1"/>
              <a:t>的一个实</a:t>
            </a:r>
          </a:p>
          <a:p>
            <a:pPr lvl="1">
              <a:buFontTx/>
              <a:buNone/>
            </a:pPr>
            <a:r>
              <a:rPr kumimoji="0" lang="zh-CN" altLang="en-US" b="1"/>
              <a:t>   例，并调用该实例的创建过程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/>
              <a:t>  </a:t>
            </a:r>
            <a:r>
              <a:rPr kumimoji="0" lang="zh-CN" altLang="en-US" b="1"/>
              <a:t>创建对象的过程即为实现该</a:t>
            </a:r>
            <a:r>
              <a:rPr kumimoji="0" lang="zh-CN" altLang="en-US" b="1">
                <a:solidFill>
                  <a:srgbClr val="800080"/>
                </a:solidFill>
              </a:rPr>
              <a:t>对象初始化</a:t>
            </a:r>
            <a:r>
              <a:rPr kumimoji="0" lang="zh-CN" altLang="en-US" b="1"/>
              <a:t>，对于根类而</a:t>
            </a:r>
          </a:p>
          <a:p>
            <a:pPr lvl="1">
              <a:buFontTx/>
              <a:buNone/>
            </a:pPr>
            <a:r>
              <a:rPr kumimoji="0" lang="zh-CN" altLang="en-US" b="1"/>
              <a:t>   言，创建其对象即执行该系统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/>
              <a:t> </a:t>
            </a:r>
            <a:r>
              <a:rPr kumimoji="0" lang="zh-CN" altLang="en-US" b="1"/>
              <a:t> 创建根对象相当于通常软件启动 </a:t>
            </a:r>
            <a:r>
              <a:rPr kumimoji="0" lang="en-US" altLang="zh-CN" b="1"/>
              <a:t>main</a:t>
            </a:r>
            <a:r>
              <a:rPr kumimoji="0" lang="zh-CN" altLang="en-US" b="1"/>
              <a:t>，在非纯面向</a:t>
            </a:r>
          </a:p>
          <a:p>
            <a:pPr lvl="1">
              <a:buFontTx/>
              <a:buNone/>
            </a:pPr>
            <a:r>
              <a:rPr kumimoji="0" lang="zh-CN" altLang="en-US" b="1"/>
              <a:t>   对象方式下，通常也用启动 </a:t>
            </a:r>
            <a:r>
              <a:rPr kumimoji="0" lang="en-US" altLang="zh-CN" b="1"/>
              <a:t>main</a:t>
            </a:r>
            <a:r>
              <a:rPr kumimoji="0" lang="zh-CN" altLang="en-US" b="1"/>
              <a:t>的方式创建根对象</a:t>
            </a:r>
          </a:p>
        </p:txBody>
      </p:sp>
      <p:sp>
        <p:nvSpPr>
          <p:cNvPr id="430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ChangeArrowheads="1"/>
          </p:cNvSpPr>
          <p:nvPr/>
        </p:nvSpPr>
        <p:spPr bwMode="auto">
          <a:xfrm>
            <a:off x="1042988" y="1700213"/>
            <a:ext cx="6408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创建根对象时的存储结构</a:t>
            </a:r>
          </a:p>
        </p:txBody>
      </p:sp>
      <p:sp>
        <p:nvSpPr>
          <p:cNvPr id="4403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Line 40"/>
          <p:cNvSpPr>
            <a:spLocks noChangeShapeType="1"/>
          </p:cNvSpPr>
          <p:nvPr/>
        </p:nvSpPr>
        <p:spPr bwMode="auto">
          <a:xfrm flipH="1">
            <a:off x="7307263" y="2276475"/>
            <a:ext cx="0" cy="352901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0" name="Line 41"/>
          <p:cNvSpPr>
            <a:spLocks noChangeShapeType="1"/>
          </p:cNvSpPr>
          <p:nvPr/>
        </p:nvSpPr>
        <p:spPr bwMode="auto">
          <a:xfrm flipH="1">
            <a:off x="9036050" y="2276475"/>
            <a:ext cx="0" cy="360203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1" name="Rectangle 42"/>
          <p:cNvSpPr>
            <a:spLocks noChangeArrowheads="1"/>
          </p:cNvSpPr>
          <p:nvPr/>
        </p:nvSpPr>
        <p:spPr bwMode="auto">
          <a:xfrm>
            <a:off x="7451725" y="5976938"/>
            <a:ext cx="151288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堆式存储区</a:t>
            </a:r>
          </a:p>
        </p:txBody>
      </p:sp>
      <p:sp>
        <p:nvSpPr>
          <p:cNvPr id="44042" name="Rectangle 43"/>
          <p:cNvSpPr>
            <a:spLocks noChangeArrowheads="1"/>
          </p:cNvSpPr>
          <p:nvPr/>
        </p:nvSpPr>
        <p:spPr bwMode="auto">
          <a:xfrm>
            <a:off x="5362575" y="5949950"/>
            <a:ext cx="16573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栈式存储区</a:t>
            </a:r>
          </a:p>
        </p:txBody>
      </p:sp>
      <p:sp>
        <p:nvSpPr>
          <p:cNvPr id="44043" name="Rectangle 44"/>
          <p:cNvSpPr>
            <a:spLocks noChangeArrowheads="1"/>
          </p:cNvSpPr>
          <p:nvPr/>
        </p:nvSpPr>
        <p:spPr bwMode="auto">
          <a:xfrm>
            <a:off x="971550" y="2419350"/>
            <a:ext cx="2592388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•"/>
            </a:pPr>
            <a:r>
              <a:rPr lang="zh-CN" altLang="en-US" sz="2000" b="1">
                <a:latin typeface="楷体_GB2312" pitchFamily="49" charset="-122"/>
              </a:rPr>
              <a:t>根对象的函数工作区中主要是运行该程序的启动参数，它们大都是根对象的成员。因而，根对象的函数工作区中主要存放对根对象的引用。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None/>
            </a:pPr>
            <a:endParaRPr lang="zh-CN" altLang="en-US" sz="1000" b="1">
              <a:latin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•"/>
            </a:pPr>
            <a:r>
              <a:rPr lang="zh-CN" altLang="en-US" sz="2000" b="1">
                <a:latin typeface="楷体_GB2312" pitchFamily="49" charset="-122"/>
              </a:rPr>
              <a:t>创建的根对象存放在堆式存储区中。</a:t>
            </a:r>
          </a:p>
        </p:txBody>
      </p:sp>
      <p:grpSp>
        <p:nvGrpSpPr>
          <p:cNvPr id="44044" name="Group 55"/>
          <p:cNvGrpSpPr>
            <a:grpSpLocks/>
          </p:cNvGrpSpPr>
          <p:nvPr/>
        </p:nvGrpSpPr>
        <p:grpSpPr bwMode="auto">
          <a:xfrm>
            <a:off x="4138613" y="4365625"/>
            <a:ext cx="2665412" cy="1296988"/>
            <a:chOff x="2607" y="2750"/>
            <a:chExt cx="1679" cy="817"/>
          </a:xfrm>
        </p:grpSpPr>
        <p:sp>
          <p:nvSpPr>
            <p:cNvPr id="44052" name="Rectangle 46"/>
            <p:cNvSpPr>
              <a:spLocks noChangeArrowheads="1"/>
            </p:cNvSpPr>
            <p:nvPr/>
          </p:nvSpPr>
          <p:spPr bwMode="auto">
            <a:xfrm>
              <a:off x="3379" y="2839"/>
              <a:ext cx="907" cy="182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ClrTx/>
                <a:buFontTx/>
                <a:buNone/>
              </a:pPr>
              <a:r>
                <a:rPr lang="zh-CN" altLang="en-US" sz="1800" b="1">
                  <a:solidFill>
                    <a:srgbClr val="800080"/>
                  </a:solidFill>
                  <a:latin typeface="Times New Roman" pitchFamily="18" charset="0"/>
                </a:rPr>
                <a:t>引用根对象</a:t>
              </a:r>
            </a:p>
          </p:txBody>
        </p:sp>
        <p:sp>
          <p:nvSpPr>
            <p:cNvPr id="44053" name="AutoShape 47"/>
            <p:cNvSpPr>
              <a:spLocks/>
            </p:cNvSpPr>
            <p:nvPr/>
          </p:nvSpPr>
          <p:spPr bwMode="auto">
            <a:xfrm>
              <a:off x="3288" y="2839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Rectangle 48"/>
            <p:cNvSpPr>
              <a:spLocks noChangeArrowheads="1"/>
            </p:cNvSpPr>
            <p:nvPr/>
          </p:nvSpPr>
          <p:spPr bwMode="auto">
            <a:xfrm>
              <a:off x="2607" y="2750"/>
              <a:ext cx="725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</a:rPr>
                <a:t>根对象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</a:rPr>
                <a:t>构造例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</a:rPr>
                <a:t>程的工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</a:rPr>
                <a:t>作区</a:t>
              </a:r>
            </a:p>
          </p:txBody>
        </p:sp>
        <p:sp>
          <p:nvSpPr>
            <p:cNvPr id="44055" name="Rectangle 49"/>
            <p:cNvSpPr>
              <a:spLocks noChangeArrowheads="1"/>
            </p:cNvSpPr>
            <p:nvPr/>
          </p:nvSpPr>
          <p:spPr bwMode="auto">
            <a:xfrm>
              <a:off x="3378" y="3021"/>
              <a:ext cx="908" cy="317"/>
            </a:xfrm>
            <a:prstGeom prst="rect">
              <a:avLst/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45" name="Line 50"/>
          <p:cNvSpPr>
            <a:spLocks noChangeShapeType="1"/>
          </p:cNvSpPr>
          <p:nvPr/>
        </p:nvSpPr>
        <p:spPr bwMode="auto">
          <a:xfrm flipH="1">
            <a:off x="6804025" y="2276475"/>
            <a:ext cx="0" cy="352901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6" name="Line 51"/>
          <p:cNvSpPr>
            <a:spLocks noChangeShapeType="1"/>
          </p:cNvSpPr>
          <p:nvPr/>
        </p:nvSpPr>
        <p:spPr bwMode="auto">
          <a:xfrm>
            <a:off x="5292725" y="2276475"/>
            <a:ext cx="71438" cy="36004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047" name="Group 52"/>
          <p:cNvGrpSpPr>
            <a:grpSpLocks/>
          </p:cNvGrpSpPr>
          <p:nvPr/>
        </p:nvGrpSpPr>
        <p:grpSpPr bwMode="auto">
          <a:xfrm>
            <a:off x="6731000" y="3213100"/>
            <a:ext cx="2087563" cy="1439863"/>
            <a:chOff x="3923" y="2069"/>
            <a:chExt cx="1315" cy="907"/>
          </a:xfrm>
        </p:grpSpPr>
        <p:sp>
          <p:nvSpPr>
            <p:cNvPr id="44050" name="Rectangle 53"/>
            <p:cNvSpPr>
              <a:spLocks noChangeArrowheads="1"/>
            </p:cNvSpPr>
            <p:nvPr/>
          </p:nvSpPr>
          <p:spPr bwMode="auto">
            <a:xfrm>
              <a:off x="4513" y="2069"/>
              <a:ext cx="725" cy="907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ClrTx/>
                <a:buFontTx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楷体_GB2312" pitchFamily="49" charset="-122"/>
                </a:rPr>
                <a:t>根对象</a:t>
              </a:r>
            </a:p>
          </p:txBody>
        </p:sp>
        <p:sp>
          <p:nvSpPr>
            <p:cNvPr id="44051" name="Line 54"/>
            <p:cNvSpPr>
              <a:spLocks noChangeShapeType="1"/>
            </p:cNvSpPr>
            <p:nvPr/>
          </p:nvSpPr>
          <p:spPr bwMode="auto">
            <a:xfrm flipV="1">
              <a:off x="3923" y="2069"/>
              <a:ext cx="590" cy="8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48" name="Rectangle 56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44049" name="Text Box 57"/>
          <p:cNvSpPr txBox="1">
            <a:spLocks noChangeArrowheads="1"/>
          </p:cNvSpPr>
          <p:nvPr/>
        </p:nvSpPr>
        <p:spPr bwMode="auto">
          <a:xfrm>
            <a:off x="684213" y="1125538"/>
            <a:ext cx="6405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面向对象程序运行时的特征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900113" y="1754188"/>
            <a:ext cx="8064500" cy="46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</a:rPr>
              <a:t>例程运行时的特征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/>
              <a:t>  每个例程都必定是某个类的成员，且每个例程都只能</a:t>
            </a:r>
          </a:p>
          <a:p>
            <a:pPr lvl="1">
              <a:buFontTx/>
              <a:buNone/>
            </a:pPr>
            <a:r>
              <a:rPr kumimoji="0" lang="zh-CN" altLang="en-US" b="1"/>
              <a:t>   把它的计算施加在它所属类所创建的对象上。因而在</a:t>
            </a:r>
          </a:p>
          <a:p>
            <a:pPr lvl="1">
              <a:buFontTx/>
              <a:buNone/>
            </a:pPr>
            <a:r>
              <a:rPr kumimoji="0" lang="zh-CN" altLang="en-US" b="1"/>
              <a:t>   一个</a:t>
            </a:r>
            <a:r>
              <a:rPr kumimoji="0" lang="zh-CN" altLang="en-US" b="1">
                <a:solidFill>
                  <a:srgbClr val="800080"/>
                </a:solidFill>
              </a:rPr>
              <a:t>例程执行前</a:t>
            </a:r>
            <a:r>
              <a:rPr kumimoji="0" lang="zh-CN" altLang="en-US" b="1"/>
              <a:t>，首先要求</a:t>
            </a:r>
            <a:r>
              <a:rPr kumimoji="0" lang="zh-CN" altLang="en-US" b="1">
                <a:solidFill>
                  <a:srgbClr val="800080"/>
                </a:solidFill>
              </a:rPr>
              <a:t>它所施加计算的对象已经</a:t>
            </a: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存在</a:t>
            </a:r>
            <a:r>
              <a:rPr kumimoji="0" lang="zh-CN" altLang="en-US" b="1"/>
              <a:t>，否则要求先创建该对象。</a:t>
            </a:r>
          </a:p>
          <a:p>
            <a:pPr lvl="1">
              <a:buFontTx/>
              <a:buNone/>
            </a:pPr>
            <a:r>
              <a:rPr kumimoji="0" lang="zh-CN" altLang="en-US" sz="1000" b="1"/>
              <a:t>   </a:t>
            </a:r>
            <a:endParaRPr kumimoji="0" lang="zh-CN" altLang="en-US" sz="1000" b="1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/>
              <a:t>  一个例程执行时，其参数除实参外，还用到它所施加</a:t>
            </a:r>
          </a:p>
          <a:p>
            <a:pPr lvl="1">
              <a:buFontTx/>
              <a:buNone/>
            </a:pPr>
            <a:r>
              <a:rPr kumimoji="0" lang="zh-CN" altLang="en-US" b="1"/>
              <a:t>   计算的对象，它们与该例程的局部量及返回值一起组</a:t>
            </a:r>
          </a:p>
          <a:p>
            <a:pPr lvl="1">
              <a:buFontTx/>
              <a:buNone/>
            </a:pPr>
            <a:r>
              <a:rPr kumimoji="0" lang="zh-CN" altLang="en-US" b="1"/>
              <a:t>   成一个该例程的工作区（放在栈式存储区中）。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/>
              <a:t>  </a:t>
            </a:r>
            <a:r>
              <a:rPr kumimoji="0" lang="zh-CN" altLang="en-US" b="1"/>
              <a:t>例程工作区中的局部量若是较为复杂数据结构，则</a:t>
            </a:r>
            <a:r>
              <a:rPr kumimoji="0" lang="zh-CN" altLang="en-US" b="1">
                <a:solidFill>
                  <a:srgbClr val="800080"/>
                </a:solidFill>
              </a:rPr>
              <a:t>在</a:t>
            </a: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工作区中存放对</a:t>
            </a:r>
            <a:r>
              <a:rPr kumimoji="0" lang="zh-CN" altLang="en-US" b="1"/>
              <a:t>该</a:t>
            </a:r>
            <a:r>
              <a:rPr kumimoji="0" lang="zh-CN" altLang="en-US" b="1">
                <a:solidFill>
                  <a:srgbClr val="800080"/>
                </a:solidFill>
              </a:rPr>
              <a:t>复杂数据结构的一个引用</a:t>
            </a:r>
            <a:r>
              <a:rPr kumimoji="0" lang="zh-CN" altLang="en-US" b="1"/>
              <a:t>，并在堆</a:t>
            </a:r>
          </a:p>
          <a:p>
            <a:pPr lvl="1">
              <a:buFontTx/>
              <a:buNone/>
            </a:pPr>
            <a:r>
              <a:rPr kumimoji="0" lang="zh-CN" altLang="en-US" b="1"/>
              <a:t>   式存储区中创建一个该复杂数据结构的对象。</a:t>
            </a:r>
          </a:p>
        </p:txBody>
      </p:sp>
      <p:sp>
        <p:nvSpPr>
          <p:cNvPr id="45059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Rectangle 11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45064" name="Text Box 12"/>
          <p:cNvSpPr txBox="1">
            <a:spLocks noChangeArrowheads="1"/>
          </p:cNvSpPr>
          <p:nvPr/>
        </p:nvSpPr>
        <p:spPr bwMode="auto">
          <a:xfrm>
            <a:off x="685800" y="1120775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面向对象程序运行时的特征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830263" y="1336675"/>
            <a:ext cx="7845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对象的存储组织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1187450" y="1989138"/>
            <a:ext cx="7488238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b="1"/>
              <a:t>一个</a:t>
            </a:r>
            <a:r>
              <a:rPr lang="zh-CN" altLang="en-US" b="1">
                <a:solidFill>
                  <a:srgbClr val="800080"/>
                </a:solidFill>
              </a:rPr>
              <a:t>简单机制</a:t>
            </a:r>
            <a:r>
              <a:rPr lang="zh-CN" altLang="en-US" b="1"/>
              <a:t>是，初始化代码将所有当前的继承特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征（属性和例程）直接地复制到对象存储区中（将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例程当作代码指针）。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但这样做较浪费空间</a:t>
            </a:r>
            <a:r>
              <a:rPr kumimoji="0" lang="zh-CN" altLang="en-US" b="1"/>
              <a:t>。</a:t>
            </a:r>
          </a:p>
        </p:txBody>
      </p:sp>
      <p:sp>
        <p:nvSpPr>
          <p:cNvPr id="4608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8" name="Rectangle 11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971550" y="1773238"/>
            <a:ext cx="8172450" cy="468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b="1">
                <a:solidFill>
                  <a:srgbClr val="800080"/>
                </a:solidFill>
              </a:rPr>
              <a:t>另一种方法</a:t>
            </a:r>
            <a:r>
              <a:rPr lang="zh-CN" altLang="en-US" b="1"/>
              <a:t>是在执行时将</a:t>
            </a:r>
            <a:r>
              <a:rPr lang="zh-CN" altLang="en-US" b="1">
                <a:solidFill>
                  <a:srgbClr val="800080"/>
                </a:solidFill>
              </a:rPr>
              <a:t>类结构的一个完整的描述</a:t>
            </a:r>
            <a:r>
              <a:rPr lang="zh-CN" altLang="en-US" b="1"/>
              <a:t>保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存在每个类的存储中，由超类指针维护继承性（形成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所谓的继承图）。</a:t>
            </a:r>
            <a:r>
              <a:rPr lang="zh-CN" altLang="en-US" b="1">
                <a:solidFill>
                  <a:srgbClr val="800080"/>
                </a:solidFill>
              </a:rPr>
              <a:t>每个对象保存一个指向其定义类的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     指针</a:t>
            </a:r>
            <a:r>
              <a:rPr lang="zh-CN" altLang="en-US" b="1"/>
              <a:t>，作为一个附加的域和它的属性变量放在一起，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通过这个类就可找到所有（局部和继承的）的例程。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此时，只记录一次例程指针（在类结构中），且对于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每个对象并不将其复制到存储器中。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其缺点在于：虽然属性变量具有可预测的偏移量（如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在标准环境中的局部变量一样），但例程却没有， 它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们必须由带有查询功能的符号表结构中的名字来维护。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这是对于诸如 </a:t>
            </a:r>
            <a:r>
              <a:rPr lang="en-US" altLang="zh-CN" i="1"/>
              <a:t>Smalltalk </a:t>
            </a:r>
            <a:r>
              <a:rPr lang="zh-CN" altLang="en-US" b="1"/>
              <a:t>等强动态性语言的合理的结构，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 因为类结构可以在执行中改变。</a:t>
            </a:r>
          </a:p>
        </p:txBody>
      </p:sp>
      <p:sp>
        <p:nvSpPr>
          <p:cNvPr id="47107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Rectangle 11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47112" name="Text Box 12"/>
          <p:cNvSpPr txBox="1">
            <a:spLocks noChangeArrowheads="1"/>
          </p:cNvSpPr>
          <p:nvPr/>
        </p:nvSpPr>
        <p:spPr bwMode="auto">
          <a:xfrm>
            <a:off x="755650" y="1196975"/>
            <a:ext cx="7486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对象的存储组织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898525" y="2079625"/>
            <a:ext cx="8137525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b="1"/>
              <a:t>一种</a:t>
            </a:r>
            <a:r>
              <a:rPr lang="zh-CN" altLang="en-US" b="1">
                <a:solidFill>
                  <a:srgbClr val="800080"/>
                </a:solidFill>
              </a:rPr>
              <a:t>折衷方案</a:t>
            </a:r>
            <a:r>
              <a:rPr lang="zh-CN" altLang="en-US" b="1"/>
              <a:t>：计算出每个类的可用例程的代码指针列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表（称为</a:t>
            </a:r>
            <a:r>
              <a:rPr lang="zh-CN" altLang="en-US" b="1">
                <a:solidFill>
                  <a:srgbClr val="800080"/>
                </a:solidFill>
              </a:rPr>
              <a:t>例程索引表</a:t>
            </a:r>
            <a:r>
              <a:rPr lang="zh-CN" altLang="en-US" b="1"/>
              <a:t>，如 </a:t>
            </a:r>
            <a:r>
              <a:rPr lang="en-US" altLang="zh-CN" i="1"/>
              <a:t>C++ </a:t>
            </a:r>
            <a:r>
              <a:rPr lang="zh-CN" altLang="en-US" b="1"/>
              <a:t>的 </a:t>
            </a:r>
            <a:r>
              <a:rPr lang="en-US" altLang="zh-CN" i="1"/>
              <a:t>Vtable</a:t>
            </a:r>
            <a:r>
              <a:rPr lang="zh-CN" altLang="en-US" b="1"/>
              <a:t>，简称虚表）。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其优点在于：可做出安排以使每个例程都有一个可预测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的偏移量，而且也不再需要用一系列表查询遍历类的层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次结构。这样，每个对象不仅包括属性变量，还包括了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一个相应的例程索引表的指针（不是类结构的指针）。</a:t>
            </a:r>
          </a:p>
        </p:txBody>
      </p:sp>
      <p:sp>
        <p:nvSpPr>
          <p:cNvPr id="48131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Rectangle 11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48136" name="Text Box 12"/>
          <p:cNvSpPr txBox="1">
            <a:spLocks noChangeArrowheads="1"/>
          </p:cNvSpPr>
          <p:nvPr/>
        </p:nvSpPr>
        <p:spPr bwMode="auto">
          <a:xfrm>
            <a:off x="611188" y="1409700"/>
            <a:ext cx="7486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对象的存储组织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755650" y="1052513"/>
            <a:ext cx="7632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</a:rPr>
              <a:t>语</a:t>
            </a:r>
            <a:r>
              <a:rPr lang="zh-CN" altLang="en-US" sz="3200" b="1">
                <a:solidFill>
                  <a:srgbClr val="800080"/>
                </a:solidFill>
              </a:rPr>
              <a:t>言的对象存储示例</a:t>
            </a:r>
          </a:p>
        </p:txBody>
      </p:sp>
      <p:sp>
        <p:nvSpPr>
          <p:cNvPr id="49155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Text Box 11"/>
          <p:cNvSpPr txBox="1">
            <a:spLocks noChangeArrowheads="1"/>
          </p:cNvSpPr>
          <p:nvPr/>
        </p:nvSpPr>
        <p:spPr bwMode="auto">
          <a:xfrm>
            <a:off x="1208088" y="1700213"/>
            <a:ext cx="61722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A { int x; void f 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B extends A {void g(){…}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C entends B {void g(){…}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D extends C{bool y; void f (){…}}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A a; class B b; class C c; class D d1,d2;</a:t>
            </a:r>
          </a:p>
        </p:txBody>
      </p:sp>
      <p:sp>
        <p:nvSpPr>
          <p:cNvPr id="49160" name="Text Box 12"/>
          <p:cNvSpPr txBox="1">
            <a:spLocks noChangeArrowheads="1"/>
          </p:cNvSpPr>
          <p:nvPr/>
        </p:nvSpPr>
        <p:spPr bwMode="auto">
          <a:xfrm>
            <a:off x="45878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61" name="Text Box 13"/>
          <p:cNvSpPr txBox="1">
            <a:spLocks noChangeArrowheads="1"/>
          </p:cNvSpPr>
          <p:nvPr/>
        </p:nvSpPr>
        <p:spPr bwMode="auto">
          <a:xfrm>
            <a:off x="45878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62" name="Text Box 14"/>
          <p:cNvSpPr txBox="1">
            <a:spLocks noChangeArrowheads="1"/>
          </p:cNvSpPr>
          <p:nvPr/>
        </p:nvSpPr>
        <p:spPr bwMode="auto">
          <a:xfrm>
            <a:off x="60356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63" name="Text Box 15"/>
          <p:cNvSpPr txBox="1">
            <a:spLocks noChangeArrowheads="1"/>
          </p:cNvSpPr>
          <p:nvPr/>
        </p:nvSpPr>
        <p:spPr bwMode="auto">
          <a:xfrm>
            <a:off x="60356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64" name="Text Box 16"/>
          <p:cNvSpPr txBox="1">
            <a:spLocks noChangeArrowheads="1"/>
          </p:cNvSpPr>
          <p:nvPr/>
        </p:nvSpPr>
        <p:spPr bwMode="auto">
          <a:xfrm>
            <a:off x="6035675" y="47482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y</a:t>
            </a:r>
          </a:p>
        </p:txBody>
      </p:sp>
      <p:sp>
        <p:nvSpPr>
          <p:cNvPr id="49165" name="Text Box 17"/>
          <p:cNvSpPr txBox="1">
            <a:spLocks noChangeArrowheads="1"/>
          </p:cNvSpPr>
          <p:nvPr/>
        </p:nvSpPr>
        <p:spPr bwMode="auto">
          <a:xfrm>
            <a:off x="45878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c</a:t>
            </a:r>
          </a:p>
        </p:txBody>
      </p:sp>
      <p:sp>
        <p:nvSpPr>
          <p:cNvPr id="49166" name="Text Box 18"/>
          <p:cNvSpPr txBox="1">
            <a:spLocks noChangeArrowheads="1"/>
          </p:cNvSpPr>
          <p:nvPr/>
        </p:nvSpPr>
        <p:spPr bwMode="auto">
          <a:xfrm>
            <a:off x="6035675" y="371633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d1</a:t>
            </a:r>
          </a:p>
        </p:txBody>
      </p:sp>
      <p:sp>
        <p:nvSpPr>
          <p:cNvPr id="49167" name="Text Box 19"/>
          <p:cNvSpPr txBox="1">
            <a:spLocks noChangeArrowheads="1"/>
          </p:cNvSpPr>
          <p:nvPr/>
        </p:nvSpPr>
        <p:spPr bwMode="auto">
          <a:xfrm>
            <a:off x="74834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d2</a:t>
            </a:r>
          </a:p>
        </p:txBody>
      </p:sp>
      <p:sp>
        <p:nvSpPr>
          <p:cNvPr id="49168" name="Text Box 20"/>
          <p:cNvSpPr txBox="1">
            <a:spLocks noChangeArrowheads="1"/>
          </p:cNvSpPr>
          <p:nvPr/>
        </p:nvSpPr>
        <p:spPr bwMode="auto">
          <a:xfrm>
            <a:off x="7483475" y="439896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69" name="Text Box 21"/>
          <p:cNvSpPr txBox="1">
            <a:spLocks noChangeArrowheads="1"/>
          </p:cNvSpPr>
          <p:nvPr/>
        </p:nvSpPr>
        <p:spPr bwMode="auto">
          <a:xfrm>
            <a:off x="7483475" y="40528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70" name="Text Box 22"/>
          <p:cNvSpPr txBox="1">
            <a:spLocks noChangeArrowheads="1"/>
          </p:cNvSpPr>
          <p:nvPr/>
        </p:nvSpPr>
        <p:spPr bwMode="auto">
          <a:xfrm>
            <a:off x="7483475" y="47386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y</a:t>
            </a:r>
          </a:p>
        </p:txBody>
      </p: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32162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32162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73" name="Text Box 25"/>
          <p:cNvSpPr txBox="1">
            <a:spLocks noChangeArrowheads="1"/>
          </p:cNvSpPr>
          <p:nvPr/>
        </p:nvSpPr>
        <p:spPr bwMode="auto">
          <a:xfrm>
            <a:off x="32162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b</a:t>
            </a:r>
          </a:p>
        </p:txBody>
      </p:sp>
      <p:sp>
        <p:nvSpPr>
          <p:cNvPr id="49174" name="Text Box 26"/>
          <p:cNvSpPr txBox="1">
            <a:spLocks noChangeArrowheads="1"/>
          </p:cNvSpPr>
          <p:nvPr/>
        </p:nvSpPr>
        <p:spPr bwMode="auto">
          <a:xfrm>
            <a:off x="1844675" y="4392613"/>
            <a:ext cx="914400" cy="3460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75" name="Text Box 27"/>
          <p:cNvSpPr txBox="1">
            <a:spLocks noChangeArrowheads="1"/>
          </p:cNvSpPr>
          <p:nvPr/>
        </p:nvSpPr>
        <p:spPr bwMode="auto">
          <a:xfrm>
            <a:off x="1844675" y="4046538"/>
            <a:ext cx="914400" cy="3460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76" name="Text Box 28"/>
          <p:cNvSpPr txBox="1">
            <a:spLocks noChangeArrowheads="1"/>
          </p:cNvSpPr>
          <p:nvPr/>
        </p:nvSpPr>
        <p:spPr bwMode="auto">
          <a:xfrm>
            <a:off x="1844675" y="3748088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a</a:t>
            </a:r>
          </a:p>
        </p:txBody>
      </p:sp>
      <p:sp>
        <p:nvSpPr>
          <p:cNvPr id="49177" name="Text Box 29"/>
          <p:cNvSpPr txBox="1">
            <a:spLocks noChangeArrowheads="1"/>
          </p:cNvSpPr>
          <p:nvPr/>
        </p:nvSpPr>
        <p:spPr bwMode="auto">
          <a:xfrm>
            <a:off x="18446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A_f</a:t>
            </a:r>
          </a:p>
        </p:txBody>
      </p:sp>
      <p:sp>
        <p:nvSpPr>
          <p:cNvPr id="49178" name="Text Box 30"/>
          <p:cNvSpPr txBox="1">
            <a:spLocks noChangeArrowheads="1"/>
          </p:cNvSpPr>
          <p:nvPr/>
        </p:nvSpPr>
        <p:spPr bwMode="auto">
          <a:xfrm>
            <a:off x="18446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类</a:t>
            </a:r>
            <a:r>
              <a:rPr lang="en-US" altLang="zh-CN" sz="1600" b="1">
                <a:solidFill>
                  <a:srgbClr val="800080"/>
                </a:solidFill>
              </a:rPr>
              <a:t>A</a:t>
            </a:r>
          </a:p>
        </p:txBody>
      </p:sp>
      <p:sp>
        <p:nvSpPr>
          <p:cNvPr id="49179" name="Text Box 31"/>
          <p:cNvSpPr txBox="1">
            <a:spLocks noChangeArrowheads="1"/>
          </p:cNvSpPr>
          <p:nvPr/>
        </p:nvSpPr>
        <p:spPr bwMode="auto">
          <a:xfrm>
            <a:off x="32162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B_g</a:t>
            </a:r>
          </a:p>
        </p:txBody>
      </p:sp>
      <p:sp>
        <p:nvSpPr>
          <p:cNvPr id="49180" name="Text Box 32"/>
          <p:cNvSpPr txBox="1">
            <a:spLocks noChangeArrowheads="1"/>
          </p:cNvSpPr>
          <p:nvPr/>
        </p:nvSpPr>
        <p:spPr bwMode="auto">
          <a:xfrm>
            <a:off x="32162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A_f</a:t>
            </a:r>
          </a:p>
        </p:txBody>
      </p:sp>
      <p:sp>
        <p:nvSpPr>
          <p:cNvPr id="49181" name="Text Box 33"/>
          <p:cNvSpPr txBox="1">
            <a:spLocks noChangeArrowheads="1"/>
          </p:cNvSpPr>
          <p:nvPr/>
        </p:nvSpPr>
        <p:spPr bwMode="auto">
          <a:xfrm>
            <a:off x="32162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类</a:t>
            </a:r>
            <a:r>
              <a:rPr lang="en-US" altLang="zh-CN" sz="1600" b="1">
                <a:solidFill>
                  <a:srgbClr val="800080"/>
                </a:solidFill>
              </a:rPr>
              <a:t>B</a:t>
            </a:r>
          </a:p>
        </p:txBody>
      </p:sp>
      <p:sp>
        <p:nvSpPr>
          <p:cNvPr id="49182" name="Text Box 34"/>
          <p:cNvSpPr txBox="1">
            <a:spLocks noChangeArrowheads="1"/>
          </p:cNvSpPr>
          <p:nvPr/>
        </p:nvSpPr>
        <p:spPr bwMode="auto">
          <a:xfrm>
            <a:off x="45878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C_g</a:t>
            </a:r>
          </a:p>
        </p:txBody>
      </p:sp>
      <p:sp>
        <p:nvSpPr>
          <p:cNvPr id="49183" name="Text Box 35"/>
          <p:cNvSpPr txBox="1">
            <a:spLocks noChangeArrowheads="1"/>
          </p:cNvSpPr>
          <p:nvPr/>
        </p:nvSpPr>
        <p:spPr bwMode="auto">
          <a:xfrm>
            <a:off x="45878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A_f</a:t>
            </a:r>
          </a:p>
        </p:txBody>
      </p:sp>
      <p:sp>
        <p:nvSpPr>
          <p:cNvPr id="49184" name="Text Box 36"/>
          <p:cNvSpPr txBox="1">
            <a:spLocks noChangeArrowheads="1"/>
          </p:cNvSpPr>
          <p:nvPr/>
        </p:nvSpPr>
        <p:spPr bwMode="auto">
          <a:xfrm>
            <a:off x="45878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类</a:t>
            </a:r>
            <a:r>
              <a:rPr lang="en-US" altLang="zh-CN" sz="1600" b="1">
                <a:solidFill>
                  <a:srgbClr val="800080"/>
                </a:solidFill>
              </a:rPr>
              <a:t>C</a:t>
            </a:r>
          </a:p>
        </p:txBody>
      </p:sp>
      <p:sp>
        <p:nvSpPr>
          <p:cNvPr id="49185" name="Text Box 37"/>
          <p:cNvSpPr txBox="1">
            <a:spLocks noChangeArrowheads="1"/>
          </p:cNvSpPr>
          <p:nvPr/>
        </p:nvSpPr>
        <p:spPr bwMode="auto">
          <a:xfrm>
            <a:off x="67214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C_g</a:t>
            </a:r>
          </a:p>
        </p:txBody>
      </p:sp>
      <p:sp>
        <p:nvSpPr>
          <p:cNvPr id="49186" name="Text Box 38"/>
          <p:cNvSpPr txBox="1">
            <a:spLocks noChangeArrowheads="1"/>
          </p:cNvSpPr>
          <p:nvPr/>
        </p:nvSpPr>
        <p:spPr bwMode="auto">
          <a:xfrm>
            <a:off x="67214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D_f</a:t>
            </a:r>
          </a:p>
        </p:txBody>
      </p:sp>
      <p:sp>
        <p:nvSpPr>
          <p:cNvPr id="49187" name="Text Box 39"/>
          <p:cNvSpPr txBox="1">
            <a:spLocks noChangeArrowheads="1"/>
          </p:cNvSpPr>
          <p:nvPr/>
        </p:nvSpPr>
        <p:spPr bwMode="auto">
          <a:xfrm>
            <a:off x="67214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类</a:t>
            </a:r>
            <a:r>
              <a:rPr lang="en-US" altLang="zh-CN" sz="1600" b="1">
                <a:solidFill>
                  <a:srgbClr val="800080"/>
                </a:solidFill>
              </a:rPr>
              <a:t>D</a:t>
            </a:r>
          </a:p>
        </p:txBody>
      </p:sp>
      <p:sp>
        <p:nvSpPr>
          <p:cNvPr id="49188" name="Line 40"/>
          <p:cNvSpPr>
            <a:spLocks noChangeShapeType="1"/>
          </p:cNvSpPr>
          <p:nvPr/>
        </p:nvSpPr>
        <p:spPr bwMode="auto">
          <a:xfrm flipH="1">
            <a:off x="1692275" y="42052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89" name="Line 41"/>
          <p:cNvSpPr>
            <a:spLocks noChangeShapeType="1"/>
          </p:cNvSpPr>
          <p:nvPr/>
        </p:nvSpPr>
        <p:spPr bwMode="auto">
          <a:xfrm>
            <a:off x="1692275" y="4205288"/>
            <a:ext cx="0" cy="13541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0" name="Line 42"/>
          <p:cNvSpPr>
            <a:spLocks noChangeShapeType="1"/>
          </p:cNvSpPr>
          <p:nvPr/>
        </p:nvSpPr>
        <p:spPr bwMode="auto">
          <a:xfrm>
            <a:off x="1692275" y="55895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1" name="Line 43"/>
          <p:cNvSpPr>
            <a:spLocks noChangeShapeType="1"/>
          </p:cNvSpPr>
          <p:nvPr/>
        </p:nvSpPr>
        <p:spPr bwMode="auto">
          <a:xfrm flipH="1">
            <a:off x="30638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2" name="Line 44"/>
          <p:cNvSpPr>
            <a:spLocks noChangeShapeType="1"/>
          </p:cNvSpPr>
          <p:nvPr/>
        </p:nvSpPr>
        <p:spPr bwMode="auto">
          <a:xfrm>
            <a:off x="30638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3" name="Line 45"/>
          <p:cNvSpPr>
            <a:spLocks noChangeShapeType="1"/>
          </p:cNvSpPr>
          <p:nvPr/>
        </p:nvSpPr>
        <p:spPr bwMode="auto">
          <a:xfrm>
            <a:off x="3063875" y="5630863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4" name="Line 46"/>
          <p:cNvSpPr>
            <a:spLocks noChangeShapeType="1"/>
          </p:cNvSpPr>
          <p:nvPr/>
        </p:nvSpPr>
        <p:spPr bwMode="auto">
          <a:xfrm flipH="1">
            <a:off x="44354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5" name="Line 47"/>
          <p:cNvSpPr>
            <a:spLocks noChangeShapeType="1"/>
          </p:cNvSpPr>
          <p:nvPr/>
        </p:nvSpPr>
        <p:spPr bwMode="auto">
          <a:xfrm>
            <a:off x="44354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6" name="Line 48"/>
          <p:cNvSpPr>
            <a:spLocks noChangeShapeType="1"/>
          </p:cNvSpPr>
          <p:nvPr/>
        </p:nvSpPr>
        <p:spPr bwMode="auto">
          <a:xfrm>
            <a:off x="4435475" y="5630863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7" name="Line 49"/>
          <p:cNvSpPr>
            <a:spLocks noChangeShapeType="1"/>
          </p:cNvSpPr>
          <p:nvPr/>
        </p:nvSpPr>
        <p:spPr bwMode="auto">
          <a:xfrm flipH="1">
            <a:off x="58832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8" name="Line 50"/>
          <p:cNvSpPr>
            <a:spLocks noChangeShapeType="1"/>
          </p:cNvSpPr>
          <p:nvPr/>
        </p:nvSpPr>
        <p:spPr bwMode="auto">
          <a:xfrm>
            <a:off x="58832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9" name="Line 51"/>
          <p:cNvSpPr>
            <a:spLocks noChangeShapeType="1"/>
          </p:cNvSpPr>
          <p:nvPr/>
        </p:nvSpPr>
        <p:spPr bwMode="auto">
          <a:xfrm>
            <a:off x="5883275" y="5630863"/>
            <a:ext cx="838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0" name="Line 52"/>
          <p:cNvSpPr>
            <a:spLocks noChangeShapeType="1"/>
          </p:cNvSpPr>
          <p:nvPr/>
        </p:nvSpPr>
        <p:spPr bwMode="auto">
          <a:xfrm flipH="1">
            <a:off x="83978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1" name="Line 53"/>
          <p:cNvSpPr>
            <a:spLocks noChangeShapeType="1"/>
          </p:cNvSpPr>
          <p:nvPr/>
        </p:nvSpPr>
        <p:spPr bwMode="auto">
          <a:xfrm>
            <a:off x="8550275" y="4281488"/>
            <a:ext cx="0" cy="13795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2" name="Line 54"/>
          <p:cNvSpPr>
            <a:spLocks noChangeShapeType="1"/>
          </p:cNvSpPr>
          <p:nvPr/>
        </p:nvSpPr>
        <p:spPr bwMode="auto">
          <a:xfrm flipH="1">
            <a:off x="7635875" y="5661025"/>
            <a:ext cx="914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7703" name="Rectangle 55"/>
          <p:cNvSpPr>
            <a:spLocks noChangeArrowheads="1"/>
          </p:cNvSpPr>
          <p:nvPr/>
        </p:nvSpPr>
        <p:spPr bwMode="auto">
          <a:xfrm>
            <a:off x="827088" y="4248150"/>
            <a:ext cx="649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例程索引表</a:t>
            </a:r>
          </a:p>
        </p:txBody>
      </p:sp>
      <p:sp>
        <p:nvSpPr>
          <p:cNvPr id="667704" name="Line 56"/>
          <p:cNvSpPr>
            <a:spLocks noChangeShapeType="1"/>
          </p:cNvSpPr>
          <p:nvPr/>
        </p:nvSpPr>
        <p:spPr bwMode="auto">
          <a:xfrm flipV="1">
            <a:off x="1187450" y="5661025"/>
            <a:ext cx="647700" cy="144463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7705" name="Line 57"/>
          <p:cNvSpPr>
            <a:spLocks noChangeShapeType="1"/>
          </p:cNvSpPr>
          <p:nvPr/>
        </p:nvSpPr>
        <p:spPr bwMode="auto">
          <a:xfrm flipV="1">
            <a:off x="1258888" y="5734050"/>
            <a:ext cx="1944687" cy="14287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7706" name="Line 58"/>
          <p:cNvSpPr>
            <a:spLocks noChangeShapeType="1"/>
          </p:cNvSpPr>
          <p:nvPr/>
        </p:nvSpPr>
        <p:spPr bwMode="auto">
          <a:xfrm flipV="1">
            <a:off x="1258888" y="5734050"/>
            <a:ext cx="3313112" cy="214313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7707" name="Line 59"/>
          <p:cNvSpPr>
            <a:spLocks noChangeShapeType="1"/>
          </p:cNvSpPr>
          <p:nvPr/>
        </p:nvSpPr>
        <p:spPr bwMode="auto">
          <a:xfrm flipV="1">
            <a:off x="1258888" y="5734050"/>
            <a:ext cx="5473700" cy="28575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208" name="Rectangle 60"/>
          <p:cNvSpPr>
            <a:spLocks noChangeArrowheads="1"/>
          </p:cNvSpPr>
          <p:nvPr/>
        </p:nvSpPr>
        <p:spPr bwMode="auto">
          <a:xfrm>
            <a:off x="679450" y="3692525"/>
            <a:ext cx="5794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this</a:t>
            </a:r>
            <a:endParaRPr lang="en-US" altLang="zh-CN" sz="2000"/>
          </a:p>
        </p:txBody>
      </p:sp>
      <p:sp>
        <p:nvSpPr>
          <p:cNvPr id="49209" name="Line 62"/>
          <p:cNvSpPr>
            <a:spLocks noChangeShapeType="1"/>
          </p:cNvSpPr>
          <p:nvPr/>
        </p:nvSpPr>
        <p:spPr bwMode="auto">
          <a:xfrm>
            <a:off x="1187450" y="3933825"/>
            <a:ext cx="647700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210" name="Rectangle 63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703" grpId="0"/>
      <p:bldP spid="667704" grpId="0" animBg="1"/>
      <p:bldP spid="667705" grpId="0" animBg="1"/>
      <p:bldP spid="667706" grpId="0" animBg="1"/>
      <p:bldP spid="66770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755650" y="1120775"/>
            <a:ext cx="7632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</a:rPr>
              <a:t>语</a:t>
            </a:r>
            <a:r>
              <a:rPr lang="zh-CN" altLang="en-US" sz="3200" b="1">
                <a:solidFill>
                  <a:srgbClr val="800080"/>
                </a:solidFill>
              </a:rPr>
              <a:t>言的对象存储示例</a:t>
            </a:r>
          </a:p>
        </p:txBody>
      </p:sp>
      <p:sp>
        <p:nvSpPr>
          <p:cNvPr id="50179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Rectangle 6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65263" y="1844675"/>
            <a:ext cx="4402137" cy="46085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string day;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class Fruit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int price;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string 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   </a:t>
            </a:r>
            <a:r>
              <a:rPr lang="en-US" altLang="zh-CN" sz="1600" b="1" smtClean="0">
                <a:solidFill>
                  <a:srgbClr val="FF0000"/>
                </a:solidFill>
              </a:rPr>
              <a:t>void init(int p,string s){price=p; name=s;}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   </a:t>
            </a:r>
            <a:r>
              <a:rPr lang="en-US" altLang="zh-CN" sz="1600" b="1" smtClean="0">
                <a:solidFill>
                  <a:srgbClr val="333399"/>
                </a:solidFill>
              </a:rPr>
              <a:t>void print(){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Print("On ",day,", the price of ",name,</a:t>
            </a:r>
            <a:br>
              <a:rPr lang="en-US" altLang="zh-CN" sz="1600" b="1" smtClean="0">
                <a:solidFill>
                  <a:srgbClr val="333399"/>
                </a:solidFill>
              </a:rPr>
            </a:br>
            <a:r>
              <a:rPr lang="en-US" altLang="zh-CN" sz="1600" b="1" smtClean="0">
                <a:solidFill>
                  <a:srgbClr val="333399"/>
                </a:solidFill>
              </a:rPr>
              <a:t>" is ",price,"\n");}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class Apple extends Fruit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string color;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void setcolor(string c){color=c;}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void print(){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   Print("On ",day,", the price of ",color,</a:t>
            </a:r>
            <a:br>
              <a:rPr lang="en-US" altLang="zh-CN" sz="1600" b="1" smtClean="0">
                <a:solidFill>
                  <a:srgbClr val="333399"/>
                </a:solidFill>
              </a:rPr>
            </a:br>
            <a:r>
              <a:rPr lang="en-US" altLang="zh-CN" sz="1600" b="1" smtClean="0">
                <a:solidFill>
                  <a:srgbClr val="333399"/>
                </a:solidFill>
              </a:rPr>
              <a:t>" ",name," is ", price,"\n");}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50184" name="Rectangle 65"/>
          <p:cNvSpPr>
            <a:spLocks noChangeArrowheads="1"/>
          </p:cNvSpPr>
          <p:nvPr/>
        </p:nvSpPr>
        <p:spPr bwMode="auto">
          <a:xfrm>
            <a:off x="6230938" y="1857375"/>
            <a:ext cx="27336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void foo()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{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class Apple a;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a=New (Apple);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a.setcolor("red");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</a:t>
            </a:r>
            <a:r>
              <a:rPr lang="en-US" altLang="zh-CN" sz="1600" b="1">
                <a:solidFill>
                  <a:srgbClr val="FF0000"/>
                </a:solidFill>
                <a:ea typeface="宋体" pitchFamily="2" charset="-122"/>
              </a:rPr>
              <a:t>a.init(100,"apple");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day="Tuesday";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a.print();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}</a:t>
            </a:r>
          </a:p>
        </p:txBody>
      </p:sp>
      <p:sp>
        <p:nvSpPr>
          <p:cNvPr id="50185" name="Rectangle 66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7632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</a:rPr>
              <a:t>语</a:t>
            </a:r>
            <a:r>
              <a:rPr lang="zh-CN" altLang="en-US" sz="3200" b="1">
                <a:solidFill>
                  <a:srgbClr val="800080"/>
                </a:solidFill>
              </a:rPr>
              <a:t>言的对象存储示例</a:t>
            </a:r>
          </a:p>
        </p:txBody>
      </p:sp>
      <p:sp>
        <p:nvSpPr>
          <p:cNvPr id="51203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1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Rectangle 138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graphicFrame>
        <p:nvGraphicFramePr>
          <p:cNvPr id="51208" name="Object 139"/>
          <p:cNvGraphicFramePr>
            <a:graphicFrameLocks noGrp="1" noChangeAspect="1"/>
          </p:cNvGraphicFramePr>
          <p:nvPr>
            <p:ph/>
          </p:nvPr>
        </p:nvGraphicFramePr>
        <p:xfrm>
          <a:off x="1116013" y="2070100"/>
          <a:ext cx="7705725" cy="4187825"/>
        </p:xfrm>
        <a:graphic>
          <a:graphicData uri="http://schemas.openxmlformats.org/presentationml/2006/ole">
            <p:oleObj spid="_x0000_s51208" name="Visio" r:id="rId3" imgW="7572451" imgH="4114800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0" y="13255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/>
              <a:t>数据表示</a:t>
            </a:r>
            <a:r>
              <a:rPr kumimoji="0" lang="zh-CN" altLang="en-US" sz="3200" b="1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61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876300" y="1998663"/>
            <a:ext cx="7886700" cy="441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基本类型数据  </a:t>
            </a:r>
            <a:r>
              <a:rPr lang="zh-CN" altLang="en-US" b="1">
                <a:latin typeface="Times New Roman" pitchFamily="18" charset="0"/>
              </a:rPr>
              <a:t> 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i="1"/>
              <a:t>         </a:t>
            </a:r>
            <a:r>
              <a:rPr lang="en-US" altLang="zh-CN" i="1"/>
              <a:t>char </a:t>
            </a:r>
            <a:r>
              <a:rPr lang="zh-CN" altLang="en-US" b="1">
                <a:latin typeface="Times New Roman" pitchFamily="18" charset="0"/>
              </a:rPr>
              <a:t>数据   </a:t>
            </a:r>
            <a:r>
              <a:rPr lang="en-US" altLang="zh-CN"/>
              <a:t>1 </a:t>
            </a:r>
            <a:r>
              <a:rPr lang="en-US" altLang="zh-CN" i="1"/>
              <a:t>byte      integer </a:t>
            </a:r>
            <a:r>
              <a:rPr lang="zh-CN" altLang="en-US" b="1">
                <a:latin typeface="Times New Roman" pitchFamily="18" charset="0"/>
              </a:rPr>
              <a:t>数据    </a:t>
            </a:r>
            <a:r>
              <a:rPr lang="en-US" altLang="zh-CN"/>
              <a:t>4 </a:t>
            </a:r>
            <a:r>
              <a:rPr lang="en-US" altLang="zh-CN" i="1"/>
              <a:t>bytes</a:t>
            </a:r>
            <a:endParaRPr kumimoji="0" lang="en-US" altLang="zh-CN" b="1"/>
          </a:p>
          <a:p>
            <a:pPr>
              <a:buClrTx/>
              <a:buFont typeface="Symbol" pitchFamily="18" charset="2"/>
              <a:buNone/>
            </a:pPr>
            <a:r>
              <a:rPr lang="en-US" altLang="zh-CN" i="1"/>
              <a:t>         float </a:t>
            </a:r>
            <a:r>
              <a:rPr lang="zh-CN" altLang="en-US" b="1">
                <a:latin typeface="Times New Roman" pitchFamily="18" charset="0"/>
              </a:rPr>
              <a:t>数据   </a:t>
            </a:r>
            <a:r>
              <a:rPr lang="en-US" altLang="zh-CN"/>
              <a:t>8 </a:t>
            </a:r>
            <a:r>
              <a:rPr lang="en-US" altLang="zh-CN" i="1"/>
              <a:t>bytes    boolean </a:t>
            </a:r>
            <a:r>
              <a:rPr lang="zh-CN" altLang="en-US" b="1">
                <a:latin typeface="Times New Roman" pitchFamily="18" charset="0"/>
              </a:rPr>
              <a:t>数据   </a:t>
            </a:r>
            <a:r>
              <a:rPr lang="en-US" altLang="zh-CN"/>
              <a:t>1 </a:t>
            </a:r>
            <a:r>
              <a:rPr lang="en-US" altLang="zh-CN" i="1"/>
              <a:t>byte</a:t>
            </a:r>
            <a:endParaRPr kumimoji="0" lang="en-US" altLang="zh-CN" b="1"/>
          </a:p>
          <a:p>
            <a:pPr lvl="1">
              <a:buFontTx/>
              <a:buNone/>
            </a:pPr>
            <a:endParaRPr kumimoji="0" lang="en-US" altLang="zh-CN" sz="1000" b="1">
              <a:solidFill>
                <a:srgbClr val="800080"/>
              </a:solidFill>
            </a:endParaRPr>
          </a:p>
          <a:p>
            <a:pPr eaLnBrk="0" hangingPunct="0">
              <a:buClrTx/>
              <a:buFontTx/>
              <a:buNone/>
            </a:pPr>
            <a:r>
              <a:rPr kumimoji="0" lang="en-US" altLang="zh-CN" b="1">
                <a:solidFill>
                  <a:srgbClr val="800080"/>
                </a:solidFill>
              </a:rPr>
              <a:t>     </a:t>
            </a:r>
            <a:r>
              <a:rPr kumimoji="0" lang="zh-CN" altLang="en-US" b="1">
                <a:solidFill>
                  <a:srgbClr val="800080"/>
                </a:solidFill>
              </a:rPr>
              <a:t>指针  </a:t>
            </a:r>
            <a:r>
              <a:rPr lang="en-US" altLang="zh-CN"/>
              <a:t>4 </a:t>
            </a:r>
            <a:r>
              <a:rPr lang="en-US" altLang="zh-CN" i="1"/>
              <a:t>bytes</a:t>
            </a:r>
          </a:p>
          <a:p>
            <a:pPr lvl="1">
              <a:buFontTx/>
              <a:buNone/>
            </a:pPr>
            <a:endParaRPr kumimoji="0" lang="en-US" altLang="zh-CN" sz="1000" b="1">
              <a:solidFill>
                <a:srgbClr val="800080"/>
              </a:solidFill>
            </a:endParaRPr>
          </a:p>
          <a:p>
            <a:pPr eaLnBrk="0" hangingPunct="0">
              <a:buClrTx/>
              <a:buFontTx/>
              <a:buNone/>
            </a:pPr>
            <a:r>
              <a:rPr kumimoji="0" lang="en-US" altLang="zh-CN" b="1">
                <a:solidFill>
                  <a:srgbClr val="800080"/>
                </a:solidFill>
              </a:rPr>
              <a:t>     </a:t>
            </a:r>
            <a:r>
              <a:rPr kumimoji="0" lang="zh-CN" altLang="en-US" b="1">
                <a:solidFill>
                  <a:srgbClr val="800080"/>
                </a:solidFill>
              </a:rPr>
              <a:t>数组  </a:t>
            </a:r>
            <a:r>
              <a:rPr lang="zh-CN" altLang="en-US" b="1">
                <a:latin typeface="Times New Roman" pitchFamily="18" charset="0"/>
              </a:rPr>
              <a:t>一块连续的存储区（按行</a:t>
            </a:r>
            <a:r>
              <a:rPr lang="en-US" altLang="zh-CN" b="1">
                <a:latin typeface="Times New Roman" pitchFamily="18" charset="0"/>
              </a:rPr>
              <a:t>/</a:t>
            </a:r>
            <a:r>
              <a:rPr lang="zh-CN" altLang="en-US" b="1">
                <a:latin typeface="Times New Roman" pitchFamily="18" charset="0"/>
              </a:rPr>
              <a:t>列存放）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eaLnBrk="0" hangingPunct="0">
              <a:buClrTx/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  结构</a:t>
            </a:r>
            <a:r>
              <a:rPr kumimoji="0" lang="en-US" altLang="zh-CN" b="1">
                <a:solidFill>
                  <a:srgbClr val="800080"/>
                </a:solidFill>
              </a:rPr>
              <a:t>/</a:t>
            </a:r>
            <a:r>
              <a:rPr kumimoji="0" lang="zh-CN" altLang="en-US" b="1">
                <a:solidFill>
                  <a:srgbClr val="800080"/>
                </a:solidFill>
              </a:rPr>
              <a:t>记录  </a:t>
            </a:r>
            <a:r>
              <a:rPr lang="zh-CN" altLang="en-US" b="1">
                <a:latin typeface="楷体_GB2312" pitchFamily="49" charset="-122"/>
              </a:rPr>
              <a:t>所有域（</a:t>
            </a:r>
            <a:r>
              <a:rPr lang="en-US" altLang="zh-CN" i="1"/>
              <a:t>field</a:t>
            </a:r>
            <a:r>
              <a:rPr lang="en-US" altLang="zh-CN" b="1">
                <a:latin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</a:rPr>
              <a:t>存放在一块连续的存储区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eaLnBrk="0" hangingPunct="0">
              <a:buClrTx/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  对象  </a:t>
            </a:r>
            <a:r>
              <a:rPr lang="zh-CN" altLang="en-US" b="1">
                <a:latin typeface="Times New Roman" pitchFamily="18" charset="0"/>
              </a:rPr>
              <a:t>实例变量像结构的域一样存放在一块连续的存储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>
                <a:latin typeface="Times New Roman" pitchFamily="18" charset="0"/>
              </a:rPr>
              <a:t>                区，操作例程</a:t>
            </a:r>
            <a:r>
              <a:rPr lang="zh-CN" altLang="en-US" b="1"/>
              <a:t>（</a:t>
            </a:r>
            <a:r>
              <a:rPr lang="zh-CN" altLang="en-US" b="1">
                <a:latin typeface="Times New Roman" pitchFamily="18" charset="0"/>
              </a:rPr>
              <a:t>方法、成员函数）存放在其所属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>
                <a:latin typeface="Times New Roman" pitchFamily="18" charset="0"/>
              </a:rPr>
              <a:t>                类的代码区</a:t>
            </a:r>
          </a:p>
          <a:p>
            <a:pPr eaLnBrk="0" hangingPunct="0">
              <a:buClrTx/>
              <a:buFontTx/>
              <a:buNone/>
            </a:pPr>
            <a:endParaRPr lang="en-US" altLang="zh-CN" i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1"/>
          <p:cNvSpPr txBox="1">
            <a:spLocks noChangeArrowheads="1"/>
          </p:cNvSpPr>
          <p:nvPr/>
        </p:nvSpPr>
        <p:spPr bwMode="auto">
          <a:xfrm>
            <a:off x="971550" y="1196975"/>
            <a:ext cx="6118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其他话题</a:t>
            </a:r>
          </a:p>
        </p:txBody>
      </p:sp>
      <p:sp>
        <p:nvSpPr>
          <p:cNvPr id="52227" name="Rectangle 12"/>
          <p:cNvSpPr>
            <a:spLocks noChangeArrowheads="1"/>
          </p:cNvSpPr>
          <p:nvPr/>
        </p:nvSpPr>
        <p:spPr bwMode="auto">
          <a:xfrm>
            <a:off x="1331913" y="1865313"/>
            <a:ext cx="6769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>
                <a:solidFill>
                  <a:srgbClr val="800080"/>
                </a:solidFill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</a:rPr>
              <a:t>类成员测试</a:t>
            </a:r>
            <a:r>
              <a:rPr lang="zh-CN" altLang="en-US" b="1"/>
              <a:t>（</a:t>
            </a:r>
            <a:r>
              <a:rPr lang="en-US" altLang="zh-CN" i="1"/>
              <a:t>Testing Class Membership</a:t>
            </a:r>
            <a:r>
              <a:rPr lang="en-US" altLang="zh-CN"/>
              <a:t> </a:t>
            </a:r>
            <a:r>
              <a:rPr lang="zh-CN" altLang="en-US" b="1"/>
              <a:t>）</a:t>
            </a:r>
            <a:endParaRPr kumimoji="0" lang="zh-CN" altLang="en-US" sz="28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</a:rPr>
              <a:t>对象的创建和撤消</a:t>
            </a:r>
          </a:p>
          <a:p>
            <a:pPr>
              <a:buClrTx/>
              <a:buFont typeface="Symbol" pitchFamily="18" charset="2"/>
              <a:buNone/>
            </a:pPr>
            <a:r>
              <a:rPr kumimoji="0" lang="zh-CN" altLang="en-US" sz="1000" b="1"/>
              <a:t>   </a:t>
            </a:r>
            <a:endParaRPr kumimoji="0" lang="zh-CN" altLang="en-US" sz="1000" b="1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lang="zh-CN" altLang="en-US" b="1">
                <a:solidFill>
                  <a:srgbClr val="800080"/>
                </a:solidFill>
              </a:rPr>
              <a:t>构造函数和析构函数 </a:t>
            </a:r>
            <a:r>
              <a:rPr lang="zh-CN" altLang="en-US" b="1"/>
              <a:t>（执行次序）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Char char="•"/>
            </a:pPr>
            <a:r>
              <a:rPr lang="zh-CN" altLang="en-US"/>
              <a:t>  </a:t>
            </a:r>
            <a:r>
              <a:rPr lang="zh-CN" altLang="en-US" b="1">
                <a:solidFill>
                  <a:srgbClr val="800080"/>
                </a:solidFill>
              </a:rPr>
              <a:t>垃圾回收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990099"/>
                </a:solidFill>
              </a:rPr>
              <a:t>  </a:t>
            </a:r>
            <a:r>
              <a:rPr kumimoji="0" lang="zh-CN" altLang="en-US" sz="2800" b="1">
                <a:solidFill>
                  <a:srgbClr val="990099"/>
                </a:solidFill>
              </a:rPr>
              <a:t>对象的操作</a:t>
            </a:r>
          </a:p>
          <a:p>
            <a:pPr>
              <a:buFont typeface="Wingdings" pitchFamily="2" charset="2"/>
              <a:buNone/>
            </a:pPr>
            <a:endParaRPr kumimoji="0" lang="zh-CN" altLang="en-US" sz="1000" b="1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lang="zh-CN" altLang="en-US"/>
              <a:t>  </a:t>
            </a:r>
            <a:r>
              <a:rPr lang="zh-CN" altLang="en-US" b="1">
                <a:solidFill>
                  <a:srgbClr val="800080"/>
                </a:solidFill>
              </a:rPr>
              <a:t>对象的赋值、克隆、比较、持久存储 </a:t>
            </a:r>
            <a:endParaRPr lang="zh-CN" altLang="en-US" b="1"/>
          </a:p>
          <a:p>
            <a:pPr lvl="1">
              <a:buFontTx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</a:rPr>
              <a:t>多重继承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</a:rPr>
              <a:t>  例外处理</a:t>
            </a:r>
            <a:r>
              <a:rPr lang="zh-CN" altLang="en-US" b="1"/>
              <a:t>（</a:t>
            </a:r>
            <a:r>
              <a:rPr lang="en-US" altLang="zh-CN" i="1"/>
              <a:t>Exception Handling</a:t>
            </a:r>
            <a:r>
              <a:rPr lang="zh-CN" altLang="en-US" b="1"/>
              <a:t>）</a:t>
            </a:r>
            <a:endParaRPr kumimoji="0" lang="zh-CN" altLang="en-US" sz="2800" b="1">
              <a:solidFill>
                <a:srgbClr val="800080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b="1"/>
          </a:p>
          <a:p>
            <a:pPr lvl="1">
              <a:buFontTx/>
              <a:buNone/>
            </a:pPr>
            <a:r>
              <a:rPr lang="zh-CN" altLang="en-US" sz="800" b="1">
                <a:solidFill>
                  <a:srgbClr val="800080"/>
                </a:solidFill>
              </a:rPr>
              <a:t>●●●●●●</a:t>
            </a:r>
          </a:p>
        </p:txBody>
      </p:sp>
      <p:sp>
        <p:nvSpPr>
          <p:cNvPr id="52228" name="Rectangle 18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52229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课后作业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722313" y="2854325"/>
            <a:ext cx="8097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 typeface="Symbol" pitchFamily="18" charset="2"/>
              <a:buNone/>
            </a:pPr>
            <a:r>
              <a:rPr lang="en-US" altLang="zh-CN" sz="2000" b="1">
                <a:solidFill>
                  <a:srgbClr val="800080"/>
                </a:solidFill>
              </a:rPr>
              <a:t>2.</a:t>
            </a:r>
            <a:r>
              <a:rPr lang="en-US" altLang="zh-CN" sz="2000" b="1"/>
              <a:t>    </a:t>
            </a:r>
            <a:r>
              <a:rPr lang="zh-CN" altLang="en-US" sz="2000" b="1"/>
              <a:t>结合</a:t>
            </a:r>
            <a:r>
              <a:rPr lang="en-US" altLang="zh-CN" sz="2000"/>
              <a:t>Decaf/Mind </a:t>
            </a:r>
            <a:r>
              <a:rPr lang="zh-CN" altLang="en-US" sz="2000" b="1"/>
              <a:t>实验，本讲稿，以及课外参考书籍，更加深刻体会面向对象语言实现中的存储机制（编译时</a:t>
            </a:r>
            <a:r>
              <a:rPr lang="en-US" altLang="zh-CN" sz="2000" b="1"/>
              <a:t>/</a:t>
            </a:r>
            <a:r>
              <a:rPr lang="zh-CN" altLang="en-US" sz="2000" b="1"/>
              <a:t>运行时）。</a:t>
            </a:r>
          </a:p>
          <a:p>
            <a:pPr marL="457200" indent="-457200">
              <a:buFont typeface="Symbol" pitchFamily="18" charset="2"/>
              <a:buNone/>
            </a:pPr>
            <a:r>
              <a:rPr lang="zh-CN" altLang="en-US" sz="2000" b="1"/>
              <a:t>      （非书面作业）</a:t>
            </a:r>
          </a:p>
        </p:txBody>
      </p:sp>
      <p:sp>
        <p:nvSpPr>
          <p:cNvPr id="53256" name="Rectangle 12"/>
          <p:cNvSpPr>
            <a:spLocks noChangeArrowheads="1"/>
          </p:cNvSpPr>
          <p:nvPr/>
        </p:nvSpPr>
        <p:spPr bwMode="auto">
          <a:xfrm>
            <a:off x="755650" y="1517650"/>
            <a:ext cx="8280400" cy="984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 typeface="Symbol" pitchFamily="18" charset="2"/>
              <a:buNone/>
            </a:pPr>
            <a:r>
              <a:rPr kumimoji="0" lang="en-US" altLang="zh-CN" b="1" dirty="0">
                <a:solidFill>
                  <a:srgbClr val="990099"/>
                </a:solidFill>
              </a:rPr>
              <a:t>1. </a:t>
            </a:r>
            <a:r>
              <a:rPr kumimoji="0" lang="zh-CN" altLang="en-US" b="1" dirty="0" smtClean="0">
                <a:solidFill>
                  <a:srgbClr val="990099"/>
                </a:solidFill>
              </a:rPr>
              <a:t>第十二讲</a:t>
            </a:r>
            <a:r>
              <a:rPr kumimoji="0" lang="zh-CN" altLang="en-US" b="1" dirty="0">
                <a:solidFill>
                  <a:srgbClr val="990099"/>
                </a:solidFill>
              </a:rPr>
              <a:t>课堂教案 </a:t>
            </a:r>
            <a:r>
              <a:rPr kumimoji="0" lang="en-US" altLang="zh-CN" dirty="0" smtClean="0">
                <a:solidFill>
                  <a:srgbClr val="990099"/>
                </a:solidFill>
              </a:rPr>
              <a:t>Lucture12.pdf</a:t>
            </a:r>
            <a:r>
              <a:rPr kumimoji="0" lang="en-US" altLang="zh-CN" b="1" dirty="0" smtClean="0">
                <a:solidFill>
                  <a:srgbClr val="990099"/>
                </a:solidFill>
              </a:rPr>
              <a:t> </a:t>
            </a:r>
            <a:r>
              <a:rPr kumimoji="0" lang="zh-CN" altLang="en-US" b="1" dirty="0">
                <a:solidFill>
                  <a:srgbClr val="990099"/>
                </a:solidFill>
              </a:rPr>
              <a:t>中</a:t>
            </a:r>
            <a:r>
              <a:rPr kumimoji="0" lang="zh-CN" altLang="en-US" b="1" dirty="0" smtClean="0">
                <a:solidFill>
                  <a:srgbClr val="990099"/>
                </a:solidFill>
              </a:rPr>
              <a:t>的第</a:t>
            </a:r>
            <a:r>
              <a:rPr kumimoji="0" lang="en-US" altLang="zh-CN" dirty="0" smtClean="0">
                <a:solidFill>
                  <a:srgbClr val="990099"/>
                </a:solidFill>
              </a:rPr>
              <a:t>2</a:t>
            </a:r>
            <a:r>
              <a:rPr kumimoji="0" lang="zh-CN" altLang="en-US" dirty="0" smtClean="0">
                <a:solidFill>
                  <a:srgbClr val="990099"/>
                </a:solidFill>
              </a:rPr>
              <a:t>、</a:t>
            </a:r>
            <a:r>
              <a:rPr kumimoji="0" lang="en-US" altLang="zh-CN" dirty="0" smtClean="0">
                <a:solidFill>
                  <a:srgbClr val="990099"/>
                </a:solidFill>
              </a:rPr>
              <a:t>4</a:t>
            </a:r>
            <a:r>
              <a:rPr kumimoji="0" lang="zh-CN" altLang="en-US" smtClean="0">
                <a:solidFill>
                  <a:srgbClr val="990099"/>
                </a:solidFill>
              </a:rPr>
              <a:t>、</a:t>
            </a:r>
            <a:r>
              <a:rPr kumimoji="0" lang="en-US" altLang="zh-CN" smtClean="0">
                <a:solidFill>
                  <a:srgbClr val="990099"/>
                </a:solidFill>
              </a:rPr>
              <a:t>5 </a:t>
            </a:r>
            <a:r>
              <a:rPr kumimoji="0" lang="zh-CN" altLang="en-US" b="1" dirty="0">
                <a:solidFill>
                  <a:srgbClr val="990099"/>
                </a:solidFill>
              </a:rPr>
              <a:t>题</a:t>
            </a:r>
          </a:p>
          <a:p>
            <a:pPr marL="457200" indent="-457200">
              <a:buFont typeface="Wingdings" pitchFamily="2" charset="2"/>
              <a:buNone/>
            </a:pPr>
            <a:endParaRPr kumimoji="0" lang="zh-CN" altLang="en-US" sz="1000" dirty="0"/>
          </a:p>
          <a:p>
            <a:pPr marL="457200" indent="-457200">
              <a:buFont typeface="Wingdings" pitchFamily="2" charset="2"/>
              <a:buNone/>
            </a:pPr>
            <a:r>
              <a:rPr kumimoji="0" lang="zh-CN" altLang="en-US" b="1" dirty="0"/>
              <a:t>     （</a:t>
            </a:r>
            <a:r>
              <a:rPr kumimoji="0" lang="en-US" altLang="zh-CN" dirty="0" smtClean="0"/>
              <a:t>Lucture12.pdf </a:t>
            </a:r>
            <a:r>
              <a:rPr kumimoji="0" lang="zh-CN" altLang="en-US" b="1" dirty="0"/>
              <a:t>可从网络学堂“课程文件”下载）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54276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 dirty="0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 dirty="0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3400" y="14097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表达式的计算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76300" y="2098675"/>
            <a:ext cx="8191500" cy="39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在何处进行计算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在栈区计算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lang="zh-CN" altLang="en-US" b="1">
                <a:latin typeface="Times New Roman" pitchFamily="18" charset="0"/>
              </a:rPr>
              <a:t>运算数</a:t>
            </a:r>
            <a:r>
              <a:rPr lang="en-US" altLang="zh-CN" b="1">
                <a:latin typeface="Times New Roman" pitchFamily="18" charset="0"/>
              </a:rPr>
              <a:t>/</a:t>
            </a:r>
            <a:r>
              <a:rPr lang="zh-CN" altLang="en-US" b="1">
                <a:latin typeface="Times New Roman" pitchFamily="18" charset="0"/>
              </a:rPr>
              <a:t>中间结果存放于当前活动记录或通用寄存器中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lang="zh-CN" altLang="en-US" b="1">
                <a:solidFill>
                  <a:srgbClr val="800080"/>
                </a:solidFill>
                <a:latin typeface="Times New Roman" pitchFamily="18" charset="0"/>
              </a:rPr>
              <a:t>在运算数栈计算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某些目标机采用专门的运算数栈用于表达式计算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None/>
            </a:pPr>
            <a:r>
              <a:rPr kumimoji="0" lang="zh-CN" altLang="en-US" b="1"/>
              <a:t>   对于普通表达式（无函数调用），一般可以估算出能</a:t>
            </a:r>
          </a:p>
          <a:p>
            <a:pPr lvl="1">
              <a:buFontTx/>
              <a:buNone/>
            </a:pPr>
            <a:r>
              <a:rPr kumimoji="0" lang="zh-CN" altLang="en-US" b="1"/>
              <a:t>   否在运算数栈上进行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None/>
            </a:pPr>
            <a:r>
              <a:rPr kumimoji="0" lang="zh-CN" altLang="en-US" b="1"/>
              <a:t>   使用了递归函数的表达式的计算通常在栈区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7639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程序运行时存储空间的布局</a:t>
            </a:r>
            <a:r>
              <a:rPr lang="zh-CN" altLang="en-US" sz="2800" b="1">
                <a:latin typeface="Times New Roman" pitchFamily="18" charset="0"/>
              </a:rPr>
              <a:t>（</a:t>
            </a:r>
            <a:r>
              <a:rPr lang="en-US" altLang="zh-CN" sz="2800" i="1"/>
              <a:t>layout</a:t>
            </a:r>
            <a:r>
              <a:rPr lang="zh-CN" altLang="en-US" sz="2800" b="1">
                <a:latin typeface="Times New Roman" pitchFamily="18" charset="0"/>
              </a:rPr>
              <a:t>）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609600" y="1600200"/>
            <a:ext cx="582930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典型的程序布局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保留地址区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lang="zh-CN" altLang="en-US" b="1">
                <a:latin typeface="Times New Roman" pitchFamily="18" charset="0"/>
              </a:rPr>
              <a:t>目标机体系结构和操作系统专用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代码区  </a:t>
            </a:r>
            <a:r>
              <a:rPr kumimoji="0" lang="zh-CN" altLang="en-US" b="1"/>
              <a:t>静态存放目标代码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静态数据区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/>
              <a:t>   静态存放全局数据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共享库和分别编译模块区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静态存放这些模块的代码和全局数据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动态数据区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运行时动态变化的堆区和栈区</a:t>
            </a:r>
          </a:p>
        </p:txBody>
      </p:sp>
      <p:sp>
        <p:nvSpPr>
          <p:cNvPr id="819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851650" y="1736725"/>
            <a:ext cx="0" cy="457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8604250" y="1736725"/>
            <a:ext cx="0" cy="457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851650" y="17367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851650" y="2133600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6851650" y="58769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851650" y="5373688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6851650" y="47974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6851650" y="63087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32613" y="172085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Reserved 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6927850" y="54451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Code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6927850" y="4903788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Static Data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6927850" y="3717925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Library and Separate Modules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856413" y="2100263"/>
            <a:ext cx="1676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Stack Space</a:t>
            </a:r>
          </a:p>
          <a:p>
            <a:pPr algn="ctr">
              <a:buFont typeface="Wingdings" pitchFamily="2" charset="2"/>
              <a:buNone/>
            </a:pPr>
            <a:endParaRPr lang="en-US" altLang="zh-CN" sz="500" i="1">
              <a:solidFill>
                <a:srgbClr val="80008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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6865938" y="3014663"/>
            <a:ext cx="166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1">
                <a:sym typeface="Symbol" pitchFamily="18" charset="2"/>
              </a:rPr>
              <a:t> </a:t>
            </a:r>
            <a:endParaRPr lang="en-US" altLang="zh-CN" sz="2000" b="1"/>
          </a:p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Heap Space</a:t>
            </a:r>
          </a:p>
        </p:txBody>
      </p:sp>
      <p:sp>
        <p:nvSpPr>
          <p:cNvPr id="8215" name="Rectangle 28"/>
          <p:cNvSpPr>
            <a:spLocks noChangeArrowheads="1"/>
          </p:cNvSpPr>
          <p:nvPr/>
        </p:nvSpPr>
        <p:spPr bwMode="auto">
          <a:xfrm>
            <a:off x="6932613" y="591185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Reserved </a:t>
            </a:r>
          </a:p>
        </p:txBody>
      </p:sp>
      <p:sp>
        <p:nvSpPr>
          <p:cNvPr id="8216" name="Line 29"/>
          <p:cNvSpPr>
            <a:spLocks noChangeShapeType="1"/>
          </p:cNvSpPr>
          <p:nvPr/>
        </p:nvSpPr>
        <p:spPr bwMode="auto">
          <a:xfrm>
            <a:off x="6877050" y="3716338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17" name="Rectangle 30"/>
          <p:cNvSpPr>
            <a:spLocks noChangeArrowheads="1"/>
          </p:cNvSpPr>
          <p:nvPr/>
        </p:nvSpPr>
        <p:spPr bwMode="auto">
          <a:xfrm>
            <a:off x="4391025" y="1557338"/>
            <a:ext cx="2125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Highest address</a:t>
            </a:r>
          </a:p>
        </p:txBody>
      </p:sp>
      <p:sp>
        <p:nvSpPr>
          <p:cNvPr id="8218" name="Rectangle 31"/>
          <p:cNvSpPr>
            <a:spLocks noChangeArrowheads="1"/>
          </p:cNvSpPr>
          <p:nvPr/>
        </p:nvSpPr>
        <p:spPr bwMode="auto">
          <a:xfrm>
            <a:off x="4572000" y="587692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Lowest address</a:t>
            </a:r>
          </a:p>
        </p:txBody>
      </p:sp>
      <p:sp>
        <p:nvSpPr>
          <p:cNvPr id="8219" name="Line 32"/>
          <p:cNvSpPr>
            <a:spLocks noChangeShapeType="1"/>
          </p:cNvSpPr>
          <p:nvPr/>
        </p:nvSpPr>
        <p:spPr bwMode="auto">
          <a:xfrm>
            <a:off x="6413500" y="1773238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20" name="Line 33"/>
          <p:cNvSpPr>
            <a:spLocks noChangeShapeType="1"/>
          </p:cNvSpPr>
          <p:nvPr/>
        </p:nvSpPr>
        <p:spPr bwMode="auto">
          <a:xfrm>
            <a:off x="6413500" y="6237288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7639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程序运行时存储空间的布局</a:t>
            </a:r>
            <a:r>
              <a:rPr lang="zh-CN" altLang="en-US" sz="2800" b="1">
                <a:latin typeface="Times New Roman" pitchFamily="18" charset="0"/>
              </a:rPr>
              <a:t>（</a:t>
            </a:r>
            <a:r>
              <a:rPr lang="en-US" altLang="zh-CN" sz="2800" i="1"/>
              <a:t>layout</a:t>
            </a:r>
            <a:r>
              <a:rPr lang="zh-CN" altLang="en-US" sz="2800" b="1">
                <a:latin typeface="Times New Roman" pitchFamily="18" charset="0"/>
              </a:rPr>
              <a:t>）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9600" y="1600200"/>
            <a:ext cx="669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用户程序运行时虚地址空间布局举例</a:t>
            </a:r>
            <a:endParaRPr kumimoji="0" lang="zh-CN" altLang="en-US" sz="1000" b="1">
              <a:solidFill>
                <a:srgbClr val="800080"/>
              </a:solidFill>
            </a:endParaRPr>
          </a:p>
        </p:txBody>
      </p:sp>
      <p:sp>
        <p:nvSpPr>
          <p:cNvPr id="922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7010400" y="2205038"/>
            <a:ext cx="0" cy="39608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8763000" y="2205038"/>
            <a:ext cx="0" cy="39608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>
            <a:off x="7010400" y="2711450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28" name="Line 13"/>
          <p:cNvSpPr>
            <a:spLocks noChangeShapeType="1"/>
          </p:cNvSpPr>
          <p:nvPr/>
        </p:nvSpPr>
        <p:spPr bwMode="auto">
          <a:xfrm>
            <a:off x="7010400" y="5662613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>
            <a:off x="7010400" y="5014913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7010400" y="43656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>
            <a:off x="7010400" y="6165850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32" name="Rectangle 19"/>
          <p:cNvSpPr>
            <a:spLocks noChangeArrowheads="1"/>
          </p:cNvSpPr>
          <p:nvPr/>
        </p:nvSpPr>
        <p:spPr bwMode="auto">
          <a:xfrm>
            <a:off x="7086600" y="512127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Code</a:t>
            </a:r>
          </a:p>
        </p:txBody>
      </p:sp>
      <p:sp>
        <p:nvSpPr>
          <p:cNvPr id="9233" name="Rectangle 21"/>
          <p:cNvSpPr>
            <a:spLocks noChangeArrowheads="1"/>
          </p:cNvSpPr>
          <p:nvPr/>
        </p:nvSpPr>
        <p:spPr bwMode="auto">
          <a:xfrm>
            <a:off x="7019925" y="2749550"/>
            <a:ext cx="1676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Stack Space</a:t>
            </a:r>
          </a:p>
          <a:p>
            <a:pPr algn="ctr">
              <a:buFont typeface="Wingdings" pitchFamily="2" charset="2"/>
              <a:buNone/>
            </a:pPr>
            <a:endParaRPr lang="en-US" altLang="zh-CN" sz="500" i="1">
              <a:solidFill>
                <a:srgbClr val="80008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</a:t>
            </a:r>
          </a:p>
        </p:txBody>
      </p:sp>
      <p:sp>
        <p:nvSpPr>
          <p:cNvPr id="9234" name="Rectangle 22"/>
          <p:cNvSpPr>
            <a:spLocks noChangeArrowheads="1"/>
          </p:cNvSpPr>
          <p:nvPr/>
        </p:nvSpPr>
        <p:spPr bwMode="auto">
          <a:xfrm>
            <a:off x="7029450" y="3592513"/>
            <a:ext cx="166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1">
                <a:sym typeface="Symbol" pitchFamily="18" charset="2"/>
              </a:rPr>
              <a:t> </a:t>
            </a:r>
            <a:endParaRPr lang="en-US" altLang="zh-CN" sz="2000" b="1"/>
          </a:p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Heap Space</a:t>
            </a:r>
          </a:p>
        </p:txBody>
      </p:sp>
      <p:sp>
        <p:nvSpPr>
          <p:cNvPr id="9235" name="Rectangle 24"/>
          <p:cNvSpPr>
            <a:spLocks noChangeArrowheads="1"/>
          </p:cNvSpPr>
          <p:nvPr/>
        </p:nvSpPr>
        <p:spPr bwMode="auto">
          <a:xfrm>
            <a:off x="5219700" y="5410200"/>
            <a:ext cx="148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/>
              <a:t>0x400000</a:t>
            </a:r>
          </a:p>
        </p:txBody>
      </p:sp>
      <p:sp>
        <p:nvSpPr>
          <p:cNvPr id="9236" name="Line 26"/>
          <p:cNvSpPr>
            <a:spLocks noChangeShapeType="1"/>
          </p:cNvSpPr>
          <p:nvPr/>
        </p:nvSpPr>
        <p:spPr bwMode="auto">
          <a:xfrm>
            <a:off x="6629400" y="563245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37" name="Rectangle 27"/>
          <p:cNvSpPr>
            <a:spLocks noChangeArrowheads="1"/>
          </p:cNvSpPr>
          <p:nvPr/>
        </p:nvSpPr>
        <p:spPr bwMode="auto">
          <a:xfrm>
            <a:off x="7075488" y="4510088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Static Data</a:t>
            </a:r>
          </a:p>
        </p:txBody>
      </p:sp>
      <p:sp>
        <p:nvSpPr>
          <p:cNvPr id="9238" name="Rectangle 28"/>
          <p:cNvSpPr>
            <a:spLocks noChangeArrowheads="1"/>
          </p:cNvSpPr>
          <p:nvPr/>
        </p:nvSpPr>
        <p:spPr bwMode="auto">
          <a:xfrm>
            <a:off x="5076825" y="4760913"/>
            <a:ext cx="162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/>
              <a:t>0x10000000</a:t>
            </a:r>
          </a:p>
        </p:txBody>
      </p:sp>
      <p:sp>
        <p:nvSpPr>
          <p:cNvPr id="9239" name="Line 29"/>
          <p:cNvSpPr>
            <a:spLocks noChangeShapeType="1"/>
          </p:cNvSpPr>
          <p:nvPr/>
        </p:nvSpPr>
        <p:spPr bwMode="auto">
          <a:xfrm>
            <a:off x="6629400" y="4983163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0" name="Rectangle 30"/>
          <p:cNvSpPr>
            <a:spLocks noChangeArrowheads="1"/>
          </p:cNvSpPr>
          <p:nvPr/>
        </p:nvSpPr>
        <p:spPr bwMode="auto">
          <a:xfrm>
            <a:off x="4932363" y="2528888"/>
            <a:ext cx="1773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/>
              <a:t>0x7FFFFFFF</a:t>
            </a:r>
          </a:p>
        </p:txBody>
      </p:sp>
      <p:sp>
        <p:nvSpPr>
          <p:cNvPr id="9241" name="Line 31"/>
          <p:cNvSpPr>
            <a:spLocks noChangeShapeType="1"/>
          </p:cNvSpPr>
          <p:nvPr/>
        </p:nvSpPr>
        <p:spPr bwMode="auto">
          <a:xfrm>
            <a:off x="6629400" y="2751138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2" name="Line 32"/>
          <p:cNvSpPr>
            <a:spLocks noChangeShapeType="1"/>
          </p:cNvSpPr>
          <p:nvPr/>
        </p:nvSpPr>
        <p:spPr bwMode="auto">
          <a:xfrm>
            <a:off x="2689225" y="2205038"/>
            <a:ext cx="0" cy="39608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3" name="Line 33"/>
          <p:cNvSpPr>
            <a:spLocks noChangeShapeType="1"/>
          </p:cNvSpPr>
          <p:nvPr/>
        </p:nvSpPr>
        <p:spPr bwMode="auto">
          <a:xfrm>
            <a:off x="4441825" y="2205038"/>
            <a:ext cx="0" cy="39608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4" name="Line 34"/>
          <p:cNvSpPr>
            <a:spLocks noChangeShapeType="1"/>
          </p:cNvSpPr>
          <p:nvPr/>
        </p:nvSpPr>
        <p:spPr bwMode="auto">
          <a:xfrm>
            <a:off x="2689225" y="2711450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5" name="Line 35"/>
          <p:cNvSpPr>
            <a:spLocks noChangeShapeType="1"/>
          </p:cNvSpPr>
          <p:nvPr/>
        </p:nvSpPr>
        <p:spPr bwMode="auto">
          <a:xfrm>
            <a:off x="2689225" y="5662613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6" name="Line 36"/>
          <p:cNvSpPr>
            <a:spLocks noChangeShapeType="1"/>
          </p:cNvSpPr>
          <p:nvPr/>
        </p:nvSpPr>
        <p:spPr bwMode="auto">
          <a:xfrm>
            <a:off x="2689225" y="5014913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7" name="Line 37"/>
          <p:cNvSpPr>
            <a:spLocks noChangeShapeType="1"/>
          </p:cNvSpPr>
          <p:nvPr/>
        </p:nvSpPr>
        <p:spPr bwMode="auto">
          <a:xfrm>
            <a:off x="2689225" y="43656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8" name="Line 38"/>
          <p:cNvSpPr>
            <a:spLocks noChangeShapeType="1"/>
          </p:cNvSpPr>
          <p:nvPr/>
        </p:nvSpPr>
        <p:spPr bwMode="auto">
          <a:xfrm>
            <a:off x="2689225" y="6165850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9" name="Rectangle 40"/>
          <p:cNvSpPr>
            <a:spLocks noChangeArrowheads="1"/>
          </p:cNvSpPr>
          <p:nvPr/>
        </p:nvSpPr>
        <p:spPr bwMode="auto">
          <a:xfrm>
            <a:off x="2765425" y="512127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Code</a:t>
            </a:r>
          </a:p>
        </p:txBody>
      </p:sp>
      <p:sp>
        <p:nvSpPr>
          <p:cNvPr id="9250" name="Rectangle 41"/>
          <p:cNvSpPr>
            <a:spLocks noChangeArrowheads="1"/>
          </p:cNvSpPr>
          <p:nvPr/>
        </p:nvSpPr>
        <p:spPr bwMode="auto">
          <a:xfrm>
            <a:off x="2698750" y="2749550"/>
            <a:ext cx="1676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Stack Space</a:t>
            </a:r>
          </a:p>
          <a:p>
            <a:pPr algn="ctr">
              <a:buFont typeface="Wingdings" pitchFamily="2" charset="2"/>
              <a:buNone/>
            </a:pPr>
            <a:endParaRPr lang="en-US" altLang="zh-CN" sz="500" i="1">
              <a:solidFill>
                <a:srgbClr val="80008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</a:t>
            </a:r>
          </a:p>
        </p:txBody>
      </p:sp>
      <p:sp>
        <p:nvSpPr>
          <p:cNvPr id="9251" name="Rectangle 42"/>
          <p:cNvSpPr>
            <a:spLocks noChangeArrowheads="1"/>
          </p:cNvSpPr>
          <p:nvPr/>
        </p:nvSpPr>
        <p:spPr bwMode="auto">
          <a:xfrm>
            <a:off x="2708275" y="3592513"/>
            <a:ext cx="166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1">
                <a:sym typeface="Symbol" pitchFamily="18" charset="2"/>
              </a:rPr>
              <a:t> </a:t>
            </a:r>
            <a:endParaRPr lang="en-US" altLang="zh-CN" sz="2000" b="1"/>
          </a:p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Heap Space</a:t>
            </a:r>
          </a:p>
        </p:txBody>
      </p:sp>
      <p:sp>
        <p:nvSpPr>
          <p:cNvPr id="9252" name="Rectangle 43"/>
          <p:cNvSpPr>
            <a:spLocks noChangeArrowheads="1"/>
          </p:cNvSpPr>
          <p:nvPr/>
        </p:nvSpPr>
        <p:spPr bwMode="auto">
          <a:xfrm>
            <a:off x="898525" y="5410200"/>
            <a:ext cx="148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/>
              <a:t>0x8048000</a:t>
            </a:r>
          </a:p>
        </p:txBody>
      </p:sp>
      <p:sp>
        <p:nvSpPr>
          <p:cNvPr id="9253" name="Line 44"/>
          <p:cNvSpPr>
            <a:spLocks noChangeShapeType="1"/>
          </p:cNvSpPr>
          <p:nvPr/>
        </p:nvSpPr>
        <p:spPr bwMode="auto">
          <a:xfrm>
            <a:off x="2308225" y="563245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54" name="Rectangle 45"/>
          <p:cNvSpPr>
            <a:spLocks noChangeArrowheads="1"/>
          </p:cNvSpPr>
          <p:nvPr/>
        </p:nvSpPr>
        <p:spPr bwMode="auto">
          <a:xfrm>
            <a:off x="2754313" y="4510088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Static Data</a:t>
            </a:r>
          </a:p>
        </p:txBody>
      </p:sp>
      <p:sp>
        <p:nvSpPr>
          <p:cNvPr id="9255" name="Rectangle 46"/>
          <p:cNvSpPr>
            <a:spLocks noChangeArrowheads="1"/>
          </p:cNvSpPr>
          <p:nvPr/>
        </p:nvSpPr>
        <p:spPr bwMode="auto">
          <a:xfrm>
            <a:off x="755650" y="4760913"/>
            <a:ext cx="162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/>
              <a:t>0x10000000</a:t>
            </a:r>
          </a:p>
        </p:txBody>
      </p:sp>
      <p:sp>
        <p:nvSpPr>
          <p:cNvPr id="9256" name="Line 47"/>
          <p:cNvSpPr>
            <a:spLocks noChangeShapeType="1"/>
          </p:cNvSpPr>
          <p:nvPr/>
        </p:nvSpPr>
        <p:spPr bwMode="auto">
          <a:xfrm>
            <a:off x="2308225" y="4983163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57" name="Rectangle 48"/>
          <p:cNvSpPr>
            <a:spLocks noChangeArrowheads="1"/>
          </p:cNvSpPr>
          <p:nvPr/>
        </p:nvSpPr>
        <p:spPr bwMode="auto">
          <a:xfrm>
            <a:off x="611188" y="2528888"/>
            <a:ext cx="1773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/>
              <a:t>0xBFFFFFFF</a:t>
            </a:r>
          </a:p>
        </p:txBody>
      </p:sp>
      <p:sp>
        <p:nvSpPr>
          <p:cNvPr id="9258" name="Line 49"/>
          <p:cNvSpPr>
            <a:spLocks noChangeShapeType="1"/>
          </p:cNvSpPr>
          <p:nvPr/>
        </p:nvSpPr>
        <p:spPr bwMode="auto">
          <a:xfrm>
            <a:off x="2308225" y="2751138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59" name="Line 50"/>
          <p:cNvSpPr>
            <a:spLocks noChangeShapeType="1"/>
          </p:cNvSpPr>
          <p:nvPr/>
        </p:nvSpPr>
        <p:spPr bwMode="auto">
          <a:xfrm>
            <a:off x="2674938" y="2205038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60" name="Line 51"/>
          <p:cNvSpPr>
            <a:spLocks noChangeShapeType="1"/>
          </p:cNvSpPr>
          <p:nvPr/>
        </p:nvSpPr>
        <p:spPr bwMode="auto">
          <a:xfrm>
            <a:off x="6996113" y="2205038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61" name="Rectangle 52"/>
          <p:cNvSpPr>
            <a:spLocks noChangeArrowheads="1"/>
          </p:cNvSpPr>
          <p:nvPr/>
        </p:nvSpPr>
        <p:spPr bwMode="auto">
          <a:xfrm>
            <a:off x="684213" y="6272213"/>
            <a:ext cx="2205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1" i="1">
                <a:solidFill>
                  <a:srgbClr val="990099"/>
                </a:solidFill>
              </a:rPr>
              <a:t>Linux on IA-32</a:t>
            </a:r>
          </a:p>
        </p:txBody>
      </p:sp>
      <p:sp>
        <p:nvSpPr>
          <p:cNvPr id="9262" name="Rectangle 53"/>
          <p:cNvSpPr>
            <a:spLocks noChangeArrowheads="1"/>
          </p:cNvSpPr>
          <p:nvPr/>
        </p:nvSpPr>
        <p:spPr bwMode="auto">
          <a:xfrm>
            <a:off x="4716463" y="6308725"/>
            <a:ext cx="2951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1" i="1">
                <a:solidFill>
                  <a:srgbClr val="990099"/>
                </a:solidFill>
              </a:rPr>
              <a:t>System V on MIPS-32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存储分配策略</a:t>
            </a:r>
          </a:p>
        </p:txBody>
      </p:sp>
      <p:sp>
        <p:nvSpPr>
          <p:cNvPr id="1024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876300" y="2057400"/>
            <a:ext cx="80391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静态分配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在</a:t>
            </a:r>
            <a:r>
              <a:rPr lang="zh-CN" altLang="en-US" b="1">
                <a:solidFill>
                  <a:srgbClr val="800080"/>
                </a:solidFill>
              </a:rPr>
              <a:t>编译期间</a:t>
            </a:r>
            <a:r>
              <a:rPr lang="zh-CN" altLang="en-US" b="1"/>
              <a:t>为</a:t>
            </a:r>
            <a:r>
              <a:rPr lang="zh-CN" altLang="en-US" b="1">
                <a:latin typeface="Times New Roman" pitchFamily="18" charset="0"/>
              </a:rPr>
              <a:t>数据对象分配存储</a:t>
            </a:r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动态分配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lang="zh-CN" altLang="en-US" b="1">
                <a:solidFill>
                  <a:srgbClr val="800080"/>
                </a:solidFill>
              </a:rPr>
              <a:t>栈式分配</a:t>
            </a:r>
            <a:endParaRPr kumimoji="0" lang="zh-CN" altLang="en-US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None/>
            </a:pPr>
            <a:r>
              <a:rPr kumimoji="0" lang="zh-CN" altLang="en-US" b="1"/>
              <a:t>   将数据对象的</a:t>
            </a:r>
            <a:r>
              <a:rPr kumimoji="0" lang="zh-CN" altLang="en-US" b="1">
                <a:solidFill>
                  <a:srgbClr val="800080"/>
                </a:solidFill>
              </a:rPr>
              <a:t>运行时</a:t>
            </a:r>
            <a:r>
              <a:rPr kumimoji="0" lang="zh-CN" altLang="en-US" b="1"/>
              <a:t>存储按照栈的方式来管理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lang="zh-CN" altLang="en-US" b="1">
                <a:solidFill>
                  <a:srgbClr val="800080"/>
                </a:solidFill>
              </a:rPr>
              <a:t>堆式分配</a:t>
            </a:r>
            <a:endParaRPr kumimoji="0" lang="zh-CN" altLang="en-US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None/>
            </a:pPr>
            <a:r>
              <a:rPr kumimoji="0" lang="zh-CN" altLang="en-US" b="1"/>
              <a:t>   从数据段的堆空间分配和释放数据对象的</a:t>
            </a:r>
            <a:r>
              <a:rPr kumimoji="0" lang="zh-CN" altLang="en-US" b="1">
                <a:solidFill>
                  <a:srgbClr val="800080"/>
                </a:solidFill>
              </a:rPr>
              <a:t>运行时</a:t>
            </a:r>
            <a:r>
              <a:rPr kumimoji="0" lang="zh-CN" altLang="en-US" b="1"/>
              <a:t>存储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39642</TotalTime>
  <Words>4747</Words>
  <Application>Microsoft Office PowerPoint</Application>
  <PresentationFormat>全屏显示(4:3)</PresentationFormat>
  <Paragraphs>897</Paragraphs>
  <Slides>52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Capsules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</vt:vector>
  </TitlesOfParts>
  <Company>wyy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wangshengyuan</cp:lastModifiedBy>
  <cp:revision>1589</cp:revision>
  <dcterms:created xsi:type="dcterms:W3CDTF">2002-02-03T03:17:28Z</dcterms:created>
  <dcterms:modified xsi:type="dcterms:W3CDTF">2015-01-06T14:47:20Z</dcterms:modified>
</cp:coreProperties>
</file>